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8" r:id="rId1"/>
  </p:sldMasterIdLst>
  <p:sldIdLst>
    <p:sldId id="264" r:id="rId2"/>
    <p:sldId id="1089" r:id="rId3"/>
    <p:sldId id="393" r:id="rId4"/>
    <p:sldId id="378" r:id="rId5"/>
    <p:sldId id="365" r:id="rId6"/>
    <p:sldId id="379" r:id="rId7"/>
    <p:sldId id="38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545669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100857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9675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073923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168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54406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117236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76963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0C26-178C-4C7F-864A-BC46C8BD482F}" type="datetime8">
              <a:rPr lang="ar-KW" smtClean="0"/>
              <a:t>18 آذار، 26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D0C88-FD47-4942-AB86-EF92671F335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6015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467109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72646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249232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45497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31339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639801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227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0972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15540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77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.gif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4.png"/><Relationship Id="rId18" Type="http://schemas.openxmlformats.org/officeDocument/2006/relationships/image" Target="../media/image1.gif"/><Relationship Id="rId3" Type="http://schemas.openxmlformats.org/officeDocument/2006/relationships/image" Target="NULL"/><Relationship Id="rId7" Type="http://schemas.openxmlformats.org/officeDocument/2006/relationships/image" Target="../media/image20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11" Type="http://schemas.openxmlformats.org/officeDocument/2006/relationships/image" Target="../media/image22.png"/><Relationship Id="rId15" Type="http://schemas.openxmlformats.org/officeDocument/2006/relationships/image" Target="../media/image26.png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18" Type="http://schemas.openxmlformats.org/officeDocument/2006/relationships/image" Target="../media/image45.png"/><Relationship Id="rId3" Type="http://schemas.openxmlformats.org/officeDocument/2006/relationships/image" Target="../media/image30.png"/><Relationship Id="rId21" Type="http://schemas.openxmlformats.org/officeDocument/2006/relationships/image" Target="../media/image48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17" Type="http://schemas.openxmlformats.org/officeDocument/2006/relationships/image" Target="../media/image44.png"/><Relationship Id="rId25" Type="http://schemas.openxmlformats.org/officeDocument/2006/relationships/image" Target="../media/image1.gif"/><Relationship Id="rId2" Type="http://schemas.openxmlformats.org/officeDocument/2006/relationships/image" Target="../media/image29.png"/><Relationship Id="rId16" Type="http://schemas.openxmlformats.org/officeDocument/2006/relationships/image" Target="../media/image43.png"/><Relationship Id="rId20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24" Type="http://schemas.openxmlformats.org/officeDocument/2006/relationships/image" Target="../media/image51.png"/><Relationship Id="rId5" Type="http://schemas.openxmlformats.org/officeDocument/2006/relationships/image" Target="../media/image32.png"/><Relationship Id="rId15" Type="http://schemas.openxmlformats.org/officeDocument/2006/relationships/image" Target="../media/image42.png"/><Relationship Id="rId23" Type="http://schemas.openxmlformats.org/officeDocument/2006/relationships/image" Target="../media/image50.png"/><Relationship Id="rId10" Type="http://schemas.openxmlformats.org/officeDocument/2006/relationships/image" Target="../media/image37.png"/><Relationship Id="rId19" Type="http://schemas.openxmlformats.org/officeDocument/2006/relationships/image" Target="../media/image46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Relationship Id="rId22" Type="http://schemas.openxmlformats.org/officeDocument/2006/relationships/image" Target="../media/image4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18" Type="http://schemas.openxmlformats.org/officeDocument/2006/relationships/image" Target="../media/image68.png"/><Relationship Id="rId3" Type="http://schemas.openxmlformats.org/officeDocument/2006/relationships/image" Target="../media/image53.png"/><Relationship Id="rId21" Type="http://schemas.openxmlformats.org/officeDocument/2006/relationships/image" Target="../media/image71.png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17" Type="http://schemas.openxmlformats.org/officeDocument/2006/relationships/image" Target="../media/image67.png"/><Relationship Id="rId2" Type="http://schemas.openxmlformats.org/officeDocument/2006/relationships/image" Target="../media/image52.png"/><Relationship Id="rId16" Type="http://schemas.openxmlformats.org/officeDocument/2006/relationships/image" Target="../media/image66.png"/><Relationship Id="rId20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5" Type="http://schemas.openxmlformats.org/officeDocument/2006/relationships/image" Target="../media/image55.png"/><Relationship Id="rId15" Type="http://schemas.openxmlformats.org/officeDocument/2006/relationships/image" Target="../media/image65.png"/><Relationship Id="rId10" Type="http://schemas.openxmlformats.org/officeDocument/2006/relationships/image" Target="../media/image60.png"/><Relationship Id="rId19" Type="http://schemas.openxmlformats.org/officeDocument/2006/relationships/image" Target="../media/image69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Relationship Id="rId22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WordArt 3">
            <a:extLst>
              <a:ext uri="{FF2B5EF4-FFF2-40B4-BE49-F238E27FC236}">
                <a16:creationId xmlns:a16="http://schemas.microsoft.com/office/drawing/2014/main" id="{75CCDCB1-47D1-49E1-A0F4-08E7B9D6410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33605">
            <a:off x="4540809" y="1179568"/>
            <a:ext cx="3379898" cy="1471894"/>
          </a:xfrm>
          <a:prstGeom prst="rect">
            <a:avLst/>
          </a:prstGeom>
        </p:spPr>
        <p:txBody>
          <a:bodyPr wrap="none" numCol="1" fromWordArt="1">
            <a:prstTxWarp prst="textInflateTop">
              <a:avLst>
                <a:gd name="adj" fmla="val 31917"/>
              </a:avLst>
            </a:prstTxWarp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onotype Corsiva" panose="03010101010201010101" pitchFamily="66" charset="0"/>
                <a:ea typeface="+mn-ea"/>
                <a:cs typeface="ALAWI-3-8" pitchFamily="2" charset="-78"/>
              </a:rPr>
              <a:t>(7 – 4 )</a:t>
            </a:r>
            <a:endParaRPr kumimoji="0" lang="ar-KW" sz="3600" b="1" i="0" u="none" strike="noStrike" kern="10" cap="none" spc="0" normalizeH="0" baseline="0" noProof="0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prstShdw prst="shdw13" dist="53882" dir="13500000">
                  <a:srgbClr val="875B0D">
                    <a:alpha val="50000"/>
                  </a:srgbClr>
                </a:prstShdw>
              </a:effectLst>
              <a:uLnTx/>
              <a:uFillTx/>
              <a:latin typeface="Monotype Corsiva" panose="03010101010201010101" pitchFamily="66" charset="0"/>
              <a:ea typeface="+mn-ea"/>
              <a:cs typeface="ALAWI-3-8" pitchFamily="2" charset="-78"/>
            </a:endParaRPr>
          </a:p>
        </p:txBody>
      </p:sp>
      <p:grpSp>
        <p:nvGrpSpPr>
          <p:cNvPr id="27" name="Group 4">
            <a:extLst>
              <a:ext uri="{FF2B5EF4-FFF2-40B4-BE49-F238E27FC236}">
                <a16:creationId xmlns:a16="http://schemas.microsoft.com/office/drawing/2014/main" id="{3F63F14A-51B1-492C-B119-791DDF03BB0C}"/>
              </a:ext>
            </a:extLst>
          </p:cNvPr>
          <p:cNvGrpSpPr>
            <a:grpSpLocks/>
          </p:cNvGrpSpPr>
          <p:nvPr/>
        </p:nvGrpSpPr>
        <p:grpSpPr bwMode="auto">
          <a:xfrm>
            <a:off x="66261" y="15227"/>
            <a:ext cx="12059477" cy="6858000"/>
            <a:chOff x="0" y="0"/>
            <a:chExt cx="5760" cy="4320"/>
          </a:xfrm>
        </p:grpSpPr>
        <p:pic>
          <p:nvPicPr>
            <p:cNvPr id="23" name="Picture 5" descr="barrepointsrougesc&amp;e">
              <a:extLst>
                <a:ext uri="{FF2B5EF4-FFF2-40B4-BE49-F238E27FC236}">
                  <a16:creationId xmlns:a16="http://schemas.microsoft.com/office/drawing/2014/main" id="{D588EE2A-1C94-4954-9861-0691B81B2C5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6" descr="barrepointsrougesc&amp;e">
              <a:extLst>
                <a:ext uri="{FF2B5EF4-FFF2-40B4-BE49-F238E27FC236}">
                  <a16:creationId xmlns:a16="http://schemas.microsoft.com/office/drawing/2014/main" id="{C94E3F54-B8C6-4CD5-B2E5-40DC825BA56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7" descr="barrepointsrougesc&amp;e">
              <a:extLst>
                <a:ext uri="{FF2B5EF4-FFF2-40B4-BE49-F238E27FC236}">
                  <a16:creationId xmlns:a16="http://schemas.microsoft.com/office/drawing/2014/main" id="{A3CE8E7D-54B1-40C8-9562-4E971014C76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8" descr="barrepointsrougesc&amp;e">
              <a:extLst>
                <a:ext uri="{FF2B5EF4-FFF2-40B4-BE49-F238E27FC236}">
                  <a16:creationId xmlns:a16="http://schemas.microsoft.com/office/drawing/2014/main" id="{185C88B3-9AF3-4033-AE62-7C081C3DC74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" name="Group 4">
            <a:extLst>
              <a:ext uri="{FF2B5EF4-FFF2-40B4-BE49-F238E27FC236}">
                <a16:creationId xmlns:a16="http://schemas.microsoft.com/office/drawing/2014/main" id="{A76BC95D-2924-412A-8DC9-2253823F56D8}"/>
              </a:ext>
            </a:extLst>
          </p:cNvPr>
          <p:cNvGrpSpPr>
            <a:grpSpLocks/>
          </p:cNvGrpSpPr>
          <p:nvPr/>
        </p:nvGrpSpPr>
        <p:grpSpPr bwMode="auto">
          <a:xfrm rot="20601390">
            <a:off x="3276125" y="1157735"/>
            <a:ext cx="6663552" cy="3743135"/>
            <a:chOff x="0" y="0"/>
            <a:chExt cx="5760" cy="4320"/>
          </a:xfrm>
        </p:grpSpPr>
        <p:pic>
          <p:nvPicPr>
            <p:cNvPr id="29" name="Picture 5" descr="barrepointsrougesc&amp;e">
              <a:extLst>
                <a:ext uri="{FF2B5EF4-FFF2-40B4-BE49-F238E27FC236}">
                  <a16:creationId xmlns:a16="http://schemas.microsoft.com/office/drawing/2014/main" id="{765D0718-4321-4E53-B85D-E0B13E1CDAC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 descr="barrepointsrougesc&amp;e">
              <a:extLst>
                <a:ext uri="{FF2B5EF4-FFF2-40B4-BE49-F238E27FC236}">
                  <a16:creationId xmlns:a16="http://schemas.microsoft.com/office/drawing/2014/main" id="{760BFC97-31E2-4178-B40F-BD9DE45B3FA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7" descr="barrepointsrougesc&amp;e">
              <a:extLst>
                <a:ext uri="{FF2B5EF4-FFF2-40B4-BE49-F238E27FC236}">
                  <a16:creationId xmlns:a16="http://schemas.microsoft.com/office/drawing/2014/main" id="{0AB9C72C-90F9-4CD6-94E9-99AC700D59A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" descr="barrepointsrougesc&amp;e">
              <a:extLst>
                <a:ext uri="{FF2B5EF4-FFF2-40B4-BE49-F238E27FC236}">
                  <a16:creationId xmlns:a16="http://schemas.microsoft.com/office/drawing/2014/main" id="{7C0DE0AC-DC1A-4DA7-8ECD-92401105E9A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F6853795-084A-4086-ADDC-78ED087A62EE}"/>
              </a:ext>
            </a:extLst>
          </p:cNvPr>
          <p:cNvSpPr/>
          <p:nvPr/>
        </p:nvSpPr>
        <p:spPr>
          <a:xfrm rot="20634193">
            <a:off x="3686209" y="2805240"/>
            <a:ext cx="6039663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6600" b="1" i="0" u="none" strike="noStrike" kern="1200" cap="none" spc="50" normalizeH="0" baseline="0" noProof="0" dirty="0">
                <a:ln w="1143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PT Bold Broken" pitchFamily="2" charset="-78"/>
              </a:rPr>
              <a:t>الاختلاف المركزي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13B2D820-8815-44FA-9A51-BE0930EFC209}"/>
              </a:ext>
            </a:extLst>
          </p:cNvPr>
          <p:cNvSpPr/>
          <p:nvPr/>
        </p:nvSpPr>
        <p:spPr>
          <a:xfrm>
            <a:off x="534364" y="4126214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الحصة </a:t>
            </a:r>
            <a:r>
              <a:rPr kumimoji="0" lang="ar-KW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الثالثة 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D61F4E5-2128-4E7E-810F-359A3C180CE7}"/>
              </a:ext>
            </a:extLst>
          </p:cNvPr>
          <p:cNvSpPr/>
          <p:nvPr/>
        </p:nvSpPr>
        <p:spPr>
          <a:xfrm>
            <a:off x="554972" y="5378682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التاريخ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2021/5/20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BAEF9E5-25B5-486E-BB7D-C10E94618A6E}"/>
              </a:ext>
            </a:extLst>
          </p:cNvPr>
          <p:cNvSpPr/>
          <p:nvPr/>
        </p:nvSpPr>
        <p:spPr>
          <a:xfrm>
            <a:off x="528411" y="2869789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الأسبوع 12  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DBB8615-C8F2-4842-B735-B29817A2C1C5}"/>
              </a:ext>
            </a:extLst>
          </p:cNvPr>
          <p:cNvSpPr/>
          <p:nvPr/>
        </p:nvSpPr>
        <p:spPr>
          <a:xfrm rot="20415484">
            <a:off x="1121770" y="704462"/>
            <a:ext cx="3436883" cy="1302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Fanan" pitchFamily="2" charset="-78"/>
              </a:rPr>
              <a:t>الوحدة السابعة  </a:t>
            </a:r>
          </a:p>
        </p:txBody>
      </p:sp>
      <p:pic>
        <p:nvPicPr>
          <p:cNvPr id="28" name="Picture 13" descr="kuwait">
            <a:extLst>
              <a:ext uri="{FF2B5EF4-FFF2-40B4-BE49-F238E27FC236}">
                <a16:creationId xmlns:a16="http://schemas.microsoft.com/office/drawing/2014/main" id="{489DBA78-C144-411E-AFAC-98AC891613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5676"/>
            <a:ext cx="1601787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1" descr="شعار الكويت 2">
            <a:extLst>
              <a:ext uri="{FF2B5EF4-FFF2-40B4-BE49-F238E27FC236}">
                <a16:creationId xmlns:a16="http://schemas.microsoft.com/office/drawing/2014/main" id="{C19CB09A-6A0A-4AC8-8706-673207499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40559" y="235734"/>
            <a:ext cx="1006219" cy="1157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26324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18" grpId="0" animBg="1"/>
      <p:bldP spid="19" grpId="0" animBg="1"/>
      <p:bldP spid="20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>
            <a:extLst>
              <a:ext uri="{FF2B5EF4-FFF2-40B4-BE49-F238E27FC236}">
                <a16:creationId xmlns:a16="http://schemas.microsoft.com/office/drawing/2014/main" id="{F10F0077-AAAE-4928-A9B8-95AB9F1D0DF4}"/>
              </a:ext>
            </a:extLst>
          </p:cNvPr>
          <p:cNvSpPr/>
          <p:nvPr/>
        </p:nvSpPr>
        <p:spPr>
          <a:xfrm>
            <a:off x="6318525" y="474326"/>
            <a:ext cx="3036409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0" cap="none" spc="0" normalizeH="0" baseline="0" noProof="0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الأهداف السلوكية</a:t>
            </a:r>
            <a:endParaRPr kumimoji="0" lang="en-US" sz="4000" b="1" i="0" u="none" strike="noStrike" kern="0" cap="none" spc="0" normalizeH="0" baseline="0" noProof="0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375813E-E827-4DB2-8F8B-6F409B264BFD}"/>
              </a:ext>
            </a:extLst>
          </p:cNvPr>
          <p:cNvSpPr txBox="1"/>
          <p:nvPr/>
        </p:nvSpPr>
        <p:spPr>
          <a:xfrm>
            <a:off x="2207172" y="1376855"/>
            <a:ext cx="71477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أتوقع في نهاية الحصة أن يكون الطالب قادراً على أن </a:t>
            </a:r>
          </a:p>
        </p:txBody>
      </p:sp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590D8921-2FC3-4860-8C9A-06C50BC0A27F}"/>
              </a:ext>
            </a:extLst>
          </p:cNvPr>
          <p:cNvSpPr txBox="1">
            <a:spLocks/>
          </p:cNvSpPr>
          <p:nvPr/>
        </p:nvSpPr>
        <p:spPr>
          <a:xfrm>
            <a:off x="1755228" y="2274441"/>
            <a:ext cx="7463071" cy="23091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1) يتعرف القطع المخروطي  .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2) يتعرف الاختلاف المركزي للقطع المخروطي .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3) يحل تمارين على الاختلاف المركزي . 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67473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6"/>
          <p:cNvSpPr>
            <a:spLocks noChangeArrowheads="1"/>
          </p:cNvSpPr>
          <p:nvPr/>
        </p:nvSpPr>
        <p:spPr bwMode="black">
          <a:xfrm>
            <a:off x="5526952" y="174283"/>
            <a:ext cx="3275463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 rtl="0" eaLnBrk="0" hangingPunct="0"/>
            <a:r>
              <a:rPr lang="ar-KW" sz="2800" b="1" dirty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AGA Rasheeq Bold" pitchFamily="2" charset="-78"/>
              </a:rPr>
              <a:t>تعريف: القطع المخروطي</a:t>
            </a:r>
            <a:endParaRPr lang="en-US" sz="2800" b="1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/>
              <a:cs typeface="AGA Rasheeq Bold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866" y="698883"/>
            <a:ext cx="8150290" cy="12926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KW" sz="2600" b="1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القطع المخروطي هو مجموعة كل النقاط في المستوي الاحداثي حيث تكون نسبة بعد كل منها من نقطة ثابتة </a:t>
            </a:r>
            <a:r>
              <a:rPr lang="ar-KW" sz="2600" b="1" dirty="0">
                <a:solidFill>
                  <a:srgbClr val="FF0000"/>
                </a:solidFill>
                <a:latin typeface="Calibri"/>
                <a:cs typeface="AGA Rasheeq Bold" pitchFamily="2" charset="-78"/>
              </a:rPr>
              <a:t>(البؤرة) </a:t>
            </a:r>
            <a:r>
              <a:rPr lang="ar-KW" sz="2600" b="1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إلى بعدها عن مستقيم ثابت </a:t>
            </a:r>
            <a:r>
              <a:rPr lang="ar-KW" sz="2600" b="1" dirty="0">
                <a:solidFill>
                  <a:srgbClr val="FF0000"/>
                </a:solidFill>
                <a:latin typeface="Calibri"/>
                <a:cs typeface="AGA Rasheeq Bold" pitchFamily="2" charset="-78"/>
              </a:rPr>
              <a:t>(الدليل) </a:t>
            </a:r>
            <a:r>
              <a:rPr lang="ar-KW" sz="2600" b="1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في نفس المستوي تساوي مقداراً ثابتاً.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17418" y="1971134"/>
                <a:ext cx="7862258" cy="89255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just"/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هذا المقدار الثابت يسمى الاختلاف المركزي للقطع المخروطي ويرمز إليه بالرمز </a:t>
                </a:r>
                <a14:m>
                  <m:oMath xmlns:m="http://schemas.openxmlformats.org/officeDocument/2006/math"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𝒆</m:t>
                    </m:r>
                  </m:oMath>
                </a14:m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 .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418" y="1971134"/>
                <a:ext cx="7862258" cy="892552"/>
              </a:xfrm>
              <a:prstGeom prst="rect">
                <a:avLst/>
              </a:prstGeom>
              <a:blipFill>
                <a:blip r:embed="rId2"/>
                <a:stretch>
                  <a:fillRect l="-2636" t="-6122" r="-1395" b="-16327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4250887" y="2747364"/>
            <a:ext cx="4469175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KW" sz="2600" b="1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ومن فقرة دعنا نفكر ونتناقش نجد أن: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155493" y="2549746"/>
                <a:ext cx="1461489" cy="8388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lang="en-US" sz="2600" b="1" i="1">
                              <a:solidFill>
                                <a:srgbClr val="FF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𝑴𝑭</m:t>
                          </m:r>
                        </m:num>
                        <m:den>
                          <m:r>
                            <a:rPr lang="en-US" sz="2600" b="1" i="1">
                              <a:solidFill>
                                <a:srgbClr val="FF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𝑴𝑯</m:t>
                          </m:r>
                        </m:den>
                      </m:f>
                      <m:r>
                        <a:rPr lang="en-US" sz="2600" b="1" i="1">
                          <a:solidFill>
                            <a:srgbClr val="FF0000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r>
                        <a:rPr lang="en-US" sz="2600" b="1" i="1">
                          <a:solidFill>
                            <a:srgbClr val="FF0000"/>
                          </a:solidFill>
                          <a:latin typeface="Cambria Math"/>
                          <a:cs typeface="AGA Rasheeq Bold" pitchFamily="2" charset="-78"/>
                        </a:rPr>
                        <m:t>𝒆</m:t>
                      </m:r>
                    </m:oMath>
                  </m:oMathPara>
                </a14:m>
                <a:endParaRPr lang="ar-KW" sz="2600" b="1" dirty="0">
                  <a:solidFill>
                    <a:srgbClr val="FF0000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5493" y="2549746"/>
                <a:ext cx="1461489" cy="8388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56248" y="3367938"/>
                <a:ext cx="7824943" cy="129266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just"/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وحيث أن </a:t>
                </a:r>
                <a14:m>
                  <m:oMath xmlns:m="http://schemas.openxmlformats.org/officeDocument/2006/math"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𝑴</m:t>
                    </m:r>
                  </m:oMath>
                </a14:m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 نقطة على قطع مخروطي، </a:t>
                </a:r>
                <a14:m>
                  <m:oMath xmlns:m="http://schemas.openxmlformats.org/officeDocument/2006/math"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𝑭</m:t>
                    </m:r>
                  </m:oMath>
                </a14:m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 نقطة ثابتة (بؤرة القطع) </a:t>
                </a:r>
              </a:p>
              <a:p>
                <a:pPr algn="just"/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ولا تقع على المستقيم الثابت  (دليل القطع).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𝑴𝑭</m:t>
                    </m:r>
                  </m:oMath>
                </a14:m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 المسافة بين النقطتين،  </a:t>
                </a:r>
                <a14:m>
                  <m:oMath xmlns:m="http://schemas.openxmlformats.org/officeDocument/2006/math"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𝑴𝑯</m:t>
                    </m:r>
                  </m:oMath>
                </a14:m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البعد بين  والدليل.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248" y="3367938"/>
                <a:ext cx="7824943" cy="1292662"/>
              </a:xfrm>
              <a:prstGeom prst="rect">
                <a:avLst/>
              </a:prstGeom>
              <a:blipFill>
                <a:blip r:embed="rId4"/>
                <a:stretch>
                  <a:fillRect t="-4225" r="-1324" b="-10798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711197" y="4661405"/>
            <a:ext cx="2969993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KW" sz="2600" b="1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يكون لدينا الحالات التالية: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507994" y="5104656"/>
                <a:ext cx="5700505" cy="492443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just"/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إذا </a:t>
                </a:r>
                <a14:m>
                  <m:oMath xmlns:m="http://schemas.openxmlformats.org/officeDocument/2006/math"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𝒆</m:t>
                    </m:r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=</m:t>
                    </m:r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𝟏</m:t>
                    </m:r>
                  </m:oMath>
                </a14:m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  يكون القطع المخروطي قطعاً مكافئاً.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7994" y="5104656"/>
                <a:ext cx="5700505" cy="492443"/>
              </a:xfrm>
              <a:prstGeom prst="rect">
                <a:avLst/>
              </a:prstGeom>
              <a:blipFill>
                <a:blip r:embed="rId5"/>
                <a:stretch>
                  <a:fillRect t="-11111" r="-1816" b="-30864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601448" y="5597099"/>
                <a:ext cx="5607050" cy="492443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just"/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إذا </a:t>
                </a:r>
                <a14:m>
                  <m:oMath xmlns:m="http://schemas.openxmlformats.org/officeDocument/2006/math"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𝒆</m:t>
                    </m:r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GA Rasheeq Bold" pitchFamily="2" charset="-78"/>
                      </a:rPr>
                      <m:t>&lt;</m:t>
                    </m:r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𝟏</m:t>
                    </m:r>
                  </m:oMath>
                </a14:m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  يكون القطع المخروطي قطعاً ناقصاً.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448" y="5597099"/>
                <a:ext cx="5607050" cy="492443"/>
              </a:xfrm>
              <a:prstGeom prst="rect">
                <a:avLst/>
              </a:prstGeom>
              <a:blipFill>
                <a:blip r:embed="rId6"/>
                <a:stretch>
                  <a:fillRect t="-11111" r="-1957" b="-30864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804224" y="6089542"/>
                <a:ext cx="5404275" cy="492443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just"/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إذا </a:t>
                </a:r>
                <a14:m>
                  <m:oMath xmlns:m="http://schemas.openxmlformats.org/officeDocument/2006/math"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𝒆</m:t>
                    </m:r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GA Rasheeq Bold" pitchFamily="2" charset="-78"/>
                      </a:rPr>
                      <m:t>&gt;</m:t>
                    </m:r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𝟏</m:t>
                    </m:r>
                  </m:oMath>
                </a14:m>
                <a:r>
                  <a:rPr lang="ar-KW" sz="2600" b="1" dirty="0">
                    <a:solidFill>
                      <a:prstClr val="black"/>
                    </a:solidFill>
                    <a:latin typeface="Calibri"/>
                    <a:cs typeface="AGA Rasheeq Bold" pitchFamily="2" charset="-78"/>
                  </a:rPr>
                  <a:t>  يكون القطع المخروطي قطعاً زائداً.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224" y="6089542"/>
                <a:ext cx="5404275" cy="492443"/>
              </a:xfrm>
              <a:prstGeom prst="rect">
                <a:avLst/>
              </a:prstGeom>
              <a:blipFill>
                <a:blip r:embed="rId7"/>
                <a:stretch>
                  <a:fillRect t="-11111" r="-1917" b="-29630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127"/>
          <p:cNvGrpSpPr>
            <a:grpSpLocks/>
          </p:cNvGrpSpPr>
          <p:nvPr/>
        </p:nvGrpSpPr>
        <p:grpSpPr bwMode="auto">
          <a:xfrm>
            <a:off x="8288276" y="5051094"/>
            <a:ext cx="399813" cy="544878"/>
            <a:chOff x="2064" y="979"/>
            <a:chExt cx="722" cy="901"/>
          </a:xfrm>
        </p:grpSpPr>
        <p:sp>
          <p:nvSpPr>
            <p:cNvPr id="24" name="Oval 128"/>
            <p:cNvSpPr>
              <a:spLocks noChangeArrowheads="1"/>
            </p:cNvSpPr>
            <p:nvPr/>
          </p:nvSpPr>
          <p:spPr bwMode="gray">
            <a:xfrm>
              <a:off x="2064" y="1008"/>
              <a:ext cx="722" cy="727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 w="9525" algn="ctr">
              <a:noFill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/>
              <a:endParaRPr lang="ar-KW" b="1">
                <a:solidFill>
                  <a:prstClr val="black"/>
                </a:solidFill>
                <a:latin typeface="Calibri"/>
                <a:cs typeface="Arial" panose="020B0604020202020204" pitchFamily="34" charset="0"/>
              </a:endParaRPr>
            </a:p>
          </p:txBody>
        </p:sp>
        <p:grpSp>
          <p:nvGrpSpPr>
            <p:cNvPr id="25" name="Group 129"/>
            <p:cNvGrpSpPr>
              <a:grpSpLocks/>
            </p:cNvGrpSpPr>
            <p:nvPr/>
          </p:nvGrpSpPr>
          <p:grpSpPr bwMode="auto">
            <a:xfrm>
              <a:off x="2086" y="1031"/>
              <a:ext cx="680" cy="849"/>
              <a:chOff x="3975" y="1593"/>
              <a:chExt cx="931" cy="1163"/>
            </a:xfrm>
          </p:grpSpPr>
          <p:pic>
            <p:nvPicPr>
              <p:cNvPr id="38" name="Picture 130" descr="circuler_1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3975" y="1593"/>
                <a:ext cx="925" cy="9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9" name="Oval 131"/>
              <p:cNvSpPr>
                <a:spLocks noChangeArrowheads="1"/>
              </p:cNvSpPr>
              <p:nvPr/>
            </p:nvSpPr>
            <p:spPr bwMode="gray">
              <a:xfrm>
                <a:off x="3975" y="1593"/>
                <a:ext cx="931" cy="937"/>
              </a:xfrm>
              <a:prstGeom prst="ellipse">
                <a:avLst/>
              </a:prstGeom>
              <a:solidFill>
                <a:schemeClr val="accent1">
                  <a:lumMod val="75000"/>
                  <a:alpha val="50000"/>
                </a:schemeClr>
              </a:solidFill>
              <a:ln w="9525" algn="ctr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 rtl="0"/>
                <a:endParaRPr lang="ar-KW" b="1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  <p:pic>
            <p:nvPicPr>
              <p:cNvPr id="40" name="Picture 132" descr="light_shadow1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4285"/>
              <a:stretch>
                <a:fillRect/>
              </a:stretch>
            </p:blipFill>
            <p:spPr bwMode="gray">
              <a:xfrm>
                <a:off x="3984" y="1632"/>
                <a:ext cx="682" cy="5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41" name="Group 133"/>
              <p:cNvGrpSpPr>
                <a:grpSpLocks/>
              </p:cNvGrpSpPr>
              <p:nvPr/>
            </p:nvGrpSpPr>
            <p:grpSpPr bwMode="auto">
              <a:xfrm rot="-3733502" flipH="1" flipV="1">
                <a:off x="4256" y="2247"/>
                <a:ext cx="820" cy="198"/>
                <a:chOff x="2532" y="1051"/>
                <a:chExt cx="893" cy="246"/>
              </a:xfrm>
            </p:grpSpPr>
            <p:grpSp>
              <p:nvGrpSpPr>
                <p:cNvPr id="42" name="Group 134"/>
                <p:cNvGrpSpPr>
                  <a:grpSpLocks/>
                </p:cNvGrpSpPr>
                <p:nvPr/>
              </p:nvGrpSpPr>
              <p:grpSpPr bwMode="auto">
                <a:xfrm>
                  <a:off x="2532" y="1051"/>
                  <a:ext cx="743" cy="185"/>
                  <a:chOff x="1565" y="2568"/>
                  <a:chExt cx="1118" cy="279"/>
                </a:xfrm>
              </p:grpSpPr>
              <p:sp>
                <p:nvSpPr>
                  <p:cNvPr id="48" name="AutoShape 135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9" name="AutoShape 136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0" name="AutoShape 137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1" name="AutoShape 138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43" name="Group 139"/>
                <p:cNvGrpSpPr>
                  <a:grpSpLocks/>
                </p:cNvGrpSpPr>
                <p:nvPr/>
              </p:nvGrpSpPr>
              <p:grpSpPr bwMode="auto">
                <a:xfrm rot="1353540">
                  <a:off x="2682" y="1111"/>
                  <a:ext cx="743" cy="186"/>
                  <a:chOff x="1565" y="2568"/>
                  <a:chExt cx="1118" cy="279"/>
                </a:xfrm>
              </p:grpSpPr>
              <p:sp>
                <p:nvSpPr>
                  <p:cNvPr id="44" name="AutoShape 140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5" name="AutoShape 141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6" name="AutoShape 142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7" name="AutoShape 143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</p:grpSp>
          </p:grpSp>
        </p:grpSp>
        <p:grpSp>
          <p:nvGrpSpPr>
            <p:cNvPr id="26" name="Group 144"/>
            <p:cNvGrpSpPr>
              <a:grpSpLocks/>
            </p:cNvGrpSpPr>
            <p:nvPr/>
          </p:nvGrpSpPr>
          <p:grpSpPr bwMode="auto">
            <a:xfrm rot="-3733502" flipH="1" flipV="1">
              <a:off x="2372" y="1476"/>
              <a:ext cx="499" cy="150"/>
              <a:chOff x="2532" y="1051"/>
              <a:chExt cx="846" cy="288"/>
            </a:xfrm>
          </p:grpSpPr>
          <p:grpSp>
            <p:nvGrpSpPr>
              <p:cNvPr id="28" name="Group 145"/>
              <p:cNvGrpSpPr>
                <a:grpSpLocks/>
              </p:cNvGrpSpPr>
              <p:nvPr/>
            </p:nvGrpSpPr>
            <p:grpSpPr bwMode="auto">
              <a:xfrm>
                <a:off x="2532" y="1051"/>
                <a:ext cx="743" cy="185"/>
                <a:chOff x="1565" y="2568"/>
                <a:chExt cx="1118" cy="279"/>
              </a:xfrm>
            </p:grpSpPr>
            <p:sp>
              <p:nvSpPr>
                <p:cNvPr id="34" name="AutoShape 146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5" name="AutoShape 147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6" name="AutoShape 148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7" name="AutoShape 149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9" name="Group 150"/>
              <p:cNvGrpSpPr>
                <a:grpSpLocks/>
              </p:cNvGrpSpPr>
              <p:nvPr/>
            </p:nvGrpSpPr>
            <p:grpSpPr bwMode="auto">
              <a:xfrm rot="1353540">
                <a:off x="2674" y="1101"/>
                <a:ext cx="704" cy="238"/>
                <a:chOff x="1565" y="2568"/>
                <a:chExt cx="1059" cy="357"/>
              </a:xfrm>
            </p:grpSpPr>
            <p:sp>
              <p:nvSpPr>
                <p:cNvPr id="30" name="AutoShape 151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1" name="AutoShape 152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2" name="AutoShape 153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3" name="AutoShape 154"/>
                <p:cNvSpPr>
                  <a:spLocks noChangeArrowheads="1"/>
                </p:cNvSpPr>
                <p:nvPr/>
              </p:nvSpPr>
              <p:spPr bwMode="white">
                <a:xfrm rot="6906312">
                  <a:off x="2102" y="240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27" name="Rectangle 155"/>
            <p:cNvSpPr>
              <a:spLocks noChangeArrowheads="1"/>
            </p:cNvSpPr>
            <p:nvPr/>
          </p:nvSpPr>
          <p:spPr bwMode="gray">
            <a:xfrm>
              <a:off x="2197" y="979"/>
              <a:ext cx="427" cy="76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shade val="72549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189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292929"/>
                    </a:outerShdw>
                  </a:effectLst>
                </a14:hiddenEffects>
              </a:ext>
            </a:extLst>
          </p:spPr>
          <p:txBody>
            <a:bodyPr wrap="square">
              <a:spAutoFit/>
              <a:flatTx/>
            </a:bodyPr>
            <a:lstStyle/>
            <a:p>
              <a:pPr algn="ctr" rtl="0"/>
              <a:r>
                <a:rPr lang="en-US" sz="2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grpSp>
        <p:nvGrpSpPr>
          <p:cNvPr id="52" name="Group 127"/>
          <p:cNvGrpSpPr>
            <a:grpSpLocks/>
          </p:cNvGrpSpPr>
          <p:nvPr/>
        </p:nvGrpSpPr>
        <p:grpSpPr bwMode="auto">
          <a:xfrm>
            <a:off x="8310478" y="5580356"/>
            <a:ext cx="399813" cy="544878"/>
            <a:chOff x="2064" y="979"/>
            <a:chExt cx="722" cy="901"/>
          </a:xfrm>
        </p:grpSpPr>
        <p:sp>
          <p:nvSpPr>
            <p:cNvPr id="53" name="Oval 128"/>
            <p:cNvSpPr>
              <a:spLocks noChangeArrowheads="1"/>
            </p:cNvSpPr>
            <p:nvPr/>
          </p:nvSpPr>
          <p:spPr bwMode="gray">
            <a:xfrm>
              <a:off x="2064" y="1008"/>
              <a:ext cx="722" cy="727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/>
              <a:endParaRPr lang="ar-KW" b="1">
                <a:solidFill>
                  <a:prstClr val="black"/>
                </a:solidFill>
                <a:latin typeface="Calibri"/>
                <a:cs typeface="Arial" panose="020B0604020202020204" pitchFamily="34" charset="0"/>
              </a:endParaRPr>
            </a:p>
          </p:txBody>
        </p:sp>
        <p:grpSp>
          <p:nvGrpSpPr>
            <p:cNvPr id="54" name="Group 129"/>
            <p:cNvGrpSpPr>
              <a:grpSpLocks/>
            </p:cNvGrpSpPr>
            <p:nvPr/>
          </p:nvGrpSpPr>
          <p:grpSpPr bwMode="auto">
            <a:xfrm>
              <a:off x="2086" y="1031"/>
              <a:ext cx="680" cy="849"/>
              <a:chOff x="3975" y="1593"/>
              <a:chExt cx="931" cy="1163"/>
            </a:xfrm>
          </p:grpSpPr>
          <p:pic>
            <p:nvPicPr>
              <p:cNvPr id="67" name="Picture 130" descr="circuler_1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3975" y="1593"/>
                <a:ext cx="925" cy="9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8" name="Oval 131"/>
              <p:cNvSpPr>
                <a:spLocks noChangeArrowheads="1"/>
              </p:cNvSpPr>
              <p:nvPr/>
            </p:nvSpPr>
            <p:spPr bwMode="gray">
              <a:xfrm>
                <a:off x="3975" y="1593"/>
                <a:ext cx="931" cy="937"/>
              </a:xfrm>
              <a:prstGeom prst="ellipse">
                <a:avLst/>
              </a:prstGeom>
              <a:solidFill>
                <a:schemeClr val="accent1">
                  <a:lumMod val="75000"/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 rtl="0"/>
                <a:endParaRPr lang="ar-KW" b="1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  <p:pic>
            <p:nvPicPr>
              <p:cNvPr id="69" name="Picture 132" descr="light_shadow1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4285"/>
              <a:stretch>
                <a:fillRect/>
              </a:stretch>
            </p:blipFill>
            <p:spPr bwMode="gray">
              <a:xfrm>
                <a:off x="3984" y="1632"/>
                <a:ext cx="682" cy="58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70" name="Group 133"/>
              <p:cNvGrpSpPr>
                <a:grpSpLocks/>
              </p:cNvGrpSpPr>
              <p:nvPr/>
            </p:nvGrpSpPr>
            <p:grpSpPr bwMode="auto">
              <a:xfrm rot="-3733502" flipH="1" flipV="1">
                <a:off x="4256" y="2247"/>
                <a:ext cx="820" cy="198"/>
                <a:chOff x="2532" y="1051"/>
                <a:chExt cx="893" cy="246"/>
              </a:xfrm>
            </p:grpSpPr>
            <p:grpSp>
              <p:nvGrpSpPr>
                <p:cNvPr id="71" name="Group 134"/>
                <p:cNvGrpSpPr>
                  <a:grpSpLocks/>
                </p:cNvGrpSpPr>
                <p:nvPr/>
              </p:nvGrpSpPr>
              <p:grpSpPr bwMode="auto">
                <a:xfrm>
                  <a:off x="2532" y="1051"/>
                  <a:ext cx="743" cy="185"/>
                  <a:chOff x="1565" y="2568"/>
                  <a:chExt cx="1118" cy="279"/>
                </a:xfrm>
              </p:grpSpPr>
              <p:sp>
                <p:nvSpPr>
                  <p:cNvPr id="77" name="AutoShape 135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" name="AutoShape 136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" name="AutoShape 137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" name="AutoShape 138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2" name="Group 139"/>
                <p:cNvGrpSpPr>
                  <a:grpSpLocks/>
                </p:cNvGrpSpPr>
                <p:nvPr/>
              </p:nvGrpSpPr>
              <p:grpSpPr bwMode="auto">
                <a:xfrm rot="1353540">
                  <a:off x="2682" y="1111"/>
                  <a:ext cx="743" cy="186"/>
                  <a:chOff x="1565" y="2568"/>
                  <a:chExt cx="1118" cy="279"/>
                </a:xfrm>
              </p:grpSpPr>
              <p:sp>
                <p:nvSpPr>
                  <p:cNvPr id="73" name="AutoShape 140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" name="AutoShape 141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" name="AutoShape 142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" name="AutoShape 143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</p:grpSp>
          </p:grpSp>
        </p:grpSp>
        <p:grpSp>
          <p:nvGrpSpPr>
            <p:cNvPr id="55" name="Group 144"/>
            <p:cNvGrpSpPr>
              <a:grpSpLocks/>
            </p:cNvGrpSpPr>
            <p:nvPr/>
          </p:nvGrpSpPr>
          <p:grpSpPr bwMode="auto">
            <a:xfrm rot="-3733502" flipH="1" flipV="1">
              <a:off x="2372" y="1476"/>
              <a:ext cx="499" cy="150"/>
              <a:chOff x="2532" y="1051"/>
              <a:chExt cx="846" cy="288"/>
            </a:xfrm>
          </p:grpSpPr>
          <p:grpSp>
            <p:nvGrpSpPr>
              <p:cNvPr id="57" name="Group 145"/>
              <p:cNvGrpSpPr>
                <a:grpSpLocks/>
              </p:cNvGrpSpPr>
              <p:nvPr/>
            </p:nvGrpSpPr>
            <p:grpSpPr bwMode="auto">
              <a:xfrm>
                <a:off x="2532" y="1051"/>
                <a:ext cx="743" cy="185"/>
                <a:chOff x="1565" y="2568"/>
                <a:chExt cx="1118" cy="279"/>
              </a:xfrm>
            </p:grpSpPr>
            <p:sp>
              <p:nvSpPr>
                <p:cNvPr id="63" name="AutoShape 146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" name="AutoShape 147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5" name="AutoShape 148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6" name="AutoShape 149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58" name="Group 150"/>
              <p:cNvGrpSpPr>
                <a:grpSpLocks/>
              </p:cNvGrpSpPr>
              <p:nvPr/>
            </p:nvGrpSpPr>
            <p:grpSpPr bwMode="auto">
              <a:xfrm rot="1353540">
                <a:off x="2674" y="1101"/>
                <a:ext cx="704" cy="238"/>
                <a:chOff x="1565" y="2568"/>
                <a:chExt cx="1059" cy="357"/>
              </a:xfrm>
            </p:grpSpPr>
            <p:sp>
              <p:nvSpPr>
                <p:cNvPr id="59" name="AutoShape 151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0" name="AutoShape 152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" name="AutoShape 153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" name="AutoShape 154"/>
                <p:cNvSpPr>
                  <a:spLocks noChangeArrowheads="1"/>
                </p:cNvSpPr>
                <p:nvPr/>
              </p:nvSpPr>
              <p:spPr bwMode="white">
                <a:xfrm rot="6906312">
                  <a:off x="2102" y="240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56" name="Rectangle 155"/>
            <p:cNvSpPr>
              <a:spLocks noChangeArrowheads="1"/>
            </p:cNvSpPr>
            <p:nvPr/>
          </p:nvSpPr>
          <p:spPr bwMode="gray">
            <a:xfrm>
              <a:off x="2197" y="979"/>
              <a:ext cx="427" cy="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shade val="72549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189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292929"/>
                    </a:outerShdw>
                  </a:effectLst>
                </a14:hiddenEffects>
              </a:ext>
            </a:extLst>
          </p:spPr>
          <p:txBody>
            <a:bodyPr wrap="square">
              <a:spAutoFit/>
              <a:flatTx/>
            </a:bodyPr>
            <a:lstStyle/>
            <a:p>
              <a:pPr algn="ctr" rtl="0"/>
              <a:r>
                <a:rPr lang="en-US" sz="2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</p:grpSp>
      <p:grpSp>
        <p:nvGrpSpPr>
          <p:cNvPr id="81" name="Group 127"/>
          <p:cNvGrpSpPr>
            <a:grpSpLocks/>
          </p:cNvGrpSpPr>
          <p:nvPr/>
        </p:nvGrpSpPr>
        <p:grpSpPr bwMode="auto">
          <a:xfrm>
            <a:off x="8296306" y="6107696"/>
            <a:ext cx="399813" cy="544878"/>
            <a:chOff x="2064" y="979"/>
            <a:chExt cx="722" cy="901"/>
          </a:xfrm>
        </p:grpSpPr>
        <p:sp>
          <p:nvSpPr>
            <p:cNvPr id="82" name="Oval 128"/>
            <p:cNvSpPr>
              <a:spLocks noChangeArrowheads="1"/>
            </p:cNvSpPr>
            <p:nvPr/>
          </p:nvSpPr>
          <p:spPr bwMode="gray">
            <a:xfrm>
              <a:off x="2064" y="1008"/>
              <a:ext cx="722" cy="727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/>
              <a:endParaRPr lang="ar-KW" b="1">
                <a:solidFill>
                  <a:prstClr val="black"/>
                </a:solidFill>
                <a:latin typeface="Calibri"/>
                <a:cs typeface="Arial" panose="020B0604020202020204" pitchFamily="34" charset="0"/>
              </a:endParaRPr>
            </a:p>
          </p:txBody>
        </p:sp>
        <p:grpSp>
          <p:nvGrpSpPr>
            <p:cNvPr id="83" name="Group 129"/>
            <p:cNvGrpSpPr>
              <a:grpSpLocks/>
            </p:cNvGrpSpPr>
            <p:nvPr/>
          </p:nvGrpSpPr>
          <p:grpSpPr bwMode="auto">
            <a:xfrm>
              <a:off x="2086" y="1031"/>
              <a:ext cx="680" cy="849"/>
              <a:chOff x="3975" y="1593"/>
              <a:chExt cx="931" cy="1163"/>
            </a:xfrm>
          </p:grpSpPr>
          <p:pic>
            <p:nvPicPr>
              <p:cNvPr id="96" name="Picture 130" descr="circuler_1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3975" y="1593"/>
                <a:ext cx="925" cy="9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7" name="Oval 131"/>
              <p:cNvSpPr>
                <a:spLocks noChangeArrowheads="1"/>
              </p:cNvSpPr>
              <p:nvPr/>
            </p:nvSpPr>
            <p:spPr bwMode="gray">
              <a:xfrm>
                <a:off x="3975" y="1593"/>
                <a:ext cx="931" cy="937"/>
              </a:xfrm>
              <a:prstGeom prst="ellipse">
                <a:avLst/>
              </a:prstGeom>
              <a:solidFill>
                <a:schemeClr val="accent1">
                  <a:lumMod val="75000"/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 rtl="0"/>
                <a:endParaRPr lang="ar-KW" b="1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  <p:pic>
            <p:nvPicPr>
              <p:cNvPr id="98" name="Picture 132" descr="light_shadow1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4285"/>
              <a:stretch>
                <a:fillRect/>
              </a:stretch>
            </p:blipFill>
            <p:spPr bwMode="gray">
              <a:xfrm>
                <a:off x="3984" y="1632"/>
                <a:ext cx="682" cy="58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99" name="Group 133"/>
              <p:cNvGrpSpPr>
                <a:grpSpLocks/>
              </p:cNvGrpSpPr>
              <p:nvPr/>
            </p:nvGrpSpPr>
            <p:grpSpPr bwMode="auto">
              <a:xfrm rot="-3733502" flipH="1" flipV="1">
                <a:off x="4256" y="2247"/>
                <a:ext cx="820" cy="198"/>
                <a:chOff x="2532" y="1051"/>
                <a:chExt cx="893" cy="246"/>
              </a:xfrm>
            </p:grpSpPr>
            <p:grpSp>
              <p:nvGrpSpPr>
                <p:cNvPr id="100" name="Group 134"/>
                <p:cNvGrpSpPr>
                  <a:grpSpLocks/>
                </p:cNvGrpSpPr>
                <p:nvPr/>
              </p:nvGrpSpPr>
              <p:grpSpPr bwMode="auto">
                <a:xfrm>
                  <a:off x="2532" y="1051"/>
                  <a:ext cx="743" cy="185"/>
                  <a:chOff x="1565" y="2568"/>
                  <a:chExt cx="1118" cy="279"/>
                </a:xfrm>
              </p:grpSpPr>
              <p:sp>
                <p:nvSpPr>
                  <p:cNvPr id="106" name="AutoShape 135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07" name="AutoShape 136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08" name="AutoShape 137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09" name="AutoShape 138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101" name="Group 139"/>
                <p:cNvGrpSpPr>
                  <a:grpSpLocks/>
                </p:cNvGrpSpPr>
                <p:nvPr/>
              </p:nvGrpSpPr>
              <p:grpSpPr bwMode="auto">
                <a:xfrm rot="1353540">
                  <a:off x="2682" y="1111"/>
                  <a:ext cx="743" cy="186"/>
                  <a:chOff x="1565" y="2568"/>
                  <a:chExt cx="1118" cy="279"/>
                </a:xfrm>
              </p:grpSpPr>
              <p:sp>
                <p:nvSpPr>
                  <p:cNvPr id="102" name="AutoShape 140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03" name="AutoShape 141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04" name="AutoShape 142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05" name="AutoShape 143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l" rtl="0"/>
                    <a:endParaRPr lang="ar-KW" b="1">
                      <a:solidFill>
                        <a:prstClr val="black"/>
                      </a:solidFill>
                      <a:latin typeface="Calibri"/>
                      <a:cs typeface="Arial" panose="020B0604020202020204" pitchFamily="34" charset="0"/>
                    </a:endParaRPr>
                  </a:p>
                </p:txBody>
              </p:sp>
            </p:grpSp>
          </p:grpSp>
        </p:grpSp>
        <p:grpSp>
          <p:nvGrpSpPr>
            <p:cNvPr id="84" name="Group 144"/>
            <p:cNvGrpSpPr>
              <a:grpSpLocks/>
            </p:cNvGrpSpPr>
            <p:nvPr/>
          </p:nvGrpSpPr>
          <p:grpSpPr bwMode="auto">
            <a:xfrm rot="-3733502" flipH="1" flipV="1">
              <a:off x="2372" y="1476"/>
              <a:ext cx="499" cy="150"/>
              <a:chOff x="2532" y="1051"/>
              <a:chExt cx="846" cy="288"/>
            </a:xfrm>
          </p:grpSpPr>
          <p:grpSp>
            <p:nvGrpSpPr>
              <p:cNvPr id="86" name="Group 145"/>
              <p:cNvGrpSpPr>
                <a:grpSpLocks/>
              </p:cNvGrpSpPr>
              <p:nvPr/>
            </p:nvGrpSpPr>
            <p:grpSpPr bwMode="auto">
              <a:xfrm>
                <a:off x="2532" y="1051"/>
                <a:ext cx="743" cy="185"/>
                <a:chOff x="1565" y="2568"/>
                <a:chExt cx="1118" cy="279"/>
              </a:xfrm>
            </p:grpSpPr>
            <p:sp>
              <p:nvSpPr>
                <p:cNvPr id="92" name="AutoShape 146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3" name="AutoShape 147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" name="AutoShape 148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" name="AutoShape 149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87" name="Group 150"/>
              <p:cNvGrpSpPr>
                <a:grpSpLocks/>
              </p:cNvGrpSpPr>
              <p:nvPr/>
            </p:nvGrpSpPr>
            <p:grpSpPr bwMode="auto">
              <a:xfrm rot="1353540">
                <a:off x="2674" y="1101"/>
                <a:ext cx="704" cy="238"/>
                <a:chOff x="1565" y="2568"/>
                <a:chExt cx="1059" cy="357"/>
              </a:xfrm>
            </p:grpSpPr>
            <p:sp>
              <p:nvSpPr>
                <p:cNvPr id="88" name="AutoShape 151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9" name="AutoShape 152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0" name="AutoShape 153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" name="AutoShape 154"/>
                <p:cNvSpPr>
                  <a:spLocks noChangeArrowheads="1"/>
                </p:cNvSpPr>
                <p:nvPr/>
              </p:nvSpPr>
              <p:spPr bwMode="white">
                <a:xfrm rot="6906312">
                  <a:off x="2102" y="240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 rtl="0"/>
                  <a:endParaRPr lang="ar-KW" b="1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85" name="Rectangle 155"/>
            <p:cNvSpPr>
              <a:spLocks noChangeArrowheads="1"/>
            </p:cNvSpPr>
            <p:nvPr/>
          </p:nvSpPr>
          <p:spPr bwMode="gray">
            <a:xfrm>
              <a:off x="2197" y="979"/>
              <a:ext cx="427" cy="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shade val="72549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189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292929"/>
                    </a:outerShdw>
                  </a:effectLst>
                </a14:hiddenEffects>
              </a:ext>
            </a:extLst>
          </p:spPr>
          <p:txBody>
            <a:bodyPr wrap="square">
              <a:spAutoFit/>
              <a:flatTx/>
            </a:bodyPr>
            <a:lstStyle/>
            <a:p>
              <a:pPr algn="ctr" rtl="0"/>
              <a:r>
                <a:rPr lang="en-US" sz="2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pic>
        <p:nvPicPr>
          <p:cNvPr id="1026" name="Picture 2" descr="C:\Users\Rehab\AppData\Local\Temp\SNAGHTML22de2e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688" y="3892249"/>
            <a:ext cx="2109326" cy="2140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>
          <a:xfrm>
            <a:off x="7182277" y="6093914"/>
            <a:ext cx="683339" cy="365125"/>
          </a:xfrm>
        </p:spPr>
        <p:txBody>
          <a:bodyPr/>
          <a:lstStyle/>
          <a:p>
            <a:pPr>
              <a:defRPr/>
            </a:pPr>
            <a:fld id="{B1FCE933-52D8-46BD-A15E-F1428D1C73F5}" type="slidenum">
              <a:rPr lang="en-US" b="1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3</a:t>
            </a:fld>
            <a:endParaRPr lang="en-US" b="1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110" name="Group 4">
            <a:extLst>
              <a:ext uri="{FF2B5EF4-FFF2-40B4-BE49-F238E27FC236}">
                <a16:creationId xmlns:a16="http://schemas.microsoft.com/office/drawing/2014/main" id="{3671FFBA-5C37-4DA0-A66D-BA7614D11F19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0"/>
            <a:ext cx="9072000" cy="6804000"/>
            <a:chOff x="0" y="0"/>
            <a:chExt cx="5760" cy="4320"/>
          </a:xfrm>
        </p:grpSpPr>
        <p:pic>
          <p:nvPicPr>
            <p:cNvPr id="111" name="Picture 5" descr="barrepointsrougesc&amp;e">
              <a:extLst>
                <a:ext uri="{FF2B5EF4-FFF2-40B4-BE49-F238E27FC236}">
                  <a16:creationId xmlns:a16="http://schemas.microsoft.com/office/drawing/2014/main" id="{AC68C259-7E38-4492-8D06-EB1AB3B9C78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" name="Picture 6" descr="barrepointsrougesc&amp;e">
              <a:extLst>
                <a:ext uri="{FF2B5EF4-FFF2-40B4-BE49-F238E27FC236}">
                  <a16:creationId xmlns:a16="http://schemas.microsoft.com/office/drawing/2014/main" id="{D393160D-8BAA-45C9-8B57-F316A9F9B13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3" name="Picture 7" descr="barrepointsrougesc&amp;e">
              <a:extLst>
                <a:ext uri="{FF2B5EF4-FFF2-40B4-BE49-F238E27FC236}">
                  <a16:creationId xmlns:a16="http://schemas.microsoft.com/office/drawing/2014/main" id="{EFEAE9C1-6880-4730-A6BA-E791D601D1E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4" name="Picture 8" descr="barrepointsrougesc&amp;e">
              <a:extLst>
                <a:ext uri="{FF2B5EF4-FFF2-40B4-BE49-F238E27FC236}">
                  <a16:creationId xmlns:a16="http://schemas.microsoft.com/office/drawing/2014/main" id="{9DBFBF50-30E4-4710-BDE5-9F007FBA422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182637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 animBg="1"/>
      <p:bldP spid="17" grpId="0"/>
      <p:bldP spid="3" grpId="0"/>
      <p:bldP spid="18" grpId="0" animBg="1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مربع نص 3"/>
              <p:cNvSpPr txBox="1"/>
              <p:nvPr/>
            </p:nvSpPr>
            <p:spPr>
              <a:xfrm>
                <a:off x="1481657" y="347559"/>
                <a:ext cx="6790141" cy="18969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KW" sz="24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حدد نوع القطع في كل مما يلي ثم أوجد معادلته .</a:t>
                </a:r>
              </a:p>
              <a:p>
                <a:r>
                  <a:rPr lang="en-US" sz="24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ar-KW" sz="24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)  </a:t>
                </a:r>
                <a:r>
                  <a:rPr lang="ar-KW" sz="2400" b="1" dirty="0" err="1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إختلافه</a:t>
                </a:r>
                <a:r>
                  <a:rPr lang="ar-KW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 المركزي </a:t>
                </a:r>
                <a:r>
                  <a:rPr lang="en-US" sz="2400" b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mbria Math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1" i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e = </a:t>
                </a:r>
                <a:r>
                  <a:rPr lang="en-US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en-US" sz="2400" b="1" i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sz="2400" b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mbria Math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ar-KW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 و بؤرته </a:t>
                </a:r>
                <a:r>
                  <a:rPr lang="en-US" sz="2400" b="1" i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F </a:t>
                </a:r>
                <a:r>
                  <a:rPr lang="en-US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b="1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rPr>
                      <m:t> −</m:t>
                    </m:r>
                    <m:r>
                      <a:rPr lang="en-US" sz="2400" b="1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rPr>
                      <m:t>𝟏</m:t>
                    </m:r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,0) </a:t>
                </a:r>
                <a:r>
                  <a:rPr lang="ar-KW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:</a:t>
                </a:r>
                <a:endParaRPr lang="en-US" sz="2400" b="1" dirty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endParaRPr>
              </a:p>
              <a:p>
                <a:r>
                  <a:rPr lang="en-US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(</a:t>
                </a:r>
                <a:r>
                  <a:rPr lang="en-US" sz="2400" b="1" i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b</a:t>
                </a:r>
                <a:r>
                  <a:rPr lang="ar-KW" sz="2400" b="1" i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KW" sz="2400" b="1" dirty="0" err="1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إختلافه</a:t>
                </a:r>
                <a:r>
                  <a:rPr lang="ar-KW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 المركزي </a:t>
                </a:r>
                <a:r>
                  <a:rPr lang="en-US" sz="2400" b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mbria Math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1" i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en-US" sz="24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4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400" b="1" i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sz="2400" b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mbria Math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ar-KW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 و </a:t>
                </a:r>
                <a:r>
                  <a:rPr lang="ar-KW" sz="2400" b="1" dirty="0" err="1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إحدي</a:t>
                </a:r>
                <a:r>
                  <a:rPr lang="ar-KW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 بؤرتيه </a:t>
                </a:r>
                <a:r>
                  <a:rPr lang="en-US" sz="2400" b="1" i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F </a:t>
                </a:r>
                <a:r>
                  <a:rPr lang="en-US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(-4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KW" sz="24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,0) c</a:t>
                </a:r>
              </a:p>
              <a:p>
                <a:r>
                  <a:rPr lang="en-US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(</a:t>
                </a:r>
                <a:r>
                  <a:rPr lang="en-US" sz="2400" b="1" i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c</a:t>
                </a:r>
                <a:r>
                  <a:rPr lang="ar-KW" sz="2400" b="1" i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 </a:t>
                </a:r>
                <a:r>
                  <a:rPr lang="ar-KW" sz="2400" b="1" dirty="0" err="1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إختلافه</a:t>
                </a:r>
                <a:r>
                  <a:rPr lang="ar-KW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 المركزي </a:t>
                </a:r>
                <a:r>
                  <a:rPr lang="en-US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(</a:t>
                </a:r>
                <a:r>
                  <a:rPr lang="en-US" sz="2400" b="1" i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e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KW" sz="24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) </a:t>
                </a:r>
                <a:r>
                  <a:rPr lang="ar-KW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 و معادلة أحد دليليه :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rPr>
                      <m:t>𝒙</m:t>
                    </m:r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en-US" sz="2400" b="1" i="1" dirty="0">
                            <a:solidFill>
                              <a:srgbClr val="C00000"/>
                            </a:solidFill>
                            <a:latin typeface="Cambria Math"/>
                            <a:ea typeface="Cambria Math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 dirty="0">
                            <a:solidFill>
                              <a:srgbClr val="C00000"/>
                            </a:solidFill>
                            <a:latin typeface="Cambria Math"/>
                            <a:ea typeface="Cambria Math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ar-KW" sz="2400" b="1" dirty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مربع نص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1657" y="347559"/>
                <a:ext cx="6790141" cy="1896994"/>
              </a:xfrm>
              <a:prstGeom prst="rect">
                <a:avLst/>
              </a:prstGeom>
              <a:blipFill>
                <a:blip r:embed="rId2"/>
                <a:stretch>
                  <a:fillRect l="-1436" t="-2251" b="-2251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مستطيل 16"/>
          <p:cNvSpPr/>
          <p:nvPr/>
        </p:nvSpPr>
        <p:spPr>
          <a:xfrm>
            <a:off x="7207765" y="2677022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endParaRPr lang="en-US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6936092" y="191107"/>
            <a:ext cx="1980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حاول أن تحل  </a:t>
            </a:r>
            <a:r>
              <a:rPr lang="en-US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(1)</a:t>
            </a:r>
            <a:r>
              <a:rPr lang="ar-KW" sz="2000" b="1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 </a:t>
            </a:r>
            <a:endParaRPr lang="en-GB" sz="2000" b="1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99821" y="321461"/>
            <a:ext cx="128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صـ  </a:t>
            </a:r>
            <a:r>
              <a:rPr lang="en-US" sz="2000" b="1" dirty="0">
                <a:solidFill>
                  <a:prstClr val="black"/>
                </a:solidFill>
                <a:latin typeface="Calibri"/>
              </a:rPr>
              <a:t>129</a:t>
            </a:r>
            <a:r>
              <a:rPr lang="ar-KW" sz="200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</a:t>
            </a:r>
            <a:endParaRPr lang="en-GB" sz="2000" b="1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206"/>
              <p:cNvSpPr/>
              <p:nvPr/>
            </p:nvSpPr>
            <p:spPr>
              <a:xfrm>
                <a:off x="4937996" y="2638692"/>
                <a:ext cx="1187376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 xmlns:m="http://schemas.openxmlformats.org/officeDocument/2006/math"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𝒆</m:t>
                    </m:r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=</m:t>
                    </m:r>
                    <m:r>
                      <a:rPr lang="en-US" sz="2600" b="1" i="1">
                        <a:solidFill>
                          <a:prstClr val="black"/>
                        </a:solidFill>
                        <a:latin typeface="Cambria Math"/>
                        <a:cs typeface="AGA Rasheeq Bold" pitchFamily="2" charset="-78"/>
                      </a:rPr>
                      <m:t>𝟏</m:t>
                    </m:r>
                  </m:oMath>
                </a14:m>
                <a:r>
                  <a:rPr lang="en-US" sz="2600" b="1" dirty="0">
                    <a:solidFill>
                      <a:prstClr val="black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Zawawi"/>
                  </a:rPr>
                  <a:t>∵</a:t>
                </a:r>
                <a:endParaRPr lang="ar-KW" sz="26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Rectangle 2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7996" y="2638692"/>
                <a:ext cx="1187376" cy="492443"/>
              </a:xfrm>
              <a:prstGeom prst="rect">
                <a:avLst/>
              </a:prstGeom>
              <a:blipFill>
                <a:blip r:embed="rId3"/>
                <a:stretch>
                  <a:fillRect t="-11111" r="-8205" b="-29630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7"/>
          <p:cNvSpPr txBox="1"/>
          <p:nvPr/>
        </p:nvSpPr>
        <p:spPr>
          <a:xfrm>
            <a:off x="1419222" y="2638692"/>
            <a:ext cx="2898033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GA Rasheeq Bold" pitchFamily="2" charset="-78"/>
                <a:sym typeface="Zawawi"/>
              </a:rPr>
              <a:t>∴</a:t>
            </a:r>
            <a:r>
              <a:rPr lang="ar-KW" sz="2600" b="1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 القطع هو قطع مكافئ</a:t>
            </a:r>
          </a:p>
        </p:txBody>
      </p:sp>
      <p:sp>
        <p:nvSpPr>
          <p:cNvPr id="22" name="TextBox 208"/>
          <p:cNvSpPr txBox="1"/>
          <p:nvPr/>
        </p:nvSpPr>
        <p:spPr>
          <a:xfrm>
            <a:off x="6461531" y="3254317"/>
            <a:ext cx="949122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b="1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البؤرة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09"/>
              <p:cNvSpPr/>
              <p:nvPr/>
            </p:nvSpPr>
            <p:spPr>
              <a:xfrm>
                <a:off x="4972877" y="3222147"/>
                <a:ext cx="1611852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1" i="1">
                          <a:solidFill>
                            <a:prstClr val="black"/>
                          </a:solidFill>
                          <a:latin typeface="Cambria Math"/>
                        </a:rPr>
                        <m:t>𝑭</m:t>
                      </m:r>
                      <m:d>
                        <m:dPr>
                          <m:ctrlP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 , </m:t>
                          </m:r>
                          <m: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d>
                    </m:oMath>
                  </m:oMathPara>
                </a14:m>
                <a:endParaRPr lang="ar-KW" sz="26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Rectangle 2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877" y="3222147"/>
                <a:ext cx="1611852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10"/>
              <p:cNvSpPr/>
              <p:nvPr/>
            </p:nvSpPr>
            <p:spPr>
              <a:xfrm>
                <a:off x="3458730" y="3220721"/>
                <a:ext cx="1365309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1" i="1">
                          <a:solidFill>
                            <a:prstClr val="black"/>
                          </a:solidFill>
                          <a:latin typeface="Cambria Math"/>
                        </a:rPr>
                        <m:t>𝒑</m:t>
                      </m:r>
                      <m:r>
                        <a:rPr lang="en-US" sz="2600" b="1" i="1">
                          <a:solidFill>
                            <a:prstClr val="black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600" b="1" i="1">
                          <a:solidFill>
                            <a:prstClr val="black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ar-KW" sz="26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Rectangle 2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730" y="3220721"/>
                <a:ext cx="1365309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11"/>
          <p:cNvSpPr txBox="1"/>
          <p:nvPr/>
        </p:nvSpPr>
        <p:spPr>
          <a:xfrm>
            <a:off x="3193257" y="3738919"/>
            <a:ext cx="4217397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b="1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محور السينات هو محور التماثل.</a:t>
            </a:r>
          </a:p>
        </p:txBody>
      </p:sp>
      <p:sp>
        <p:nvSpPr>
          <p:cNvPr id="26" name="TextBox 212"/>
          <p:cNvSpPr txBox="1"/>
          <p:nvPr/>
        </p:nvSpPr>
        <p:spPr>
          <a:xfrm>
            <a:off x="4635389" y="3220722"/>
            <a:ext cx="338647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b="1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،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13"/>
              <p:cNvSpPr/>
              <p:nvPr/>
            </p:nvSpPr>
            <p:spPr>
              <a:xfrm>
                <a:off x="2645365" y="4346702"/>
                <a:ext cx="1667700" cy="5014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600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b="1" i="1">
                          <a:solidFill>
                            <a:prstClr val="black"/>
                          </a:solidFill>
                          <a:latin typeface="Cambria Math"/>
                        </a:rPr>
                        <m:t>𝟒</m:t>
                      </m:r>
                      <m:r>
                        <a:rPr lang="en-US" sz="2600" b="1" i="1">
                          <a:solidFill>
                            <a:prstClr val="black"/>
                          </a:solidFill>
                          <a:latin typeface="Cambria Math"/>
                        </a:rPr>
                        <m:t>𝒑𝒙</m:t>
                      </m:r>
                    </m:oMath>
                  </m:oMathPara>
                </a14:m>
                <a:endParaRPr lang="ar-KW" sz="26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Rectangle 2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5365" y="4346702"/>
                <a:ext cx="1667700" cy="5014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14"/>
              <p:cNvSpPr/>
              <p:nvPr/>
            </p:nvSpPr>
            <p:spPr>
              <a:xfrm>
                <a:off x="2631793" y="5070432"/>
                <a:ext cx="2184892" cy="5014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600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b="1" i="1">
                          <a:solidFill>
                            <a:prstClr val="black"/>
                          </a:solidFill>
                          <a:latin typeface="Cambria Math"/>
                        </a:rPr>
                        <m:t>𝟒</m:t>
                      </m:r>
                      <m:d>
                        <m:dPr>
                          <m:ctrlP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US" sz="2600" b="1" i="1">
                          <a:solidFill>
                            <a:prstClr val="black"/>
                          </a:solidFill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ar-KW" sz="26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Rectangle 2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1793" y="5070432"/>
                <a:ext cx="2184892" cy="50148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15"/>
          <p:cNvSpPr txBox="1"/>
          <p:nvPr/>
        </p:nvSpPr>
        <p:spPr>
          <a:xfrm>
            <a:off x="4098061" y="4319822"/>
            <a:ext cx="3312593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b="1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معادلة القطع على الصورة: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16"/>
              <p:cNvSpPr/>
              <p:nvPr/>
            </p:nvSpPr>
            <p:spPr>
              <a:xfrm>
                <a:off x="2525732" y="5744490"/>
                <a:ext cx="1783117" cy="5014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1" i="1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600" b="1" i="1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sz="2600" b="1" i="1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600" b="1" i="1">
                          <a:solidFill>
                            <a:srgbClr val="C000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600" b="1" i="1">
                          <a:solidFill>
                            <a:srgbClr val="C00000"/>
                          </a:solidFill>
                          <a:latin typeface="Cambria Math"/>
                        </a:rPr>
                        <m:t>𝟒</m:t>
                      </m:r>
                      <m:r>
                        <a:rPr lang="en-US" sz="2600" b="1" i="1">
                          <a:solidFill>
                            <a:srgbClr val="C00000"/>
                          </a:solidFill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ar-KW" sz="2600" b="1" dirty="0">
                  <a:solidFill>
                    <a:srgbClr val="C00000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Rectangle 2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5732" y="5744490"/>
                <a:ext cx="1783117" cy="5014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مستطيل مستدير الزوايا 4">
            <a:extLst>
              <a:ext uri="{FF2B5EF4-FFF2-40B4-BE49-F238E27FC236}">
                <a16:creationId xmlns:a16="http://schemas.microsoft.com/office/drawing/2014/main" id="{34C2B55F-BA7C-49C9-9522-5D1AC72BE48C}"/>
              </a:ext>
            </a:extLst>
          </p:cNvPr>
          <p:cNvSpPr/>
          <p:nvPr/>
        </p:nvSpPr>
        <p:spPr>
          <a:xfrm>
            <a:off x="7757231" y="2334140"/>
            <a:ext cx="669700" cy="2833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KW" sz="2000" b="1" dirty="0">
                <a:solidFill>
                  <a:srgbClr val="FF0000"/>
                </a:solidFill>
                <a:latin typeface="Calibri"/>
                <a:cs typeface="Times New Roman" panose="02020603050405020304" pitchFamily="18" charset="0"/>
              </a:rPr>
              <a:t>الحل:</a:t>
            </a:r>
            <a:endParaRPr lang="ar-SA" sz="2000" b="1" dirty="0">
              <a:solidFill>
                <a:srgbClr val="FF0000"/>
              </a:solidFill>
              <a:latin typeface="Calibri"/>
              <a:cs typeface="Times New Roman" panose="02020603050405020304" pitchFamily="18" charset="0"/>
            </a:endParaRPr>
          </a:p>
        </p:txBody>
      </p:sp>
      <p:grpSp>
        <p:nvGrpSpPr>
          <p:cNvPr id="32" name="Group 4">
            <a:extLst>
              <a:ext uri="{FF2B5EF4-FFF2-40B4-BE49-F238E27FC236}">
                <a16:creationId xmlns:a16="http://schemas.microsoft.com/office/drawing/2014/main" id="{EA4BF95F-C9E5-4E17-BC9F-77DB096A08C2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0"/>
            <a:ext cx="9072000" cy="6804000"/>
            <a:chOff x="0" y="0"/>
            <a:chExt cx="5760" cy="4320"/>
          </a:xfrm>
        </p:grpSpPr>
        <p:pic>
          <p:nvPicPr>
            <p:cNvPr id="33" name="Picture 5" descr="barrepointsrougesc&amp;e">
              <a:extLst>
                <a:ext uri="{FF2B5EF4-FFF2-40B4-BE49-F238E27FC236}">
                  <a16:creationId xmlns:a16="http://schemas.microsoft.com/office/drawing/2014/main" id="{72BECB9B-FEB2-4D83-8D81-1E2C42EB3F1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6" descr="barrepointsrougesc&amp;e">
              <a:extLst>
                <a:ext uri="{FF2B5EF4-FFF2-40B4-BE49-F238E27FC236}">
                  <a16:creationId xmlns:a16="http://schemas.microsoft.com/office/drawing/2014/main" id="{8E93E8CC-3A77-4275-A45D-CF33DA43DDB2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7" descr="barrepointsrougesc&amp;e">
              <a:extLst>
                <a:ext uri="{FF2B5EF4-FFF2-40B4-BE49-F238E27FC236}">
                  <a16:creationId xmlns:a16="http://schemas.microsoft.com/office/drawing/2014/main" id="{D7F6C07B-B3F3-40FE-B911-74B022FF631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Picture 8" descr="barrepointsrougesc&amp;e">
              <a:extLst>
                <a:ext uri="{FF2B5EF4-FFF2-40B4-BE49-F238E27FC236}">
                  <a16:creationId xmlns:a16="http://schemas.microsoft.com/office/drawing/2014/main" id="{716FCB0E-B075-4CCD-B10B-4E488B8370D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82000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19" grpId="0"/>
      <p:bldP spid="18" grpId="0" animBg="1"/>
      <p:bldP spid="21" grpId="0"/>
      <p:bldP spid="22" grpId="0"/>
      <p:bldP spid="23" grpId="0" animBg="1"/>
      <p:bldP spid="24" grpId="0" animBg="1"/>
      <p:bldP spid="25" grpId="0"/>
      <p:bldP spid="26" grpId="0"/>
      <p:bldP spid="27" grpId="0" animBg="1"/>
      <p:bldP spid="28" grpId="0" animBg="1"/>
      <p:bldP spid="29" grpId="0"/>
      <p:bldP spid="30" grpId="0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مجموعة 6"/>
          <p:cNvGrpSpPr/>
          <p:nvPr/>
        </p:nvGrpSpPr>
        <p:grpSpPr>
          <a:xfrm>
            <a:off x="4983425" y="1271606"/>
            <a:ext cx="2253348" cy="624082"/>
            <a:chOff x="7350730" y="3440866"/>
            <a:chExt cx="2253348" cy="62408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مربع نص 7"/>
                <p:cNvSpPr txBox="1"/>
                <p:nvPr/>
              </p:nvSpPr>
              <p:spPr>
                <a:xfrm>
                  <a:off x="7350730" y="3544844"/>
                  <a:ext cx="43693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l"/>
                  <a14:m>
                    <m:oMathPara xmlns:m="http://schemas.openxmlformats.org/officeDocument/2006/math">
                      <m:oMathParaPr>
                        <m:jc m:val="right"/>
                      </m:oMathParaPr>
                      <m:oMath xmlns:m="http://schemas.openxmlformats.org/officeDocument/2006/math">
                        <m:r>
                          <a:rPr lang="ar-KW" sz="2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∵</m:t>
                        </m:r>
                      </m:oMath>
                    </m:oMathPara>
                  </a14:m>
                  <a:endParaRPr lang="ar-KW" sz="2400" b="1" dirty="0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8" name="مربع نص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0730" y="3544844"/>
                  <a:ext cx="436932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مربع نص 8"/>
                <p:cNvSpPr txBox="1"/>
                <p:nvPr/>
              </p:nvSpPr>
              <p:spPr>
                <a:xfrm>
                  <a:off x="7567860" y="3440866"/>
                  <a:ext cx="2036218" cy="6240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prstClr val="black"/>
                      </a:solidFill>
                      <a:latin typeface="Calibri"/>
                    </a:rPr>
                    <a:t>e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2400" b="1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a14:m>
                  <a:r>
                    <a:rPr lang="en-US" sz="2400" b="1" dirty="0">
                      <a:solidFill>
                        <a:prstClr val="black"/>
                      </a:solidFill>
                      <a:latin typeface="Calibri"/>
                    </a:rPr>
                    <a:t>  ,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2400" b="1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en-US" sz="2400" b="1" i="1" dirty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</m:oMath>
                  </a14:m>
                  <a:r>
                    <a:rPr lang="en-US" sz="2400" b="1" dirty="0">
                      <a:solidFill>
                        <a:prstClr val="black"/>
                      </a:solidFill>
                      <a:latin typeface="Calibri"/>
                    </a:rPr>
                    <a:t>&lt; 1</a:t>
                  </a:r>
                  <a:endParaRPr lang="ar-KW" sz="2400" b="1" dirty="0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9" name="مربع نص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7860" y="3440866"/>
                  <a:ext cx="2036218" cy="62408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4790" b="-98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مجموعة 9"/>
          <p:cNvGrpSpPr/>
          <p:nvPr/>
        </p:nvGrpSpPr>
        <p:grpSpPr>
          <a:xfrm>
            <a:off x="4634654" y="1952587"/>
            <a:ext cx="3132491" cy="470000"/>
            <a:chOff x="5176080" y="4699059"/>
            <a:chExt cx="3132491" cy="470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مربع نص 10"/>
                <p:cNvSpPr txBox="1"/>
                <p:nvPr/>
              </p:nvSpPr>
              <p:spPr>
                <a:xfrm>
                  <a:off x="7871639" y="4699059"/>
                  <a:ext cx="43693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l"/>
                  <a14:m>
                    <m:oMathPara xmlns:m="http://schemas.openxmlformats.org/officeDocument/2006/math">
                      <m:oMathParaPr>
                        <m:jc m:val="right"/>
                      </m:oMathParaPr>
                      <m:oMath xmlns:m="http://schemas.openxmlformats.org/officeDocument/2006/math">
                        <m:r>
                          <a:rPr lang="ar-KW" sz="24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∴</m:t>
                        </m:r>
                      </m:oMath>
                    </m:oMathPara>
                  </a14:m>
                  <a:endParaRPr lang="ar-KW" sz="2400" b="1" dirty="0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3" name="مربع نص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71639" y="4699059"/>
                  <a:ext cx="436932" cy="46166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مربع نص 11"/>
            <p:cNvSpPr txBox="1"/>
            <p:nvPr/>
          </p:nvSpPr>
          <p:spPr>
            <a:xfrm>
              <a:off x="5176080" y="4699059"/>
              <a:ext cx="2788624" cy="47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rPr>
                <a:t>القطع هو قطع ناقص</a:t>
              </a:r>
              <a:endParaRPr lang="ar-KW" sz="2400" b="1" i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مربع نص 12"/>
              <p:cNvSpPr txBox="1"/>
              <p:nvPr/>
            </p:nvSpPr>
            <p:spPr>
              <a:xfrm>
                <a:off x="4090904" y="2402640"/>
                <a:ext cx="3450496" cy="497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rtl="0"/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(-4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KW" sz="24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, 0)  </a:t>
                </a:r>
                <a:r>
                  <a:rPr lang="ar-KW" sz="2400" b="1" dirty="0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rPr>
                  <a:t>إحدى البؤرتين</a:t>
                </a:r>
                <a:r>
                  <a:rPr lang="ar-KW" sz="2400" b="1" i="1" dirty="0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rPr>
                  <a:t> </a:t>
                </a:r>
                <a:endParaRPr lang="ar-KW" sz="24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مربع نص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0904" y="2402640"/>
                <a:ext cx="3450496" cy="497637"/>
              </a:xfrm>
              <a:prstGeom prst="rect">
                <a:avLst/>
              </a:prstGeom>
              <a:blipFill>
                <a:blip r:embed="rId7"/>
                <a:stretch>
                  <a:fillRect t="-3659" b="-26829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مربع نص 14"/>
          <p:cNvSpPr txBox="1"/>
          <p:nvPr/>
        </p:nvSpPr>
        <p:spPr>
          <a:xfrm>
            <a:off x="1089320" y="2863091"/>
            <a:ext cx="6677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∴</a:t>
            </a:r>
            <a:r>
              <a:rPr lang="en-US" sz="2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ar-KW" sz="240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المحور الأكبر ينطبق على محور السينات و مركزه نقطة الأصل 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147144" y="321606"/>
            <a:ext cx="128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صـ  </a:t>
            </a:r>
            <a:r>
              <a:rPr lang="en-US" sz="2000" b="1" dirty="0">
                <a:solidFill>
                  <a:prstClr val="black"/>
                </a:solidFill>
                <a:latin typeface="Calibri"/>
              </a:rPr>
              <a:t>129</a:t>
            </a:r>
            <a:r>
              <a:rPr lang="ar-KW" sz="200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</a:t>
            </a:r>
            <a:endParaRPr lang="en-GB" sz="2000" b="1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مربع نص 18"/>
              <p:cNvSpPr txBox="1"/>
              <p:nvPr/>
            </p:nvSpPr>
            <p:spPr>
              <a:xfrm>
                <a:off x="4368415" y="3301202"/>
                <a:ext cx="3054862" cy="497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KW" sz="2400" b="1" dirty="0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rPr>
                  <a:t>من البؤرة  </a:t>
                </a:r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 = 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KW" sz="24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endParaRPr lang="ar-KW" sz="24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مربع نص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415" y="3301202"/>
                <a:ext cx="3054862" cy="497637"/>
              </a:xfrm>
              <a:prstGeom prst="rect">
                <a:avLst/>
              </a:prstGeom>
              <a:blipFill>
                <a:blip r:embed="rId8"/>
                <a:stretch>
                  <a:fillRect t="-3704" r="-2994" b="-28395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مجموعة 1"/>
          <p:cNvGrpSpPr/>
          <p:nvPr/>
        </p:nvGrpSpPr>
        <p:grpSpPr>
          <a:xfrm>
            <a:off x="1385637" y="3872317"/>
            <a:ext cx="1504679" cy="584904"/>
            <a:chOff x="1772366" y="3610461"/>
            <a:chExt cx="1504679" cy="5849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مربع نص 19"/>
                <p:cNvSpPr txBox="1"/>
                <p:nvPr/>
              </p:nvSpPr>
              <p:spPr>
                <a:xfrm>
                  <a:off x="1990832" y="3610461"/>
                  <a:ext cx="1286213" cy="5849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prstClr val="black"/>
                      </a:solidFill>
                      <a:latin typeface="Calibri"/>
                    </a:rPr>
                    <a:t>e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2400" b="1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𝒄</m:t>
                          </m:r>
                        </m:num>
                        <m:den>
                          <m:r>
                            <a:rPr lang="en-US" sz="24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den>
                      </m:f>
                    </m:oMath>
                  </a14:m>
                  <a:endParaRPr lang="ar-KW" sz="2400" b="1" dirty="0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0" name="مربع نص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0832" y="3610461"/>
                  <a:ext cx="1286213" cy="584904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مربع نص 20"/>
                <p:cNvSpPr txBox="1"/>
                <p:nvPr/>
              </p:nvSpPr>
              <p:spPr>
                <a:xfrm>
                  <a:off x="1772366" y="3659201"/>
                  <a:ext cx="43693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l"/>
                  <a14:m>
                    <m:oMathPara xmlns:m="http://schemas.openxmlformats.org/officeDocument/2006/math">
                      <m:oMathParaPr>
                        <m:jc m:val="right"/>
                      </m:oMathParaPr>
                      <m:oMath xmlns:m="http://schemas.openxmlformats.org/officeDocument/2006/math">
                        <m:r>
                          <a:rPr lang="ar-KW" sz="2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∵</m:t>
                        </m:r>
                      </m:oMath>
                    </m:oMathPara>
                  </a14:m>
                  <a:endParaRPr lang="ar-KW" sz="2400" b="1" dirty="0">
                    <a:solidFill>
                      <a:prstClr val="black"/>
                    </a:solidFill>
                    <a:latin typeface="Calibri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1" name="مربع نص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72366" y="3659201"/>
                  <a:ext cx="436932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مربع نص 21"/>
              <p:cNvSpPr txBox="1"/>
              <p:nvPr/>
            </p:nvSpPr>
            <p:spPr>
              <a:xfrm>
                <a:off x="3447800" y="3855550"/>
                <a:ext cx="1286213" cy="687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24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i="1" dirty="0">
                            <a:solidFill>
                              <a:prstClr val="black"/>
                            </a:solidFill>
                            <a:latin typeface="Calibri"/>
                          </a:rPr>
                          <m:t>4</m:t>
                        </m:r>
                        <m:rad>
                          <m:radPr>
                            <m:degHide m:val="on"/>
                            <m:ctrlPr>
                              <a:rPr lang="ar-KW" sz="2400" b="1" i="1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dirty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en-US" sz="24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den>
                    </m:f>
                  </m:oMath>
                </a14:m>
                <a:endParaRPr lang="ar-KW" sz="24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مربع نص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7800" y="3855550"/>
                <a:ext cx="1286213" cy="687239"/>
              </a:xfrm>
              <a:prstGeom prst="rect">
                <a:avLst/>
              </a:prstGeom>
              <a:blipFill>
                <a:blip r:embed="rId11"/>
                <a:stretch>
                  <a:fillRect b="-7965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مربع نص 22"/>
              <p:cNvSpPr txBox="1"/>
              <p:nvPr/>
            </p:nvSpPr>
            <p:spPr>
              <a:xfrm>
                <a:off x="5193751" y="3835313"/>
                <a:ext cx="1623134" cy="497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 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i="1" dirty="0">
                        <a:solidFill>
                          <a:prstClr val="black"/>
                        </a:solidFill>
                        <a:latin typeface="Calibri"/>
                      </a:rPr>
                      <m:t>5</m:t>
                    </m:r>
                    <m:rad>
                      <m:radPr>
                        <m:degHide m:val="on"/>
                        <m:ctrlPr>
                          <a:rPr lang="ar-KW" sz="24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endParaRPr lang="ar-KW" sz="24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مربع نص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3751" y="3835313"/>
                <a:ext cx="1623134" cy="497637"/>
              </a:xfrm>
              <a:prstGeom prst="rect">
                <a:avLst/>
              </a:prstGeom>
              <a:blipFill>
                <a:blip r:embed="rId12"/>
                <a:stretch>
                  <a:fillRect t="-3659" b="-26829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مربع نص 24"/>
          <p:cNvSpPr txBox="1"/>
          <p:nvPr/>
        </p:nvSpPr>
        <p:spPr>
          <a:xfrm>
            <a:off x="6544360" y="4444056"/>
            <a:ext cx="2116727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40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في القطع الناقص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مربع نص 25"/>
              <p:cNvSpPr txBox="1"/>
              <p:nvPr/>
            </p:nvSpPr>
            <p:spPr>
              <a:xfrm>
                <a:off x="989087" y="4556362"/>
                <a:ext cx="2738865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مربع نص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087" y="4556362"/>
                <a:ext cx="2738865" cy="4700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مربع نص 27"/>
              <p:cNvSpPr txBox="1"/>
              <p:nvPr/>
            </p:nvSpPr>
            <p:spPr>
              <a:xfrm>
                <a:off x="3664080" y="4591491"/>
                <a:ext cx="2738865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𝟑𝟐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1" i="1" dirty="0">
                          <a:solidFill>
                            <a:prstClr val="black"/>
                          </a:solidFill>
                          <a:latin typeface="Cambria Math"/>
                        </a:rPr>
                        <m:t>𝟓𝟎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مربع نص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080" y="4591491"/>
                <a:ext cx="2738865" cy="4700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/>
              <p:cNvSpPr txBox="1"/>
              <p:nvPr/>
            </p:nvSpPr>
            <p:spPr>
              <a:xfrm>
                <a:off x="1385637" y="5117197"/>
                <a:ext cx="2977023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𝟓𝟎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𝟑𝟐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𝟏𝟖</m:t>
                      </m:r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مربع نص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637" y="5117197"/>
                <a:ext cx="2977023" cy="4700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9"/>
              <p:cNvSpPr txBox="1"/>
              <p:nvPr/>
            </p:nvSpPr>
            <p:spPr>
              <a:xfrm>
                <a:off x="2586156" y="5761605"/>
                <a:ext cx="4740167" cy="6810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KW" sz="2400" b="1" dirty="0">
                    <a:solidFill>
                      <a:srgbClr val="0000FF"/>
                    </a:solidFill>
                    <a:latin typeface="Calibri"/>
                    <a:cs typeface="Arial" panose="020B0604020202020204" pitchFamily="34" charset="0"/>
                  </a:rPr>
                  <a:t>معادلة القطع الناقص هي: </a:t>
                </a:r>
                <a:r>
                  <a:rPr lang="en-US" sz="2400" b="1" dirty="0">
                    <a:solidFill>
                      <a:srgbClr val="0000FF"/>
                    </a:solidFill>
                    <a:latin typeface="Calibri"/>
                  </a:rPr>
                  <a:t> = 1      </a:t>
                </a:r>
                <a:r>
                  <a:rPr lang="ar-KW" sz="2400" b="1" dirty="0">
                    <a:solidFill>
                      <a:srgbClr val="0000FF"/>
                    </a:solidFill>
                    <a:latin typeface="Calibri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KW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ar-KW" sz="2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𝟓𝟎</m:t>
                        </m:r>
                      </m:den>
                    </m:f>
                    <m:r>
                      <a:rPr lang="en-US" sz="2400" b="1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ar-KW" sz="2400" b="1" dirty="0">
                    <a:solidFill>
                      <a:srgbClr val="0000FF"/>
                    </a:solidFill>
                    <a:latin typeface="Calibri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0" name="مربع نص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6156" y="5761605"/>
                <a:ext cx="4740167" cy="681020"/>
              </a:xfrm>
              <a:prstGeom prst="rect">
                <a:avLst/>
              </a:prstGeom>
              <a:blipFill>
                <a:blip r:embed="rId16"/>
                <a:stretch>
                  <a:fillRect l="-1542" r="-1928" b="-8036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/>
              <p:cNvSpPr txBox="1"/>
              <p:nvPr/>
            </p:nvSpPr>
            <p:spPr>
              <a:xfrm>
                <a:off x="1089971" y="749650"/>
                <a:ext cx="6790141" cy="6248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Tx/>
                  <a:buAutoNum type="alphaLcParenR" startAt="2"/>
                </a:pPr>
                <a:r>
                  <a:rPr lang="ar-KW" sz="2400" b="1" dirty="0">
                    <a:solidFill>
                      <a:srgbClr val="0000FF"/>
                    </a:solidFill>
                    <a:latin typeface="Calibri"/>
                    <a:cs typeface="Arial" panose="020B0604020202020204" pitchFamily="34" charset="0"/>
                  </a:rPr>
                  <a:t>اختلافه المركزي </a:t>
                </a:r>
                <a:r>
                  <a:rPr 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1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rgbClr val="0000FF"/>
                    </a:solidFill>
                    <a:latin typeface="Calibri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dirty="0">
                            <a:solidFill>
                              <a:srgbClr val="0000FF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2400" b="1" dirty="0">
                            <a:solidFill>
                              <a:srgbClr val="0000FF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0000FF"/>
                    </a:solidFill>
                    <a:latin typeface="Calibri"/>
                  </a:rPr>
                  <a:t> </a:t>
                </a:r>
                <a:r>
                  <a:rPr 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z="2400" b="1" dirty="0">
                    <a:solidFill>
                      <a:srgbClr val="0000FF"/>
                    </a:solidFill>
                    <a:latin typeface="Calibri"/>
                  </a:rPr>
                  <a:t> </a:t>
                </a:r>
                <a:r>
                  <a:rPr lang="ar-KW" sz="2400" b="1" dirty="0">
                    <a:solidFill>
                      <a:srgbClr val="0000FF"/>
                    </a:solidFill>
                    <a:latin typeface="Calibri"/>
                    <a:cs typeface="Arial" panose="020B0604020202020204" pitchFamily="34" charset="0"/>
                  </a:rPr>
                  <a:t> و إحدى بؤرتيه </a:t>
                </a:r>
                <a:r>
                  <a:rPr lang="en-US" sz="2400" b="1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1" dirty="0">
                    <a:solidFill>
                      <a:srgbClr val="0000FF"/>
                    </a:solidFill>
                    <a:latin typeface="Calibri"/>
                  </a:rPr>
                  <a:t>-4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KW" sz="2400" b="1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i="1" dirty="0">
                            <a:solidFill>
                              <a:srgbClr val="0000FF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2400" b="1" i="1" dirty="0">
                    <a:solidFill>
                      <a:srgbClr val="0000FF"/>
                    </a:solidFill>
                    <a:latin typeface="Calibri"/>
                  </a:rPr>
                  <a:t>,0</a:t>
                </a:r>
                <a:r>
                  <a:rPr 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31" name="مربع نص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971" y="749650"/>
                <a:ext cx="6790141" cy="624851"/>
              </a:xfrm>
              <a:prstGeom prst="rect">
                <a:avLst/>
              </a:prstGeom>
              <a:blipFill>
                <a:blip r:embed="rId17"/>
                <a:stretch>
                  <a:fillRect r="-1526" b="-9804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مربع نص 31"/>
          <p:cNvSpPr txBox="1"/>
          <p:nvPr/>
        </p:nvSpPr>
        <p:spPr>
          <a:xfrm>
            <a:off x="6402945" y="281735"/>
            <a:ext cx="22409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تابع حاول أن تحل </a:t>
            </a:r>
            <a:r>
              <a:rPr lang="en-US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(1)</a:t>
            </a:r>
            <a:r>
              <a:rPr lang="ar-KW" sz="2000" b="1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 </a:t>
            </a:r>
            <a:endParaRPr lang="en-GB" sz="2000" b="1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6628D675-4E72-4086-9122-C0A47BCEABFD}"/>
              </a:ext>
            </a:extLst>
          </p:cNvPr>
          <p:cNvSpPr txBox="1"/>
          <p:nvPr/>
        </p:nvSpPr>
        <p:spPr>
          <a:xfrm>
            <a:off x="2586156" y="3942307"/>
            <a:ext cx="716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⇒</a:t>
            </a:r>
            <a:endParaRPr lang="ar-KW" sz="2800" b="1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E1465FBC-548D-4F1E-90F5-9C98EEC46046}"/>
              </a:ext>
            </a:extLst>
          </p:cNvPr>
          <p:cNvSpPr txBox="1"/>
          <p:nvPr/>
        </p:nvSpPr>
        <p:spPr>
          <a:xfrm>
            <a:off x="4521112" y="3914918"/>
            <a:ext cx="716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⇒</a:t>
            </a:r>
            <a:endParaRPr lang="ar-KW" sz="2800" b="1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6B1B63C5-E5FF-4967-AB95-2549556658CF}"/>
              </a:ext>
            </a:extLst>
          </p:cNvPr>
          <p:cNvSpPr txBox="1"/>
          <p:nvPr/>
        </p:nvSpPr>
        <p:spPr>
          <a:xfrm>
            <a:off x="3153004" y="4556362"/>
            <a:ext cx="716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⇒</a:t>
            </a:r>
            <a:endParaRPr lang="ar-KW" sz="2800" b="1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36" name="مستطيل مستدير الزوايا 4">
            <a:extLst>
              <a:ext uri="{FF2B5EF4-FFF2-40B4-BE49-F238E27FC236}">
                <a16:creationId xmlns:a16="http://schemas.microsoft.com/office/drawing/2014/main" id="{3D6DA6D6-C96F-469A-B1E8-044EE68055B6}"/>
              </a:ext>
            </a:extLst>
          </p:cNvPr>
          <p:cNvSpPr/>
          <p:nvPr/>
        </p:nvSpPr>
        <p:spPr>
          <a:xfrm>
            <a:off x="8102267" y="1396028"/>
            <a:ext cx="669700" cy="2833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KW" sz="2000" b="1" dirty="0">
                <a:solidFill>
                  <a:srgbClr val="FF0000"/>
                </a:solidFill>
                <a:latin typeface="Calibri"/>
                <a:cs typeface="Times New Roman" panose="02020603050405020304" pitchFamily="18" charset="0"/>
              </a:rPr>
              <a:t>الحل:</a:t>
            </a:r>
            <a:endParaRPr lang="ar-SA" sz="2000" b="1" dirty="0">
              <a:solidFill>
                <a:srgbClr val="FF0000"/>
              </a:solidFill>
              <a:latin typeface="Calibri"/>
              <a:cs typeface="Times New Roman" panose="02020603050405020304" pitchFamily="18" charset="0"/>
            </a:endParaRPr>
          </a:p>
        </p:txBody>
      </p:sp>
      <p:grpSp>
        <p:nvGrpSpPr>
          <p:cNvPr id="37" name="Group 4">
            <a:extLst>
              <a:ext uri="{FF2B5EF4-FFF2-40B4-BE49-F238E27FC236}">
                <a16:creationId xmlns:a16="http://schemas.microsoft.com/office/drawing/2014/main" id="{43D01E5B-7AA5-4BE2-BC9B-F5C74D289FBA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0"/>
            <a:ext cx="9072000" cy="6804000"/>
            <a:chOff x="0" y="0"/>
            <a:chExt cx="5760" cy="4320"/>
          </a:xfrm>
        </p:grpSpPr>
        <p:pic>
          <p:nvPicPr>
            <p:cNvPr id="38" name="Picture 5" descr="barrepointsrougesc&amp;e">
              <a:extLst>
                <a:ext uri="{FF2B5EF4-FFF2-40B4-BE49-F238E27FC236}">
                  <a16:creationId xmlns:a16="http://schemas.microsoft.com/office/drawing/2014/main" id="{5C589A67-67FC-4215-BE87-5D14033D32C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" name="Picture 6" descr="barrepointsrougesc&amp;e">
              <a:extLst>
                <a:ext uri="{FF2B5EF4-FFF2-40B4-BE49-F238E27FC236}">
                  <a16:creationId xmlns:a16="http://schemas.microsoft.com/office/drawing/2014/main" id="{238762E1-602D-4EDE-9687-977C95EF4C0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" name="Picture 7" descr="barrepointsrougesc&amp;e">
              <a:extLst>
                <a:ext uri="{FF2B5EF4-FFF2-40B4-BE49-F238E27FC236}">
                  <a16:creationId xmlns:a16="http://schemas.microsoft.com/office/drawing/2014/main" id="{B88E75B7-2DAD-4F72-8A8C-378D3C84358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8" descr="barrepointsrougesc&amp;e">
              <a:extLst>
                <a:ext uri="{FF2B5EF4-FFF2-40B4-BE49-F238E27FC236}">
                  <a16:creationId xmlns:a16="http://schemas.microsoft.com/office/drawing/2014/main" id="{35925E7C-7951-406D-9E6B-FBA4CCFB267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316987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9" grpId="0"/>
      <p:bldP spid="22" grpId="0"/>
      <p:bldP spid="23" grpId="0"/>
      <p:bldP spid="25" grpId="0"/>
      <p:bldP spid="26" grpId="0"/>
      <p:bldP spid="28" grpId="0"/>
      <p:bldP spid="29" grpId="0"/>
      <p:bldP spid="30" grpId="0"/>
      <p:bldP spid="33" grpId="0"/>
      <p:bldP spid="34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مربع نص 3"/>
              <p:cNvSpPr txBox="1"/>
              <p:nvPr/>
            </p:nvSpPr>
            <p:spPr>
              <a:xfrm>
                <a:off x="1715656" y="238383"/>
                <a:ext cx="6790141" cy="9951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KW" sz="2400" b="1" dirty="0">
                    <a:solidFill>
                      <a:srgbClr val="0000FF"/>
                    </a:solidFill>
                    <a:latin typeface="Calibri"/>
                    <a:cs typeface="Arial" panose="020B0604020202020204" pitchFamily="34" charset="0"/>
                  </a:rPr>
                  <a:t>حدد نوع القطع في كل مما يلي ثم أوجد معادلته .</a:t>
                </a:r>
              </a:p>
              <a:p>
                <a:r>
                  <a:rPr 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mbria Math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ar-KW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mbria Math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ar-KW" sz="2400" b="1" dirty="0">
                    <a:solidFill>
                      <a:srgbClr val="0000FF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 </a:t>
                </a:r>
                <a:r>
                  <a:rPr lang="ar-KW" sz="2400" b="1" dirty="0" err="1">
                    <a:solidFill>
                      <a:srgbClr val="0000FF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إختلافه</a:t>
                </a:r>
                <a:r>
                  <a:rPr lang="ar-KW" sz="2400" b="1" dirty="0">
                    <a:solidFill>
                      <a:srgbClr val="0000FF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 المركزي </a:t>
                </a:r>
                <a:r>
                  <a:rPr 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mbria Math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1" i="1" dirty="0">
                    <a:solidFill>
                      <a:srgbClr val="0000FF"/>
                    </a:solidFill>
                    <a:latin typeface="Cambria Math" pitchFamily="18" charset="0"/>
                    <a:ea typeface="Cambria Math" pitchFamily="18" charset="0"/>
                  </a:rPr>
                  <a:t>e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KW" sz="2400" b="1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i="1" dirty="0">
                            <a:solidFill>
                              <a:srgbClr val="0000FF"/>
                            </a:solidFill>
                            <a:latin typeface="Cambria Math"/>
                            <a:ea typeface="Cambria Math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en-US" sz="2400" b="1" dirty="0">
                    <a:solidFill>
                      <a:srgbClr val="0000FF"/>
                    </a:solidFill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ar-KW" sz="2400" b="1" dirty="0">
                    <a:solidFill>
                      <a:srgbClr val="0000FF"/>
                    </a:solidFill>
                    <a:latin typeface="Cambria Math" pitchFamily="18" charset="0"/>
                    <a:ea typeface="Cambria Math" pitchFamily="18" charset="0"/>
                    <a:cs typeface="Arial" panose="020B0604020202020204" pitchFamily="34" charset="0"/>
                  </a:rPr>
                  <a:t> و معادلة أحد دليليه :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00FF"/>
                        </a:solidFill>
                        <a:latin typeface="Cambria Math" pitchFamily="18" charset="0"/>
                        <a:ea typeface="Cambria Math" pitchFamily="18" charset="0"/>
                      </a:rPr>
                      <m:t>𝒙</m:t>
                    </m:r>
                  </m:oMath>
                </a14:m>
                <a:r>
                  <a:rPr lang="en-US" sz="2400" b="1" dirty="0">
                    <a:solidFill>
                      <a:srgbClr val="0000FF"/>
                    </a:solidFill>
                    <a:latin typeface="Cambria Math" pitchFamily="18" charset="0"/>
                    <a:ea typeface="Cambria Math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en-US" sz="2400" b="1" i="1" dirty="0">
                            <a:solidFill>
                              <a:srgbClr val="0000FF"/>
                            </a:solidFill>
                            <a:latin typeface="Cambria Math"/>
                            <a:ea typeface="Cambria Math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 dirty="0">
                            <a:solidFill>
                              <a:srgbClr val="0000FF"/>
                            </a:solidFill>
                            <a:latin typeface="Cambria Math"/>
                            <a:ea typeface="Cambria Math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ar-KW" sz="2400" b="1" dirty="0">
                  <a:solidFill>
                    <a:srgbClr val="0000FF"/>
                  </a:solidFill>
                  <a:latin typeface="Cambria Math" pitchFamily="18" charset="0"/>
                  <a:ea typeface="Cambria Math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مربع نص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656" y="238383"/>
                <a:ext cx="6790141" cy="995144"/>
              </a:xfrm>
              <a:prstGeom prst="rect">
                <a:avLst/>
              </a:prstGeom>
              <a:blipFill>
                <a:blip r:embed="rId2"/>
                <a:stretch>
                  <a:fillRect l="-1436" t="-4294" b="-4908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مربع نص 18"/>
          <p:cNvSpPr txBox="1"/>
          <p:nvPr/>
        </p:nvSpPr>
        <p:spPr>
          <a:xfrm>
            <a:off x="6766495" y="179234"/>
            <a:ext cx="2249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تابع حاول أن تحل  </a:t>
            </a:r>
            <a:r>
              <a:rPr lang="en-US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(1)</a:t>
            </a:r>
            <a:r>
              <a:rPr lang="ar-KW" sz="2000" b="1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 </a:t>
            </a:r>
            <a:endParaRPr lang="en-GB" sz="2000" b="1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57749" y="238383"/>
            <a:ext cx="128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dirty="0">
                <a:solidFill>
                  <a:srgbClr val="0000FF"/>
                </a:solidFill>
                <a:latin typeface="Calibri"/>
                <a:cs typeface="Arial" panose="020B0604020202020204" pitchFamily="34" charset="0"/>
              </a:rPr>
              <a:t>صـ  </a:t>
            </a:r>
            <a:r>
              <a:rPr lang="en-US" sz="2000" b="1" dirty="0">
                <a:solidFill>
                  <a:srgbClr val="0000FF"/>
                </a:solidFill>
                <a:latin typeface="Calibri"/>
              </a:rPr>
              <a:t>129</a:t>
            </a:r>
            <a:r>
              <a:rPr lang="ar-KW" sz="2000" b="1" dirty="0">
                <a:solidFill>
                  <a:srgbClr val="0000FF"/>
                </a:solidFill>
                <a:latin typeface="Calibri"/>
                <a:cs typeface="Arial" panose="020B0604020202020204" pitchFamily="34" charset="0"/>
              </a:rPr>
              <a:t> </a:t>
            </a:r>
            <a:endParaRPr lang="en-GB" sz="2000" b="1" dirty="0">
              <a:solidFill>
                <a:srgbClr val="0000FF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170"/>
              <p:cNvSpPr/>
              <p:nvPr/>
            </p:nvSpPr>
            <p:spPr>
              <a:xfrm>
                <a:off x="4713927" y="1241377"/>
                <a:ext cx="3550267" cy="539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ea typeface="Cambria Math" panose="02040503050406030204" pitchFamily="18" charset="0"/>
                          <a:cs typeface="AGA Rasheeq Bold" pitchFamily="2" charset="-78"/>
                          <a:sym typeface="Zawawi"/>
                        </a:rPr>
                        <m:t>∵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 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𝑒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radPr>
                        <m:deg/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  <a:cs typeface="AGA Rasheeq Bold" pitchFamily="2" charset="-78"/>
                            </a:rPr>
                            <m:t>3</m:t>
                          </m:r>
                        </m:e>
                      </m:rad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  ,  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radPr>
                        <m:deg/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  <a:cs typeface="AGA Rasheeq Bold" pitchFamily="2" charset="-78"/>
                            </a:rPr>
                            <m:t>3</m:t>
                          </m:r>
                        </m:e>
                      </m:rad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ea typeface="Cambria Math"/>
                          <a:cs typeface="AGA Rasheeq Bold" pitchFamily="2" charset="-78"/>
                        </a:rPr>
                        <m:t>&gt;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ea typeface="Cambria Math"/>
                          <a:cs typeface="AGA Rasheeq Bold" pitchFamily="2" charset="-78"/>
                        </a:rPr>
                        <m:t>1</m:t>
                      </m:r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Rectangle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927" y="1241377"/>
                <a:ext cx="3550267" cy="5395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207"/>
          <p:cNvSpPr txBox="1"/>
          <p:nvPr/>
        </p:nvSpPr>
        <p:spPr>
          <a:xfrm>
            <a:off x="5544180" y="1821803"/>
            <a:ext cx="2898033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>
                    <a:lumMod val="90000"/>
                    <a:lumOff val="1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GA Rasheeq Bold" pitchFamily="2" charset="-78"/>
                <a:sym typeface="Zawawi"/>
              </a:rPr>
              <a:t>∴</a:t>
            </a:r>
            <a:r>
              <a:rPr lang="ar-KW" sz="2600" dirty="0">
                <a:solidFill>
                  <a:prstClr val="black">
                    <a:lumMod val="90000"/>
                    <a:lumOff val="10000"/>
                  </a:prstClr>
                </a:solidFill>
                <a:latin typeface="Calibri"/>
                <a:cs typeface="AGA Rasheeq Bold" pitchFamily="2" charset="-78"/>
              </a:rPr>
              <a:t> القطع هو قطع زائد</a:t>
            </a:r>
          </a:p>
        </p:txBody>
      </p:sp>
      <p:sp>
        <p:nvSpPr>
          <p:cNvPr id="33" name="TextBox 208"/>
          <p:cNvSpPr txBox="1"/>
          <p:nvPr/>
        </p:nvSpPr>
        <p:spPr>
          <a:xfrm>
            <a:off x="6115523" y="2323199"/>
            <a:ext cx="2342470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>
                    <a:lumMod val="90000"/>
                    <a:lumOff val="1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GA Rasheeq Bold" pitchFamily="2" charset="-78"/>
                <a:sym typeface="Zawawi"/>
              </a:rPr>
              <a:t>∵</a:t>
            </a:r>
            <a:r>
              <a:rPr lang="ar-KW" sz="2600" dirty="0">
                <a:solidFill>
                  <a:prstClr val="black">
                    <a:lumMod val="90000"/>
                    <a:lumOff val="10000"/>
                  </a:prstClr>
                </a:solidFill>
                <a:latin typeface="Calibri"/>
                <a:cs typeface="AGA Rasheeq Bold" pitchFamily="2" charset="-78"/>
                <a:sym typeface="Zawawi"/>
              </a:rPr>
              <a:t> معادلة أحد دليليه</a:t>
            </a:r>
            <a:endParaRPr lang="ar-KW" sz="2600" dirty="0">
              <a:solidFill>
                <a:prstClr val="black">
                  <a:lumMod val="90000"/>
                  <a:lumOff val="10000"/>
                </a:prstClr>
              </a:solidFill>
              <a:latin typeface="Calibri"/>
              <a:cs typeface="AGA Rasheeq Bold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211"/>
              <p:cNvSpPr txBox="1"/>
              <p:nvPr/>
            </p:nvSpPr>
            <p:spPr>
              <a:xfrm>
                <a:off x="5046428" y="2834908"/>
                <a:ext cx="4259743" cy="89255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KW" sz="2600" dirty="0">
                    <a:solidFill>
                      <a:prstClr val="black">
                        <a:lumMod val="90000"/>
                        <a:lumOff val="10000"/>
                      </a:prst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GA Rasheeq Bold" pitchFamily="2" charset="-78"/>
                    <a:sym typeface="Zawawi"/>
                  </a:rPr>
                  <a:t>∴</a:t>
                </a:r>
                <a:r>
                  <a:rPr lang="ar-KW" sz="2600" dirty="0">
                    <a:solidFill>
                      <a:prstClr val="black">
                        <a:lumMod val="90000"/>
                        <a:lumOff val="10000"/>
                      </a:prstClr>
                    </a:solidFill>
                    <a:latin typeface="Calibri"/>
                    <a:cs typeface="AGA Rasheeq Bold" pitchFamily="2" charset="-78"/>
                    <a:sym typeface="Zawawi"/>
                  </a:rPr>
                  <a:t> المحور القاطع (الأساسي) ينطبق على محور السينات ومركزه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600" i="1">
                            <a:solidFill>
                              <a:prstClr val="black">
                                <a:lumMod val="90000"/>
                                <a:lumOff val="10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solidFill>
                              <a:prstClr val="black">
                                <a:lumMod val="90000"/>
                                <a:lumOff val="10000"/>
                              </a:prstClr>
                            </a:solidFill>
                            <a:latin typeface="Cambria Math"/>
                          </a:rPr>
                          <m:t>0</m:t>
                        </m:r>
                        <m:r>
                          <a:rPr lang="en-US" sz="2600" i="1">
                            <a:solidFill>
                              <a:prstClr val="black">
                                <a:lumMod val="90000"/>
                                <a:lumOff val="10000"/>
                              </a:prstClr>
                            </a:solidFill>
                            <a:latin typeface="Cambria Math"/>
                          </a:rPr>
                          <m:t> , </m:t>
                        </m:r>
                        <m:r>
                          <a:rPr lang="en-US" sz="2600" i="1">
                            <a:solidFill>
                              <a:prstClr val="black">
                                <a:lumMod val="90000"/>
                                <a:lumOff val="10000"/>
                              </a:prstClr>
                            </a:solidFill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GA Rasheeq Bold" pitchFamily="2" charset="-78"/>
                </a:endParaRPr>
              </a:p>
            </p:txBody>
          </p:sp>
        </mc:Choice>
        <mc:Fallback>
          <p:sp>
            <p:nvSpPr>
              <p:cNvPr id="34" name="TextBox 2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6428" y="2834908"/>
                <a:ext cx="4259743" cy="892552"/>
              </a:xfrm>
              <a:prstGeom prst="rect">
                <a:avLst/>
              </a:prstGeom>
              <a:blipFill>
                <a:blip r:embed="rId4"/>
                <a:stretch>
                  <a:fillRect l="-5150" t="-6164" b="-17123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215"/>
          <p:cNvSpPr txBox="1"/>
          <p:nvPr/>
        </p:nvSpPr>
        <p:spPr>
          <a:xfrm>
            <a:off x="2481154" y="1291119"/>
            <a:ext cx="2037255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>
                    <a:lumMod val="90000"/>
                    <a:lumOff val="10000"/>
                  </a:prstClr>
                </a:solidFill>
                <a:latin typeface="Calibri"/>
                <a:cs typeface="AGA Rasheeq Bold" pitchFamily="2" charset="-78"/>
              </a:rPr>
              <a:t>بحل المعادلتين:</a:t>
            </a:r>
          </a:p>
        </p:txBody>
      </p:sp>
      <p:cxnSp>
        <p:nvCxnSpPr>
          <p:cNvPr id="36" name="Straight Connector 14"/>
          <p:cNvCxnSpPr/>
          <p:nvPr/>
        </p:nvCxnSpPr>
        <p:spPr bwMode="auto">
          <a:xfrm>
            <a:off x="4614517" y="1385392"/>
            <a:ext cx="0" cy="547260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7" name="TextBox 147"/>
          <p:cNvSpPr txBox="1"/>
          <p:nvPr/>
        </p:nvSpPr>
        <p:spPr>
          <a:xfrm>
            <a:off x="6243598" y="3945696"/>
            <a:ext cx="2262199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>
                    <a:lumMod val="90000"/>
                    <a:lumOff val="1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GA Rasheeq Bold" pitchFamily="2" charset="-78"/>
                <a:sym typeface="Zawawi"/>
              </a:rPr>
              <a:t>∵</a:t>
            </a:r>
            <a:r>
              <a:rPr lang="ar-KW" sz="2600" dirty="0">
                <a:solidFill>
                  <a:prstClr val="black">
                    <a:lumMod val="90000"/>
                    <a:lumOff val="10000"/>
                  </a:prstClr>
                </a:solidFill>
                <a:latin typeface="Calibri"/>
                <a:cs typeface="AGA Rasheeq Bold" pitchFamily="2" charset="-78"/>
                <a:sym typeface="Zawawi"/>
              </a:rPr>
              <a:t>معادلة أحد دليليه:</a:t>
            </a:r>
            <a:endParaRPr lang="ar-KW" sz="2600" dirty="0">
              <a:solidFill>
                <a:prstClr val="black">
                  <a:lumMod val="90000"/>
                  <a:lumOff val="10000"/>
                </a:prstClr>
              </a:solidFill>
              <a:latin typeface="Calibri"/>
              <a:cs typeface="AGA Rasheeq Bold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150"/>
              <p:cNvSpPr/>
              <p:nvPr/>
            </p:nvSpPr>
            <p:spPr>
              <a:xfrm>
                <a:off x="4464059" y="3678036"/>
                <a:ext cx="1462144" cy="9280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Rectangle 1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059" y="3678036"/>
                <a:ext cx="1462144" cy="9280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152"/>
              <p:cNvSpPr/>
              <p:nvPr/>
            </p:nvSpPr>
            <p:spPr>
              <a:xfrm>
                <a:off x="4608075" y="4542132"/>
                <a:ext cx="1318374" cy="8953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  <a:cs typeface="AGA Rasheeq Bold" pitchFamily="2" charset="-78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  <a:cs typeface="AGA Rasheeq Bold" pitchFamily="2" charset="-78"/>
                            </a:rPr>
                            <m:t>3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𝑐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 </m:t>
                      </m:r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Rectangle 1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8075" y="4542132"/>
                <a:ext cx="1318374" cy="89537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153"/>
              <p:cNvSpPr/>
              <p:nvPr/>
            </p:nvSpPr>
            <p:spPr>
              <a:xfrm>
                <a:off x="4680083" y="5411115"/>
                <a:ext cx="1555490" cy="777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   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𝑒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𝑐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𝑎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 </m:t>
                      </m:r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0" name="Rectangle 1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83" y="5411115"/>
                <a:ext cx="1555490" cy="77745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154"/>
              <p:cNvSpPr/>
              <p:nvPr/>
            </p:nvSpPr>
            <p:spPr>
              <a:xfrm>
                <a:off x="6624300" y="4758156"/>
                <a:ext cx="2225061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     (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1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ar-KW" sz="2600" dirty="0">
                  <a:solidFill>
                    <a:srgbClr val="C00000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4300" y="4758156"/>
                <a:ext cx="2225061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155"/>
              <p:cNvSpPr/>
              <p:nvPr/>
            </p:nvSpPr>
            <p:spPr>
              <a:xfrm>
                <a:off x="359603" y="1260545"/>
                <a:ext cx="2022142" cy="5395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rad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03" y="1260545"/>
                <a:ext cx="2022142" cy="53957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156"/>
              <p:cNvSpPr/>
              <p:nvPr/>
            </p:nvSpPr>
            <p:spPr>
              <a:xfrm>
                <a:off x="412103" y="4028415"/>
                <a:ext cx="2452603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Zawawi"/>
                        </a:rPr>
                        <m:t>∵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sym typeface="Zawawi"/>
                        </a:rPr>
                        <m:t> 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Rectangle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103" y="4028415"/>
                <a:ext cx="2452603" cy="4924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157"/>
              <p:cNvSpPr/>
              <p:nvPr/>
            </p:nvSpPr>
            <p:spPr>
              <a:xfrm>
                <a:off x="232998" y="4466283"/>
                <a:ext cx="2106612" cy="841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1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Rectangle 1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98" y="4466283"/>
                <a:ext cx="2106612" cy="84144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158"/>
              <p:cNvSpPr/>
              <p:nvPr/>
            </p:nvSpPr>
            <p:spPr>
              <a:xfrm>
                <a:off x="2376403" y="4523919"/>
                <a:ext cx="1530945" cy="841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Rectangle 1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6403" y="4523919"/>
                <a:ext cx="1530945" cy="84144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159"/>
          <p:cNvSpPr txBox="1"/>
          <p:nvPr/>
        </p:nvSpPr>
        <p:spPr>
          <a:xfrm>
            <a:off x="2203211" y="5262212"/>
            <a:ext cx="2223154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>
                    <a:lumMod val="90000"/>
                    <a:lumOff val="10000"/>
                  </a:prstClr>
                </a:solidFill>
                <a:latin typeface="Calibri"/>
                <a:cs typeface="AGA Rasheeq Bold" pitchFamily="2" charset="-78"/>
              </a:rPr>
              <a:t>معادلة القطع هي: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160"/>
              <p:cNvSpPr/>
              <p:nvPr/>
            </p:nvSpPr>
            <p:spPr>
              <a:xfrm>
                <a:off x="388702" y="5227289"/>
                <a:ext cx="2145523" cy="9195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 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  <a:sym typeface="Zawawi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  <a:sym typeface="Zawawi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  <a:cs typeface="AGA Rasheeq Bold" pitchFamily="2" charset="-78"/>
                                  <a:sym typeface="Zawawi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  <a:cs typeface="AGA Rasheeq Bold" pitchFamily="2" charset="-78"/>
                                  <a:sym typeface="Zawawi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  <a:sym typeface="Zawawi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  <a:cs typeface="AGA Rasheeq Bold" pitchFamily="2" charset="-78"/>
                                  <a:sym typeface="Zawawi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  <a:cs typeface="AGA Rasheeq Bold" pitchFamily="2" charset="-78"/>
                                  <a:sym typeface="Zawawi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−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1</m:t>
                      </m:r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7" name="Rectangle 1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702" y="5227289"/>
                <a:ext cx="2145523" cy="91954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72"/>
              <p:cNvSpPr/>
              <p:nvPr/>
            </p:nvSpPr>
            <p:spPr>
              <a:xfrm>
                <a:off x="4991142" y="2147381"/>
                <a:ext cx="1094852" cy="844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8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1142" y="2147381"/>
                <a:ext cx="1094852" cy="8440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73"/>
              <p:cNvSpPr/>
              <p:nvPr/>
            </p:nvSpPr>
            <p:spPr>
              <a:xfrm>
                <a:off x="6077355" y="4805062"/>
                <a:ext cx="5469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9" name="Rectangle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355" y="4805062"/>
                <a:ext cx="546945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74"/>
              <p:cNvSpPr/>
              <p:nvPr/>
            </p:nvSpPr>
            <p:spPr>
              <a:xfrm>
                <a:off x="6582843" y="5411115"/>
                <a:ext cx="1886991" cy="777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ea typeface="Cambria Math"/>
                          <a:cs typeface="AGA Rasheeq Bold" pitchFamily="2" charset="-78"/>
                          <a:sym typeface="Zawawi"/>
                        </a:rPr>
                        <m:t>∴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   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  <a:sym typeface="Zawawi"/>
                            </a:rPr>
                          </m:ctrlPr>
                        </m:radPr>
                        <m:deg/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  <a:cs typeface="AGA Rasheeq Bold" pitchFamily="2" charset="-78"/>
                              <a:sym typeface="Zawawi"/>
                            </a:rPr>
                            <m:t>3</m:t>
                          </m:r>
                        </m:e>
                      </m:rad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𝑐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𝑎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cs typeface="AGA Rasheeq Bold" pitchFamily="2" charset="-78"/>
                        </a:rPr>
                        <m:t> </m:t>
                      </m:r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0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2843" y="5411115"/>
                <a:ext cx="1886991" cy="77745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75"/>
              <p:cNvSpPr/>
              <p:nvPr/>
            </p:nvSpPr>
            <p:spPr>
              <a:xfrm>
                <a:off x="6109023" y="5569010"/>
                <a:ext cx="5469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1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9023" y="5569010"/>
                <a:ext cx="546945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76"/>
              <p:cNvSpPr/>
              <p:nvPr/>
            </p:nvSpPr>
            <p:spPr>
              <a:xfrm>
                <a:off x="5401843" y="6098959"/>
                <a:ext cx="2334987" cy="5395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rad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     (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ar-KW" sz="2600" dirty="0">
                  <a:solidFill>
                    <a:srgbClr val="C00000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2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1843" y="6098959"/>
                <a:ext cx="2334987" cy="53957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77"/>
              <p:cNvSpPr/>
              <p:nvPr/>
            </p:nvSpPr>
            <p:spPr>
              <a:xfrm>
                <a:off x="430578" y="1810503"/>
                <a:ext cx="2618445" cy="5716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e>
                      </m:d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3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578" y="1810503"/>
                <a:ext cx="2618445" cy="57169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79"/>
              <p:cNvSpPr/>
              <p:nvPr/>
            </p:nvSpPr>
            <p:spPr>
              <a:xfrm>
                <a:off x="1886597" y="5792239"/>
                <a:ext cx="2452594" cy="8926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  <a:cs typeface="AGA Rasheeq Bold" pitchFamily="2" charset="-78"/>
                        </a:rPr>
                        <m:t>3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𝑥</m:t>
                          </m:r>
                        </m:e>
                        <m:sup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  <a:cs typeface="AGA Rasheeq Bold" pitchFamily="2" charset="-78"/>
                        </a:rPr>
                        <m:t>−</m:t>
                      </m:r>
                      <m:f>
                        <m:fPr>
                          <m:ctrlPr>
                            <a:rPr lang="en-US" sz="26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6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2</m:t>
                          </m:r>
                        </m:den>
                      </m:f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  <a:cs typeface="AGA Rasheeq Bold" pitchFamily="2" charset="-78"/>
                        </a:rPr>
                        <m:t>1</m:t>
                      </m:r>
                    </m:oMath>
                  </m:oMathPara>
                </a14:m>
                <a:endParaRPr lang="ar-KW" sz="2600" dirty="0">
                  <a:solidFill>
                    <a:srgbClr val="C00000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6597" y="5792239"/>
                <a:ext cx="2452594" cy="89261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80"/>
              <p:cNvSpPr/>
              <p:nvPr/>
            </p:nvSpPr>
            <p:spPr>
              <a:xfrm>
                <a:off x="2050469" y="4675396"/>
                <a:ext cx="5469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5" name="Rectangle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469" y="4675396"/>
                <a:ext cx="546945" cy="46166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81"/>
              <p:cNvSpPr/>
              <p:nvPr/>
            </p:nvSpPr>
            <p:spPr>
              <a:xfrm>
                <a:off x="154864" y="2453900"/>
                <a:ext cx="137306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6" name="Rectangle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64" y="2453900"/>
                <a:ext cx="1373068" cy="492443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82"/>
              <p:cNvSpPr/>
              <p:nvPr/>
            </p:nvSpPr>
            <p:spPr>
              <a:xfrm>
                <a:off x="2663859" y="2165868"/>
                <a:ext cx="1308692" cy="9314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7" name="Rectangle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3859" y="2165868"/>
                <a:ext cx="1308692" cy="93147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83"/>
          <p:cNvSpPr txBox="1"/>
          <p:nvPr/>
        </p:nvSpPr>
        <p:spPr>
          <a:xfrm>
            <a:off x="1429186" y="2530910"/>
            <a:ext cx="13086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dirty="0">
                <a:solidFill>
                  <a:prstClr val="black">
                    <a:lumMod val="90000"/>
                    <a:lumOff val="10000"/>
                  </a:prstClr>
                </a:solidFill>
                <a:latin typeface="Calibri"/>
                <a:cs typeface="AGA Rasheeq Bold" pitchFamily="2" charset="-78"/>
              </a:rPr>
              <a:t>مرفوضة</a:t>
            </a:r>
          </a:p>
        </p:txBody>
      </p:sp>
      <p:sp>
        <p:nvSpPr>
          <p:cNvPr id="59" name="TextBox 84"/>
          <p:cNvSpPr txBox="1"/>
          <p:nvPr/>
        </p:nvSpPr>
        <p:spPr>
          <a:xfrm>
            <a:off x="2303820" y="2453900"/>
            <a:ext cx="436379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srgbClr val="C00000"/>
                </a:solidFill>
                <a:latin typeface="Calibri"/>
                <a:cs typeface="AGA Rasheeq Bold" pitchFamily="2" charset="-78"/>
              </a:rPr>
              <a:t>أو</a:t>
            </a:r>
          </a:p>
        </p:txBody>
      </p:sp>
      <p:sp>
        <p:nvSpPr>
          <p:cNvPr id="60" name="TextBox 85"/>
          <p:cNvSpPr txBox="1"/>
          <p:nvPr/>
        </p:nvSpPr>
        <p:spPr>
          <a:xfrm>
            <a:off x="3896701" y="2482104"/>
            <a:ext cx="863033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>
                    <a:lumMod val="90000"/>
                    <a:lumOff val="10000"/>
                  </a:prstClr>
                </a:solidFill>
                <a:latin typeface="Calibri"/>
                <a:cs typeface="AGA Rasheeq Bold" pitchFamily="2" charset="-78"/>
              </a:rPr>
              <a:t>مقبولة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87"/>
              <p:cNvSpPr/>
              <p:nvPr/>
            </p:nvSpPr>
            <p:spPr>
              <a:xfrm>
                <a:off x="402615" y="2998312"/>
                <a:ext cx="3021853" cy="9913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rad>
                      <m:d>
                        <m:dPr>
                          <m:ctrlPr>
                            <a:rPr lang="en-US" sz="2600" i="1">
                              <a:solidFill>
                                <a:prstClr val="black">
                                  <a:lumMod val="90000"/>
                                  <a:lumOff val="10000"/>
                                </a:prstClr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600" i="1">
                                      <a:solidFill>
                                        <a:prstClr val="black">
                                          <a:lumMod val="90000"/>
                                          <a:lumOff val="10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600" i="1">
                                      <a:solidFill>
                                        <a:prstClr val="black">
                                          <a:lumMod val="90000"/>
                                          <a:lumOff val="10000"/>
                                        </a:prst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600" i="1">
                                  <a:solidFill>
                                    <a:prstClr val="black">
                                      <a:lumMod val="90000"/>
                                      <a:lumOff val="10000"/>
                                    </a:prst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>
                              <a:lumMod val="90000"/>
                              <a:lumOff val="10000"/>
                            </a:prstClr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ar-KW" sz="2600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1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615" y="2998312"/>
                <a:ext cx="3021853" cy="99136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مستطيل مستدير الزوايا 4">
            <a:extLst>
              <a:ext uri="{FF2B5EF4-FFF2-40B4-BE49-F238E27FC236}">
                <a16:creationId xmlns:a16="http://schemas.microsoft.com/office/drawing/2014/main" id="{CCFC01E9-1C9F-4A0A-9870-3AA1E8B2D769}"/>
              </a:ext>
            </a:extLst>
          </p:cNvPr>
          <p:cNvSpPr/>
          <p:nvPr/>
        </p:nvSpPr>
        <p:spPr>
          <a:xfrm>
            <a:off x="8253726" y="1347156"/>
            <a:ext cx="669700" cy="2833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KW" sz="2000" b="1" dirty="0">
                <a:solidFill>
                  <a:srgbClr val="FF0000"/>
                </a:solidFill>
                <a:latin typeface="Calibri"/>
                <a:cs typeface="Times New Roman" panose="02020603050405020304" pitchFamily="18" charset="0"/>
              </a:rPr>
              <a:t>الحل:</a:t>
            </a:r>
            <a:endParaRPr lang="ar-SA" sz="2000" b="1" dirty="0">
              <a:solidFill>
                <a:srgbClr val="FF0000"/>
              </a:solidFill>
              <a:latin typeface="Calibri"/>
              <a:cs typeface="Times New Roman" panose="02020603050405020304" pitchFamily="18" charset="0"/>
            </a:endParaRPr>
          </a:p>
        </p:txBody>
      </p:sp>
      <p:grpSp>
        <p:nvGrpSpPr>
          <p:cNvPr id="63" name="Group 4">
            <a:extLst>
              <a:ext uri="{FF2B5EF4-FFF2-40B4-BE49-F238E27FC236}">
                <a16:creationId xmlns:a16="http://schemas.microsoft.com/office/drawing/2014/main" id="{821C8D69-E18E-4555-A806-7E079FA10450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0"/>
            <a:ext cx="9072000" cy="6804000"/>
            <a:chOff x="0" y="0"/>
            <a:chExt cx="5760" cy="4320"/>
          </a:xfrm>
        </p:grpSpPr>
        <p:pic>
          <p:nvPicPr>
            <p:cNvPr id="64" name="Picture 5" descr="barrepointsrougesc&amp;e">
              <a:extLst>
                <a:ext uri="{FF2B5EF4-FFF2-40B4-BE49-F238E27FC236}">
                  <a16:creationId xmlns:a16="http://schemas.microsoft.com/office/drawing/2014/main" id="{862DDA35-AD2A-4461-9F25-0AFF5598735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5" name="Picture 6" descr="barrepointsrougesc&amp;e">
              <a:extLst>
                <a:ext uri="{FF2B5EF4-FFF2-40B4-BE49-F238E27FC236}">
                  <a16:creationId xmlns:a16="http://schemas.microsoft.com/office/drawing/2014/main" id="{E3AD828E-8E12-46AF-96CF-2C89B524027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" name="Picture 7" descr="barrepointsrougesc&amp;e">
              <a:extLst>
                <a:ext uri="{FF2B5EF4-FFF2-40B4-BE49-F238E27FC236}">
                  <a16:creationId xmlns:a16="http://schemas.microsoft.com/office/drawing/2014/main" id="{20770532-38C1-432F-9B19-346E8E07F11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7" name="Picture 8" descr="barrepointsrougesc&amp;e">
              <a:extLst>
                <a:ext uri="{FF2B5EF4-FFF2-40B4-BE49-F238E27FC236}">
                  <a16:creationId xmlns:a16="http://schemas.microsoft.com/office/drawing/2014/main" id="{690FE5BC-5BEB-41B9-83E0-02B43513F73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493293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  <p:bldP spid="31" grpId="0" animBg="1"/>
      <p:bldP spid="32" grpId="0"/>
      <p:bldP spid="33" grpId="0"/>
      <p:bldP spid="34" grpId="0" animBg="1"/>
      <p:bldP spid="35" grpId="0"/>
      <p:bldP spid="37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/>
      <p:bldP spid="59" grpId="0"/>
      <p:bldP spid="60" grpId="0"/>
      <p:bldP spid="61" grpId="0" animBg="1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0"/>
          <p:cNvSpPr txBox="1"/>
          <p:nvPr/>
        </p:nvSpPr>
        <p:spPr>
          <a:xfrm>
            <a:off x="582846" y="551008"/>
            <a:ext cx="6551798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أوجد الاختلاف المركزي لكل قطع مما يلي حيث معادلته: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/>
              <p:cNvSpPr/>
              <p:nvPr/>
            </p:nvSpPr>
            <p:spPr>
              <a:xfrm>
                <a:off x="1166502" y="962518"/>
                <a:ext cx="2012089" cy="8952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srgbClr val="0000FF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𝑥</m:t>
                          </m:r>
                        </m:e>
                        <m:sup>
                          <m:r>
                            <a:rPr lang="en-US" sz="2600" i="1">
                              <a:solidFill>
                                <a:srgbClr val="0000FF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srgbClr val="0000FF"/>
                          </a:solidFill>
                          <a:latin typeface="Cambria Math"/>
                          <a:cs typeface="AGA Rasheeq Bold" pitchFamily="2" charset="-78"/>
                        </a:rPr>
                        <m:t>+</m:t>
                      </m:r>
                      <m:f>
                        <m:fPr>
                          <m:ctrlPr>
                            <a:rPr lang="en-US" sz="26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6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srgbClr val="0000FF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srgbClr val="0000FF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600" i="1">
                              <a:solidFill>
                                <a:srgbClr val="0000FF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25</m:t>
                          </m:r>
                        </m:den>
                      </m:f>
                      <m:r>
                        <a:rPr lang="en-US" sz="2600" i="1">
                          <a:solidFill>
                            <a:srgbClr val="0000FF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r>
                        <a:rPr lang="en-US" sz="2600" i="1">
                          <a:solidFill>
                            <a:srgbClr val="0000FF"/>
                          </a:solidFill>
                          <a:latin typeface="Cambria Math"/>
                          <a:cs typeface="AGA Rasheeq Bold" pitchFamily="2" charset="-78"/>
                        </a:rPr>
                        <m:t>1</m:t>
                      </m:r>
                    </m:oMath>
                  </m:oMathPara>
                </a14:m>
                <a:endParaRPr lang="ar-KW" sz="2600" dirty="0">
                  <a:solidFill>
                    <a:srgbClr val="0000FF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2" name="Rectangle 1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502" y="962518"/>
                <a:ext cx="2012089" cy="8952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0" name="Rectangle 269"/>
              <p:cNvSpPr/>
              <p:nvPr/>
            </p:nvSpPr>
            <p:spPr>
              <a:xfrm>
                <a:off x="4641113" y="1136776"/>
                <a:ext cx="3106620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 smtClean="0">
                          <a:solidFill>
                            <a:srgbClr val="0000FF"/>
                          </a:solidFill>
                          <a:latin typeface="Cambria Math"/>
                          <a:cs typeface="AGA Rasheeq Bold" pitchFamily="2" charset="-78"/>
                        </a:rPr>
                        <m:t>24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srgbClr val="0000FF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𝑦</m:t>
                          </m:r>
                        </m:e>
                        <m:sup>
                          <m:r>
                            <a:rPr lang="en-US" sz="2600" i="1">
                              <a:solidFill>
                                <a:srgbClr val="0000FF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srgbClr val="0000FF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r>
                        <a:rPr lang="en-US" sz="2600" i="1">
                          <a:solidFill>
                            <a:srgbClr val="0000FF"/>
                          </a:solidFill>
                          <a:latin typeface="Cambria Math"/>
                          <a:cs typeface="AGA Rasheeq Bold" pitchFamily="2" charset="-78"/>
                        </a:rPr>
                        <m:t>600</m:t>
                      </m:r>
                      <m:r>
                        <a:rPr lang="en-US" sz="2600" i="1">
                          <a:solidFill>
                            <a:srgbClr val="0000FF"/>
                          </a:solidFill>
                          <a:latin typeface="Cambria Math"/>
                          <a:cs typeface="AGA Rasheeq Bold" pitchFamily="2" charset="-78"/>
                        </a:rPr>
                        <m:t>+</m:t>
                      </m:r>
                      <m:r>
                        <a:rPr lang="en-US" sz="2600" i="1">
                          <a:solidFill>
                            <a:srgbClr val="0000FF"/>
                          </a:solidFill>
                          <a:latin typeface="Cambria Math"/>
                          <a:cs typeface="AGA Rasheeq Bold" pitchFamily="2" charset="-78"/>
                        </a:rPr>
                        <m:t>25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srgbClr val="0000FF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𝑥</m:t>
                          </m:r>
                        </m:e>
                        <m:sup>
                          <m:r>
                            <a:rPr lang="en-US" sz="2600" i="1">
                              <a:solidFill>
                                <a:srgbClr val="0000FF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KW" sz="2600" dirty="0">
                  <a:solidFill>
                    <a:srgbClr val="0000FF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0" name="Rectangle 2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1113" y="1136776"/>
                <a:ext cx="310662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1" name="Rectangle 300"/>
              <p:cNvSpPr/>
              <p:nvPr/>
            </p:nvSpPr>
            <p:spPr>
              <a:xfrm>
                <a:off x="1133220" y="1877348"/>
                <a:ext cx="2000548" cy="8952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srgbClr val="0000FF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𝑥</m:t>
                          </m:r>
                        </m:e>
                        <m:sup>
                          <m:r>
                            <a:rPr lang="en-US" sz="2600" i="1">
                              <a:solidFill>
                                <a:srgbClr val="0000FF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srgbClr val="0000FF"/>
                          </a:solidFill>
                          <a:latin typeface="Cambria Math"/>
                          <a:cs typeface="AGA Rasheeq Bold" pitchFamily="2" charset="-78"/>
                        </a:rPr>
                        <m:t>+</m:t>
                      </m:r>
                      <m:f>
                        <m:fPr>
                          <m:ctrlPr>
                            <a:rPr lang="en-US" sz="26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6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srgbClr val="0000FF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srgbClr val="0000FF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600" i="1">
                              <a:solidFill>
                                <a:srgbClr val="0000FF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25</m:t>
                          </m:r>
                        </m:den>
                      </m:f>
                      <m:r>
                        <a:rPr lang="en-US" sz="2600" i="1">
                          <a:solidFill>
                            <a:srgbClr val="0000FF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r>
                        <a:rPr lang="en-US" sz="2600" i="1">
                          <a:solidFill>
                            <a:srgbClr val="0000FF"/>
                          </a:solidFill>
                          <a:latin typeface="Cambria Math"/>
                          <a:cs typeface="AGA Rasheeq Bold" pitchFamily="2" charset="-78"/>
                        </a:rPr>
                        <m:t>1</m:t>
                      </m:r>
                    </m:oMath>
                  </m:oMathPara>
                </a14:m>
                <a:endParaRPr lang="ar-KW" sz="2600" dirty="0">
                  <a:solidFill>
                    <a:srgbClr val="0000FF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1" name="Rectangle 3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220" y="1877348"/>
                <a:ext cx="2000548" cy="8952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1" name="TextBox 330"/>
          <p:cNvSpPr txBox="1"/>
          <p:nvPr/>
        </p:nvSpPr>
        <p:spPr>
          <a:xfrm>
            <a:off x="6269949" y="2816303"/>
            <a:ext cx="2426832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قطع ناقص معادلته</a:t>
            </a:r>
            <a:r>
              <a:rPr lang="en-US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 </a:t>
            </a:r>
            <a:r>
              <a:rPr lang="ar-KW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2" name="Rectangle 331"/>
              <p:cNvSpPr/>
              <p:nvPr/>
            </p:nvSpPr>
            <p:spPr>
              <a:xfrm>
                <a:off x="4329987" y="2558799"/>
                <a:ext cx="2145523" cy="9195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 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  <a:sym typeface="Zawawi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  <a:sym typeface="Zawawi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GA Rasheeq Bold" pitchFamily="2" charset="-78"/>
                                  <a:sym typeface="Zawawi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GA Rasheeq Bold" pitchFamily="2" charset="-78"/>
                                  <a:sym typeface="Zawawi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  <a:sym typeface="Zawawi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GA Rasheeq Bold" pitchFamily="2" charset="-78"/>
                                  <a:sym typeface="Zawawi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GA Rasheeq Bold" pitchFamily="2" charset="-78"/>
                                  <a:sym typeface="Zawawi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+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1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2" name="Rectangle 3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9987" y="2558799"/>
                <a:ext cx="2145523" cy="9195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3" name="TextBox 332"/>
          <p:cNvSpPr txBox="1"/>
          <p:nvPr/>
        </p:nvSpPr>
        <p:spPr>
          <a:xfrm>
            <a:off x="6905070" y="3478346"/>
            <a:ext cx="1533315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بالمقارنة</a:t>
            </a:r>
            <a:r>
              <a:rPr lang="en-US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 </a:t>
            </a:r>
            <a:r>
              <a:rPr lang="ar-KW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5" name="Rectangle 334"/>
              <p:cNvSpPr/>
              <p:nvPr/>
            </p:nvSpPr>
            <p:spPr>
              <a:xfrm>
                <a:off x="369547" y="3489354"/>
                <a:ext cx="144016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25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5" name="Rectangle 3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547" y="3489354"/>
                <a:ext cx="1440160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6" name="Rectangle 335"/>
              <p:cNvSpPr/>
              <p:nvPr/>
            </p:nvSpPr>
            <p:spPr>
              <a:xfrm>
                <a:off x="2633754" y="3481139"/>
                <a:ext cx="104816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6" name="Rectangle 3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754" y="3481139"/>
                <a:ext cx="1048160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7" name="Rectangle 336"/>
              <p:cNvSpPr/>
              <p:nvPr/>
            </p:nvSpPr>
            <p:spPr>
              <a:xfrm>
                <a:off x="1922054" y="3520132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7" name="Rectangle 3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2054" y="3520132"/>
                <a:ext cx="535724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8" name="Rectangle 337"/>
              <p:cNvSpPr/>
              <p:nvPr/>
            </p:nvSpPr>
            <p:spPr>
              <a:xfrm>
                <a:off x="274528" y="3990012"/>
                <a:ext cx="144016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8" name="Rectangle 3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28" y="3990012"/>
                <a:ext cx="1440160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9" name="Rectangle 338"/>
              <p:cNvSpPr/>
              <p:nvPr/>
            </p:nvSpPr>
            <p:spPr>
              <a:xfrm>
                <a:off x="2610744" y="3981797"/>
                <a:ext cx="104816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9" name="Rectangle 3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0744" y="3981797"/>
                <a:ext cx="1048160" cy="4924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0" name="Rectangle 339"/>
              <p:cNvSpPr/>
              <p:nvPr/>
            </p:nvSpPr>
            <p:spPr>
              <a:xfrm>
                <a:off x="1899044" y="4020790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0" name="Rectangle 3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044" y="4020790"/>
                <a:ext cx="535724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1" name="Rectangle 340"/>
              <p:cNvSpPr/>
              <p:nvPr/>
            </p:nvSpPr>
            <p:spPr>
              <a:xfrm>
                <a:off x="299181" y="4482455"/>
                <a:ext cx="2213568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1" name="Rectangle 3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181" y="4482455"/>
                <a:ext cx="2213568" cy="49244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2" name="Rectangle 341"/>
              <p:cNvSpPr/>
              <p:nvPr/>
            </p:nvSpPr>
            <p:spPr>
              <a:xfrm>
                <a:off x="297538" y="4974898"/>
                <a:ext cx="288032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25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1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24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2" name="Rectangle 3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38" y="4974898"/>
                <a:ext cx="2880320" cy="49244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3" name="Rectangle 342"/>
              <p:cNvSpPr/>
              <p:nvPr/>
            </p:nvSpPr>
            <p:spPr>
              <a:xfrm>
                <a:off x="3848358" y="4896418"/>
                <a:ext cx="1561748" cy="5395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6</m:t>
                          </m:r>
                        </m:e>
                      </m:rad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3" name="Rectangle 3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8358" y="4896418"/>
                <a:ext cx="1561748" cy="53957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4" name="Rectangle 343"/>
              <p:cNvSpPr/>
              <p:nvPr/>
            </p:nvSpPr>
            <p:spPr>
              <a:xfrm>
                <a:off x="3136659" y="4994913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4" name="Rectangle 3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659" y="4994913"/>
                <a:ext cx="535724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5" name="TextBox 344"/>
          <p:cNvSpPr txBox="1"/>
          <p:nvPr/>
        </p:nvSpPr>
        <p:spPr>
          <a:xfrm>
            <a:off x="6344162" y="5492026"/>
            <a:ext cx="2244589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الاختلاف المركزي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6" name="Rectangle 345"/>
              <p:cNvSpPr/>
              <p:nvPr/>
            </p:nvSpPr>
            <p:spPr>
              <a:xfrm>
                <a:off x="2443732" y="5426815"/>
                <a:ext cx="1151533" cy="777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𝑒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𝑐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𝑎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 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6" name="Rectangle 3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732" y="5426815"/>
                <a:ext cx="1151533" cy="77745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7" name="Rectangle 346"/>
              <p:cNvSpPr/>
              <p:nvPr/>
            </p:nvSpPr>
            <p:spPr>
              <a:xfrm>
                <a:off x="4084552" y="5584710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7" name="Rectangle 3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552" y="5584710"/>
                <a:ext cx="535724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8" name="Rectangle 347"/>
              <p:cNvSpPr/>
              <p:nvPr/>
            </p:nvSpPr>
            <p:spPr>
              <a:xfrm>
                <a:off x="4781868" y="5256457"/>
                <a:ext cx="1545102" cy="9341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𝑒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6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600" i="1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6</m:t>
                              </m:r>
                            </m:e>
                          </m:rad>
                        </m:num>
                        <m:den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5</m:t>
                          </m:r>
                        </m:den>
                      </m:f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  <a:cs typeface="AGA Rasheeq Bold" pitchFamily="2" charset="-78"/>
                        </a:rPr>
                        <m:t> </m:t>
                      </m:r>
                    </m:oMath>
                  </m:oMathPara>
                </a14:m>
                <a:endParaRPr lang="ar-KW" sz="2600" dirty="0">
                  <a:solidFill>
                    <a:srgbClr val="C00000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8" name="Rectangle 3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1868" y="5256457"/>
                <a:ext cx="1545102" cy="93410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3" name="مربع نص 112"/>
          <p:cNvSpPr txBox="1"/>
          <p:nvPr/>
        </p:nvSpPr>
        <p:spPr>
          <a:xfrm>
            <a:off x="6930028" y="276132"/>
            <a:ext cx="1980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حاول أن تحل  </a:t>
            </a:r>
            <a:r>
              <a:rPr lang="en-US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(2)</a:t>
            </a:r>
            <a:r>
              <a:rPr lang="ar-KW" sz="2000" b="1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 </a:t>
            </a:r>
            <a:endParaRPr lang="en-GB" sz="2000" b="1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14" name="مربع نص 113"/>
          <p:cNvSpPr txBox="1"/>
          <p:nvPr/>
        </p:nvSpPr>
        <p:spPr>
          <a:xfrm>
            <a:off x="89310" y="310950"/>
            <a:ext cx="128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صـ  </a:t>
            </a:r>
            <a:r>
              <a:rPr lang="en-US" sz="2000" b="1" dirty="0">
                <a:solidFill>
                  <a:prstClr val="black"/>
                </a:solidFill>
                <a:latin typeface="Calibri"/>
              </a:rPr>
              <a:t>131</a:t>
            </a:r>
            <a:r>
              <a:rPr lang="ar-KW" sz="200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</a:t>
            </a:r>
            <a:endParaRPr lang="en-GB" sz="2000" b="1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Rectangle 154"/>
              <p:cNvSpPr/>
              <p:nvPr/>
            </p:nvSpPr>
            <p:spPr>
              <a:xfrm>
                <a:off x="376743" y="1172577"/>
                <a:ext cx="717018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ar-KW" sz="2600" dirty="0">
                  <a:solidFill>
                    <a:srgbClr val="C00000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743" y="1172577"/>
                <a:ext cx="717018" cy="49244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54"/>
              <p:cNvSpPr/>
              <p:nvPr/>
            </p:nvSpPr>
            <p:spPr>
              <a:xfrm>
                <a:off x="3975293" y="1191123"/>
                <a:ext cx="717018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ar-KW" sz="2600" dirty="0">
                  <a:solidFill>
                    <a:srgbClr val="C00000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6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293" y="1191123"/>
                <a:ext cx="717018" cy="49244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54"/>
              <p:cNvSpPr/>
              <p:nvPr/>
            </p:nvSpPr>
            <p:spPr>
              <a:xfrm>
                <a:off x="416202" y="2078748"/>
                <a:ext cx="717018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600" i="1">
                          <a:solidFill>
                            <a:srgbClr val="C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ar-KW" sz="2600" dirty="0">
                  <a:solidFill>
                    <a:srgbClr val="C00000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7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202" y="2078748"/>
                <a:ext cx="717018" cy="49244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>
          <a:xfrm>
            <a:off x="6930028" y="6146465"/>
            <a:ext cx="683339" cy="365125"/>
          </a:xfrm>
        </p:spPr>
        <p:txBody>
          <a:bodyPr/>
          <a:lstStyle/>
          <a:p>
            <a:pPr>
              <a:defRPr/>
            </a:pPr>
            <a:fld id="{B1FCE933-52D8-46BD-A15E-F1428D1C73F5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0" name="مستطيل مستدير الزوايا 4">
            <a:extLst>
              <a:ext uri="{FF2B5EF4-FFF2-40B4-BE49-F238E27FC236}">
                <a16:creationId xmlns:a16="http://schemas.microsoft.com/office/drawing/2014/main" id="{C7DCDD86-5A88-4373-A1F3-D063FB42FA0C}"/>
              </a:ext>
            </a:extLst>
          </p:cNvPr>
          <p:cNvSpPr/>
          <p:nvPr/>
        </p:nvSpPr>
        <p:spPr>
          <a:xfrm>
            <a:off x="7623061" y="2150178"/>
            <a:ext cx="669700" cy="2833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KW" sz="2000" b="1" dirty="0">
                <a:solidFill>
                  <a:srgbClr val="FF0000"/>
                </a:solidFill>
                <a:latin typeface="Calibri"/>
                <a:cs typeface="Times New Roman" panose="02020603050405020304" pitchFamily="18" charset="0"/>
              </a:rPr>
              <a:t>الحل:</a:t>
            </a:r>
            <a:endParaRPr lang="ar-SA" sz="2000" b="1" dirty="0">
              <a:solidFill>
                <a:srgbClr val="FF0000"/>
              </a:solidFill>
              <a:latin typeface="Calibri"/>
              <a:cs typeface="Times New Roman" panose="02020603050405020304" pitchFamily="18" charset="0"/>
            </a:endParaRPr>
          </a:p>
        </p:txBody>
      </p:sp>
      <p:grpSp>
        <p:nvGrpSpPr>
          <p:cNvPr id="31" name="Group 4">
            <a:extLst>
              <a:ext uri="{FF2B5EF4-FFF2-40B4-BE49-F238E27FC236}">
                <a16:creationId xmlns:a16="http://schemas.microsoft.com/office/drawing/2014/main" id="{0DB1155F-CB91-4487-9765-40A58A819189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0"/>
            <a:ext cx="9072000" cy="6804000"/>
            <a:chOff x="0" y="0"/>
            <a:chExt cx="5760" cy="4320"/>
          </a:xfrm>
        </p:grpSpPr>
        <p:pic>
          <p:nvPicPr>
            <p:cNvPr id="32" name="Picture 5" descr="barrepointsrougesc&amp;e">
              <a:extLst>
                <a:ext uri="{FF2B5EF4-FFF2-40B4-BE49-F238E27FC236}">
                  <a16:creationId xmlns:a16="http://schemas.microsoft.com/office/drawing/2014/main" id="{06FEAB72-27C1-4650-8DC1-AC45E68B712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6" descr="barrepointsrougesc&amp;e">
              <a:extLst>
                <a:ext uri="{FF2B5EF4-FFF2-40B4-BE49-F238E27FC236}">
                  <a16:creationId xmlns:a16="http://schemas.microsoft.com/office/drawing/2014/main" id="{2F031D4B-E8F4-43AA-BD7F-475E92A1E29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7" descr="barrepointsrougesc&amp;e">
              <a:extLst>
                <a:ext uri="{FF2B5EF4-FFF2-40B4-BE49-F238E27FC236}">
                  <a16:creationId xmlns:a16="http://schemas.microsoft.com/office/drawing/2014/main" id="{7323C8BC-03BA-43E3-AE3F-984DA5AFEEA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8" descr="barrepointsrougesc&amp;e">
              <a:extLst>
                <a:ext uri="{FF2B5EF4-FFF2-40B4-BE49-F238E27FC236}">
                  <a16:creationId xmlns:a16="http://schemas.microsoft.com/office/drawing/2014/main" id="{46B56BDB-15D3-4725-89EA-7F65AE63593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054527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  <p:bldP spid="142" grpId="0"/>
      <p:bldP spid="270" grpId="0"/>
      <p:bldP spid="301" grpId="0"/>
      <p:bldP spid="331" grpId="0"/>
      <p:bldP spid="332" grpId="0" animBg="1"/>
      <p:bldP spid="333" grpId="0"/>
      <p:bldP spid="335" grpId="0" animBg="1"/>
      <p:bldP spid="336" grpId="0" animBg="1"/>
      <p:bldP spid="337" grpId="0" animBg="1"/>
      <p:bldP spid="338" grpId="0" animBg="1"/>
      <p:bldP spid="339" grpId="0" animBg="1"/>
      <p:bldP spid="340" grpId="0" animBg="1"/>
      <p:bldP spid="341" grpId="0" animBg="1"/>
      <p:bldP spid="342" grpId="0" animBg="1"/>
      <p:bldP spid="343" grpId="0" animBg="1"/>
      <p:bldP spid="344" grpId="0" animBg="1"/>
      <p:bldP spid="345" grpId="0"/>
      <p:bldP spid="346" grpId="0" animBg="1"/>
      <p:bldP spid="347" grpId="0" animBg="1"/>
      <p:bldP spid="348" grpId="0" animBg="1"/>
      <p:bldP spid="113" grpId="0"/>
      <p:bldP spid="115" grpId="0"/>
      <p:bldP spid="116" grpId="0"/>
      <p:bldP spid="117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2-Point Star 8">
            <a:extLst>
              <a:ext uri="{FF2B5EF4-FFF2-40B4-BE49-F238E27FC236}">
                <a16:creationId xmlns:a16="http://schemas.microsoft.com/office/drawing/2014/main" id="{923E7919-5796-4E19-908D-8FC9807752D9}"/>
              </a:ext>
            </a:extLst>
          </p:cNvPr>
          <p:cNvSpPr/>
          <p:nvPr/>
        </p:nvSpPr>
        <p:spPr bwMode="auto">
          <a:xfrm rot="20539763">
            <a:off x="999748" y="765823"/>
            <a:ext cx="5400000" cy="5400000"/>
          </a:xfrm>
          <a:prstGeom prst="star32">
            <a:avLst>
              <a:gd name="adj" fmla="val 13466"/>
            </a:avLst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3" name="8-Point Star 3">
            <a:extLst>
              <a:ext uri="{FF2B5EF4-FFF2-40B4-BE49-F238E27FC236}">
                <a16:creationId xmlns:a16="http://schemas.microsoft.com/office/drawing/2014/main" id="{4F35DA6A-39EE-4E6A-ABD9-4A5AB471E1DF}"/>
              </a:ext>
            </a:extLst>
          </p:cNvPr>
          <p:cNvSpPr/>
          <p:nvPr/>
        </p:nvSpPr>
        <p:spPr bwMode="auto">
          <a:xfrm>
            <a:off x="911841" y="765823"/>
            <a:ext cx="5400000" cy="5400000"/>
          </a:xfrm>
          <a:prstGeom prst="star8">
            <a:avLst>
              <a:gd name="adj" fmla="val 13357"/>
            </a:avLst>
          </a:prstGeom>
          <a:solidFill>
            <a:schemeClr val="accent2">
              <a:lumMod val="5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4" name="12-Point Star 7">
            <a:extLst>
              <a:ext uri="{FF2B5EF4-FFF2-40B4-BE49-F238E27FC236}">
                <a16:creationId xmlns:a16="http://schemas.microsoft.com/office/drawing/2014/main" id="{5241852F-C466-4C93-B892-73813525B628}"/>
              </a:ext>
            </a:extLst>
          </p:cNvPr>
          <p:cNvSpPr/>
          <p:nvPr/>
        </p:nvSpPr>
        <p:spPr bwMode="auto">
          <a:xfrm rot="21290353">
            <a:off x="855731" y="709714"/>
            <a:ext cx="5400000" cy="5400000"/>
          </a:xfrm>
          <a:prstGeom prst="star12">
            <a:avLst>
              <a:gd name="adj" fmla="val 9921"/>
            </a:avLst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AB430E52-9491-443E-9A66-77619EE37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116" y="765823"/>
            <a:ext cx="4278313" cy="4839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287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</TotalTime>
  <Words>679</Words>
  <Application>Microsoft Office PowerPoint</Application>
  <PresentationFormat>شاشة عريضة</PresentationFormat>
  <Paragraphs>134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8" baseType="lpstr">
      <vt:lpstr>Arial</vt:lpstr>
      <vt:lpstr>Calibri</vt:lpstr>
      <vt:lpstr>Cambria Math</vt:lpstr>
      <vt:lpstr>Century Gothic</vt:lpstr>
      <vt:lpstr>Monotype Corsiva</vt:lpstr>
      <vt:lpstr>Times New Roman</vt:lpstr>
      <vt:lpstr>Trebuchet MS</vt:lpstr>
      <vt:lpstr>Tw Cen MT</vt:lpstr>
      <vt:lpstr>Wingdings 3</vt:lpstr>
      <vt:lpstr>واجهة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السيد عبدالعزيز محمود الحلاج</dc:creator>
  <cp:lastModifiedBy>محمد السيد عبدالعزيز محمود الحلاج</cp:lastModifiedBy>
  <cp:revision>10</cp:revision>
  <dcterms:created xsi:type="dcterms:W3CDTF">2021-04-16T00:09:37Z</dcterms:created>
  <dcterms:modified xsi:type="dcterms:W3CDTF">2026-03-17T23:00:13Z</dcterms:modified>
</cp:coreProperties>
</file>