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60" r:id="rId3"/>
    <p:sldId id="261" r:id="rId4"/>
    <p:sldId id="256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02408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4376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3251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253328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2639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62843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945271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057963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7571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453532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3612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61576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4104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4168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898061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44368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ar-KW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ar-KW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BF178-24BB-45C5-B0ED-0811E99DE8DB}" type="datetimeFigureOut">
              <a:rPr lang="ar-KW" smtClean="0"/>
              <a:t>12/09/1447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34961A3-E710-40AF-A04D-C5DF75C177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00237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65F61DE8-6B84-6167-E413-04AD68C46F44}"/>
              </a:ext>
            </a:extLst>
          </p:cNvPr>
          <p:cNvSpPr txBox="1"/>
          <p:nvPr/>
        </p:nvSpPr>
        <p:spPr>
          <a:xfrm>
            <a:off x="2951921" y="1789044"/>
            <a:ext cx="60231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dirty="0">
                <a:cs typeface="PT Bold Heading" panose="02010400000000000000" pitchFamily="2" charset="-78"/>
              </a:rPr>
              <a:t>بند (6-3 ) حل معادلتين خطيتين في متغيرين أنيا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7AB0544-21C2-4BD5-026B-7D687A916BB8}"/>
              </a:ext>
            </a:extLst>
          </p:cNvPr>
          <p:cNvSpPr txBox="1"/>
          <p:nvPr/>
        </p:nvSpPr>
        <p:spPr>
          <a:xfrm>
            <a:off x="3402496" y="2785796"/>
            <a:ext cx="60231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dirty="0">
                <a:cs typeface="PT Bold Heading" panose="02010400000000000000" pitchFamily="2" charset="-78"/>
              </a:rPr>
              <a:t>ثانيا : حل معادلتين خطيتين أنيا جبريا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2485B3F-7A25-A1BC-6547-C9BB8C237AED}"/>
              </a:ext>
            </a:extLst>
          </p:cNvPr>
          <p:cNvSpPr txBox="1"/>
          <p:nvPr/>
        </p:nvSpPr>
        <p:spPr>
          <a:xfrm>
            <a:off x="5059017" y="3782548"/>
            <a:ext cx="22992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dirty="0">
                <a:cs typeface="PT Bold Heading" panose="02010400000000000000" pitchFamily="2" charset="-78"/>
              </a:rPr>
              <a:t>طريقة الحذف</a:t>
            </a:r>
          </a:p>
        </p:txBody>
      </p:sp>
    </p:spTree>
    <p:extLst>
      <p:ext uri="{BB962C8B-B14F-4D97-AF65-F5344CB8AC3E}">
        <p14:creationId xmlns:p14="http://schemas.microsoft.com/office/powerpoint/2010/main" val="19773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132B5F75-1997-4EB8-7410-2DF44E2756F6}"/>
              </a:ext>
            </a:extLst>
          </p:cNvPr>
          <p:cNvSpPr txBox="1"/>
          <p:nvPr/>
        </p:nvSpPr>
        <p:spPr>
          <a:xfrm>
            <a:off x="9892746" y="482756"/>
            <a:ext cx="13583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dirty="0">
                <a:solidFill>
                  <a:srgbClr val="FF0000"/>
                </a:solidFill>
                <a:cs typeface="PT Bold Heading" panose="02010400000000000000" pitchFamily="2" charset="-78"/>
              </a:rPr>
              <a:t>مقدمة :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35545D5-A596-F17A-A7EB-1894584D27F4}"/>
              </a:ext>
            </a:extLst>
          </p:cNvPr>
          <p:cNvSpPr txBox="1"/>
          <p:nvPr/>
        </p:nvSpPr>
        <p:spPr>
          <a:xfrm>
            <a:off x="9246704" y="1036510"/>
            <a:ext cx="166646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1600" dirty="0">
                <a:cs typeface="PT Bold Heading" panose="02010400000000000000" pitchFamily="2" charset="-78"/>
              </a:rPr>
              <a:t>أوجد حل المعادلة :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48C6C98-C506-DA15-8547-A3CC75FD77B9}"/>
              </a:ext>
            </a:extLst>
          </p:cNvPr>
          <p:cNvSpPr txBox="1"/>
          <p:nvPr/>
        </p:nvSpPr>
        <p:spPr>
          <a:xfrm>
            <a:off x="8123582" y="1375064"/>
            <a:ext cx="166646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3 س = 15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B6BB71A1-34F0-0157-7675-36FF22F01BA1}"/>
              </a:ext>
            </a:extLst>
          </p:cNvPr>
          <p:cNvSpPr txBox="1"/>
          <p:nvPr/>
        </p:nvSpPr>
        <p:spPr>
          <a:xfrm>
            <a:off x="10020299" y="1794962"/>
            <a:ext cx="10336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</a:rPr>
              <a:t>الحل :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5246D7D-FF3F-EFF5-F0E5-B859D242AFD3}"/>
              </a:ext>
            </a:extLst>
          </p:cNvPr>
          <p:cNvSpPr txBox="1"/>
          <p:nvPr/>
        </p:nvSpPr>
        <p:spPr>
          <a:xfrm>
            <a:off x="8353838" y="1944450"/>
            <a:ext cx="166646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 س = 15</a:t>
            </a:r>
          </a:p>
        </p:txBody>
      </p: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C18B68AF-E2E6-78A2-9DBB-87285DAEC088}"/>
              </a:ext>
            </a:extLst>
          </p:cNvPr>
          <p:cNvGrpSpPr/>
          <p:nvPr/>
        </p:nvGrpSpPr>
        <p:grpSpPr>
          <a:xfrm>
            <a:off x="9892746" y="2515201"/>
            <a:ext cx="487017" cy="685800"/>
            <a:chOff x="6997148" y="3180521"/>
            <a:chExt cx="487017" cy="685800"/>
          </a:xfrm>
        </p:grpSpPr>
        <p:sp>
          <p:nvSpPr>
            <p:cNvPr id="8" name="مربع نص 7">
              <a:extLst>
                <a:ext uri="{FF2B5EF4-FFF2-40B4-BE49-F238E27FC236}">
                  <a16:creationId xmlns:a16="http://schemas.microsoft.com/office/drawing/2014/main" id="{7084B7E4-E5F2-CD3A-A4B8-6495D1A507AC}"/>
                </a:ext>
              </a:extLst>
            </p:cNvPr>
            <p:cNvSpPr txBox="1"/>
            <p:nvPr/>
          </p:nvSpPr>
          <p:spPr>
            <a:xfrm>
              <a:off x="7017026" y="3180521"/>
              <a:ext cx="457200" cy="3776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KW" b="1" dirty="0">
                  <a:solidFill>
                    <a:srgbClr val="0070C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1</a:t>
              </a:r>
            </a:p>
          </p:txBody>
        </p:sp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E1F32930-7713-E213-8D6C-07CBAA297F33}"/>
                </a:ext>
              </a:extLst>
            </p:cNvPr>
            <p:cNvSpPr txBox="1"/>
            <p:nvPr/>
          </p:nvSpPr>
          <p:spPr>
            <a:xfrm>
              <a:off x="7026965" y="3488634"/>
              <a:ext cx="457200" cy="3776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KW" b="1" dirty="0">
                  <a:solidFill>
                    <a:srgbClr val="0070C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3</a:t>
              </a:r>
            </a:p>
          </p:txBody>
        </p:sp>
        <p:cxnSp>
          <p:nvCxnSpPr>
            <p:cNvPr id="11" name="رابط مستقيم 10">
              <a:extLst>
                <a:ext uri="{FF2B5EF4-FFF2-40B4-BE49-F238E27FC236}">
                  <a16:creationId xmlns:a16="http://schemas.microsoft.com/office/drawing/2014/main" id="{CEC5E1E4-2D2F-2F9A-F272-24EA6F3AFE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97148" y="3498574"/>
              <a:ext cx="36774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2BBD4937-E644-99DF-7748-B01436F16EA8}"/>
              </a:ext>
            </a:extLst>
          </p:cNvPr>
          <p:cNvSpPr txBox="1"/>
          <p:nvPr/>
        </p:nvSpPr>
        <p:spPr>
          <a:xfrm>
            <a:off x="9524997" y="2662055"/>
            <a:ext cx="3677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×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6BFEFB3-F984-84AF-3E99-0677715C439D}"/>
              </a:ext>
            </a:extLst>
          </p:cNvPr>
          <p:cNvSpPr txBox="1"/>
          <p:nvPr/>
        </p:nvSpPr>
        <p:spPr>
          <a:xfrm>
            <a:off x="8872326" y="2631655"/>
            <a:ext cx="120429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 س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70C3A6C5-586F-E923-9D18-7F080178DC3A}"/>
              </a:ext>
            </a:extLst>
          </p:cNvPr>
          <p:cNvSpPr txBox="1"/>
          <p:nvPr/>
        </p:nvSpPr>
        <p:spPr>
          <a:xfrm>
            <a:off x="8569183" y="2704044"/>
            <a:ext cx="5648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=</a:t>
            </a:r>
          </a:p>
        </p:txBody>
      </p: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94BB4325-38AF-7075-B44F-6A228CCE1954}"/>
              </a:ext>
            </a:extLst>
          </p:cNvPr>
          <p:cNvGrpSpPr/>
          <p:nvPr/>
        </p:nvGrpSpPr>
        <p:grpSpPr>
          <a:xfrm>
            <a:off x="8141800" y="2556448"/>
            <a:ext cx="487017" cy="685800"/>
            <a:chOff x="6997148" y="3180521"/>
            <a:chExt cx="487017" cy="685800"/>
          </a:xfrm>
        </p:grpSpPr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141F971B-A5FA-AF31-4754-066BFB200317}"/>
                </a:ext>
              </a:extLst>
            </p:cNvPr>
            <p:cNvSpPr txBox="1"/>
            <p:nvPr/>
          </p:nvSpPr>
          <p:spPr>
            <a:xfrm>
              <a:off x="7017026" y="3180521"/>
              <a:ext cx="457200" cy="3776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KW" b="1" dirty="0">
                  <a:solidFill>
                    <a:srgbClr val="0070C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1</a:t>
              </a:r>
            </a:p>
          </p:txBody>
        </p: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1CC7D636-F2A6-6D88-4307-78CC51DB21F1}"/>
                </a:ext>
              </a:extLst>
            </p:cNvPr>
            <p:cNvSpPr txBox="1"/>
            <p:nvPr/>
          </p:nvSpPr>
          <p:spPr>
            <a:xfrm>
              <a:off x="7026965" y="3488634"/>
              <a:ext cx="457200" cy="3776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KW" b="1" dirty="0">
                  <a:solidFill>
                    <a:srgbClr val="0070C0"/>
                  </a:solidFill>
                  <a:latin typeface="Simplified Arabic" panose="02020603050405020304" pitchFamily="18" charset="-78"/>
                  <a:cs typeface="Simplified Arabic" panose="02020603050405020304" pitchFamily="18" charset="-78"/>
                </a:rPr>
                <a:t>3</a:t>
              </a:r>
            </a:p>
          </p:txBody>
        </p:sp>
        <p:cxnSp>
          <p:nvCxnSpPr>
            <p:cNvPr id="19" name="رابط مستقيم 18">
              <a:extLst>
                <a:ext uri="{FF2B5EF4-FFF2-40B4-BE49-F238E27FC236}">
                  <a16:creationId xmlns:a16="http://schemas.microsoft.com/office/drawing/2014/main" id="{07C61B10-2CCE-7A80-9DBB-481226E539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97148" y="3498574"/>
              <a:ext cx="36774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E0269378-E151-DFEF-9B72-496299D5B5A8}"/>
              </a:ext>
            </a:extLst>
          </p:cNvPr>
          <p:cNvSpPr txBox="1"/>
          <p:nvPr/>
        </p:nvSpPr>
        <p:spPr>
          <a:xfrm>
            <a:off x="7731811" y="2662055"/>
            <a:ext cx="57978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×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E7F914E-9FF2-865F-16F0-0B0ECE3BE82D}"/>
              </a:ext>
            </a:extLst>
          </p:cNvPr>
          <p:cNvSpPr txBox="1"/>
          <p:nvPr/>
        </p:nvSpPr>
        <p:spPr>
          <a:xfrm>
            <a:off x="7323473" y="2662055"/>
            <a:ext cx="57978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15</a:t>
            </a:r>
          </a:p>
        </p:txBody>
      </p:sp>
      <p:cxnSp>
        <p:nvCxnSpPr>
          <p:cNvPr id="22" name="رابط مستقيم 21">
            <a:extLst>
              <a:ext uri="{FF2B5EF4-FFF2-40B4-BE49-F238E27FC236}">
                <a16:creationId xmlns:a16="http://schemas.microsoft.com/office/drawing/2014/main" id="{F8594BA3-2216-1207-CD5D-5851406DDC38}"/>
              </a:ext>
            </a:extLst>
          </p:cNvPr>
          <p:cNvCxnSpPr/>
          <p:nvPr/>
        </p:nvCxnSpPr>
        <p:spPr>
          <a:xfrm flipH="1">
            <a:off x="9882808" y="2843195"/>
            <a:ext cx="377686" cy="3776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رابط مستقيم 22">
            <a:extLst>
              <a:ext uri="{FF2B5EF4-FFF2-40B4-BE49-F238E27FC236}">
                <a16:creationId xmlns:a16="http://schemas.microsoft.com/office/drawing/2014/main" id="{DB13C848-1AE5-605A-01BE-EB7FCDF65971}"/>
              </a:ext>
            </a:extLst>
          </p:cNvPr>
          <p:cNvCxnSpPr/>
          <p:nvPr/>
        </p:nvCxnSpPr>
        <p:spPr>
          <a:xfrm flipH="1">
            <a:off x="9246704" y="2634471"/>
            <a:ext cx="377686" cy="3776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01ECD74D-76AE-4DC3-115D-54F15876D3AD}"/>
              </a:ext>
            </a:extLst>
          </p:cNvPr>
          <p:cNvCxnSpPr/>
          <p:nvPr/>
        </p:nvCxnSpPr>
        <p:spPr>
          <a:xfrm flipH="1">
            <a:off x="8085477" y="2861683"/>
            <a:ext cx="377686" cy="3776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58FBD72C-0904-FA6B-E8FB-7D6E2A5489E9}"/>
              </a:ext>
            </a:extLst>
          </p:cNvPr>
          <p:cNvCxnSpPr/>
          <p:nvPr/>
        </p:nvCxnSpPr>
        <p:spPr>
          <a:xfrm flipH="1">
            <a:off x="7398020" y="2634471"/>
            <a:ext cx="377686" cy="3776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EB467FF3-C96C-3316-34B0-61A74FC8D550}"/>
              </a:ext>
            </a:extLst>
          </p:cNvPr>
          <p:cNvSpPr txBox="1"/>
          <p:nvPr/>
        </p:nvSpPr>
        <p:spPr>
          <a:xfrm>
            <a:off x="7234020" y="2325615"/>
            <a:ext cx="57978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5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889605D9-3358-50D1-7071-136C669430F7}"/>
              </a:ext>
            </a:extLst>
          </p:cNvPr>
          <p:cNvSpPr txBox="1"/>
          <p:nvPr/>
        </p:nvSpPr>
        <p:spPr>
          <a:xfrm>
            <a:off x="8400218" y="3423021"/>
            <a:ext cx="11247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س = 5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D6D6CF87-16E7-51B9-48C2-D7FA9DE7EBA4}"/>
              </a:ext>
            </a:extLst>
          </p:cNvPr>
          <p:cNvSpPr txBox="1"/>
          <p:nvPr/>
        </p:nvSpPr>
        <p:spPr>
          <a:xfrm>
            <a:off x="7663061" y="4214387"/>
            <a:ext cx="24781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مجموعة الحل = { 5}</a:t>
            </a:r>
          </a:p>
        </p:txBody>
      </p:sp>
    </p:spTree>
    <p:extLst>
      <p:ext uri="{BB962C8B-B14F-4D97-AF65-F5344CB8AC3E}">
        <p14:creationId xmlns:p14="http://schemas.microsoft.com/office/powerpoint/2010/main" val="363462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13" grpId="0"/>
      <p:bldP spid="14" grpId="0"/>
      <p:bldP spid="15" grpId="0"/>
      <p:bldP spid="20" grpId="0"/>
      <p:bldP spid="21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5FAE2B08-371F-553C-7D82-764E176C4C0C}"/>
              </a:ext>
            </a:extLst>
          </p:cNvPr>
          <p:cNvSpPr txBox="1"/>
          <p:nvPr/>
        </p:nvSpPr>
        <p:spPr>
          <a:xfrm>
            <a:off x="9336157" y="857605"/>
            <a:ext cx="166646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1600" dirty="0">
                <a:cs typeface="PT Bold Heading" panose="02010400000000000000" pitchFamily="2" charset="-78"/>
              </a:rPr>
              <a:t>أوجد حل المعادلة :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B4D3812-95BA-82A2-B000-DEB9DA3FDF96}"/>
              </a:ext>
            </a:extLst>
          </p:cNvPr>
          <p:cNvSpPr txBox="1"/>
          <p:nvPr/>
        </p:nvSpPr>
        <p:spPr>
          <a:xfrm>
            <a:off x="7553739" y="1227921"/>
            <a:ext cx="275976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2س + 3 = 15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AABCED2-2A64-B3D4-AD74-5A66F53821CF}"/>
              </a:ext>
            </a:extLst>
          </p:cNvPr>
          <p:cNvSpPr txBox="1"/>
          <p:nvPr/>
        </p:nvSpPr>
        <p:spPr>
          <a:xfrm>
            <a:off x="9796669" y="1782903"/>
            <a:ext cx="10336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</a:rPr>
              <a:t>الحل :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5EF7F3F-49D3-B199-F12E-84C0EA6807A0}"/>
              </a:ext>
            </a:extLst>
          </p:cNvPr>
          <p:cNvSpPr txBox="1"/>
          <p:nvPr/>
        </p:nvSpPr>
        <p:spPr>
          <a:xfrm>
            <a:off x="6490252" y="2291653"/>
            <a:ext cx="367913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2س + 3 -3 = 15 -3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567266-9C60-8017-DC8F-892A1D6FF566}"/>
              </a:ext>
            </a:extLst>
          </p:cNvPr>
          <p:cNvSpPr txBox="1"/>
          <p:nvPr/>
        </p:nvSpPr>
        <p:spPr>
          <a:xfrm>
            <a:off x="7957102" y="2814873"/>
            <a:ext cx="18395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2س = 12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82D92D5-426E-0060-0857-CEE950706F0B}"/>
              </a:ext>
            </a:extLst>
          </p:cNvPr>
          <p:cNvSpPr txBox="1"/>
          <p:nvPr/>
        </p:nvSpPr>
        <p:spPr>
          <a:xfrm>
            <a:off x="7553739" y="3429000"/>
            <a:ext cx="224293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س = 12 ÷ 2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1E2763C-B44D-0A02-33D7-4086A542AFA6}"/>
              </a:ext>
            </a:extLst>
          </p:cNvPr>
          <p:cNvSpPr txBox="1"/>
          <p:nvPr/>
        </p:nvSpPr>
        <p:spPr>
          <a:xfrm>
            <a:off x="8214692" y="4043127"/>
            <a:ext cx="224293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س = 6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AA63B0A-213C-D8DC-D58C-48084FC8CED3}"/>
              </a:ext>
            </a:extLst>
          </p:cNvPr>
          <p:cNvSpPr txBox="1"/>
          <p:nvPr/>
        </p:nvSpPr>
        <p:spPr>
          <a:xfrm>
            <a:off x="7694539" y="4705765"/>
            <a:ext cx="24781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مجموعة الحل = { 6}</a:t>
            </a:r>
          </a:p>
        </p:txBody>
      </p:sp>
    </p:spTree>
    <p:extLst>
      <p:ext uri="{BB962C8B-B14F-4D97-AF65-F5344CB8AC3E}">
        <p14:creationId xmlns:p14="http://schemas.microsoft.com/office/powerpoint/2010/main" val="1698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C05EBC3-949F-F054-46E2-CFA28C63B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8774" y="264214"/>
            <a:ext cx="6597926" cy="1623299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A64F60FB-EFEA-2DDE-E4CF-D20F35CDE542}"/>
              </a:ext>
            </a:extLst>
          </p:cNvPr>
          <p:cNvSpPr txBox="1"/>
          <p:nvPr/>
        </p:nvSpPr>
        <p:spPr>
          <a:xfrm>
            <a:off x="2216427" y="264214"/>
            <a:ext cx="14113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</a:rPr>
              <a:t>صفحة 106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E5B23F5E-67A4-BAA9-5302-CD7AEFF9A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1887513"/>
            <a:ext cx="5057361" cy="276540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1B231C84-AE53-788D-798A-D8C26DC9D4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5636" y="4652921"/>
            <a:ext cx="512445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69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C4707A1-A273-1774-20C7-834B7696B2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2938" y="316810"/>
            <a:ext cx="8184748" cy="1422538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21AD76B6-DECE-A40C-63D2-B9BEF1701F90}"/>
              </a:ext>
            </a:extLst>
          </p:cNvPr>
          <p:cNvSpPr txBox="1"/>
          <p:nvPr/>
        </p:nvSpPr>
        <p:spPr>
          <a:xfrm>
            <a:off x="1854729" y="316810"/>
            <a:ext cx="14113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</a:rPr>
              <a:t>صفحة 106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17C5320-278E-9DC1-D7B6-6AA725AC516D}"/>
              </a:ext>
            </a:extLst>
          </p:cNvPr>
          <p:cNvSpPr txBox="1"/>
          <p:nvPr/>
        </p:nvSpPr>
        <p:spPr>
          <a:xfrm>
            <a:off x="10296940" y="1868557"/>
            <a:ext cx="10336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</a:rPr>
              <a:t>الحل :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B89B689C-B5A6-7DAC-29D8-523B1C11F4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1930" y="2134360"/>
            <a:ext cx="1685925" cy="2667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749D3D64-4179-9483-0A17-CA64B3CDB0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9080" y="2475537"/>
            <a:ext cx="1628775" cy="342900"/>
          </a:xfrm>
          <a:prstGeom prst="rect">
            <a:avLst/>
          </a:prstGeom>
        </p:spPr>
      </p:pic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A7F6FBF0-CC22-6223-9E09-8B2F43633BFE}"/>
              </a:ext>
            </a:extLst>
          </p:cNvPr>
          <p:cNvCxnSpPr/>
          <p:nvPr/>
        </p:nvCxnSpPr>
        <p:spPr>
          <a:xfrm flipH="1">
            <a:off x="8169966" y="2892287"/>
            <a:ext cx="25742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B883094D-F0AD-62AA-AFF3-94A170A3C566}"/>
              </a:ext>
            </a:extLst>
          </p:cNvPr>
          <p:cNvSpPr txBox="1"/>
          <p:nvPr/>
        </p:nvSpPr>
        <p:spPr>
          <a:xfrm>
            <a:off x="7200901" y="2061576"/>
            <a:ext cx="52677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latin typeface="Arial Black" panose="020B0A04020102020204" pitchFamily="34" charset="0"/>
                <a:cs typeface="PT Bold Heading" panose="02010400000000000000" pitchFamily="2" charset="-78"/>
              </a:rPr>
              <a:t>1</a:t>
            </a:r>
          </a:p>
        </p:txBody>
      </p:sp>
      <p:cxnSp>
        <p:nvCxnSpPr>
          <p:cNvPr id="15" name="رابط كسهم مستقيم 14">
            <a:extLst>
              <a:ext uri="{FF2B5EF4-FFF2-40B4-BE49-F238E27FC236}">
                <a16:creationId xmlns:a16="http://schemas.microsoft.com/office/drawing/2014/main" id="{BA514DE3-8BE6-3BD2-7A48-8BA0484FB69D}"/>
              </a:ext>
            </a:extLst>
          </p:cNvPr>
          <p:cNvCxnSpPr/>
          <p:nvPr/>
        </p:nvCxnSpPr>
        <p:spPr>
          <a:xfrm flipH="1">
            <a:off x="7479198" y="2227950"/>
            <a:ext cx="80009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6FBD2513-FCA4-A53F-E32F-634ED57337C7}"/>
              </a:ext>
            </a:extLst>
          </p:cNvPr>
          <p:cNvCxnSpPr/>
          <p:nvPr/>
        </p:nvCxnSpPr>
        <p:spPr>
          <a:xfrm flipH="1">
            <a:off x="7578589" y="2597292"/>
            <a:ext cx="80009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1D557BEC-7BE1-91FE-8F60-4C157DA9E7A1}"/>
              </a:ext>
            </a:extLst>
          </p:cNvPr>
          <p:cNvSpPr txBox="1"/>
          <p:nvPr/>
        </p:nvSpPr>
        <p:spPr>
          <a:xfrm>
            <a:off x="7264260" y="2429983"/>
            <a:ext cx="52677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latin typeface="Arial Black" panose="020B0A04020102020204" pitchFamily="34" charset="0"/>
                <a:cs typeface="PT Bold Heading" panose="02010400000000000000" pitchFamily="2" charset="-78"/>
              </a:rPr>
              <a:t>2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E58A9417-81FC-D572-3FDC-EDB65F44FC00}"/>
              </a:ext>
            </a:extLst>
          </p:cNvPr>
          <p:cNvSpPr txBox="1"/>
          <p:nvPr/>
        </p:nvSpPr>
        <p:spPr>
          <a:xfrm>
            <a:off x="5277678" y="2706379"/>
            <a:ext cx="198658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بجمع المعادلتين 1 ، 2</a:t>
            </a: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0A78F467-5E1D-F29A-D196-CA459EC8E1F2}"/>
              </a:ext>
            </a:extLst>
          </p:cNvPr>
          <p:cNvCxnSpPr/>
          <p:nvPr/>
        </p:nvCxnSpPr>
        <p:spPr>
          <a:xfrm flipH="1">
            <a:off x="9640957" y="2057399"/>
            <a:ext cx="377686" cy="3776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رابط مستقيم 20">
            <a:extLst>
              <a:ext uri="{FF2B5EF4-FFF2-40B4-BE49-F238E27FC236}">
                <a16:creationId xmlns:a16="http://schemas.microsoft.com/office/drawing/2014/main" id="{923AD9A7-61C0-8A26-7B30-921DCB4936AC}"/>
              </a:ext>
            </a:extLst>
          </p:cNvPr>
          <p:cNvCxnSpPr/>
          <p:nvPr/>
        </p:nvCxnSpPr>
        <p:spPr>
          <a:xfrm flipH="1">
            <a:off x="9612386" y="2393746"/>
            <a:ext cx="377686" cy="3776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B5EB4A55-90C9-98E5-4AB8-0CFBA431650F}"/>
              </a:ext>
            </a:extLst>
          </p:cNvPr>
          <p:cNvSpPr txBox="1"/>
          <p:nvPr/>
        </p:nvSpPr>
        <p:spPr>
          <a:xfrm>
            <a:off x="8619095" y="3014183"/>
            <a:ext cx="12305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 ص = 21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E2689F11-25B1-FFF4-4253-1BB57A2CF101}"/>
              </a:ext>
            </a:extLst>
          </p:cNvPr>
          <p:cNvSpPr txBox="1"/>
          <p:nvPr/>
        </p:nvSpPr>
        <p:spPr>
          <a:xfrm>
            <a:off x="8750796" y="3383515"/>
            <a:ext cx="12305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ص = 3</a:t>
            </a: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9312A165-233D-CDDF-B715-EBA00A4103F9}"/>
              </a:ext>
            </a:extLst>
          </p:cNvPr>
          <p:cNvSpPr/>
          <p:nvPr/>
        </p:nvSpPr>
        <p:spPr>
          <a:xfrm>
            <a:off x="8750796" y="3429000"/>
            <a:ext cx="861590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>
              <a:solidFill>
                <a:srgbClr val="0070C0"/>
              </a:solidFill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3389D43D-A232-D00B-A773-7466ED8628AB}"/>
              </a:ext>
            </a:extLst>
          </p:cNvPr>
          <p:cNvSpPr txBox="1"/>
          <p:nvPr/>
        </p:nvSpPr>
        <p:spPr>
          <a:xfrm>
            <a:off x="7762463" y="3965713"/>
            <a:ext cx="34299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بالتعويض عن قيمة ص =3 في المعادلة 1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FF1ACBE9-E2F1-CE05-F7F2-7565DC136211}"/>
              </a:ext>
            </a:extLst>
          </p:cNvPr>
          <p:cNvSpPr txBox="1"/>
          <p:nvPr/>
        </p:nvSpPr>
        <p:spPr>
          <a:xfrm>
            <a:off x="8852043" y="4435446"/>
            <a:ext cx="152068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2س +3×3 =11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76B94FF6-ABA9-FB95-1A3C-3A48E2291A3B}"/>
              </a:ext>
            </a:extLst>
          </p:cNvPr>
          <p:cNvSpPr txBox="1"/>
          <p:nvPr/>
        </p:nvSpPr>
        <p:spPr>
          <a:xfrm>
            <a:off x="9040887" y="4826272"/>
            <a:ext cx="133184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2س +9 =11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ED3AB35D-02A3-61D2-22CF-ABAAC3ADB70E}"/>
              </a:ext>
            </a:extLst>
          </p:cNvPr>
          <p:cNvSpPr txBox="1"/>
          <p:nvPr/>
        </p:nvSpPr>
        <p:spPr>
          <a:xfrm>
            <a:off x="9089337" y="5229663"/>
            <a:ext cx="128339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2س = 11-9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68A60C5B-4F17-E7A7-CEA3-311D320DB97A}"/>
              </a:ext>
            </a:extLst>
          </p:cNvPr>
          <p:cNvSpPr txBox="1"/>
          <p:nvPr/>
        </p:nvSpPr>
        <p:spPr>
          <a:xfrm>
            <a:off x="9304892" y="5659942"/>
            <a:ext cx="10336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2س = 2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3EB50FDB-0142-B7AF-26C7-1270BA72AA6B}"/>
              </a:ext>
            </a:extLst>
          </p:cNvPr>
          <p:cNvSpPr txBox="1"/>
          <p:nvPr/>
        </p:nvSpPr>
        <p:spPr>
          <a:xfrm>
            <a:off x="9352105" y="6062869"/>
            <a:ext cx="9951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 = 1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09F8E76E-8704-5DF3-CF81-5C753DCF226C}"/>
              </a:ext>
            </a:extLst>
          </p:cNvPr>
          <p:cNvSpPr txBox="1"/>
          <p:nvPr/>
        </p:nvSpPr>
        <p:spPr>
          <a:xfrm>
            <a:off x="5422107" y="6171858"/>
            <a:ext cx="34299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مجموعة الحل = { (1 ، 3)} </a:t>
            </a:r>
            <a:endParaRPr lang="ar-KW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مستطيل 31">
            <a:extLst>
              <a:ext uri="{FF2B5EF4-FFF2-40B4-BE49-F238E27FC236}">
                <a16:creationId xmlns:a16="http://schemas.microsoft.com/office/drawing/2014/main" id="{D39A53D3-425C-23FF-E2F0-A1945C32B097}"/>
              </a:ext>
            </a:extLst>
          </p:cNvPr>
          <p:cNvSpPr/>
          <p:nvPr/>
        </p:nvSpPr>
        <p:spPr>
          <a:xfrm>
            <a:off x="9352105" y="6132102"/>
            <a:ext cx="795750" cy="32129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47756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3" grpId="0"/>
      <p:bldP spid="17" grpId="0"/>
      <p:bldP spid="18" grpId="0"/>
      <p:bldP spid="22" grpId="0"/>
      <p:bldP spid="23" grpId="0"/>
      <p:bldP spid="24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952A983-D11F-7AE7-220A-DEDD98F83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8809" y="1082330"/>
            <a:ext cx="4020605" cy="1263305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AF8BABB1-E838-13B4-7060-438950F449A8}"/>
              </a:ext>
            </a:extLst>
          </p:cNvPr>
          <p:cNvSpPr txBox="1"/>
          <p:nvPr/>
        </p:nvSpPr>
        <p:spPr>
          <a:xfrm>
            <a:off x="8400947" y="387283"/>
            <a:ext cx="273791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تمارين ذاتية صفحة 111 رقم 3</a:t>
            </a:r>
            <a:endParaRPr lang="ar-KW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3C91C5E-6C9F-D3FB-7C6D-A8B41B4319BB}"/>
              </a:ext>
            </a:extLst>
          </p:cNvPr>
          <p:cNvSpPr txBox="1"/>
          <p:nvPr/>
        </p:nvSpPr>
        <p:spPr>
          <a:xfrm>
            <a:off x="1854729" y="316810"/>
            <a:ext cx="14113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</a:rPr>
              <a:t>صفحة 111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3A8C35C-3823-2368-2ABE-B242D5F8F884}"/>
              </a:ext>
            </a:extLst>
          </p:cNvPr>
          <p:cNvSpPr txBox="1"/>
          <p:nvPr/>
        </p:nvSpPr>
        <p:spPr>
          <a:xfrm>
            <a:off x="10187609" y="2486684"/>
            <a:ext cx="10336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</a:rPr>
              <a:t>الحل :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D303ACC-4665-76B6-95A5-C95CBB3AB069}"/>
              </a:ext>
            </a:extLst>
          </p:cNvPr>
          <p:cNvSpPr txBox="1"/>
          <p:nvPr/>
        </p:nvSpPr>
        <p:spPr>
          <a:xfrm>
            <a:off x="8622507" y="2348184"/>
            <a:ext cx="166449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KW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  <a:sym typeface="Symbol" panose="05050102010706020507" pitchFamily="18" charset="2"/>
            </a:endParaRPr>
          </a:p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س + ص = 4</a:t>
            </a:r>
            <a:endParaRPr lang="ar-KW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7F6304E-3842-F5E1-E9B3-0DC138D09B02}"/>
              </a:ext>
            </a:extLst>
          </p:cNvPr>
          <p:cNvSpPr txBox="1"/>
          <p:nvPr/>
        </p:nvSpPr>
        <p:spPr>
          <a:xfrm>
            <a:off x="8622507" y="2671349"/>
            <a:ext cx="166449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KW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  <a:sym typeface="Symbol" panose="05050102010706020507" pitchFamily="18" charset="2"/>
            </a:endParaRPr>
          </a:p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س - ص = 2</a:t>
            </a:r>
            <a:endParaRPr lang="ar-KW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3A5FE97-BCE4-F203-A46F-D82C5804FB2D}"/>
              </a:ext>
            </a:extLst>
          </p:cNvPr>
          <p:cNvSpPr txBox="1"/>
          <p:nvPr/>
        </p:nvSpPr>
        <p:spPr>
          <a:xfrm>
            <a:off x="7273426" y="2661411"/>
            <a:ext cx="52677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latin typeface="Arial Black" panose="020B0A04020102020204" pitchFamily="34" charset="0"/>
                <a:cs typeface="PT Bold Heading" panose="02010400000000000000" pitchFamily="2" charset="-78"/>
              </a:rPr>
              <a:t>1</a:t>
            </a:r>
          </a:p>
        </p:txBody>
      </p:sp>
      <p:cxnSp>
        <p:nvCxnSpPr>
          <p:cNvPr id="10" name="رابط كسهم مستقيم 9">
            <a:extLst>
              <a:ext uri="{FF2B5EF4-FFF2-40B4-BE49-F238E27FC236}">
                <a16:creationId xmlns:a16="http://schemas.microsoft.com/office/drawing/2014/main" id="{1A115F43-CBBB-6DB0-40AA-47ACFD5CAF13}"/>
              </a:ext>
            </a:extLst>
          </p:cNvPr>
          <p:cNvCxnSpPr/>
          <p:nvPr/>
        </p:nvCxnSpPr>
        <p:spPr>
          <a:xfrm flipH="1">
            <a:off x="7576569" y="2826199"/>
            <a:ext cx="80009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رابط كسهم مستقيم 10">
            <a:extLst>
              <a:ext uri="{FF2B5EF4-FFF2-40B4-BE49-F238E27FC236}">
                <a16:creationId xmlns:a16="http://schemas.microsoft.com/office/drawing/2014/main" id="{7EC6452A-901C-DBE6-6CB9-53E9943076D9}"/>
              </a:ext>
            </a:extLst>
          </p:cNvPr>
          <p:cNvCxnSpPr/>
          <p:nvPr/>
        </p:nvCxnSpPr>
        <p:spPr>
          <a:xfrm flipH="1">
            <a:off x="7612601" y="3164375"/>
            <a:ext cx="80009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963A40A3-7064-4B1C-11CC-A31BAC79DF8B}"/>
              </a:ext>
            </a:extLst>
          </p:cNvPr>
          <p:cNvSpPr txBox="1"/>
          <p:nvPr/>
        </p:nvSpPr>
        <p:spPr>
          <a:xfrm>
            <a:off x="7298272" y="2997066"/>
            <a:ext cx="52677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dirty="0">
                <a:latin typeface="Arial Black" panose="020B0A04020102020204" pitchFamily="34" charset="0"/>
                <a:cs typeface="PT Bold Heading" panose="02010400000000000000" pitchFamily="2" charset="-78"/>
              </a:rPr>
              <a:t>2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ED5D3041-0615-0177-5841-4B8BCC2B5929}"/>
              </a:ext>
            </a:extLst>
          </p:cNvPr>
          <p:cNvCxnSpPr>
            <a:cxnSpLocks/>
          </p:cNvCxnSpPr>
          <p:nvPr/>
        </p:nvCxnSpPr>
        <p:spPr>
          <a:xfrm flipH="1">
            <a:off x="8328990" y="3429000"/>
            <a:ext cx="178904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77DA865E-3E05-6AE1-C20F-F6A5B3EC796C}"/>
              </a:ext>
            </a:extLst>
          </p:cNvPr>
          <p:cNvCxnSpPr/>
          <p:nvPr/>
        </p:nvCxnSpPr>
        <p:spPr>
          <a:xfrm flipH="1">
            <a:off x="9012462" y="2637356"/>
            <a:ext cx="377686" cy="3776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F9F6C680-EB1D-88B3-A390-68612D5DAFF5}"/>
              </a:ext>
            </a:extLst>
          </p:cNvPr>
          <p:cNvCxnSpPr/>
          <p:nvPr/>
        </p:nvCxnSpPr>
        <p:spPr>
          <a:xfrm flipH="1">
            <a:off x="9012462" y="2950537"/>
            <a:ext cx="377686" cy="3776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9A22BB3B-BE82-5715-7692-92B25DAF4337}"/>
              </a:ext>
            </a:extLst>
          </p:cNvPr>
          <p:cNvSpPr txBox="1"/>
          <p:nvPr/>
        </p:nvSpPr>
        <p:spPr>
          <a:xfrm>
            <a:off x="5161307" y="3183275"/>
            <a:ext cx="28153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  <a:cs typeface="Akhbar MT" pitchFamily="2" charset="-78"/>
              </a:rPr>
              <a:t>بجمع المعادلتين 1 ، 2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DAD21D12-73A8-BE90-EA26-057F36521A08}"/>
              </a:ext>
            </a:extLst>
          </p:cNvPr>
          <p:cNvSpPr txBox="1"/>
          <p:nvPr/>
        </p:nvSpPr>
        <p:spPr>
          <a:xfrm>
            <a:off x="8758832" y="3530173"/>
            <a:ext cx="126263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2س = 6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D0362750-3F11-2D38-443D-E60248E075C7}"/>
              </a:ext>
            </a:extLst>
          </p:cNvPr>
          <p:cNvSpPr txBox="1"/>
          <p:nvPr/>
        </p:nvSpPr>
        <p:spPr>
          <a:xfrm>
            <a:off x="8855402" y="3863486"/>
            <a:ext cx="126263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س = 3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46EB6DB9-5DF8-4750-21A8-34DD5CE5A594}"/>
              </a:ext>
            </a:extLst>
          </p:cNvPr>
          <p:cNvSpPr/>
          <p:nvPr/>
        </p:nvSpPr>
        <p:spPr>
          <a:xfrm>
            <a:off x="8758832" y="3899505"/>
            <a:ext cx="921881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A9FB0E69-F33D-C332-E4EE-76836B4DAF4A}"/>
              </a:ext>
            </a:extLst>
          </p:cNvPr>
          <p:cNvSpPr txBox="1"/>
          <p:nvPr/>
        </p:nvSpPr>
        <p:spPr>
          <a:xfrm>
            <a:off x="7140434" y="4327700"/>
            <a:ext cx="34299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بالتعويض عن </a:t>
            </a:r>
            <a:r>
              <a:rPr lang="ar-KW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قيمةس</a:t>
            </a:r>
            <a:r>
              <a:rPr lang="ar-KW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=3 في المعادلة 1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4E375A2C-EA06-9260-9FE5-A90EDAB12790}"/>
              </a:ext>
            </a:extLst>
          </p:cNvPr>
          <p:cNvSpPr txBox="1"/>
          <p:nvPr/>
        </p:nvSpPr>
        <p:spPr>
          <a:xfrm>
            <a:off x="8622507" y="4481004"/>
            <a:ext cx="166449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KW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  <a:sym typeface="Symbol" panose="05050102010706020507" pitchFamily="18" charset="2"/>
            </a:endParaRPr>
          </a:p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3 + ص = 4</a:t>
            </a:r>
            <a:endParaRPr lang="ar-KW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552FC707-B0C7-251E-7958-BFEE3E378F8B}"/>
              </a:ext>
            </a:extLst>
          </p:cNvPr>
          <p:cNvSpPr txBox="1"/>
          <p:nvPr/>
        </p:nvSpPr>
        <p:spPr>
          <a:xfrm>
            <a:off x="8622507" y="5124514"/>
            <a:ext cx="126263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ص = 4 - 3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6C79EDA9-B25C-7977-3BD6-5D5BB69EF188}"/>
              </a:ext>
            </a:extLst>
          </p:cNvPr>
          <p:cNvSpPr txBox="1"/>
          <p:nvPr/>
        </p:nvSpPr>
        <p:spPr>
          <a:xfrm>
            <a:off x="8823437" y="5478592"/>
            <a:ext cx="126263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ص = 1</a:t>
            </a:r>
          </a:p>
        </p:txBody>
      </p:sp>
      <p:sp>
        <p:nvSpPr>
          <p:cNvPr id="28" name="مستطيل 27">
            <a:extLst>
              <a:ext uri="{FF2B5EF4-FFF2-40B4-BE49-F238E27FC236}">
                <a16:creationId xmlns:a16="http://schemas.microsoft.com/office/drawing/2014/main" id="{3C7FAC47-B2AE-BED1-9F88-01F86DDB3BD3}"/>
              </a:ext>
            </a:extLst>
          </p:cNvPr>
          <p:cNvSpPr/>
          <p:nvPr/>
        </p:nvSpPr>
        <p:spPr>
          <a:xfrm>
            <a:off x="8758832" y="5493846"/>
            <a:ext cx="921881" cy="42748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32796AD2-AB5F-DC7F-4403-DBC5E003859A}"/>
              </a:ext>
            </a:extLst>
          </p:cNvPr>
          <p:cNvSpPr txBox="1"/>
          <p:nvPr/>
        </p:nvSpPr>
        <p:spPr>
          <a:xfrm>
            <a:off x="7862786" y="6103173"/>
            <a:ext cx="26285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b="1" dirty="0">
                <a:latin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مجموعة الحل = { (3 ، 1)} </a:t>
            </a:r>
            <a:endParaRPr lang="ar-KW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86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2" grpId="0"/>
      <p:bldP spid="17" grpId="0"/>
      <p:bldP spid="18" grpId="0"/>
      <p:bldP spid="19" grpId="0"/>
      <p:bldP spid="21" grpId="0" animBg="1"/>
      <p:bldP spid="22" grpId="0"/>
      <p:bldP spid="24" grpId="0"/>
      <p:bldP spid="26" grpId="0"/>
      <p:bldP spid="27" grpId="0"/>
      <p:bldP spid="28" grpId="0" animBg="1"/>
      <p:bldP spid="29" grpId="0"/>
    </p:bldLst>
  </p:timing>
</p:sld>
</file>

<file path=ppt/theme/theme1.xml><?xml version="1.0" encoding="utf-8"?>
<a:theme xmlns:a="http://schemas.openxmlformats.org/drawingml/2006/main" name="ربطة">
  <a:themeElements>
    <a:clrScheme name="ربطة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ربط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بطة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78</TotalTime>
  <Words>217</Words>
  <Application>Microsoft Office PowerPoint</Application>
  <PresentationFormat>شاشة عريضة</PresentationFormat>
  <Paragraphs>61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5" baseType="lpstr">
      <vt:lpstr>Akhbar MT</vt:lpstr>
      <vt:lpstr>Arial</vt:lpstr>
      <vt:lpstr>Arial Black</vt:lpstr>
      <vt:lpstr>Calibri</vt:lpstr>
      <vt:lpstr>Century Gothic</vt:lpstr>
      <vt:lpstr>PT Bold Heading</vt:lpstr>
      <vt:lpstr>Simplified Arabic</vt:lpstr>
      <vt:lpstr>Wingdings 3</vt:lpstr>
      <vt:lpstr>ربطة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سمير خالد احمد عبدربه</dc:creator>
  <cp:lastModifiedBy>سمير خالد احمد عبدربه</cp:lastModifiedBy>
  <cp:revision>4</cp:revision>
  <dcterms:created xsi:type="dcterms:W3CDTF">2026-02-28T10:23:13Z</dcterms:created>
  <dcterms:modified xsi:type="dcterms:W3CDTF">2026-02-28T11:58:58Z</dcterms:modified>
</cp:coreProperties>
</file>