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4" r:id="rId2"/>
    <p:sldId id="1089" r:id="rId3"/>
    <p:sldId id="295" r:id="rId4"/>
    <p:sldId id="327" r:id="rId5"/>
    <p:sldId id="328" r:id="rId6"/>
    <p:sldId id="299" r:id="rId7"/>
    <p:sldId id="329" r:id="rId8"/>
    <p:sldId id="383" r:id="rId9"/>
    <p:sldId id="263" r:id="rId10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5955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6026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24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45688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94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01401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80195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8582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9701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938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6774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8626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6309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3785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1174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2662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0273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.gif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12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65.png"/><Relationship Id="rId5" Type="http://schemas.openxmlformats.org/officeDocument/2006/relationships/image" Target="../media/image11.png"/><Relationship Id="rId10" Type="http://schemas.openxmlformats.org/officeDocument/2006/relationships/image" Target="../media/image64.png"/><Relationship Id="rId4" Type="http://schemas.openxmlformats.org/officeDocument/2006/relationships/image" Target="../media/image10.png"/><Relationship Id="rId9" Type="http://schemas.openxmlformats.org/officeDocument/2006/relationships/image" Target="../media/image63.png"/><Relationship Id="rId1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3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6.png"/><Relationship Id="rId5" Type="http://schemas.openxmlformats.org/officeDocument/2006/relationships/image" Target="NULL"/><Relationship Id="rId10" Type="http://schemas.openxmlformats.org/officeDocument/2006/relationships/image" Target="../media/image1.gif"/><Relationship Id="rId4" Type="http://schemas.openxmlformats.org/officeDocument/2006/relationships/image" Target="../media/image14.png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3">
            <a:extLst>
              <a:ext uri="{FF2B5EF4-FFF2-40B4-BE49-F238E27FC236}">
                <a16:creationId xmlns:a16="http://schemas.microsoft.com/office/drawing/2014/main" id="{75CCDCB1-47D1-49E1-A0F4-08E7B9D641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933605">
            <a:off x="4540809" y="1179568"/>
            <a:ext cx="3379898" cy="1471894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ALAWI-3-8" pitchFamily="2" charset="-78"/>
              </a:rPr>
              <a:t>(7 – 1 )</a:t>
            </a:r>
            <a:endParaRPr kumimoji="0" lang="ar-KW" sz="3600" b="1" i="0" u="none" strike="noStrike" kern="10" cap="none" spc="0" normalizeH="0" baseline="0" noProof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prstShdw prst="shdw13" dist="53882" dir="13500000">
                  <a:srgbClr val="875B0D">
                    <a:alpha val="50000"/>
                  </a:srgbClr>
                </a:prstShdw>
              </a:effectLst>
              <a:uLnTx/>
              <a:uFillTx/>
              <a:latin typeface="Monotype Corsiva" panose="03010101010201010101" pitchFamily="66" charset="0"/>
              <a:ea typeface="+mn-ea"/>
              <a:cs typeface="ALAWI-3-8" pitchFamily="2" charset="-78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3F63F14A-51B1-492C-B119-791DDF03BB0C}"/>
              </a:ext>
            </a:extLst>
          </p:cNvPr>
          <p:cNvGrpSpPr>
            <a:grpSpLocks/>
          </p:cNvGrpSpPr>
          <p:nvPr/>
        </p:nvGrpSpPr>
        <p:grpSpPr bwMode="auto">
          <a:xfrm>
            <a:off x="66261" y="15227"/>
            <a:ext cx="12059477" cy="6858000"/>
            <a:chOff x="0" y="0"/>
            <a:chExt cx="5760" cy="4320"/>
          </a:xfrm>
        </p:grpSpPr>
        <p:pic>
          <p:nvPicPr>
            <p:cNvPr id="23" name="Picture 5" descr="barrepointsrougesc&amp;e">
              <a:extLst>
                <a:ext uri="{FF2B5EF4-FFF2-40B4-BE49-F238E27FC236}">
                  <a16:creationId xmlns:a16="http://schemas.microsoft.com/office/drawing/2014/main" id="{D588EE2A-1C94-4954-9861-0691B81B2C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 descr="barrepointsrougesc&amp;e">
              <a:extLst>
                <a:ext uri="{FF2B5EF4-FFF2-40B4-BE49-F238E27FC236}">
                  <a16:creationId xmlns:a16="http://schemas.microsoft.com/office/drawing/2014/main" id="{C94E3F54-B8C6-4CD5-B2E5-40DC825BA56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barrepointsrougesc&amp;e">
              <a:extLst>
                <a:ext uri="{FF2B5EF4-FFF2-40B4-BE49-F238E27FC236}">
                  <a16:creationId xmlns:a16="http://schemas.microsoft.com/office/drawing/2014/main" id="{A3CE8E7D-54B1-40C8-9562-4E971014C7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barrepointsrougesc&amp;e">
              <a:extLst>
                <a:ext uri="{FF2B5EF4-FFF2-40B4-BE49-F238E27FC236}">
                  <a16:creationId xmlns:a16="http://schemas.microsoft.com/office/drawing/2014/main" id="{185C88B3-9AF3-4033-AE62-7C081C3DC7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A76BC95D-2924-412A-8DC9-2253823F56D8}"/>
              </a:ext>
            </a:extLst>
          </p:cNvPr>
          <p:cNvGrpSpPr>
            <a:grpSpLocks/>
          </p:cNvGrpSpPr>
          <p:nvPr/>
        </p:nvGrpSpPr>
        <p:grpSpPr bwMode="auto">
          <a:xfrm rot="20601390">
            <a:off x="3276125" y="1157735"/>
            <a:ext cx="6663552" cy="3743135"/>
            <a:chOff x="0" y="0"/>
            <a:chExt cx="5760" cy="4320"/>
          </a:xfrm>
        </p:grpSpPr>
        <p:pic>
          <p:nvPicPr>
            <p:cNvPr id="29" name="Picture 5" descr="barrepointsrougesc&amp;e">
              <a:extLst>
                <a:ext uri="{FF2B5EF4-FFF2-40B4-BE49-F238E27FC236}">
                  <a16:creationId xmlns:a16="http://schemas.microsoft.com/office/drawing/2014/main" id="{765D0718-4321-4E53-B85D-E0B13E1CDA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barrepointsrougesc&amp;e">
              <a:extLst>
                <a:ext uri="{FF2B5EF4-FFF2-40B4-BE49-F238E27FC236}">
                  <a16:creationId xmlns:a16="http://schemas.microsoft.com/office/drawing/2014/main" id="{760BFC97-31E2-4178-B40F-BD9DE45B3F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barrepointsrougesc&amp;e">
              <a:extLst>
                <a:ext uri="{FF2B5EF4-FFF2-40B4-BE49-F238E27FC236}">
                  <a16:creationId xmlns:a16="http://schemas.microsoft.com/office/drawing/2014/main" id="{0AB9C72C-90F9-4CD6-94E9-99AC700D59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barrepointsrougesc&amp;e">
              <a:extLst>
                <a:ext uri="{FF2B5EF4-FFF2-40B4-BE49-F238E27FC236}">
                  <a16:creationId xmlns:a16="http://schemas.microsoft.com/office/drawing/2014/main" id="{7C0DE0AC-DC1A-4DA7-8ECD-92401105E9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F6853795-084A-4086-ADDC-78ED087A62EE}"/>
              </a:ext>
            </a:extLst>
          </p:cNvPr>
          <p:cNvSpPr/>
          <p:nvPr/>
        </p:nvSpPr>
        <p:spPr>
          <a:xfrm rot="20634193">
            <a:off x="3686209" y="2805240"/>
            <a:ext cx="60396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50" normalizeH="0" baseline="0" noProof="0" dirty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PT Bold Broken" pitchFamily="2" charset="-78"/>
              </a:rPr>
              <a:t>القطــــــع المكافئ 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3B2D820-8815-44FA-9A51-BE0930EFC209}"/>
              </a:ext>
            </a:extLst>
          </p:cNvPr>
          <p:cNvSpPr/>
          <p:nvPr/>
        </p:nvSpPr>
        <p:spPr>
          <a:xfrm>
            <a:off x="534364" y="4126214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الحصة</a:t>
            </a: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Mudir MT" pitchFamily="2" charset="-78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D61F4E5-2128-4E7E-810F-359A3C180CE7}"/>
              </a:ext>
            </a:extLst>
          </p:cNvPr>
          <p:cNvSpPr/>
          <p:nvPr/>
        </p:nvSpPr>
        <p:spPr>
          <a:xfrm>
            <a:off x="554972" y="5378682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التاريخ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Mudir MT" pitchFamily="2" charset="-78"/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BAEF9E5-25B5-486E-BB7D-C10E94618A6E}"/>
              </a:ext>
            </a:extLst>
          </p:cNvPr>
          <p:cNvSpPr/>
          <p:nvPr/>
        </p:nvSpPr>
        <p:spPr>
          <a:xfrm>
            <a:off x="528411" y="2869789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الأسبوع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DBB8615-C8F2-4842-B735-B29817A2C1C5}"/>
              </a:ext>
            </a:extLst>
          </p:cNvPr>
          <p:cNvSpPr/>
          <p:nvPr/>
        </p:nvSpPr>
        <p:spPr>
          <a:xfrm rot="20415484">
            <a:off x="1121770" y="704462"/>
            <a:ext cx="3436883" cy="1302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Fanan" pitchFamily="2" charset="-78"/>
              </a:rPr>
              <a:t>الوحدة السابعة  </a:t>
            </a:r>
          </a:p>
        </p:txBody>
      </p:sp>
      <p:pic>
        <p:nvPicPr>
          <p:cNvPr id="28" name="Picture 13" descr="kuwait">
            <a:extLst>
              <a:ext uri="{FF2B5EF4-FFF2-40B4-BE49-F238E27FC236}">
                <a16:creationId xmlns:a16="http://schemas.microsoft.com/office/drawing/2014/main" id="{489DBA78-C144-411E-AFAC-98AC891613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676"/>
            <a:ext cx="160178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1" descr="شعار الكويت 2">
            <a:extLst>
              <a:ext uri="{FF2B5EF4-FFF2-40B4-BE49-F238E27FC236}">
                <a16:creationId xmlns:a16="http://schemas.microsoft.com/office/drawing/2014/main" id="{C19CB09A-6A0A-4AC8-8706-673207499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40559" y="235734"/>
            <a:ext cx="1006219" cy="115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632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18" grpId="0" animBg="1"/>
      <p:bldP spid="19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F10F0077-AAAE-4928-A9B8-95AB9F1D0DF4}"/>
              </a:ext>
            </a:extLst>
          </p:cNvPr>
          <p:cNvSpPr/>
          <p:nvPr/>
        </p:nvSpPr>
        <p:spPr>
          <a:xfrm>
            <a:off x="6318525" y="474326"/>
            <a:ext cx="3036409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الأهداف السلوكية</a:t>
            </a:r>
            <a:endParaRPr kumimoji="0" lang="en-US" sz="4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375813E-E827-4DB2-8F8B-6F409B264BFD}"/>
              </a:ext>
            </a:extLst>
          </p:cNvPr>
          <p:cNvSpPr txBox="1"/>
          <p:nvPr/>
        </p:nvSpPr>
        <p:spPr>
          <a:xfrm>
            <a:off x="2207172" y="1376855"/>
            <a:ext cx="71477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أتوقع في نهاية الحصة أن يكون الطالب قادراً على أن </a:t>
            </a:r>
          </a:p>
        </p:txBody>
      </p:sp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590D8921-2FC3-4860-8C9A-06C50BC0A27F}"/>
              </a:ext>
            </a:extLst>
          </p:cNvPr>
          <p:cNvSpPr txBox="1">
            <a:spLocks/>
          </p:cNvSpPr>
          <p:nvPr/>
        </p:nvSpPr>
        <p:spPr>
          <a:xfrm>
            <a:off x="409903" y="2294414"/>
            <a:ext cx="9512589" cy="392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1) يتعرف السطح المخروطي – القطوع المخروطية – القطع المكافئ .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2) يتعرف بؤرة القطع المكافئ – الدليل – محور التناظر – رأس القطع المكافئ .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3) يتعرف شكل ومعادلة القطع المكافئ الذي محوره هو المحور الصادي 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4) يتعرف شكل ومعادلة القطع المكافئ الذي محوره هو المحور السيني 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5) يحل تمارين على القطع المكافئ 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6747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>
            <a:extLst>
              <a:ext uri="{FF2B5EF4-FFF2-40B4-BE49-F238E27FC236}">
                <a16:creationId xmlns:a16="http://schemas.microsoft.com/office/drawing/2014/main" id="{8E7B46CC-E0B3-4103-9E16-1F09CC79B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76" y="3133819"/>
            <a:ext cx="4723259" cy="372418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8371A00-66A5-4B20-8398-32077F0CE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49" y="3132990"/>
            <a:ext cx="4795209" cy="372418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075992" y="731879"/>
            <a:ext cx="749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أوجد البؤرة و الدليل لقطع مكافئ ، ثم </a:t>
            </a:r>
            <a:r>
              <a:rPr lang="ar-KW" sz="2400" b="1" dirty="0" err="1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إرسم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 شكلا تقريبا لهذا القطع في كل مما يلي : </a:t>
            </a:r>
            <a:endParaRPr lang="ar-KW" sz="2400" b="1" i="1" dirty="0">
              <a:solidFill>
                <a:srgbClr val="C00000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مربع نص 8"/>
              <p:cNvSpPr txBox="1"/>
              <p:nvPr/>
            </p:nvSpPr>
            <p:spPr>
              <a:xfrm>
                <a:off x="3075833" y="1143676"/>
                <a:ext cx="3344927" cy="776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>
                    <a:solidFill>
                      <a:srgbClr val="C00000"/>
                    </a:solidFill>
                    <a:latin typeface="Calibri"/>
                  </a:rPr>
                  <a:t>a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ar-KW" sz="2400" b="1" dirty="0">
                    <a:solidFill>
                      <a:srgbClr val="C00000"/>
                    </a:solidFill>
                    <a:latin typeface="Calibri"/>
                    <a:cs typeface="Times New Roman" panose="02020603050405020304" pitchFamily="18" charset="0"/>
                  </a:rPr>
                  <a:t>)</a:t>
                </a:r>
                <a:r>
                  <a:rPr lang="ar-KW" sz="24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 المعادلة </a:t>
                </a:r>
                <a:r>
                  <a:rPr lang="en-US" sz="2400" b="1" dirty="0">
                    <a:solidFill>
                      <a:srgbClr val="C00000"/>
                    </a:solidFill>
                    <a:latin typeface="Calibri"/>
                  </a:rPr>
                  <a:t>: </a:t>
                </a:r>
                <a:r>
                  <a:rPr lang="ar-KW" sz="24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ar-KW" sz="2400" b="1" i="1" dirty="0">
                  <a:solidFill>
                    <a:srgbClr val="C00000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833" y="1143676"/>
                <a:ext cx="3344927" cy="776944"/>
              </a:xfrm>
              <a:prstGeom prst="rect">
                <a:avLst/>
              </a:prstGeom>
              <a:blipFill>
                <a:blip r:embed="rId4"/>
                <a:stretch>
                  <a:fillRect r="-2737" b="-472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ستطيل مستدير الزوايا 10"/>
          <p:cNvSpPr/>
          <p:nvPr/>
        </p:nvSpPr>
        <p:spPr>
          <a:xfrm>
            <a:off x="8233668" y="1843422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sz="20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الحل</a:t>
            </a:r>
            <a:endParaRPr lang="ar-SA" sz="2000" b="1" dirty="0">
              <a:solidFill>
                <a:srgbClr val="C00000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4403389" y="2278364"/>
                <a:ext cx="484952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 نضع المعادلة على الصورة</a:t>
                </a: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  </a:t>
                </a:r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>
                            <a:solidFill>
                              <a:prstClr val="black"/>
                            </a:solidFill>
                            <a:latin typeface="Calibri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389" y="2278364"/>
                <a:ext cx="4849525" cy="470000"/>
              </a:xfrm>
              <a:prstGeom prst="rect">
                <a:avLst/>
              </a:prstGeom>
              <a:blipFill>
                <a:blip r:embed="rId5"/>
                <a:stretch>
                  <a:fillRect t="-9091" r="-1884" b="-2857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مربع نص 13"/>
              <p:cNvSpPr txBox="1"/>
              <p:nvPr/>
            </p:nvSpPr>
            <p:spPr>
              <a:xfrm>
                <a:off x="4506421" y="2843692"/>
                <a:ext cx="431988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المعادلة في الصورة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/>
                  </a:rPr>
                  <a:t>  </a:t>
                </a:r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>
                            <a:solidFill>
                              <a:srgbClr val="0000FF"/>
                            </a:solidFill>
                            <a:latin typeface="Calibri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𝒑𝒚</m:t>
                    </m:r>
                  </m:oMath>
                </a14:m>
                <a:endParaRPr lang="ar-KW" sz="2400" b="1" i="1" dirty="0">
                  <a:solidFill>
                    <a:srgbClr val="0000FF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21" y="2843692"/>
                <a:ext cx="4319884" cy="470000"/>
              </a:xfrm>
              <a:prstGeom prst="rect">
                <a:avLst/>
              </a:prstGeom>
              <a:blipFill>
                <a:blip r:embed="rId6"/>
                <a:stretch>
                  <a:fillRect t="-8974" r="-2116" b="-2692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مربع نص 14"/>
          <p:cNvSpPr txBox="1"/>
          <p:nvPr/>
        </p:nvSpPr>
        <p:spPr>
          <a:xfrm>
            <a:off x="3619213" y="3363323"/>
            <a:ext cx="5076330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محور التماثل هو محور الصادات </a:t>
            </a:r>
            <a:endParaRPr lang="ar-KW" sz="2400" b="1" i="1" dirty="0">
              <a:solidFill>
                <a:srgbClr val="0000FF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4889635" y="3846771"/>
                <a:ext cx="3492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⟹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35" y="3846771"/>
                <a:ext cx="3492500" cy="461665"/>
              </a:xfrm>
              <a:prstGeom prst="rect">
                <a:avLst/>
              </a:prstGeom>
              <a:blipFill>
                <a:blip r:embed="rId7"/>
                <a:stretch>
                  <a:fillRect r="-524" b="-1973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مجموعة 16"/>
          <p:cNvGrpSpPr/>
          <p:nvPr/>
        </p:nvGrpSpPr>
        <p:grpSpPr>
          <a:xfrm>
            <a:off x="4717464" y="4542106"/>
            <a:ext cx="4431359" cy="461666"/>
            <a:chOff x="3887793" y="4694429"/>
            <a:chExt cx="4431359" cy="461666"/>
          </a:xfrm>
        </p:grpSpPr>
        <p:grpSp>
          <p:nvGrpSpPr>
            <p:cNvPr id="18" name="مجموعة 17"/>
            <p:cNvGrpSpPr/>
            <p:nvPr/>
          </p:nvGrpSpPr>
          <p:grpSpPr>
            <a:xfrm>
              <a:off x="7124700" y="4694430"/>
              <a:ext cx="1194452" cy="461665"/>
              <a:chOff x="7114119" y="4699059"/>
              <a:chExt cx="119445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مربع نص 19"/>
                  <p:cNvSpPr txBox="1"/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>
                      <a:solidFill>
                        <a:srgbClr val="0000FF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مربع نص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1639" y="4699059"/>
                    <a:ext cx="436932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مربع نص 20"/>
              <p:cNvSpPr txBox="1"/>
              <p:nvPr/>
            </p:nvSpPr>
            <p:spPr>
              <a:xfrm>
                <a:off x="7114119" y="4699059"/>
                <a:ext cx="850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البؤرة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مربع نص 18"/>
                <p:cNvSpPr txBox="1"/>
                <p:nvPr/>
              </p:nvSpPr>
              <p:spPr>
                <a:xfrm>
                  <a:off x="3887793" y="4694429"/>
                  <a:ext cx="3352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 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)</m:t>
                        </m:r>
                      </m:oMath>
                    </m:oMathPara>
                  </a14:m>
                  <a:endPara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مربع نص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7793" y="4694429"/>
                  <a:ext cx="33528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455" b="-19737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/>
              <p:cNvSpPr txBox="1"/>
              <p:nvPr/>
            </p:nvSpPr>
            <p:spPr>
              <a:xfrm>
                <a:off x="5261648" y="5780349"/>
                <a:ext cx="3674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⇒   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648" y="5780349"/>
                <a:ext cx="3674109" cy="461665"/>
              </a:xfrm>
              <a:prstGeom prst="rect">
                <a:avLst/>
              </a:prstGeom>
              <a:blipFill>
                <a:blip r:embed="rId10"/>
                <a:stretch>
                  <a:fillRect r="-498" b="-1315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/>
          <p:cNvSpPr txBox="1"/>
          <p:nvPr/>
        </p:nvSpPr>
        <p:spPr>
          <a:xfrm>
            <a:off x="7356602" y="257120"/>
            <a:ext cx="1850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حاول أن تحل </a:t>
            </a:r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(2)</a:t>
            </a:r>
            <a:r>
              <a:rPr lang="ar-KW" sz="2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  <a:endParaRPr lang="en-GB" sz="20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462455" y="135176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صـ  105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2673664" y="4634198"/>
            <a:ext cx="95328" cy="953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1088707" y="5598019"/>
            <a:ext cx="3367989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/>
              <p:cNvSpPr txBox="1"/>
              <p:nvPr/>
            </p:nvSpPr>
            <p:spPr>
              <a:xfrm>
                <a:off x="513268" y="5601065"/>
                <a:ext cx="13803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srgbClr val="0070C0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مربع نص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68" y="5601065"/>
                <a:ext cx="1380339" cy="461665"/>
              </a:xfrm>
              <a:prstGeom prst="rect">
                <a:avLst/>
              </a:prstGeom>
              <a:blipFill>
                <a:blip r:embed="rId11"/>
                <a:stretch>
                  <a:fillRect r="-881" b="-1315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/>
              <p:cNvSpPr txBox="1"/>
              <p:nvPr/>
            </p:nvSpPr>
            <p:spPr>
              <a:xfrm>
                <a:off x="1253093" y="4487906"/>
                <a:ext cx="14665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 </m:t>
                      </m:r>
                      <m:r>
                        <a:rPr lang="en-US" sz="20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ar-KW" sz="2000" b="1" dirty="0">
                  <a:solidFill>
                    <a:srgbClr val="00B050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مربع نص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93" y="4487906"/>
                <a:ext cx="1466572" cy="400110"/>
              </a:xfrm>
              <a:prstGeom prst="rect">
                <a:avLst/>
              </a:prstGeom>
              <a:blipFill>
                <a:blip r:embed="rId12"/>
                <a:stretch>
                  <a:fillRect r="-2083" b="-1818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مربع نص 36"/>
          <p:cNvSpPr txBox="1"/>
          <p:nvPr/>
        </p:nvSpPr>
        <p:spPr>
          <a:xfrm>
            <a:off x="7442191" y="5311768"/>
            <a:ext cx="167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معادلة الدليل : </a:t>
            </a:r>
          </a:p>
        </p:txBody>
      </p:sp>
      <p:sp>
        <p:nvSpPr>
          <p:cNvPr id="38" name="عنصر نائب للتاريخ 3">
            <a:extLst>
              <a:ext uri="{FF2B5EF4-FFF2-40B4-BE49-F238E27FC236}">
                <a16:creationId xmlns:a16="http://schemas.microsoft.com/office/drawing/2014/main" id="{30236124-514D-4DE1-A73F-27DF2385DA08}"/>
              </a:ext>
            </a:extLst>
          </p:cNvPr>
          <p:cNvSpPr txBox="1">
            <a:spLocks/>
          </p:cNvSpPr>
          <p:nvPr/>
        </p:nvSpPr>
        <p:spPr>
          <a:xfrm>
            <a:off x="3464963" y="116920"/>
            <a:ext cx="295579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24A00C0-0D75-4A71-939A-E073C39D2F71}" type="datetime12">
              <a:rPr lang="ar-KW" sz="1400" b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algn="ctr">
                <a:defRPr/>
              </a:pPr>
              <a:t>18/03/2026 01:27 ص</a:t>
            </a:fld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E950BF41-5800-4C74-BB83-96295D51A719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9465787" cy="6858000"/>
            <a:chOff x="0" y="0"/>
            <a:chExt cx="5760" cy="4320"/>
          </a:xfrm>
        </p:grpSpPr>
        <p:pic>
          <p:nvPicPr>
            <p:cNvPr id="28" name="Picture 5" descr="barrepointsrougesc&amp;e">
              <a:extLst>
                <a:ext uri="{FF2B5EF4-FFF2-40B4-BE49-F238E27FC236}">
                  <a16:creationId xmlns:a16="http://schemas.microsoft.com/office/drawing/2014/main" id="{19EA162B-B5D1-43F4-BE1D-4F04597E81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 descr="barrepointsrougesc&amp;e">
              <a:extLst>
                <a:ext uri="{FF2B5EF4-FFF2-40B4-BE49-F238E27FC236}">
                  <a16:creationId xmlns:a16="http://schemas.microsoft.com/office/drawing/2014/main" id="{1DC9BBB4-2969-4705-8B81-66EAEC76B86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" descr="barrepointsrougesc&amp;e">
              <a:extLst>
                <a:ext uri="{FF2B5EF4-FFF2-40B4-BE49-F238E27FC236}">
                  <a16:creationId xmlns:a16="http://schemas.microsoft.com/office/drawing/2014/main" id="{57303CC5-ED44-4216-AF9B-99A26894E7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" descr="barrepointsrougesc&amp;e">
              <a:extLst>
                <a:ext uri="{FF2B5EF4-FFF2-40B4-BE49-F238E27FC236}">
                  <a16:creationId xmlns:a16="http://schemas.microsoft.com/office/drawing/2014/main" id="{AC1613CC-4351-4969-A9E8-1E6596401C3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1856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24" grpId="0"/>
      <p:bldP spid="3" grpId="0" animBg="1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8FCEAD6-44BD-452A-A26F-447D04BE5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39" y="2582879"/>
            <a:ext cx="4671029" cy="426126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683DB14-18A9-416A-898A-0D1F97DE0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39" y="2596735"/>
            <a:ext cx="4689511" cy="426126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160075" y="723488"/>
            <a:ext cx="749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أوجد البؤرة و الدليل لقطع مكافئ ، ثم </a:t>
            </a:r>
            <a:r>
              <a:rPr lang="ar-KW" sz="2400" b="1" dirty="0" err="1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إرسم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 شكلا تقريبا لهذا القطع في كل مما يلي : </a:t>
            </a:r>
            <a:endParaRPr lang="ar-KW" sz="2400" b="1" i="1" dirty="0">
              <a:solidFill>
                <a:srgbClr val="C00000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مربع نص 9"/>
              <p:cNvSpPr txBox="1"/>
              <p:nvPr/>
            </p:nvSpPr>
            <p:spPr>
              <a:xfrm>
                <a:off x="2901181" y="1241578"/>
                <a:ext cx="4015612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Calibri"/>
                  </a:rPr>
                  <a:t>b</a:t>
                </a:r>
                <a:r>
                  <a:rPr lang="ar-KW" sz="24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) المعادلة 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KW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KW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sSup>
                      <m:sSupPr>
                        <m:ctrlPr>
                          <a:rPr lang="ar-KW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ar-KW" sz="2400" b="1" i="1" dirty="0">
                            <a:solidFill>
                              <a:srgbClr val="C00000"/>
                            </a:solidFill>
                            <a:latin typeface="Calibri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ar-KW" sz="2400" b="1" i="1" dirty="0">
                  <a:solidFill>
                    <a:srgbClr val="C00000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181" y="1241578"/>
                <a:ext cx="4015612" cy="625812"/>
              </a:xfrm>
              <a:prstGeom prst="rect">
                <a:avLst/>
              </a:prstGeom>
              <a:blipFill>
                <a:blip r:embed="rId4"/>
                <a:stretch>
                  <a:fillRect r="-2276" b="-980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مستطيل مستدير الزوايا 7"/>
          <p:cNvSpPr/>
          <p:nvPr/>
        </p:nvSpPr>
        <p:spPr>
          <a:xfrm>
            <a:off x="8290662" y="1740356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sz="20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الحل</a:t>
            </a:r>
            <a:endParaRPr lang="ar-SA" sz="2000" b="1" dirty="0">
              <a:solidFill>
                <a:srgbClr val="C00000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مربع نص 12"/>
              <p:cNvSpPr txBox="1"/>
              <p:nvPr/>
            </p:nvSpPr>
            <p:spPr>
              <a:xfrm>
                <a:off x="4389457" y="2269973"/>
                <a:ext cx="507633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 نضع المعادلة على الصورة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/>
                  </a:rPr>
                  <a:t>  </a:t>
                </a:r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sz="2400" b="1" i="1" dirty="0">
                  <a:solidFill>
                    <a:srgbClr val="0000FF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457" y="2269973"/>
                <a:ext cx="5076330" cy="470000"/>
              </a:xfrm>
              <a:prstGeom prst="rect">
                <a:avLst/>
              </a:prstGeom>
              <a:blipFill>
                <a:blip r:embed="rId5"/>
                <a:stretch>
                  <a:fillRect t="-9091" r="-1921" b="-2857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4448844" y="2792882"/>
                <a:ext cx="432716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المعادلة في الصورة   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ar-K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𝟒𝐩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844" y="2792882"/>
                <a:ext cx="4327165" cy="470000"/>
              </a:xfrm>
              <a:prstGeom prst="rect">
                <a:avLst/>
              </a:prstGeom>
              <a:blipFill>
                <a:blip r:embed="rId6"/>
                <a:stretch>
                  <a:fillRect t="-7792" r="-2113" b="-2987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مربع نص 14"/>
          <p:cNvSpPr txBox="1"/>
          <p:nvPr/>
        </p:nvSpPr>
        <p:spPr>
          <a:xfrm>
            <a:off x="4981069" y="3310615"/>
            <a:ext cx="3631130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محور التماثل هو محور </a:t>
            </a:r>
            <a:r>
              <a:rPr lang="ar-KW" sz="2400" b="1" dirty="0" err="1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السينات</a:t>
            </a:r>
            <a:r>
              <a:rPr lang="ar-KW" sz="24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ar-KW" sz="2400" b="1" i="1" dirty="0">
              <a:solidFill>
                <a:srgbClr val="0000FF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4440990" y="3612847"/>
                <a:ext cx="4382231" cy="79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ar-KW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⟹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990" y="3612847"/>
                <a:ext cx="4382231" cy="791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مجموعة 16"/>
          <p:cNvGrpSpPr/>
          <p:nvPr/>
        </p:nvGrpSpPr>
        <p:grpSpPr>
          <a:xfrm>
            <a:off x="5447071" y="4466994"/>
            <a:ext cx="3833929" cy="1039176"/>
            <a:chOff x="4533446" y="4432432"/>
            <a:chExt cx="3833929" cy="1039176"/>
          </a:xfrm>
        </p:grpSpPr>
        <p:grpSp>
          <p:nvGrpSpPr>
            <p:cNvPr id="18" name="مجموعة 17"/>
            <p:cNvGrpSpPr/>
            <p:nvPr/>
          </p:nvGrpSpPr>
          <p:grpSpPr>
            <a:xfrm>
              <a:off x="7133017" y="4432432"/>
              <a:ext cx="1234358" cy="518083"/>
              <a:chOff x="7122436" y="4437061"/>
              <a:chExt cx="1234358" cy="5180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مربع نص 19"/>
                  <p:cNvSpPr txBox="1"/>
                  <p:nvPr/>
                </p:nvSpPr>
                <p:spPr>
                  <a:xfrm>
                    <a:off x="7919862" y="4437061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>
                      <a:solidFill>
                        <a:prstClr val="black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مربع نص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9862" y="4437061"/>
                    <a:ext cx="436932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مربع نص 20"/>
              <p:cNvSpPr txBox="1"/>
              <p:nvPr/>
            </p:nvSpPr>
            <p:spPr>
              <a:xfrm>
                <a:off x="7122436" y="4493479"/>
                <a:ext cx="891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البؤرة</a:t>
                </a: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:</a:t>
                </a:r>
                <a:endParaRPr lang="ar-KW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مربع نص 18"/>
                <p:cNvSpPr txBox="1"/>
                <p:nvPr/>
              </p:nvSpPr>
              <p:spPr>
                <a:xfrm>
                  <a:off x="4533446" y="4680301"/>
                  <a:ext cx="3352800" cy="79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KW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KW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ar-KW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)</m:t>
                        </m:r>
                      </m:oMath>
                    </m:oMathPara>
                  </a14:m>
                  <a:endPara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مربع نص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446" y="4680301"/>
                  <a:ext cx="3352800" cy="79130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مجموعة 21"/>
          <p:cNvGrpSpPr/>
          <p:nvPr/>
        </p:nvGrpSpPr>
        <p:grpSpPr>
          <a:xfrm>
            <a:off x="4132632" y="5414110"/>
            <a:ext cx="5059416" cy="1217330"/>
            <a:chOff x="3807873" y="4601907"/>
            <a:chExt cx="3829877" cy="1217330"/>
          </a:xfrm>
        </p:grpSpPr>
        <p:grpSp>
          <p:nvGrpSpPr>
            <p:cNvPr id="23" name="مجموعة 22"/>
            <p:cNvGrpSpPr/>
            <p:nvPr/>
          </p:nvGrpSpPr>
          <p:grpSpPr>
            <a:xfrm>
              <a:off x="6099950" y="4601907"/>
              <a:ext cx="1537800" cy="491348"/>
              <a:chOff x="6089369" y="4606536"/>
              <a:chExt cx="1537800" cy="4913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مربع نص 24"/>
                  <p:cNvSpPr txBox="1"/>
                  <p:nvPr/>
                </p:nvSpPr>
                <p:spPr>
                  <a:xfrm>
                    <a:off x="7190237" y="4606536"/>
                    <a:ext cx="4369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ar-KW" sz="2400" b="1" dirty="0">
                      <a:solidFill>
                        <a:prstClr val="black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" name="مربع نص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0237" y="4606536"/>
                    <a:ext cx="436932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مربع نص 25"/>
              <p:cNvSpPr txBox="1"/>
              <p:nvPr/>
            </p:nvSpPr>
            <p:spPr>
              <a:xfrm>
                <a:off x="6089369" y="4636219"/>
                <a:ext cx="13289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معادلة الدليل : 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مربع نص 23"/>
                <p:cNvSpPr txBox="1"/>
                <p:nvPr/>
              </p:nvSpPr>
              <p:spPr>
                <a:xfrm>
                  <a:off x="3807873" y="5027930"/>
                  <a:ext cx="3352800" cy="79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  ⇒  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KW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ar-KW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مربع نص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7873" y="5027930"/>
                  <a:ext cx="3352800" cy="79130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مربع نص 31"/>
          <p:cNvSpPr txBox="1"/>
          <p:nvPr/>
        </p:nvSpPr>
        <p:spPr>
          <a:xfrm>
            <a:off x="6838780" y="257453"/>
            <a:ext cx="2324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تابع حاول أن تحل </a:t>
            </a:r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(2)</a:t>
            </a:r>
            <a:r>
              <a:rPr lang="ar-KW" sz="20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  <a:endParaRPr lang="en-GB" sz="2000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546538" y="126785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صـ  105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B56F921-3231-44CD-A821-7FD3A705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96" y="83181"/>
            <a:ext cx="2133600" cy="366183"/>
          </a:xfrm>
        </p:spPr>
        <p:txBody>
          <a:bodyPr/>
          <a:lstStyle/>
          <a:p>
            <a:pPr>
              <a:defRPr/>
            </a:pPr>
            <a:fld id="{42B921F5-3E73-47F8-88FC-32C2D12C42C0}" type="datetime12">
              <a:rPr lang="ar-KW" sz="1400" b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>
                <a:defRPr/>
              </a:pPr>
              <a:t>18/03/2026 01:27 ص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شكل بيضاوي 34"/>
          <p:cNvSpPr/>
          <p:nvPr/>
        </p:nvSpPr>
        <p:spPr>
          <a:xfrm>
            <a:off x="2376942" y="4811042"/>
            <a:ext cx="95328" cy="953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36" name="رابط كسهم مستقيم 35"/>
          <p:cNvCxnSpPr/>
          <p:nvPr/>
        </p:nvCxnSpPr>
        <p:spPr>
          <a:xfrm>
            <a:off x="3037104" y="3188739"/>
            <a:ext cx="0" cy="2794236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/>
              <p:cNvSpPr txBox="1"/>
              <p:nvPr/>
            </p:nvSpPr>
            <p:spPr>
              <a:xfrm>
                <a:off x="2398013" y="5753011"/>
                <a:ext cx="1380339" cy="79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KW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KW" sz="2400" b="1" dirty="0">
                  <a:solidFill>
                    <a:srgbClr val="0070C0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مربع نص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013" y="5753011"/>
                <a:ext cx="1380339" cy="7913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/>
              <p:cNvSpPr txBox="1"/>
              <p:nvPr/>
            </p:nvSpPr>
            <p:spPr>
              <a:xfrm>
                <a:off x="1138161" y="4186012"/>
                <a:ext cx="1466572" cy="67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KW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0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>
                          <a:solidFill>
                            <a:srgbClr val="00B05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ar-KW" sz="2000" b="1" dirty="0">
                  <a:solidFill>
                    <a:srgbClr val="00B050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مربع نص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61" y="4186012"/>
                <a:ext cx="1466572" cy="6748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4">
            <a:extLst>
              <a:ext uri="{FF2B5EF4-FFF2-40B4-BE49-F238E27FC236}">
                <a16:creationId xmlns:a16="http://schemas.microsoft.com/office/drawing/2014/main" id="{3F649A04-6364-4BD1-BFD6-4B979199088C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9465787" cy="6858000"/>
            <a:chOff x="0" y="0"/>
            <a:chExt cx="5760" cy="4320"/>
          </a:xfrm>
        </p:grpSpPr>
        <p:pic>
          <p:nvPicPr>
            <p:cNvPr id="30" name="Picture 5" descr="barrepointsrougesc&amp;e">
              <a:extLst>
                <a:ext uri="{FF2B5EF4-FFF2-40B4-BE49-F238E27FC236}">
                  <a16:creationId xmlns:a16="http://schemas.microsoft.com/office/drawing/2014/main" id="{AA83CA0D-00A4-45B5-B70C-2F384A16569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" descr="barrepointsrougesc&amp;e">
              <a:extLst>
                <a:ext uri="{FF2B5EF4-FFF2-40B4-BE49-F238E27FC236}">
                  <a16:creationId xmlns:a16="http://schemas.microsoft.com/office/drawing/2014/main" id="{9DAD37BE-D7D3-4C7F-B3CF-DB9D90E0124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7" descr="barrepointsrougesc&amp;e">
              <a:extLst>
                <a:ext uri="{FF2B5EF4-FFF2-40B4-BE49-F238E27FC236}">
                  <a16:creationId xmlns:a16="http://schemas.microsoft.com/office/drawing/2014/main" id="{4B3D9FFF-7D8E-4C3B-8C2F-DB8A4EAA75A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8" descr="barrepointsrougesc&amp;e">
              <a:extLst>
                <a:ext uri="{FF2B5EF4-FFF2-40B4-BE49-F238E27FC236}">
                  <a16:creationId xmlns:a16="http://schemas.microsoft.com/office/drawing/2014/main" id="{01777365-63A4-407A-8A88-902065E30EB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1240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5" grpId="0"/>
      <p:bldP spid="16" grpId="0"/>
      <p:bldP spid="35" grpId="0" animBg="1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545251" y="1729589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sz="20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الحل</a:t>
            </a:r>
            <a:endParaRPr lang="ar-SA" sz="2000" b="1" dirty="0">
              <a:solidFill>
                <a:srgbClr val="C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92676" y="789246"/>
            <a:ext cx="749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أوجد معادلة القطع المكافئ الذي رأسه نقطة الأصل و يمر بالنقطة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(1,1)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 و خط تماثله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y-axis </a:t>
            </a:r>
            <a:endParaRPr lang="ar-KW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198555" y="2176675"/>
            <a:ext cx="749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رأس القطع المكافئ نقطة الأصل   ،  و خط تماثله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y-axis </a:t>
            </a:r>
            <a:endParaRPr lang="ar-KW" sz="2400" b="1" i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مربع نص 10"/>
              <p:cNvSpPr txBox="1"/>
              <p:nvPr/>
            </p:nvSpPr>
            <p:spPr>
              <a:xfrm>
                <a:off x="2816304" y="2769267"/>
                <a:ext cx="507633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المعادلة في الصورة   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ar-K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>
                            <a:solidFill>
                              <a:srgbClr val="0000FF"/>
                            </a:solidFill>
                            <a:latin typeface="Calibri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𝒑𝒚</m:t>
                    </m:r>
                  </m:oMath>
                </a14:m>
                <a:endParaRPr lang="ar-KW" sz="2400" b="1" i="1" dirty="0">
                  <a:solidFill>
                    <a:srgbClr val="0000FF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304" y="2769267"/>
                <a:ext cx="5076330" cy="470000"/>
              </a:xfrm>
              <a:prstGeom prst="rect">
                <a:avLst/>
              </a:prstGeom>
              <a:blipFill>
                <a:blip r:embed="rId2"/>
                <a:stretch>
                  <a:fillRect t="-7792" r="-1801" b="-2987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مربع نص 11"/>
          <p:cNvSpPr txBox="1"/>
          <p:nvPr/>
        </p:nvSpPr>
        <p:spPr>
          <a:xfrm>
            <a:off x="1346629" y="3318192"/>
            <a:ext cx="749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القطع المكافئ يمر بالنقطة 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(1,1)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تحقق المعادلة أي أن  : </a:t>
            </a:r>
            <a:endParaRPr lang="ar-KW" sz="2400" b="1" i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2968704" y="3935932"/>
                <a:ext cx="507633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704" y="3935932"/>
                <a:ext cx="5076330" cy="470000"/>
              </a:xfrm>
              <a:prstGeom prst="rect">
                <a:avLst/>
              </a:prstGeom>
              <a:blipFill>
                <a:blip r:embed="rId3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2968704" y="4360157"/>
                <a:ext cx="400414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704" y="4360157"/>
                <a:ext cx="4004144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مربع نص 14"/>
              <p:cNvSpPr txBox="1"/>
              <p:nvPr/>
            </p:nvSpPr>
            <p:spPr>
              <a:xfrm>
                <a:off x="2665124" y="5131560"/>
                <a:ext cx="5472164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المعادلة</a:t>
                </a:r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 هي: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124" y="5131560"/>
                <a:ext cx="5472164" cy="645048"/>
              </a:xfrm>
              <a:prstGeom prst="rect">
                <a:avLst/>
              </a:prstGeom>
              <a:blipFill>
                <a:blip r:embed="rId5"/>
                <a:stretch>
                  <a:fillRect r="-1670" b="-660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/>
              <p:cNvSpPr txBox="1"/>
              <p:nvPr/>
            </p:nvSpPr>
            <p:spPr>
              <a:xfrm>
                <a:off x="2665124" y="5818065"/>
                <a:ext cx="547216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مربع نص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124" y="5818065"/>
                <a:ext cx="5472164" cy="470000"/>
              </a:xfrm>
              <a:prstGeom prst="rect">
                <a:avLst/>
              </a:prstGeom>
              <a:blipFill>
                <a:blip r:embed="rId6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ربع نص 22"/>
          <p:cNvSpPr txBox="1"/>
          <p:nvPr/>
        </p:nvSpPr>
        <p:spPr>
          <a:xfrm>
            <a:off x="7145458" y="258209"/>
            <a:ext cx="1687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حاول أن تحل </a:t>
            </a:r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ar-KW" sz="20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  <a:endParaRPr lang="en-GB" sz="2000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39589" y="374215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صـ 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105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عنصر نائب للتاريخ 3">
            <a:extLst>
              <a:ext uri="{FF2B5EF4-FFF2-40B4-BE49-F238E27FC236}">
                <a16:creationId xmlns:a16="http://schemas.microsoft.com/office/drawing/2014/main" id="{5C5851E1-C4FE-44D8-A3CE-FA51A64C7DB4}"/>
              </a:ext>
            </a:extLst>
          </p:cNvPr>
          <p:cNvSpPr txBox="1">
            <a:spLocks/>
          </p:cNvSpPr>
          <p:nvPr/>
        </p:nvSpPr>
        <p:spPr>
          <a:xfrm>
            <a:off x="3596986" y="335579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95A5E3-9421-473F-AB30-8CC75C29D820}" type="datetime12">
              <a:rPr lang="ar-KW" sz="1400" b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pPr>
                <a:defRPr/>
              </a:pPr>
              <a:t>18/03/2026 01:27 ص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794BC3E1-7AD2-474C-A1F6-9C281E2D8D0F}"/>
              </a:ext>
            </a:extLst>
          </p:cNvPr>
          <p:cNvGrpSpPr>
            <a:grpSpLocks/>
          </p:cNvGrpSpPr>
          <p:nvPr/>
        </p:nvGrpSpPr>
        <p:grpSpPr bwMode="auto">
          <a:xfrm>
            <a:off x="-42698" y="-39544"/>
            <a:ext cx="9144000" cy="6858000"/>
            <a:chOff x="0" y="0"/>
            <a:chExt cx="5760" cy="4320"/>
          </a:xfrm>
        </p:grpSpPr>
        <p:pic>
          <p:nvPicPr>
            <p:cNvPr id="19" name="Picture 5" descr="barrepointsrougesc&amp;e">
              <a:extLst>
                <a:ext uri="{FF2B5EF4-FFF2-40B4-BE49-F238E27FC236}">
                  <a16:creationId xmlns:a16="http://schemas.microsoft.com/office/drawing/2014/main" id="{9D02A467-DC78-4739-8467-CC1A4DF7040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 descr="barrepointsrougesc&amp;e">
              <a:extLst>
                <a:ext uri="{FF2B5EF4-FFF2-40B4-BE49-F238E27FC236}">
                  <a16:creationId xmlns:a16="http://schemas.microsoft.com/office/drawing/2014/main" id="{0BA1B5DE-788F-40F5-AAE6-09A9BA80FE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 descr="barrepointsrougesc&amp;e">
              <a:extLst>
                <a:ext uri="{FF2B5EF4-FFF2-40B4-BE49-F238E27FC236}">
                  <a16:creationId xmlns:a16="http://schemas.microsoft.com/office/drawing/2014/main" id="{BC441F64-C72E-4691-A60B-0DC1807756C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 descr="barrepointsrougesc&amp;e">
              <a:extLst>
                <a:ext uri="{FF2B5EF4-FFF2-40B4-BE49-F238E27FC236}">
                  <a16:creationId xmlns:a16="http://schemas.microsoft.com/office/drawing/2014/main" id="{76265B58-97DC-4B86-9715-036486F4A2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7146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8076862" y="1361870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sz="20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الحل</a:t>
            </a:r>
            <a:endParaRPr lang="ar-SA" sz="2000" b="1" dirty="0">
              <a:solidFill>
                <a:srgbClr val="C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98456" y="529225"/>
            <a:ext cx="4785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أوجد معادلة القطع المكافئ الذي رأسه 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/>
              </a:rPr>
              <a:t>          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و يمر بالنقطتين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(-1,4) 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(1,4)</a:t>
            </a:r>
            <a:endParaRPr lang="ar-KW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/>
              <p:cNvSpPr txBox="1"/>
              <p:nvPr/>
            </p:nvSpPr>
            <p:spPr>
              <a:xfrm>
                <a:off x="2589487" y="1844306"/>
                <a:ext cx="63197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منحنى القطع المكافئ يمر بالنقطتين</a:t>
                </a: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   </a:t>
                </a:r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KW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,    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مربع ن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487" y="1844306"/>
                <a:ext cx="6319767" cy="461665"/>
              </a:xfrm>
              <a:prstGeom prst="rect">
                <a:avLst/>
              </a:prstGeom>
              <a:blipFill>
                <a:blip r:embed="rId3"/>
                <a:stretch>
                  <a:fillRect t="-12000" r="-1448" b="-29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مربع نص 7"/>
          <p:cNvSpPr txBox="1"/>
          <p:nvPr/>
        </p:nvSpPr>
        <p:spPr>
          <a:xfrm>
            <a:off x="6520000" y="2343912"/>
            <a:ext cx="238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و رأسه نقطة الأصل </a:t>
            </a:r>
            <a:endParaRPr lang="ar-KW" sz="2400" b="1" i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مربع نص 9"/>
              <p:cNvSpPr txBox="1"/>
              <p:nvPr/>
            </p:nvSpPr>
            <p:spPr>
              <a:xfrm>
                <a:off x="3211204" y="2924327"/>
                <a:ext cx="507633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المعادلة في الصورة   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ar-K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>
                            <a:solidFill>
                              <a:srgbClr val="0000FF"/>
                            </a:solidFill>
                            <a:latin typeface="Calibri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𝒑𝒚</m:t>
                    </m:r>
                  </m:oMath>
                </a14:m>
                <a:endParaRPr lang="ar-KW" sz="2400" b="1" i="1" dirty="0">
                  <a:solidFill>
                    <a:srgbClr val="0000FF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204" y="2924327"/>
                <a:ext cx="5076330" cy="470000"/>
              </a:xfrm>
              <a:prstGeom prst="rect">
                <a:avLst/>
              </a:prstGeom>
              <a:blipFill>
                <a:blip r:embed="rId4"/>
                <a:stretch>
                  <a:fillRect t="-7792" r="-1801" b="-2987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10"/>
          <p:cNvSpPr txBox="1"/>
          <p:nvPr/>
        </p:nvSpPr>
        <p:spPr>
          <a:xfrm>
            <a:off x="4769283" y="3435134"/>
            <a:ext cx="438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و بالتعويض بأحد النقطتين    و لتكن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A</a:t>
            </a:r>
            <a:endParaRPr lang="ar-KW" sz="2400" b="1" i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6060118" y="3979208"/>
                <a:ext cx="28409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libri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118" y="3979208"/>
                <a:ext cx="2840993" cy="470000"/>
              </a:xfrm>
              <a:prstGeom prst="rect">
                <a:avLst/>
              </a:prstGeom>
              <a:blipFill>
                <a:blip r:embed="rId5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5012195" y="4602015"/>
                <a:ext cx="400414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195" y="4602015"/>
                <a:ext cx="4004144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مربع نص 13"/>
              <p:cNvSpPr txBox="1"/>
              <p:nvPr/>
            </p:nvSpPr>
            <p:spPr>
              <a:xfrm>
                <a:off x="3567786" y="5476658"/>
                <a:ext cx="5472164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المعادلة هي: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ar-KW" sz="2400" b="1" i="1" dirty="0">
                  <a:solidFill>
                    <a:srgbClr val="0000FF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786" y="5476658"/>
                <a:ext cx="5472164" cy="645048"/>
              </a:xfrm>
              <a:prstGeom prst="rect">
                <a:avLst/>
              </a:prstGeom>
              <a:blipFill>
                <a:blip r:embed="rId7"/>
                <a:stretch>
                  <a:fillRect r="-1670" b="-660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4462046" y="5992614"/>
                <a:ext cx="5472164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46" y="5992614"/>
                <a:ext cx="5472164" cy="7863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مربع نص 20"/>
          <p:cNvSpPr txBox="1"/>
          <p:nvPr/>
        </p:nvSpPr>
        <p:spPr>
          <a:xfrm>
            <a:off x="7350555" y="159884"/>
            <a:ext cx="164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حاول أن تحل </a:t>
            </a:r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ar-KW" sz="20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  <a:endParaRPr lang="en-GB" sz="2000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75920" y="305220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صـ 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106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/>
              <p:cNvSpPr txBox="1"/>
              <p:nvPr/>
            </p:nvSpPr>
            <p:spPr>
              <a:xfrm>
                <a:off x="3768656" y="2343912"/>
                <a:ext cx="2381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∴ </m:t>
                    </m:r>
                  </m:oMath>
                </a14:m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فتحة القطع للأعلى</a:t>
                </a:r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مربع نص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656" y="2343912"/>
                <a:ext cx="2381111" cy="461665"/>
              </a:xfrm>
              <a:prstGeom prst="rect">
                <a:avLst/>
              </a:prstGeom>
              <a:blipFill>
                <a:blip r:embed="rId9"/>
                <a:stretch>
                  <a:fillRect l="-3581" t="-9333" b="-3066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عنصر نائب للتاريخ 3">
            <a:extLst>
              <a:ext uri="{FF2B5EF4-FFF2-40B4-BE49-F238E27FC236}">
                <a16:creationId xmlns:a16="http://schemas.microsoft.com/office/drawing/2014/main" id="{EFA6B62F-B25E-47AA-9B1A-EDA30CD6A8C3}"/>
              </a:ext>
            </a:extLst>
          </p:cNvPr>
          <p:cNvSpPr txBox="1">
            <a:spLocks/>
          </p:cNvSpPr>
          <p:nvPr/>
        </p:nvSpPr>
        <p:spPr>
          <a:xfrm>
            <a:off x="3933317" y="198344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95A5E3-9421-473F-AB30-8CC75C29D820}" type="datetime12">
              <a:rPr lang="ar-KW" sz="1400" b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pPr>
                <a:defRPr/>
              </a:pPr>
              <a:t>18/03/2026 01:27 ص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DFF88F10-99CF-4880-B608-B98CE5A4C979}"/>
              </a:ext>
            </a:extLst>
          </p:cNvPr>
          <p:cNvGrpSpPr>
            <a:grpSpLocks/>
          </p:cNvGrpSpPr>
          <p:nvPr/>
        </p:nvGrpSpPr>
        <p:grpSpPr bwMode="auto">
          <a:xfrm>
            <a:off x="-42698" y="-39544"/>
            <a:ext cx="9144000" cy="6858000"/>
            <a:chOff x="0" y="0"/>
            <a:chExt cx="5760" cy="4320"/>
          </a:xfrm>
        </p:grpSpPr>
        <p:pic>
          <p:nvPicPr>
            <p:cNvPr id="20" name="Picture 5" descr="barrepointsrougesc&amp;e">
              <a:extLst>
                <a:ext uri="{FF2B5EF4-FFF2-40B4-BE49-F238E27FC236}">
                  <a16:creationId xmlns:a16="http://schemas.microsoft.com/office/drawing/2014/main" id="{869FEC8C-47C1-4F61-BA84-974B850DAE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 descr="barrepointsrougesc&amp;e">
              <a:extLst>
                <a:ext uri="{FF2B5EF4-FFF2-40B4-BE49-F238E27FC236}">
                  <a16:creationId xmlns:a16="http://schemas.microsoft.com/office/drawing/2014/main" id="{654D4346-2767-459D-A0DE-F78E73E8A25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barrepointsrougesc&amp;e">
              <a:extLst>
                <a:ext uri="{FF2B5EF4-FFF2-40B4-BE49-F238E27FC236}">
                  <a16:creationId xmlns:a16="http://schemas.microsoft.com/office/drawing/2014/main" id="{7603B3FC-6502-44C4-BFE5-4B22AAAF16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barrepointsrougesc&amp;e">
              <a:extLst>
                <a:ext uri="{FF2B5EF4-FFF2-40B4-BE49-F238E27FC236}">
                  <a16:creationId xmlns:a16="http://schemas.microsoft.com/office/drawing/2014/main" id="{6520D1E4-9EFF-4183-B7C8-58FAB4A829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E6CC6A4-E3F3-4DFE-B55D-77CA499FDCAE}"/>
              </a:ext>
            </a:extLst>
          </p:cNvPr>
          <p:cNvGrpSpPr/>
          <p:nvPr/>
        </p:nvGrpSpPr>
        <p:grpSpPr>
          <a:xfrm>
            <a:off x="-28210" y="2843518"/>
            <a:ext cx="4572000" cy="3893393"/>
            <a:chOff x="82949" y="2843518"/>
            <a:chExt cx="4572000" cy="3893393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569F1E63-809D-40E0-AA6D-C5DCA4B74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949" y="2843518"/>
              <a:ext cx="4572000" cy="3893393"/>
            </a:xfrm>
            <a:prstGeom prst="rect">
              <a:avLst/>
            </a:prstGeom>
          </p:spPr>
        </p:pic>
        <p:sp>
          <p:nvSpPr>
            <p:cNvPr id="2" name="شكل بيضاوي 1">
              <a:extLst>
                <a:ext uri="{FF2B5EF4-FFF2-40B4-BE49-F238E27FC236}">
                  <a16:creationId xmlns:a16="http://schemas.microsoft.com/office/drawing/2014/main" id="{055474F0-C18E-4E36-9F88-6BF5416B35B7}"/>
                </a:ext>
              </a:extLst>
            </p:cNvPr>
            <p:cNvSpPr/>
            <p:nvPr/>
          </p:nvSpPr>
          <p:spPr>
            <a:xfrm>
              <a:off x="2548143" y="3258496"/>
              <a:ext cx="95250" cy="9525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85A18F7A-A8D4-4F52-AAAF-B7428A68090F}"/>
                </a:ext>
              </a:extLst>
            </p:cNvPr>
            <p:cNvSpPr/>
            <p:nvPr/>
          </p:nvSpPr>
          <p:spPr>
            <a:xfrm>
              <a:off x="1863024" y="3267340"/>
              <a:ext cx="95250" cy="9525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</p:spTree>
    <p:extLst>
      <p:ext uri="{BB962C8B-B14F-4D97-AF65-F5344CB8AC3E}">
        <p14:creationId xmlns:p14="http://schemas.microsoft.com/office/powerpoint/2010/main" val="3168615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>
                <a:off x="2362880" y="1457794"/>
                <a:ext cx="53642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معادلة الدليل   </a:t>
                </a: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 =  1 </a:t>
                </a:r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KW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(مستقيم أفقي ) </a:t>
                </a:r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880" y="1457794"/>
                <a:ext cx="5364227" cy="461665"/>
              </a:xfrm>
              <a:prstGeom prst="rect">
                <a:avLst/>
              </a:prstGeom>
              <a:blipFill>
                <a:blip r:embed="rId2"/>
                <a:stretch>
                  <a:fillRect t="-11842" r="-1705" b="-2894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ربع نص 2"/>
          <p:cNvSpPr txBox="1"/>
          <p:nvPr/>
        </p:nvSpPr>
        <p:spPr>
          <a:xfrm>
            <a:off x="3066394" y="1957553"/>
            <a:ext cx="377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و الدليل متعامد مع خط التماثل 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034007" y="2550417"/>
            <a:ext cx="377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خط التماثل رأسي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– axis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 </a:t>
            </a:r>
            <a:endParaRPr lang="en-GB" sz="2400" b="1" dirty="0">
              <a:solidFill>
                <a:srgbClr val="0000FF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2533740" y="3126808"/>
                <a:ext cx="587464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معادلة القطع المكافئ هي على الصورة   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ar-K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>
                            <a:solidFill>
                              <a:prstClr val="black"/>
                            </a:solidFill>
                            <a:latin typeface="Calibri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𝒑𝒚</m:t>
                    </m:r>
                  </m:oMath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740" y="3126808"/>
                <a:ext cx="5874640" cy="470000"/>
              </a:xfrm>
              <a:prstGeom prst="rect">
                <a:avLst/>
              </a:prstGeom>
              <a:blipFill>
                <a:blip r:embed="rId3"/>
                <a:stretch>
                  <a:fillRect t="-7792" r="-1661" b="-2987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2164693" y="3722290"/>
                <a:ext cx="5874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معادلة الدليل هي على الصورة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K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693" y="3722290"/>
                <a:ext cx="5874640" cy="461665"/>
              </a:xfrm>
              <a:prstGeom prst="rect">
                <a:avLst/>
              </a:prstGeom>
              <a:blipFill>
                <a:blip r:embed="rId4"/>
                <a:stretch>
                  <a:fillRect t="-9333" r="-1660" b="-32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3005307" y="4448713"/>
                <a:ext cx="38783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307" y="4448713"/>
                <a:ext cx="387832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مربع نص 14"/>
              <p:cNvSpPr txBox="1"/>
              <p:nvPr/>
            </p:nvSpPr>
            <p:spPr>
              <a:xfrm>
                <a:off x="3437467" y="5097206"/>
                <a:ext cx="33290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المعادلة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ar-KW" sz="2400" b="1" i="1" dirty="0">
                            <a:solidFill>
                              <a:srgbClr val="0000FF"/>
                            </a:solidFill>
                            <a:latin typeface="Calibri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𝒑𝒚</m:t>
                    </m:r>
                  </m:oMath>
                </a14:m>
                <a:endParaRPr lang="ar-KW" sz="2400" b="1" i="1" dirty="0">
                  <a:solidFill>
                    <a:srgbClr val="0000FF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467" y="5097206"/>
                <a:ext cx="3329093" cy="470000"/>
              </a:xfrm>
              <a:prstGeom prst="rect">
                <a:avLst/>
              </a:prstGeom>
              <a:blipFill>
                <a:blip r:embed="rId6"/>
                <a:stretch>
                  <a:fillRect t="-7792" r="-2747" b="-2987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1308209" y="5737297"/>
                <a:ext cx="33290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libri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209" y="5737297"/>
                <a:ext cx="3329093" cy="470000"/>
              </a:xfrm>
              <a:prstGeom prst="rect">
                <a:avLst/>
              </a:prstGeom>
              <a:blipFill>
                <a:blip r:embed="rId7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/>
              <p:cNvSpPr txBox="1"/>
              <p:nvPr/>
            </p:nvSpPr>
            <p:spPr>
              <a:xfrm>
                <a:off x="4906648" y="5741319"/>
                <a:ext cx="332909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ar-KW" sz="2400" b="1" i="1" dirty="0">
                              <a:solidFill>
                                <a:prstClr val="black"/>
                              </a:solidFill>
                              <a:latin typeface="Calibri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مربع نص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648" y="5741319"/>
                <a:ext cx="3329093" cy="470000"/>
              </a:xfrm>
              <a:prstGeom prst="rect">
                <a:avLst/>
              </a:prstGeom>
              <a:blipFill>
                <a:blip r:embed="rId8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مربع نص 17"/>
          <p:cNvSpPr txBox="1"/>
          <p:nvPr/>
        </p:nvSpPr>
        <p:spPr>
          <a:xfrm>
            <a:off x="788086" y="771226"/>
            <a:ext cx="800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أوجد معادلة  القطع المكافئ الذي رأسه نقطة الأصل و معادلة دليله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ar-KW" sz="24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 =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8120812" y="1254130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sz="20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الحل</a:t>
            </a:r>
            <a:endParaRPr lang="ar-SA" sz="2000" b="1" dirty="0">
              <a:solidFill>
                <a:srgbClr val="C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814953" y="245634"/>
            <a:ext cx="1949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حاول أن تحل </a:t>
            </a:r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ar-KW" sz="20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  <a:endParaRPr lang="en-GB" sz="2000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176527" y="258601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صـ 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106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7161256" y="6093914"/>
            <a:ext cx="683339" cy="365125"/>
          </a:xfrm>
        </p:spPr>
        <p:txBody>
          <a:bodyPr/>
          <a:lstStyle/>
          <a:p>
            <a:pPr>
              <a:defRPr/>
            </a:pPr>
            <a:fld id="{B1FCE933-52D8-46BD-A15E-F1428D1C73F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9" name="عنصر نائب للتاريخ 3">
            <a:extLst>
              <a:ext uri="{FF2B5EF4-FFF2-40B4-BE49-F238E27FC236}">
                <a16:creationId xmlns:a16="http://schemas.microsoft.com/office/drawing/2014/main" id="{A1F68F97-0B4D-4A51-8FC3-32CBA53A103F}"/>
              </a:ext>
            </a:extLst>
          </p:cNvPr>
          <p:cNvSpPr txBox="1">
            <a:spLocks/>
          </p:cNvSpPr>
          <p:nvPr/>
        </p:nvSpPr>
        <p:spPr>
          <a:xfrm>
            <a:off x="3533924" y="15172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95A5E3-9421-473F-AB30-8CC75C29D820}" type="datetime12">
              <a:rPr lang="ar-KW" sz="1400" b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pPr>
                <a:defRPr/>
              </a:pPr>
              <a:t>18/03/2026 01:27 ص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DA525EB9-BE5C-40E9-809E-71E4EBA47826}"/>
              </a:ext>
            </a:extLst>
          </p:cNvPr>
          <p:cNvGrpSpPr>
            <a:grpSpLocks/>
          </p:cNvGrpSpPr>
          <p:nvPr/>
        </p:nvGrpSpPr>
        <p:grpSpPr bwMode="auto">
          <a:xfrm>
            <a:off x="-42698" y="-39544"/>
            <a:ext cx="9144000" cy="6858000"/>
            <a:chOff x="0" y="0"/>
            <a:chExt cx="5760" cy="4320"/>
          </a:xfrm>
        </p:grpSpPr>
        <p:pic>
          <p:nvPicPr>
            <p:cNvPr id="22" name="Picture 5" descr="barrepointsrougesc&amp;e">
              <a:extLst>
                <a:ext uri="{FF2B5EF4-FFF2-40B4-BE49-F238E27FC236}">
                  <a16:creationId xmlns:a16="http://schemas.microsoft.com/office/drawing/2014/main" id="{2892B140-F87A-4D2F-B4EE-10D2E9201EE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 descr="barrepointsrougesc&amp;e">
              <a:extLst>
                <a:ext uri="{FF2B5EF4-FFF2-40B4-BE49-F238E27FC236}">
                  <a16:creationId xmlns:a16="http://schemas.microsoft.com/office/drawing/2014/main" id="{0740B2D4-CC7F-4734-914A-2AA3EF1EED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barrepointsrougesc&amp;e">
              <a:extLst>
                <a:ext uri="{FF2B5EF4-FFF2-40B4-BE49-F238E27FC236}">
                  <a16:creationId xmlns:a16="http://schemas.microsoft.com/office/drawing/2014/main" id="{A458C490-8AE5-4B53-A795-6EF7704D56E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 descr="barrepointsrougesc&amp;e">
              <a:extLst>
                <a:ext uri="{FF2B5EF4-FFF2-40B4-BE49-F238E27FC236}">
                  <a16:creationId xmlns:a16="http://schemas.microsoft.com/office/drawing/2014/main" id="{9C74B528-B273-435B-BD1E-ADF00DBA420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9681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2D6EF78-6477-45D1-AD55-DD4E7CA32B6C}"/>
              </a:ext>
            </a:extLst>
          </p:cNvPr>
          <p:cNvSpPr txBox="1"/>
          <p:nvPr/>
        </p:nvSpPr>
        <p:spPr>
          <a:xfrm>
            <a:off x="9622899" y="1658863"/>
            <a:ext cx="2291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الموضوع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القطع المكافئ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8E2843F3-334B-46A5-B791-EF32DBDDC4B7}"/>
              </a:ext>
            </a:extLst>
          </p:cNvPr>
          <p:cNvSpPr txBox="1"/>
          <p:nvPr/>
        </p:nvSpPr>
        <p:spPr>
          <a:xfrm>
            <a:off x="9622899" y="2814895"/>
            <a:ext cx="2291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كراسة التمارين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58735E8-21E2-48A7-A5E2-A0DA95D3E8F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" name="Picture 6" descr="095_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0"/>
              <a:ext cx="8953500" cy="66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pic>
            <p:nvPicPr>
              <p:cNvPr id="23" name="Picture 5" descr="barrepointsrougesc&amp;e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30" y="2130"/>
                <a:ext cx="4320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6" descr="barrepointsrougesc&amp;e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70" y="2130"/>
                <a:ext cx="4320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7" descr="barrepointsrougesc&amp;e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8" descr="barrepointsrougesc&amp;e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40"/>
                <a:ext cx="576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5" name="مستطيل مستدير الزوايا 44"/>
            <p:cNvSpPr/>
            <p:nvPr/>
          </p:nvSpPr>
          <p:spPr>
            <a:xfrm>
              <a:off x="755150" y="495300"/>
              <a:ext cx="679951" cy="367096"/>
            </a:xfrm>
            <a:prstGeom prst="round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P40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ar-K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ربع نص 37"/>
            <p:cNvSpPr txBox="1"/>
            <p:nvPr/>
          </p:nvSpPr>
          <p:spPr>
            <a:xfrm>
              <a:off x="1512795" y="2938005"/>
              <a:ext cx="61184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4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Aldine721 Lt BT" panose="02040503060506090203" pitchFamily="18" charset="0"/>
                  <a:ea typeface="+mn-ea"/>
                  <a:cs typeface="Arial" panose="020B0604020202020204" pitchFamily="34" charset="0"/>
                </a:rPr>
                <a:t>    في التمارين </a:t>
              </a:r>
              <a:r>
                <a:rPr kumimoji="0" lang="en-US" sz="24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Aldine721 Lt BT" panose="02040503060506090203" pitchFamily="18" charset="0"/>
                  <a:ea typeface="+mn-ea"/>
                  <a:cs typeface="+mn-cs"/>
                </a:rPr>
                <a:t>(4-7)</a:t>
              </a:r>
              <a:r>
                <a:rPr kumimoji="0" lang="ar-KW" sz="24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Aldine721 Lt BT" panose="02040503060506090203" pitchFamily="18" charset="0"/>
                  <a:ea typeface="+mn-ea"/>
                  <a:cs typeface="Arial" panose="020B0604020202020204" pitchFamily="34" charset="0"/>
                </a:rPr>
                <a:t> ، أوجد البؤرة و الدليل و خط تماثل القطع المكافئ . و ارسم تخطيطا للرسم البياني للقطع المكافئ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مربع نص 38"/>
                <p:cNvSpPr txBox="1"/>
                <p:nvPr/>
              </p:nvSpPr>
              <p:spPr>
                <a:xfrm>
                  <a:off x="2239973" y="3822898"/>
                  <a:ext cx="2001302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𝟔</m:t>
                          </m:r>
                        </m:e>
                      </m:d>
                      <m:r>
                        <a:rPr kumimoji="0" lang="en-US" sz="2400" b="1" i="1" u="none" strike="noStrike" kern="1200" cap="none" spc="0" normalizeH="0" baseline="0" noProof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</m:t>
                      </m:r>
                      <m:r>
                        <a:rPr kumimoji="0" lang="en-US" sz="2400" b="1" i="1" u="none" strike="noStrike" kern="1200" cap="none" spc="0" normalizeH="0" baseline="0" noProof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</m:oMath>
                  </a14:m>
                  <a:r>
                    <a:rPr kumimoji="0" lang="en-US" sz="2400" b="1" i="1" u="none" strike="noStrike" kern="1200" cap="none" spc="0" normalizeH="0" baseline="0" noProof="0" dirty="0">
                      <a:ln>
                        <a:solidFill>
                          <a:schemeClr val="tx1"/>
                        </a:solidFill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ldine721 Lt BT" panose="02040503060506090203" pitchFamily="18" charset="0"/>
                      <a:ea typeface="+mn-ea"/>
                      <a:cs typeface="+mn-cs"/>
                    </a:rPr>
                    <a:t> = </a:t>
                  </a:r>
                  <a14:m>
                    <m:oMath xmlns:m="http://schemas.openxmlformats.org/officeDocument/2006/math">
                      <m:r>
                        <a:rPr kumimoji="0" lang="ar-KW" sz="2400" b="1" i="1" u="none" strike="noStrike" kern="1200" cap="none" spc="0" normalizeH="0" baseline="0" noProof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𝟒</m:t>
                      </m:r>
                      <m:sSup>
                        <m:sSupPr>
                          <m:ctrlPr>
                            <a:rPr kumimoji="0" lang="ar-KW" sz="2400" b="1" i="1" u="none" strike="noStrike" kern="1200" cap="none" spc="0" normalizeH="0" baseline="0" noProof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a14:m>
                  <a:endParaRPr kumimoji="0" lang="ar-KW" sz="2400" b="1" i="1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ldine721 Lt BT" panose="02040503060506090203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مربع نص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9973" y="3822898"/>
                  <a:ext cx="2001302" cy="470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Action Button: Home 10">
              <a:hlinkClick r:id="" action="ppaction://hlinkshowjump?jump=firstslide" highlightClick="1"/>
            </p:cNvPr>
            <p:cNvSpPr/>
            <p:nvPr/>
          </p:nvSpPr>
          <p:spPr>
            <a:xfrm>
              <a:off x="691650" y="5867400"/>
              <a:ext cx="408919" cy="441938"/>
            </a:xfrm>
            <a:prstGeom prst="actionButtonHom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KW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مربع نص 2">
                  <a:extLst>
                    <a:ext uri="{FF2B5EF4-FFF2-40B4-BE49-F238E27FC236}">
                      <a16:creationId xmlns:a16="http://schemas.microsoft.com/office/drawing/2014/main" id="{95D5841F-4E1D-4504-AD33-070663A51AB2}"/>
                    </a:ext>
                  </a:extLst>
                </p:cNvPr>
                <p:cNvSpPr txBox="1"/>
                <p:nvPr/>
              </p:nvSpPr>
              <p:spPr>
                <a:xfrm>
                  <a:off x="2015265" y="4346794"/>
                  <a:ext cx="2450717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𝟕</m:t>
                          </m:r>
                        </m:e>
                      </m:d>
                      <m:r>
                        <a:rPr kumimoji="0" lang="en-US" sz="2400" b="1" i="1" u="none" strike="noStrike" kern="1200" cap="none" spc="0" normalizeH="0" baseline="0" noProof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</m:t>
                      </m:r>
                      <m:r>
                        <a:rPr kumimoji="0" lang="en-US" sz="2400" b="1" i="1" u="none" strike="noStrike" kern="1200" cap="none" spc="0" normalizeH="0" baseline="0" noProof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</m:oMath>
                  </a14:m>
                  <a:r>
                    <a:rPr kumimoji="0" lang="en-US" sz="2400" b="1" i="1" u="none" strike="noStrike" kern="1200" cap="none" spc="0" normalizeH="0" baseline="0" noProof="0" dirty="0">
                      <a:ln>
                        <a:solidFill>
                          <a:schemeClr val="tx1"/>
                        </a:solidFill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ldine721 Lt BT" panose="02040503060506090203" pitchFamily="18" charset="0"/>
                      <a:ea typeface="+mn-ea"/>
                      <a:cs typeface="+mn-cs"/>
                    </a:rPr>
                    <a:t> = </a:t>
                  </a:r>
                  <a14:m>
                    <m:oMath xmlns:m="http://schemas.openxmlformats.org/officeDocument/2006/math">
                      <m:r>
                        <a:rPr kumimoji="0" lang="ar-KW" sz="2400" b="1" i="1" u="none" strike="noStrike" kern="1200" cap="none" spc="0" normalizeH="0" baseline="0" noProof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−</m:t>
                      </m:r>
                      <m:r>
                        <a:rPr kumimoji="0" lang="ar-KW" sz="2400" b="1" i="1" u="none" strike="noStrike" kern="1200" cap="none" spc="0" normalizeH="0" baseline="0" noProof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𝟖</m:t>
                      </m:r>
                      <m:sSup>
                        <m:sSupPr>
                          <m:ctrlPr>
                            <a:rPr kumimoji="0" lang="ar-KW" sz="2400" b="1" i="1" u="none" strike="noStrike" kern="1200" cap="none" spc="0" normalizeH="0" baseline="0" noProof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p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a14:m>
                  <a:endParaRPr kumimoji="0" lang="ar-KW" sz="2400" b="1" i="1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ldine721 Lt BT" panose="02040503060506090203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مربع نص 2">
                  <a:extLst>
                    <a:ext uri="{FF2B5EF4-FFF2-40B4-BE49-F238E27FC236}">
                      <a16:creationId xmlns:a16="http://schemas.microsoft.com/office/drawing/2014/main" id="{95D5841F-4E1D-4504-AD33-070663A51A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265" y="4346794"/>
                  <a:ext cx="2450717" cy="470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شريط: مائل لأسفل 3">
              <a:extLst>
                <a:ext uri="{FF2B5EF4-FFF2-40B4-BE49-F238E27FC236}">
                  <a16:creationId xmlns:a16="http://schemas.microsoft.com/office/drawing/2014/main" id="{C2A4A584-7309-405C-851F-54F7FD3F3982}"/>
                </a:ext>
              </a:extLst>
            </p:cNvPr>
            <p:cNvSpPr/>
            <p:nvPr/>
          </p:nvSpPr>
          <p:spPr>
            <a:xfrm>
              <a:off x="1219200" y="1192696"/>
              <a:ext cx="5287617" cy="1543385"/>
            </a:xfrm>
            <a:prstGeom prst="ribb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dvertisingBold" pitchFamily="2" charset="-78"/>
                </a:rPr>
                <a:t>الواجب العاشر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47840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8">
            <a:extLst>
              <a:ext uri="{FF2B5EF4-FFF2-40B4-BE49-F238E27FC236}">
                <a16:creationId xmlns:a16="http://schemas.microsoft.com/office/drawing/2014/main" id="{923E7919-5796-4E19-908D-8FC9807752D9}"/>
              </a:ext>
            </a:extLst>
          </p:cNvPr>
          <p:cNvSpPr/>
          <p:nvPr/>
        </p:nvSpPr>
        <p:spPr bwMode="auto">
          <a:xfrm rot="20539763">
            <a:off x="999748" y="765823"/>
            <a:ext cx="5400000" cy="5400000"/>
          </a:xfrm>
          <a:prstGeom prst="star32">
            <a:avLst>
              <a:gd name="adj" fmla="val 13466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8-Point Star 3">
            <a:extLst>
              <a:ext uri="{FF2B5EF4-FFF2-40B4-BE49-F238E27FC236}">
                <a16:creationId xmlns:a16="http://schemas.microsoft.com/office/drawing/2014/main" id="{4F35DA6A-39EE-4E6A-ABD9-4A5AB471E1DF}"/>
              </a:ext>
            </a:extLst>
          </p:cNvPr>
          <p:cNvSpPr/>
          <p:nvPr/>
        </p:nvSpPr>
        <p:spPr bwMode="auto">
          <a:xfrm>
            <a:off x="911841" y="765823"/>
            <a:ext cx="5400000" cy="5400000"/>
          </a:xfrm>
          <a:prstGeom prst="star8">
            <a:avLst>
              <a:gd name="adj" fmla="val 13357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12-Point Star 7">
            <a:extLst>
              <a:ext uri="{FF2B5EF4-FFF2-40B4-BE49-F238E27FC236}">
                <a16:creationId xmlns:a16="http://schemas.microsoft.com/office/drawing/2014/main" id="{5241852F-C466-4C93-B892-73813525B628}"/>
              </a:ext>
            </a:extLst>
          </p:cNvPr>
          <p:cNvSpPr/>
          <p:nvPr/>
        </p:nvSpPr>
        <p:spPr bwMode="auto">
          <a:xfrm rot="21290353">
            <a:off x="855731" y="709714"/>
            <a:ext cx="5400000" cy="5400000"/>
          </a:xfrm>
          <a:prstGeom prst="star12">
            <a:avLst>
              <a:gd name="adj" fmla="val 9921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B430E52-9491-443E-9A66-77619EE37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16" y="765823"/>
            <a:ext cx="4278313" cy="48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8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2_واجهة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592</Words>
  <Application>Microsoft Office PowerPoint</Application>
  <PresentationFormat>شاشة عريضة</PresentationFormat>
  <Paragraphs>99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20" baseType="lpstr">
      <vt:lpstr>Aldine721 Lt BT</vt:lpstr>
      <vt:lpstr>Arial</vt:lpstr>
      <vt:lpstr>Calibri</vt:lpstr>
      <vt:lpstr>Cambria Math</vt:lpstr>
      <vt:lpstr>Century Gothic</vt:lpstr>
      <vt:lpstr>Monotype Corsiva</vt:lpstr>
      <vt:lpstr>Times New Roman</vt:lpstr>
      <vt:lpstr>Trebuchet MS</vt:lpstr>
      <vt:lpstr>Tw Cen MT</vt:lpstr>
      <vt:lpstr>Wingdings 3</vt:lpstr>
      <vt:lpstr>2_واجهة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محمد السيد عبدالعزيز محمود الحلاج</dc:creator>
  <cp:lastModifiedBy>محمد السيد عبدالعزيز محمود الحلاج</cp:lastModifiedBy>
  <cp:revision>15</cp:revision>
  <dcterms:created xsi:type="dcterms:W3CDTF">2021-04-15T21:37:24Z</dcterms:created>
  <dcterms:modified xsi:type="dcterms:W3CDTF">2026-03-17T22:33:54Z</dcterms:modified>
</cp:coreProperties>
</file>