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2" r:id="rId7"/>
  </p:sldMasterIdLst>
  <p:notesMasterIdLst>
    <p:notesMasterId r:id="rId27"/>
  </p:notesMasterIdLst>
  <p:sldIdLst>
    <p:sldId id="290" r:id="rId8"/>
    <p:sldId id="291" r:id="rId9"/>
    <p:sldId id="289" r:id="rId10"/>
    <p:sldId id="287" r:id="rId11"/>
    <p:sldId id="259" r:id="rId12"/>
    <p:sldId id="262" r:id="rId13"/>
    <p:sldId id="263" r:id="rId14"/>
    <p:sldId id="264" r:id="rId15"/>
    <p:sldId id="268" r:id="rId16"/>
    <p:sldId id="260" r:id="rId17"/>
    <p:sldId id="266" r:id="rId18"/>
    <p:sldId id="267" r:id="rId19"/>
    <p:sldId id="273" r:id="rId20"/>
    <p:sldId id="270" r:id="rId21"/>
    <p:sldId id="309" r:id="rId22"/>
    <p:sldId id="292" r:id="rId23"/>
    <p:sldId id="305" r:id="rId24"/>
    <p:sldId id="293" r:id="rId25"/>
    <p:sldId id="308" r:id="rId2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CC"/>
    <a:srgbClr val="FF99FF"/>
    <a:srgbClr val="B6F6F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58" autoAdjust="0"/>
    <p:restoredTop sz="94660"/>
  </p:normalViewPr>
  <p:slideViewPr>
    <p:cSldViewPr>
      <p:cViewPr varScale="1">
        <p:scale>
          <a:sx n="68" d="100"/>
          <a:sy n="68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  <a:endParaRPr lang="en-US" noProof="0"/>
          </a:p>
          <a:p>
            <a:pPr lvl="1"/>
            <a:r>
              <a:rPr lang="ar-SA" noProof="0"/>
              <a:t>المستوى الثاني</a:t>
            </a:r>
            <a:endParaRPr lang="en-US" noProof="0"/>
          </a:p>
          <a:p>
            <a:pPr lvl="2"/>
            <a:r>
              <a:rPr lang="ar-SA" noProof="0"/>
              <a:t>المستوى الثالث</a:t>
            </a:r>
            <a:endParaRPr lang="en-US" noProof="0"/>
          </a:p>
          <a:p>
            <a:pPr lvl="3"/>
            <a:r>
              <a:rPr lang="ar-SA" noProof="0"/>
              <a:t>المستوى الرابع</a:t>
            </a:r>
            <a:endParaRPr lang="en-US" noProof="0"/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7DBC88-C688-4778-AAC4-0B3A7C807B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61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43A2F-2DA9-41C5-A6BF-79C23FDC41F6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8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E69AC-2105-4A65-AC06-4AF4A93F65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5564-038D-4AE2-8B63-9822F42E60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4C365-A6D0-41D8-810D-7419D31F48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BA0A0-2AC7-4B5A-9414-D04A4F4B60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6BB-3687-430C-A460-124A4FA628C9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42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034E-CA5F-41A5-A9CC-A28552E3F0AA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7F33-B475-426E-9166-AF2DBC803B69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2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316A-1888-41FF-A8B6-C8E35494B869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21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96D-6728-41B4-B831-DB36AF897E06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40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BAC-5169-4678-829D-FE8D4B155B64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12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5A7B-0D8C-490D-9949-10F4C0CFC594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DF77-38D8-4F93-B346-BF392AA0B3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DD82-FE7F-4959-A2B1-F8B44B01200A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10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659E-3E86-4565-8069-24ACAF7E7ED5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1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35D-396D-4D2A-BB8B-E3866FFD7DAB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15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E7C-34CC-455D-ADDA-674E8A47BAD2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04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6BB-3687-430C-A460-124A4FA628C9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73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034E-CA5F-41A5-A9CC-A28552E3F0AA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40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7F33-B475-426E-9166-AF2DBC803B69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71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316A-1888-41FF-A8B6-C8E35494B869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47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96D-6728-41B4-B831-DB36AF897E06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50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BAC-5169-4678-829D-FE8D4B155B64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9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BED7-EE37-423A-BE2E-1F5A8D1173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5A7B-0D8C-490D-9949-10F4C0CFC594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69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DD82-FE7F-4959-A2B1-F8B44B01200A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4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659E-3E86-4565-8069-24ACAF7E7ED5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93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35D-396D-4D2A-BB8B-E3866FFD7DAB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2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E7C-34CC-455D-ADDA-674E8A47BAD2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06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2341-8DD4-406D-B6F8-8CCD99FF161A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58152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8874-D1BA-4B4F-9151-5380FD61D12E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14930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4C27-3857-4FC6-8EAD-7F71D7B14DC8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38867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C84-3138-4C80-BB26-E9BC6A297BD7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10067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4D0-D2CF-4AC6-B1FB-D5162C395476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2121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5700-C9E3-45FE-B12B-C0AF1C3A11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82B-D63D-4F7F-8FA2-A3BF04E8714A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90894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473-E1C2-4771-A373-A53AB0A6F163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60590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FF1-E087-4982-ABE3-EA30F154BE9D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46248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943A-4FDC-41F5-8125-EFD64A536DE2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9277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142-4AE2-4D6B-8206-AB98C3F10EC6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82381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558-F326-4239-AD86-132455DF698D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77939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03299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52676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87604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8371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7F0-F2F4-485A-907A-CD1A1519A8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12046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11173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51535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6820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6137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376708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370116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7418D-3318-4B82-AA73-B51F6C732817}" type="slidenum">
              <a:rPr lang="ar-K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85237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277-6F48-4FBF-9489-DCC4266A269B}" type="slidenum">
              <a:rPr lang="ar-K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28379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9F753-2804-4DF9-A607-999084BE8C68}" type="slidenum">
              <a:rPr lang="ar-K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3957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71E9E-1896-4931-90C0-E4D3587154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662E-454A-4828-A0A6-D4CAEA4C6B0D}" type="slidenum">
              <a:rPr lang="ar-K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66147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5238-FF96-4414-AEF3-2122AECB914F}" type="slidenum">
              <a:rPr lang="ar-K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48444"/>
      </p:ext>
    </p:extLst>
  </p:cSld>
  <p:clrMapOvr>
    <a:masterClrMapping/>
  </p:clrMapOvr>
  <p:transition spd="med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B12E0-B52A-4434-BF9E-070880BCE378}" type="slidenum">
              <a:rPr lang="ar-K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90195"/>
      </p:ext>
    </p:extLst>
  </p:cSld>
  <p:clrMapOvr>
    <a:masterClrMapping/>
  </p:clrMapOvr>
  <p:transition spd="med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E2D0-0CF1-4639-8F4F-583F70A8F0DD}" type="slidenum">
              <a:rPr lang="ar-K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83959"/>
      </p:ext>
    </p:extLst>
  </p:cSld>
  <p:clrMapOvr>
    <a:masterClrMapping/>
  </p:clrMapOvr>
  <p:transition spd="med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DCAAC-4059-4EBB-AF21-B248FD57D93B}" type="slidenum">
              <a:rPr lang="ar-K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0453"/>
      </p:ext>
    </p:extLst>
  </p:cSld>
  <p:clrMapOvr>
    <a:masterClrMapping/>
  </p:clrMapOvr>
  <p:transition spd="med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BA673-225A-462A-8457-D9CF31A5982A}" type="slidenum">
              <a:rPr lang="ar-K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24556"/>
      </p:ext>
    </p:extLst>
  </p:cSld>
  <p:clrMapOvr>
    <a:masterClrMapping/>
  </p:clrMapOvr>
  <p:transition spd="med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CD073-5A2A-419D-8A5F-E7DF6EBCBAFF}" type="slidenum">
              <a:rPr lang="ar-K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4332"/>
      </p:ext>
    </p:extLst>
  </p:cSld>
  <p:clrMapOvr>
    <a:masterClrMapping/>
  </p:clrMapOvr>
  <p:transition spd="med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24B0D-6740-42C3-BF05-410F662BFB1A}" type="slidenum">
              <a:rPr lang="ar-K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97013"/>
      </p:ext>
    </p:extLst>
  </p:cSld>
  <p:clrMapOvr>
    <a:masterClrMapping/>
  </p:clrMapOvr>
  <p:transition spd="med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  <p:grpSp>
          <p:nvGrpSpPr>
            <p:cNvPr id="5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KW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KW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KW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KW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2323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CF30DE4-7C64-40C5-85F6-675A22BE0D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CEB9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1258C5-F1C9-476D-8B84-8D60885A21DA}" type="slidenum">
              <a:rPr lang="en-US" smtClean="0">
                <a:solidFill>
                  <a:srgbClr val="CEB966"/>
                </a:solidFill>
              </a:rPr>
              <a:pPr/>
              <a:t>‹#›</a:t>
            </a:fld>
            <a:endParaRPr lang="en-US">
              <a:solidFill>
                <a:srgbClr val="CEB96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0DEA7-1A0F-4EE1-AB36-628B94F68A5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03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53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3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69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8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1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CEB9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5755071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CEB9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61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43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D4844-07AF-4BC5-A42C-73F3318682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D720A-096A-40EA-952D-D32A4D2260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ar-KW"/>
              <a:t>إعداد الموجه الفني - يحي محمد علي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4CD7265-228E-4B28-8015-ECBDB46F96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4">
                <a:lumMod val="46000"/>
                <a:lumOff val="54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rgbClr val="FF0000"/>
            </a:gs>
            <a:gs pos="72894">
              <a:schemeClr val="accent1">
                <a:lumMod val="7000"/>
                <a:lumOff val="93000"/>
              </a:schemeClr>
            </a:gs>
            <a:gs pos="98000">
              <a:srgbClr val="FFFF00"/>
            </a:gs>
            <a:gs pos="91000">
              <a:schemeClr val="accent5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F1356E-0431-44E7-A7F6-7657E9677B66}" type="datetime8">
              <a:rPr lang="ar-KW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ar-KW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ar-KW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01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4">
                <a:lumMod val="46000"/>
                <a:lumOff val="54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rgbClr val="FF0000"/>
            </a:gs>
            <a:gs pos="72894">
              <a:schemeClr val="accent1">
                <a:lumMod val="7000"/>
                <a:lumOff val="93000"/>
              </a:schemeClr>
            </a:gs>
            <a:gs pos="98000">
              <a:srgbClr val="FFFF00"/>
            </a:gs>
            <a:gs pos="91000">
              <a:schemeClr val="accent5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356E-0431-44E7-A7F6-7657E9677B66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20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DAD2-F2F5-4E43-B724-65C27DD1357C}" type="datetime8">
              <a:rPr lang="ar-KW" smtClean="0"/>
              <a:t>20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46DF-59C4-4154-ACD2-509F0105A4C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6251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D6C49-4D45-4078-BD7A-0EC0FF83966E}" type="datetimeFigureOut">
              <a:rPr lang="ar-KW" smtClean="0"/>
              <a:t>28/08/1444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37F68-AC4D-4E97-B8F7-6D576B75858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9495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النمط الرئيسي للعنوان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الأنماط الرئيسية للنص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DEBB803-C1AF-4153-BCB5-A162E65A2824}" type="slidenum">
              <a:rPr lang="ar-KW" altLang="en-US">
                <a:solidFill>
                  <a:srgbClr val="000000"/>
                </a:solidFill>
                <a:sym typeface="Symbol" pitchFamily="18" charset="2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078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med">
    <p:zo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ctr" rtl="0" fontAlgn="base"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fld id="{8FBD651B-2428-40D1-A710-E9F90DAC7C3E}" type="slidenum">
              <a:rPr lang="ar-KW" smtClean="0">
                <a:solidFill>
                  <a:srgbClr val="000000"/>
                </a:solidFill>
                <a:sym typeface="Symbol" pitchFamily="18" charset="2"/>
              </a:rPr>
              <a:pPr rtl="0"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189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&#1580;&#1610;&#1608;&#1580;&#1576;&#1585;&#1575;%202014/&#1581;&#1575;&#1604;&#1575;&#1578;%20&#1578;&#1593;&#1610;&#1606;%20&#1575;&#1604;&#1605;&#1587;&#1578;&#1608;&#1610;.ggb" TargetMode="Externa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hyperlink" Target="../&#1580;&#1610;&#1608;&#1580;&#1576;&#1585;&#1575;%202014/&#1581;&#1575;&#1604;&#1575;&#1578;%20&#1578;&#1593;&#1610;&#1606;%20&#1575;&#1604;&#1605;&#1587;&#1578;&#1608;&#1610;.ggb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&#1580;&#1610;&#1608;&#1580;&#1576;&#1585;&#1575;%202014/&#1575;&#1604;&#1601;&#1590;&#1575;&#1569;%20&#1610;&#1578;&#1593;&#1610;&#1606;%20&#1576;%203%20&#1606;&#1602;&#1575;&#1591;.ggb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hyperlink" Target="../&#1603;&#1575;&#1576;&#1585;&#1610;/B10-1/&#1607;&#1585;&#1605;%20&#1579;&#1604;&#1575;&#1579;&#1610;.cg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../&#1580;&#1610;&#1608;&#1580;&#1576;&#1585;&#1575;%202014/&#1607;&#1585;&#1605;%20&#1579;&#1604;&#1575;&#1579;&#1610;.ggb" TargetMode="External"/><Relationship Id="rId12" Type="http://schemas.openxmlformats.org/officeDocument/2006/relationships/hyperlink" Target="../&#1580;&#1610;&#1608;&#1580;&#1576;&#1585;&#1575;%202014/&#1575;&#1587;&#1591;&#1608;&#1575;&#1606;&#1577;.gg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hyperlink" Target="../&#1580;&#1610;&#1608;&#1580;&#1576;&#1585;&#1575;%202014/&#1605;&#1582;&#1585;&#1608;&#1591;/&#1605;&#1582;&#1585;&#1608;&#1591;.ggb" TargetMode="External"/><Relationship Id="rId5" Type="http://schemas.openxmlformats.org/officeDocument/2006/relationships/image" Target="../media/image7.png"/><Relationship Id="rId10" Type="http://schemas.openxmlformats.org/officeDocument/2006/relationships/hyperlink" Target="../&#1580;&#1610;&#1608;&#1580;&#1576;&#1585;&#1575;%202014/&#1603;&#1585;&#1577;.ggb" TargetMode="External"/><Relationship Id="rId4" Type="http://schemas.openxmlformats.org/officeDocument/2006/relationships/image" Target="../media/image6.png"/><Relationship Id="rId9" Type="http://schemas.openxmlformats.org/officeDocument/2006/relationships/hyperlink" Target="../&#1580;&#1610;&#1608;&#1580;&#1576;&#1585;&#1575;%202014/&#1605;&#1606;&#1588;&#1608;&#1585;%20&#1587;&#1583;&#1575;&#1587;&#1610;.gg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&#1580;&#1610;&#1608;&#1580;&#1576;&#1585;&#1575;%202014/&#1588;&#1576;&#1607;%20&#1605;&#1603;&#1593;&#1576;.gg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&#1580;&#1610;&#1608;&#1580;&#1576;&#1585;&#1575;%202014/&#1607;&#1585;&#1605;%20&#1579;&#1604;&#1575;&#1579;&#1610;.g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&#1580;&#1610;&#1608;&#1580;&#1576;&#1585;&#1575;%202014/&#1605;&#1587;&#1578;&#1608;.gg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71800" y="381000"/>
            <a:ext cx="3463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ar-KW" sz="2800" b="1" dirty="0">
                <a:solidFill>
                  <a:prstClr val="black"/>
                </a:solidFill>
                <a:latin typeface="Tahoma" pitchFamily="34" charset="0"/>
              </a:rPr>
              <a:t>الأشكال ثنائية الأبعاد </a:t>
            </a:r>
            <a:endParaRPr lang="en-US" sz="2800" b="1" dirty="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2583543" y="990600"/>
            <a:ext cx="4198256" cy="1420408"/>
            <a:chOff x="2583543" y="1322792"/>
            <a:chExt cx="4198256" cy="1420408"/>
          </a:xfrm>
        </p:grpSpPr>
        <p:sp>
          <p:nvSpPr>
            <p:cNvPr id="8" name="مستطيل 7"/>
            <p:cNvSpPr/>
            <p:nvPr/>
          </p:nvSpPr>
          <p:spPr>
            <a:xfrm>
              <a:off x="4648200" y="1322792"/>
              <a:ext cx="131762" cy="9388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ar-KW">
                <a:solidFill>
                  <a:prstClr val="white"/>
                </a:solidFill>
              </a:endParaRPr>
            </a:p>
          </p:txBody>
        </p:sp>
        <p:sp>
          <p:nvSpPr>
            <p:cNvPr id="12" name="سهم منحني إلى الأعلى 11"/>
            <p:cNvSpPr/>
            <p:nvPr/>
          </p:nvSpPr>
          <p:spPr>
            <a:xfrm rot="10800000">
              <a:off x="2583543" y="2209800"/>
              <a:ext cx="2140857" cy="5334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ar-KW">
                <a:solidFill>
                  <a:prstClr val="white"/>
                </a:solidFill>
              </a:endParaRPr>
            </a:p>
          </p:txBody>
        </p:sp>
        <p:sp>
          <p:nvSpPr>
            <p:cNvPr id="14" name="سهم منحني إلى الأعلى 13"/>
            <p:cNvSpPr/>
            <p:nvPr/>
          </p:nvSpPr>
          <p:spPr>
            <a:xfrm flipV="1">
              <a:off x="4640942" y="2209799"/>
              <a:ext cx="2140857" cy="514761"/>
            </a:xfrm>
            <a:prstGeom prst="bentUpArrow">
              <a:avLst>
                <a:gd name="adj1" fmla="val 25000"/>
                <a:gd name="adj2" fmla="val 20918"/>
                <a:gd name="adj3" fmla="val 227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ar-KW">
                <a:solidFill>
                  <a:prstClr val="white"/>
                </a:solidFill>
              </a:endParaRPr>
            </a:p>
          </p:txBody>
        </p:sp>
      </p:grpSp>
      <p:sp>
        <p:nvSpPr>
          <p:cNvPr id="15" name="شكل بيضاوي 14"/>
          <p:cNvSpPr/>
          <p:nvPr/>
        </p:nvSpPr>
        <p:spPr>
          <a:xfrm>
            <a:off x="5791200" y="2667000"/>
            <a:ext cx="1752600" cy="762000"/>
          </a:xfrm>
          <a:prstGeom prst="ellipse">
            <a:avLst/>
          </a:prstGeom>
          <a:solidFill>
            <a:schemeClr val="accent6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KW" sz="2800" b="1" dirty="0">
                <a:solidFill>
                  <a:srgbClr val="FF0000"/>
                </a:solidFill>
              </a:rPr>
              <a:t>مضلعات</a:t>
            </a:r>
          </a:p>
        </p:txBody>
      </p:sp>
      <p:sp>
        <p:nvSpPr>
          <p:cNvPr id="18" name="شكل بيضاوي 17"/>
          <p:cNvSpPr/>
          <p:nvPr/>
        </p:nvSpPr>
        <p:spPr>
          <a:xfrm>
            <a:off x="1828800" y="2710542"/>
            <a:ext cx="1752600" cy="762000"/>
          </a:xfrm>
          <a:prstGeom prst="ellipse">
            <a:avLst/>
          </a:prstGeom>
          <a:solidFill>
            <a:schemeClr val="accent6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KW" sz="2800" b="1" dirty="0">
                <a:solidFill>
                  <a:srgbClr val="FF0000"/>
                </a:solidFill>
              </a:rPr>
              <a:t>منحنيات</a:t>
            </a:r>
          </a:p>
        </p:txBody>
      </p:sp>
      <p:sp>
        <p:nvSpPr>
          <p:cNvPr id="16" name="مثلث متساوي الساقين 15"/>
          <p:cNvSpPr/>
          <p:nvPr/>
        </p:nvSpPr>
        <p:spPr>
          <a:xfrm>
            <a:off x="7391400" y="3831771"/>
            <a:ext cx="1070428" cy="12192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ar-KW">
              <a:solidFill>
                <a:prstClr val="white"/>
              </a:solidFill>
            </a:endParaRPr>
          </a:p>
        </p:txBody>
      </p:sp>
      <p:sp>
        <p:nvSpPr>
          <p:cNvPr id="19" name="شبه منحرف 18"/>
          <p:cNvSpPr/>
          <p:nvPr/>
        </p:nvSpPr>
        <p:spPr>
          <a:xfrm>
            <a:off x="5255079" y="3886200"/>
            <a:ext cx="1260475" cy="1219200"/>
          </a:xfrm>
          <a:prstGeom prst="trapezoi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ar-KW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2590800" y="4221088"/>
            <a:ext cx="1981200" cy="60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ar-KW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762000" y="3962400"/>
            <a:ext cx="10668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ar-KW">
              <a:solidFill>
                <a:prstClr val="white"/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148512" y="5181600"/>
            <a:ext cx="15562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ar-KW" sz="2800" b="1" dirty="0">
                <a:solidFill>
                  <a:srgbClr val="FF0000"/>
                </a:solidFill>
                <a:latin typeface="Tahoma" pitchFamily="34" charset="0"/>
              </a:rPr>
              <a:t>مثلث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ahoma" pitchFamily="34" charset="0"/>
              </a:rPr>
              <a:t>Triangle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648200" y="5181600"/>
            <a:ext cx="23828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ar-KW" sz="2800" b="1" dirty="0">
                <a:solidFill>
                  <a:srgbClr val="7030A0"/>
                </a:solidFill>
                <a:latin typeface="Tahoma" pitchFamily="34" charset="0"/>
              </a:rPr>
              <a:t>رباعي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dirty="0">
                <a:solidFill>
                  <a:srgbClr val="7030A0"/>
                </a:solidFill>
                <a:latin typeface="Tahoma" pitchFamily="34" charset="0"/>
              </a:rPr>
              <a:t>Quadrilateral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667000" y="5181600"/>
            <a:ext cx="15562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ar-KW" sz="2800" b="1" dirty="0">
                <a:solidFill>
                  <a:srgbClr val="00B0F0"/>
                </a:solidFill>
                <a:latin typeface="Tahoma" pitchFamily="34" charset="0"/>
              </a:rPr>
              <a:t>قطع ناقص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Ellipse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15562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ar-KW" sz="2800" b="1" dirty="0">
                <a:solidFill>
                  <a:prstClr val="black"/>
                </a:solidFill>
                <a:latin typeface="Tahoma" pitchFamily="34" charset="0"/>
              </a:rPr>
              <a:t>دائرة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ahoma" pitchFamily="34" charset="0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257394356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2008" y="188640"/>
            <a:ext cx="8964488" cy="2336310"/>
            <a:chOff x="-381" y="1871"/>
            <a:chExt cx="6522" cy="582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381" y="1871"/>
              <a:ext cx="652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" y="1871"/>
              <a:ext cx="652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مجموعة 3"/>
          <p:cNvGrpSpPr/>
          <p:nvPr/>
        </p:nvGrpSpPr>
        <p:grpSpPr>
          <a:xfrm>
            <a:off x="3732295" y="3525399"/>
            <a:ext cx="335649" cy="407657"/>
            <a:chOff x="788343" y="2093615"/>
            <a:chExt cx="335649" cy="407657"/>
          </a:xfrm>
        </p:grpSpPr>
        <p:sp>
          <p:nvSpPr>
            <p:cNvPr id="7" name="شكل بيضاوي 6"/>
            <p:cNvSpPr/>
            <p:nvPr/>
          </p:nvSpPr>
          <p:spPr>
            <a:xfrm>
              <a:off x="1051992" y="2429272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788343" y="2093615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A</a:t>
              </a:r>
            </a:p>
          </p:txBody>
        </p:sp>
      </p:grpSp>
      <p:cxnSp>
        <p:nvCxnSpPr>
          <p:cNvPr id="9" name="رابط مستقيم 8"/>
          <p:cNvCxnSpPr/>
          <p:nvPr/>
        </p:nvCxnSpPr>
        <p:spPr>
          <a:xfrm flipH="1">
            <a:off x="2731081" y="3396947"/>
            <a:ext cx="2560999" cy="96815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" name="رابط مستقيم 9"/>
          <p:cNvCxnSpPr/>
          <p:nvPr/>
        </p:nvCxnSpPr>
        <p:spPr>
          <a:xfrm flipV="1">
            <a:off x="3203848" y="2924944"/>
            <a:ext cx="1728192" cy="18002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1" name="رابط مستقيم 10"/>
          <p:cNvCxnSpPr/>
          <p:nvPr/>
        </p:nvCxnSpPr>
        <p:spPr>
          <a:xfrm flipH="1" flipV="1">
            <a:off x="2299032" y="3827140"/>
            <a:ext cx="3065056" cy="33908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2" name="رابط مستقيم 11"/>
          <p:cNvCxnSpPr/>
          <p:nvPr/>
        </p:nvCxnSpPr>
        <p:spPr>
          <a:xfrm flipH="1" flipV="1">
            <a:off x="4053662" y="2524950"/>
            <a:ext cx="14282" cy="234421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2730500" y="5246688"/>
            <a:ext cx="2922588" cy="990600"/>
            <a:chOff x="1720" y="3305"/>
            <a:chExt cx="1841" cy="624"/>
          </a:xfrm>
        </p:grpSpPr>
        <p:sp>
          <p:nvSpPr>
            <p:cNvPr id="5" name="AutoShape 9"/>
            <p:cNvSpPr>
              <a:spLocks noChangeAspect="1" noChangeArrowheads="1" noTextEdit="1"/>
            </p:cNvSpPr>
            <p:nvPr/>
          </p:nvSpPr>
          <p:spPr bwMode="auto">
            <a:xfrm>
              <a:off x="1720" y="3305"/>
              <a:ext cx="184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" y="3305"/>
              <a:ext cx="1849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64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33"/>
          <p:cNvSpPr/>
          <p:nvPr/>
        </p:nvSpPr>
        <p:spPr>
          <a:xfrm>
            <a:off x="253080" y="195942"/>
            <a:ext cx="8662320" cy="647700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 w="635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B722B-A9AC-4D9D-BEA4-B8264B6ACB21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06400" y="1016913"/>
            <a:ext cx="8204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i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) في كل مستوٍ يوجد على الأقل ثلاث نقاط ليست على </a:t>
            </a:r>
            <a:r>
              <a:rPr kumimoji="0" lang="ar-KW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إستقامة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واحدة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8280400" y="38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27250" y="1905000"/>
            <a:ext cx="4267200" cy="1648844"/>
            <a:chOff x="0" y="1488"/>
            <a:chExt cx="2688" cy="1228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0" y="1488"/>
              <a:ext cx="2688" cy="1200"/>
            </a:xfrm>
            <a:prstGeom prst="parallelogram">
              <a:avLst>
                <a:gd name="adj" fmla="val 56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8" y="2274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akat" pitchFamily="2" charset="0"/>
                  <a:ea typeface="+mn-ea"/>
                  <a:cs typeface="Times New Roman" pitchFamily="18" charset="0"/>
                </a:rPr>
                <a:t>G</a:t>
              </a:r>
              <a:r>
                <a:rPr kumimoji="0" lang="ar-K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Barakat" pitchFamily="2" charset="0"/>
                  <a:ea typeface="+mn-ea"/>
                  <a:cs typeface="Times New Roman" pitchFamily="18" charset="0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Barakat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109913" y="2274889"/>
            <a:ext cx="685800" cy="519113"/>
            <a:chOff x="567" y="2009"/>
            <a:chExt cx="432" cy="327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864" y="2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67" y="2009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260850" y="2882899"/>
            <a:ext cx="685800" cy="519112"/>
            <a:chOff x="1366" y="2407"/>
            <a:chExt cx="432" cy="327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366" y="2407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728" y="2448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4872038" y="2198689"/>
            <a:ext cx="690562" cy="519112"/>
            <a:chOff x="1677" y="1570"/>
            <a:chExt cx="435" cy="327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677" y="157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064" y="163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46137" y="3657375"/>
            <a:ext cx="6994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  ثلاث نقاط ليست على </a:t>
            </a:r>
            <a:r>
              <a:rPr kumimoji="0" lang="ar-K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إستقامة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واحدة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8600" y="4332289"/>
            <a:ext cx="861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ii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) أي ثلاث نقاط مختلفة و ليست على </a:t>
            </a:r>
            <a:r>
              <a:rPr kumimoji="0" lang="ar-KW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إستقامة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واحدة </a:t>
            </a:r>
            <a:r>
              <a:rPr kumimoji="0" lang="ar-KW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يحويها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مستو واحد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2362200" y="5131020"/>
            <a:ext cx="4267200" cy="1164537"/>
            <a:chOff x="0" y="1488"/>
            <a:chExt cx="2688" cy="1200"/>
          </a:xfrm>
          <a:solidFill>
            <a:srgbClr val="FFFF00">
              <a:alpha val="51000"/>
            </a:srgbClr>
          </a:solidFill>
        </p:grpSpPr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0" y="1488"/>
              <a:ext cx="2688" cy="1200"/>
            </a:xfrm>
            <a:prstGeom prst="parallelogram">
              <a:avLst>
                <a:gd name="adj" fmla="val 56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48" y="2168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akat" pitchFamily="2" charset="0"/>
                  <a:ea typeface="+mn-ea"/>
                  <a:cs typeface="Times New Roman" pitchFamily="18" charset="0"/>
                </a:rPr>
                <a:t>G</a:t>
              </a:r>
              <a:r>
                <a:rPr kumimoji="0" lang="ar-K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Barakat" pitchFamily="2" charset="0"/>
                  <a:ea typeface="+mn-ea"/>
                  <a:cs typeface="Times New Roman" pitchFamily="18" charset="0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Barakat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2971800" y="5475292"/>
            <a:ext cx="685800" cy="519113"/>
            <a:chOff x="567" y="2010"/>
            <a:chExt cx="432" cy="327"/>
          </a:xfrm>
        </p:grpSpPr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864" y="2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567" y="201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4038600" y="5794377"/>
            <a:ext cx="685800" cy="519112"/>
            <a:chOff x="1366" y="2407"/>
            <a:chExt cx="432" cy="327"/>
          </a:xfrm>
        </p:grpSpPr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366" y="2407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1728" y="2448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17"/>
          <p:cNvGrpSpPr>
            <a:grpSpLocks/>
          </p:cNvGrpSpPr>
          <p:nvPr/>
        </p:nvGrpSpPr>
        <p:grpSpPr bwMode="auto">
          <a:xfrm>
            <a:off x="5024438" y="5337177"/>
            <a:ext cx="690562" cy="519112"/>
            <a:chOff x="1677" y="1570"/>
            <a:chExt cx="435" cy="327"/>
          </a:xfrm>
        </p:grpSpPr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1677" y="157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2064" y="163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35" name="مستطيل مستدير الزوايا 34"/>
          <p:cNvSpPr/>
          <p:nvPr/>
        </p:nvSpPr>
        <p:spPr>
          <a:xfrm>
            <a:off x="323527" y="260648"/>
            <a:ext cx="926099" cy="432048"/>
          </a:xfrm>
          <a:prstGeom prst="round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P117 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091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B722B-A9AC-4D9D-BEA4-B8264B6ACB21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ذو زاوية واحدة مخدوشة 1"/>
          <p:cNvSpPr/>
          <p:nvPr/>
        </p:nvSpPr>
        <p:spPr>
          <a:xfrm>
            <a:off x="1676400" y="304800"/>
            <a:ext cx="6019800" cy="685800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حالات تعيين المستوى في الفضاء</a:t>
            </a:r>
          </a:p>
        </p:txBody>
      </p:sp>
      <p:sp>
        <p:nvSpPr>
          <p:cNvPr id="3" name="شكل بيضاوي 2"/>
          <p:cNvSpPr/>
          <p:nvPr/>
        </p:nvSpPr>
        <p:spPr>
          <a:xfrm>
            <a:off x="87630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28600" y="1143000"/>
            <a:ext cx="84582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91440" bIns="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أي ثلاث نقاط مختلفة ليست على </a:t>
            </a:r>
            <a:r>
              <a:rPr kumimoji="0" lang="ar-KW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إستقامة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واحدة تعين مستويا واحدا فقط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33600" y="1925050"/>
            <a:ext cx="4267200" cy="1281238"/>
            <a:chOff x="0" y="1488"/>
            <a:chExt cx="2688" cy="1200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0" y="1488"/>
              <a:ext cx="2688" cy="1200"/>
            </a:xfrm>
            <a:prstGeom prst="parallelogram">
              <a:avLst>
                <a:gd name="adj" fmla="val 56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0" y="2140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arakat" pitchFamily="2" charset="0"/>
                  <a:ea typeface="+mn-ea"/>
                  <a:cs typeface="Times New Roman" pitchFamily="18" charset="0"/>
                </a:rPr>
                <a:t>G</a:t>
              </a:r>
              <a:r>
                <a:rPr kumimoji="0" lang="ar-K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Barakat" pitchFamily="2" charset="0"/>
                  <a:ea typeface="+mn-ea"/>
                  <a:cs typeface="Times New Roman" pitchFamily="18" charset="0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Barakat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590800" y="2590215"/>
            <a:ext cx="685800" cy="519113"/>
            <a:chOff x="519" y="1899"/>
            <a:chExt cx="432" cy="327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864" y="2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19" y="1899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238171" y="2671174"/>
            <a:ext cx="685800" cy="523874"/>
            <a:chOff x="1366" y="2253"/>
            <a:chExt cx="432" cy="330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366" y="2253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728" y="2394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4795838" y="1939341"/>
            <a:ext cx="690562" cy="519112"/>
            <a:chOff x="1677" y="1489"/>
            <a:chExt cx="435" cy="327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677" y="1489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064" y="163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شكل بيضاوي 19"/>
          <p:cNvSpPr/>
          <p:nvPr/>
        </p:nvSpPr>
        <p:spPr>
          <a:xfrm>
            <a:off x="8458200" y="386873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457200" y="3563937"/>
            <a:ext cx="78486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91440" bIns="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أي مستقيم و نقطة خارجة عنه يعينان مستويا وحيدا فقط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2452687" y="4541837"/>
            <a:ext cx="4176713" cy="1935163"/>
            <a:chOff x="567" y="845"/>
            <a:chExt cx="2631" cy="1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flipV="1">
              <a:off x="567" y="845"/>
              <a:ext cx="2631" cy="11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507 h 21600"/>
                <a:gd name="T14" fmla="*/ 17101 w 21600"/>
                <a:gd name="T15" fmla="*/ 17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611" y="1622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akat" pitchFamily="2" charset="0"/>
                  <a:ea typeface="+mn-ea"/>
                  <a:cs typeface="Times New Roman" pitchFamily="18" charset="0"/>
                  <a:sym typeface="Symbol" pitchFamily="18" charset="2"/>
                </a:rPr>
                <a:t>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Barakat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4611687" y="4829174"/>
            <a:ext cx="647700" cy="457200"/>
            <a:chOff x="1927" y="1026"/>
            <a:chExt cx="408" cy="288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73" y="1117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927" y="1026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4873690" y="5999162"/>
            <a:ext cx="459899" cy="539532"/>
            <a:chOff x="1035" y="1069"/>
            <a:chExt cx="431" cy="573"/>
          </a:xfrm>
        </p:grpSpPr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035" y="1091"/>
              <a:ext cx="43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3807434" y="6015037"/>
            <a:ext cx="459899" cy="538590"/>
            <a:chOff x="976" y="1069"/>
            <a:chExt cx="431" cy="572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976" y="1090"/>
              <a:ext cx="43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36" name="مستطيل مستدير الزوايا 35"/>
          <p:cNvSpPr/>
          <p:nvPr/>
        </p:nvSpPr>
        <p:spPr>
          <a:xfrm>
            <a:off x="323527" y="260648"/>
            <a:ext cx="926099" cy="432048"/>
          </a:xfrm>
          <a:prstGeom prst="round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P118 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flipH="1">
            <a:off x="3390900" y="6041137"/>
            <a:ext cx="2590800" cy="48418"/>
          </a:xfrm>
          <a:prstGeom prst="straightConnector1">
            <a:avLst/>
          </a:prstGeom>
          <a:ln w="412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1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7761592" y="5445224"/>
            <a:ext cx="751412" cy="67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99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B722B-A9AC-4D9D-BEA4-B8264B6ACB21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KW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ذو زاوية واحدة مخدوشة 1"/>
          <p:cNvSpPr/>
          <p:nvPr/>
        </p:nvSpPr>
        <p:spPr>
          <a:xfrm>
            <a:off x="1676400" y="304800"/>
            <a:ext cx="6019800" cy="685800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تابع حالات تعيين المستوى في الفضاء</a:t>
            </a:r>
          </a:p>
        </p:txBody>
      </p:sp>
      <p:sp>
        <p:nvSpPr>
          <p:cNvPr id="3" name="شكل بيضاوي 2"/>
          <p:cNvSpPr/>
          <p:nvPr/>
        </p:nvSpPr>
        <p:spPr>
          <a:xfrm>
            <a:off x="84582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57200" y="1143000"/>
            <a:ext cx="78486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91440" bIns="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أي مستقيمان متقاطعان يعينان مستويا واحدا فقط</a:t>
            </a:r>
          </a:p>
        </p:txBody>
      </p:sp>
      <p:sp>
        <p:nvSpPr>
          <p:cNvPr id="20" name="شكل بيضاوي 19"/>
          <p:cNvSpPr/>
          <p:nvPr/>
        </p:nvSpPr>
        <p:spPr>
          <a:xfrm>
            <a:off x="8458200" y="386873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457200" y="3563937"/>
            <a:ext cx="78486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91440" bIns="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أي مستقيمان متوازيان مختلفان يعينان مستويا واحدا فقط</a:t>
            </a:r>
          </a:p>
        </p:txBody>
      </p: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2242814" y="1922010"/>
            <a:ext cx="4248773" cy="1659056"/>
            <a:chOff x="147" y="2568"/>
            <a:chExt cx="2688" cy="1351"/>
          </a:xfrm>
        </p:grpSpPr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>
              <a:off x="147" y="2568"/>
              <a:ext cx="2688" cy="1200"/>
            </a:xfrm>
            <a:prstGeom prst="parallelogram">
              <a:avLst>
                <a:gd name="adj" fmla="val 56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174" y="3343"/>
              <a:ext cx="38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arakat" pitchFamily="2" charset="0"/>
                  <a:ea typeface="+mn-ea"/>
                  <a:cs typeface="Times New Roman" pitchFamily="18" charset="0"/>
                </a:rPr>
                <a:t>G</a:t>
              </a:r>
              <a:r>
                <a:rPr kumimoji="0" lang="ar-K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Barakat" pitchFamily="2" charset="0"/>
                  <a:ea typeface="+mn-ea"/>
                  <a:cs typeface="Times New Roman" pitchFamily="18" charset="0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Barakat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5180732" y="2319338"/>
            <a:ext cx="457645" cy="575718"/>
            <a:chOff x="1082" y="1069"/>
            <a:chExt cx="431" cy="431"/>
          </a:xfrm>
        </p:grpSpPr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1082" y="1111"/>
              <a:ext cx="431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2994025" y="1905000"/>
            <a:ext cx="3178952" cy="1296988"/>
            <a:chOff x="601" y="2568"/>
            <a:chExt cx="2012" cy="817"/>
          </a:xfrm>
        </p:grpSpPr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H="1">
              <a:off x="601" y="2795"/>
              <a:ext cx="1723" cy="59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296" y="2568"/>
                  <a:ext cx="317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ar-KW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ℓ</m:t>
                        </m:r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6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96" y="2568"/>
                  <a:ext cx="317" cy="36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3346450" y="1976439"/>
            <a:ext cx="145336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" name="Group 48"/>
          <p:cNvGrpSpPr>
            <a:grpSpLocks/>
          </p:cNvGrpSpPr>
          <p:nvPr/>
        </p:nvGrpSpPr>
        <p:grpSpPr bwMode="auto">
          <a:xfrm>
            <a:off x="3705364" y="2285680"/>
            <a:ext cx="1071562" cy="555580"/>
            <a:chOff x="1811" y="903"/>
            <a:chExt cx="408" cy="259"/>
          </a:xfrm>
        </p:grpSpPr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1973" y="1117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1811" y="903"/>
              <a:ext cx="40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4110001" y="2927568"/>
            <a:ext cx="540467" cy="518817"/>
            <a:chOff x="822" y="891"/>
            <a:chExt cx="509" cy="551"/>
          </a:xfrm>
        </p:grpSpPr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5" name="Text Box 53"/>
            <p:cNvSpPr txBox="1">
              <a:spLocks noChangeArrowheads="1"/>
            </p:cNvSpPr>
            <p:nvPr/>
          </p:nvSpPr>
          <p:spPr bwMode="auto">
            <a:xfrm>
              <a:off x="822" y="891"/>
              <a:ext cx="43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2690812" y="4401401"/>
            <a:ext cx="3311525" cy="2074013"/>
            <a:chOff x="204" y="1203"/>
            <a:chExt cx="2631" cy="231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7" name="AutoShape 55"/>
            <p:cNvSpPr>
              <a:spLocks noChangeArrowheads="1"/>
            </p:cNvSpPr>
            <p:nvPr/>
          </p:nvSpPr>
          <p:spPr bwMode="auto">
            <a:xfrm flipV="1">
              <a:off x="204" y="1247"/>
              <a:ext cx="2631" cy="22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500 h 21600"/>
                <a:gd name="T14" fmla="*/ 17101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766" y="1203"/>
              <a:ext cx="384" cy="78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akat" pitchFamily="2" charset="0"/>
                  <a:ea typeface="+mn-ea"/>
                  <a:cs typeface="Times New Roman" pitchFamily="18" charset="0"/>
                  <a:sym typeface="Symbol" pitchFamily="18" charset="2"/>
                </a:rPr>
                <a:t>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Barakat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/>
        </p:nvGrpSpPr>
        <p:grpSpPr bwMode="auto">
          <a:xfrm>
            <a:off x="2978150" y="5486404"/>
            <a:ext cx="2721557" cy="523875"/>
            <a:chOff x="294" y="1474"/>
            <a:chExt cx="1906" cy="330"/>
          </a:xfrm>
        </p:grpSpPr>
        <p:sp>
          <p:nvSpPr>
            <p:cNvPr id="62" name="Line 60"/>
            <p:cNvSpPr>
              <a:spLocks noChangeShapeType="1"/>
            </p:cNvSpPr>
            <p:nvPr/>
          </p:nvSpPr>
          <p:spPr bwMode="auto">
            <a:xfrm flipH="1">
              <a:off x="294" y="1797"/>
              <a:ext cx="1863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837" y="1474"/>
                  <a:ext cx="363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ar-K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𝓂</m:t>
                        </m:r>
                      </m:oMath>
                    </m:oMathPara>
                  </a14:m>
                  <a:endPara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3" name="Text 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7" y="1474"/>
                  <a:ext cx="363" cy="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2"/>
          <p:cNvGrpSpPr>
            <a:grpSpLocks/>
          </p:cNvGrpSpPr>
          <p:nvPr/>
        </p:nvGrpSpPr>
        <p:grpSpPr bwMode="auto">
          <a:xfrm>
            <a:off x="3194050" y="4752975"/>
            <a:ext cx="2149715" cy="541338"/>
            <a:chOff x="294" y="1661"/>
            <a:chExt cx="1830" cy="136"/>
          </a:xfrm>
        </p:grpSpPr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H="1">
              <a:off x="294" y="1797"/>
              <a:ext cx="183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753" y="1661"/>
                  <a:ext cx="363" cy="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ar-K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ℓ</m:t>
                        </m:r>
                      </m:oMath>
                    </m:oMathPara>
                  </a14:m>
                  <a:endPara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Text 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3" y="1661"/>
                  <a:ext cx="363" cy="1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5"/>
          <p:cNvGrpSpPr>
            <a:grpSpLocks/>
          </p:cNvGrpSpPr>
          <p:nvPr/>
        </p:nvGrpSpPr>
        <p:grpSpPr bwMode="auto">
          <a:xfrm rot="1498140">
            <a:off x="4158740" y="5176622"/>
            <a:ext cx="647700" cy="579438"/>
            <a:chOff x="1895" y="1021"/>
            <a:chExt cx="408" cy="365"/>
          </a:xfrm>
        </p:grpSpPr>
        <p:sp>
          <p:nvSpPr>
            <p:cNvPr id="68" name="Oval 66"/>
            <p:cNvSpPr>
              <a:spLocks noChangeArrowheads="1"/>
            </p:cNvSpPr>
            <p:nvPr/>
          </p:nvSpPr>
          <p:spPr bwMode="auto">
            <a:xfrm>
              <a:off x="1973" y="1117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69" name="Text Box 67"/>
            <p:cNvSpPr txBox="1">
              <a:spLocks noChangeArrowheads="1"/>
            </p:cNvSpPr>
            <p:nvPr/>
          </p:nvSpPr>
          <p:spPr bwMode="auto">
            <a:xfrm rot="20101860">
              <a:off x="1895" y="1021"/>
              <a:ext cx="4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4340622" y="5940425"/>
            <a:ext cx="459898" cy="520700"/>
            <a:chOff x="952" y="1069"/>
            <a:chExt cx="431" cy="553"/>
          </a:xfrm>
        </p:grpSpPr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2" name="Text Box 70"/>
            <p:cNvSpPr txBox="1">
              <a:spLocks noChangeArrowheads="1"/>
            </p:cNvSpPr>
            <p:nvPr/>
          </p:nvSpPr>
          <p:spPr bwMode="auto">
            <a:xfrm>
              <a:off x="952" y="1071"/>
              <a:ext cx="43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73" name="Group 71"/>
          <p:cNvGrpSpPr>
            <a:grpSpLocks/>
          </p:cNvGrpSpPr>
          <p:nvPr/>
        </p:nvGrpSpPr>
        <p:grpSpPr bwMode="auto">
          <a:xfrm>
            <a:off x="3425890" y="5956300"/>
            <a:ext cx="459899" cy="568721"/>
            <a:chOff x="1035" y="1069"/>
            <a:chExt cx="431" cy="604"/>
          </a:xfrm>
        </p:grpSpPr>
        <p:sp>
          <p:nvSpPr>
            <p:cNvPr id="74" name="Oval 72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5" name="Text Box 73"/>
            <p:cNvSpPr txBox="1">
              <a:spLocks noChangeArrowheads="1"/>
            </p:cNvSpPr>
            <p:nvPr/>
          </p:nvSpPr>
          <p:spPr bwMode="auto">
            <a:xfrm>
              <a:off x="1035" y="1122"/>
              <a:ext cx="43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47" name="مستطيل مستدير الزوايا 46"/>
          <p:cNvSpPr/>
          <p:nvPr/>
        </p:nvSpPr>
        <p:spPr>
          <a:xfrm>
            <a:off x="323527" y="260648"/>
            <a:ext cx="926099" cy="432048"/>
          </a:xfrm>
          <a:prstGeom prst="round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P118 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2863671" y="2007045"/>
                <a:ext cx="6607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K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𝓂</m:t>
                      </m:r>
                    </m:oMath>
                  </m:oMathPara>
                </a14:m>
                <a:endParaRPr kumimoji="0" lang="ar-K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671" y="2007045"/>
                <a:ext cx="66075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11">
            <a:hlinkClick r:id="rId6" action="ppaction://hlinkfil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7761592" y="5445224"/>
            <a:ext cx="751412" cy="67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20" grpId="0" animBg="1"/>
      <p:bldP spid="21" grpId="0" animBg="1"/>
      <p:bldP spid="48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B722B-A9AC-4D9D-BEA4-B8264B6ACB21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9200" y="558800"/>
            <a:ext cx="6629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يحوي الفضاء على الأقل أربع نقاط مختلفة غير مستوية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8309429" y="38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2" descr="قصاصات ورق كبيرة"/>
          <p:cNvSpPr>
            <a:spLocks/>
          </p:cNvSpPr>
          <p:nvPr/>
        </p:nvSpPr>
        <p:spPr bwMode="auto">
          <a:xfrm>
            <a:off x="3319462" y="1727200"/>
            <a:ext cx="2160588" cy="1584325"/>
          </a:xfrm>
          <a:custGeom>
            <a:avLst/>
            <a:gdLst>
              <a:gd name="T0" fmla="*/ 2147483647 w 1361"/>
              <a:gd name="T1" fmla="*/ 0 h 998"/>
              <a:gd name="T2" fmla="*/ 2147483647 w 1361"/>
              <a:gd name="T3" fmla="*/ 2147483647 h 998"/>
              <a:gd name="T4" fmla="*/ 0 w 1361"/>
              <a:gd name="T5" fmla="*/ 2147483647 h 998"/>
              <a:gd name="T6" fmla="*/ 2147483647 w 1361"/>
              <a:gd name="T7" fmla="*/ 0 h 998"/>
              <a:gd name="T8" fmla="*/ 0 60000 65536"/>
              <a:gd name="T9" fmla="*/ 0 60000 65536"/>
              <a:gd name="T10" fmla="*/ 0 60000 65536"/>
              <a:gd name="T11" fmla="*/ 0 60000 65536"/>
              <a:gd name="T12" fmla="*/ 0 w 1361"/>
              <a:gd name="T13" fmla="*/ 0 h 998"/>
              <a:gd name="T14" fmla="*/ 1361 w 1361"/>
              <a:gd name="T15" fmla="*/ 998 h 9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1" h="998">
                <a:moveTo>
                  <a:pt x="771" y="0"/>
                </a:moveTo>
                <a:lnTo>
                  <a:pt x="1361" y="998"/>
                </a:lnTo>
                <a:lnTo>
                  <a:pt x="0" y="862"/>
                </a:lnTo>
                <a:lnTo>
                  <a:pt x="771" y="0"/>
                </a:lnTo>
                <a:close/>
              </a:path>
            </a:pathLst>
          </a:custGeom>
          <a:solidFill>
            <a:schemeClr val="accent5"/>
          </a:solidFill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3319462" y="1727200"/>
            <a:ext cx="1223963" cy="2376487"/>
          </a:xfrm>
          <a:custGeom>
            <a:avLst/>
            <a:gdLst>
              <a:gd name="T0" fmla="*/ 2147483647 w 771"/>
              <a:gd name="T1" fmla="*/ 0 h 1497"/>
              <a:gd name="T2" fmla="*/ 2147483647 w 771"/>
              <a:gd name="T3" fmla="*/ 2147483647 h 1497"/>
              <a:gd name="T4" fmla="*/ 0 w 771"/>
              <a:gd name="T5" fmla="*/ 2147483647 h 1497"/>
              <a:gd name="T6" fmla="*/ 2147483647 w 771"/>
              <a:gd name="T7" fmla="*/ 0 h 1497"/>
              <a:gd name="T8" fmla="*/ 0 60000 65536"/>
              <a:gd name="T9" fmla="*/ 0 60000 65536"/>
              <a:gd name="T10" fmla="*/ 0 60000 65536"/>
              <a:gd name="T11" fmla="*/ 0 60000 65536"/>
              <a:gd name="T12" fmla="*/ 0 w 771"/>
              <a:gd name="T13" fmla="*/ 0 h 1497"/>
              <a:gd name="T14" fmla="*/ 771 w 771"/>
              <a:gd name="T15" fmla="*/ 1497 h 14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" h="1497">
                <a:moveTo>
                  <a:pt x="771" y="0"/>
                </a:moveTo>
                <a:lnTo>
                  <a:pt x="499" y="1497"/>
                </a:lnTo>
                <a:lnTo>
                  <a:pt x="0" y="862"/>
                </a:lnTo>
                <a:lnTo>
                  <a:pt x="771" y="0"/>
                </a:lnTo>
                <a:close/>
              </a:path>
            </a:pathLst>
          </a:custGeom>
          <a:solidFill>
            <a:schemeClr val="bg1">
              <a:lumMod val="65000"/>
              <a:alpha val="49000"/>
            </a:schemeClr>
          </a:solidFill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3305175" y="1741487"/>
            <a:ext cx="1238250" cy="1382713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19400" y="2936557"/>
            <a:ext cx="3603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52F11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518150" y="3012757"/>
            <a:ext cx="3492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52F11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81400" y="4155757"/>
            <a:ext cx="533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52F11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C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281362" y="3089275"/>
            <a:ext cx="68263" cy="682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3290887" y="3124200"/>
            <a:ext cx="2160588" cy="965200"/>
          </a:xfrm>
          <a:custGeom>
            <a:avLst/>
            <a:gdLst>
              <a:gd name="T0" fmla="*/ 2147483647 w 1361"/>
              <a:gd name="T1" fmla="*/ 2147483647 h 608"/>
              <a:gd name="T2" fmla="*/ 2147483647 w 1361"/>
              <a:gd name="T3" fmla="*/ 2147483647 h 608"/>
              <a:gd name="T4" fmla="*/ 0 w 1361"/>
              <a:gd name="T5" fmla="*/ 0 h 608"/>
              <a:gd name="T6" fmla="*/ 2147483647 w 1361"/>
              <a:gd name="T7" fmla="*/ 2147483647 h 608"/>
              <a:gd name="T8" fmla="*/ 0 60000 65536"/>
              <a:gd name="T9" fmla="*/ 0 60000 65536"/>
              <a:gd name="T10" fmla="*/ 0 60000 65536"/>
              <a:gd name="T11" fmla="*/ 0 60000 65536"/>
              <a:gd name="T12" fmla="*/ 0 w 1361"/>
              <a:gd name="T13" fmla="*/ 0 h 608"/>
              <a:gd name="T14" fmla="*/ 1361 w 1361"/>
              <a:gd name="T15" fmla="*/ 608 h 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1" h="608">
                <a:moveTo>
                  <a:pt x="1361" y="136"/>
                </a:moveTo>
                <a:lnTo>
                  <a:pt x="544" y="608"/>
                </a:lnTo>
                <a:lnTo>
                  <a:pt x="0" y="0"/>
                </a:lnTo>
                <a:lnTo>
                  <a:pt x="1361" y="136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038600" y="1295400"/>
            <a:ext cx="4762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52F11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D</a:t>
            </a: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529137" y="1741487"/>
            <a:ext cx="936625" cy="1549400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4500562" y="1727200"/>
            <a:ext cx="68263" cy="682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5451475" y="3276600"/>
            <a:ext cx="68262" cy="682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4129087" y="1795462"/>
            <a:ext cx="401638" cy="2311400"/>
          </a:xfrm>
          <a:custGeom>
            <a:avLst/>
            <a:gdLst>
              <a:gd name="T0" fmla="*/ 2147483647 w 253"/>
              <a:gd name="T1" fmla="*/ 0 h 1456"/>
              <a:gd name="T2" fmla="*/ 0 w 253"/>
              <a:gd name="T3" fmla="*/ 2147483647 h 1456"/>
              <a:gd name="T4" fmla="*/ 0 60000 65536"/>
              <a:gd name="T5" fmla="*/ 0 60000 65536"/>
              <a:gd name="T6" fmla="*/ 0 w 253"/>
              <a:gd name="T7" fmla="*/ 0 h 1456"/>
              <a:gd name="T8" fmla="*/ 253 w 253"/>
              <a:gd name="T9" fmla="*/ 1456 h 14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3" h="1456">
                <a:moveTo>
                  <a:pt x="253" y="0"/>
                </a:moveTo>
                <a:lnTo>
                  <a:pt x="0" y="1456"/>
                </a:lnTo>
              </a:path>
            </a:pathLst>
          </a:custGeom>
          <a:noFill/>
          <a:ln w="28575">
            <a:solidFill>
              <a:srgbClr val="E52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4102100" y="4062412"/>
            <a:ext cx="68262" cy="68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4114800" y="1727200"/>
            <a:ext cx="1368425" cy="2376487"/>
          </a:xfrm>
          <a:custGeom>
            <a:avLst/>
            <a:gdLst>
              <a:gd name="T0" fmla="*/ 2147483647 w 862"/>
              <a:gd name="T1" fmla="*/ 0 h 1497"/>
              <a:gd name="T2" fmla="*/ 2147483647 w 862"/>
              <a:gd name="T3" fmla="*/ 2147483647 h 1497"/>
              <a:gd name="T4" fmla="*/ 0 w 862"/>
              <a:gd name="T5" fmla="*/ 2147483647 h 1497"/>
              <a:gd name="T6" fmla="*/ 2147483647 w 862"/>
              <a:gd name="T7" fmla="*/ 0 h 1497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497"/>
              <a:gd name="T14" fmla="*/ 862 w 862"/>
              <a:gd name="T15" fmla="*/ 1497 h 14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497">
                <a:moveTo>
                  <a:pt x="272" y="0"/>
                </a:moveTo>
                <a:lnTo>
                  <a:pt x="862" y="998"/>
                </a:lnTo>
                <a:lnTo>
                  <a:pt x="0" y="1497"/>
                </a:lnTo>
                <a:lnTo>
                  <a:pt x="272" y="0"/>
                </a:lnTo>
                <a:close/>
              </a:path>
            </a:pathLst>
          </a:custGeom>
          <a:solidFill>
            <a:srgbClr val="7030A0">
              <a:alpha val="48000"/>
            </a:srgbClr>
          </a:solidFill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762000" y="5105400"/>
            <a:ext cx="6629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و على الأقل أربع مستويات مختلفة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0" y="5741313"/>
            <a:ext cx="6629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النقاط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لا تقع في مستو واحد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323527" y="260648"/>
            <a:ext cx="926099" cy="432048"/>
          </a:xfrm>
          <a:prstGeom prst="round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P119 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11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7848601" y="2751558"/>
            <a:ext cx="751412" cy="67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t="24208" r="75045" b="66915"/>
          <a:stretch/>
        </p:blipFill>
        <p:spPr bwMode="auto">
          <a:xfrm>
            <a:off x="7848600" y="3682585"/>
            <a:ext cx="822458" cy="82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2032621" y="3984541"/>
            <a:ext cx="4464496" cy="1201155"/>
          </a:xfrm>
          <a:prstGeom prst="parallelogram">
            <a:avLst>
              <a:gd name="adj" fmla="val 74978"/>
            </a:avLst>
          </a:prstGeom>
          <a:blipFill>
            <a:blip r:embed="rId2"/>
            <a:tile tx="0" ty="0" sx="100000" sy="100000" flip="none" algn="tl"/>
          </a:blip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61963" y="188640"/>
            <a:ext cx="8220075" cy="2016224"/>
            <a:chOff x="291" y="1964"/>
            <a:chExt cx="5178" cy="396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91" y="1964"/>
              <a:ext cx="517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1964"/>
              <a:ext cx="5184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مجموعة 5"/>
          <p:cNvGrpSpPr/>
          <p:nvPr/>
        </p:nvGrpSpPr>
        <p:grpSpPr>
          <a:xfrm>
            <a:off x="3244007" y="4083476"/>
            <a:ext cx="647603" cy="584775"/>
            <a:chOff x="721897" y="2214139"/>
            <a:chExt cx="402095" cy="410723"/>
          </a:xfrm>
        </p:grpSpPr>
        <p:sp>
          <p:nvSpPr>
            <p:cNvPr id="7" name="شكل بيضاوي 6"/>
            <p:cNvSpPr/>
            <p:nvPr/>
          </p:nvSpPr>
          <p:spPr>
            <a:xfrm>
              <a:off x="1051992" y="2429272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721897" y="2214139"/>
              <a:ext cx="288032" cy="41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A</a:t>
              </a: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3923928" y="4644425"/>
            <a:ext cx="648064" cy="584775"/>
            <a:chOff x="475928" y="2131715"/>
            <a:chExt cx="648064" cy="584775"/>
          </a:xfrm>
        </p:grpSpPr>
        <p:sp>
          <p:nvSpPr>
            <p:cNvPr id="10" name="شكل بيضاوي 9"/>
            <p:cNvSpPr/>
            <p:nvPr/>
          </p:nvSpPr>
          <p:spPr>
            <a:xfrm>
              <a:off x="1051992" y="2429272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475928" y="2131715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B</a:t>
              </a:r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5182916" y="4149077"/>
            <a:ext cx="541212" cy="584775"/>
            <a:chOff x="1051992" y="2222773"/>
            <a:chExt cx="312415" cy="334524"/>
          </a:xfrm>
        </p:grpSpPr>
        <p:sp>
          <p:nvSpPr>
            <p:cNvPr id="13" name="شكل بيضاوي 12"/>
            <p:cNvSpPr/>
            <p:nvPr/>
          </p:nvSpPr>
          <p:spPr>
            <a:xfrm>
              <a:off x="1051992" y="2429272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076375" y="2222773"/>
              <a:ext cx="288032" cy="3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C</a:t>
              </a:r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746069" y="3184192"/>
            <a:ext cx="1056405" cy="584775"/>
            <a:chOff x="473318" y="1901765"/>
            <a:chExt cx="516829" cy="584775"/>
          </a:xfrm>
        </p:grpSpPr>
        <p:sp>
          <p:nvSpPr>
            <p:cNvPr id="17" name="شكل بيضاوي 16"/>
            <p:cNvSpPr/>
            <p:nvPr/>
          </p:nvSpPr>
          <p:spPr>
            <a:xfrm>
              <a:off x="736476" y="2347849"/>
              <a:ext cx="36000" cy="5726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473318" y="1901765"/>
              <a:ext cx="516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D</a:t>
              </a: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2290451" y="4581128"/>
            <a:ext cx="5533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π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bleScrT" pitchFamily="34" charset="0"/>
              <a:ea typeface="+mn-ea"/>
              <a:cs typeface="Times New Roman"/>
            </a:endParaRPr>
          </a:p>
        </p:txBody>
      </p:sp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971600" y="5517232"/>
            <a:ext cx="6712946" cy="792088"/>
            <a:chOff x="1863" y="2042"/>
            <a:chExt cx="2034" cy="240"/>
          </a:xfrm>
        </p:grpSpPr>
        <p:sp>
          <p:nvSpPr>
            <p:cNvPr id="5" name="AutoShape 9"/>
            <p:cNvSpPr>
              <a:spLocks noChangeAspect="1" noChangeArrowheads="1" noTextEdit="1"/>
            </p:cNvSpPr>
            <p:nvPr/>
          </p:nvSpPr>
          <p:spPr bwMode="auto">
            <a:xfrm>
              <a:off x="1863" y="2042"/>
              <a:ext cx="203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" y="2042"/>
              <a:ext cx="204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81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شغل 2014\كراسة تمارين 11 ع  فصل ثاني\صور كراسة التمارين 2014\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096"/>
          <a:stretch/>
        </p:blipFill>
        <p:spPr bwMode="auto">
          <a:xfrm>
            <a:off x="914400" y="10566"/>
            <a:ext cx="7620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شغل 2014\كراسة تمارين 11 ع  فصل ثاني\صور كراسة التمارين 2014\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t="20904" b="75043"/>
          <a:stretch/>
        </p:blipFill>
        <p:spPr bwMode="auto">
          <a:xfrm>
            <a:off x="1795085" y="1736265"/>
            <a:ext cx="6739315" cy="5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شغل 2014\كراسة تمارين 11 ع  فصل ثاني\صور كراسة التمارين 2014\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6" t="24957" r="62952" b="66749"/>
          <a:stretch/>
        </p:blipFill>
        <p:spPr bwMode="auto">
          <a:xfrm>
            <a:off x="231680" y="2372859"/>
            <a:ext cx="3923771" cy="8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شغل 2014\كراسة تمارين 11 ع  فصل ثاني\صور كراسة التمارين 2014\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33475" r="36286" b="50762"/>
          <a:stretch/>
        </p:blipFill>
        <p:spPr bwMode="auto">
          <a:xfrm>
            <a:off x="5638800" y="2305770"/>
            <a:ext cx="250008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D46DF-59C4-4154-ACD2-509F0105A4C5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7224" y="69943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P47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2" descr="D:\شغل 2014\كراسة تمارين 11 ع  فصل ثاني\صور كراسة التمارين 2014\47.jpg">
            <a:extLst>
              <a:ext uri="{FF2B5EF4-FFF2-40B4-BE49-F238E27FC236}">
                <a16:creationId xmlns:a16="http://schemas.microsoft.com/office/drawing/2014/main" id="{55BD208B-470F-4620-BF29-60F00B546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8" t="36557" r="65768" b="55149"/>
          <a:stretch/>
        </p:blipFill>
        <p:spPr bwMode="auto">
          <a:xfrm>
            <a:off x="408709" y="5156124"/>
            <a:ext cx="3419894" cy="8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شغل 2014\كراسة تمارين 11 ع  فصل ثاني\صور كراسة التمارين 2014\47.jpg">
            <a:extLst>
              <a:ext uri="{FF2B5EF4-FFF2-40B4-BE49-F238E27FC236}">
                <a16:creationId xmlns:a16="http://schemas.microsoft.com/office/drawing/2014/main" id="{0EDB1665-D646-43BC-82B9-BE183E3FF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9" t="47861" r="68388" b="40318"/>
          <a:stretch/>
        </p:blipFill>
        <p:spPr bwMode="auto">
          <a:xfrm>
            <a:off x="5402943" y="4815039"/>
            <a:ext cx="297180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شغل 2014\كراسة تمارين 11 ع  فصل ثاني\صور كراسة التمارين 2014\47.jpg">
            <a:extLst>
              <a:ext uri="{FF2B5EF4-FFF2-40B4-BE49-F238E27FC236}">
                <a16:creationId xmlns:a16="http://schemas.microsoft.com/office/drawing/2014/main" id="{8881C5D4-C72F-4569-A379-3AF61931A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74" t="24894" r="53500" b="69643"/>
          <a:stretch/>
        </p:blipFill>
        <p:spPr bwMode="auto">
          <a:xfrm>
            <a:off x="640278" y="3712744"/>
            <a:ext cx="883722" cy="5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5FBC67-61FB-4EF1-8D6C-DFAA8AE27BE0}"/>
              </a:ext>
            </a:extLst>
          </p:cNvPr>
          <p:cNvSpPr txBox="1"/>
          <p:nvPr/>
        </p:nvSpPr>
        <p:spPr>
          <a:xfrm>
            <a:off x="1981200" y="59580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نعم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A7B638-5612-465C-B857-2062F8D336FD}"/>
              </a:ext>
            </a:extLst>
          </p:cNvPr>
          <p:cNvSpPr txBox="1"/>
          <p:nvPr/>
        </p:nvSpPr>
        <p:spPr>
          <a:xfrm>
            <a:off x="6477002" y="59580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نعم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69C9BB-524A-499C-B01B-7DE45E7358A9}"/>
              </a:ext>
            </a:extLst>
          </p:cNvPr>
          <p:cNvSpPr txBox="1"/>
          <p:nvPr/>
        </p:nvSpPr>
        <p:spPr>
          <a:xfrm>
            <a:off x="6545943" y="370851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نعم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9D49AE-A02D-4E13-9FC2-33DB0AD452E0}"/>
              </a:ext>
            </a:extLst>
          </p:cNvPr>
          <p:cNvSpPr txBox="1"/>
          <p:nvPr/>
        </p:nvSpPr>
        <p:spPr>
          <a:xfrm>
            <a:off x="1797064" y="38881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954427-0AEF-4A3A-969A-661555E36825}"/>
              </a:ext>
            </a:extLst>
          </p:cNvPr>
          <p:cNvSpPr txBox="1"/>
          <p:nvPr/>
        </p:nvSpPr>
        <p:spPr>
          <a:xfrm>
            <a:off x="1952501" y="30422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196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30"/>
          <p:cNvSpPr/>
          <p:nvPr/>
        </p:nvSpPr>
        <p:spPr>
          <a:xfrm>
            <a:off x="3470028" y="904315"/>
            <a:ext cx="3180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في الشكل المقابل شبه مكعب. أكمل 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32" name="مجموعة 35"/>
          <p:cNvGrpSpPr/>
          <p:nvPr/>
        </p:nvGrpSpPr>
        <p:grpSpPr>
          <a:xfrm>
            <a:off x="3755529" y="4518821"/>
            <a:ext cx="2736000" cy="1584000"/>
            <a:chOff x="4670903" y="1412776"/>
            <a:chExt cx="2349369" cy="3240360"/>
          </a:xfrm>
        </p:grpSpPr>
        <p:grpSp>
          <p:nvGrpSpPr>
            <p:cNvPr id="33" name="مجموعة 10"/>
            <p:cNvGrpSpPr/>
            <p:nvPr/>
          </p:nvGrpSpPr>
          <p:grpSpPr>
            <a:xfrm>
              <a:off x="4680156" y="3573016"/>
              <a:ext cx="2340116" cy="1080120"/>
              <a:chOff x="4680156" y="3284984"/>
              <a:chExt cx="2340116" cy="1080120"/>
            </a:xfrm>
          </p:grpSpPr>
          <p:cxnSp>
            <p:nvCxnSpPr>
              <p:cNvPr id="44" name="رابط مستقيم 43"/>
              <p:cNvCxnSpPr/>
              <p:nvPr/>
            </p:nvCxnSpPr>
            <p:spPr>
              <a:xfrm rot="5400000" flipH="1" flipV="1">
                <a:off x="4410156" y="3554984"/>
                <a:ext cx="1080000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رابط مستقيم 44"/>
              <p:cNvCxnSpPr/>
              <p:nvPr/>
            </p:nvCxnSpPr>
            <p:spPr>
              <a:xfrm rot="5400000" flipH="1" flipV="1">
                <a:off x="6210272" y="3554984"/>
                <a:ext cx="1080000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رابط مستقيم 45"/>
              <p:cNvCxnSpPr/>
              <p:nvPr/>
            </p:nvCxnSpPr>
            <p:spPr>
              <a:xfrm>
                <a:off x="4680356" y="4365104"/>
                <a:ext cx="180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46"/>
              <p:cNvCxnSpPr/>
              <p:nvPr/>
            </p:nvCxnSpPr>
            <p:spPr>
              <a:xfrm>
                <a:off x="5220272" y="3293368"/>
                <a:ext cx="180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مجموعة 21"/>
            <p:cNvGrpSpPr/>
            <p:nvPr/>
          </p:nvGrpSpPr>
          <p:grpSpPr>
            <a:xfrm>
              <a:off x="4670903" y="1412776"/>
              <a:ext cx="2340116" cy="1080120"/>
              <a:chOff x="4680156" y="3284984"/>
              <a:chExt cx="2340116" cy="1080120"/>
            </a:xfrm>
          </p:grpSpPr>
          <p:cxnSp>
            <p:nvCxnSpPr>
              <p:cNvPr id="40" name="رابط مستقيم 39"/>
              <p:cNvCxnSpPr/>
              <p:nvPr/>
            </p:nvCxnSpPr>
            <p:spPr>
              <a:xfrm rot="5400000" flipH="1" flipV="1">
                <a:off x="4410156" y="3554984"/>
                <a:ext cx="1080000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رابط مستقيم 40"/>
              <p:cNvCxnSpPr/>
              <p:nvPr/>
            </p:nvCxnSpPr>
            <p:spPr>
              <a:xfrm rot="5400000" flipH="1" flipV="1">
                <a:off x="6210272" y="3554984"/>
                <a:ext cx="1080000" cy="54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رابط مستقيم 41"/>
              <p:cNvCxnSpPr/>
              <p:nvPr/>
            </p:nvCxnSpPr>
            <p:spPr>
              <a:xfrm>
                <a:off x="4680356" y="4365104"/>
                <a:ext cx="180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رابط مستقيم 42"/>
              <p:cNvCxnSpPr/>
              <p:nvPr/>
            </p:nvCxnSpPr>
            <p:spPr>
              <a:xfrm>
                <a:off x="5220272" y="3293368"/>
                <a:ext cx="180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مجموعة 34"/>
            <p:cNvGrpSpPr/>
            <p:nvPr/>
          </p:nvGrpSpPr>
          <p:grpSpPr>
            <a:xfrm>
              <a:off x="4680156" y="1412776"/>
              <a:ext cx="2331937" cy="3240120"/>
              <a:chOff x="4680156" y="1412776"/>
              <a:chExt cx="2331937" cy="3240120"/>
            </a:xfrm>
          </p:grpSpPr>
          <p:cxnSp>
            <p:nvCxnSpPr>
              <p:cNvPr id="36" name="رابط مستقيم 35"/>
              <p:cNvCxnSpPr/>
              <p:nvPr/>
            </p:nvCxnSpPr>
            <p:spPr>
              <a:xfrm rot="16200000" flipH="1">
                <a:off x="4140072" y="2492776"/>
                <a:ext cx="216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رابط مستقيم 36"/>
              <p:cNvCxnSpPr/>
              <p:nvPr/>
            </p:nvCxnSpPr>
            <p:spPr>
              <a:xfrm rot="16200000" flipH="1">
                <a:off x="3600156" y="3572896"/>
                <a:ext cx="216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/>
              <p:cNvCxnSpPr/>
              <p:nvPr/>
            </p:nvCxnSpPr>
            <p:spPr>
              <a:xfrm rot="16200000" flipH="1">
                <a:off x="5391103" y="3572896"/>
                <a:ext cx="216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رابط مستقيم 38"/>
              <p:cNvCxnSpPr/>
              <p:nvPr/>
            </p:nvCxnSpPr>
            <p:spPr>
              <a:xfrm rot="16200000" flipH="1">
                <a:off x="5932093" y="2492777"/>
                <a:ext cx="216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مجموعة 55"/>
          <p:cNvGrpSpPr/>
          <p:nvPr/>
        </p:nvGrpSpPr>
        <p:grpSpPr>
          <a:xfrm>
            <a:off x="3467497" y="4149080"/>
            <a:ext cx="3192735" cy="1272059"/>
            <a:chOff x="179512" y="4067547"/>
            <a:chExt cx="3192735" cy="1272059"/>
          </a:xfrm>
        </p:grpSpPr>
        <p:sp>
          <p:nvSpPr>
            <p:cNvPr id="48" name="مربع نص 47"/>
            <p:cNvSpPr txBox="1"/>
            <p:nvPr/>
          </p:nvSpPr>
          <p:spPr>
            <a:xfrm>
              <a:off x="3084215" y="4067547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" name="مربع نص 48"/>
            <p:cNvSpPr txBox="1"/>
            <p:nvPr/>
          </p:nvSpPr>
          <p:spPr>
            <a:xfrm>
              <a:off x="179512" y="4725144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52" name="مربع نص 51"/>
            <p:cNvSpPr txBox="1"/>
            <p:nvPr/>
          </p:nvSpPr>
          <p:spPr>
            <a:xfrm>
              <a:off x="823392" y="411098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0" name="مربع نص 49"/>
            <p:cNvSpPr txBox="1"/>
            <p:nvPr/>
          </p:nvSpPr>
          <p:spPr>
            <a:xfrm>
              <a:off x="2590302" y="4939496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57" name="مجموعة 56"/>
          <p:cNvGrpSpPr/>
          <p:nvPr/>
        </p:nvGrpSpPr>
        <p:grpSpPr>
          <a:xfrm>
            <a:off x="3275856" y="5214663"/>
            <a:ext cx="3759274" cy="1152128"/>
            <a:chOff x="270570" y="4139555"/>
            <a:chExt cx="3255218" cy="1152128"/>
          </a:xfrm>
        </p:grpSpPr>
        <p:sp>
          <p:nvSpPr>
            <p:cNvPr id="58" name="مربع نص 57"/>
            <p:cNvSpPr txBox="1"/>
            <p:nvPr/>
          </p:nvSpPr>
          <p:spPr>
            <a:xfrm>
              <a:off x="3237756" y="4139555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59" name="مربع نص 58"/>
            <p:cNvSpPr txBox="1"/>
            <p:nvPr/>
          </p:nvSpPr>
          <p:spPr>
            <a:xfrm>
              <a:off x="270570" y="4819565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60" name="مربع نص 59"/>
            <p:cNvSpPr txBox="1"/>
            <p:nvPr/>
          </p:nvSpPr>
          <p:spPr>
            <a:xfrm>
              <a:off x="2468910" y="4891573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61" name="مربع نص 60"/>
            <p:cNvSpPr txBox="1"/>
            <p:nvPr/>
          </p:nvSpPr>
          <p:spPr>
            <a:xfrm>
              <a:off x="832917" y="425803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H</a:t>
              </a:r>
            </a:p>
          </p:txBody>
        </p:sp>
      </p:grpSp>
      <p:sp>
        <p:nvSpPr>
          <p:cNvPr id="62" name="مستطيل 61"/>
          <p:cNvSpPr/>
          <p:nvPr/>
        </p:nvSpPr>
        <p:spPr>
          <a:xfrm>
            <a:off x="1072374" y="1380838"/>
            <a:ext cx="717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يتعين بالمستقيمين المتوازيين </a:t>
            </a:r>
            <a:r>
              <a:rPr kumimoji="0" lang="ar-EG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......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، </a:t>
            </a:r>
            <a:r>
              <a:rPr kumimoji="0" lang="ar-EG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...... .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ABCD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المستوي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63" name="مجموعة 9"/>
          <p:cNvGrpSpPr/>
          <p:nvPr/>
        </p:nvGrpSpPr>
        <p:grpSpPr>
          <a:xfrm>
            <a:off x="7649294" y="1207205"/>
            <a:ext cx="360040" cy="584775"/>
            <a:chOff x="3707904" y="3199259"/>
            <a:chExt cx="360040" cy="584775"/>
          </a:xfrm>
        </p:grpSpPr>
        <p:sp>
          <p:nvSpPr>
            <p:cNvPr id="64" name="شكل بيضاوي 63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مربع نص 64"/>
            <p:cNvSpPr txBox="1"/>
            <p:nvPr/>
          </p:nvSpPr>
          <p:spPr>
            <a:xfrm>
              <a:off x="3707904" y="319925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66" name="متوازي أضلاع 65"/>
          <p:cNvSpPr/>
          <p:nvPr/>
        </p:nvSpPr>
        <p:spPr>
          <a:xfrm>
            <a:off x="3779912" y="4494583"/>
            <a:ext cx="2700000" cy="504000"/>
          </a:xfrm>
          <a:prstGeom prst="parallelogram">
            <a:avLst>
              <a:gd name="adj" fmla="val 122636"/>
            </a:avLst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73" name="مجموعة 72"/>
          <p:cNvGrpSpPr/>
          <p:nvPr/>
        </p:nvGrpSpPr>
        <p:grpSpPr>
          <a:xfrm>
            <a:off x="1808123" y="1412939"/>
            <a:ext cx="819661" cy="215861"/>
            <a:chOff x="1600622" y="279698"/>
            <a:chExt cx="576064" cy="400110"/>
          </a:xfrm>
        </p:grpSpPr>
        <p:cxnSp>
          <p:nvCxnSpPr>
            <p:cNvPr id="74" name="رابط مستقيم 73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مربع نص 74"/>
            <p:cNvSpPr txBox="1"/>
            <p:nvPr/>
          </p:nvSpPr>
          <p:spPr>
            <a:xfrm>
              <a:off x="1600622" y="27969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AB</a:t>
              </a:r>
            </a:p>
          </p:txBody>
        </p:sp>
      </p:grpSp>
      <p:grpSp>
        <p:nvGrpSpPr>
          <p:cNvPr id="76" name="مجموعة 75"/>
          <p:cNvGrpSpPr/>
          <p:nvPr/>
        </p:nvGrpSpPr>
        <p:grpSpPr>
          <a:xfrm>
            <a:off x="1232059" y="1403414"/>
            <a:ext cx="819661" cy="215861"/>
            <a:chOff x="1600622" y="270173"/>
            <a:chExt cx="576064" cy="400110"/>
          </a:xfrm>
        </p:grpSpPr>
        <p:cxnSp>
          <p:nvCxnSpPr>
            <p:cNvPr id="77" name="رابط مستقيم 76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مربع نص 77"/>
            <p:cNvSpPr txBox="1"/>
            <p:nvPr/>
          </p:nvSpPr>
          <p:spPr>
            <a:xfrm>
              <a:off x="1600622" y="270173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DC</a:t>
              </a:r>
            </a:p>
          </p:txBody>
        </p:sp>
      </p:grpSp>
      <p:grpSp>
        <p:nvGrpSpPr>
          <p:cNvPr id="79" name="مجموعة 78"/>
          <p:cNvGrpSpPr/>
          <p:nvPr/>
        </p:nvGrpSpPr>
        <p:grpSpPr>
          <a:xfrm>
            <a:off x="1835696" y="1412939"/>
            <a:ext cx="819661" cy="215861"/>
            <a:chOff x="1600622" y="279698"/>
            <a:chExt cx="576064" cy="400110"/>
          </a:xfrm>
        </p:grpSpPr>
        <p:cxnSp>
          <p:nvCxnSpPr>
            <p:cNvPr id="80" name="رابط مستقيم 79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مربع نص 80"/>
            <p:cNvSpPr txBox="1"/>
            <p:nvPr/>
          </p:nvSpPr>
          <p:spPr>
            <a:xfrm>
              <a:off x="1600622" y="27969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AD</a:t>
              </a: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1259632" y="1403414"/>
            <a:ext cx="819661" cy="215861"/>
            <a:chOff x="1600622" y="270173"/>
            <a:chExt cx="576064" cy="400110"/>
          </a:xfrm>
        </p:grpSpPr>
        <p:cxnSp>
          <p:nvCxnSpPr>
            <p:cNvPr id="83" name="رابط مستقيم 82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مربع نص 83"/>
            <p:cNvSpPr txBox="1"/>
            <p:nvPr/>
          </p:nvSpPr>
          <p:spPr>
            <a:xfrm>
              <a:off x="1600622" y="270173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BC</a:t>
              </a:r>
            </a:p>
          </p:txBody>
        </p:sp>
      </p:grpSp>
      <p:grpSp>
        <p:nvGrpSpPr>
          <p:cNvPr id="85" name="مجموعة 9"/>
          <p:cNvGrpSpPr/>
          <p:nvPr/>
        </p:nvGrpSpPr>
        <p:grpSpPr>
          <a:xfrm>
            <a:off x="7658819" y="2041684"/>
            <a:ext cx="369565" cy="523220"/>
            <a:chOff x="3707904" y="3265934"/>
            <a:chExt cx="369565" cy="523220"/>
          </a:xfrm>
        </p:grpSpPr>
        <p:sp>
          <p:nvSpPr>
            <p:cNvPr id="86" name="شكل بيضاوي 85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7" name="مربع نص 86"/>
            <p:cNvSpPr txBox="1"/>
            <p:nvPr/>
          </p:nvSpPr>
          <p:spPr>
            <a:xfrm>
              <a:off x="3717429" y="3265934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88" name="مستطيل 87"/>
          <p:cNvSpPr/>
          <p:nvPr/>
        </p:nvSpPr>
        <p:spPr>
          <a:xfrm>
            <a:off x="899592" y="2038435"/>
            <a:ext cx="6865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 ي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تعين بالمستقيمين المتقاطعين ...... ، ...... .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HFG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المستوي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379BB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9" name="متوازي أضلاع 88"/>
          <p:cNvSpPr/>
          <p:nvPr/>
        </p:nvSpPr>
        <p:spPr>
          <a:xfrm>
            <a:off x="3779912" y="5574438"/>
            <a:ext cx="2700000" cy="504000"/>
          </a:xfrm>
          <a:prstGeom prst="parallelogram">
            <a:avLst>
              <a:gd name="adj" fmla="val 122636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0" name="مجموعة 89"/>
          <p:cNvGrpSpPr/>
          <p:nvPr/>
        </p:nvGrpSpPr>
        <p:grpSpPr>
          <a:xfrm>
            <a:off x="1771188" y="2043191"/>
            <a:ext cx="784588" cy="377697"/>
            <a:chOff x="1600622" y="279698"/>
            <a:chExt cx="576064" cy="400110"/>
          </a:xfrm>
        </p:grpSpPr>
        <p:cxnSp>
          <p:nvCxnSpPr>
            <p:cNvPr id="91" name="رابط مستقيم 90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مربع نص 91"/>
            <p:cNvSpPr txBox="1"/>
            <p:nvPr/>
          </p:nvSpPr>
          <p:spPr>
            <a:xfrm>
              <a:off x="1600622" y="27969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GH</a:t>
              </a:r>
            </a:p>
          </p:txBody>
        </p:sp>
      </p:grpSp>
      <p:grpSp>
        <p:nvGrpSpPr>
          <p:cNvPr id="93" name="مجموعة 92"/>
          <p:cNvGrpSpPr/>
          <p:nvPr/>
        </p:nvGrpSpPr>
        <p:grpSpPr>
          <a:xfrm>
            <a:off x="1017200" y="1998365"/>
            <a:ext cx="784588" cy="377697"/>
            <a:chOff x="1600622" y="270173"/>
            <a:chExt cx="576064" cy="400110"/>
          </a:xfrm>
        </p:grpSpPr>
        <p:cxnSp>
          <p:nvCxnSpPr>
            <p:cNvPr id="94" name="رابط مستقيم 93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مربع نص 94"/>
            <p:cNvSpPr txBox="1"/>
            <p:nvPr/>
          </p:nvSpPr>
          <p:spPr>
            <a:xfrm>
              <a:off x="1600622" y="270173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GF</a:t>
              </a:r>
            </a:p>
          </p:txBody>
        </p:sp>
      </p:grpSp>
      <p:grpSp>
        <p:nvGrpSpPr>
          <p:cNvPr id="96" name="مجموعة 95"/>
          <p:cNvGrpSpPr/>
          <p:nvPr/>
        </p:nvGrpSpPr>
        <p:grpSpPr>
          <a:xfrm>
            <a:off x="1763688" y="2043191"/>
            <a:ext cx="784588" cy="377697"/>
            <a:chOff x="1600622" y="279698"/>
            <a:chExt cx="576064" cy="400110"/>
          </a:xfrm>
        </p:grpSpPr>
        <p:cxnSp>
          <p:nvCxnSpPr>
            <p:cNvPr id="97" name="رابط مستقيم 96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مربع نص 97"/>
            <p:cNvSpPr txBox="1"/>
            <p:nvPr/>
          </p:nvSpPr>
          <p:spPr>
            <a:xfrm>
              <a:off x="1600622" y="27969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EH</a:t>
              </a:r>
            </a:p>
          </p:txBody>
        </p:sp>
      </p:grpSp>
      <p:grpSp>
        <p:nvGrpSpPr>
          <p:cNvPr id="99" name="مجموعة 98"/>
          <p:cNvGrpSpPr/>
          <p:nvPr/>
        </p:nvGrpSpPr>
        <p:grpSpPr>
          <a:xfrm>
            <a:off x="1115616" y="1988840"/>
            <a:ext cx="856596" cy="377696"/>
            <a:chOff x="1489375" y="-245089"/>
            <a:chExt cx="628934" cy="400110"/>
          </a:xfrm>
        </p:grpSpPr>
        <p:cxnSp>
          <p:nvCxnSpPr>
            <p:cNvPr id="100" name="رابط مستقيم 99"/>
            <p:cNvCxnSpPr/>
            <p:nvPr/>
          </p:nvCxnSpPr>
          <p:spPr>
            <a:xfrm flipH="1">
              <a:off x="1489375" y="-168808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مربع نص 100"/>
            <p:cNvSpPr txBox="1"/>
            <p:nvPr/>
          </p:nvSpPr>
          <p:spPr>
            <a:xfrm>
              <a:off x="1542245" y="-245089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EF</a:t>
              </a:r>
            </a:p>
          </p:txBody>
        </p:sp>
      </p:grpSp>
      <p:grpSp>
        <p:nvGrpSpPr>
          <p:cNvPr id="102" name="مجموعة 101"/>
          <p:cNvGrpSpPr/>
          <p:nvPr/>
        </p:nvGrpSpPr>
        <p:grpSpPr>
          <a:xfrm>
            <a:off x="1763688" y="2043191"/>
            <a:ext cx="784588" cy="377697"/>
            <a:chOff x="1489375" y="-101707"/>
            <a:chExt cx="576064" cy="400110"/>
          </a:xfrm>
        </p:grpSpPr>
        <p:cxnSp>
          <p:nvCxnSpPr>
            <p:cNvPr id="103" name="رابط مستقيم 102"/>
            <p:cNvCxnSpPr/>
            <p:nvPr/>
          </p:nvCxnSpPr>
          <p:spPr>
            <a:xfrm flipH="1">
              <a:off x="1542245" y="-83002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مربع نص 103"/>
            <p:cNvSpPr txBox="1"/>
            <p:nvPr/>
          </p:nvSpPr>
          <p:spPr>
            <a:xfrm>
              <a:off x="1489375" y="-101707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HE</a:t>
              </a:r>
            </a:p>
          </p:txBody>
        </p:sp>
      </p:grpSp>
      <p:grpSp>
        <p:nvGrpSpPr>
          <p:cNvPr id="105" name="مجموعة 104"/>
          <p:cNvGrpSpPr/>
          <p:nvPr/>
        </p:nvGrpSpPr>
        <p:grpSpPr>
          <a:xfrm>
            <a:off x="979100" y="1988840"/>
            <a:ext cx="784588" cy="377697"/>
            <a:chOff x="1600622" y="270173"/>
            <a:chExt cx="576064" cy="400110"/>
          </a:xfrm>
        </p:grpSpPr>
        <p:cxnSp>
          <p:nvCxnSpPr>
            <p:cNvPr id="106" name="رابط مستقيم 105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مربع نص 106"/>
            <p:cNvSpPr txBox="1"/>
            <p:nvPr/>
          </p:nvSpPr>
          <p:spPr>
            <a:xfrm>
              <a:off x="1600622" y="270173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HG</a:t>
              </a:r>
            </a:p>
          </p:txBody>
        </p:sp>
      </p:grpSp>
      <p:grpSp>
        <p:nvGrpSpPr>
          <p:cNvPr id="108" name="مجموعة 9"/>
          <p:cNvGrpSpPr/>
          <p:nvPr/>
        </p:nvGrpSpPr>
        <p:grpSpPr>
          <a:xfrm>
            <a:off x="7658819" y="2628201"/>
            <a:ext cx="360040" cy="584775"/>
            <a:chOff x="3707904" y="3252217"/>
            <a:chExt cx="360040" cy="584775"/>
          </a:xfrm>
        </p:grpSpPr>
        <p:sp>
          <p:nvSpPr>
            <p:cNvPr id="109" name="شكل بيضاوي 108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مربع نص 109"/>
            <p:cNvSpPr txBox="1"/>
            <p:nvPr/>
          </p:nvSpPr>
          <p:spPr>
            <a:xfrm>
              <a:off x="3707904" y="325221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112" name="مستطيل 111"/>
          <p:cNvSpPr/>
          <p:nvPr/>
        </p:nvSpPr>
        <p:spPr>
          <a:xfrm>
            <a:off x="1259632" y="2740858"/>
            <a:ext cx="6370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يتعين بالمستقيمين المتوازيين </a:t>
            </a:r>
            <a:r>
              <a:rPr kumimoji="0" lang="ar-EG" sz="1600" b="1" i="0" u="none" strike="noStrike" kern="1200" cap="none" spc="0" normalizeH="0" baseline="0" noProof="0" dirty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......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، </a:t>
            </a:r>
            <a:r>
              <a:rPr kumimoji="0" lang="ar-EG" sz="1600" b="1" i="0" u="none" strike="noStrike" kern="1200" cap="none" spc="0" normalizeH="0" baseline="0" noProof="0" dirty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...... .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DBFH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المستوي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E6BC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3" name="متوازي أضلاع 112"/>
          <p:cNvSpPr/>
          <p:nvPr/>
        </p:nvSpPr>
        <p:spPr>
          <a:xfrm rot="16200000">
            <a:off x="4349602" y="4594920"/>
            <a:ext cx="1548000" cy="1440000"/>
          </a:xfrm>
          <a:prstGeom prst="parallelogram">
            <a:avLst>
              <a:gd name="adj" fmla="val 34374"/>
            </a:avLst>
          </a:prstGeom>
          <a:solidFill>
            <a:srgbClr val="00B05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14" name="مجموعة 113"/>
          <p:cNvGrpSpPr/>
          <p:nvPr/>
        </p:nvGrpSpPr>
        <p:grpSpPr>
          <a:xfrm>
            <a:off x="1960662" y="2740858"/>
            <a:ext cx="576064" cy="400110"/>
            <a:chOff x="1600622" y="279698"/>
            <a:chExt cx="576064" cy="400110"/>
          </a:xfrm>
        </p:grpSpPr>
        <p:cxnSp>
          <p:nvCxnSpPr>
            <p:cNvPr id="115" name="رابط مستقيم 114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مربع نص 115"/>
            <p:cNvSpPr txBox="1"/>
            <p:nvPr/>
          </p:nvSpPr>
          <p:spPr>
            <a:xfrm>
              <a:off x="1600622" y="27969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HF</a:t>
              </a:r>
            </a:p>
          </p:txBody>
        </p:sp>
      </p:grpSp>
      <p:grpSp>
        <p:nvGrpSpPr>
          <p:cNvPr id="117" name="مجموعة 116"/>
          <p:cNvGrpSpPr/>
          <p:nvPr/>
        </p:nvGrpSpPr>
        <p:grpSpPr>
          <a:xfrm>
            <a:off x="1403648" y="2740858"/>
            <a:ext cx="576064" cy="400110"/>
            <a:chOff x="1600622" y="270173"/>
            <a:chExt cx="576064" cy="400110"/>
          </a:xfrm>
        </p:grpSpPr>
        <p:cxnSp>
          <p:nvCxnSpPr>
            <p:cNvPr id="118" name="رابط مستقيم 117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مربع نص 118"/>
            <p:cNvSpPr txBox="1"/>
            <p:nvPr/>
          </p:nvSpPr>
          <p:spPr>
            <a:xfrm>
              <a:off x="1600622" y="270173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DB</a:t>
              </a:r>
            </a:p>
          </p:txBody>
        </p:sp>
      </p:grpSp>
      <p:grpSp>
        <p:nvGrpSpPr>
          <p:cNvPr id="120" name="مجموعة 119"/>
          <p:cNvGrpSpPr/>
          <p:nvPr/>
        </p:nvGrpSpPr>
        <p:grpSpPr>
          <a:xfrm>
            <a:off x="1970187" y="2812866"/>
            <a:ext cx="576064" cy="400110"/>
            <a:chOff x="1600622" y="279698"/>
            <a:chExt cx="576064" cy="400110"/>
          </a:xfrm>
        </p:grpSpPr>
        <p:cxnSp>
          <p:nvCxnSpPr>
            <p:cNvPr id="121" name="رابط مستقيم 120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مربع نص 121"/>
            <p:cNvSpPr txBox="1"/>
            <p:nvPr/>
          </p:nvSpPr>
          <p:spPr>
            <a:xfrm>
              <a:off x="1600622" y="27969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BF</a:t>
              </a:r>
            </a:p>
          </p:txBody>
        </p:sp>
      </p:grpSp>
      <p:grpSp>
        <p:nvGrpSpPr>
          <p:cNvPr id="123" name="مجموعة 122"/>
          <p:cNvGrpSpPr/>
          <p:nvPr/>
        </p:nvGrpSpPr>
        <p:grpSpPr>
          <a:xfrm>
            <a:off x="1403648" y="2812866"/>
            <a:ext cx="576064" cy="400110"/>
            <a:chOff x="1600622" y="270173"/>
            <a:chExt cx="576064" cy="400110"/>
          </a:xfrm>
        </p:grpSpPr>
        <p:cxnSp>
          <p:nvCxnSpPr>
            <p:cNvPr id="124" name="رابط مستقيم 123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مربع نص 124"/>
            <p:cNvSpPr txBox="1"/>
            <p:nvPr/>
          </p:nvSpPr>
          <p:spPr>
            <a:xfrm>
              <a:off x="1600622" y="270173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DH</a:t>
              </a:r>
            </a:p>
          </p:txBody>
        </p:sp>
      </p:grpSp>
      <p:grpSp>
        <p:nvGrpSpPr>
          <p:cNvPr id="126" name="مجموعة 9"/>
          <p:cNvGrpSpPr/>
          <p:nvPr/>
        </p:nvGrpSpPr>
        <p:grpSpPr>
          <a:xfrm>
            <a:off x="7649294" y="3121804"/>
            <a:ext cx="369525" cy="523220"/>
            <a:chOff x="3698379" y="3256409"/>
            <a:chExt cx="369525" cy="523220"/>
          </a:xfrm>
        </p:grpSpPr>
        <p:sp>
          <p:nvSpPr>
            <p:cNvPr id="127" name="شكل بيضاوي 126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8" name="مربع نص 127"/>
            <p:cNvSpPr txBox="1"/>
            <p:nvPr/>
          </p:nvSpPr>
          <p:spPr>
            <a:xfrm>
              <a:off x="3698379" y="3256409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129" name="مستطيل 128"/>
          <p:cNvSpPr/>
          <p:nvPr/>
        </p:nvSpPr>
        <p:spPr>
          <a:xfrm>
            <a:off x="683568" y="3181038"/>
            <a:ext cx="6960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 ي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تعين بالمستقيم </a:t>
            </a:r>
            <a:r>
              <a: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......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،والنقطة </a:t>
            </a:r>
            <a:r>
              <a: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......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.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AEHD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المستوي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0" name="مستطيل 129"/>
          <p:cNvSpPr/>
          <p:nvPr/>
        </p:nvSpPr>
        <p:spPr>
          <a:xfrm>
            <a:off x="4414408" y="4545240"/>
            <a:ext cx="2052000" cy="1044000"/>
          </a:xfrm>
          <a:prstGeom prst="rect">
            <a:avLst/>
          </a:prstGeom>
          <a:solidFill>
            <a:srgbClr val="61D6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31" name="مجموعة 130"/>
          <p:cNvGrpSpPr/>
          <p:nvPr/>
        </p:nvGrpSpPr>
        <p:grpSpPr>
          <a:xfrm>
            <a:off x="2988090" y="3212976"/>
            <a:ext cx="791822" cy="400110"/>
            <a:chOff x="1476487" y="279698"/>
            <a:chExt cx="576064" cy="400110"/>
          </a:xfrm>
        </p:grpSpPr>
        <p:cxnSp>
          <p:nvCxnSpPr>
            <p:cNvPr id="132" name="رابط مستقيم 131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مربع نص 132"/>
            <p:cNvSpPr txBox="1"/>
            <p:nvPr/>
          </p:nvSpPr>
          <p:spPr>
            <a:xfrm>
              <a:off x="1476487" y="27969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DA</a:t>
              </a:r>
            </a:p>
          </p:txBody>
        </p:sp>
      </p:grpSp>
      <p:sp>
        <p:nvSpPr>
          <p:cNvPr id="134" name="مربع نص 133"/>
          <p:cNvSpPr txBox="1"/>
          <p:nvPr/>
        </p:nvSpPr>
        <p:spPr>
          <a:xfrm>
            <a:off x="1727817" y="3140968"/>
            <a:ext cx="39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H</a:t>
            </a:r>
          </a:p>
        </p:txBody>
      </p:sp>
      <p:sp>
        <p:nvSpPr>
          <p:cNvPr id="135" name="مربع نص 134"/>
          <p:cNvSpPr txBox="1"/>
          <p:nvPr/>
        </p:nvSpPr>
        <p:spPr>
          <a:xfrm>
            <a:off x="1691680" y="3172906"/>
            <a:ext cx="39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E</a:t>
            </a:r>
          </a:p>
        </p:txBody>
      </p:sp>
      <p:grpSp>
        <p:nvGrpSpPr>
          <p:cNvPr id="136" name="مجموعة 135"/>
          <p:cNvGrpSpPr/>
          <p:nvPr/>
        </p:nvGrpSpPr>
        <p:grpSpPr>
          <a:xfrm>
            <a:off x="3257257" y="3212976"/>
            <a:ext cx="594663" cy="400110"/>
            <a:chOff x="1671144" y="308817"/>
            <a:chExt cx="344536" cy="292821"/>
          </a:xfrm>
        </p:grpSpPr>
        <p:cxnSp>
          <p:nvCxnSpPr>
            <p:cNvPr id="137" name="رابط مستقيم 136"/>
            <p:cNvCxnSpPr/>
            <p:nvPr/>
          </p:nvCxnSpPr>
          <p:spPr>
            <a:xfrm flipH="1">
              <a:off x="1691680" y="33265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مربع نص 137"/>
            <p:cNvSpPr txBox="1"/>
            <p:nvPr/>
          </p:nvSpPr>
          <p:spPr>
            <a:xfrm>
              <a:off x="1671144" y="308817"/>
              <a:ext cx="293953" cy="29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/>
                  <a:ea typeface="+mn-ea"/>
                  <a:cs typeface="+mn-cs"/>
                </a:rPr>
                <a:t>AE</a:t>
              </a:r>
            </a:p>
          </p:txBody>
        </p:sp>
      </p:grpSp>
      <p:sp>
        <p:nvSpPr>
          <p:cNvPr id="139" name="مربع نص 138"/>
          <p:cNvSpPr txBox="1"/>
          <p:nvPr/>
        </p:nvSpPr>
        <p:spPr>
          <a:xfrm>
            <a:off x="1655809" y="3212976"/>
            <a:ext cx="39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D</a:t>
            </a:r>
          </a:p>
        </p:txBody>
      </p:sp>
      <p:sp>
        <p:nvSpPr>
          <p:cNvPr id="140" name="مربع نص 139"/>
          <p:cNvSpPr txBox="1"/>
          <p:nvPr/>
        </p:nvSpPr>
        <p:spPr>
          <a:xfrm>
            <a:off x="1691680" y="3172906"/>
            <a:ext cx="39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H</a:t>
            </a:r>
          </a:p>
        </p:txBody>
      </p:sp>
      <p:grpSp>
        <p:nvGrpSpPr>
          <p:cNvPr id="141" name="مجموعة 9"/>
          <p:cNvGrpSpPr/>
          <p:nvPr/>
        </p:nvGrpSpPr>
        <p:grpSpPr>
          <a:xfrm>
            <a:off x="7658819" y="3645024"/>
            <a:ext cx="360040" cy="584775"/>
            <a:chOff x="3707904" y="3208784"/>
            <a:chExt cx="360040" cy="584775"/>
          </a:xfrm>
        </p:grpSpPr>
        <p:sp>
          <p:nvSpPr>
            <p:cNvPr id="142" name="شكل بيضاوي 141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3" name="مربع نص 142"/>
            <p:cNvSpPr txBox="1"/>
            <p:nvPr/>
          </p:nvSpPr>
          <p:spPr>
            <a:xfrm>
              <a:off x="3707904" y="3208784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</a:t>
              </a:r>
            </a:p>
          </p:txBody>
        </p:sp>
      </p:grpSp>
      <p:sp>
        <p:nvSpPr>
          <p:cNvPr id="144" name="مستطيل 143"/>
          <p:cNvSpPr/>
          <p:nvPr/>
        </p:nvSpPr>
        <p:spPr>
          <a:xfrm>
            <a:off x="-3348880" y="3729669"/>
            <a:ext cx="10929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هو نفس المستوي 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...............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أو 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................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ABC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Tahoma" panose="020B0604030504040204" pitchFamily="34" charset="0"/>
              </a:rPr>
              <a:t>المستوي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5" name="مربع نص 144"/>
          <p:cNvSpPr txBox="1"/>
          <p:nvPr/>
        </p:nvSpPr>
        <p:spPr>
          <a:xfrm>
            <a:off x="2588299" y="3668365"/>
            <a:ext cx="147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DCB</a:t>
            </a:r>
          </a:p>
        </p:txBody>
      </p:sp>
      <p:sp>
        <p:nvSpPr>
          <p:cNvPr id="146" name="مربع نص 145"/>
          <p:cNvSpPr txBox="1"/>
          <p:nvPr/>
        </p:nvSpPr>
        <p:spPr>
          <a:xfrm>
            <a:off x="1388790" y="3677890"/>
            <a:ext cx="162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ABD</a:t>
            </a:r>
          </a:p>
        </p:txBody>
      </p:sp>
      <p:sp>
        <p:nvSpPr>
          <p:cNvPr id="147" name="مربع نص 146"/>
          <p:cNvSpPr txBox="1"/>
          <p:nvPr/>
        </p:nvSpPr>
        <p:spPr>
          <a:xfrm>
            <a:off x="2516291" y="3645024"/>
            <a:ext cx="147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DCA</a:t>
            </a:r>
          </a:p>
        </p:txBody>
      </p:sp>
      <p:sp>
        <p:nvSpPr>
          <p:cNvPr id="148" name="مربع نص 147"/>
          <p:cNvSpPr txBox="1"/>
          <p:nvPr/>
        </p:nvSpPr>
        <p:spPr>
          <a:xfrm>
            <a:off x="1331640" y="3664074"/>
            <a:ext cx="162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CBD</a:t>
            </a:r>
          </a:p>
        </p:txBody>
      </p:sp>
      <p:cxnSp>
        <p:nvCxnSpPr>
          <p:cNvPr id="150" name="رابط مستقيم 149"/>
          <p:cNvCxnSpPr/>
          <p:nvPr/>
        </p:nvCxnSpPr>
        <p:spPr>
          <a:xfrm rot="300000" flipH="1">
            <a:off x="5886815" y="4489692"/>
            <a:ext cx="576000" cy="576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رابط مستقيم 150"/>
          <p:cNvCxnSpPr/>
          <p:nvPr/>
        </p:nvCxnSpPr>
        <p:spPr>
          <a:xfrm rot="300000" flipH="1">
            <a:off x="3794392" y="4480167"/>
            <a:ext cx="576000" cy="576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رابط مستقيم 152"/>
          <p:cNvCxnSpPr/>
          <p:nvPr/>
        </p:nvCxnSpPr>
        <p:spPr>
          <a:xfrm>
            <a:off x="4355976" y="4518645"/>
            <a:ext cx="2160000" cy="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رابط مستقيم 153"/>
          <p:cNvCxnSpPr/>
          <p:nvPr/>
        </p:nvCxnSpPr>
        <p:spPr>
          <a:xfrm>
            <a:off x="3736479" y="5041751"/>
            <a:ext cx="2160000" cy="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رابط مستقيم 154"/>
          <p:cNvCxnSpPr/>
          <p:nvPr/>
        </p:nvCxnSpPr>
        <p:spPr>
          <a:xfrm rot="300000" flipH="1">
            <a:off x="3798584" y="5546249"/>
            <a:ext cx="576000" cy="576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رابط مستقيم 155"/>
          <p:cNvCxnSpPr/>
          <p:nvPr/>
        </p:nvCxnSpPr>
        <p:spPr>
          <a:xfrm>
            <a:off x="3755529" y="6102821"/>
            <a:ext cx="2160000" cy="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رابط مستقيم 156"/>
          <p:cNvCxnSpPr/>
          <p:nvPr/>
        </p:nvCxnSpPr>
        <p:spPr>
          <a:xfrm>
            <a:off x="4355075" y="5579715"/>
            <a:ext cx="2160000" cy="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رابط مستقيم 157"/>
          <p:cNvCxnSpPr/>
          <p:nvPr/>
        </p:nvCxnSpPr>
        <p:spPr>
          <a:xfrm rot="300000" flipH="1">
            <a:off x="5882303" y="5550762"/>
            <a:ext cx="576000" cy="576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رابط مستقيم 158"/>
          <p:cNvCxnSpPr/>
          <p:nvPr/>
        </p:nvCxnSpPr>
        <p:spPr>
          <a:xfrm>
            <a:off x="4384551" y="5579715"/>
            <a:ext cx="2160000" cy="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رابط مستقيم 159"/>
          <p:cNvCxnSpPr/>
          <p:nvPr/>
        </p:nvCxnSpPr>
        <p:spPr>
          <a:xfrm rot="300000" flipH="1">
            <a:off x="3803917" y="5550762"/>
            <a:ext cx="576000" cy="576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رابط مستقيم 160"/>
          <p:cNvCxnSpPr/>
          <p:nvPr/>
        </p:nvCxnSpPr>
        <p:spPr>
          <a:xfrm>
            <a:off x="4394076" y="5589240"/>
            <a:ext cx="1440160" cy="504056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رابط مستقيم 163"/>
          <p:cNvCxnSpPr/>
          <p:nvPr/>
        </p:nvCxnSpPr>
        <p:spPr>
          <a:xfrm>
            <a:off x="4394076" y="4528170"/>
            <a:ext cx="1440160" cy="504056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رابط مستقيم 164"/>
          <p:cNvCxnSpPr/>
          <p:nvPr/>
        </p:nvCxnSpPr>
        <p:spPr>
          <a:xfrm rot="16200000" flipH="1">
            <a:off x="5325344" y="5550643"/>
            <a:ext cx="1055883" cy="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رابط مستقيم 165"/>
          <p:cNvCxnSpPr/>
          <p:nvPr/>
        </p:nvCxnSpPr>
        <p:spPr>
          <a:xfrm rot="16200000" flipH="1">
            <a:off x="3866135" y="5070970"/>
            <a:ext cx="1055883" cy="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رابط مستقيم 166"/>
          <p:cNvCxnSpPr/>
          <p:nvPr/>
        </p:nvCxnSpPr>
        <p:spPr>
          <a:xfrm>
            <a:off x="4355976" y="4518645"/>
            <a:ext cx="2160000" cy="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شكل بيضاوي 167"/>
          <p:cNvSpPr/>
          <p:nvPr/>
        </p:nvSpPr>
        <p:spPr>
          <a:xfrm>
            <a:off x="4331593" y="5509815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9" name="شكل بيضاوي 168"/>
          <p:cNvSpPr/>
          <p:nvPr/>
        </p:nvSpPr>
        <p:spPr>
          <a:xfrm>
            <a:off x="6412408" y="5543723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70" name="رابط مستقيم 169"/>
          <p:cNvCxnSpPr/>
          <p:nvPr/>
        </p:nvCxnSpPr>
        <p:spPr>
          <a:xfrm rot="16200000" flipH="1">
            <a:off x="5954366" y="5056112"/>
            <a:ext cx="1055883" cy="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شكل بيضاوي 170"/>
          <p:cNvSpPr/>
          <p:nvPr/>
        </p:nvSpPr>
        <p:spPr>
          <a:xfrm>
            <a:off x="4331593" y="4465687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2" name="شكل بيضاوي 171"/>
          <p:cNvSpPr/>
          <p:nvPr/>
        </p:nvSpPr>
        <p:spPr>
          <a:xfrm>
            <a:off x="4333701" y="5509815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76" y="-27384"/>
            <a:ext cx="33639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4" dur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9" dur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6" dur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1" dur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89" grpId="0" animBg="1"/>
      <p:bldP spid="89" grpId="1" animBg="1"/>
      <p:bldP spid="113" grpId="0" animBg="1"/>
      <p:bldP spid="113" grpId="1" animBg="1"/>
      <p:bldP spid="130" grpId="0" animBg="1"/>
      <p:bldP spid="130" grpId="1" animBg="1"/>
      <p:bldP spid="134" grpId="0"/>
      <p:bldP spid="134" grpId="1"/>
      <p:bldP spid="135" grpId="0"/>
      <p:bldP spid="135" grpId="1"/>
      <p:bldP spid="139" grpId="0"/>
      <p:bldP spid="139" grpId="1"/>
      <p:bldP spid="140" grpId="0"/>
      <p:bldP spid="145" grpId="0"/>
      <p:bldP spid="145" grpId="1"/>
      <p:bldP spid="146" grpId="0"/>
      <p:bldP spid="146" grpId="1"/>
      <p:bldP spid="147" grpId="0"/>
      <p:bldP spid="148" grpId="0"/>
      <p:bldP spid="168" grpId="0" animBg="1"/>
      <p:bldP spid="168" grpId="1" animBg="1"/>
      <p:bldP spid="169" grpId="0" animBg="1"/>
      <p:bldP spid="169" grpId="1" animBg="1"/>
      <p:bldP spid="171" grpId="0" animBg="1"/>
      <p:bldP spid="171" grpId="1" animBg="1"/>
      <p:bldP spid="172" grpId="0" animBg="1"/>
      <p:bldP spid="17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7950" y="44450"/>
            <a:ext cx="9001125" cy="6562725"/>
            <a:chOff x="68" y="28"/>
            <a:chExt cx="5670" cy="413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" y="28"/>
              <a:ext cx="5670" cy="4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8"/>
              <a:ext cx="5675" cy="4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مستطيل مستدير الزوايا 15">
            <a:extLst>
              <a:ext uri="{FF2B5EF4-FFF2-40B4-BE49-F238E27FC236}">
                <a16:creationId xmlns:a16="http://schemas.microsoft.com/office/drawing/2014/main" id="{5EB1F2FE-B2C9-4FC4-9E74-DC037A8BB47E}"/>
              </a:ext>
            </a:extLst>
          </p:cNvPr>
          <p:cNvSpPr/>
          <p:nvPr/>
        </p:nvSpPr>
        <p:spPr>
          <a:xfrm>
            <a:off x="117224" y="69943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P49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732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6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AE2D0-0CF1-4639-8F4F-583F70A8F0DD}" type="slidenum">
              <a:rPr kumimoji="0" lang="ar-K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itchFamily="34" charset="0"/>
              </a:rPr>
              <a:pPr marL="0" marR="0" lvl="0" indent="0" algn="l" defTabSz="914400" rtl="1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b="81829"/>
          <a:stretch/>
        </p:blipFill>
        <p:spPr bwMode="auto">
          <a:xfrm>
            <a:off x="3491880" y="3416247"/>
            <a:ext cx="4820882" cy="58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29"/>
          <a:stretch/>
        </p:blipFill>
        <p:spPr bwMode="auto">
          <a:xfrm>
            <a:off x="1348383" y="3518877"/>
            <a:ext cx="1495425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3426545" y="2930971"/>
            <a:ext cx="2319337" cy="503238"/>
          </a:xfrm>
          <a:prstGeom prst="parallelogram">
            <a:avLst>
              <a:gd name="adj" fmla="val 119552"/>
            </a:avLst>
          </a:prstGeom>
          <a:solidFill>
            <a:srgbClr val="FFFFCC"/>
          </a:solidFill>
          <a:ln w="12700" algn="ctr">
            <a:solidFill>
              <a:srgbClr val="EBF25A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4074245" y="1148209"/>
            <a:ext cx="1727200" cy="1774825"/>
          </a:xfrm>
          <a:prstGeom prst="rect">
            <a:avLst/>
          </a:prstGeom>
          <a:solidFill>
            <a:srgbClr val="000099"/>
          </a:solidFill>
          <a:ln w="19050" algn="ctr">
            <a:solidFill>
              <a:srgbClr val="EBF25A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3426545" y="1116459"/>
            <a:ext cx="2406650" cy="576262"/>
          </a:xfrm>
          <a:prstGeom prst="parallelogram">
            <a:avLst>
              <a:gd name="adj" fmla="val 120939"/>
            </a:avLst>
          </a:prstGeom>
          <a:solidFill>
            <a:srgbClr val="EBF25A">
              <a:alpha val="50195"/>
            </a:srgbClr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 rot="8406582">
            <a:off x="4472682" y="1645096"/>
            <a:ext cx="1979613" cy="1366838"/>
          </a:xfrm>
          <a:prstGeom prst="parallelogram">
            <a:avLst>
              <a:gd name="adj" fmla="val 83238"/>
            </a:avLst>
          </a:prstGeom>
          <a:solidFill>
            <a:srgbClr val="E773C9">
              <a:alpha val="50195"/>
            </a:srgbClr>
          </a:solidFill>
          <a:ln w="19050" algn="ctr">
            <a:solidFill>
              <a:srgbClr val="EBF25A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2" name="AutoShape 24"/>
          <p:cNvSpPr>
            <a:spLocks noChangeArrowheads="1"/>
          </p:cNvSpPr>
          <p:nvPr/>
        </p:nvSpPr>
        <p:spPr bwMode="auto">
          <a:xfrm rot="8406582">
            <a:off x="2762996" y="1619696"/>
            <a:ext cx="1979612" cy="1366838"/>
          </a:xfrm>
          <a:prstGeom prst="parallelogram">
            <a:avLst>
              <a:gd name="adj" fmla="val 83238"/>
            </a:avLst>
          </a:prstGeom>
          <a:solidFill>
            <a:srgbClr val="00FF00"/>
          </a:solidFill>
          <a:ln w="19050" algn="ctr">
            <a:solidFill>
              <a:srgbClr val="EBF25A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3426545" y="1687959"/>
            <a:ext cx="1727200" cy="1774825"/>
          </a:xfrm>
          <a:prstGeom prst="rect">
            <a:avLst/>
          </a:prstGeom>
          <a:solidFill>
            <a:srgbClr val="FF0066">
              <a:alpha val="70195"/>
            </a:srgbClr>
          </a:solidFill>
          <a:ln w="19050" algn="ctr">
            <a:solidFill>
              <a:srgbClr val="EBF25A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54" name="رابط مستقيم 53"/>
          <p:cNvCxnSpPr/>
          <p:nvPr/>
        </p:nvCxnSpPr>
        <p:spPr bwMode="auto">
          <a:xfrm flipH="1" flipV="1">
            <a:off x="4074246" y="2924943"/>
            <a:ext cx="1727199" cy="6028"/>
          </a:xfrm>
          <a:prstGeom prst="lin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رابط مستقيم 54"/>
          <p:cNvCxnSpPr/>
          <p:nvPr/>
        </p:nvCxnSpPr>
        <p:spPr bwMode="auto">
          <a:xfrm flipH="1">
            <a:off x="3488534" y="2911088"/>
            <a:ext cx="528536" cy="517912"/>
          </a:xfrm>
          <a:prstGeom prst="lin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رابط مستقيم 55"/>
          <p:cNvCxnSpPr/>
          <p:nvPr/>
        </p:nvCxnSpPr>
        <p:spPr bwMode="auto">
          <a:xfrm>
            <a:off x="4074245" y="1169363"/>
            <a:ext cx="0" cy="1761608"/>
          </a:xfrm>
          <a:prstGeom prst="lin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مربع نص 56"/>
          <p:cNvSpPr txBox="1"/>
          <p:nvPr/>
        </p:nvSpPr>
        <p:spPr>
          <a:xfrm>
            <a:off x="3059832" y="139361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5148064" y="148478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5796136" y="98072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3635896" y="92126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3059832" y="311135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4067944" y="246327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</a:p>
        </p:txBody>
      </p:sp>
      <p:sp>
        <p:nvSpPr>
          <p:cNvPr id="63" name="مربع نص 62"/>
          <p:cNvSpPr txBox="1"/>
          <p:nvPr/>
        </p:nvSpPr>
        <p:spPr>
          <a:xfrm>
            <a:off x="5796136" y="260729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</a:p>
        </p:txBody>
      </p:sp>
      <p:sp>
        <p:nvSpPr>
          <p:cNvPr id="64" name="مربع نص 63"/>
          <p:cNvSpPr txBox="1"/>
          <p:nvPr/>
        </p:nvSpPr>
        <p:spPr>
          <a:xfrm>
            <a:off x="5220072" y="318335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</a:p>
        </p:txBody>
      </p:sp>
      <p:sp>
        <p:nvSpPr>
          <p:cNvPr id="14" name="متوازي أضلاع 13"/>
          <p:cNvSpPr/>
          <p:nvPr/>
        </p:nvSpPr>
        <p:spPr bwMode="auto">
          <a:xfrm rot="25620000">
            <a:off x="3534249" y="1385742"/>
            <a:ext cx="2085265" cy="1814822"/>
          </a:xfrm>
          <a:prstGeom prst="parallelogram">
            <a:avLst>
              <a:gd name="adj" fmla="val 39827"/>
            </a:avLst>
          </a:prstGeom>
          <a:blipFill>
            <a:blip r:embed="rId6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6" name="رابط مستقيم 15"/>
          <p:cNvCxnSpPr/>
          <p:nvPr/>
        </p:nvCxnSpPr>
        <p:spPr bwMode="auto">
          <a:xfrm>
            <a:off x="5145683" y="1644128"/>
            <a:ext cx="0" cy="1770063"/>
          </a:xfrm>
          <a:prstGeom prst="line">
            <a:avLst/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رابط مستقيم 68"/>
          <p:cNvCxnSpPr/>
          <p:nvPr/>
        </p:nvCxnSpPr>
        <p:spPr bwMode="auto">
          <a:xfrm>
            <a:off x="3996929" y="2905061"/>
            <a:ext cx="1727199" cy="19883"/>
          </a:xfrm>
          <a:prstGeom prst="line">
            <a:avLst/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Oval 82"/>
          <p:cNvSpPr>
            <a:spLocks noChangeArrowheads="1"/>
          </p:cNvSpPr>
          <p:nvPr/>
        </p:nvSpPr>
        <p:spPr bwMode="auto">
          <a:xfrm rot="15509756">
            <a:off x="5059424" y="3338666"/>
            <a:ext cx="172518" cy="10699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2" name="Oval 82"/>
          <p:cNvSpPr>
            <a:spLocks noChangeArrowheads="1"/>
          </p:cNvSpPr>
          <p:nvPr/>
        </p:nvSpPr>
        <p:spPr bwMode="auto">
          <a:xfrm rot="15509756">
            <a:off x="3971755" y="2852337"/>
            <a:ext cx="172518" cy="10699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3" name="Oval 82"/>
          <p:cNvSpPr>
            <a:spLocks noChangeArrowheads="1"/>
          </p:cNvSpPr>
          <p:nvPr/>
        </p:nvSpPr>
        <p:spPr bwMode="auto">
          <a:xfrm rot="15509756">
            <a:off x="3920943" y="1199102"/>
            <a:ext cx="172518" cy="10699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4" name="Oval 82"/>
          <p:cNvSpPr>
            <a:spLocks noChangeArrowheads="1"/>
          </p:cNvSpPr>
          <p:nvPr/>
        </p:nvSpPr>
        <p:spPr bwMode="auto">
          <a:xfrm rot="15509756">
            <a:off x="5049544" y="1624122"/>
            <a:ext cx="172518" cy="10699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5" name="شكل بيضاوي 74"/>
          <p:cNvSpPr/>
          <p:nvPr/>
        </p:nvSpPr>
        <p:spPr bwMode="auto">
          <a:xfrm>
            <a:off x="1484542" y="3518877"/>
            <a:ext cx="432048" cy="545444"/>
          </a:xfrm>
          <a:prstGeom prst="ellipse">
            <a:avLst/>
          </a:prstGeom>
          <a:solidFill>
            <a:srgbClr val="FF0000">
              <a:alpha val="21176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78" name="متوازي أضلاع 77"/>
          <p:cNvSpPr/>
          <p:nvPr/>
        </p:nvSpPr>
        <p:spPr bwMode="auto">
          <a:xfrm rot="5400000">
            <a:off x="3421637" y="1650564"/>
            <a:ext cx="2355844" cy="1160189"/>
          </a:xfrm>
          <a:prstGeom prst="parallelogram">
            <a:avLst>
              <a:gd name="adj" fmla="val 46821"/>
            </a:avLst>
          </a:prstGeom>
          <a:blipFill>
            <a:blip r:embed="rId7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29" name="رابط مستقيم 28"/>
          <p:cNvCxnSpPr/>
          <p:nvPr/>
        </p:nvCxnSpPr>
        <p:spPr bwMode="auto">
          <a:xfrm>
            <a:off x="4040648" y="1211560"/>
            <a:ext cx="0" cy="1693501"/>
          </a:xfrm>
          <a:prstGeom prst="line">
            <a:avLst/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Line 7"/>
          <p:cNvSpPr>
            <a:spLocks noChangeShapeType="1"/>
          </p:cNvSpPr>
          <p:nvPr/>
        </p:nvSpPr>
        <p:spPr bwMode="auto">
          <a:xfrm rot="214454" flipH="1">
            <a:off x="2985732" y="1562531"/>
            <a:ext cx="2500344" cy="19699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rot="214454" flipH="1">
            <a:off x="3555211" y="2858864"/>
            <a:ext cx="2504384" cy="13231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22020" b="64298"/>
          <a:stretch/>
        </p:blipFill>
        <p:spPr bwMode="auto">
          <a:xfrm>
            <a:off x="3563888" y="4077072"/>
            <a:ext cx="4680520" cy="44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29"/>
          <a:stretch/>
        </p:blipFill>
        <p:spPr bwMode="auto">
          <a:xfrm>
            <a:off x="1348383" y="4077072"/>
            <a:ext cx="1495425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شكل بيضاوي 42"/>
          <p:cNvSpPr/>
          <p:nvPr/>
        </p:nvSpPr>
        <p:spPr bwMode="auto">
          <a:xfrm>
            <a:off x="1475656" y="4098758"/>
            <a:ext cx="432048" cy="545444"/>
          </a:xfrm>
          <a:prstGeom prst="ellipse">
            <a:avLst/>
          </a:prstGeom>
          <a:solidFill>
            <a:srgbClr val="FF0000">
              <a:alpha val="21176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40405" b="44203"/>
          <a:stretch/>
        </p:blipFill>
        <p:spPr bwMode="auto">
          <a:xfrm>
            <a:off x="3563888" y="4653136"/>
            <a:ext cx="4683866" cy="49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29"/>
          <a:stretch/>
        </p:blipFill>
        <p:spPr bwMode="auto">
          <a:xfrm>
            <a:off x="1331640" y="4653136"/>
            <a:ext cx="1495425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Oval 82"/>
          <p:cNvSpPr>
            <a:spLocks noChangeArrowheads="1"/>
          </p:cNvSpPr>
          <p:nvPr/>
        </p:nvSpPr>
        <p:spPr bwMode="auto">
          <a:xfrm rot="15509756">
            <a:off x="3332649" y="1647993"/>
            <a:ext cx="172518" cy="10699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7" name="Oval 82"/>
          <p:cNvSpPr>
            <a:spLocks noChangeArrowheads="1"/>
          </p:cNvSpPr>
          <p:nvPr/>
        </p:nvSpPr>
        <p:spPr bwMode="auto">
          <a:xfrm rot="15509756">
            <a:off x="5045901" y="1607528"/>
            <a:ext cx="172518" cy="10699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7" name="Oval 82"/>
          <p:cNvSpPr>
            <a:spLocks noChangeArrowheads="1"/>
          </p:cNvSpPr>
          <p:nvPr/>
        </p:nvSpPr>
        <p:spPr bwMode="auto">
          <a:xfrm rot="15509756">
            <a:off x="5707496" y="1121731"/>
            <a:ext cx="172518" cy="10699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0" name="Oval 82"/>
          <p:cNvSpPr>
            <a:spLocks noChangeArrowheads="1"/>
          </p:cNvSpPr>
          <p:nvPr/>
        </p:nvSpPr>
        <p:spPr bwMode="auto">
          <a:xfrm rot="15509756">
            <a:off x="5693671" y="2842240"/>
            <a:ext cx="172518" cy="10699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6" name="شكل بيضاوي 75"/>
          <p:cNvSpPr/>
          <p:nvPr/>
        </p:nvSpPr>
        <p:spPr bwMode="auto">
          <a:xfrm>
            <a:off x="2195736" y="4683756"/>
            <a:ext cx="432048" cy="545444"/>
          </a:xfrm>
          <a:prstGeom prst="ellipse">
            <a:avLst/>
          </a:prstGeom>
          <a:solidFill>
            <a:srgbClr val="FF0000">
              <a:alpha val="21176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61783" b="24963"/>
          <a:stretch/>
        </p:blipFill>
        <p:spPr bwMode="auto">
          <a:xfrm>
            <a:off x="3570561" y="5301208"/>
            <a:ext cx="4673847" cy="42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29"/>
          <a:stretch/>
        </p:blipFill>
        <p:spPr bwMode="auto">
          <a:xfrm>
            <a:off x="1331640" y="5229200"/>
            <a:ext cx="1495425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Line 6"/>
          <p:cNvSpPr>
            <a:spLocks noChangeShapeType="1"/>
          </p:cNvSpPr>
          <p:nvPr/>
        </p:nvSpPr>
        <p:spPr bwMode="auto">
          <a:xfrm rot="2131029" flipH="1">
            <a:off x="3448668" y="2817445"/>
            <a:ext cx="1772677" cy="1321746"/>
          </a:xfrm>
          <a:prstGeom prst="line">
            <a:avLst/>
          </a:prstGeom>
          <a:noFill/>
          <a:ln w="57150">
            <a:solidFill>
              <a:srgbClr val="F41B0A"/>
            </a:solidFill>
            <a:round/>
            <a:headEnd type="triangle" w="med" len="med"/>
            <a:tailEnd type="triangl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1" name="Line 6"/>
          <p:cNvSpPr>
            <a:spLocks noChangeShapeType="1"/>
          </p:cNvSpPr>
          <p:nvPr/>
        </p:nvSpPr>
        <p:spPr bwMode="auto">
          <a:xfrm rot="2131029" flipH="1" flipV="1">
            <a:off x="5136708" y="1192995"/>
            <a:ext cx="1297434" cy="1747300"/>
          </a:xfrm>
          <a:prstGeom prst="line">
            <a:avLst/>
          </a:prstGeom>
          <a:noFill/>
          <a:ln w="57150">
            <a:solidFill>
              <a:srgbClr val="F41B0A"/>
            </a:solidFill>
            <a:round/>
            <a:headEnd type="triangle" w="med" len="med"/>
            <a:tailEnd type="triangl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2" name="شكل بيضاوي 81"/>
          <p:cNvSpPr/>
          <p:nvPr/>
        </p:nvSpPr>
        <p:spPr bwMode="auto">
          <a:xfrm>
            <a:off x="2226800" y="5259820"/>
            <a:ext cx="432048" cy="545444"/>
          </a:xfrm>
          <a:prstGeom prst="ellipse">
            <a:avLst/>
          </a:prstGeom>
          <a:solidFill>
            <a:srgbClr val="FF0000">
              <a:alpha val="21176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pic>
        <p:nvPicPr>
          <p:cNvPr id="8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80168" b="5722"/>
          <a:stretch/>
        </p:blipFill>
        <p:spPr bwMode="auto">
          <a:xfrm>
            <a:off x="3498553" y="5949280"/>
            <a:ext cx="4673847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29"/>
          <a:stretch/>
        </p:blipFill>
        <p:spPr bwMode="auto">
          <a:xfrm>
            <a:off x="1331640" y="5805264"/>
            <a:ext cx="1495425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rot="2131029" flipH="1">
            <a:off x="3148714" y="881446"/>
            <a:ext cx="2178645" cy="1574555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6" name="Line 6"/>
          <p:cNvSpPr>
            <a:spLocks noChangeShapeType="1"/>
          </p:cNvSpPr>
          <p:nvPr/>
        </p:nvSpPr>
        <p:spPr bwMode="auto">
          <a:xfrm rot="2131029" flipH="1">
            <a:off x="5075923" y="465981"/>
            <a:ext cx="665294" cy="204267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7" name="شكل بيضاوي 86"/>
          <p:cNvSpPr/>
          <p:nvPr/>
        </p:nvSpPr>
        <p:spPr bwMode="auto">
          <a:xfrm>
            <a:off x="1448360" y="5835884"/>
            <a:ext cx="432048" cy="545444"/>
          </a:xfrm>
          <a:prstGeom prst="ellipse">
            <a:avLst/>
          </a:prstGeom>
          <a:solidFill>
            <a:srgbClr val="FF0000">
              <a:alpha val="21176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88" name="AutoShape 4"/>
          <p:cNvSpPr>
            <a:spLocks noChangeArrowheads="1"/>
          </p:cNvSpPr>
          <p:nvPr/>
        </p:nvSpPr>
        <p:spPr bwMode="auto">
          <a:xfrm>
            <a:off x="3483851" y="1149754"/>
            <a:ext cx="2406650" cy="576262"/>
          </a:xfrm>
          <a:prstGeom prst="parallelogram">
            <a:avLst>
              <a:gd name="adj" fmla="val 120939"/>
            </a:avLst>
          </a:prstGeom>
          <a:solidFill>
            <a:srgbClr val="FFC000">
              <a:alpha val="50195"/>
            </a:srgbClr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4108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1"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2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14" grpId="0" animBg="1"/>
      <p:bldP spid="14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8" grpId="0" animBg="1"/>
      <p:bldP spid="7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3" grpId="0" animBg="1"/>
      <p:bldP spid="46" grpId="0" animBg="1"/>
      <p:bldP spid="46" grpId="1" animBg="1"/>
      <p:bldP spid="47" grpId="0" animBg="1"/>
      <p:bldP spid="47" grpId="1" animBg="1"/>
      <p:bldP spid="67" grpId="0" animBg="1"/>
      <p:bldP spid="67" grpId="1" animBg="1"/>
      <p:bldP spid="70" grpId="0" animBg="1"/>
      <p:bldP spid="70" grpId="1" animBg="1"/>
      <p:bldP spid="76" grpId="0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41675" y="304800"/>
            <a:ext cx="3463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ar-KW" sz="2800" b="1" dirty="0">
                <a:solidFill>
                  <a:prstClr val="black"/>
                </a:solidFill>
                <a:latin typeface="Tahoma" pitchFamily="34" charset="0"/>
              </a:rPr>
              <a:t>الأشكال ثلاثية الأبعاد </a:t>
            </a:r>
            <a:endParaRPr lang="en-US" sz="2800" b="1" dirty="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2802617" y="764704"/>
            <a:ext cx="4198256" cy="755147"/>
            <a:chOff x="2583543" y="1988053"/>
            <a:chExt cx="4198256" cy="755147"/>
          </a:xfrm>
        </p:grpSpPr>
        <p:sp>
          <p:nvSpPr>
            <p:cNvPr id="8" name="مستطيل 7"/>
            <p:cNvSpPr/>
            <p:nvPr/>
          </p:nvSpPr>
          <p:spPr>
            <a:xfrm>
              <a:off x="4648200" y="1988053"/>
              <a:ext cx="131762" cy="2347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ar-KW">
                <a:solidFill>
                  <a:prstClr val="white"/>
                </a:solidFill>
              </a:endParaRPr>
            </a:p>
          </p:txBody>
        </p:sp>
        <p:sp>
          <p:nvSpPr>
            <p:cNvPr id="12" name="سهم منحني إلى الأعلى 11"/>
            <p:cNvSpPr/>
            <p:nvPr/>
          </p:nvSpPr>
          <p:spPr>
            <a:xfrm rot="10800000">
              <a:off x="2583543" y="2209800"/>
              <a:ext cx="2140857" cy="5334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ar-KW">
                <a:solidFill>
                  <a:prstClr val="white"/>
                </a:solidFill>
              </a:endParaRPr>
            </a:p>
          </p:txBody>
        </p:sp>
        <p:sp>
          <p:nvSpPr>
            <p:cNvPr id="14" name="سهم منحني إلى الأعلى 13"/>
            <p:cNvSpPr/>
            <p:nvPr/>
          </p:nvSpPr>
          <p:spPr>
            <a:xfrm flipV="1">
              <a:off x="4640942" y="2209799"/>
              <a:ext cx="2140857" cy="514761"/>
            </a:xfrm>
            <a:prstGeom prst="bentUpArrow">
              <a:avLst>
                <a:gd name="adj1" fmla="val 25000"/>
                <a:gd name="adj2" fmla="val 20918"/>
                <a:gd name="adj3" fmla="val 227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ar-KW">
                <a:solidFill>
                  <a:prstClr val="white"/>
                </a:solidFill>
              </a:endParaRPr>
            </a:p>
          </p:txBody>
        </p:sp>
      </p:grpSp>
      <p:sp>
        <p:nvSpPr>
          <p:cNvPr id="15" name="شكل بيضاوي 14"/>
          <p:cNvSpPr/>
          <p:nvPr/>
        </p:nvSpPr>
        <p:spPr>
          <a:xfrm>
            <a:off x="5220072" y="1628800"/>
            <a:ext cx="3384376" cy="762000"/>
          </a:xfrm>
          <a:prstGeom prst="ellipse">
            <a:avLst/>
          </a:prstGeom>
          <a:solidFill>
            <a:schemeClr val="accent6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KW" sz="2800" b="1" dirty="0">
                <a:solidFill>
                  <a:srgbClr val="FF0000"/>
                </a:solidFill>
              </a:rPr>
              <a:t>لها أسطح مستوية</a:t>
            </a:r>
          </a:p>
        </p:txBody>
      </p:sp>
      <p:sp>
        <p:nvSpPr>
          <p:cNvPr id="18" name="شكل بيضاوي 17"/>
          <p:cNvSpPr/>
          <p:nvPr/>
        </p:nvSpPr>
        <p:spPr>
          <a:xfrm>
            <a:off x="990600" y="1672342"/>
            <a:ext cx="3429000" cy="762000"/>
          </a:xfrm>
          <a:prstGeom prst="ellipse">
            <a:avLst/>
          </a:prstGeom>
          <a:solidFill>
            <a:schemeClr val="accent6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KW" sz="2800" b="1" dirty="0">
                <a:solidFill>
                  <a:srgbClr val="FF0000"/>
                </a:solidFill>
              </a:rPr>
              <a:t>لها أسطح منحنية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359196" y="4829200"/>
            <a:ext cx="155620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ar-KW" sz="2800" b="1" dirty="0">
                <a:solidFill>
                  <a:srgbClr val="FF0000"/>
                </a:solidFill>
                <a:latin typeface="Tahoma" pitchFamily="34" charset="0"/>
              </a:rPr>
              <a:t>هرم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ahoma" pitchFamily="34" charset="0"/>
              </a:rPr>
              <a:t>Pyramid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220072" y="4813067"/>
            <a:ext cx="162163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ar-KW" sz="2800" b="1" dirty="0">
                <a:solidFill>
                  <a:srgbClr val="7030A0"/>
                </a:solidFill>
                <a:latin typeface="Tahoma" pitchFamily="34" charset="0"/>
              </a:rPr>
              <a:t>منشور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030A0"/>
                </a:solidFill>
                <a:latin typeface="Tahoma" pitchFamily="34" charset="0"/>
              </a:rPr>
              <a:t>Prism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752600" y="4725144"/>
            <a:ext cx="15562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ar-KW" sz="2800" b="1" dirty="0">
                <a:solidFill>
                  <a:srgbClr val="00B0F0"/>
                </a:solidFill>
                <a:latin typeface="Tahoma" pitchFamily="34" charset="0"/>
              </a:rPr>
              <a:t>مخروط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F0"/>
                </a:solidFill>
                <a:latin typeface="Tahoma" pitchFamily="34" charset="0"/>
              </a:rPr>
              <a:t>Cone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72596" y="4797152"/>
            <a:ext cx="155620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ar-KW" sz="2800" b="1" dirty="0" err="1">
                <a:solidFill>
                  <a:prstClr val="black"/>
                </a:solidFill>
                <a:latin typeface="Tahoma" pitchFamily="34" charset="0"/>
              </a:rPr>
              <a:t>إسطوانة</a:t>
            </a:r>
            <a:endParaRPr lang="ar-KW" sz="2800" b="1" dirty="0">
              <a:solidFill>
                <a:prstClr val="black"/>
              </a:solidFill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</a:rPr>
              <a:t>Cylinder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429000" y="4800172"/>
            <a:ext cx="162163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ar-KW" sz="2800" b="1" dirty="0">
                <a:solidFill>
                  <a:srgbClr val="C00000"/>
                </a:solidFill>
                <a:latin typeface="Tahoma" pitchFamily="34" charset="0"/>
              </a:rPr>
              <a:t>كرة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Sphere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2" t="31250" r="37582" b="31796"/>
          <a:stretch/>
        </p:blipFill>
        <p:spPr bwMode="auto">
          <a:xfrm>
            <a:off x="1997581" y="2806442"/>
            <a:ext cx="1244094" cy="177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9" t="21540" r="37283" b="19544"/>
          <a:stretch/>
        </p:blipFill>
        <p:spPr bwMode="auto">
          <a:xfrm>
            <a:off x="465849" y="2695641"/>
            <a:ext cx="1475532" cy="188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9617" r="41965" b="23661"/>
          <a:stretch/>
        </p:blipFill>
        <p:spPr bwMode="auto">
          <a:xfrm>
            <a:off x="3347864" y="2864768"/>
            <a:ext cx="1621341" cy="162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21540" r="37060" b="31278"/>
          <a:stretch/>
        </p:blipFill>
        <p:spPr bwMode="auto">
          <a:xfrm>
            <a:off x="5128994" y="2547731"/>
            <a:ext cx="1871879" cy="205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1" t="30308" r="42988" b="31633"/>
          <a:stretch/>
        </p:blipFill>
        <p:spPr bwMode="auto">
          <a:xfrm>
            <a:off x="7135504" y="2537409"/>
            <a:ext cx="1700216" cy="204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>
            <a:hlinkClick r:id="rId7" action="ppaction://hlinkfile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7761592" y="5875959"/>
            <a:ext cx="751412" cy="67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11">
            <a:hlinkClick r:id="rId9" action="ppaction://hlinkfile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5689227" y="5875959"/>
            <a:ext cx="751412" cy="67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11">
            <a:hlinkClick r:id="rId10" action="ppaction://hlinkfile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3873045" y="5875959"/>
            <a:ext cx="751412" cy="67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11">
            <a:hlinkClick r:id="rId11" action="ppaction://hlinkfile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2195736" y="5849910"/>
            <a:ext cx="751412" cy="67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11">
            <a:hlinkClick r:id="rId1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683568" y="5866375"/>
            <a:ext cx="751412" cy="67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8" grpId="0" animBg="1"/>
      <p:bldP spid="22" grpId="0"/>
      <p:bldP spid="23" grpId="0"/>
      <p:bldP spid="24" grpId="0"/>
      <p:bldP spid="25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0DB74-0A17-4E62-9817-41F0D25675D0}" type="slidenum">
              <a:rPr lang="ar-SA"/>
              <a:pPr>
                <a:defRPr/>
              </a:pPr>
              <a:t>3</a:t>
            </a:fld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1979613" y="549275"/>
            <a:ext cx="5335587" cy="6477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rgbClr val="E52F1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ar-KW" sz="3600" b="1"/>
              <a:t>ملاحظات هامة </a:t>
            </a:r>
            <a:endParaRPr lang="en-US" sz="3600" b="1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85725" y="1455738"/>
            <a:ext cx="9180513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KW" sz="2400" b="1"/>
              <a:t>من الضروري تدريب النظر على مشاهدة الأشكال المجسمة من رسم في المستوي</a:t>
            </a:r>
            <a:endParaRPr lang="en-US" sz="2400" b="1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944813" y="2708275"/>
            <a:ext cx="3671887" cy="0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297113" y="3416300"/>
            <a:ext cx="3671887" cy="0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297113" y="2708275"/>
            <a:ext cx="647700" cy="720725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5969000" y="2708275"/>
            <a:ext cx="647700" cy="720725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944813" y="4076700"/>
            <a:ext cx="3671887" cy="0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297113" y="4797425"/>
            <a:ext cx="3671887" cy="0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2297113" y="4076700"/>
            <a:ext cx="647700" cy="720725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5969000" y="4076700"/>
            <a:ext cx="647700" cy="720725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941638" y="2735263"/>
            <a:ext cx="0" cy="1368425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602413" y="2730500"/>
            <a:ext cx="0" cy="1368425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5969000" y="3441700"/>
            <a:ext cx="0" cy="1368425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2305050" y="3433763"/>
            <a:ext cx="0" cy="1368425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311400" y="3430588"/>
            <a:ext cx="3663950" cy="1368425"/>
          </a:xfrm>
          <a:prstGeom prst="rect">
            <a:avLst/>
          </a:prstGeom>
          <a:gradFill rotWithShape="1">
            <a:gsLst>
              <a:gs pos="0">
                <a:srgbClr val="00FFFF">
                  <a:alpha val="59000"/>
                </a:srgbClr>
              </a:gs>
              <a:gs pos="100000">
                <a:srgbClr val="007676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916238" y="2708275"/>
            <a:ext cx="3663950" cy="136842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003800" y="2924944"/>
            <a:ext cx="1008063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F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220121" y="4808765"/>
            <a:ext cx="1008063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B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115616" y="4664749"/>
            <a:ext cx="1008063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C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187674" y="3184525"/>
            <a:ext cx="1008062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G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5499100" y="2204864"/>
            <a:ext cx="1195388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E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975350" y="3846513"/>
            <a:ext cx="1008063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200" i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835696" y="3789040"/>
            <a:ext cx="1008062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D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1763688" y="2365374"/>
            <a:ext cx="1008063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H</a:t>
            </a:r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2930525" y="4076700"/>
            <a:ext cx="3671888" cy="0"/>
          </a:xfrm>
          <a:prstGeom prst="line">
            <a:avLst/>
          </a:prstGeom>
          <a:noFill/>
          <a:ln w="28575">
            <a:solidFill>
              <a:srgbClr val="E52F11"/>
            </a:solidFill>
            <a:prstDash val="dash"/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 flipH="1">
            <a:off x="2282825" y="4078288"/>
            <a:ext cx="647700" cy="720725"/>
          </a:xfrm>
          <a:prstGeom prst="line">
            <a:avLst/>
          </a:prstGeom>
          <a:noFill/>
          <a:ln w="28575">
            <a:solidFill>
              <a:srgbClr val="E52F11"/>
            </a:solidFill>
            <a:prstDash val="dash"/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2927350" y="2736850"/>
            <a:ext cx="0" cy="1368425"/>
          </a:xfrm>
          <a:prstGeom prst="line">
            <a:avLst/>
          </a:prstGeom>
          <a:noFill/>
          <a:ln w="28575">
            <a:solidFill>
              <a:srgbClr val="E52F11"/>
            </a:solidFill>
            <a:prstDash val="dash"/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2928938" y="4076700"/>
            <a:ext cx="3671887" cy="0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 flipH="1">
            <a:off x="2281238" y="4078288"/>
            <a:ext cx="647700" cy="720725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2925763" y="2736850"/>
            <a:ext cx="0" cy="1368425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2298700" y="3416300"/>
            <a:ext cx="3671888" cy="0"/>
          </a:xfrm>
          <a:prstGeom prst="line">
            <a:avLst/>
          </a:prstGeom>
          <a:noFill/>
          <a:ln w="28575">
            <a:solidFill>
              <a:srgbClr val="E52F11"/>
            </a:solidFill>
            <a:prstDash val="dash"/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 flipH="1">
            <a:off x="5970588" y="2708275"/>
            <a:ext cx="647700" cy="720725"/>
          </a:xfrm>
          <a:prstGeom prst="line">
            <a:avLst/>
          </a:prstGeom>
          <a:noFill/>
          <a:ln w="28575">
            <a:solidFill>
              <a:srgbClr val="E52F11"/>
            </a:solidFill>
            <a:prstDash val="dash"/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5970588" y="3427413"/>
            <a:ext cx="0" cy="1368425"/>
          </a:xfrm>
          <a:prstGeom prst="line">
            <a:avLst/>
          </a:prstGeom>
          <a:noFill/>
          <a:ln w="28575">
            <a:solidFill>
              <a:srgbClr val="E52F11"/>
            </a:solidFill>
            <a:prstDash val="dash"/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pic>
        <p:nvPicPr>
          <p:cNvPr id="40" name="Picture 11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7761592" y="5445224"/>
            <a:ext cx="751412" cy="67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مستطيل 41"/>
          <p:cNvSpPr/>
          <p:nvPr/>
        </p:nvSpPr>
        <p:spPr>
          <a:xfrm>
            <a:off x="195829" y="181099"/>
            <a:ext cx="8763000" cy="6419851"/>
          </a:xfrm>
          <a:prstGeom prst="rect">
            <a:avLst/>
          </a:prstGeom>
          <a:noFill/>
          <a:ln w="158750" cmpd="dbl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6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animBg="1"/>
      <p:bldP spid="4101" grpId="0" animBg="1"/>
      <p:bldP spid="4101" grpId="1" animBg="1"/>
      <p:bldP spid="4102" grpId="0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6" grpId="1" animBg="1"/>
      <p:bldP spid="4107" grpId="0" animBg="1"/>
      <p:bldP spid="4108" grpId="0" animBg="1"/>
      <p:bldP spid="4108" grpId="1" animBg="1"/>
      <p:bldP spid="4109" grpId="0" animBg="1"/>
      <p:bldP spid="4110" grpId="0" animBg="1"/>
      <p:bldP spid="4110" grpId="1" animBg="1"/>
      <p:bldP spid="4111" grpId="0" animBg="1"/>
      <p:bldP spid="4112" grpId="0" animBg="1"/>
      <p:bldP spid="4112" grpId="1" animBg="1"/>
      <p:bldP spid="4114" grpId="0"/>
      <p:bldP spid="4115" grpId="0"/>
      <p:bldP spid="4116" grpId="0"/>
      <p:bldP spid="4117" grpId="0"/>
      <p:bldP spid="4118" grpId="0"/>
      <p:bldP spid="4120" grpId="0"/>
      <p:bldP spid="4121" grpId="0"/>
      <p:bldP spid="4138" grpId="0" animBg="1"/>
      <p:bldP spid="4139" grpId="0" animBg="1"/>
      <p:bldP spid="4140" grpId="0" animBg="1"/>
      <p:bldP spid="4141" grpId="0" animBg="1"/>
      <p:bldP spid="4142" grpId="0" animBg="1"/>
      <p:bldP spid="4143" grpId="0" animBg="1"/>
      <p:bldP spid="4144" grpId="0" animBg="1"/>
      <p:bldP spid="4145" grpId="0" animBg="1"/>
      <p:bldP spid="4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1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7761592" y="5445224"/>
            <a:ext cx="751412" cy="67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4210A-A65A-47CC-A8EB-32D4DD9C1F2D}" type="slidenum">
              <a:rPr lang="ar-SA"/>
              <a:pPr>
                <a:defRPr/>
              </a:pPr>
              <a:t>4</a:t>
            </a:fld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582988" y="2348880"/>
            <a:ext cx="1008062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A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64163" y="5365750"/>
            <a:ext cx="1008062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B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70325" y="6176917"/>
            <a:ext cx="1008063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C</a:t>
            </a: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2484438" y="2917825"/>
            <a:ext cx="2232025" cy="3313113"/>
          </a:xfrm>
          <a:custGeom>
            <a:avLst/>
            <a:gdLst/>
            <a:ahLst/>
            <a:cxnLst>
              <a:cxn ang="0">
                <a:pos x="0" y="1679"/>
              </a:cxn>
              <a:cxn ang="0">
                <a:pos x="1406" y="2087"/>
              </a:cxn>
              <a:cxn ang="0">
                <a:pos x="1270" y="0"/>
              </a:cxn>
              <a:cxn ang="0">
                <a:pos x="0" y="1679"/>
              </a:cxn>
            </a:cxnLst>
            <a:rect l="0" t="0" r="r" b="b"/>
            <a:pathLst>
              <a:path w="1406" h="2087">
                <a:moveTo>
                  <a:pt x="0" y="1679"/>
                </a:moveTo>
                <a:lnTo>
                  <a:pt x="1406" y="2087"/>
                </a:lnTo>
                <a:lnTo>
                  <a:pt x="1270" y="0"/>
                </a:lnTo>
                <a:lnTo>
                  <a:pt x="0" y="1679"/>
                </a:lnTo>
                <a:close/>
              </a:path>
            </a:pathLst>
          </a:custGeom>
          <a:gradFill rotWithShape="1">
            <a:gsLst>
              <a:gs pos="0">
                <a:srgbClr val="E52F11">
                  <a:alpha val="48000"/>
                </a:srgbClr>
              </a:gs>
              <a:gs pos="50000">
                <a:schemeClr val="tx1">
                  <a:alpha val="24001"/>
                </a:schemeClr>
              </a:gs>
              <a:gs pos="100000">
                <a:srgbClr val="E52F11">
                  <a:alpha val="48000"/>
                </a:srgbClr>
              </a:gs>
            </a:gsLst>
            <a:lin ang="18900000" scaled="1"/>
          </a:gra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4508500" y="2913063"/>
            <a:ext cx="1584325" cy="3313112"/>
          </a:xfrm>
          <a:custGeom>
            <a:avLst/>
            <a:gdLst/>
            <a:ahLst/>
            <a:cxnLst>
              <a:cxn ang="0">
                <a:pos x="136" y="2087"/>
              </a:cxn>
              <a:cxn ang="0">
                <a:pos x="0" y="0"/>
              </a:cxn>
              <a:cxn ang="0">
                <a:pos x="998" y="1679"/>
              </a:cxn>
              <a:cxn ang="0">
                <a:pos x="136" y="2087"/>
              </a:cxn>
            </a:cxnLst>
            <a:rect l="0" t="0" r="r" b="b"/>
            <a:pathLst>
              <a:path w="998" h="2087">
                <a:moveTo>
                  <a:pt x="136" y="2087"/>
                </a:moveTo>
                <a:lnTo>
                  <a:pt x="0" y="0"/>
                </a:lnTo>
                <a:lnTo>
                  <a:pt x="998" y="1679"/>
                </a:lnTo>
                <a:lnTo>
                  <a:pt x="136" y="2087"/>
                </a:lnTo>
                <a:close/>
              </a:path>
            </a:pathLst>
          </a:custGeom>
          <a:gradFill rotWithShape="1">
            <a:gsLst>
              <a:gs pos="0">
                <a:srgbClr val="E52F11">
                  <a:alpha val="48000"/>
                </a:srgbClr>
              </a:gs>
              <a:gs pos="50000">
                <a:schemeClr val="tx1">
                  <a:alpha val="24001"/>
                </a:schemeClr>
              </a:gs>
              <a:gs pos="100000">
                <a:srgbClr val="E52F11">
                  <a:alpha val="48000"/>
                </a:srgbClr>
              </a:gs>
            </a:gsLst>
            <a:lin ang="18900000" scaled="1"/>
          </a:gra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2462213" y="5568950"/>
            <a:ext cx="3600450" cy="647700"/>
          </a:xfrm>
          <a:custGeom>
            <a:avLst/>
            <a:gdLst>
              <a:gd name="T0" fmla="*/ 0 w 2268"/>
              <a:gd name="T1" fmla="*/ 0 h 408"/>
              <a:gd name="T2" fmla="*/ 2147483647 w 2268"/>
              <a:gd name="T3" fmla="*/ 0 h 408"/>
              <a:gd name="T4" fmla="*/ 2147483647 w 2268"/>
              <a:gd name="T5" fmla="*/ 2147483647 h 408"/>
              <a:gd name="T6" fmla="*/ 0 w 2268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2268"/>
              <a:gd name="T13" fmla="*/ 0 h 408"/>
              <a:gd name="T14" fmla="*/ 2268 w 2268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8" h="408">
                <a:moveTo>
                  <a:pt x="0" y="0"/>
                </a:moveTo>
                <a:lnTo>
                  <a:pt x="2268" y="0"/>
                </a:lnTo>
                <a:lnTo>
                  <a:pt x="1406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CFF66">
                  <a:alpha val="78998"/>
                </a:srgbClr>
              </a:gs>
              <a:gs pos="100000">
                <a:srgbClr val="5E762F"/>
              </a:gs>
            </a:gsLst>
            <a:path path="rect">
              <a:fillToRect l="50000" t="50000" r="50000" b="50000"/>
            </a:path>
          </a:gradFill>
          <a:ln w="2857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4500563" y="2917825"/>
            <a:ext cx="1584325" cy="2665413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495800" y="2917825"/>
            <a:ext cx="215900" cy="3313113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4716463" y="5581650"/>
            <a:ext cx="1368425" cy="647700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2497138" y="2905125"/>
            <a:ext cx="2016125" cy="2665413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500563" y="2905125"/>
            <a:ext cx="215900" cy="3313113"/>
          </a:xfrm>
          <a:prstGeom prst="line">
            <a:avLst/>
          </a:prstGeom>
          <a:noFill/>
          <a:ln w="28575">
            <a:solidFill>
              <a:srgbClr val="E52F11"/>
            </a:solidFill>
            <a:prstDash val="dash"/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471738" y="5576888"/>
            <a:ext cx="2232025" cy="647700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2484438" y="2917825"/>
            <a:ext cx="3600450" cy="2663825"/>
          </a:xfrm>
          <a:custGeom>
            <a:avLst/>
            <a:gdLst>
              <a:gd name="T0" fmla="*/ 0 w 2268"/>
              <a:gd name="T1" fmla="*/ 2147483647 h 1678"/>
              <a:gd name="T2" fmla="*/ 2147483647 w 2268"/>
              <a:gd name="T3" fmla="*/ 0 h 1678"/>
              <a:gd name="T4" fmla="*/ 2147483647 w 2268"/>
              <a:gd name="T5" fmla="*/ 2147483647 h 1678"/>
              <a:gd name="T6" fmla="*/ 0 w 2268"/>
              <a:gd name="T7" fmla="*/ 2147483647 h 1678"/>
              <a:gd name="T8" fmla="*/ 0 60000 65536"/>
              <a:gd name="T9" fmla="*/ 0 60000 65536"/>
              <a:gd name="T10" fmla="*/ 0 60000 65536"/>
              <a:gd name="T11" fmla="*/ 0 60000 65536"/>
              <a:gd name="T12" fmla="*/ 0 w 2268"/>
              <a:gd name="T13" fmla="*/ 0 h 1678"/>
              <a:gd name="T14" fmla="*/ 2268 w 2268"/>
              <a:gd name="T15" fmla="*/ 1678 h 1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8" h="1678">
                <a:moveTo>
                  <a:pt x="0" y="1678"/>
                </a:moveTo>
                <a:lnTo>
                  <a:pt x="1270" y="0"/>
                </a:lnTo>
                <a:lnTo>
                  <a:pt x="2268" y="1678"/>
                </a:lnTo>
                <a:lnTo>
                  <a:pt x="0" y="1678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100000">
                <a:srgbClr val="FFFF00">
                  <a:alpha val="42998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879377" y="5301208"/>
            <a:ext cx="460375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D</a:t>
            </a:r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1979613" y="549275"/>
            <a:ext cx="5335587" cy="6477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rgbClr val="E52F1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ar-KW" sz="3600" b="1"/>
              <a:t>ملاحظات هامة </a:t>
            </a:r>
            <a:endParaRPr lang="en-US" sz="3600" b="1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-85725" y="1455738"/>
            <a:ext cx="9180513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KW" sz="2400" b="1"/>
              <a:t>من الضروري تدريب النظر على مشاهدة الأشكال المجسمة من رسم في المستوي</a:t>
            </a:r>
            <a:endParaRPr lang="en-US" sz="2400" b="1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2484438" y="5568950"/>
            <a:ext cx="3600450" cy="0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2474913" y="5568950"/>
            <a:ext cx="3600450" cy="0"/>
          </a:xfrm>
          <a:prstGeom prst="line">
            <a:avLst/>
          </a:prstGeom>
          <a:noFill/>
          <a:ln w="28575">
            <a:solidFill>
              <a:srgbClr val="E52F11"/>
            </a:solidFill>
            <a:prstDash val="dash"/>
            <a:round/>
            <a:headEnd/>
            <a:tailEnd/>
          </a:ln>
        </p:spPr>
        <p:txBody>
          <a:bodyPr lIns="0" tIns="0" rIns="0" bIns="0" anchor="ctr"/>
          <a:lstStyle/>
          <a:p>
            <a:endParaRPr lang="ar-KW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7683804" y="4338956"/>
            <a:ext cx="893919" cy="803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مستطيل 25"/>
          <p:cNvSpPr/>
          <p:nvPr/>
        </p:nvSpPr>
        <p:spPr>
          <a:xfrm>
            <a:off x="195829" y="181099"/>
            <a:ext cx="8763000" cy="6419851"/>
          </a:xfrm>
          <a:prstGeom prst="rect">
            <a:avLst/>
          </a:prstGeom>
          <a:noFill/>
          <a:ln w="158750" cmpd="dbl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pic>
        <p:nvPicPr>
          <p:cNvPr id="28" name="Picture 9" descr="C:\Users\TOSHIBA\Desktop\هرم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988840"/>
            <a:ext cx="5904656" cy="4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801" grpId="0" animBg="1"/>
      <p:bldP spid="33803" grpId="0" animBg="1"/>
      <p:bldP spid="33804" grpId="0" animBg="1"/>
      <p:bldP spid="33804" grpId="1" animBg="1"/>
      <p:bldP spid="33805" grpId="0" animBg="1"/>
      <p:bldP spid="33806" grpId="0" animBg="1"/>
      <p:bldP spid="33807" grpId="0" animBg="1"/>
      <p:bldP spid="33808" grpId="0" animBg="1"/>
      <p:bldP spid="33811" grpId="0" animBg="1"/>
      <p:bldP spid="33812" grpId="0"/>
      <p:bldP spid="33809" grpId="0" animBg="1"/>
      <p:bldP spid="33809" grpId="1" animBg="1"/>
      <p:bldP spid="33809" grpId="2" animBg="1"/>
      <p:bldP spid="33810" grpId="0" animBg="1"/>
      <p:bldP spid="33810" grpId="1" animBg="1"/>
      <p:bldP spid="338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CA77F-7E77-4CE1-9991-19F8B80EF62B}" type="slidenum">
              <a:rPr lang="ar-SA"/>
              <a:pPr>
                <a:defRPr/>
              </a:pPr>
              <a:t>5</a:t>
            </a:fld>
            <a:endParaRPr lang="en-US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2195513" y="0"/>
            <a:ext cx="4752975" cy="1700213"/>
          </a:xfrm>
          <a:prstGeom prst="irregularSeal2">
            <a:avLst/>
          </a:prstGeom>
          <a:gradFill rotWithShape="1">
            <a:gsLst>
              <a:gs pos="0">
                <a:srgbClr val="FFCCFF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ar-KW" sz="3600" b="1">
                <a:solidFill>
                  <a:srgbClr val="E52F11"/>
                </a:solidFill>
              </a:rPr>
              <a:t>مهارات هامة</a:t>
            </a:r>
            <a:endParaRPr lang="en-US" sz="3600" b="1">
              <a:solidFill>
                <a:srgbClr val="E52F11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96863" y="1700213"/>
            <a:ext cx="8596312" cy="1860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ar-KW" sz="3200" b="1" dirty="0"/>
              <a:t>   عند رسم مستوى </a:t>
            </a:r>
            <a:r>
              <a:rPr lang="ar-KW" sz="3200" b="1" dirty="0">
                <a:solidFill>
                  <a:srgbClr val="E52F11"/>
                </a:solidFill>
              </a:rPr>
              <a:t>عادة</a:t>
            </a:r>
            <a:r>
              <a:rPr lang="ar-KW" sz="3200" b="1" dirty="0"/>
              <a:t> ما نعبر عنه برسم متوازي </a:t>
            </a:r>
            <a:r>
              <a:rPr lang="ar-KW" sz="2800" b="1" dirty="0"/>
              <a:t>أضلاع أو </a:t>
            </a:r>
          </a:p>
          <a:p>
            <a:pPr>
              <a:spcBef>
                <a:spcPct val="50000"/>
              </a:spcBef>
            </a:pPr>
            <a:r>
              <a:rPr lang="ar-KW" sz="2800" b="1" dirty="0"/>
              <a:t>    أ ي شكل  مستو ٍ مثل المثلث أو المربع أو المعين  ... إلخ . </a:t>
            </a:r>
          </a:p>
          <a:p>
            <a:pPr>
              <a:spcBef>
                <a:spcPct val="50000"/>
              </a:spcBef>
            </a:pPr>
            <a:r>
              <a:rPr lang="ar-KW" sz="2800" b="1" dirty="0"/>
              <a:t> </a:t>
            </a:r>
            <a:r>
              <a:rPr lang="ar-KW" sz="3200" b="1" dirty="0"/>
              <a:t>و نعبر عنه إما بذكر رؤوسه أو برمز واحد عند أحد أركان الشكل</a:t>
            </a:r>
            <a:endParaRPr lang="en-US" sz="3200" b="1" dirty="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800100" y="4610100"/>
            <a:ext cx="5616575" cy="1079500"/>
          </a:xfrm>
          <a:prstGeom prst="parallelogram">
            <a:avLst>
              <a:gd name="adj" fmla="val 130074"/>
            </a:avLst>
          </a:prstGeom>
          <a:gradFill rotWithShape="1">
            <a:gsLst>
              <a:gs pos="0">
                <a:srgbClr val="FFF200"/>
              </a:gs>
              <a:gs pos="100000">
                <a:srgbClr val="FF7A00"/>
              </a:gs>
              <a:gs pos="3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1346200" y="5272088"/>
            <a:ext cx="217488" cy="431800"/>
          </a:xfrm>
          <a:custGeom>
            <a:avLst/>
            <a:gdLst>
              <a:gd name="T0" fmla="*/ 0 w 142"/>
              <a:gd name="T1" fmla="*/ 0 h 229"/>
              <a:gd name="T2" fmla="*/ 2147483647 w 142"/>
              <a:gd name="T3" fmla="*/ 2147483647 h 229"/>
              <a:gd name="T4" fmla="*/ 2147483647 w 142"/>
              <a:gd name="T5" fmla="*/ 2147483647 h 229"/>
              <a:gd name="T6" fmla="*/ 0 60000 65536"/>
              <a:gd name="T7" fmla="*/ 0 60000 65536"/>
              <a:gd name="T8" fmla="*/ 0 60000 65536"/>
              <a:gd name="T9" fmla="*/ 0 w 142"/>
              <a:gd name="T10" fmla="*/ 0 h 229"/>
              <a:gd name="T11" fmla="*/ 142 w 142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" h="229">
                <a:moveTo>
                  <a:pt x="0" y="0"/>
                </a:moveTo>
                <a:cubicBezTo>
                  <a:pt x="20" y="14"/>
                  <a:pt x="96" y="54"/>
                  <a:pt x="119" y="92"/>
                </a:cubicBezTo>
                <a:cubicBezTo>
                  <a:pt x="142" y="130"/>
                  <a:pt x="134" y="201"/>
                  <a:pt x="138" y="229"/>
                </a:cubicBezTo>
              </a:path>
            </a:pathLst>
          </a:custGeom>
          <a:noFill/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96186" y="4304709"/>
            <a:ext cx="1008062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A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15616" y="4221088"/>
            <a:ext cx="1008063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D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387850" y="5545138"/>
            <a:ext cx="1008063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B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79512" y="5473700"/>
            <a:ext cx="447675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C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71550" y="5302250"/>
            <a:ext cx="476250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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835150" y="4076700"/>
            <a:ext cx="3573463" cy="2163763"/>
          </a:xfrm>
          <a:prstGeom prst="diamond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85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16" name="Picture 11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 t="15183" r="47145" b="58511"/>
          <a:stretch/>
        </p:blipFill>
        <p:spPr bwMode="auto">
          <a:xfrm>
            <a:off x="7761592" y="5453642"/>
            <a:ext cx="751412" cy="67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195829" y="181099"/>
            <a:ext cx="8763000" cy="6419851"/>
          </a:xfrm>
          <a:prstGeom prst="rect">
            <a:avLst/>
          </a:prstGeom>
          <a:noFill/>
          <a:ln w="158750" cap="flat" cmpd="dbl" algn="ctr">
            <a:solidFill>
              <a:srgbClr val="3333CC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animBg="1"/>
      <p:bldP spid="5124" grpId="1" animBg="1"/>
      <p:bldP spid="5124" grpId="2" animBg="1"/>
      <p:bldP spid="5125" grpId="0" animBg="1"/>
      <p:bldP spid="5125" grpId="1" animBg="1"/>
      <p:bldP spid="5125" grpId="2" animBg="1"/>
      <p:bldP spid="5126" grpId="0"/>
      <p:bldP spid="5126" grpId="1"/>
      <p:bldP spid="5126" grpId="2"/>
      <p:bldP spid="5127" grpId="0"/>
      <p:bldP spid="5127" grpId="1"/>
      <p:bldP spid="5127" grpId="2"/>
      <p:bldP spid="5128" grpId="0"/>
      <p:bldP spid="5128" grpId="1"/>
      <p:bldP spid="5128" grpId="2"/>
      <p:bldP spid="5129" grpId="0"/>
      <p:bldP spid="5129" grpId="1"/>
      <p:bldP spid="5129" grpId="2"/>
      <p:bldP spid="5130" grpId="0"/>
      <p:bldP spid="5130" grpId="1"/>
      <p:bldP spid="5130" grpId="2"/>
      <p:bldP spid="5133" grpId="0" animBg="1"/>
      <p:bldP spid="5133" grpId="1" animBg="1"/>
      <p:bldP spid="513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B722B-A9AC-4D9D-BEA4-B8264B6ACB21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6972300" y="3608387"/>
            <a:ext cx="1239838" cy="1049338"/>
          </a:xfrm>
          <a:custGeom>
            <a:avLst/>
            <a:gdLst>
              <a:gd name="T0" fmla="*/ 0 w 907"/>
              <a:gd name="T1" fmla="*/ 2147483647 h 1196"/>
              <a:gd name="T2" fmla="*/ 2147483647 w 907"/>
              <a:gd name="T3" fmla="*/ 2147483647 h 1196"/>
              <a:gd name="T4" fmla="*/ 2147483647 w 907"/>
              <a:gd name="T5" fmla="*/ 2147483647 h 1196"/>
              <a:gd name="T6" fmla="*/ 2147483647 w 907"/>
              <a:gd name="T7" fmla="*/ 2147483647 h 1196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1196"/>
              <a:gd name="T14" fmla="*/ 907 w 907"/>
              <a:gd name="T15" fmla="*/ 1196 h 1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1196">
                <a:moveTo>
                  <a:pt x="0" y="17"/>
                </a:moveTo>
                <a:cubicBezTo>
                  <a:pt x="62" y="37"/>
                  <a:pt x="229" y="0"/>
                  <a:pt x="366" y="136"/>
                </a:cubicBezTo>
                <a:cubicBezTo>
                  <a:pt x="503" y="272"/>
                  <a:pt x="739" y="659"/>
                  <a:pt x="823" y="836"/>
                </a:cubicBezTo>
                <a:cubicBezTo>
                  <a:pt x="907" y="1013"/>
                  <a:pt x="860" y="1121"/>
                  <a:pt x="869" y="1196"/>
                </a:cubicBezTo>
              </a:path>
            </a:pathLst>
          </a:custGeom>
          <a:noFill/>
          <a:ln w="28575">
            <a:solidFill>
              <a:srgbClr val="511EA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7262813" y="3565525"/>
            <a:ext cx="958850" cy="809625"/>
          </a:xfrm>
          <a:prstGeom prst="line">
            <a:avLst/>
          </a:prstGeom>
          <a:noFill/>
          <a:ln w="28575">
            <a:solidFill>
              <a:srgbClr val="511EA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2209801" y="376919"/>
            <a:ext cx="5053012" cy="768350"/>
          </a:xfrm>
          <a:prstGeom prst="ribbon2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مسميات أولية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File"/>
          <p:cNvSpPr>
            <a:spLocks noEditPoints="1" noChangeArrowheads="1"/>
          </p:cNvSpPr>
          <p:nvPr/>
        </p:nvSpPr>
        <p:spPr bwMode="auto">
          <a:xfrm>
            <a:off x="3703638" y="1600200"/>
            <a:ext cx="2025650" cy="785812"/>
          </a:xfrm>
          <a:custGeom>
            <a:avLst/>
            <a:gdLst>
              <a:gd name="T0" fmla="*/ 1029799 w 21600"/>
              <a:gd name="T1" fmla="*/ 117872 h 21600"/>
              <a:gd name="T2" fmla="*/ 0 w 21600"/>
              <a:gd name="T3" fmla="*/ 392906 h 21600"/>
              <a:gd name="T4" fmla="*/ 1012825 w 21600"/>
              <a:gd name="T5" fmla="*/ 785812 h 21600"/>
              <a:gd name="T6" fmla="*/ 2025650 w 21600"/>
              <a:gd name="T7" fmla="*/ 392906 h 21600"/>
              <a:gd name="T8" fmla="*/ 0 w 21600"/>
              <a:gd name="T9" fmla="*/ 785812 h 21600"/>
              <a:gd name="T10" fmla="*/ 2025650 w 21600"/>
              <a:gd name="T11" fmla="*/ 78581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المستقيم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6673850" y="1600200"/>
            <a:ext cx="2025650" cy="722312"/>
          </a:xfrm>
          <a:custGeom>
            <a:avLst/>
            <a:gdLst>
              <a:gd name="T0" fmla="*/ 1029799 w 21600"/>
              <a:gd name="T1" fmla="*/ 108347 h 21600"/>
              <a:gd name="T2" fmla="*/ 0 w 21600"/>
              <a:gd name="T3" fmla="*/ 361156 h 21600"/>
              <a:gd name="T4" fmla="*/ 1012825 w 21600"/>
              <a:gd name="T5" fmla="*/ 722312 h 21600"/>
              <a:gd name="T6" fmla="*/ 2025650 w 21600"/>
              <a:gd name="T7" fmla="*/ 361156 h 21600"/>
              <a:gd name="T8" fmla="*/ 0 w 21600"/>
              <a:gd name="T9" fmla="*/ 722312 h 21600"/>
              <a:gd name="T10" fmla="*/ 2025650 w 21600"/>
              <a:gd name="T11" fmla="*/ 72231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النقطة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File"/>
          <p:cNvSpPr>
            <a:spLocks noEditPoints="1" noChangeArrowheads="1"/>
          </p:cNvSpPr>
          <p:nvPr/>
        </p:nvSpPr>
        <p:spPr bwMode="auto">
          <a:xfrm>
            <a:off x="604838" y="1600200"/>
            <a:ext cx="2025650" cy="714375"/>
          </a:xfrm>
          <a:custGeom>
            <a:avLst/>
            <a:gdLst>
              <a:gd name="T0" fmla="*/ 1029799 w 21600"/>
              <a:gd name="T1" fmla="*/ 107156 h 21600"/>
              <a:gd name="T2" fmla="*/ 0 w 21600"/>
              <a:gd name="T3" fmla="*/ 357188 h 21600"/>
              <a:gd name="T4" fmla="*/ 1012825 w 21600"/>
              <a:gd name="T5" fmla="*/ 714375 h 21600"/>
              <a:gd name="T6" fmla="*/ 2025650 w 21600"/>
              <a:gd name="T7" fmla="*/ 357188 h 21600"/>
              <a:gd name="T8" fmla="*/ 0 w 21600"/>
              <a:gd name="T9" fmla="*/ 714375 h 21600"/>
              <a:gd name="T10" fmla="*/ 2025650 w 21600"/>
              <a:gd name="T11" fmla="*/ 71437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المستوى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7683500" y="2514600"/>
            <a:ext cx="3175" cy="97472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4195763" y="3295650"/>
            <a:ext cx="1549400" cy="1533525"/>
          </a:xfrm>
          <a:prstGeom prst="line">
            <a:avLst/>
          </a:prstGeom>
          <a:noFill/>
          <a:ln w="28575">
            <a:solidFill>
              <a:srgbClr val="511EAE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764088" y="2590798"/>
            <a:ext cx="0" cy="9636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665288" y="2590799"/>
            <a:ext cx="0" cy="9413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330200" y="3605212"/>
            <a:ext cx="3556000" cy="1052513"/>
          </a:xfrm>
          <a:prstGeom prst="cube">
            <a:avLst>
              <a:gd name="adj" fmla="val 95894"/>
            </a:avLst>
          </a:prstGeom>
          <a:solidFill>
            <a:srgbClr val="FF0000"/>
          </a:solidFill>
          <a:ln>
            <a:noFill/>
          </a:ln>
        </p:spPr>
        <p:txBody>
          <a:bodyPr wrap="none"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729538" y="3954462"/>
            <a:ext cx="49212" cy="26988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E52F1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143000" y="5436513"/>
            <a:ext cx="72085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المستوى : سطح يمتد إلى ما لا نهاية في جميع </a:t>
            </a:r>
            <a:r>
              <a:rPr kumimoji="0" lang="ar-K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الإتجاهات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323527" y="260648"/>
            <a:ext cx="926099" cy="432048"/>
          </a:xfrm>
          <a:prstGeom prst="round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P116 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B722B-A9AC-4D9D-BEA4-B8264B6ACB21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8131175" y="4581525"/>
            <a:ext cx="68263" cy="68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088188" y="5013325"/>
            <a:ext cx="68262" cy="68263"/>
          </a:xfrm>
          <a:prstGeom prst="ellipse">
            <a:avLst/>
          </a:prstGeom>
          <a:solidFill>
            <a:srgbClr val="E52F1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772400" y="4310063"/>
            <a:ext cx="4492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24650" y="4741863"/>
            <a:ext cx="625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E52F11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2028825" y="4814888"/>
            <a:ext cx="68263" cy="68262"/>
          </a:xfrm>
          <a:prstGeom prst="ellipse">
            <a:avLst/>
          </a:prstGeom>
          <a:solidFill>
            <a:srgbClr val="E52F1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2005013" y="4799013"/>
            <a:ext cx="104775" cy="1047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954212" y="4903113"/>
            <a:ext cx="3667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676400" y="4649788"/>
            <a:ext cx="3397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E52F11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697194" y="533400"/>
            <a:ext cx="4048125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علاقة نقطة بنقطة في الفضاء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867400" y="2590800"/>
            <a:ext cx="2513806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النقطتان مختلفتان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143794" y="2590800"/>
            <a:ext cx="2513806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النقطتان منطبقان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2284869" y="1411194"/>
            <a:ext cx="4954131" cy="951006"/>
            <a:chOff x="2583543" y="1792194"/>
            <a:chExt cx="4198256" cy="951006"/>
          </a:xfrm>
        </p:grpSpPr>
        <p:sp>
          <p:nvSpPr>
            <p:cNvPr id="17" name="مستطيل 16"/>
            <p:cNvSpPr/>
            <p:nvPr/>
          </p:nvSpPr>
          <p:spPr>
            <a:xfrm>
              <a:off x="4648200" y="1792194"/>
              <a:ext cx="131762" cy="4694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سهم منحني إلى الأعلى 17"/>
            <p:cNvSpPr/>
            <p:nvPr/>
          </p:nvSpPr>
          <p:spPr>
            <a:xfrm rot="10800000">
              <a:off x="2583543" y="2209800"/>
              <a:ext cx="2140857" cy="5334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سهم منحني إلى الأعلى 18"/>
            <p:cNvSpPr/>
            <p:nvPr/>
          </p:nvSpPr>
          <p:spPr>
            <a:xfrm flipV="1">
              <a:off x="4640942" y="2209799"/>
              <a:ext cx="2140857" cy="514761"/>
            </a:xfrm>
            <a:prstGeom prst="bentUpArrow">
              <a:avLst>
                <a:gd name="adj1" fmla="val 25000"/>
                <a:gd name="adj2" fmla="val 20918"/>
                <a:gd name="adj3" fmla="val 227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مستطيل مستدير الزوايا 19"/>
          <p:cNvSpPr/>
          <p:nvPr/>
        </p:nvSpPr>
        <p:spPr>
          <a:xfrm>
            <a:off x="323527" y="260648"/>
            <a:ext cx="926099" cy="432048"/>
          </a:xfrm>
          <a:prstGeom prst="round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P116 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B722B-A9AC-4D9D-BEA4-B8264B6ACB21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5562600" y="3475038"/>
            <a:ext cx="2468562" cy="2468562"/>
          </a:xfrm>
          <a:prstGeom prst="line">
            <a:avLst/>
          </a:prstGeom>
          <a:noFill/>
          <a:ln w="38100">
            <a:solidFill>
              <a:srgbClr val="E52F1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674937" y="4600575"/>
            <a:ext cx="68263" cy="68263"/>
          </a:xfrm>
          <a:prstGeom prst="ellipse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044700" y="4267200"/>
            <a:ext cx="558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1036637" y="3330575"/>
            <a:ext cx="1706563" cy="2468563"/>
          </a:xfrm>
          <a:prstGeom prst="line">
            <a:avLst/>
          </a:prstGeom>
          <a:noFill/>
          <a:ln w="38100">
            <a:solidFill>
              <a:srgbClr val="E52F1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6600825" y="4843463"/>
            <a:ext cx="68262" cy="68262"/>
          </a:xfrm>
          <a:prstGeom prst="ellipse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162675" y="4483100"/>
            <a:ext cx="3603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2435728" y="394834"/>
            <a:ext cx="4048125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علاقة نقطة بنقطة بمستقيم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2" name="مجموعة 41"/>
          <p:cNvGrpSpPr/>
          <p:nvPr/>
        </p:nvGrpSpPr>
        <p:grpSpPr>
          <a:xfrm>
            <a:off x="2155800" y="1214730"/>
            <a:ext cx="4954131" cy="951006"/>
            <a:chOff x="2583543" y="1792194"/>
            <a:chExt cx="4198256" cy="951006"/>
          </a:xfrm>
          <a:solidFill>
            <a:srgbClr val="FFFF00"/>
          </a:solidFill>
        </p:grpSpPr>
        <p:sp>
          <p:nvSpPr>
            <p:cNvPr id="43" name="مستطيل 42"/>
            <p:cNvSpPr/>
            <p:nvPr/>
          </p:nvSpPr>
          <p:spPr>
            <a:xfrm>
              <a:off x="4648200" y="1792194"/>
              <a:ext cx="131762" cy="46940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سهم منحني إلى الأعلى 43"/>
            <p:cNvSpPr/>
            <p:nvPr/>
          </p:nvSpPr>
          <p:spPr>
            <a:xfrm rot="10800000">
              <a:off x="2583543" y="2209800"/>
              <a:ext cx="2140857" cy="533400"/>
            </a:xfrm>
            <a:prstGeom prst="bent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سهم منحني إلى الأعلى 44"/>
            <p:cNvSpPr/>
            <p:nvPr/>
          </p:nvSpPr>
          <p:spPr>
            <a:xfrm flipV="1">
              <a:off x="4640942" y="2209799"/>
              <a:ext cx="2140857" cy="514761"/>
            </a:xfrm>
            <a:prstGeom prst="bentUpArrow">
              <a:avLst>
                <a:gd name="adj1" fmla="val 25000"/>
                <a:gd name="adj2" fmla="val 20918"/>
                <a:gd name="adj3" fmla="val 2278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مجموعة 48"/>
          <p:cNvGrpSpPr/>
          <p:nvPr/>
        </p:nvGrpSpPr>
        <p:grpSpPr>
          <a:xfrm>
            <a:off x="5562600" y="2165736"/>
            <a:ext cx="2775031" cy="685800"/>
            <a:chOff x="-2819400" y="3253115"/>
            <a:chExt cx="2775031" cy="685800"/>
          </a:xfrm>
        </p:grpSpPr>
        <p:sp>
          <p:nvSpPr>
            <p:cNvPr id="40" name="مستطيل مستدير الزوايا 39"/>
            <p:cNvSpPr/>
            <p:nvPr/>
          </p:nvSpPr>
          <p:spPr>
            <a:xfrm>
              <a:off x="-2819400" y="3253115"/>
              <a:ext cx="2775031" cy="6858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النقطة       المستقيم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48" name="مجموعة 47"/>
            <p:cNvGrpSpPr/>
            <p:nvPr/>
          </p:nvGrpSpPr>
          <p:grpSpPr>
            <a:xfrm>
              <a:off x="-1428302" y="3467912"/>
              <a:ext cx="287315" cy="285644"/>
              <a:chOff x="-1097151" y="4652910"/>
              <a:chExt cx="287315" cy="285644"/>
            </a:xfrm>
          </p:grpSpPr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-1097151" y="4652910"/>
                <a:ext cx="287315" cy="285644"/>
              </a:xfrm>
              <a:custGeom>
                <a:avLst/>
                <a:gdLst>
                  <a:gd name="T0" fmla="*/ 0 w 861"/>
                  <a:gd name="T1" fmla="*/ 61 h 795"/>
                  <a:gd name="T2" fmla="*/ 635 w 861"/>
                  <a:gd name="T3" fmla="*/ 61 h 795"/>
                  <a:gd name="T4" fmla="*/ 861 w 861"/>
                  <a:gd name="T5" fmla="*/ 424 h 795"/>
                  <a:gd name="T6" fmla="*/ 635 w 861"/>
                  <a:gd name="T7" fmla="*/ 742 h 795"/>
                  <a:gd name="T8" fmla="*/ 0 w 861"/>
                  <a:gd name="T9" fmla="*/ 74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795">
                    <a:moveTo>
                      <a:pt x="0" y="61"/>
                    </a:moveTo>
                    <a:cubicBezTo>
                      <a:pt x="245" y="30"/>
                      <a:pt x="491" y="0"/>
                      <a:pt x="635" y="61"/>
                    </a:cubicBezTo>
                    <a:cubicBezTo>
                      <a:pt x="779" y="122"/>
                      <a:pt x="861" y="311"/>
                      <a:pt x="861" y="424"/>
                    </a:cubicBezTo>
                    <a:cubicBezTo>
                      <a:pt x="861" y="537"/>
                      <a:pt x="779" y="689"/>
                      <a:pt x="635" y="742"/>
                    </a:cubicBezTo>
                    <a:cubicBezTo>
                      <a:pt x="491" y="795"/>
                      <a:pt x="245" y="768"/>
                      <a:pt x="0" y="74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K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 flipH="1">
                <a:off x="-1083040" y="4800241"/>
                <a:ext cx="272320" cy="3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K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مجموعة 49"/>
          <p:cNvGrpSpPr/>
          <p:nvPr/>
        </p:nvGrpSpPr>
        <p:grpSpPr>
          <a:xfrm>
            <a:off x="527957" y="2279699"/>
            <a:ext cx="3033485" cy="685800"/>
            <a:chOff x="-4709886" y="2452234"/>
            <a:chExt cx="3033485" cy="685800"/>
          </a:xfrm>
        </p:grpSpPr>
        <p:sp>
          <p:nvSpPr>
            <p:cNvPr id="41" name="مستطيل مستدير الزوايا 40"/>
            <p:cNvSpPr/>
            <p:nvPr/>
          </p:nvSpPr>
          <p:spPr>
            <a:xfrm>
              <a:off x="-4709886" y="2452234"/>
              <a:ext cx="3033485" cy="6858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النقطة       المستقيم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30" name="Group 9"/>
            <p:cNvGrpSpPr>
              <a:grpSpLocks/>
            </p:cNvGrpSpPr>
            <p:nvPr/>
          </p:nvGrpSpPr>
          <p:grpSpPr bwMode="auto">
            <a:xfrm>
              <a:off x="-3193144" y="2580424"/>
              <a:ext cx="287338" cy="429419"/>
              <a:chOff x="2472" y="3073"/>
              <a:chExt cx="181" cy="272"/>
            </a:xfrm>
          </p:grpSpPr>
          <p:grpSp>
            <p:nvGrpSpPr>
              <p:cNvPr id="34" name="Group 10"/>
              <p:cNvGrpSpPr>
                <a:grpSpLocks/>
              </p:cNvGrpSpPr>
              <p:nvPr/>
            </p:nvGrpSpPr>
            <p:grpSpPr bwMode="auto">
              <a:xfrm>
                <a:off x="2472" y="3113"/>
                <a:ext cx="181" cy="181"/>
                <a:chOff x="2200" y="2915"/>
                <a:chExt cx="861" cy="795"/>
              </a:xfrm>
            </p:grpSpPr>
            <p:sp>
              <p:nvSpPr>
                <p:cNvPr id="36" name="Freeform 11"/>
                <p:cNvSpPr>
                  <a:spLocks/>
                </p:cNvSpPr>
                <p:nvPr/>
              </p:nvSpPr>
              <p:spPr bwMode="auto">
                <a:xfrm>
                  <a:off x="2200" y="2915"/>
                  <a:ext cx="861" cy="795"/>
                </a:xfrm>
                <a:custGeom>
                  <a:avLst/>
                  <a:gdLst>
                    <a:gd name="T0" fmla="*/ 0 w 861"/>
                    <a:gd name="T1" fmla="*/ 61 h 795"/>
                    <a:gd name="T2" fmla="*/ 635 w 861"/>
                    <a:gd name="T3" fmla="*/ 61 h 795"/>
                    <a:gd name="T4" fmla="*/ 861 w 861"/>
                    <a:gd name="T5" fmla="*/ 424 h 795"/>
                    <a:gd name="T6" fmla="*/ 635 w 861"/>
                    <a:gd name="T7" fmla="*/ 742 h 795"/>
                    <a:gd name="T8" fmla="*/ 0 w 861"/>
                    <a:gd name="T9" fmla="*/ 742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1" h="795">
                      <a:moveTo>
                        <a:pt x="0" y="61"/>
                      </a:moveTo>
                      <a:cubicBezTo>
                        <a:pt x="245" y="30"/>
                        <a:pt x="491" y="0"/>
                        <a:pt x="635" y="61"/>
                      </a:cubicBezTo>
                      <a:cubicBezTo>
                        <a:pt x="779" y="122"/>
                        <a:pt x="861" y="311"/>
                        <a:pt x="861" y="424"/>
                      </a:cubicBezTo>
                      <a:cubicBezTo>
                        <a:pt x="861" y="537"/>
                        <a:pt x="779" y="689"/>
                        <a:pt x="635" y="742"/>
                      </a:cubicBezTo>
                      <a:cubicBezTo>
                        <a:pt x="491" y="795"/>
                        <a:pt x="245" y="768"/>
                        <a:pt x="0" y="74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K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227" y="3323"/>
                  <a:ext cx="815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K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2525" y="3073"/>
                <a:ext cx="91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K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مستطيل مستدير الزوايا 25"/>
          <p:cNvSpPr/>
          <p:nvPr/>
        </p:nvSpPr>
        <p:spPr>
          <a:xfrm>
            <a:off x="323527" y="260648"/>
            <a:ext cx="926099" cy="432048"/>
          </a:xfrm>
          <a:prstGeom prst="round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P116 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6421836" y="5702498"/>
            <a:ext cx="1381824" cy="656655"/>
            <a:chOff x="3190176" y="5867400"/>
            <a:chExt cx="1381824" cy="6566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مربع نص 27"/>
                <p:cNvSpPr txBox="1"/>
                <p:nvPr/>
              </p:nvSpPr>
              <p:spPr>
                <a:xfrm>
                  <a:off x="3190176" y="5939266"/>
                  <a:ext cx="696024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∈</m:t>
                      </m:r>
                    </m:oMath>
                  </a14:m>
                  <a:endParaRPr kumimoji="0" lang="ar-K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مربع نص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176" y="5939266"/>
                  <a:ext cx="696024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652" t="-10465" b="-32558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مستطيل 1"/>
                <p:cNvSpPr/>
                <p:nvPr/>
              </p:nvSpPr>
              <p:spPr>
                <a:xfrm>
                  <a:off x="3932081" y="5867400"/>
                  <a:ext cx="639919" cy="6566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⃡"/>
                            <m:ctrlPr>
                              <a:rPr kumimoji="0" lang="ar-KW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ar-KW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ℓ</m:t>
                            </m:r>
                            <m:r>
                              <m:rPr>
                                <m:nor/>
                              </m:rPr>
                              <a:rPr kumimoji="0" lang="en-US" sz="32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Tahoma" pitchFamily="34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kumimoji="0" lang="ar-K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" name="مستطيل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081" y="5867400"/>
                  <a:ext cx="639919" cy="65665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مجموعة 7"/>
          <p:cNvGrpSpPr/>
          <p:nvPr/>
        </p:nvGrpSpPr>
        <p:grpSpPr>
          <a:xfrm>
            <a:off x="1390405" y="5867517"/>
            <a:ext cx="1381824" cy="656655"/>
            <a:chOff x="1785588" y="6045623"/>
            <a:chExt cx="1381824" cy="656655"/>
          </a:xfrm>
        </p:grpSpPr>
        <p:grpSp>
          <p:nvGrpSpPr>
            <p:cNvPr id="31" name="مجموعة 30"/>
            <p:cNvGrpSpPr/>
            <p:nvPr/>
          </p:nvGrpSpPr>
          <p:grpSpPr>
            <a:xfrm>
              <a:off x="1785588" y="6045623"/>
              <a:ext cx="1381824" cy="656655"/>
              <a:chOff x="3190176" y="5867400"/>
              <a:chExt cx="1381824" cy="6566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مربع نص 32"/>
                  <p:cNvSpPr txBox="1"/>
                  <p:nvPr/>
                </p:nvSpPr>
                <p:spPr>
                  <a:xfrm>
                    <a:off x="3190176" y="5939266"/>
                    <a:ext cx="69602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 ∈</m:t>
                        </m:r>
                      </m:oMath>
                    </a14:m>
                    <a:endParaRPr kumimoji="0" lang="ar-KW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مربع نص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0176" y="5939266"/>
                    <a:ext cx="696024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5789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مستطيل 37"/>
                  <p:cNvSpPr/>
                  <p:nvPr/>
                </p:nvSpPr>
                <p:spPr>
                  <a:xfrm>
                    <a:off x="3932081" y="5867400"/>
                    <a:ext cx="639919" cy="6566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⃡"/>
                              <m:ctrlPr>
                                <a:rPr kumimoji="0" lang="ar-KW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ar-KW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Tahoma" pitchFamily="34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</m:acc>
                        </m:oMath>
                      </m:oMathPara>
                    </a14:m>
                    <a:endParaRPr kumimoji="0" lang="ar-KW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8" name="مستطيل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2081" y="5867400"/>
                    <a:ext cx="639919" cy="65665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رابط مستقيم 5"/>
            <p:cNvCxnSpPr/>
            <p:nvPr/>
          </p:nvCxnSpPr>
          <p:spPr>
            <a:xfrm flipH="1">
              <a:off x="2148114" y="6249852"/>
              <a:ext cx="255814" cy="2743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ستطيل 45"/>
              <p:cNvSpPr/>
              <p:nvPr/>
            </p:nvSpPr>
            <p:spPr>
              <a:xfrm>
                <a:off x="7296074" y="3146710"/>
                <a:ext cx="639919" cy="656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kumimoji="0" lang="ar-K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0" lang="ar-K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m:rPr>
                              <m:nor/>
                            </m:rP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kumimoji="0" lang="ar-KW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مستطيل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074" y="3146710"/>
                <a:ext cx="639919" cy="6566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ستطيل 50"/>
              <p:cNvSpPr/>
              <p:nvPr/>
            </p:nvSpPr>
            <p:spPr>
              <a:xfrm>
                <a:off x="2103281" y="3002247"/>
                <a:ext cx="639919" cy="656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kumimoji="0" lang="ar-K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0" lang="ar-K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m:rPr>
                              <m:nor/>
                            </m:rP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kumimoji="0" lang="ar-KW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مستطيل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81" y="3002247"/>
                <a:ext cx="639919" cy="6566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482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39" grpId="0" animBg="1"/>
      <p:bldP spid="46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53080" y="195942"/>
            <a:ext cx="8662320" cy="647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B722B-A9AC-4D9D-BEA4-B8264B6ACB21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24012" y="5436513"/>
            <a:ext cx="7291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ii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) كل مستقيم في الفضاء يحوي على الأقل نقطتين مختلقتين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53080" y="2286000"/>
            <a:ext cx="8434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i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) أي نقطتين مختلفتين في الفضاء يمر بهما مستقيم وحيد ( واحد فقط)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مستطيل مستدير الزوايا 1"/>
          <p:cNvSpPr>
            <a:spLocks/>
          </p:cNvSpPr>
          <p:nvPr/>
        </p:nvSpPr>
        <p:spPr>
          <a:xfrm>
            <a:off x="1523999" y="304800"/>
            <a:ext cx="4632325" cy="609600"/>
          </a:xfrm>
          <a:prstGeom prst="roundRect">
            <a:avLst>
              <a:gd name="adj" fmla="val 34372"/>
            </a:avLst>
          </a:prstGeom>
          <a:solidFill>
            <a:schemeClr val="accent6">
              <a:lumMod val="40000"/>
              <a:lumOff val="60000"/>
              <a:alpha val="63000"/>
            </a:schemeClr>
          </a:solidFill>
          <a:ln w="41275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5760"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مسلمات ( موضوعات) الفضاء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78912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هي عبارة أولية ( رياضية ) نسلم بصحتها ( نقبلها )  دون برهان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324600" y="762000"/>
            <a:ext cx="2523344" cy="533400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PT Bold Heading" pitchFamily="2" charset="-78"/>
              </a:rPr>
              <a:t>المسلمة ( الموضوعة )</a:t>
            </a:r>
          </a:p>
        </p:txBody>
      </p:sp>
      <p:sp>
        <p:nvSpPr>
          <p:cNvPr id="9" name="شكل بيضاوي 8"/>
          <p:cNvSpPr/>
          <p:nvPr/>
        </p:nvSpPr>
        <p:spPr>
          <a:xfrm>
            <a:off x="8229600" y="1828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1258888" y="6437313"/>
            <a:ext cx="6769100" cy="0"/>
          </a:xfrm>
          <a:prstGeom prst="line">
            <a:avLst/>
          </a:prstGeom>
          <a:noFill/>
          <a:ln w="38100">
            <a:solidFill>
              <a:srgbClr val="E52F1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648450" y="6408738"/>
            <a:ext cx="68263" cy="68262"/>
          </a:xfrm>
          <a:prstGeom prst="ellipse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156325" y="6405563"/>
            <a:ext cx="68263" cy="68262"/>
          </a:xfrm>
          <a:prstGeom prst="ellipse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219700" y="6402388"/>
            <a:ext cx="68263" cy="68262"/>
          </a:xfrm>
          <a:prstGeom prst="ellipse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441700" y="3697288"/>
            <a:ext cx="3590925" cy="1587"/>
          </a:xfrm>
          <a:prstGeom prst="line">
            <a:avLst/>
          </a:prstGeom>
          <a:noFill/>
          <a:ln w="38100">
            <a:solidFill>
              <a:srgbClr val="E52F1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5197475" y="3657600"/>
            <a:ext cx="69850" cy="682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A3ECF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800600" y="3725863"/>
            <a:ext cx="355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886200" y="4460557"/>
            <a:ext cx="4714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4251325" y="4333875"/>
            <a:ext cx="69850" cy="682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A3ECF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2506663" y="4352925"/>
            <a:ext cx="3590925" cy="1588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23527" y="260648"/>
            <a:ext cx="926099" cy="432048"/>
          </a:xfrm>
          <a:prstGeom prst="round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P117 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5" grpId="0" animBg="1"/>
      <p:bldP spid="16" grpId="0"/>
      <p:bldP spid="17" grpId="0"/>
      <p:bldP spid="19" grpId="0" animBg="1"/>
      <p:bldP spid="19" grpId="1" animBg="1"/>
      <p:bldP spid="19" grpId="2" animBg="1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rabic Blank Presentation">
  <a:themeElements>
    <a:clrScheme name="Arabic 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abic Blank Presentatio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cs typeface="Arial" pitchFamily="34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cs typeface="Arial" pitchFamily="34" charset="0"/>
            <a:sym typeface="Symbol" pitchFamily="18" charset="2"/>
          </a:defRPr>
        </a:defPPr>
      </a:lstStyle>
    </a:lnDef>
  </a:objectDefaults>
  <a:extraClrSchemeLst>
    <a:extraClrScheme>
      <a:clrScheme name="Arabic 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bic 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bic 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bic 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bic 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bic 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bic 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أوستن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520</Words>
  <Application>Microsoft Office PowerPoint</Application>
  <PresentationFormat>عرض على الشاشة (4:3)</PresentationFormat>
  <Paragraphs>215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19</vt:i4>
      </vt:variant>
    </vt:vector>
  </HeadingPairs>
  <TitlesOfParts>
    <vt:vector size="35" baseType="lpstr">
      <vt:lpstr>Arial</vt:lpstr>
      <vt:lpstr>Barakat</vt:lpstr>
      <vt:lpstr>BibleScrT</vt:lpstr>
      <vt:lpstr>Calibri</vt:lpstr>
      <vt:lpstr>Cambria Math</vt:lpstr>
      <vt:lpstr>Century Gothic</vt:lpstr>
      <vt:lpstr>Tahoma</vt:lpstr>
      <vt:lpstr>Times New Roman</vt:lpstr>
      <vt:lpstr>Wingdings 2</vt:lpstr>
      <vt:lpstr>تصميم افتراضي</vt:lpstr>
      <vt:lpstr>1_نسق Office</vt:lpstr>
      <vt:lpstr>2_نسق Office</vt:lpstr>
      <vt:lpstr>نسق Office</vt:lpstr>
      <vt:lpstr>3_نسق Office</vt:lpstr>
      <vt:lpstr>Arabic Blank Presentation</vt:lpstr>
      <vt:lpstr>أوستن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مفيد بستاني</dc:creator>
  <cp:lastModifiedBy>شروق زيدان عبدالرحمن الجعبه</cp:lastModifiedBy>
  <cp:revision>165</cp:revision>
  <dcterms:created xsi:type="dcterms:W3CDTF">2009-04-10T06:03:57Z</dcterms:created>
  <dcterms:modified xsi:type="dcterms:W3CDTF">2023-03-20T06:52:47Z</dcterms:modified>
</cp:coreProperties>
</file>