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64" r:id="rId2"/>
    <p:sldId id="302" r:id="rId3"/>
    <p:sldId id="366" r:id="rId4"/>
    <p:sldId id="367" r:id="rId5"/>
    <p:sldId id="331" r:id="rId6"/>
    <p:sldId id="332" r:id="rId7"/>
    <p:sldId id="305" r:id="rId8"/>
    <p:sldId id="333" r:id="rId9"/>
    <p:sldId id="263" r:id="rId1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889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922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6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588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72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1534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8105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18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7947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183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798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695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907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225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3958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9858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5A2-9C17-4932-81E4-37F37E2DFAF5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266395E-491E-411E-876A-1FDB8DE9E7F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1081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10" Type="http://schemas.openxmlformats.org/officeDocument/2006/relationships/image" Target="../media/image1.gif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10" Type="http://schemas.openxmlformats.org/officeDocument/2006/relationships/image" Target="../media/image1.gif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23.png"/><Relationship Id="rId7" Type="http://schemas.openxmlformats.org/officeDocument/2006/relationships/image" Target="../media/image1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10" Type="http://schemas.openxmlformats.org/officeDocument/2006/relationships/image" Target="../media/image1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1 )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المكافئ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330555" y="864555"/>
            <a:ext cx="753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إذا دورنا قطعا مكافئا في الفراغ ثلاثي الابعاد باستخدام خط التماثل كمحور للدوران ، فإن القطع المكافئ ينتج سطحا مكافئا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219793" y="459380"/>
            <a:ext cx="36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تطبيقات باستخدام القطوع المكافئة</a:t>
            </a:r>
            <a:endParaRPr lang="en-GB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عنصر نائب للتاريخ 3">
            <a:extLst>
              <a:ext uri="{FF2B5EF4-FFF2-40B4-BE49-F238E27FC236}">
                <a16:creationId xmlns:a16="http://schemas.microsoft.com/office/drawing/2014/main" id="{3E17F9C5-8722-4CDF-AA26-2EABA5154380}"/>
              </a:ext>
            </a:extLst>
          </p:cNvPr>
          <p:cNvSpPr txBox="1">
            <a:spLocks/>
          </p:cNvSpPr>
          <p:nvPr/>
        </p:nvSpPr>
        <p:spPr>
          <a:xfrm>
            <a:off x="3831021" y="3413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01:34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DF9571F-5CC6-4226-BF4A-811E5806BF26}"/>
              </a:ext>
            </a:extLst>
          </p:cNvPr>
          <p:cNvGrpSpPr/>
          <p:nvPr/>
        </p:nvGrpSpPr>
        <p:grpSpPr>
          <a:xfrm>
            <a:off x="680319" y="1735137"/>
            <a:ext cx="4527573" cy="3387725"/>
            <a:chOff x="354497" y="1802327"/>
            <a:chExt cx="4527573" cy="3387725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EA79B990-B649-4241-8B24-DD845867F6D3}"/>
                </a:ext>
              </a:extLst>
            </p:cNvPr>
            <p:cNvGrpSpPr/>
            <p:nvPr/>
          </p:nvGrpSpPr>
          <p:grpSpPr>
            <a:xfrm>
              <a:off x="354497" y="1977933"/>
              <a:ext cx="4417216" cy="3212119"/>
              <a:chOff x="280927" y="1421341"/>
              <a:chExt cx="4417216" cy="3212119"/>
            </a:xfrm>
          </p:grpSpPr>
          <p:pic>
            <p:nvPicPr>
              <p:cNvPr id="4" name="صورة 3">
                <a:extLst>
                  <a:ext uri="{FF2B5EF4-FFF2-40B4-BE49-F238E27FC236}">
                    <a16:creationId xmlns:a16="http://schemas.microsoft.com/office/drawing/2014/main" id="{544E1FBB-6EE7-4729-890E-0B6D39899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0884869">
                <a:off x="923416" y="1966751"/>
                <a:ext cx="3648584" cy="2314898"/>
              </a:xfrm>
              <a:prstGeom prst="rect">
                <a:avLst/>
              </a:prstGeom>
            </p:spPr>
          </p:pic>
          <p:cxnSp>
            <p:nvCxnSpPr>
              <p:cNvPr id="6" name="رابط كسهم مستقيم 5">
                <a:extLst>
                  <a:ext uri="{FF2B5EF4-FFF2-40B4-BE49-F238E27FC236}">
                    <a16:creationId xmlns:a16="http://schemas.microsoft.com/office/drawing/2014/main" id="{67C81C92-8E32-40DB-BDC8-7BD4D271B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6296" y="3084443"/>
                <a:ext cx="137184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رابط كسهم مستقيم 18">
                <a:extLst>
                  <a:ext uri="{FF2B5EF4-FFF2-40B4-BE49-F238E27FC236}">
                    <a16:creationId xmlns:a16="http://schemas.microsoft.com/office/drawing/2014/main" id="{C5BC2C32-89A4-4DAD-85B6-DE2F4FD73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927" y="3094382"/>
                <a:ext cx="7039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001576C8-CD28-4472-80C5-A4DF5C908467}"/>
                  </a:ext>
                </a:extLst>
              </p:cNvPr>
              <p:cNvCxnSpPr/>
              <p:nvPr/>
            </p:nvCxnSpPr>
            <p:spPr>
              <a:xfrm flipV="1">
                <a:off x="991121" y="1421341"/>
                <a:ext cx="0" cy="32121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B6B32C21-8B7B-406B-B4D4-CDC40330F385}"/>
                </a:ext>
              </a:extLst>
            </p:cNvPr>
            <p:cNvSpPr txBox="1"/>
            <p:nvPr/>
          </p:nvSpPr>
          <p:spPr>
            <a:xfrm>
              <a:off x="4444748" y="3167390"/>
              <a:ext cx="43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B04E4767-BAFA-4EF0-9484-EE624FF202C9}"/>
                </a:ext>
              </a:extLst>
            </p:cNvPr>
            <p:cNvSpPr txBox="1"/>
            <p:nvPr/>
          </p:nvSpPr>
          <p:spPr>
            <a:xfrm>
              <a:off x="1089900" y="1802327"/>
              <a:ext cx="43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1A119268-4EE6-4764-B7A4-0D7DDE632DDA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15" name="Picture 5" descr="barrepointsrougesc&amp;e">
              <a:extLst>
                <a:ext uri="{FF2B5EF4-FFF2-40B4-BE49-F238E27FC236}">
                  <a16:creationId xmlns:a16="http://schemas.microsoft.com/office/drawing/2014/main" id="{283C9F41-07D0-4D44-8FBA-6D08DE0A60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barrepointsrougesc&amp;e">
              <a:extLst>
                <a:ext uri="{FF2B5EF4-FFF2-40B4-BE49-F238E27FC236}">
                  <a16:creationId xmlns:a16="http://schemas.microsoft.com/office/drawing/2014/main" id="{621EF693-CC52-4C4E-890E-F4DE801EE8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 descr="barrepointsrougesc&amp;e">
              <a:extLst>
                <a:ext uri="{FF2B5EF4-FFF2-40B4-BE49-F238E27FC236}">
                  <a16:creationId xmlns:a16="http://schemas.microsoft.com/office/drawing/2014/main" id="{CC9D7AD4-6E3A-4F8E-B5FB-0EAA89FF2A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barrepointsrougesc&amp;e">
              <a:extLst>
                <a:ext uri="{FF2B5EF4-FFF2-40B4-BE49-F238E27FC236}">
                  <a16:creationId xmlns:a16="http://schemas.microsoft.com/office/drawing/2014/main" id="{C455843F-4847-4D4A-8E87-B7707597DF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8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2000"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</a:extLst>
          </a:blip>
          <a:srcRect l="30690" t="33421" r="8907" b="38086"/>
          <a:stretch/>
        </p:blipFill>
        <p:spPr>
          <a:xfrm>
            <a:off x="832172" y="409667"/>
            <a:ext cx="8052326" cy="208429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/>
          <a:srcRect l="11054" t="27530" r="69310" b="46175"/>
          <a:stretch/>
        </p:blipFill>
        <p:spPr>
          <a:xfrm>
            <a:off x="5105352" y="2644254"/>
            <a:ext cx="3088435" cy="252713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2" t="45159" r="21454" b="17100"/>
          <a:stretch/>
        </p:blipFill>
        <p:spPr bwMode="auto">
          <a:xfrm>
            <a:off x="751411" y="2098343"/>
            <a:ext cx="4267359" cy="33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مستقيم 9"/>
          <p:cNvCxnSpPr/>
          <p:nvPr/>
        </p:nvCxnSpPr>
        <p:spPr>
          <a:xfrm flipH="1">
            <a:off x="4634470" y="787321"/>
            <a:ext cx="1648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عنصر نائب للتاريخ 3">
            <a:extLst>
              <a:ext uri="{FF2B5EF4-FFF2-40B4-BE49-F238E27FC236}">
                <a16:creationId xmlns:a16="http://schemas.microsoft.com/office/drawing/2014/main" id="{EB93CDD7-44E8-488F-B9EA-0EDE028B1924}"/>
              </a:ext>
            </a:extLst>
          </p:cNvPr>
          <p:cNvSpPr txBox="1">
            <a:spLocks/>
          </p:cNvSpPr>
          <p:nvPr/>
        </p:nvSpPr>
        <p:spPr>
          <a:xfrm>
            <a:off x="3799490" y="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01:34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112FBEE-DEB5-4F4B-AA22-175948FF4640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12" name="Picture 5" descr="barrepointsrougesc&amp;e">
              <a:extLst>
                <a:ext uri="{FF2B5EF4-FFF2-40B4-BE49-F238E27FC236}">
                  <a16:creationId xmlns:a16="http://schemas.microsoft.com/office/drawing/2014/main" id="{B1AB98EC-D5C8-48D5-B774-2ACAA6B01F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barrepointsrougesc&amp;e">
              <a:extLst>
                <a:ext uri="{FF2B5EF4-FFF2-40B4-BE49-F238E27FC236}">
                  <a16:creationId xmlns:a16="http://schemas.microsoft.com/office/drawing/2014/main" id="{B5FF7081-CFC7-4AA8-BBB7-DA53EF2FA0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barrepointsrougesc&amp;e">
              <a:extLst>
                <a:ext uri="{FF2B5EF4-FFF2-40B4-BE49-F238E27FC236}">
                  <a16:creationId xmlns:a16="http://schemas.microsoft.com/office/drawing/2014/main" id="{51C66A9F-05BB-4700-B56A-C7A7621EBA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barrepointsrougesc&amp;e">
              <a:extLst>
                <a:ext uri="{FF2B5EF4-FFF2-40B4-BE49-F238E27FC236}">
                  <a16:creationId xmlns:a16="http://schemas.microsoft.com/office/drawing/2014/main" id="{1718A14F-3AA8-4E80-B6A0-A95FBEC221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5927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3000"/>
                    </a14:imgEffect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25094" t="61913" r="8907" b="13270"/>
          <a:stretch/>
        </p:blipFill>
        <p:spPr>
          <a:xfrm>
            <a:off x="545921" y="446776"/>
            <a:ext cx="8289458" cy="181535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/>
          <a:srcRect l="11054" t="55847" r="75925" b="11633"/>
          <a:stretch/>
        </p:blipFill>
        <p:spPr>
          <a:xfrm>
            <a:off x="1037661" y="2262130"/>
            <a:ext cx="1861094" cy="3817780"/>
          </a:xfrm>
          <a:prstGeom prst="rect">
            <a:avLst/>
          </a:prstGeom>
        </p:spPr>
      </p:pic>
      <p:cxnSp>
        <p:nvCxnSpPr>
          <p:cNvPr id="17" name="رابط مستقيم 16"/>
          <p:cNvCxnSpPr/>
          <p:nvPr/>
        </p:nvCxnSpPr>
        <p:spPr>
          <a:xfrm flipH="1">
            <a:off x="5370194" y="2152482"/>
            <a:ext cx="1648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عنصر نائب للتاريخ 3">
            <a:extLst>
              <a:ext uri="{FF2B5EF4-FFF2-40B4-BE49-F238E27FC236}">
                <a16:creationId xmlns:a16="http://schemas.microsoft.com/office/drawing/2014/main" id="{F6D26E38-BD6C-423B-AFF8-2303E5A126CF}"/>
              </a:ext>
            </a:extLst>
          </p:cNvPr>
          <p:cNvSpPr txBox="1">
            <a:spLocks/>
          </p:cNvSpPr>
          <p:nvPr/>
        </p:nvSpPr>
        <p:spPr>
          <a:xfrm>
            <a:off x="3620814" y="0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01:34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D5031C-F6D7-40A3-8F46-768D44168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1317" y="2610881"/>
            <a:ext cx="4286250" cy="3362325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5E55C885-857D-4DCD-9A0F-80E1C2617FB7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9" name="Picture 5" descr="barrepointsrougesc&amp;e">
              <a:extLst>
                <a:ext uri="{FF2B5EF4-FFF2-40B4-BE49-F238E27FC236}">
                  <a16:creationId xmlns:a16="http://schemas.microsoft.com/office/drawing/2014/main" id="{4CEB901F-3047-4221-960F-900B58E42F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barrepointsrougesc&amp;e">
              <a:extLst>
                <a:ext uri="{FF2B5EF4-FFF2-40B4-BE49-F238E27FC236}">
                  <a16:creationId xmlns:a16="http://schemas.microsoft.com/office/drawing/2014/main" id="{C5F9DA21-2868-48CF-9133-CDAAF5C289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barrepointsrougesc&amp;e">
              <a:extLst>
                <a:ext uri="{FF2B5EF4-FFF2-40B4-BE49-F238E27FC236}">
                  <a16:creationId xmlns:a16="http://schemas.microsoft.com/office/drawing/2014/main" id="{FEB6B859-D984-40A5-A432-9ACE9422DC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barrepointsrougesc&amp;e">
              <a:extLst>
                <a:ext uri="{FF2B5EF4-FFF2-40B4-BE49-F238E27FC236}">
                  <a16:creationId xmlns:a16="http://schemas.microsoft.com/office/drawing/2014/main" id="{BA203F23-8742-40D4-89BF-0FA2EB2616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02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400603" y="2356260"/>
            <a:ext cx="863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إذا نظرنا إلى السطح المكافئ باعتبار أن رأسه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(0,0)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و خط تماثله هو محور </a:t>
            </a:r>
            <a:r>
              <a:rPr lang="ar-KW" sz="24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السينات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5944177" y="2949224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77" y="2949224"/>
                <a:ext cx="2125366" cy="47000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5944177" y="3595830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77" y="3595830"/>
                <a:ext cx="2125366" cy="470000"/>
              </a:xfrm>
              <a:prstGeom prst="rect">
                <a:avLst/>
              </a:prstGeo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4564328" y="4145179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28" y="4145179"/>
                <a:ext cx="400414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مجموعة 13"/>
          <p:cNvGrpSpPr/>
          <p:nvPr/>
        </p:nvGrpSpPr>
        <p:grpSpPr>
          <a:xfrm>
            <a:off x="4361081" y="5008149"/>
            <a:ext cx="4538935" cy="791307"/>
            <a:chOff x="3780217" y="4503929"/>
            <a:chExt cx="4538935" cy="791307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مربع نص 16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مربع نص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مربع نص 17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مربع نص 15"/>
                <p:cNvSpPr txBox="1"/>
                <p:nvPr/>
              </p:nvSpPr>
              <p:spPr>
                <a:xfrm>
                  <a:off x="3780217" y="4503929"/>
                  <a:ext cx="3352800" cy="79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ar-KW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مربع نص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217" y="4503929"/>
                  <a:ext cx="3352800" cy="7913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282000" y="5955886"/>
                <a:ext cx="8633720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فيلزم أن يوضع المستقبل ( جهاز الاستقبال الإلكتروني ) عند النقطة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 </m:t>
                    </m:r>
                    <m:f>
                      <m:fPr>
                        <m:ctrlP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)</m:t>
                    </m:r>
                  </m:oMath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00" y="5955886"/>
                <a:ext cx="8633720" cy="629531"/>
              </a:xfrm>
              <a:prstGeom prst="rect">
                <a:avLst/>
              </a:prstGeom>
              <a:blipFill>
                <a:blip r:embed="rId7"/>
                <a:stretch>
                  <a:fillRect r="-1059" b="-873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397554" y="554526"/>
                <a:ext cx="8614443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         تستخدم ميكروفونات مكافئة على جانبي ملعب </a:t>
                </a:r>
                <a:r>
                  <a:rPr lang="ar-KW" sz="2400" b="1" dirty="0" err="1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لإلتقاط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الأصوات من داخل الملعب إذا كان قد تولد ميكروفون مكافئ من تدوير قطع مكافئ معادلته: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prstClr val="black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، فحدد موضع البؤرة ( جهاز الاستقبال الإلكتروني ) لهذا القطع المكافئ .</a:t>
                </a:r>
                <a:endParaRPr lang="en-GB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4" y="554526"/>
                <a:ext cx="8614443" cy="1208664"/>
              </a:xfrm>
              <a:prstGeom prst="rect">
                <a:avLst/>
              </a:prstGeom>
              <a:blipFill>
                <a:blip r:embed="rId8"/>
                <a:stretch>
                  <a:fillRect l="-2052" t="-3535" r="-1132" b="-1060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ستطيل مستدير الزوايا 23"/>
          <p:cNvSpPr/>
          <p:nvPr/>
        </p:nvSpPr>
        <p:spPr>
          <a:xfrm>
            <a:off x="8142904" y="1929200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998469" y="387099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مثال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97553" y="22552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107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 descr="http://cdn.marketplaceimages.windowsphone.com/v8/images/5bd76df4-8c16-4350-9db1-954b2b442017?imageType=ws_icon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0" y="3131224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7224318" y="6209528"/>
            <a:ext cx="683339" cy="365125"/>
          </a:xfrm>
        </p:spPr>
        <p:txBody>
          <a:bodyPr/>
          <a:lstStyle/>
          <a:p>
            <a:pPr>
              <a:defRPr/>
            </a:pPr>
            <a:fld id="{B1FCE933-52D8-46BD-A15E-F1428D1C73F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عنصر نائب للتاريخ 3">
            <a:extLst>
              <a:ext uri="{FF2B5EF4-FFF2-40B4-BE49-F238E27FC236}">
                <a16:creationId xmlns:a16="http://schemas.microsoft.com/office/drawing/2014/main" id="{A02DD02B-0B8B-4694-8C31-53320BFCAE20}"/>
              </a:ext>
            </a:extLst>
          </p:cNvPr>
          <p:cNvSpPr txBox="1">
            <a:spLocks/>
          </p:cNvSpPr>
          <p:nvPr/>
        </p:nvSpPr>
        <p:spPr>
          <a:xfrm>
            <a:off x="3662855" y="26948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01:34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A8D3A42-BD13-4F5A-9894-F748869F8EE0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036F5A9D-54C0-4FF6-937A-A8122F6039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 descr="barrepointsrougesc&amp;e">
              <a:extLst>
                <a:ext uri="{FF2B5EF4-FFF2-40B4-BE49-F238E27FC236}">
                  <a16:creationId xmlns:a16="http://schemas.microsoft.com/office/drawing/2014/main" id="{65C02A9B-5799-4329-89E0-039DBDEF9A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barrepointsrougesc&amp;e">
              <a:extLst>
                <a:ext uri="{FF2B5EF4-FFF2-40B4-BE49-F238E27FC236}">
                  <a16:creationId xmlns:a16="http://schemas.microsoft.com/office/drawing/2014/main" id="{D2BD2C91-7124-4985-B9AD-2F60C947FD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 descr="barrepointsrougesc&amp;e">
              <a:extLst>
                <a:ext uri="{FF2B5EF4-FFF2-40B4-BE49-F238E27FC236}">
                  <a16:creationId xmlns:a16="http://schemas.microsoft.com/office/drawing/2014/main" id="{94437E2F-8962-4A7F-AC9F-412149A689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948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114410" y="2696037"/>
            <a:ext cx="8633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إذا كان السطح المكافئ باعتبار رأسه نقطة الأصل و خط تماثله محور الصادات و معادلته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4034551" y="3874100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551" y="3874100"/>
                <a:ext cx="2125366" cy="47000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4034551" y="3368376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551" y="3368376"/>
                <a:ext cx="2125366" cy="47000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3602802" y="4276557"/>
                <a:ext cx="400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02" y="4276557"/>
                <a:ext cx="4004144" cy="461665"/>
              </a:xfrm>
              <a:prstGeom prst="rect">
                <a:avLst/>
              </a:prstGeom>
              <a:blipFill>
                <a:blip r:embed="rId4"/>
                <a:stretch>
                  <a:fillRect r="-457" b="-2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مجموعة 13"/>
          <p:cNvGrpSpPr/>
          <p:nvPr/>
        </p:nvGrpSpPr>
        <p:grpSpPr>
          <a:xfrm>
            <a:off x="3552035" y="5065684"/>
            <a:ext cx="4543093" cy="469654"/>
            <a:chOff x="3776059" y="4694430"/>
            <a:chExt cx="4543093" cy="469654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مربع نص 16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مربع نص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مربع نص 17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مربع نص 15"/>
                <p:cNvSpPr txBox="1"/>
                <p:nvPr/>
              </p:nvSpPr>
              <p:spPr>
                <a:xfrm>
                  <a:off x="3776059" y="4702419"/>
                  <a:ext cx="3352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مربع نص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059" y="4702419"/>
                  <a:ext cx="33528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455" b="-197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3477347" y="5723102"/>
                <a:ext cx="50519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فيلزم وضح المصباح عند النقطة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ar-KW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ar-KW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)</m:t>
                    </m:r>
                  </m:oMath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  <a:p>
                <a:endParaRPr lang="en-GB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47" y="5723102"/>
                <a:ext cx="5051992" cy="830997"/>
              </a:xfrm>
              <a:prstGeom prst="rect">
                <a:avLst/>
              </a:prstGeom>
              <a:blipFill>
                <a:blip r:embed="rId7"/>
                <a:stretch>
                  <a:fillRect t="-5147" r="-193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528610" y="873513"/>
                <a:ext cx="7911507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تصنع إحدى الشركات الكشافات المكافئة  لنوعيات عديدة من السيارات إذا كان لأحد هذه الكشافات سطح مكافئ متولد من تدوير القطع المكافئ الذي معادلته: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prstClr val="black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ar-KW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، فأين سيكون موضع المصباح الكهربائي ؟</a:t>
                </a:r>
                <a:endParaRPr lang="en-GB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" y="873513"/>
                <a:ext cx="7911507" cy="1208664"/>
              </a:xfrm>
              <a:prstGeom prst="rect">
                <a:avLst/>
              </a:prstGeom>
              <a:blipFill>
                <a:blip r:embed="rId8"/>
                <a:stretch>
                  <a:fillRect l="-308" t="-3518" r="-1156" b="-1005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مستدير الزوايا 21"/>
          <p:cNvSpPr/>
          <p:nvPr/>
        </p:nvSpPr>
        <p:spPr>
          <a:xfrm>
            <a:off x="7541811" y="223444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775407" y="412524"/>
            <a:ext cx="195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1" y="3726781"/>
            <a:ext cx="3276365" cy="218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عنصر نائب للتاريخ 3">
            <a:extLst>
              <a:ext uri="{FF2B5EF4-FFF2-40B4-BE49-F238E27FC236}">
                <a16:creationId xmlns:a16="http://schemas.microsoft.com/office/drawing/2014/main" id="{42CAF170-BD25-49B2-9A99-574487ADA24E}"/>
              </a:ext>
            </a:extLst>
          </p:cNvPr>
          <p:cNvSpPr txBox="1">
            <a:spLocks/>
          </p:cNvSpPr>
          <p:nvPr/>
        </p:nvSpPr>
        <p:spPr>
          <a:xfrm>
            <a:off x="3442138" y="39561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01:34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8CDDF24-83FD-4F49-82BE-42F5D621633A}"/>
              </a:ext>
            </a:extLst>
          </p:cNvPr>
          <p:cNvSpPr txBox="1"/>
          <p:nvPr/>
        </p:nvSpPr>
        <p:spPr>
          <a:xfrm>
            <a:off x="176836" y="351644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107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74001A57-ECE2-49FD-BCEC-8C4743D81AD7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25" name="Picture 5" descr="barrepointsrougesc&amp;e">
              <a:extLst>
                <a:ext uri="{FF2B5EF4-FFF2-40B4-BE49-F238E27FC236}">
                  <a16:creationId xmlns:a16="http://schemas.microsoft.com/office/drawing/2014/main" id="{C7F3A329-1E24-4C2F-AA98-939419BF60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 descr="barrepointsrougesc&amp;e">
              <a:extLst>
                <a:ext uri="{FF2B5EF4-FFF2-40B4-BE49-F238E27FC236}">
                  <a16:creationId xmlns:a16="http://schemas.microsoft.com/office/drawing/2014/main" id="{D4E8663D-B398-4D3B-B5C4-2B17E6664E6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 descr="barrepointsrougesc&amp;e">
              <a:extLst>
                <a:ext uri="{FF2B5EF4-FFF2-40B4-BE49-F238E27FC236}">
                  <a16:creationId xmlns:a16="http://schemas.microsoft.com/office/drawing/2014/main" id="{8288F909-BE1B-4F0D-BA1B-BAB348B2EF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 descr="barrepointsrougesc&amp;e">
              <a:extLst>
                <a:ext uri="{FF2B5EF4-FFF2-40B4-BE49-F238E27FC236}">
                  <a16:creationId xmlns:a16="http://schemas.microsoft.com/office/drawing/2014/main" id="{AC3D810E-B76B-4485-B799-9E5A06E57B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721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378224" y="616230"/>
                <a:ext cx="8399558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            تصنع إحدى الشركات مصابيح أمامية للسيارات . فإذا كان أحد المصابيح على شكل سطح مكافئ متولد من تدوير قطع مكافئ معادلته: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prstClr val="black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ar-K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، فأين يجب وضع لمبة المصباح ؟</a:t>
                </a:r>
                <a:endParaRPr lang="en-GB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4" y="616230"/>
                <a:ext cx="8399558" cy="1208664"/>
              </a:xfrm>
              <a:prstGeom prst="rect">
                <a:avLst/>
              </a:prstGeom>
              <a:blipFill>
                <a:blip r:embed="rId2"/>
                <a:stretch>
                  <a:fillRect l="-653" t="-3535" r="-1161" b="-1060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ستطيل مستدير الزوايا 4"/>
          <p:cNvSpPr/>
          <p:nvPr/>
        </p:nvSpPr>
        <p:spPr>
          <a:xfrm>
            <a:off x="7739039" y="1935956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6451" y="2400117"/>
            <a:ext cx="863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إذا نظرنا إلى السطح المكافئ باعتبار أن رأسه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و خط تماثله هو محور </a:t>
            </a:r>
            <a:r>
              <a:rPr lang="ar-KW" sz="24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السينات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2792941" y="2951208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41" y="2951208"/>
                <a:ext cx="2125366" cy="470000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4096294" y="3585835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94" y="3585835"/>
                <a:ext cx="2125366" cy="470000"/>
              </a:xfrm>
              <a:prstGeom prst="rect">
                <a:avLst/>
              </a:prstGeom>
              <a:blipFill>
                <a:blip r:embed="rId4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2883872" y="3980637"/>
                <a:ext cx="400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72" y="3980637"/>
                <a:ext cx="4004144" cy="461665"/>
              </a:xfrm>
              <a:prstGeom prst="rect">
                <a:avLst/>
              </a:prstGeom>
              <a:blipFill>
                <a:blip r:embed="rId5"/>
                <a:stretch>
                  <a:fillRect r="-457" b="-1842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/>
          <p:cNvGrpSpPr/>
          <p:nvPr/>
        </p:nvGrpSpPr>
        <p:grpSpPr>
          <a:xfrm>
            <a:off x="3675001" y="4578516"/>
            <a:ext cx="4547252" cy="494183"/>
            <a:chOff x="3771900" y="4661912"/>
            <a:chExt cx="4547252" cy="494183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مربع نص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مربع نص 13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/>
                <p:cNvSpPr txBox="1"/>
                <p:nvPr/>
              </p:nvSpPr>
              <p:spPr>
                <a:xfrm>
                  <a:off x="3771900" y="4661912"/>
                  <a:ext cx="3352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مربع نص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0" y="4661912"/>
                  <a:ext cx="335280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455" b="-197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مربع نص 23"/>
          <p:cNvSpPr txBox="1"/>
          <p:nvPr/>
        </p:nvSpPr>
        <p:spPr>
          <a:xfrm>
            <a:off x="4675878" y="2888575"/>
            <a:ext cx="41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معادلة القطع المكافئ هي على الصورة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591267" y="5208913"/>
            <a:ext cx="697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توضع اللمبة على بعد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3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 وحدات قياس ) من رأس القطع المكافئ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819793" y="397609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مثال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:</a:t>
            </a:r>
            <a:endParaRPr lang="en-GB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46311" y="26303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108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29084" r="66530" b="49952"/>
          <a:stretch/>
        </p:blipFill>
        <p:spPr bwMode="auto">
          <a:xfrm>
            <a:off x="378224" y="3275803"/>
            <a:ext cx="2627290" cy="15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عنصر نائب للتاريخ 3">
            <a:extLst>
              <a:ext uri="{FF2B5EF4-FFF2-40B4-BE49-F238E27FC236}">
                <a16:creationId xmlns:a16="http://schemas.microsoft.com/office/drawing/2014/main" id="{A85D5559-AD2A-4E36-BFFC-0B4BA15F9DE6}"/>
              </a:ext>
            </a:extLst>
          </p:cNvPr>
          <p:cNvSpPr txBox="1">
            <a:spLocks/>
          </p:cNvSpPr>
          <p:nvPr/>
        </p:nvSpPr>
        <p:spPr>
          <a:xfrm>
            <a:off x="3406511" y="32207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 algn="ctr">
                <a:defRPr/>
              </a:pPr>
              <a:t>18/03/2026 01:34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EEEAFD8-0CC3-4B5F-869B-A1ABEE1468EF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26" name="Picture 5" descr="barrepointsrougesc&amp;e">
              <a:extLst>
                <a:ext uri="{FF2B5EF4-FFF2-40B4-BE49-F238E27FC236}">
                  <a16:creationId xmlns:a16="http://schemas.microsoft.com/office/drawing/2014/main" id="{A2C7EED2-585B-4259-BBA5-B781F64861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barrepointsrougesc&amp;e">
              <a:extLst>
                <a:ext uri="{FF2B5EF4-FFF2-40B4-BE49-F238E27FC236}">
                  <a16:creationId xmlns:a16="http://schemas.microsoft.com/office/drawing/2014/main" id="{658ECE0C-5FB3-4477-A1B7-51255D7C68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barrepointsrougesc&amp;e">
              <a:extLst>
                <a:ext uri="{FF2B5EF4-FFF2-40B4-BE49-F238E27FC236}">
                  <a16:creationId xmlns:a16="http://schemas.microsoft.com/office/drawing/2014/main" id="{02AC1148-8988-4CC6-B5D1-C157267A1F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 descr="barrepointsrougesc&amp;e">
              <a:extLst>
                <a:ext uri="{FF2B5EF4-FFF2-40B4-BE49-F238E27FC236}">
                  <a16:creationId xmlns:a16="http://schemas.microsoft.com/office/drawing/2014/main" id="{0E89EDBA-AC92-47B7-819B-A5B7387B71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5838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701239"/>
            <a:ext cx="6962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في المثال (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7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) ، ما معادلة القطع المكافئ </a:t>
            </a:r>
          </a:p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إذا كانت اللمبة تبعد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4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 وحدات قياس ) عن رأس القطع ؟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724153" y="1568983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13660" y="2059426"/>
            <a:ext cx="597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من المثال السابق بعد اللمبة عن رأس القطع هو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|p|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3062893" y="3523374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93" y="3523374"/>
                <a:ext cx="2125366" cy="47000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3436489" y="4244039"/>
                <a:ext cx="1610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489" y="4244039"/>
                <a:ext cx="1610622" cy="461665"/>
              </a:xfrm>
              <a:prstGeom prst="rect">
                <a:avLst/>
              </a:prstGeom>
              <a:blipFill>
                <a:blip r:embed="rId3"/>
                <a:stretch>
                  <a:fillRect r="-758" b="-1315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2897794" y="2751318"/>
            <a:ext cx="578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القطع باعتبار رأسه نقطة الأصل و خط تماثله محور الصادات و معادلته :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3629170" y="4956367"/>
                <a:ext cx="21253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70" y="4956367"/>
                <a:ext cx="2125366" cy="470000"/>
              </a:xfrm>
              <a:prstGeom prst="rect">
                <a:avLst/>
              </a:prstGeom>
              <a:blipFill>
                <a:blip r:embed="rId4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/>
          <p:cNvSpPr txBox="1"/>
          <p:nvPr/>
        </p:nvSpPr>
        <p:spPr>
          <a:xfrm>
            <a:off x="5699270" y="4964703"/>
            <a:ext cx="267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معادلة القطع المكافئ هي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6027" y="500339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108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63F8BE-391C-499C-9CA2-FC0DDDD0ACCE}"/>
              </a:ext>
            </a:extLst>
          </p:cNvPr>
          <p:cNvSpPr txBox="1"/>
          <p:nvPr/>
        </p:nvSpPr>
        <p:spPr>
          <a:xfrm>
            <a:off x="6851095" y="500339"/>
            <a:ext cx="195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عنصر نائب للتاريخ 3">
            <a:extLst>
              <a:ext uri="{FF2B5EF4-FFF2-40B4-BE49-F238E27FC236}">
                <a16:creationId xmlns:a16="http://schemas.microsoft.com/office/drawing/2014/main" id="{5C712343-D83A-43A6-90C4-297F341B1CE2}"/>
              </a:ext>
            </a:extLst>
          </p:cNvPr>
          <p:cNvSpPr txBox="1">
            <a:spLocks/>
          </p:cNvSpPr>
          <p:nvPr/>
        </p:nvSpPr>
        <p:spPr>
          <a:xfrm>
            <a:off x="3372767" y="1679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 algn="ctr">
                <a:defRPr/>
              </a:pPr>
              <a:t>18/03/2026 01:34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231D7A4-F17F-40DB-9493-6CFCBDE7CCD9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16" name="Picture 5" descr="barrepointsrougesc&amp;e">
              <a:extLst>
                <a:ext uri="{FF2B5EF4-FFF2-40B4-BE49-F238E27FC236}">
                  <a16:creationId xmlns:a16="http://schemas.microsoft.com/office/drawing/2014/main" id="{B66B5AF9-D62C-473C-BFD2-0EC56665C5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 descr="barrepointsrougesc&amp;e">
              <a:extLst>
                <a:ext uri="{FF2B5EF4-FFF2-40B4-BE49-F238E27FC236}">
                  <a16:creationId xmlns:a16="http://schemas.microsoft.com/office/drawing/2014/main" id="{1B7394C3-6F37-4B46-8875-91B4B08B547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 descr="barrepointsrougesc&amp;e">
              <a:extLst>
                <a:ext uri="{FF2B5EF4-FFF2-40B4-BE49-F238E27FC236}">
                  <a16:creationId xmlns:a16="http://schemas.microsoft.com/office/drawing/2014/main" id="{1C794AFF-09CE-4EEA-8B4A-4338009C7D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barrepointsrougesc&amp;e">
              <a:extLst>
                <a:ext uri="{FF2B5EF4-FFF2-40B4-BE49-F238E27FC236}">
                  <a16:creationId xmlns:a16="http://schemas.microsoft.com/office/drawing/2014/main" id="{D6808B65-C3B4-4E03-B2D0-1AB5A41457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71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2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426</Words>
  <Application>Microsoft Office PowerPoint</Application>
  <PresentationFormat>شاشة عريضة</PresentationFormat>
  <Paragraphs>66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Monotype Corsiva</vt:lpstr>
      <vt:lpstr>Times New Roman</vt:lpstr>
      <vt:lpstr>Trebuchet MS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السيد عبدالعزيز محمود الحلاج</dc:creator>
  <cp:lastModifiedBy>محمد السيد عبدالعزيز محمود الحلاج</cp:lastModifiedBy>
  <cp:revision>8</cp:revision>
  <dcterms:created xsi:type="dcterms:W3CDTF">2021-04-15T21:54:19Z</dcterms:created>
  <dcterms:modified xsi:type="dcterms:W3CDTF">2026-03-17T22:36:00Z</dcterms:modified>
</cp:coreProperties>
</file>