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112"/>
  </p:notesMasterIdLst>
  <p:handoutMasterIdLst>
    <p:handoutMasterId r:id="rId113"/>
  </p:handoutMasterIdLst>
  <p:sldIdLst>
    <p:sldId id="393" r:id="rId2"/>
    <p:sldId id="361" r:id="rId3"/>
    <p:sldId id="263" r:id="rId4"/>
    <p:sldId id="629" r:id="rId5"/>
    <p:sldId id="630" r:id="rId6"/>
    <p:sldId id="631" r:id="rId7"/>
    <p:sldId id="400" r:id="rId8"/>
    <p:sldId id="298" r:id="rId9"/>
    <p:sldId id="299" r:id="rId10"/>
    <p:sldId id="348" r:id="rId11"/>
    <p:sldId id="595" r:id="rId12"/>
    <p:sldId id="349" r:id="rId13"/>
    <p:sldId id="667" r:id="rId14"/>
    <p:sldId id="601" r:id="rId15"/>
    <p:sldId id="602" r:id="rId16"/>
    <p:sldId id="603" r:id="rId17"/>
    <p:sldId id="604" r:id="rId18"/>
    <p:sldId id="304" r:id="rId19"/>
    <p:sldId id="305" r:id="rId20"/>
    <p:sldId id="605" r:id="rId21"/>
    <p:sldId id="306" r:id="rId22"/>
    <p:sldId id="309" r:id="rId23"/>
    <p:sldId id="339" r:id="rId24"/>
    <p:sldId id="607" r:id="rId25"/>
    <p:sldId id="606" r:id="rId26"/>
    <p:sldId id="310" r:id="rId27"/>
    <p:sldId id="311" r:id="rId28"/>
    <p:sldId id="312" r:id="rId29"/>
    <p:sldId id="608" r:id="rId30"/>
    <p:sldId id="314" r:id="rId31"/>
    <p:sldId id="317" r:id="rId32"/>
    <p:sldId id="613" r:id="rId33"/>
    <p:sldId id="615" r:id="rId34"/>
    <p:sldId id="618" r:id="rId35"/>
    <p:sldId id="666" r:id="rId36"/>
    <p:sldId id="319" r:id="rId37"/>
    <p:sldId id="320" r:id="rId38"/>
    <p:sldId id="609" r:id="rId39"/>
    <p:sldId id="331" r:id="rId40"/>
    <p:sldId id="619" r:id="rId41"/>
    <p:sldId id="620" r:id="rId42"/>
    <p:sldId id="492" r:id="rId43"/>
    <p:sldId id="455" r:id="rId44"/>
    <p:sldId id="475" r:id="rId45"/>
    <p:sldId id="402" r:id="rId46"/>
    <p:sldId id="404" r:id="rId47"/>
    <p:sldId id="405" r:id="rId48"/>
    <p:sldId id="406" r:id="rId49"/>
    <p:sldId id="407" r:id="rId50"/>
    <p:sldId id="269" r:id="rId51"/>
    <p:sldId id="572" r:id="rId52"/>
    <p:sldId id="573" r:id="rId53"/>
    <p:sldId id="574" r:id="rId54"/>
    <p:sldId id="575" r:id="rId55"/>
    <p:sldId id="576" r:id="rId56"/>
    <p:sldId id="577" r:id="rId57"/>
    <p:sldId id="578" r:id="rId58"/>
    <p:sldId id="411" r:id="rId59"/>
    <p:sldId id="522" r:id="rId60"/>
    <p:sldId id="416" r:id="rId61"/>
    <p:sldId id="579" r:id="rId62"/>
    <p:sldId id="418" r:id="rId63"/>
    <p:sldId id="420" r:id="rId64"/>
    <p:sldId id="421" r:id="rId65"/>
    <p:sldId id="580" r:id="rId66"/>
    <p:sldId id="581" r:id="rId67"/>
    <p:sldId id="582" r:id="rId68"/>
    <p:sldId id="583" r:id="rId69"/>
    <p:sldId id="584" r:id="rId70"/>
    <p:sldId id="594" r:id="rId71"/>
    <p:sldId id="521" r:id="rId72"/>
    <p:sldId id="483" r:id="rId73"/>
    <p:sldId id="585" r:id="rId74"/>
    <p:sldId id="433" r:id="rId75"/>
    <p:sldId id="435" r:id="rId76"/>
    <p:sldId id="436" r:id="rId77"/>
    <p:sldId id="587" r:id="rId78"/>
    <p:sldId id="520" r:id="rId79"/>
    <p:sldId id="482" r:id="rId80"/>
    <p:sldId id="586" r:id="rId81"/>
    <p:sldId id="445" r:id="rId82"/>
    <p:sldId id="447" r:id="rId83"/>
    <p:sldId id="568" r:id="rId84"/>
    <p:sldId id="531" r:id="rId85"/>
    <p:sldId id="532" r:id="rId86"/>
    <p:sldId id="535" r:id="rId87"/>
    <p:sldId id="665" r:id="rId88"/>
    <p:sldId id="543" r:id="rId89"/>
    <p:sldId id="544" r:id="rId90"/>
    <p:sldId id="545" r:id="rId91"/>
    <p:sldId id="538" r:id="rId92"/>
    <p:sldId id="546" r:id="rId93"/>
    <p:sldId id="547" r:id="rId94"/>
    <p:sldId id="657" r:id="rId95"/>
    <p:sldId id="658" r:id="rId96"/>
    <p:sldId id="659" r:id="rId97"/>
    <p:sldId id="541" r:id="rId98"/>
    <p:sldId id="542" r:id="rId99"/>
    <p:sldId id="548" r:id="rId100"/>
    <p:sldId id="549" r:id="rId101"/>
    <p:sldId id="552" r:id="rId102"/>
    <p:sldId id="553" r:id="rId103"/>
    <p:sldId id="661" r:id="rId104"/>
    <p:sldId id="660" r:id="rId105"/>
    <p:sldId id="567" r:id="rId106"/>
    <p:sldId id="565" r:id="rId107"/>
    <p:sldId id="662" r:id="rId108"/>
    <p:sldId id="656" r:id="rId109"/>
    <p:sldId id="561" r:id="rId110"/>
    <p:sldId id="562" r:id="rId111"/>
  </p:sldIdLst>
  <p:sldSz cx="9144000" cy="6858000" type="screen4x3"/>
  <p:notesSz cx="7053263" cy="9080500"/>
  <p:defaultTextStyle>
    <a:defPPr>
      <a:defRPr lang="ar-SA"/>
    </a:defPPr>
    <a:lvl1pPr algn="r" rtl="1" fontAlgn="base">
      <a:spcBef>
        <a:spcPct val="0"/>
      </a:spcBef>
      <a:spcAft>
        <a:spcPct val="0"/>
      </a:spcAft>
      <a:defRPr kern="1200">
        <a:solidFill>
          <a:schemeClr val="tx1"/>
        </a:solidFill>
        <a:latin typeface="Century Schoolbook" pitchFamily="18" charset="0"/>
        <a:ea typeface="+mn-ea"/>
        <a:cs typeface="Arial" pitchFamily="34" charset="0"/>
      </a:defRPr>
    </a:lvl1pPr>
    <a:lvl2pPr marL="457200" algn="r" rtl="1" fontAlgn="base">
      <a:spcBef>
        <a:spcPct val="0"/>
      </a:spcBef>
      <a:spcAft>
        <a:spcPct val="0"/>
      </a:spcAft>
      <a:defRPr kern="1200">
        <a:solidFill>
          <a:schemeClr val="tx1"/>
        </a:solidFill>
        <a:latin typeface="Century Schoolbook" pitchFamily="18" charset="0"/>
        <a:ea typeface="+mn-ea"/>
        <a:cs typeface="Arial" pitchFamily="34" charset="0"/>
      </a:defRPr>
    </a:lvl2pPr>
    <a:lvl3pPr marL="914400" algn="r" rtl="1" fontAlgn="base">
      <a:spcBef>
        <a:spcPct val="0"/>
      </a:spcBef>
      <a:spcAft>
        <a:spcPct val="0"/>
      </a:spcAft>
      <a:defRPr kern="1200">
        <a:solidFill>
          <a:schemeClr val="tx1"/>
        </a:solidFill>
        <a:latin typeface="Century Schoolbook" pitchFamily="18" charset="0"/>
        <a:ea typeface="+mn-ea"/>
        <a:cs typeface="Arial" pitchFamily="34" charset="0"/>
      </a:defRPr>
    </a:lvl3pPr>
    <a:lvl4pPr marL="1371600" algn="r" rtl="1" fontAlgn="base">
      <a:spcBef>
        <a:spcPct val="0"/>
      </a:spcBef>
      <a:spcAft>
        <a:spcPct val="0"/>
      </a:spcAft>
      <a:defRPr kern="1200">
        <a:solidFill>
          <a:schemeClr val="tx1"/>
        </a:solidFill>
        <a:latin typeface="Century Schoolbook" pitchFamily="18" charset="0"/>
        <a:ea typeface="+mn-ea"/>
        <a:cs typeface="Arial" pitchFamily="34" charset="0"/>
      </a:defRPr>
    </a:lvl4pPr>
    <a:lvl5pPr marL="1828800" algn="r" rtl="1" fontAlgn="base">
      <a:spcBef>
        <a:spcPct val="0"/>
      </a:spcBef>
      <a:spcAft>
        <a:spcPct val="0"/>
      </a:spcAft>
      <a:defRPr kern="1200">
        <a:solidFill>
          <a:schemeClr val="tx1"/>
        </a:solidFill>
        <a:latin typeface="Century Schoolbook" pitchFamily="18" charset="0"/>
        <a:ea typeface="+mn-ea"/>
        <a:cs typeface="Arial" pitchFamily="34" charset="0"/>
      </a:defRPr>
    </a:lvl5pPr>
    <a:lvl6pPr marL="2286000" algn="r" defTabSz="914400" rtl="1" eaLnBrk="1" latinLnBrk="0" hangingPunct="1">
      <a:defRPr kern="1200">
        <a:solidFill>
          <a:schemeClr val="tx1"/>
        </a:solidFill>
        <a:latin typeface="Century Schoolbook" pitchFamily="18" charset="0"/>
        <a:ea typeface="+mn-ea"/>
        <a:cs typeface="Arial" pitchFamily="34" charset="0"/>
      </a:defRPr>
    </a:lvl6pPr>
    <a:lvl7pPr marL="2743200" algn="r" defTabSz="914400" rtl="1" eaLnBrk="1" latinLnBrk="0" hangingPunct="1">
      <a:defRPr kern="1200">
        <a:solidFill>
          <a:schemeClr val="tx1"/>
        </a:solidFill>
        <a:latin typeface="Century Schoolbook" pitchFamily="18" charset="0"/>
        <a:ea typeface="+mn-ea"/>
        <a:cs typeface="Arial" pitchFamily="34" charset="0"/>
      </a:defRPr>
    </a:lvl7pPr>
    <a:lvl8pPr marL="3200400" algn="r" defTabSz="914400" rtl="1" eaLnBrk="1" latinLnBrk="0" hangingPunct="1">
      <a:defRPr kern="1200">
        <a:solidFill>
          <a:schemeClr val="tx1"/>
        </a:solidFill>
        <a:latin typeface="Century Schoolbook" pitchFamily="18" charset="0"/>
        <a:ea typeface="+mn-ea"/>
        <a:cs typeface="Arial" pitchFamily="34" charset="0"/>
      </a:defRPr>
    </a:lvl8pPr>
    <a:lvl9pPr marL="3657600" algn="r" defTabSz="914400" rtl="1" eaLnBrk="1" latinLnBrk="0" hangingPunct="1">
      <a:defRPr kern="1200">
        <a:solidFill>
          <a:schemeClr val="tx1"/>
        </a:solidFill>
        <a:latin typeface="Century Schoolbook" pitchFamily="18" charset="0"/>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3333CC"/>
    <a:srgbClr val="006600"/>
    <a:srgbClr val="FF33CC"/>
    <a:srgbClr val="990033"/>
    <a:srgbClr val="AAEB35"/>
    <a:srgbClr val="FF0066"/>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نمط ذو سمات 1 - تميي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نمط متوسط 4 - تميي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321" autoAdjust="0"/>
    <p:restoredTop sz="89231" autoAdjust="0"/>
  </p:normalViewPr>
  <p:slideViewPr>
    <p:cSldViewPr>
      <p:cViewPr varScale="1">
        <p:scale>
          <a:sx n="64" d="100"/>
          <a:sy n="64" d="100"/>
        </p:scale>
        <p:origin x="1336" y="52"/>
      </p:cViewPr>
      <p:guideLst>
        <p:guide orient="horz" pos="2160"/>
        <p:guide pos="2880"/>
      </p:guideLst>
    </p:cSldViewPr>
  </p:slideViewPr>
  <p:notesTextViewPr>
    <p:cViewPr>
      <p:scale>
        <a:sx n="1" d="1"/>
        <a:sy n="1" d="1"/>
      </p:scale>
      <p:origin x="0" y="0"/>
    </p:cViewPr>
  </p:notesTextViewPr>
  <p:sorterViewPr>
    <p:cViewPr>
      <p:scale>
        <a:sx n="90" d="100"/>
        <a:sy n="90" d="100"/>
      </p:scale>
      <p:origin x="0" y="895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271BD3-7E07-4495-A3A3-F9EC3684390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9776E72F-988B-45F0-9760-94FE64BFE93D}">
      <dgm:prSet phldrT="[Text]">
        <dgm:style>
          <a:lnRef idx="1">
            <a:schemeClr val="accent2"/>
          </a:lnRef>
          <a:fillRef idx="2">
            <a:schemeClr val="accent2"/>
          </a:fillRef>
          <a:effectRef idx="1">
            <a:schemeClr val="accent2"/>
          </a:effectRef>
          <a:fontRef idx="minor">
            <a:schemeClr val="dk1"/>
          </a:fontRef>
        </dgm:style>
      </dgm:prSet>
      <dgm:spPr/>
      <dgm:t>
        <a:bodyPr/>
        <a:lstStyle/>
        <a:p>
          <a:pPr rtl="1"/>
          <a:r>
            <a:rPr lang="ar-SA"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القطوع المخروطيه</a:t>
          </a:r>
        </a:p>
      </dgm:t>
    </dgm:pt>
    <dgm:pt modelId="{D6ABE77B-5C46-4A3B-A227-7C7ACF92A5EA}" type="parTrans" cxnId="{4DA380D7-BE1C-47AE-8C88-438F8D4CC6F6}">
      <dgm:prSet/>
      <dgm:spPr/>
      <dgm:t>
        <a:bodyPr/>
        <a:lstStyle/>
        <a:p>
          <a:pPr rtl="1"/>
          <a:endParaRPr lang="ar-SA"/>
        </a:p>
      </dgm:t>
    </dgm:pt>
    <dgm:pt modelId="{267276A3-D883-4DCD-89FB-A6B3F3084D1E}" type="sibTrans" cxnId="{4DA380D7-BE1C-47AE-8C88-438F8D4CC6F6}">
      <dgm:prSet/>
      <dgm:spPr/>
      <dgm:t>
        <a:bodyPr/>
        <a:lstStyle/>
        <a:p>
          <a:pPr rtl="1"/>
          <a:endParaRPr lang="ar-SA"/>
        </a:p>
      </dgm:t>
    </dgm:pt>
    <dgm:pt modelId="{4FF2E903-BA38-4406-85AB-675EDF0AFF6D}">
      <dgm:prSet phldrT="[Text]">
        <dgm:style>
          <a:lnRef idx="1">
            <a:schemeClr val="accent6"/>
          </a:lnRef>
          <a:fillRef idx="2">
            <a:schemeClr val="accent6"/>
          </a:fillRef>
          <a:effectRef idx="1">
            <a:schemeClr val="accent6"/>
          </a:effectRef>
          <a:fontRef idx="minor">
            <a:schemeClr val="dk1"/>
          </a:fontRef>
        </dgm:style>
      </dgm:prSet>
      <dgm:spPr/>
      <dgm:t>
        <a:bodyPr/>
        <a:lstStyle/>
        <a:p>
          <a:pPr rtl="1"/>
          <a:r>
            <a:rPr lang="ar-SA" dirty="0"/>
            <a:t>قطع زائد</a:t>
          </a:r>
        </a:p>
      </dgm:t>
    </dgm:pt>
    <dgm:pt modelId="{C325F715-1A8B-44A3-918C-F2049688B905}" type="parTrans" cxnId="{AA58C25B-BADE-488B-A931-43DA8AE0A505}">
      <dgm:prSet/>
      <dgm:spPr/>
      <dgm:t>
        <a:bodyPr/>
        <a:lstStyle/>
        <a:p>
          <a:pPr rtl="1"/>
          <a:endParaRPr lang="ar-SA"/>
        </a:p>
      </dgm:t>
    </dgm:pt>
    <dgm:pt modelId="{2D718256-4BB0-4EC8-AD53-821A93EE772C}" type="sibTrans" cxnId="{AA58C25B-BADE-488B-A931-43DA8AE0A505}">
      <dgm:prSet/>
      <dgm:spPr/>
      <dgm:t>
        <a:bodyPr/>
        <a:lstStyle/>
        <a:p>
          <a:pPr rtl="1"/>
          <a:endParaRPr lang="ar-SA"/>
        </a:p>
      </dgm:t>
    </dgm:pt>
    <dgm:pt modelId="{4CC9D59C-97B8-4A67-B0C0-F033A6FD559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ar-SA" dirty="0"/>
            <a:t>قطع ناقص </a:t>
          </a:r>
        </a:p>
      </dgm:t>
    </dgm:pt>
    <dgm:pt modelId="{4C14C642-856F-41EB-AB87-E751FA976302}" type="parTrans" cxnId="{E6C56171-DC3E-4024-9030-6B31D8983DD2}">
      <dgm:prSet/>
      <dgm:spPr/>
      <dgm:t>
        <a:bodyPr/>
        <a:lstStyle/>
        <a:p>
          <a:pPr rtl="1"/>
          <a:endParaRPr lang="ar-SA"/>
        </a:p>
      </dgm:t>
    </dgm:pt>
    <dgm:pt modelId="{D4CBC59F-57D2-4886-83FF-F591DC474625}" type="sibTrans" cxnId="{E6C56171-DC3E-4024-9030-6B31D8983DD2}">
      <dgm:prSet/>
      <dgm:spPr/>
      <dgm:t>
        <a:bodyPr/>
        <a:lstStyle/>
        <a:p>
          <a:pPr rtl="1"/>
          <a:endParaRPr lang="ar-SA"/>
        </a:p>
      </dgm:t>
    </dgm:pt>
    <dgm:pt modelId="{D3796971-3895-4A69-A650-2BDBC4B22D19}">
      <dgm:prSet phldrT="[Text]">
        <dgm:style>
          <a:lnRef idx="1">
            <a:schemeClr val="accent5"/>
          </a:lnRef>
          <a:fillRef idx="2">
            <a:schemeClr val="accent5"/>
          </a:fillRef>
          <a:effectRef idx="1">
            <a:schemeClr val="accent5"/>
          </a:effectRef>
          <a:fontRef idx="minor">
            <a:schemeClr val="dk1"/>
          </a:fontRef>
        </dgm:style>
      </dgm:prSet>
      <dgm:spPr/>
      <dgm:t>
        <a:bodyPr/>
        <a:lstStyle/>
        <a:p>
          <a:pPr rtl="1"/>
          <a:r>
            <a:rPr lang="ar-SA" dirty="0"/>
            <a:t>قطع مكافئ</a:t>
          </a:r>
        </a:p>
      </dgm:t>
    </dgm:pt>
    <dgm:pt modelId="{F69F0B40-88B2-496A-A2BD-547E7B5B9EEA}" type="parTrans" cxnId="{6567079C-FFD5-4DF2-AD50-41DA28DAC560}">
      <dgm:prSet/>
      <dgm:spPr/>
      <dgm:t>
        <a:bodyPr/>
        <a:lstStyle/>
        <a:p>
          <a:pPr rtl="1"/>
          <a:endParaRPr lang="ar-SA"/>
        </a:p>
      </dgm:t>
    </dgm:pt>
    <dgm:pt modelId="{5E5A4B7A-73DB-46F4-AD49-E2C281117C84}" type="sibTrans" cxnId="{6567079C-FFD5-4DF2-AD50-41DA28DAC560}">
      <dgm:prSet/>
      <dgm:spPr/>
      <dgm:t>
        <a:bodyPr/>
        <a:lstStyle/>
        <a:p>
          <a:pPr rtl="1"/>
          <a:endParaRPr lang="ar-SA"/>
        </a:p>
      </dgm:t>
    </dgm:pt>
    <dgm:pt modelId="{C7179FC0-98DB-4B2A-8C99-6388CBA1C870}" type="pres">
      <dgm:prSet presAssocID="{7A271BD3-7E07-4495-A3A3-F9EC36843905}" presName="hierChild1" presStyleCnt="0">
        <dgm:presLayoutVars>
          <dgm:orgChart val="1"/>
          <dgm:chPref val="1"/>
          <dgm:dir/>
          <dgm:animOne val="branch"/>
          <dgm:animLvl val="lvl"/>
          <dgm:resizeHandles/>
        </dgm:presLayoutVars>
      </dgm:prSet>
      <dgm:spPr/>
    </dgm:pt>
    <dgm:pt modelId="{4878B5CD-9E23-4106-B7E3-F50B84A4B736}" type="pres">
      <dgm:prSet presAssocID="{9776E72F-988B-45F0-9760-94FE64BFE93D}" presName="hierRoot1" presStyleCnt="0">
        <dgm:presLayoutVars>
          <dgm:hierBranch val="init"/>
        </dgm:presLayoutVars>
      </dgm:prSet>
      <dgm:spPr/>
    </dgm:pt>
    <dgm:pt modelId="{980733A5-6187-4C4F-99A6-1204C04F6A6B}" type="pres">
      <dgm:prSet presAssocID="{9776E72F-988B-45F0-9760-94FE64BFE93D}" presName="rootComposite1" presStyleCnt="0"/>
      <dgm:spPr/>
    </dgm:pt>
    <dgm:pt modelId="{BC40DE6C-3AC2-4AF3-ABE7-45007B89E67C}" type="pres">
      <dgm:prSet presAssocID="{9776E72F-988B-45F0-9760-94FE64BFE93D}" presName="rootText1" presStyleLbl="node0" presStyleIdx="0" presStyleCnt="1" custScaleX="210099" custScaleY="148906" custLinFactNeighborY="-57848">
        <dgm:presLayoutVars>
          <dgm:chPref val="3"/>
        </dgm:presLayoutVars>
      </dgm:prSet>
      <dgm:spPr/>
    </dgm:pt>
    <dgm:pt modelId="{EDB27E88-B611-4159-8CC3-3DEEF4A25999}" type="pres">
      <dgm:prSet presAssocID="{9776E72F-988B-45F0-9760-94FE64BFE93D}" presName="rootConnector1" presStyleLbl="node1" presStyleIdx="0" presStyleCnt="0"/>
      <dgm:spPr/>
    </dgm:pt>
    <dgm:pt modelId="{BA2837C5-97CF-4831-8971-6C5EA74BFD65}" type="pres">
      <dgm:prSet presAssocID="{9776E72F-988B-45F0-9760-94FE64BFE93D}" presName="hierChild2" presStyleCnt="0"/>
      <dgm:spPr/>
    </dgm:pt>
    <dgm:pt modelId="{CD7B2866-8E16-4ED9-9209-218F0CB808C0}" type="pres">
      <dgm:prSet presAssocID="{C325F715-1A8B-44A3-918C-F2049688B905}" presName="Name37" presStyleLbl="parChTrans1D2" presStyleIdx="0" presStyleCnt="3"/>
      <dgm:spPr/>
    </dgm:pt>
    <dgm:pt modelId="{DCA48FDE-77E8-4F7B-9148-A66993B91A05}" type="pres">
      <dgm:prSet presAssocID="{4FF2E903-BA38-4406-85AB-675EDF0AFF6D}" presName="hierRoot2" presStyleCnt="0">
        <dgm:presLayoutVars>
          <dgm:hierBranch val="init"/>
        </dgm:presLayoutVars>
      </dgm:prSet>
      <dgm:spPr/>
    </dgm:pt>
    <dgm:pt modelId="{6C0D2CF2-1E6B-449A-B71D-601423DBE8BE}" type="pres">
      <dgm:prSet presAssocID="{4FF2E903-BA38-4406-85AB-675EDF0AFF6D}" presName="rootComposite" presStyleCnt="0"/>
      <dgm:spPr/>
    </dgm:pt>
    <dgm:pt modelId="{5164633E-93D5-4E37-AB6F-9EE095B35D39}" type="pres">
      <dgm:prSet presAssocID="{4FF2E903-BA38-4406-85AB-675EDF0AFF6D}" presName="rootText" presStyleLbl="node2" presStyleIdx="0" presStyleCnt="3">
        <dgm:presLayoutVars>
          <dgm:chPref val="3"/>
        </dgm:presLayoutVars>
      </dgm:prSet>
      <dgm:spPr/>
    </dgm:pt>
    <dgm:pt modelId="{37A2A8A8-8A0C-44EF-8CBE-10E4E5AE5413}" type="pres">
      <dgm:prSet presAssocID="{4FF2E903-BA38-4406-85AB-675EDF0AFF6D}" presName="rootConnector" presStyleLbl="node2" presStyleIdx="0" presStyleCnt="3"/>
      <dgm:spPr/>
    </dgm:pt>
    <dgm:pt modelId="{F3F6789E-D646-42C1-9F54-B9DBA388D3AA}" type="pres">
      <dgm:prSet presAssocID="{4FF2E903-BA38-4406-85AB-675EDF0AFF6D}" presName="hierChild4" presStyleCnt="0"/>
      <dgm:spPr/>
    </dgm:pt>
    <dgm:pt modelId="{A3F8DB35-500B-42FA-9A97-EC71A0B76A66}" type="pres">
      <dgm:prSet presAssocID="{4FF2E903-BA38-4406-85AB-675EDF0AFF6D}" presName="hierChild5" presStyleCnt="0"/>
      <dgm:spPr/>
    </dgm:pt>
    <dgm:pt modelId="{AD62AB9C-5555-402B-917A-D919C261F0E0}" type="pres">
      <dgm:prSet presAssocID="{4C14C642-856F-41EB-AB87-E751FA976302}" presName="Name37" presStyleLbl="parChTrans1D2" presStyleIdx="1" presStyleCnt="3"/>
      <dgm:spPr/>
    </dgm:pt>
    <dgm:pt modelId="{51730FEC-4DCE-40C3-BDF8-898B3E095F2E}" type="pres">
      <dgm:prSet presAssocID="{4CC9D59C-97B8-4A67-B0C0-F033A6FD5595}" presName="hierRoot2" presStyleCnt="0">
        <dgm:presLayoutVars>
          <dgm:hierBranch val="init"/>
        </dgm:presLayoutVars>
      </dgm:prSet>
      <dgm:spPr/>
    </dgm:pt>
    <dgm:pt modelId="{DCB7A108-686F-40E7-A3D1-A0595AAC4032}" type="pres">
      <dgm:prSet presAssocID="{4CC9D59C-97B8-4A67-B0C0-F033A6FD5595}" presName="rootComposite" presStyleCnt="0"/>
      <dgm:spPr/>
    </dgm:pt>
    <dgm:pt modelId="{35EF69E5-D3E2-4653-813E-354AC740DA57}" type="pres">
      <dgm:prSet presAssocID="{4CC9D59C-97B8-4A67-B0C0-F033A6FD5595}" presName="rootText" presStyleLbl="node2" presStyleIdx="1" presStyleCnt="3">
        <dgm:presLayoutVars>
          <dgm:chPref val="3"/>
        </dgm:presLayoutVars>
      </dgm:prSet>
      <dgm:spPr/>
    </dgm:pt>
    <dgm:pt modelId="{26925141-1876-4320-B4FD-4D3508A01236}" type="pres">
      <dgm:prSet presAssocID="{4CC9D59C-97B8-4A67-B0C0-F033A6FD5595}" presName="rootConnector" presStyleLbl="node2" presStyleIdx="1" presStyleCnt="3"/>
      <dgm:spPr/>
    </dgm:pt>
    <dgm:pt modelId="{30071B9C-76D7-4815-A712-60A88643BF20}" type="pres">
      <dgm:prSet presAssocID="{4CC9D59C-97B8-4A67-B0C0-F033A6FD5595}" presName="hierChild4" presStyleCnt="0"/>
      <dgm:spPr/>
    </dgm:pt>
    <dgm:pt modelId="{5E907602-35F4-4353-8D9D-C32C6F4CEEE6}" type="pres">
      <dgm:prSet presAssocID="{4CC9D59C-97B8-4A67-B0C0-F033A6FD5595}" presName="hierChild5" presStyleCnt="0"/>
      <dgm:spPr/>
    </dgm:pt>
    <dgm:pt modelId="{E1AB08FF-16F5-43E9-9343-C989406E65CA}" type="pres">
      <dgm:prSet presAssocID="{F69F0B40-88B2-496A-A2BD-547E7B5B9EEA}" presName="Name37" presStyleLbl="parChTrans1D2" presStyleIdx="2" presStyleCnt="3"/>
      <dgm:spPr/>
    </dgm:pt>
    <dgm:pt modelId="{1CC41FAA-45F8-4D6A-81BB-7B12C38D302C}" type="pres">
      <dgm:prSet presAssocID="{D3796971-3895-4A69-A650-2BDBC4B22D19}" presName="hierRoot2" presStyleCnt="0">
        <dgm:presLayoutVars>
          <dgm:hierBranch val="init"/>
        </dgm:presLayoutVars>
      </dgm:prSet>
      <dgm:spPr/>
    </dgm:pt>
    <dgm:pt modelId="{C6F692C8-A84C-4BE2-B06C-ECD66E846690}" type="pres">
      <dgm:prSet presAssocID="{D3796971-3895-4A69-A650-2BDBC4B22D19}" presName="rootComposite" presStyleCnt="0"/>
      <dgm:spPr/>
    </dgm:pt>
    <dgm:pt modelId="{051E4394-798C-4D60-90C0-A8FFB7748262}" type="pres">
      <dgm:prSet presAssocID="{D3796971-3895-4A69-A650-2BDBC4B22D19}" presName="rootText" presStyleLbl="node2" presStyleIdx="2" presStyleCnt="3">
        <dgm:presLayoutVars>
          <dgm:chPref val="3"/>
        </dgm:presLayoutVars>
      </dgm:prSet>
      <dgm:spPr/>
    </dgm:pt>
    <dgm:pt modelId="{1B8E4FFA-D93F-416D-BCD6-7ED258F6A6BD}" type="pres">
      <dgm:prSet presAssocID="{D3796971-3895-4A69-A650-2BDBC4B22D19}" presName="rootConnector" presStyleLbl="node2" presStyleIdx="2" presStyleCnt="3"/>
      <dgm:spPr/>
    </dgm:pt>
    <dgm:pt modelId="{182F79BE-6FAA-4755-9C37-6D0955A0A09B}" type="pres">
      <dgm:prSet presAssocID="{D3796971-3895-4A69-A650-2BDBC4B22D19}" presName="hierChild4" presStyleCnt="0"/>
      <dgm:spPr/>
    </dgm:pt>
    <dgm:pt modelId="{B1454162-4438-44D7-87DC-34AA57DE5A69}" type="pres">
      <dgm:prSet presAssocID="{D3796971-3895-4A69-A650-2BDBC4B22D19}" presName="hierChild5" presStyleCnt="0"/>
      <dgm:spPr/>
    </dgm:pt>
    <dgm:pt modelId="{34ADEA7F-BEFD-4886-A837-EF7F1A7A8C0E}" type="pres">
      <dgm:prSet presAssocID="{9776E72F-988B-45F0-9760-94FE64BFE93D}" presName="hierChild3" presStyleCnt="0"/>
      <dgm:spPr/>
    </dgm:pt>
  </dgm:ptLst>
  <dgm:cxnLst>
    <dgm:cxn modelId="{71F10406-913D-4CF8-B194-B4EB8A9A954B}" type="presOf" srcId="{4CC9D59C-97B8-4A67-B0C0-F033A6FD5595}" destId="{26925141-1876-4320-B4FD-4D3508A01236}" srcOrd="1" destOrd="0" presId="urn:microsoft.com/office/officeart/2005/8/layout/orgChart1"/>
    <dgm:cxn modelId="{028E762C-3E03-4F7A-8E7B-1A060635EAC7}" type="presOf" srcId="{D3796971-3895-4A69-A650-2BDBC4B22D19}" destId="{1B8E4FFA-D93F-416D-BCD6-7ED258F6A6BD}" srcOrd="1" destOrd="0" presId="urn:microsoft.com/office/officeart/2005/8/layout/orgChart1"/>
    <dgm:cxn modelId="{AA58C25B-BADE-488B-A931-43DA8AE0A505}" srcId="{9776E72F-988B-45F0-9760-94FE64BFE93D}" destId="{4FF2E903-BA38-4406-85AB-675EDF0AFF6D}" srcOrd="0" destOrd="0" parTransId="{C325F715-1A8B-44A3-918C-F2049688B905}" sibTransId="{2D718256-4BB0-4EC8-AD53-821A93EE772C}"/>
    <dgm:cxn modelId="{62214361-FCCD-47F9-AE16-E4C065215B82}" type="presOf" srcId="{F69F0B40-88B2-496A-A2BD-547E7B5B9EEA}" destId="{E1AB08FF-16F5-43E9-9343-C989406E65CA}" srcOrd="0" destOrd="0" presId="urn:microsoft.com/office/officeart/2005/8/layout/orgChart1"/>
    <dgm:cxn modelId="{E2A85050-664C-45E3-896B-E7472E9CC385}" type="presOf" srcId="{7A271BD3-7E07-4495-A3A3-F9EC36843905}" destId="{C7179FC0-98DB-4B2A-8C99-6388CBA1C870}" srcOrd="0" destOrd="0" presId="urn:microsoft.com/office/officeart/2005/8/layout/orgChart1"/>
    <dgm:cxn modelId="{6D56D070-15C2-4148-AD2B-1149BC332B2E}" type="presOf" srcId="{4FF2E903-BA38-4406-85AB-675EDF0AFF6D}" destId="{5164633E-93D5-4E37-AB6F-9EE095B35D39}" srcOrd="0" destOrd="0" presId="urn:microsoft.com/office/officeart/2005/8/layout/orgChart1"/>
    <dgm:cxn modelId="{E6C56171-DC3E-4024-9030-6B31D8983DD2}" srcId="{9776E72F-988B-45F0-9760-94FE64BFE93D}" destId="{4CC9D59C-97B8-4A67-B0C0-F033A6FD5595}" srcOrd="1" destOrd="0" parTransId="{4C14C642-856F-41EB-AB87-E751FA976302}" sibTransId="{D4CBC59F-57D2-4886-83FF-F591DC474625}"/>
    <dgm:cxn modelId="{110B4059-CE77-4733-8F5A-F0CD51E039C3}" type="presOf" srcId="{4C14C642-856F-41EB-AB87-E751FA976302}" destId="{AD62AB9C-5555-402B-917A-D919C261F0E0}" srcOrd="0" destOrd="0" presId="urn:microsoft.com/office/officeart/2005/8/layout/orgChart1"/>
    <dgm:cxn modelId="{C1798F59-1FE5-4EDF-8571-345FC026B28E}" type="presOf" srcId="{9776E72F-988B-45F0-9760-94FE64BFE93D}" destId="{BC40DE6C-3AC2-4AF3-ABE7-45007B89E67C}" srcOrd="0" destOrd="0" presId="urn:microsoft.com/office/officeart/2005/8/layout/orgChart1"/>
    <dgm:cxn modelId="{F814808E-C518-4F78-A8EE-626029E28839}" type="presOf" srcId="{4CC9D59C-97B8-4A67-B0C0-F033A6FD5595}" destId="{35EF69E5-D3E2-4653-813E-354AC740DA57}" srcOrd="0" destOrd="0" presId="urn:microsoft.com/office/officeart/2005/8/layout/orgChart1"/>
    <dgm:cxn modelId="{6567079C-FFD5-4DF2-AD50-41DA28DAC560}" srcId="{9776E72F-988B-45F0-9760-94FE64BFE93D}" destId="{D3796971-3895-4A69-A650-2BDBC4B22D19}" srcOrd="2" destOrd="0" parTransId="{F69F0B40-88B2-496A-A2BD-547E7B5B9EEA}" sibTransId="{5E5A4B7A-73DB-46F4-AD49-E2C281117C84}"/>
    <dgm:cxn modelId="{D620729F-8F5C-4B5F-A95A-D1B350DBCADD}" type="presOf" srcId="{D3796971-3895-4A69-A650-2BDBC4B22D19}" destId="{051E4394-798C-4D60-90C0-A8FFB7748262}" srcOrd="0" destOrd="0" presId="urn:microsoft.com/office/officeart/2005/8/layout/orgChart1"/>
    <dgm:cxn modelId="{5071F4C9-6074-4981-8BF6-99B23189A27C}" type="presOf" srcId="{C325F715-1A8B-44A3-918C-F2049688B905}" destId="{CD7B2866-8E16-4ED9-9209-218F0CB808C0}" srcOrd="0" destOrd="0" presId="urn:microsoft.com/office/officeart/2005/8/layout/orgChart1"/>
    <dgm:cxn modelId="{4DA380D7-BE1C-47AE-8C88-438F8D4CC6F6}" srcId="{7A271BD3-7E07-4495-A3A3-F9EC36843905}" destId="{9776E72F-988B-45F0-9760-94FE64BFE93D}" srcOrd="0" destOrd="0" parTransId="{D6ABE77B-5C46-4A3B-A227-7C7ACF92A5EA}" sibTransId="{267276A3-D883-4DCD-89FB-A6B3F3084D1E}"/>
    <dgm:cxn modelId="{6DAD9CEA-90E0-42A4-B122-093C50375858}" type="presOf" srcId="{4FF2E903-BA38-4406-85AB-675EDF0AFF6D}" destId="{37A2A8A8-8A0C-44EF-8CBE-10E4E5AE5413}" srcOrd="1" destOrd="0" presId="urn:microsoft.com/office/officeart/2005/8/layout/orgChart1"/>
    <dgm:cxn modelId="{EAC6BCF2-0375-4C2E-8AA5-C960F8C3C33D}" type="presOf" srcId="{9776E72F-988B-45F0-9760-94FE64BFE93D}" destId="{EDB27E88-B611-4159-8CC3-3DEEF4A25999}" srcOrd="1" destOrd="0" presId="urn:microsoft.com/office/officeart/2005/8/layout/orgChart1"/>
    <dgm:cxn modelId="{6FAF52DB-56C0-44C2-BDEA-8745BCB383CE}" type="presParOf" srcId="{C7179FC0-98DB-4B2A-8C99-6388CBA1C870}" destId="{4878B5CD-9E23-4106-B7E3-F50B84A4B736}" srcOrd="0" destOrd="0" presId="urn:microsoft.com/office/officeart/2005/8/layout/orgChart1"/>
    <dgm:cxn modelId="{AEAF0449-FDE5-4B44-970C-ED5011C0BB2C}" type="presParOf" srcId="{4878B5CD-9E23-4106-B7E3-F50B84A4B736}" destId="{980733A5-6187-4C4F-99A6-1204C04F6A6B}" srcOrd="0" destOrd="0" presId="urn:microsoft.com/office/officeart/2005/8/layout/orgChart1"/>
    <dgm:cxn modelId="{688FBC21-5FFF-4F3F-B70E-5CF546A40C5C}" type="presParOf" srcId="{980733A5-6187-4C4F-99A6-1204C04F6A6B}" destId="{BC40DE6C-3AC2-4AF3-ABE7-45007B89E67C}" srcOrd="0" destOrd="0" presId="urn:microsoft.com/office/officeart/2005/8/layout/orgChart1"/>
    <dgm:cxn modelId="{C1261B3E-5D1B-4764-AFC5-BBA39F495299}" type="presParOf" srcId="{980733A5-6187-4C4F-99A6-1204C04F6A6B}" destId="{EDB27E88-B611-4159-8CC3-3DEEF4A25999}" srcOrd="1" destOrd="0" presId="urn:microsoft.com/office/officeart/2005/8/layout/orgChart1"/>
    <dgm:cxn modelId="{57137E91-45FB-414A-9EE6-F5AED75C1ACF}" type="presParOf" srcId="{4878B5CD-9E23-4106-B7E3-F50B84A4B736}" destId="{BA2837C5-97CF-4831-8971-6C5EA74BFD65}" srcOrd="1" destOrd="0" presId="urn:microsoft.com/office/officeart/2005/8/layout/orgChart1"/>
    <dgm:cxn modelId="{F0E7A07C-B1AB-4C3B-B545-33AE66A1F870}" type="presParOf" srcId="{BA2837C5-97CF-4831-8971-6C5EA74BFD65}" destId="{CD7B2866-8E16-4ED9-9209-218F0CB808C0}" srcOrd="0" destOrd="0" presId="urn:microsoft.com/office/officeart/2005/8/layout/orgChart1"/>
    <dgm:cxn modelId="{F6666F1A-A036-4E83-8A2E-22D93FC9B3C2}" type="presParOf" srcId="{BA2837C5-97CF-4831-8971-6C5EA74BFD65}" destId="{DCA48FDE-77E8-4F7B-9148-A66993B91A05}" srcOrd="1" destOrd="0" presId="urn:microsoft.com/office/officeart/2005/8/layout/orgChart1"/>
    <dgm:cxn modelId="{A79BD384-40C9-44F8-BC3F-E87991C5A986}" type="presParOf" srcId="{DCA48FDE-77E8-4F7B-9148-A66993B91A05}" destId="{6C0D2CF2-1E6B-449A-B71D-601423DBE8BE}" srcOrd="0" destOrd="0" presId="urn:microsoft.com/office/officeart/2005/8/layout/orgChart1"/>
    <dgm:cxn modelId="{B489D18A-A49F-45E3-B4EF-BF0FF1836CB8}" type="presParOf" srcId="{6C0D2CF2-1E6B-449A-B71D-601423DBE8BE}" destId="{5164633E-93D5-4E37-AB6F-9EE095B35D39}" srcOrd="0" destOrd="0" presId="urn:microsoft.com/office/officeart/2005/8/layout/orgChart1"/>
    <dgm:cxn modelId="{7BE17B20-F3CC-444E-AF4E-DBF88B4AD40F}" type="presParOf" srcId="{6C0D2CF2-1E6B-449A-B71D-601423DBE8BE}" destId="{37A2A8A8-8A0C-44EF-8CBE-10E4E5AE5413}" srcOrd="1" destOrd="0" presId="urn:microsoft.com/office/officeart/2005/8/layout/orgChart1"/>
    <dgm:cxn modelId="{7138B65D-1927-44F0-94BE-6E9EA2D8924D}" type="presParOf" srcId="{DCA48FDE-77E8-4F7B-9148-A66993B91A05}" destId="{F3F6789E-D646-42C1-9F54-B9DBA388D3AA}" srcOrd="1" destOrd="0" presId="urn:microsoft.com/office/officeart/2005/8/layout/orgChart1"/>
    <dgm:cxn modelId="{AF8DC861-D9E8-4420-A371-551865EC84E7}" type="presParOf" srcId="{DCA48FDE-77E8-4F7B-9148-A66993B91A05}" destId="{A3F8DB35-500B-42FA-9A97-EC71A0B76A66}" srcOrd="2" destOrd="0" presId="urn:microsoft.com/office/officeart/2005/8/layout/orgChart1"/>
    <dgm:cxn modelId="{00F767BC-9394-46F6-9BF1-E3A675BBCB2F}" type="presParOf" srcId="{BA2837C5-97CF-4831-8971-6C5EA74BFD65}" destId="{AD62AB9C-5555-402B-917A-D919C261F0E0}" srcOrd="2" destOrd="0" presId="urn:microsoft.com/office/officeart/2005/8/layout/orgChart1"/>
    <dgm:cxn modelId="{C136785F-62F2-4682-826E-098E53D36C87}" type="presParOf" srcId="{BA2837C5-97CF-4831-8971-6C5EA74BFD65}" destId="{51730FEC-4DCE-40C3-BDF8-898B3E095F2E}" srcOrd="3" destOrd="0" presId="urn:microsoft.com/office/officeart/2005/8/layout/orgChart1"/>
    <dgm:cxn modelId="{C70C7878-C816-47A7-AB70-114579EAF95F}" type="presParOf" srcId="{51730FEC-4DCE-40C3-BDF8-898B3E095F2E}" destId="{DCB7A108-686F-40E7-A3D1-A0595AAC4032}" srcOrd="0" destOrd="0" presId="urn:microsoft.com/office/officeart/2005/8/layout/orgChart1"/>
    <dgm:cxn modelId="{632E6DDB-808F-413F-98EB-9D4486CFA403}" type="presParOf" srcId="{DCB7A108-686F-40E7-A3D1-A0595AAC4032}" destId="{35EF69E5-D3E2-4653-813E-354AC740DA57}" srcOrd="0" destOrd="0" presId="urn:microsoft.com/office/officeart/2005/8/layout/orgChart1"/>
    <dgm:cxn modelId="{E8F7FBA5-9CCB-4A42-95E4-B76FB0C5E1C6}" type="presParOf" srcId="{DCB7A108-686F-40E7-A3D1-A0595AAC4032}" destId="{26925141-1876-4320-B4FD-4D3508A01236}" srcOrd="1" destOrd="0" presId="urn:microsoft.com/office/officeart/2005/8/layout/orgChart1"/>
    <dgm:cxn modelId="{607BE239-DDC1-4BA6-A56A-276C7C684FD8}" type="presParOf" srcId="{51730FEC-4DCE-40C3-BDF8-898B3E095F2E}" destId="{30071B9C-76D7-4815-A712-60A88643BF20}" srcOrd="1" destOrd="0" presId="urn:microsoft.com/office/officeart/2005/8/layout/orgChart1"/>
    <dgm:cxn modelId="{F71D2620-0602-4CC0-BF8D-D386BDED8B40}" type="presParOf" srcId="{51730FEC-4DCE-40C3-BDF8-898B3E095F2E}" destId="{5E907602-35F4-4353-8D9D-C32C6F4CEEE6}" srcOrd="2" destOrd="0" presId="urn:microsoft.com/office/officeart/2005/8/layout/orgChart1"/>
    <dgm:cxn modelId="{17F20116-00AA-4185-B4D6-84238CF6AF07}" type="presParOf" srcId="{BA2837C5-97CF-4831-8971-6C5EA74BFD65}" destId="{E1AB08FF-16F5-43E9-9343-C989406E65CA}" srcOrd="4" destOrd="0" presId="urn:microsoft.com/office/officeart/2005/8/layout/orgChart1"/>
    <dgm:cxn modelId="{75B7030B-CCFC-41DC-87B2-302177B05CB7}" type="presParOf" srcId="{BA2837C5-97CF-4831-8971-6C5EA74BFD65}" destId="{1CC41FAA-45F8-4D6A-81BB-7B12C38D302C}" srcOrd="5" destOrd="0" presId="urn:microsoft.com/office/officeart/2005/8/layout/orgChart1"/>
    <dgm:cxn modelId="{4C5B84BB-86E4-4EFB-A8C4-3F6A22961941}" type="presParOf" srcId="{1CC41FAA-45F8-4D6A-81BB-7B12C38D302C}" destId="{C6F692C8-A84C-4BE2-B06C-ECD66E846690}" srcOrd="0" destOrd="0" presId="urn:microsoft.com/office/officeart/2005/8/layout/orgChart1"/>
    <dgm:cxn modelId="{0AB37DD3-5BAF-407E-A193-116A20163406}" type="presParOf" srcId="{C6F692C8-A84C-4BE2-B06C-ECD66E846690}" destId="{051E4394-798C-4D60-90C0-A8FFB7748262}" srcOrd="0" destOrd="0" presId="urn:microsoft.com/office/officeart/2005/8/layout/orgChart1"/>
    <dgm:cxn modelId="{2060790D-4E81-414A-BF2F-46D318CB6715}" type="presParOf" srcId="{C6F692C8-A84C-4BE2-B06C-ECD66E846690}" destId="{1B8E4FFA-D93F-416D-BCD6-7ED258F6A6BD}" srcOrd="1" destOrd="0" presId="urn:microsoft.com/office/officeart/2005/8/layout/orgChart1"/>
    <dgm:cxn modelId="{7C1B8CEC-8DCD-4612-A58C-E6A6664DFD2C}" type="presParOf" srcId="{1CC41FAA-45F8-4D6A-81BB-7B12C38D302C}" destId="{182F79BE-6FAA-4755-9C37-6D0955A0A09B}" srcOrd="1" destOrd="0" presId="urn:microsoft.com/office/officeart/2005/8/layout/orgChart1"/>
    <dgm:cxn modelId="{BB7FEACC-5BDC-4115-8587-8ED7178BC34C}" type="presParOf" srcId="{1CC41FAA-45F8-4D6A-81BB-7B12C38D302C}" destId="{B1454162-4438-44D7-87DC-34AA57DE5A69}" srcOrd="2" destOrd="0" presId="urn:microsoft.com/office/officeart/2005/8/layout/orgChart1"/>
    <dgm:cxn modelId="{9B493412-C5CB-4F43-A0CB-6AE27898ED63}" type="presParOf" srcId="{4878B5CD-9E23-4106-B7E3-F50B84A4B736}" destId="{34ADEA7F-BEFD-4886-A837-EF7F1A7A8C0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271BD3-7E07-4495-A3A3-F9EC3684390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ar-SA"/>
        </a:p>
      </dgm:t>
    </dgm:pt>
    <dgm:pt modelId="{9776E72F-988B-45F0-9760-94FE64BFE93D}">
      <dgm:prSet phldrT="[Text]">
        <dgm:style>
          <a:lnRef idx="1">
            <a:schemeClr val="accent2"/>
          </a:lnRef>
          <a:fillRef idx="2">
            <a:schemeClr val="accent2"/>
          </a:fillRef>
          <a:effectRef idx="1">
            <a:schemeClr val="accent2"/>
          </a:effectRef>
          <a:fontRef idx="minor">
            <a:schemeClr val="dk1"/>
          </a:fontRef>
        </dgm:style>
      </dgm:prSet>
      <dgm:spPr/>
      <dgm:t>
        <a:bodyPr/>
        <a:lstStyle/>
        <a:p>
          <a:pPr rtl="1"/>
          <a:r>
            <a:rPr lang="ar-SA"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القطوع المخروطيه</a:t>
          </a:r>
        </a:p>
      </dgm:t>
    </dgm:pt>
    <dgm:pt modelId="{D6ABE77B-5C46-4A3B-A227-7C7ACF92A5EA}" type="parTrans" cxnId="{4DA380D7-BE1C-47AE-8C88-438F8D4CC6F6}">
      <dgm:prSet/>
      <dgm:spPr/>
      <dgm:t>
        <a:bodyPr/>
        <a:lstStyle/>
        <a:p>
          <a:pPr rtl="1"/>
          <a:endParaRPr lang="ar-SA"/>
        </a:p>
      </dgm:t>
    </dgm:pt>
    <dgm:pt modelId="{267276A3-D883-4DCD-89FB-A6B3F3084D1E}" type="sibTrans" cxnId="{4DA380D7-BE1C-47AE-8C88-438F8D4CC6F6}">
      <dgm:prSet/>
      <dgm:spPr/>
      <dgm:t>
        <a:bodyPr/>
        <a:lstStyle/>
        <a:p>
          <a:pPr rtl="1"/>
          <a:endParaRPr lang="ar-SA"/>
        </a:p>
      </dgm:t>
    </dgm:pt>
    <dgm:pt modelId="{4FF2E903-BA38-4406-85AB-675EDF0AFF6D}">
      <dgm:prSet phldrT="[Text]">
        <dgm:style>
          <a:lnRef idx="1">
            <a:schemeClr val="accent6"/>
          </a:lnRef>
          <a:fillRef idx="2">
            <a:schemeClr val="accent6"/>
          </a:fillRef>
          <a:effectRef idx="1">
            <a:schemeClr val="accent6"/>
          </a:effectRef>
          <a:fontRef idx="minor">
            <a:schemeClr val="dk1"/>
          </a:fontRef>
        </dgm:style>
      </dgm:prSet>
      <dgm:spPr/>
      <dgm:t>
        <a:bodyPr/>
        <a:lstStyle/>
        <a:p>
          <a:pPr rtl="1"/>
          <a:r>
            <a:rPr lang="ar-SA" dirty="0"/>
            <a:t>قطع زائد</a:t>
          </a:r>
        </a:p>
      </dgm:t>
    </dgm:pt>
    <dgm:pt modelId="{C325F715-1A8B-44A3-918C-F2049688B905}" type="parTrans" cxnId="{AA58C25B-BADE-488B-A931-43DA8AE0A505}">
      <dgm:prSet/>
      <dgm:spPr/>
      <dgm:t>
        <a:bodyPr/>
        <a:lstStyle/>
        <a:p>
          <a:pPr rtl="1"/>
          <a:endParaRPr lang="ar-SA"/>
        </a:p>
      </dgm:t>
    </dgm:pt>
    <dgm:pt modelId="{2D718256-4BB0-4EC8-AD53-821A93EE772C}" type="sibTrans" cxnId="{AA58C25B-BADE-488B-A931-43DA8AE0A505}">
      <dgm:prSet/>
      <dgm:spPr/>
      <dgm:t>
        <a:bodyPr/>
        <a:lstStyle/>
        <a:p>
          <a:pPr rtl="1"/>
          <a:endParaRPr lang="ar-SA"/>
        </a:p>
      </dgm:t>
    </dgm:pt>
    <dgm:pt modelId="{4CC9D59C-97B8-4A67-B0C0-F033A6FD5595}">
      <dgm:prSet phldrT="[Text]">
        <dgm:style>
          <a:lnRef idx="1">
            <a:schemeClr val="accent4"/>
          </a:lnRef>
          <a:fillRef idx="2">
            <a:schemeClr val="accent4"/>
          </a:fillRef>
          <a:effectRef idx="1">
            <a:schemeClr val="accent4"/>
          </a:effectRef>
          <a:fontRef idx="minor">
            <a:schemeClr val="dk1"/>
          </a:fontRef>
        </dgm:style>
      </dgm:prSet>
      <dgm:spPr/>
      <dgm:t>
        <a:bodyPr/>
        <a:lstStyle/>
        <a:p>
          <a:pPr rtl="1"/>
          <a:r>
            <a:rPr lang="ar-SA" dirty="0"/>
            <a:t>قطع ناقص </a:t>
          </a:r>
        </a:p>
      </dgm:t>
    </dgm:pt>
    <dgm:pt modelId="{4C14C642-856F-41EB-AB87-E751FA976302}" type="parTrans" cxnId="{E6C56171-DC3E-4024-9030-6B31D8983DD2}">
      <dgm:prSet/>
      <dgm:spPr/>
      <dgm:t>
        <a:bodyPr/>
        <a:lstStyle/>
        <a:p>
          <a:pPr rtl="1"/>
          <a:endParaRPr lang="ar-SA"/>
        </a:p>
      </dgm:t>
    </dgm:pt>
    <dgm:pt modelId="{D4CBC59F-57D2-4886-83FF-F591DC474625}" type="sibTrans" cxnId="{E6C56171-DC3E-4024-9030-6B31D8983DD2}">
      <dgm:prSet/>
      <dgm:spPr/>
      <dgm:t>
        <a:bodyPr/>
        <a:lstStyle/>
        <a:p>
          <a:pPr rtl="1"/>
          <a:endParaRPr lang="ar-SA"/>
        </a:p>
      </dgm:t>
    </dgm:pt>
    <dgm:pt modelId="{D3796971-3895-4A69-A650-2BDBC4B22D19}">
      <dgm:prSet phldrT="[Text]">
        <dgm:style>
          <a:lnRef idx="1">
            <a:schemeClr val="accent5"/>
          </a:lnRef>
          <a:fillRef idx="2">
            <a:schemeClr val="accent5"/>
          </a:fillRef>
          <a:effectRef idx="1">
            <a:schemeClr val="accent5"/>
          </a:effectRef>
          <a:fontRef idx="minor">
            <a:schemeClr val="dk1"/>
          </a:fontRef>
        </dgm:style>
      </dgm:prSet>
      <dgm:spPr/>
      <dgm:t>
        <a:bodyPr/>
        <a:lstStyle/>
        <a:p>
          <a:pPr rtl="1"/>
          <a:r>
            <a:rPr lang="ar-SA" dirty="0"/>
            <a:t>قطع مكافئ</a:t>
          </a:r>
        </a:p>
      </dgm:t>
    </dgm:pt>
    <dgm:pt modelId="{F69F0B40-88B2-496A-A2BD-547E7B5B9EEA}" type="parTrans" cxnId="{6567079C-FFD5-4DF2-AD50-41DA28DAC560}">
      <dgm:prSet/>
      <dgm:spPr/>
      <dgm:t>
        <a:bodyPr/>
        <a:lstStyle/>
        <a:p>
          <a:pPr rtl="1"/>
          <a:endParaRPr lang="ar-SA"/>
        </a:p>
      </dgm:t>
    </dgm:pt>
    <dgm:pt modelId="{5E5A4B7A-73DB-46F4-AD49-E2C281117C84}" type="sibTrans" cxnId="{6567079C-FFD5-4DF2-AD50-41DA28DAC560}">
      <dgm:prSet/>
      <dgm:spPr/>
      <dgm:t>
        <a:bodyPr/>
        <a:lstStyle/>
        <a:p>
          <a:pPr rtl="1"/>
          <a:endParaRPr lang="ar-SA"/>
        </a:p>
      </dgm:t>
    </dgm:pt>
    <dgm:pt modelId="{C7179FC0-98DB-4B2A-8C99-6388CBA1C870}" type="pres">
      <dgm:prSet presAssocID="{7A271BD3-7E07-4495-A3A3-F9EC36843905}" presName="hierChild1" presStyleCnt="0">
        <dgm:presLayoutVars>
          <dgm:orgChart val="1"/>
          <dgm:chPref val="1"/>
          <dgm:dir/>
          <dgm:animOne val="branch"/>
          <dgm:animLvl val="lvl"/>
          <dgm:resizeHandles/>
        </dgm:presLayoutVars>
      </dgm:prSet>
      <dgm:spPr/>
    </dgm:pt>
    <dgm:pt modelId="{4878B5CD-9E23-4106-B7E3-F50B84A4B736}" type="pres">
      <dgm:prSet presAssocID="{9776E72F-988B-45F0-9760-94FE64BFE93D}" presName="hierRoot1" presStyleCnt="0">
        <dgm:presLayoutVars>
          <dgm:hierBranch val="init"/>
        </dgm:presLayoutVars>
      </dgm:prSet>
      <dgm:spPr/>
    </dgm:pt>
    <dgm:pt modelId="{980733A5-6187-4C4F-99A6-1204C04F6A6B}" type="pres">
      <dgm:prSet presAssocID="{9776E72F-988B-45F0-9760-94FE64BFE93D}" presName="rootComposite1" presStyleCnt="0"/>
      <dgm:spPr/>
    </dgm:pt>
    <dgm:pt modelId="{BC40DE6C-3AC2-4AF3-ABE7-45007B89E67C}" type="pres">
      <dgm:prSet presAssocID="{9776E72F-988B-45F0-9760-94FE64BFE93D}" presName="rootText1" presStyleLbl="node0" presStyleIdx="0" presStyleCnt="1" custScaleX="210099" custScaleY="148906" custLinFactNeighborY="-57848">
        <dgm:presLayoutVars>
          <dgm:chPref val="3"/>
        </dgm:presLayoutVars>
      </dgm:prSet>
      <dgm:spPr/>
    </dgm:pt>
    <dgm:pt modelId="{EDB27E88-B611-4159-8CC3-3DEEF4A25999}" type="pres">
      <dgm:prSet presAssocID="{9776E72F-988B-45F0-9760-94FE64BFE93D}" presName="rootConnector1" presStyleLbl="node1" presStyleIdx="0" presStyleCnt="0"/>
      <dgm:spPr/>
    </dgm:pt>
    <dgm:pt modelId="{BA2837C5-97CF-4831-8971-6C5EA74BFD65}" type="pres">
      <dgm:prSet presAssocID="{9776E72F-988B-45F0-9760-94FE64BFE93D}" presName="hierChild2" presStyleCnt="0"/>
      <dgm:spPr/>
    </dgm:pt>
    <dgm:pt modelId="{CD7B2866-8E16-4ED9-9209-218F0CB808C0}" type="pres">
      <dgm:prSet presAssocID="{C325F715-1A8B-44A3-918C-F2049688B905}" presName="Name37" presStyleLbl="parChTrans1D2" presStyleIdx="0" presStyleCnt="3"/>
      <dgm:spPr/>
    </dgm:pt>
    <dgm:pt modelId="{DCA48FDE-77E8-4F7B-9148-A66993B91A05}" type="pres">
      <dgm:prSet presAssocID="{4FF2E903-BA38-4406-85AB-675EDF0AFF6D}" presName="hierRoot2" presStyleCnt="0">
        <dgm:presLayoutVars>
          <dgm:hierBranch val="init"/>
        </dgm:presLayoutVars>
      </dgm:prSet>
      <dgm:spPr/>
    </dgm:pt>
    <dgm:pt modelId="{6C0D2CF2-1E6B-449A-B71D-601423DBE8BE}" type="pres">
      <dgm:prSet presAssocID="{4FF2E903-BA38-4406-85AB-675EDF0AFF6D}" presName="rootComposite" presStyleCnt="0"/>
      <dgm:spPr/>
    </dgm:pt>
    <dgm:pt modelId="{5164633E-93D5-4E37-AB6F-9EE095B35D39}" type="pres">
      <dgm:prSet presAssocID="{4FF2E903-BA38-4406-85AB-675EDF0AFF6D}" presName="rootText" presStyleLbl="node2" presStyleIdx="0" presStyleCnt="3">
        <dgm:presLayoutVars>
          <dgm:chPref val="3"/>
        </dgm:presLayoutVars>
      </dgm:prSet>
      <dgm:spPr/>
    </dgm:pt>
    <dgm:pt modelId="{37A2A8A8-8A0C-44EF-8CBE-10E4E5AE5413}" type="pres">
      <dgm:prSet presAssocID="{4FF2E903-BA38-4406-85AB-675EDF0AFF6D}" presName="rootConnector" presStyleLbl="node2" presStyleIdx="0" presStyleCnt="3"/>
      <dgm:spPr/>
    </dgm:pt>
    <dgm:pt modelId="{F3F6789E-D646-42C1-9F54-B9DBA388D3AA}" type="pres">
      <dgm:prSet presAssocID="{4FF2E903-BA38-4406-85AB-675EDF0AFF6D}" presName="hierChild4" presStyleCnt="0"/>
      <dgm:spPr/>
    </dgm:pt>
    <dgm:pt modelId="{A3F8DB35-500B-42FA-9A97-EC71A0B76A66}" type="pres">
      <dgm:prSet presAssocID="{4FF2E903-BA38-4406-85AB-675EDF0AFF6D}" presName="hierChild5" presStyleCnt="0"/>
      <dgm:spPr/>
    </dgm:pt>
    <dgm:pt modelId="{AD62AB9C-5555-402B-917A-D919C261F0E0}" type="pres">
      <dgm:prSet presAssocID="{4C14C642-856F-41EB-AB87-E751FA976302}" presName="Name37" presStyleLbl="parChTrans1D2" presStyleIdx="1" presStyleCnt="3"/>
      <dgm:spPr/>
    </dgm:pt>
    <dgm:pt modelId="{51730FEC-4DCE-40C3-BDF8-898B3E095F2E}" type="pres">
      <dgm:prSet presAssocID="{4CC9D59C-97B8-4A67-B0C0-F033A6FD5595}" presName="hierRoot2" presStyleCnt="0">
        <dgm:presLayoutVars>
          <dgm:hierBranch val="init"/>
        </dgm:presLayoutVars>
      </dgm:prSet>
      <dgm:spPr/>
    </dgm:pt>
    <dgm:pt modelId="{DCB7A108-686F-40E7-A3D1-A0595AAC4032}" type="pres">
      <dgm:prSet presAssocID="{4CC9D59C-97B8-4A67-B0C0-F033A6FD5595}" presName="rootComposite" presStyleCnt="0"/>
      <dgm:spPr/>
    </dgm:pt>
    <dgm:pt modelId="{35EF69E5-D3E2-4653-813E-354AC740DA57}" type="pres">
      <dgm:prSet presAssocID="{4CC9D59C-97B8-4A67-B0C0-F033A6FD5595}" presName="rootText" presStyleLbl="node2" presStyleIdx="1" presStyleCnt="3">
        <dgm:presLayoutVars>
          <dgm:chPref val="3"/>
        </dgm:presLayoutVars>
      </dgm:prSet>
      <dgm:spPr/>
    </dgm:pt>
    <dgm:pt modelId="{26925141-1876-4320-B4FD-4D3508A01236}" type="pres">
      <dgm:prSet presAssocID="{4CC9D59C-97B8-4A67-B0C0-F033A6FD5595}" presName="rootConnector" presStyleLbl="node2" presStyleIdx="1" presStyleCnt="3"/>
      <dgm:spPr/>
    </dgm:pt>
    <dgm:pt modelId="{30071B9C-76D7-4815-A712-60A88643BF20}" type="pres">
      <dgm:prSet presAssocID="{4CC9D59C-97B8-4A67-B0C0-F033A6FD5595}" presName="hierChild4" presStyleCnt="0"/>
      <dgm:spPr/>
    </dgm:pt>
    <dgm:pt modelId="{5E907602-35F4-4353-8D9D-C32C6F4CEEE6}" type="pres">
      <dgm:prSet presAssocID="{4CC9D59C-97B8-4A67-B0C0-F033A6FD5595}" presName="hierChild5" presStyleCnt="0"/>
      <dgm:spPr/>
    </dgm:pt>
    <dgm:pt modelId="{E1AB08FF-16F5-43E9-9343-C989406E65CA}" type="pres">
      <dgm:prSet presAssocID="{F69F0B40-88B2-496A-A2BD-547E7B5B9EEA}" presName="Name37" presStyleLbl="parChTrans1D2" presStyleIdx="2" presStyleCnt="3"/>
      <dgm:spPr/>
    </dgm:pt>
    <dgm:pt modelId="{1CC41FAA-45F8-4D6A-81BB-7B12C38D302C}" type="pres">
      <dgm:prSet presAssocID="{D3796971-3895-4A69-A650-2BDBC4B22D19}" presName="hierRoot2" presStyleCnt="0">
        <dgm:presLayoutVars>
          <dgm:hierBranch val="init"/>
        </dgm:presLayoutVars>
      </dgm:prSet>
      <dgm:spPr/>
    </dgm:pt>
    <dgm:pt modelId="{C6F692C8-A84C-4BE2-B06C-ECD66E846690}" type="pres">
      <dgm:prSet presAssocID="{D3796971-3895-4A69-A650-2BDBC4B22D19}" presName="rootComposite" presStyleCnt="0"/>
      <dgm:spPr/>
    </dgm:pt>
    <dgm:pt modelId="{051E4394-798C-4D60-90C0-A8FFB7748262}" type="pres">
      <dgm:prSet presAssocID="{D3796971-3895-4A69-A650-2BDBC4B22D19}" presName="rootText" presStyleLbl="node2" presStyleIdx="2" presStyleCnt="3">
        <dgm:presLayoutVars>
          <dgm:chPref val="3"/>
        </dgm:presLayoutVars>
      </dgm:prSet>
      <dgm:spPr/>
    </dgm:pt>
    <dgm:pt modelId="{1B8E4FFA-D93F-416D-BCD6-7ED258F6A6BD}" type="pres">
      <dgm:prSet presAssocID="{D3796971-3895-4A69-A650-2BDBC4B22D19}" presName="rootConnector" presStyleLbl="node2" presStyleIdx="2" presStyleCnt="3"/>
      <dgm:spPr/>
    </dgm:pt>
    <dgm:pt modelId="{182F79BE-6FAA-4755-9C37-6D0955A0A09B}" type="pres">
      <dgm:prSet presAssocID="{D3796971-3895-4A69-A650-2BDBC4B22D19}" presName="hierChild4" presStyleCnt="0"/>
      <dgm:spPr/>
    </dgm:pt>
    <dgm:pt modelId="{B1454162-4438-44D7-87DC-34AA57DE5A69}" type="pres">
      <dgm:prSet presAssocID="{D3796971-3895-4A69-A650-2BDBC4B22D19}" presName="hierChild5" presStyleCnt="0"/>
      <dgm:spPr/>
    </dgm:pt>
    <dgm:pt modelId="{34ADEA7F-BEFD-4886-A837-EF7F1A7A8C0E}" type="pres">
      <dgm:prSet presAssocID="{9776E72F-988B-45F0-9760-94FE64BFE93D}" presName="hierChild3" presStyleCnt="0"/>
      <dgm:spPr/>
    </dgm:pt>
  </dgm:ptLst>
  <dgm:cxnLst>
    <dgm:cxn modelId="{AA58C25B-BADE-488B-A931-43DA8AE0A505}" srcId="{9776E72F-988B-45F0-9760-94FE64BFE93D}" destId="{4FF2E903-BA38-4406-85AB-675EDF0AFF6D}" srcOrd="0" destOrd="0" parTransId="{C325F715-1A8B-44A3-918C-F2049688B905}" sibTransId="{2D718256-4BB0-4EC8-AD53-821A93EE772C}"/>
    <dgm:cxn modelId="{477E7A6A-D22C-4E34-B0DD-84DD63782B13}" type="presOf" srcId="{4FF2E903-BA38-4406-85AB-675EDF0AFF6D}" destId="{5164633E-93D5-4E37-AB6F-9EE095B35D39}" srcOrd="0" destOrd="0" presId="urn:microsoft.com/office/officeart/2005/8/layout/orgChart1"/>
    <dgm:cxn modelId="{E6C56171-DC3E-4024-9030-6B31D8983DD2}" srcId="{9776E72F-988B-45F0-9760-94FE64BFE93D}" destId="{4CC9D59C-97B8-4A67-B0C0-F033A6FD5595}" srcOrd="1" destOrd="0" parTransId="{4C14C642-856F-41EB-AB87-E751FA976302}" sibTransId="{D4CBC59F-57D2-4886-83FF-F591DC474625}"/>
    <dgm:cxn modelId="{703BE151-3A42-41F7-87AB-A2D42E452824}" type="presOf" srcId="{4CC9D59C-97B8-4A67-B0C0-F033A6FD5595}" destId="{26925141-1876-4320-B4FD-4D3508A01236}" srcOrd="1" destOrd="0" presId="urn:microsoft.com/office/officeart/2005/8/layout/orgChart1"/>
    <dgm:cxn modelId="{BD8E629A-69BE-41D5-82CC-557E9C8ECF8C}" type="presOf" srcId="{F69F0B40-88B2-496A-A2BD-547E7B5B9EEA}" destId="{E1AB08FF-16F5-43E9-9343-C989406E65CA}" srcOrd="0" destOrd="0" presId="urn:microsoft.com/office/officeart/2005/8/layout/orgChart1"/>
    <dgm:cxn modelId="{6567079C-FFD5-4DF2-AD50-41DA28DAC560}" srcId="{9776E72F-988B-45F0-9760-94FE64BFE93D}" destId="{D3796971-3895-4A69-A650-2BDBC4B22D19}" srcOrd="2" destOrd="0" parTransId="{F69F0B40-88B2-496A-A2BD-547E7B5B9EEA}" sibTransId="{5E5A4B7A-73DB-46F4-AD49-E2C281117C84}"/>
    <dgm:cxn modelId="{DF39F9A3-811A-4EED-93EB-0BA26159C216}" type="presOf" srcId="{7A271BD3-7E07-4495-A3A3-F9EC36843905}" destId="{C7179FC0-98DB-4B2A-8C99-6388CBA1C870}" srcOrd="0" destOrd="0" presId="urn:microsoft.com/office/officeart/2005/8/layout/orgChart1"/>
    <dgm:cxn modelId="{74B151A6-A756-408F-936C-3DF1B2257D50}" type="presOf" srcId="{4FF2E903-BA38-4406-85AB-675EDF0AFF6D}" destId="{37A2A8A8-8A0C-44EF-8CBE-10E4E5AE5413}" srcOrd="1" destOrd="0" presId="urn:microsoft.com/office/officeart/2005/8/layout/orgChart1"/>
    <dgm:cxn modelId="{AE7C69B8-6C32-44B5-B59D-6F1FA27DE8BE}" type="presOf" srcId="{4CC9D59C-97B8-4A67-B0C0-F033A6FD5595}" destId="{35EF69E5-D3E2-4653-813E-354AC740DA57}" srcOrd="0" destOrd="0" presId="urn:microsoft.com/office/officeart/2005/8/layout/orgChart1"/>
    <dgm:cxn modelId="{8E6B20C8-E443-476F-9BC9-05A9267581A0}" type="presOf" srcId="{C325F715-1A8B-44A3-918C-F2049688B905}" destId="{CD7B2866-8E16-4ED9-9209-218F0CB808C0}" srcOrd="0" destOrd="0" presId="urn:microsoft.com/office/officeart/2005/8/layout/orgChart1"/>
    <dgm:cxn modelId="{B09BE1CD-88E1-49A4-A034-C6C40372761A}" type="presOf" srcId="{9776E72F-988B-45F0-9760-94FE64BFE93D}" destId="{EDB27E88-B611-4159-8CC3-3DEEF4A25999}" srcOrd="1" destOrd="0" presId="urn:microsoft.com/office/officeart/2005/8/layout/orgChart1"/>
    <dgm:cxn modelId="{F0EDE9D2-7DD6-42B2-8D9C-A460F5336897}" type="presOf" srcId="{D3796971-3895-4A69-A650-2BDBC4B22D19}" destId="{1B8E4FFA-D93F-416D-BCD6-7ED258F6A6BD}" srcOrd="1" destOrd="0" presId="urn:microsoft.com/office/officeart/2005/8/layout/orgChart1"/>
    <dgm:cxn modelId="{4DA380D7-BE1C-47AE-8C88-438F8D4CC6F6}" srcId="{7A271BD3-7E07-4495-A3A3-F9EC36843905}" destId="{9776E72F-988B-45F0-9760-94FE64BFE93D}" srcOrd="0" destOrd="0" parTransId="{D6ABE77B-5C46-4A3B-A227-7C7ACF92A5EA}" sibTransId="{267276A3-D883-4DCD-89FB-A6B3F3084D1E}"/>
    <dgm:cxn modelId="{43E54FD8-D359-4680-A390-E77858C28F2E}" type="presOf" srcId="{9776E72F-988B-45F0-9760-94FE64BFE93D}" destId="{BC40DE6C-3AC2-4AF3-ABE7-45007B89E67C}" srcOrd="0" destOrd="0" presId="urn:microsoft.com/office/officeart/2005/8/layout/orgChart1"/>
    <dgm:cxn modelId="{D7BD6BF1-E9A3-4F98-A4EC-52B77FCBD5DE}" type="presOf" srcId="{4C14C642-856F-41EB-AB87-E751FA976302}" destId="{AD62AB9C-5555-402B-917A-D919C261F0E0}" srcOrd="0" destOrd="0" presId="urn:microsoft.com/office/officeart/2005/8/layout/orgChart1"/>
    <dgm:cxn modelId="{FF9036F4-8C19-48A1-90CB-523E456FD28A}" type="presOf" srcId="{D3796971-3895-4A69-A650-2BDBC4B22D19}" destId="{051E4394-798C-4D60-90C0-A8FFB7748262}" srcOrd="0" destOrd="0" presId="urn:microsoft.com/office/officeart/2005/8/layout/orgChart1"/>
    <dgm:cxn modelId="{EE5D775F-0630-475E-8733-BD818D6A555B}" type="presParOf" srcId="{C7179FC0-98DB-4B2A-8C99-6388CBA1C870}" destId="{4878B5CD-9E23-4106-B7E3-F50B84A4B736}" srcOrd="0" destOrd="0" presId="urn:microsoft.com/office/officeart/2005/8/layout/orgChart1"/>
    <dgm:cxn modelId="{625441E5-2DB0-4EF4-98C3-E5E061E30AC3}" type="presParOf" srcId="{4878B5CD-9E23-4106-B7E3-F50B84A4B736}" destId="{980733A5-6187-4C4F-99A6-1204C04F6A6B}" srcOrd="0" destOrd="0" presId="urn:microsoft.com/office/officeart/2005/8/layout/orgChart1"/>
    <dgm:cxn modelId="{8DB3BA9E-BC21-4F23-B2DF-0B4C4486210E}" type="presParOf" srcId="{980733A5-6187-4C4F-99A6-1204C04F6A6B}" destId="{BC40DE6C-3AC2-4AF3-ABE7-45007B89E67C}" srcOrd="0" destOrd="0" presId="urn:microsoft.com/office/officeart/2005/8/layout/orgChart1"/>
    <dgm:cxn modelId="{99EB80B9-94A0-4D15-B379-906436D6AF81}" type="presParOf" srcId="{980733A5-6187-4C4F-99A6-1204C04F6A6B}" destId="{EDB27E88-B611-4159-8CC3-3DEEF4A25999}" srcOrd="1" destOrd="0" presId="urn:microsoft.com/office/officeart/2005/8/layout/orgChart1"/>
    <dgm:cxn modelId="{2D8096EB-CCB9-4984-BDFB-EE3059DC8231}" type="presParOf" srcId="{4878B5CD-9E23-4106-B7E3-F50B84A4B736}" destId="{BA2837C5-97CF-4831-8971-6C5EA74BFD65}" srcOrd="1" destOrd="0" presId="urn:microsoft.com/office/officeart/2005/8/layout/orgChart1"/>
    <dgm:cxn modelId="{89880AAC-125C-466A-8497-EC6513029B7C}" type="presParOf" srcId="{BA2837C5-97CF-4831-8971-6C5EA74BFD65}" destId="{CD7B2866-8E16-4ED9-9209-218F0CB808C0}" srcOrd="0" destOrd="0" presId="urn:microsoft.com/office/officeart/2005/8/layout/orgChart1"/>
    <dgm:cxn modelId="{822CF1EA-1E26-430C-9D87-BD0E31B3F2A5}" type="presParOf" srcId="{BA2837C5-97CF-4831-8971-6C5EA74BFD65}" destId="{DCA48FDE-77E8-4F7B-9148-A66993B91A05}" srcOrd="1" destOrd="0" presId="urn:microsoft.com/office/officeart/2005/8/layout/orgChart1"/>
    <dgm:cxn modelId="{F31C6E79-EFEE-46AF-81F5-E9CC3CD909C1}" type="presParOf" srcId="{DCA48FDE-77E8-4F7B-9148-A66993B91A05}" destId="{6C0D2CF2-1E6B-449A-B71D-601423DBE8BE}" srcOrd="0" destOrd="0" presId="urn:microsoft.com/office/officeart/2005/8/layout/orgChart1"/>
    <dgm:cxn modelId="{2A067DF5-19AA-417F-88FE-8AB4BF68AA54}" type="presParOf" srcId="{6C0D2CF2-1E6B-449A-B71D-601423DBE8BE}" destId="{5164633E-93D5-4E37-AB6F-9EE095B35D39}" srcOrd="0" destOrd="0" presId="urn:microsoft.com/office/officeart/2005/8/layout/orgChart1"/>
    <dgm:cxn modelId="{991FAE74-088E-4A93-A4BC-E96C982E815C}" type="presParOf" srcId="{6C0D2CF2-1E6B-449A-B71D-601423DBE8BE}" destId="{37A2A8A8-8A0C-44EF-8CBE-10E4E5AE5413}" srcOrd="1" destOrd="0" presId="urn:microsoft.com/office/officeart/2005/8/layout/orgChart1"/>
    <dgm:cxn modelId="{474D4C25-D18E-4ACA-AD5A-5B10752D74EC}" type="presParOf" srcId="{DCA48FDE-77E8-4F7B-9148-A66993B91A05}" destId="{F3F6789E-D646-42C1-9F54-B9DBA388D3AA}" srcOrd="1" destOrd="0" presId="urn:microsoft.com/office/officeart/2005/8/layout/orgChart1"/>
    <dgm:cxn modelId="{6D40FCC2-A69C-46E3-BB14-4D97CFBC795E}" type="presParOf" srcId="{DCA48FDE-77E8-4F7B-9148-A66993B91A05}" destId="{A3F8DB35-500B-42FA-9A97-EC71A0B76A66}" srcOrd="2" destOrd="0" presId="urn:microsoft.com/office/officeart/2005/8/layout/orgChart1"/>
    <dgm:cxn modelId="{23BF470A-5447-496F-986F-44F70F19D4C2}" type="presParOf" srcId="{BA2837C5-97CF-4831-8971-6C5EA74BFD65}" destId="{AD62AB9C-5555-402B-917A-D919C261F0E0}" srcOrd="2" destOrd="0" presId="urn:microsoft.com/office/officeart/2005/8/layout/orgChart1"/>
    <dgm:cxn modelId="{A0B2EED9-D6F3-4F96-B3F2-08C02262A69D}" type="presParOf" srcId="{BA2837C5-97CF-4831-8971-6C5EA74BFD65}" destId="{51730FEC-4DCE-40C3-BDF8-898B3E095F2E}" srcOrd="3" destOrd="0" presId="urn:microsoft.com/office/officeart/2005/8/layout/orgChart1"/>
    <dgm:cxn modelId="{873D6078-7505-42D1-B78A-D440B321DFED}" type="presParOf" srcId="{51730FEC-4DCE-40C3-BDF8-898B3E095F2E}" destId="{DCB7A108-686F-40E7-A3D1-A0595AAC4032}" srcOrd="0" destOrd="0" presId="urn:microsoft.com/office/officeart/2005/8/layout/orgChart1"/>
    <dgm:cxn modelId="{FA184C83-071C-4E4D-98D7-F729C9E0DA54}" type="presParOf" srcId="{DCB7A108-686F-40E7-A3D1-A0595AAC4032}" destId="{35EF69E5-D3E2-4653-813E-354AC740DA57}" srcOrd="0" destOrd="0" presId="urn:microsoft.com/office/officeart/2005/8/layout/orgChart1"/>
    <dgm:cxn modelId="{96765FA1-AA25-4676-84C0-0081E469E154}" type="presParOf" srcId="{DCB7A108-686F-40E7-A3D1-A0595AAC4032}" destId="{26925141-1876-4320-B4FD-4D3508A01236}" srcOrd="1" destOrd="0" presId="urn:microsoft.com/office/officeart/2005/8/layout/orgChart1"/>
    <dgm:cxn modelId="{A2D218A5-2ED1-4796-8794-6AB4B5ADC6C6}" type="presParOf" srcId="{51730FEC-4DCE-40C3-BDF8-898B3E095F2E}" destId="{30071B9C-76D7-4815-A712-60A88643BF20}" srcOrd="1" destOrd="0" presId="urn:microsoft.com/office/officeart/2005/8/layout/orgChart1"/>
    <dgm:cxn modelId="{BE0B27AE-DB98-4F26-B8E8-552A12974633}" type="presParOf" srcId="{51730FEC-4DCE-40C3-BDF8-898B3E095F2E}" destId="{5E907602-35F4-4353-8D9D-C32C6F4CEEE6}" srcOrd="2" destOrd="0" presId="urn:microsoft.com/office/officeart/2005/8/layout/orgChart1"/>
    <dgm:cxn modelId="{6CE93AA4-992D-445D-8234-3448ABD95FBE}" type="presParOf" srcId="{BA2837C5-97CF-4831-8971-6C5EA74BFD65}" destId="{E1AB08FF-16F5-43E9-9343-C989406E65CA}" srcOrd="4" destOrd="0" presId="urn:microsoft.com/office/officeart/2005/8/layout/orgChart1"/>
    <dgm:cxn modelId="{C1B25787-4CA7-40A7-A268-970A268BE522}" type="presParOf" srcId="{BA2837C5-97CF-4831-8971-6C5EA74BFD65}" destId="{1CC41FAA-45F8-4D6A-81BB-7B12C38D302C}" srcOrd="5" destOrd="0" presId="urn:microsoft.com/office/officeart/2005/8/layout/orgChart1"/>
    <dgm:cxn modelId="{3D8FB328-0584-4007-91AE-A7BE654A32EC}" type="presParOf" srcId="{1CC41FAA-45F8-4D6A-81BB-7B12C38D302C}" destId="{C6F692C8-A84C-4BE2-B06C-ECD66E846690}" srcOrd="0" destOrd="0" presId="urn:microsoft.com/office/officeart/2005/8/layout/orgChart1"/>
    <dgm:cxn modelId="{452918C8-CD7E-437F-AD36-4EFC84C5668F}" type="presParOf" srcId="{C6F692C8-A84C-4BE2-B06C-ECD66E846690}" destId="{051E4394-798C-4D60-90C0-A8FFB7748262}" srcOrd="0" destOrd="0" presId="urn:microsoft.com/office/officeart/2005/8/layout/orgChart1"/>
    <dgm:cxn modelId="{09D62342-B973-4F09-8984-47C1CC8A7F76}" type="presParOf" srcId="{C6F692C8-A84C-4BE2-B06C-ECD66E846690}" destId="{1B8E4FFA-D93F-416D-BCD6-7ED258F6A6BD}" srcOrd="1" destOrd="0" presId="urn:microsoft.com/office/officeart/2005/8/layout/orgChart1"/>
    <dgm:cxn modelId="{AA06E6E2-2CDF-4B11-BAC0-1CA567B8417C}" type="presParOf" srcId="{1CC41FAA-45F8-4D6A-81BB-7B12C38D302C}" destId="{182F79BE-6FAA-4755-9C37-6D0955A0A09B}" srcOrd="1" destOrd="0" presId="urn:microsoft.com/office/officeart/2005/8/layout/orgChart1"/>
    <dgm:cxn modelId="{982D0500-008F-4B42-9EC1-1FE049701747}" type="presParOf" srcId="{1CC41FAA-45F8-4D6A-81BB-7B12C38D302C}" destId="{B1454162-4438-44D7-87DC-34AA57DE5A69}" srcOrd="2" destOrd="0" presId="urn:microsoft.com/office/officeart/2005/8/layout/orgChart1"/>
    <dgm:cxn modelId="{38F02F18-A3C0-4BC0-B603-922750AA8D17}" type="presParOf" srcId="{4878B5CD-9E23-4106-B7E3-F50B84A4B736}" destId="{34ADEA7F-BEFD-4886-A837-EF7F1A7A8C0E}" srcOrd="2" destOrd="0" presId="urn:microsoft.com/office/officeart/2005/8/layout/orgChar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B08FF-16F5-43E9-9343-C989406E65CA}">
      <dsp:nvSpPr>
        <dsp:cNvPr id="0" name=""/>
        <dsp:cNvSpPr/>
      </dsp:nvSpPr>
      <dsp:spPr>
        <a:xfrm>
          <a:off x="3024336" y="1147568"/>
          <a:ext cx="1865013" cy="324628"/>
        </a:xfrm>
        <a:custGeom>
          <a:avLst/>
          <a:gdLst/>
          <a:ahLst/>
          <a:cxnLst/>
          <a:rect l="0" t="0" r="0" b="0"/>
          <a:pathLst>
            <a:path>
              <a:moveTo>
                <a:pt x="0" y="0"/>
              </a:moveTo>
              <a:lnTo>
                <a:pt x="0" y="162788"/>
              </a:lnTo>
              <a:lnTo>
                <a:pt x="1865013" y="162788"/>
              </a:lnTo>
              <a:lnTo>
                <a:pt x="1865013" y="324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62AB9C-5555-402B-917A-D919C261F0E0}">
      <dsp:nvSpPr>
        <dsp:cNvPr id="0" name=""/>
        <dsp:cNvSpPr/>
      </dsp:nvSpPr>
      <dsp:spPr>
        <a:xfrm>
          <a:off x="2978616" y="1147568"/>
          <a:ext cx="91440" cy="324628"/>
        </a:xfrm>
        <a:custGeom>
          <a:avLst/>
          <a:gdLst/>
          <a:ahLst/>
          <a:cxnLst/>
          <a:rect l="0" t="0" r="0" b="0"/>
          <a:pathLst>
            <a:path>
              <a:moveTo>
                <a:pt x="45720" y="0"/>
              </a:moveTo>
              <a:lnTo>
                <a:pt x="45720" y="324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7B2866-8E16-4ED9-9209-218F0CB808C0}">
      <dsp:nvSpPr>
        <dsp:cNvPr id="0" name=""/>
        <dsp:cNvSpPr/>
      </dsp:nvSpPr>
      <dsp:spPr>
        <a:xfrm>
          <a:off x="1159322" y="1147568"/>
          <a:ext cx="1865013" cy="324628"/>
        </a:xfrm>
        <a:custGeom>
          <a:avLst/>
          <a:gdLst/>
          <a:ahLst/>
          <a:cxnLst/>
          <a:rect l="0" t="0" r="0" b="0"/>
          <a:pathLst>
            <a:path>
              <a:moveTo>
                <a:pt x="1865013" y="0"/>
              </a:moveTo>
              <a:lnTo>
                <a:pt x="1865013" y="162788"/>
              </a:lnTo>
              <a:lnTo>
                <a:pt x="0" y="162788"/>
              </a:lnTo>
              <a:lnTo>
                <a:pt x="0" y="32462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40DE6C-3AC2-4AF3-ABE7-45007B89E67C}">
      <dsp:nvSpPr>
        <dsp:cNvPr id="0" name=""/>
        <dsp:cNvSpPr/>
      </dsp:nvSpPr>
      <dsp:spPr>
        <a:xfrm>
          <a:off x="1405173" y="0"/>
          <a:ext cx="3238325" cy="1147568"/>
        </a:xfrm>
        <a:prstGeom prst="rect">
          <a:avLst/>
        </a:prstGeom>
        <a:gradFill rotWithShape="1">
          <a:gsLst>
            <a:gs pos="0">
              <a:schemeClr val="accent2">
                <a:tint val="35000"/>
                <a:satMod val="260000"/>
              </a:schemeClr>
            </a:gs>
            <a:gs pos="30000">
              <a:schemeClr val="accent2">
                <a:tint val="38000"/>
                <a:satMod val="260000"/>
              </a:schemeClr>
            </a:gs>
            <a:gs pos="75000">
              <a:schemeClr val="accent2">
                <a:tint val="55000"/>
                <a:satMod val="255000"/>
              </a:schemeClr>
            </a:gs>
            <a:gs pos="100000">
              <a:schemeClr val="accent2">
                <a:tint val="70000"/>
                <a:satMod val="255000"/>
              </a:schemeClr>
            </a:gs>
          </a:gsLst>
          <a:path path="circle">
            <a:fillToRect l="5000" t="100000" r="120000" b="10000"/>
          </a:path>
        </a:gradFill>
        <a:ln w="12700" cap="flat" cmpd="sng" algn="ctr">
          <a:solidFill>
            <a:schemeClr val="accent2">
              <a:shade val="70000"/>
              <a:satMod val="150000"/>
            </a:schemeClr>
          </a:solidFill>
          <a:prstDash val="solid"/>
        </a:ln>
        <a:effectLst>
          <a:outerShdw blurRad="50800" dist="250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rtl="1">
            <a:lnSpc>
              <a:spcPct val="90000"/>
            </a:lnSpc>
            <a:spcBef>
              <a:spcPct val="0"/>
            </a:spcBef>
            <a:spcAft>
              <a:spcPct val="35000"/>
            </a:spcAft>
            <a:buNone/>
          </a:pPr>
          <a:r>
            <a:rPr lang="ar-SA" sz="34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القطوع المخروطيه</a:t>
          </a:r>
        </a:p>
      </dsp:txBody>
      <dsp:txXfrm>
        <a:off x="1405173" y="0"/>
        <a:ext cx="3238325" cy="1147568"/>
      </dsp:txXfrm>
    </dsp:sp>
    <dsp:sp modelId="{5164633E-93D5-4E37-AB6F-9EE095B35D39}">
      <dsp:nvSpPr>
        <dsp:cNvPr id="0" name=""/>
        <dsp:cNvSpPr/>
      </dsp:nvSpPr>
      <dsp:spPr>
        <a:xfrm>
          <a:off x="388655" y="1472197"/>
          <a:ext cx="1541333" cy="770666"/>
        </a:xfrm>
        <a:prstGeom prst="rect">
          <a:avLst/>
        </a:prstGeom>
        <a:gradFill rotWithShape="1">
          <a:gsLst>
            <a:gs pos="0">
              <a:schemeClr val="accent6">
                <a:tint val="35000"/>
                <a:satMod val="260000"/>
              </a:schemeClr>
            </a:gs>
            <a:gs pos="30000">
              <a:schemeClr val="accent6">
                <a:tint val="38000"/>
                <a:satMod val="260000"/>
              </a:schemeClr>
            </a:gs>
            <a:gs pos="75000">
              <a:schemeClr val="accent6">
                <a:tint val="55000"/>
                <a:satMod val="255000"/>
              </a:schemeClr>
            </a:gs>
            <a:gs pos="100000">
              <a:schemeClr val="accent6">
                <a:tint val="70000"/>
                <a:satMod val="255000"/>
              </a:schemeClr>
            </a:gs>
          </a:gsLst>
          <a:path path="circle">
            <a:fillToRect l="5000" t="100000" r="120000" b="10000"/>
          </a:path>
        </a:gradFill>
        <a:ln w="12700" cap="flat" cmpd="sng" algn="ctr">
          <a:solidFill>
            <a:schemeClr val="accent6">
              <a:shade val="70000"/>
              <a:satMod val="150000"/>
            </a:schemeClr>
          </a:solidFill>
          <a:prstDash val="solid"/>
        </a:ln>
        <a:effectLst>
          <a:outerShdw blurRad="50800" dist="250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rtl="1">
            <a:lnSpc>
              <a:spcPct val="90000"/>
            </a:lnSpc>
            <a:spcBef>
              <a:spcPct val="0"/>
            </a:spcBef>
            <a:spcAft>
              <a:spcPct val="35000"/>
            </a:spcAft>
            <a:buNone/>
          </a:pPr>
          <a:r>
            <a:rPr lang="ar-SA" sz="3400" kern="1200" dirty="0"/>
            <a:t>قطع زائد</a:t>
          </a:r>
        </a:p>
      </dsp:txBody>
      <dsp:txXfrm>
        <a:off x="388655" y="1472197"/>
        <a:ext cx="1541333" cy="770666"/>
      </dsp:txXfrm>
    </dsp:sp>
    <dsp:sp modelId="{35EF69E5-D3E2-4653-813E-354AC740DA57}">
      <dsp:nvSpPr>
        <dsp:cNvPr id="0" name=""/>
        <dsp:cNvSpPr/>
      </dsp:nvSpPr>
      <dsp:spPr>
        <a:xfrm>
          <a:off x="2253669" y="1472197"/>
          <a:ext cx="1541333" cy="770666"/>
        </a:xfrm>
        <a:prstGeom prst="rect">
          <a:avLst/>
        </a:prstGeom>
        <a:gradFill rotWithShape="1">
          <a:gsLst>
            <a:gs pos="0">
              <a:schemeClr val="accent4">
                <a:tint val="35000"/>
                <a:satMod val="260000"/>
              </a:schemeClr>
            </a:gs>
            <a:gs pos="30000">
              <a:schemeClr val="accent4">
                <a:tint val="38000"/>
                <a:satMod val="260000"/>
              </a:schemeClr>
            </a:gs>
            <a:gs pos="75000">
              <a:schemeClr val="accent4">
                <a:tint val="55000"/>
                <a:satMod val="255000"/>
              </a:schemeClr>
            </a:gs>
            <a:gs pos="100000">
              <a:schemeClr val="accent4">
                <a:tint val="70000"/>
                <a:satMod val="255000"/>
              </a:schemeClr>
            </a:gs>
          </a:gsLst>
          <a:path path="circle">
            <a:fillToRect l="5000" t="100000" r="120000" b="10000"/>
          </a:path>
        </a:gradFill>
        <a:ln w="12700" cap="flat" cmpd="sng" algn="ctr">
          <a:solidFill>
            <a:schemeClr val="accent4">
              <a:shade val="70000"/>
              <a:satMod val="150000"/>
            </a:schemeClr>
          </a:solidFill>
          <a:prstDash val="solid"/>
        </a:ln>
        <a:effectLst>
          <a:outerShdw blurRad="50800" dist="250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rtl="1">
            <a:lnSpc>
              <a:spcPct val="90000"/>
            </a:lnSpc>
            <a:spcBef>
              <a:spcPct val="0"/>
            </a:spcBef>
            <a:spcAft>
              <a:spcPct val="35000"/>
            </a:spcAft>
            <a:buNone/>
          </a:pPr>
          <a:r>
            <a:rPr lang="ar-SA" sz="3400" kern="1200" dirty="0"/>
            <a:t>قطع ناقص </a:t>
          </a:r>
        </a:p>
      </dsp:txBody>
      <dsp:txXfrm>
        <a:off x="2253669" y="1472197"/>
        <a:ext cx="1541333" cy="770666"/>
      </dsp:txXfrm>
    </dsp:sp>
    <dsp:sp modelId="{051E4394-798C-4D60-90C0-A8FFB7748262}">
      <dsp:nvSpPr>
        <dsp:cNvPr id="0" name=""/>
        <dsp:cNvSpPr/>
      </dsp:nvSpPr>
      <dsp:spPr>
        <a:xfrm>
          <a:off x="4118682" y="1472197"/>
          <a:ext cx="1541333" cy="770666"/>
        </a:xfrm>
        <a:prstGeom prst="rect">
          <a:avLst/>
        </a:prstGeom>
        <a:gradFill rotWithShape="1">
          <a:gsLst>
            <a:gs pos="0">
              <a:schemeClr val="accent5">
                <a:tint val="35000"/>
                <a:satMod val="260000"/>
              </a:schemeClr>
            </a:gs>
            <a:gs pos="30000">
              <a:schemeClr val="accent5">
                <a:tint val="38000"/>
                <a:satMod val="260000"/>
              </a:schemeClr>
            </a:gs>
            <a:gs pos="75000">
              <a:schemeClr val="accent5">
                <a:tint val="55000"/>
                <a:satMod val="255000"/>
              </a:schemeClr>
            </a:gs>
            <a:gs pos="100000">
              <a:schemeClr val="accent5">
                <a:tint val="70000"/>
                <a:satMod val="25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50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1590" tIns="21590" rIns="21590" bIns="21590" numCol="1" spcCol="1270" anchor="ctr" anchorCtr="0">
          <a:noAutofit/>
        </a:bodyPr>
        <a:lstStyle/>
        <a:p>
          <a:pPr marL="0" lvl="0" indent="0" algn="ctr" defTabSz="1511300" rtl="1">
            <a:lnSpc>
              <a:spcPct val="90000"/>
            </a:lnSpc>
            <a:spcBef>
              <a:spcPct val="0"/>
            </a:spcBef>
            <a:spcAft>
              <a:spcPct val="35000"/>
            </a:spcAft>
            <a:buNone/>
          </a:pPr>
          <a:r>
            <a:rPr lang="ar-SA" sz="3400" kern="1200" dirty="0"/>
            <a:t>قطع مكافئ</a:t>
          </a:r>
        </a:p>
      </dsp:txBody>
      <dsp:txXfrm>
        <a:off x="4118682" y="1472197"/>
        <a:ext cx="1541333" cy="7706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B08FF-16F5-43E9-9343-C989406E65CA}">
      <dsp:nvSpPr>
        <dsp:cNvPr id="0" name=""/>
        <dsp:cNvSpPr/>
      </dsp:nvSpPr>
      <dsp:spPr>
        <a:xfrm>
          <a:off x="2320012" y="904565"/>
          <a:ext cx="1470087" cy="255731"/>
        </a:xfrm>
        <a:custGeom>
          <a:avLst/>
          <a:gdLst/>
          <a:ahLst/>
          <a:cxnLst/>
          <a:rect l="0" t="0" r="0" b="0"/>
          <a:pathLst>
            <a:path>
              <a:moveTo>
                <a:pt x="0" y="0"/>
              </a:moveTo>
              <a:lnTo>
                <a:pt x="0" y="128161"/>
              </a:lnTo>
              <a:lnTo>
                <a:pt x="1470087" y="128161"/>
              </a:lnTo>
              <a:lnTo>
                <a:pt x="1470087" y="255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62AB9C-5555-402B-917A-D919C261F0E0}">
      <dsp:nvSpPr>
        <dsp:cNvPr id="0" name=""/>
        <dsp:cNvSpPr/>
      </dsp:nvSpPr>
      <dsp:spPr>
        <a:xfrm>
          <a:off x="2274292" y="904565"/>
          <a:ext cx="91440" cy="255731"/>
        </a:xfrm>
        <a:custGeom>
          <a:avLst/>
          <a:gdLst/>
          <a:ahLst/>
          <a:cxnLst/>
          <a:rect l="0" t="0" r="0" b="0"/>
          <a:pathLst>
            <a:path>
              <a:moveTo>
                <a:pt x="45720" y="0"/>
              </a:moveTo>
              <a:lnTo>
                <a:pt x="45720" y="255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7B2866-8E16-4ED9-9209-218F0CB808C0}">
      <dsp:nvSpPr>
        <dsp:cNvPr id="0" name=""/>
        <dsp:cNvSpPr/>
      </dsp:nvSpPr>
      <dsp:spPr>
        <a:xfrm>
          <a:off x="849925" y="904565"/>
          <a:ext cx="1470087" cy="255731"/>
        </a:xfrm>
        <a:custGeom>
          <a:avLst/>
          <a:gdLst/>
          <a:ahLst/>
          <a:cxnLst/>
          <a:rect l="0" t="0" r="0" b="0"/>
          <a:pathLst>
            <a:path>
              <a:moveTo>
                <a:pt x="1470087" y="0"/>
              </a:moveTo>
              <a:lnTo>
                <a:pt x="1470087" y="128161"/>
              </a:lnTo>
              <a:lnTo>
                <a:pt x="0" y="128161"/>
              </a:lnTo>
              <a:lnTo>
                <a:pt x="0" y="25573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40DE6C-3AC2-4AF3-ABE7-45007B89E67C}">
      <dsp:nvSpPr>
        <dsp:cNvPr id="0" name=""/>
        <dsp:cNvSpPr/>
      </dsp:nvSpPr>
      <dsp:spPr>
        <a:xfrm>
          <a:off x="1043715" y="0"/>
          <a:ext cx="2552593" cy="904565"/>
        </a:xfrm>
        <a:prstGeom prst="rect">
          <a:avLst/>
        </a:prstGeom>
        <a:gradFill rotWithShape="1">
          <a:gsLst>
            <a:gs pos="0">
              <a:schemeClr val="accent2">
                <a:tint val="35000"/>
                <a:satMod val="260000"/>
              </a:schemeClr>
            </a:gs>
            <a:gs pos="30000">
              <a:schemeClr val="accent2">
                <a:tint val="38000"/>
                <a:satMod val="260000"/>
              </a:schemeClr>
            </a:gs>
            <a:gs pos="75000">
              <a:schemeClr val="accent2">
                <a:tint val="55000"/>
                <a:satMod val="255000"/>
              </a:schemeClr>
            </a:gs>
            <a:gs pos="100000">
              <a:schemeClr val="accent2">
                <a:tint val="70000"/>
                <a:satMod val="255000"/>
              </a:schemeClr>
            </a:gs>
          </a:gsLst>
          <a:path path="circle">
            <a:fillToRect l="5000" t="100000" r="120000" b="10000"/>
          </a:path>
        </a:gradFill>
        <a:ln w="12700" cap="flat" cmpd="sng" algn="ctr">
          <a:solidFill>
            <a:schemeClr val="accent2">
              <a:shade val="70000"/>
              <a:satMod val="150000"/>
            </a:schemeClr>
          </a:solidFill>
          <a:prstDash val="solid"/>
        </a:ln>
        <a:effectLst>
          <a:outerShdw blurRad="50800" dist="25000" dir="5400000" rotWithShape="0">
            <a:srgbClr val="000000">
              <a:alpha val="40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ar-SA" sz="27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القطوع المخروطيه</a:t>
          </a:r>
        </a:p>
      </dsp:txBody>
      <dsp:txXfrm>
        <a:off x="1043715" y="0"/>
        <a:ext cx="2552593" cy="904565"/>
      </dsp:txXfrm>
    </dsp:sp>
    <dsp:sp modelId="{5164633E-93D5-4E37-AB6F-9EE095B35D39}">
      <dsp:nvSpPr>
        <dsp:cNvPr id="0" name=""/>
        <dsp:cNvSpPr/>
      </dsp:nvSpPr>
      <dsp:spPr>
        <a:xfrm>
          <a:off x="242451" y="1160296"/>
          <a:ext cx="1214947" cy="607473"/>
        </a:xfrm>
        <a:prstGeom prst="rect">
          <a:avLst/>
        </a:prstGeom>
        <a:gradFill rotWithShape="1">
          <a:gsLst>
            <a:gs pos="0">
              <a:schemeClr val="accent6">
                <a:tint val="35000"/>
                <a:satMod val="260000"/>
              </a:schemeClr>
            </a:gs>
            <a:gs pos="30000">
              <a:schemeClr val="accent6">
                <a:tint val="38000"/>
                <a:satMod val="260000"/>
              </a:schemeClr>
            </a:gs>
            <a:gs pos="75000">
              <a:schemeClr val="accent6">
                <a:tint val="55000"/>
                <a:satMod val="255000"/>
              </a:schemeClr>
            </a:gs>
            <a:gs pos="100000">
              <a:schemeClr val="accent6">
                <a:tint val="70000"/>
                <a:satMod val="255000"/>
              </a:schemeClr>
            </a:gs>
          </a:gsLst>
          <a:path path="circle">
            <a:fillToRect l="5000" t="100000" r="120000" b="10000"/>
          </a:path>
        </a:gradFill>
        <a:ln w="12700" cap="flat" cmpd="sng" algn="ctr">
          <a:solidFill>
            <a:schemeClr val="accent6">
              <a:shade val="70000"/>
              <a:satMod val="150000"/>
            </a:schemeClr>
          </a:solidFill>
          <a:prstDash val="solid"/>
        </a:ln>
        <a:effectLst>
          <a:outerShdw blurRad="50800" dist="25000" dir="5400000" rotWithShape="0">
            <a:srgbClr val="000000">
              <a:alpha val="40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ar-SA" sz="2700" kern="1200" dirty="0"/>
            <a:t>قطع زائد</a:t>
          </a:r>
        </a:p>
      </dsp:txBody>
      <dsp:txXfrm>
        <a:off x="242451" y="1160296"/>
        <a:ext cx="1214947" cy="607473"/>
      </dsp:txXfrm>
    </dsp:sp>
    <dsp:sp modelId="{35EF69E5-D3E2-4653-813E-354AC740DA57}">
      <dsp:nvSpPr>
        <dsp:cNvPr id="0" name=""/>
        <dsp:cNvSpPr/>
      </dsp:nvSpPr>
      <dsp:spPr>
        <a:xfrm>
          <a:off x="1712538" y="1160296"/>
          <a:ext cx="1214947" cy="607473"/>
        </a:xfrm>
        <a:prstGeom prst="rect">
          <a:avLst/>
        </a:prstGeom>
        <a:gradFill rotWithShape="1">
          <a:gsLst>
            <a:gs pos="0">
              <a:schemeClr val="accent4">
                <a:tint val="35000"/>
                <a:satMod val="260000"/>
              </a:schemeClr>
            </a:gs>
            <a:gs pos="30000">
              <a:schemeClr val="accent4">
                <a:tint val="38000"/>
                <a:satMod val="260000"/>
              </a:schemeClr>
            </a:gs>
            <a:gs pos="75000">
              <a:schemeClr val="accent4">
                <a:tint val="55000"/>
                <a:satMod val="255000"/>
              </a:schemeClr>
            </a:gs>
            <a:gs pos="100000">
              <a:schemeClr val="accent4">
                <a:tint val="70000"/>
                <a:satMod val="255000"/>
              </a:schemeClr>
            </a:gs>
          </a:gsLst>
          <a:path path="circle">
            <a:fillToRect l="5000" t="100000" r="120000" b="10000"/>
          </a:path>
        </a:gradFill>
        <a:ln w="12700" cap="flat" cmpd="sng" algn="ctr">
          <a:solidFill>
            <a:schemeClr val="accent4">
              <a:shade val="70000"/>
              <a:satMod val="150000"/>
            </a:schemeClr>
          </a:solidFill>
          <a:prstDash val="solid"/>
        </a:ln>
        <a:effectLst>
          <a:outerShdw blurRad="50800" dist="25000" dir="5400000" rotWithShape="0">
            <a:srgbClr val="000000">
              <a:alpha val="40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ar-SA" sz="2700" kern="1200" dirty="0"/>
            <a:t>قطع ناقص </a:t>
          </a:r>
        </a:p>
      </dsp:txBody>
      <dsp:txXfrm>
        <a:off x="1712538" y="1160296"/>
        <a:ext cx="1214947" cy="607473"/>
      </dsp:txXfrm>
    </dsp:sp>
    <dsp:sp modelId="{051E4394-798C-4D60-90C0-A8FFB7748262}">
      <dsp:nvSpPr>
        <dsp:cNvPr id="0" name=""/>
        <dsp:cNvSpPr/>
      </dsp:nvSpPr>
      <dsp:spPr>
        <a:xfrm>
          <a:off x="3182625" y="1160296"/>
          <a:ext cx="1214947" cy="607473"/>
        </a:xfrm>
        <a:prstGeom prst="rect">
          <a:avLst/>
        </a:prstGeom>
        <a:gradFill rotWithShape="1">
          <a:gsLst>
            <a:gs pos="0">
              <a:schemeClr val="accent5">
                <a:tint val="35000"/>
                <a:satMod val="260000"/>
              </a:schemeClr>
            </a:gs>
            <a:gs pos="30000">
              <a:schemeClr val="accent5">
                <a:tint val="38000"/>
                <a:satMod val="260000"/>
              </a:schemeClr>
            </a:gs>
            <a:gs pos="75000">
              <a:schemeClr val="accent5">
                <a:tint val="55000"/>
                <a:satMod val="255000"/>
              </a:schemeClr>
            </a:gs>
            <a:gs pos="100000">
              <a:schemeClr val="accent5">
                <a:tint val="70000"/>
                <a:satMod val="255000"/>
              </a:schemeClr>
            </a:gs>
          </a:gsLst>
          <a:path path="circle">
            <a:fillToRect l="5000" t="100000" r="120000" b="10000"/>
          </a:path>
        </a:gradFill>
        <a:ln w="12700" cap="flat" cmpd="sng" algn="ctr">
          <a:solidFill>
            <a:schemeClr val="accent5">
              <a:shade val="70000"/>
              <a:satMod val="150000"/>
            </a:schemeClr>
          </a:solidFill>
          <a:prstDash val="solid"/>
        </a:ln>
        <a:effectLst>
          <a:outerShdw blurRad="50800" dist="25000" dir="5400000" rotWithShape="0">
            <a:srgbClr val="000000">
              <a:alpha val="40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7145" tIns="17145" rIns="17145" bIns="17145" numCol="1" spcCol="1270" anchor="ctr" anchorCtr="0">
          <a:noAutofit/>
        </a:bodyPr>
        <a:lstStyle/>
        <a:p>
          <a:pPr marL="0" lvl="0" indent="0" algn="ctr" defTabSz="1200150" rtl="1">
            <a:lnSpc>
              <a:spcPct val="90000"/>
            </a:lnSpc>
            <a:spcBef>
              <a:spcPct val="0"/>
            </a:spcBef>
            <a:spcAft>
              <a:spcPct val="35000"/>
            </a:spcAft>
            <a:buNone/>
          </a:pPr>
          <a:r>
            <a:rPr lang="ar-SA" sz="2700" kern="1200" dirty="0"/>
            <a:t>قطع مكافئ</a:t>
          </a:r>
        </a:p>
      </dsp:txBody>
      <dsp:txXfrm>
        <a:off x="3182625" y="1160296"/>
        <a:ext cx="1214947" cy="60747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97325" y="0"/>
            <a:ext cx="3055938" cy="454025"/>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KW"/>
          </a:p>
        </p:txBody>
      </p:sp>
      <p:sp>
        <p:nvSpPr>
          <p:cNvPr id="3" name="عنصر نائب للتاريخ 2"/>
          <p:cNvSpPr>
            <a:spLocks noGrp="1"/>
          </p:cNvSpPr>
          <p:nvPr>
            <p:ph type="dt" sz="quarter" idx="1"/>
          </p:nvPr>
        </p:nvSpPr>
        <p:spPr>
          <a:xfrm>
            <a:off x="1588" y="0"/>
            <a:ext cx="3055937" cy="454025"/>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64B926AD-7B67-4E9A-9202-5BE0749C4570}" type="datetimeFigureOut">
              <a:rPr lang="ar-KW"/>
              <a:pPr>
                <a:defRPr/>
              </a:pPr>
              <a:t>24/08/1446</a:t>
            </a:fld>
            <a:endParaRPr lang="ar-KW"/>
          </a:p>
        </p:txBody>
      </p:sp>
      <p:sp>
        <p:nvSpPr>
          <p:cNvPr id="4" name="عنصر نائب للتذييل 3"/>
          <p:cNvSpPr>
            <a:spLocks noGrp="1"/>
          </p:cNvSpPr>
          <p:nvPr>
            <p:ph type="ftr" sz="quarter" idx="2"/>
          </p:nvPr>
        </p:nvSpPr>
        <p:spPr>
          <a:xfrm>
            <a:off x="3997325" y="8624888"/>
            <a:ext cx="3055938" cy="454025"/>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KW"/>
          </a:p>
        </p:txBody>
      </p:sp>
      <p:sp>
        <p:nvSpPr>
          <p:cNvPr id="5" name="عنصر نائب لرقم الشريحة 4"/>
          <p:cNvSpPr>
            <a:spLocks noGrp="1"/>
          </p:cNvSpPr>
          <p:nvPr>
            <p:ph type="sldNum" sz="quarter" idx="3"/>
          </p:nvPr>
        </p:nvSpPr>
        <p:spPr>
          <a:xfrm>
            <a:off x="1588" y="8624888"/>
            <a:ext cx="3055937" cy="454025"/>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84816C97-59A5-4C0E-81BA-249CB412DA3E}" type="slidenum">
              <a:rPr lang="ar-KW"/>
              <a:pPr>
                <a:defRPr/>
              </a:pPr>
              <a:t>‹#›</a:t>
            </a:fld>
            <a:endParaRPr lang="ar-KW"/>
          </a:p>
        </p:txBody>
      </p:sp>
    </p:spTree>
    <p:extLst>
      <p:ext uri="{BB962C8B-B14F-4D97-AF65-F5344CB8AC3E}">
        <p14:creationId xmlns:p14="http://schemas.microsoft.com/office/powerpoint/2010/main" val="3704474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995738" y="0"/>
            <a:ext cx="3057525" cy="454025"/>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KW"/>
          </a:p>
        </p:txBody>
      </p:sp>
      <p:sp>
        <p:nvSpPr>
          <p:cNvPr id="3" name="عنصر نائب للتاريخ 2"/>
          <p:cNvSpPr>
            <a:spLocks noGrp="1"/>
          </p:cNvSpPr>
          <p:nvPr>
            <p:ph type="dt" idx="1"/>
          </p:nvPr>
        </p:nvSpPr>
        <p:spPr>
          <a:xfrm>
            <a:off x="1588" y="0"/>
            <a:ext cx="3055937" cy="454025"/>
          </a:xfrm>
          <a:prstGeom prst="rect">
            <a:avLst/>
          </a:prstGeom>
        </p:spPr>
        <p:txBody>
          <a:bodyPr vert="horz" lIns="91440" tIns="45720" rIns="91440" bIns="45720" rtlCol="1"/>
          <a:lstStyle>
            <a:lvl1pPr algn="l" fontAlgn="auto">
              <a:spcBef>
                <a:spcPts val="0"/>
              </a:spcBef>
              <a:spcAft>
                <a:spcPts val="0"/>
              </a:spcAft>
              <a:defRPr sz="1200">
                <a:latin typeface="+mn-lt"/>
                <a:cs typeface="+mn-cs"/>
              </a:defRPr>
            </a:lvl1pPr>
          </a:lstStyle>
          <a:p>
            <a:pPr>
              <a:defRPr/>
            </a:pPr>
            <a:fld id="{B1774101-F9CE-42B6-8254-B9BE9FA59FCB}" type="datetimeFigureOut">
              <a:rPr lang="ar-KW"/>
              <a:pPr>
                <a:defRPr/>
              </a:pPr>
              <a:t>24/08/1446</a:t>
            </a:fld>
            <a:endParaRPr lang="ar-KW"/>
          </a:p>
        </p:txBody>
      </p:sp>
      <p:sp>
        <p:nvSpPr>
          <p:cNvPr id="4" name="عنصر نائب لصورة الشريحة 3"/>
          <p:cNvSpPr>
            <a:spLocks noGrp="1" noRot="1" noChangeAspect="1"/>
          </p:cNvSpPr>
          <p:nvPr>
            <p:ph type="sldImg" idx="2"/>
          </p:nvPr>
        </p:nvSpPr>
        <p:spPr>
          <a:xfrm>
            <a:off x="1257300" y="681038"/>
            <a:ext cx="4540250" cy="3405187"/>
          </a:xfrm>
          <a:prstGeom prst="rect">
            <a:avLst/>
          </a:prstGeom>
          <a:noFill/>
          <a:ln w="12700">
            <a:solidFill>
              <a:prstClr val="black"/>
            </a:solidFill>
          </a:ln>
        </p:spPr>
        <p:txBody>
          <a:bodyPr vert="horz" lIns="91440" tIns="45720" rIns="91440" bIns="45720" rtlCol="1" anchor="ctr"/>
          <a:lstStyle/>
          <a:p>
            <a:pPr lvl="0"/>
            <a:endParaRPr lang="ar-KW" noProof="0"/>
          </a:p>
        </p:txBody>
      </p:sp>
      <p:sp>
        <p:nvSpPr>
          <p:cNvPr id="5" name="عنصر نائب للملاحظات 4"/>
          <p:cNvSpPr>
            <a:spLocks noGrp="1"/>
          </p:cNvSpPr>
          <p:nvPr>
            <p:ph type="body" sz="quarter" idx="3"/>
          </p:nvPr>
        </p:nvSpPr>
        <p:spPr>
          <a:xfrm>
            <a:off x="706438" y="4313238"/>
            <a:ext cx="5641975" cy="4086225"/>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a:t>انقر لتحرير أنماط النص الرئيسي</a:t>
            </a:r>
          </a:p>
          <a:p>
            <a:pPr lvl="1"/>
            <a:r>
              <a:rPr lang="ar-SA" noProof="0"/>
              <a:t>المستوى الثاني</a:t>
            </a:r>
          </a:p>
          <a:p>
            <a:pPr lvl="2"/>
            <a:r>
              <a:rPr lang="ar-SA" noProof="0"/>
              <a:t>المستوى الثالث</a:t>
            </a:r>
          </a:p>
          <a:p>
            <a:pPr lvl="3"/>
            <a:r>
              <a:rPr lang="ar-SA" noProof="0"/>
              <a:t>المستوى الرابع</a:t>
            </a:r>
          </a:p>
          <a:p>
            <a:pPr lvl="4"/>
            <a:r>
              <a:rPr lang="ar-SA" noProof="0"/>
              <a:t>المستوى الخامس</a:t>
            </a:r>
          </a:p>
        </p:txBody>
      </p:sp>
      <p:sp>
        <p:nvSpPr>
          <p:cNvPr id="6" name="عنصر نائب للتذييل 5"/>
          <p:cNvSpPr>
            <a:spLocks noGrp="1"/>
          </p:cNvSpPr>
          <p:nvPr>
            <p:ph type="ftr" sz="quarter" idx="4"/>
          </p:nvPr>
        </p:nvSpPr>
        <p:spPr>
          <a:xfrm>
            <a:off x="3995738" y="8624888"/>
            <a:ext cx="3057525" cy="454025"/>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KW"/>
          </a:p>
        </p:txBody>
      </p:sp>
      <p:sp>
        <p:nvSpPr>
          <p:cNvPr id="7" name="عنصر نائب لرقم الشريحة 6"/>
          <p:cNvSpPr>
            <a:spLocks noGrp="1"/>
          </p:cNvSpPr>
          <p:nvPr>
            <p:ph type="sldNum" sz="quarter" idx="5"/>
          </p:nvPr>
        </p:nvSpPr>
        <p:spPr>
          <a:xfrm>
            <a:off x="1588" y="8624888"/>
            <a:ext cx="3055937" cy="454025"/>
          </a:xfrm>
          <a:prstGeom prst="rect">
            <a:avLst/>
          </a:prstGeom>
        </p:spPr>
        <p:txBody>
          <a:bodyPr vert="horz" lIns="91440" tIns="45720" rIns="91440" bIns="45720" rtlCol="1" anchor="b"/>
          <a:lstStyle>
            <a:lvl1pPr algn="l" fontAlgn="auto">
              <a:spcBef>
                <a:spcPts val="0"/>
              </a:spcBef>
              <a:spcAft>
                <a:spcPts val="0"/>
              </a:spcAft>
              <a:defRPr sz="1200">
                <a:latin typeface="+mn-lt"/>
                <a:cs typeface="+mn-cs"/>
              </a:defRPr>
            </a:lvl1pPr>
          </a:lstStyle>
          <a:p>
            <a:pPr>
              <a:defRPr/>
            </a:pPr>
            <a:fld id="{C1EE2E00-DA54-467F-911F-8C40DF7543D9}" type="slidenum">
              <a:rPr lang="ar-KW"/>
              <a:pPr>
                <a:defRPr/>
              </a:pPr>
              <a:t>‹#›</a:t>
            </a:fld>
            <a:endParaRPr lang="ar-KW"/>
          </a:p>
        </p:txBody>
      </p:sp>
    </p:spTree>
    <p:extLst>
      <p:ext uri="{BB962C8B-B14F-4D97-AF65-F5344CB8AC3E}">
        <p14:creationId xmlns:p14="http://schemas.microsoft.com/office/powerpoint/2010/main" val="3407373391"/>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عنصر نائب لصورة الشريحة 1"/>
          <p:cNvSpPr>
            <a:spLocks noGrp="1" noRot="1" noChangeAspect="1" noTextEdit="1"/>
          </p:cNvSpPr>
          <p:nvPr>
            <p:ph type="sldImg"/>
          </p:nvPr>
        </p:nvSpPr>
        <p:spPr bwMode="auto">
          <a:xfrm>
            <a:off x="1257300" y="681038"/>
            <a:ext cx="4540250" cy="3405187"/>
          </a:xfrm>
          <a:noFill/>
          <a:ln>
            <a:solidFill>
              <a:srgbClr val="000000"/>
            </a:solidFill>
            <a:miter lim="800000"/>
            <a:headEnd/>
            <a:tailEnd/>
          </a:ln>
        </p:spPr>
      </p:sp>
      <p:sp>
        <p:nvSpPr>
          <p:cNvPr id="218115" name="عنصر نائب للملاحظات 2"/>
          <p:cNvSpPr>
            <a:spLocks noGrp="1"/>
          </p:cNvSpPr>
          <p:nvPr>
            <p:ph type="body" idx="1"/>
          </p:nvPr>
        </p:nvSpPr>
        <p:spPr bwMode="auto">
          <a:noFill/>
        </p:spPr>
        <p:txBody>
          <a:bodyPr/>
          <a:lstStyle/>
          <a:p>
            <a:pPr eaLnBrk="1" hangingPunct="1">
              <a:spcBef>
                <a:spcPct val="0"/>
              </a:spcBef>
            </a:pPr>
            <a:endParaRPr lang="ar-KW"/>
          </a:p>
        </p:txBody>
      </p:sp>
      <p:sp>
        <p:nvSpPr>
          <p:cNvPr id="218116" name="عنصر نائب لرقم الشريحة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02BB54-4960-45F3-B724-0085539B332B}" type="slidenum">
              <a:rPr lang="ar-KW" smtClean="0"/>
              <a:pPr fontAlgn="base">
                <a:spcBef>
                  <a:spcPct val="0"/>
                </a:spcBef>
                <a:spcAft>
                  <a:spcPct val="0"/>
                </a:spcAft>
                <a:defRPr/>
              </a:pPr>
              <a:t>1</a:t>
            </a:fld>
            <a:endParaRPr lang="ar-K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681038"/>
            <a:ext cx="4540250" cy="3405187"/>
          </a:xfrm>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pPr>
              <a:defRPr/>
            </a:pPr>
            <a:fld id="{C1EE2E00-DA54-467F-911F-8C40DF7543D9}" type="slidenum">
              <a:rPr lang="ar-KW" smtClean="0"/>
              <a:pPr>
                <a:defRPr/>
              </a:pPr>
              <a:t>46</a:t>
            </a:fld>
            <a:endParaRPr lang="ar-KW"/>
          </a:p>
        </p:txBody>
      </p:sp>
    </p:spTree>
    <p:extLst>
      <p:ext uri="{BB962C8B-B14F-4D97-AF65-F5344CB8AC3E}">
        <p14:creationId xmlns:p14="http://schemas.microsoft.com/office/powerpoint/2010/main" val="1679386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xfrm>
            <a:off x="1257300" y="681038"/>
            <a:ext cx="4540250" cy="3405187"/>
          </a:xfrm>
          <a:noFill/>
          <a:ln>
            <a:solidFill>
              <a:srgbClr val="000000"/>
            </a:solidFill>
            <a:miter lim="800000"/>
            <a:headEnd/>
            <a:tailEnd/>
          </a:ln>
        </p:spPr>
      </p:sp>
      <p:sp>
        <p:nvSpPr>
          <p:cNvPr id="219139" name="Notes Placeholder 2"/>
          <p:cNvSpPr>
            <a:spLocks noGrp="1"/>
          </p:cNvSpPr>
          <p:nvPr>
            <p:ph type="body" idx="1"/>
          </p:nvPr>
        </p:nvSpPr>
        <p:spPr bwMode="auto">
          <a:noFill/>
        </p:spPr>
        <p:txBody>
          <a:bodyPr/>
          <a:lstStyle/>
          <a:p>
            <a:pPr eaLnBrk="1" hangingPunct="1">
              <a:spcBef>
                <a:spcPct val="0"/>
              </a:spcBef>
            </a:pPr>
            <a:endParaRPr lang="ar-KW"/>
          </a:p>
        </p:txBody>
      </p:sp>
      <p:sp>
        <p:nvSpPr>
          <p:cNvPr id="2191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543986-6F9E-4F08-A214-E7EAB453AF0C}" type="slidenum">
              <a:rPr lang="ar-KW" smtClean="0"/>
              <a:pPr fontAlgn="base">
                <a:spcBef>
                  <a:spcPct val="0"/>
                </a:spcBef>
                <a:spcAft>
                  <a:spcPct val="0"/>
                </a:spcAft>
                <a:defRPr/>
              </a:pPr>
              <a:t>83</a:t>
            </a:fld>
            <a:endParaRPr lang="ar-KW"/>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4"/>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6"/>
          <p:cNvSpPr/>
          <p:nvPr/>
        </p:nvSpPr>
        <p:spPr bwMode="auto">
          <a:xfrm>
            <a:off x="276226"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7"/>
          <p:cNvSpPr/>
          <p:nvPr/>
        </p:nvSpPr>
        <p:spPr bwMode="auto">
          <a:xfrm>
            <a:off x="990601"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4"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1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2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23"/>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Straight Connector 24"/>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Straight Connector 25"/>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Straight Connector 26"/>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2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28"/>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29"/>
          <p:cNvSpPr/>
          <p:nvPr/>
        </p:nvSpPr>
        <p:spPr bwMode="auto">
          <a:xfrm>
            <a:off x="1309689"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Oval 30"/>
          <p:cNvSpPr/>
          <p:nvPr/>
        </p:nvSpPr>
        <p:spPr bwMode="auto">
          <a:xfrm>
            <a:off x="1090613" y="5500690"/>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Oval 31"/>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Oval 32"/>
          <p:cNvSpPr/>
          <p:nvPr/>
        </p:nvSpPr>
        <p:spPr>
          <a:xfrm>
            <a:off x="1905001" y="4495802"/>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FABC59B7-2446-4BB1-8D2E-84FAAB6EA54B}" type="datetimeFigureOut">
              <a:rPr lang="ar-SA"/>
              <a:pPr>
                <a:defRPr/>
              </a:pPr>
              <a:t>24/08/1446</a:t>
            </a:fld>
            <a:endParaRPr lang="ar-SA"/>
          </a:p>
        </p:txBody>
      </p:sp>
      <p:sp>
        <p:nvSpPr>
          <p:cNvPr id="23" name="Footer Placeholder 16"/>
          <p:cNvSpPr>
            <a:spLocks noGrp="1"/>
          </p:cNvSpPr>
          <p:nvPr>
            <p:ph type="ftr" sz="quarter" idx="11"/>
          </p:nvPr>
        </p:nvSpPr>
        <p:spPr bwMode="auto">
          <a:xfrm rot="5400000">
            <a:off x="7077076" y="4181477"/>
            <a:ext cx="3657600" cy="384175"/>
          </a:xfrm>
        </p:spPr>
        <p:txBody>
          <a:bodyPr/>
          <a:lstStyle>
            <a:lvl1pPr>
              <a:defRPr/>
            </a:lvl1pPr>
          </a:lstStyle>
          <a:p>
            <a:pPr>
              <a:defRPr/>
            </a:pPr>
            <a:endParaRPr lang="ar-SA"/>
          </a:p>
        </p:txBody>
      </p:sp>
      <p:sp>
        <p:nvSpPr>
          <p:cNvPr id="24" name="Slide Number Placeholder 28"/>
          <p:cNvSpPr>
            <a:spLocks noGrp="1"/>
          </p:cNvSpPr>
          <p:nvPr>
            <p:ph type="sldNum" sz="quarter" idx="12"/>
          </p:nvPr>
        </p:nvSpPr>
        <p:spPr bwMode="auto">
          <a:xfrm>
            <a:off x="1325563" y="4929190"/>
            <a:ext cx="609600" cy="517525"/>
          </a:xfrm>
        </p:spPr>
        <p:txBody>
          <a:bodyPr/>
          <a:lstStyle>
            <a:lvl1pPr>
              <a:defRPr/>
            </a:lvl1pPr>
          </a:lstStyle>
          <a:p>
            <a:pPr>
              <a:defRPr/>
            </a:pPr>
            <a:fld id="{D971977D-AC9B-4E8D-9B28-340D75542768}" type="slidenum">
              <a:rPr lang="ar-SA"/>
              <a:pPr>
                <a:defRPr/>
              </a:pPr>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AB93A65B-8015-40EA-A787-23F656F826C4}" type="datetimeFigureOut">
              <a:rPr lang="ar-SA"/>
              <a:pPr>
                <a:defRPr/>
              </a:pPr>
              <a:t>24/08/1446</a:t>
            </a:fld>
            <a:endParaRPr lang="ar-SA"/>
          </a:p>
        </p:txBody>
      </p:sp>
      <p:sp>
        <p:nvSpPr>
          <p:cNvPr id="5" name="Footer Placeholder 2"/>
          <p:cNvSpPr>
            <a:spLocks noGrp="1"/>
          </p:cNvSpPr>
          <p:nvPr>
            <p:ph type="ftr" sz="quarter" idx="11"/>
          </p:nvPr>
        </p:nvSpPr>
        <p:spPr/>
        <p:txBody>
          <a:bodyPr/>
          <a:lstStyle>
            <a:lvl1pPr>
              <a:defRPr/>
            </a:lvl1pPr>
          </a:lstStyle>
          <a:p>
            <a:pPr>
              <a:defRPr/>
            </a:pPr>
            <a:endParaRPr lang="ar-SA"/>
          </a:p>
        </p:txBody>
      </p:sp>
      <p:sp>
        <p:nvSpPr>
          <p:cNvPr id="6" name="Slide Number Placeholder 22"/>
          <p:cNvSpPr>
            <a:spLocks noGrp="1"/>
          </p:cNvSpPr>
          <p:nvPr>
            <p:ph type="sldNum" sz="quarter" idx="12"/>
          </p:nvPr>
        </p:nvSpPr>
        <p:spPr/>
        <p:txBody>
          <a:bodyPr/>
          <a:lstStyle>
            <a:lvl1pPr>
              <a:defRPr/>
            </a:lvl1pPr>
          </a:lstStyle>
          <a:p>
            <a:pPr>
              <a:defRPr/>
            </a:pPr>
            <a:fld id="{D3C434CF-5FFE-4B9F-ACFD-17BDE4EE69D5}" type="slidenum">
              <a:rPr lang="ar-SA"/>
              <a:pPr>
                <a:defRPr/>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0A3E122F-CCA8-4070-9599-A8F433586FDF}" type="datetimeFigureOut">
              <a:rPr lang="ar-SA"/>
              <a:pPr>
                <a:defRPr/>
              </a:pPr>
              <a:t>24/08/1446</a:t>
            </a:fld>
            <a:endParaRPr lang="ar-SA"/>
          </a:p>
        </p:txBody>
      </p:sp>
      <p:sp>
        <p:nvSpPr>
          <p:cNvPr id="5" name="Footer Placeholder 2"/>
          <p:cNvSpPr>
            <a:spLocks noGrp="1"/>
          </p:cNvSpPr>
          <p:nvPr>
            <p:ph type="ftr" sz="quarter" idx="11"/>
          </p:nvPr>
        </p:nvSpPr>
        <p:spPr/>
        <p:txBody>
          <a:bodyPr/>
          <a:lstStyle>
            <a:lvl1pPr>
              <a:defRPr/>
            </a:lvl1pPr>
          </a:lstStyle>
          <a:p>
            <a:pPr>
              <a:defRPr/>
            </a:pPr>
            <a:endParaRPr lang="ar-SA"/>
          </a:p>
        </p:txBody>
      </p:sp>
      <p:sp>
        <p:nvSpPr>
          <p:cNvPr id="6" name="Slide Number Placeholder 22"/>
          <p:cNvSpPr>
            <a:spLocks noGrp="1"/>
          </p:cNvSpPr>
          <p:nvPr>
            <p:ph type="sldNum" sz="quarter" idx="12"/>
          </p:nvPr>
        </p:nvSpPr>
        <p:spPr/>
        <p:txBody>
          <a:bodyPr/>
          <a:lstStyle>
            <a:lvl1pPr>
              <a:defRPr/>
            </a:lvl1pPr>
          </a:lstStyle>
          <a:p>
            <a:pPr>
              <a:defRPr/>
            </a:pPr>
            <a:fld id="{46A390C5-9E36-4BC7-AE77-CFCF7DABF210}" type="slidenum">
              <a:rPr lang="ar-SA"/>
              <a:pPr>
                <a:defRPr/>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rtlCol="0"/>
          <a:lstStyle>
            <a:lvl1pPr>
              <a:defRPr/>
            </a:lvl1pPr>
          </a:lstStyle>
          <a:p>
            <a:pPr>
              <a:defRPr/>
            </a:pPr>
            <a:fld id="{BFDB41DA-3DB1-4188-92CD-6AE4737E2CCE}" type="datetimeFigureOut">
              <a:rPr lang="ar-SA"/>
              <a:pPr>
                <a:defRPr/>
              </a:pPr>
              <a:t>24/08/1446</a:t>
            </a:fld>
            <a:endParaRPr lang="ar-SA"/>
          </a:p>
        </p:txBody>
      </p:sp>
      <p:sp>
        <p:nvSpPr>
          <p:cNvPr id="5" name="Slide Number Placeholder 8"/>
          <p:cNvSpPr>
            <a:spLocks noGrp="1"/>
          </p:cNvSpPr>
          <p:nvPr>
            <p:ph type="sldNum" sz="quarter" idx="11"/>
          </p:nvPr>
        </p:nvSpPr>
        <p:spPr/>
        <p:txBody>
          <a:bodyPr rtlCol="0"/>
          <a:lstStyle>
            <a:lvl1pPr>
              <a:defRPr/>
            </a:lvl1pPr>
          </a:lstStyle>
          <a:p>
            <a:pPr>
              <a:defRPr/>
            </a:pPr>
            <a:fld id="{DDE5E0F4-F38D-4E8B-8BFC-9F903E215BEA}" type="slidenum">
              <a:rPr lang="ar-SA"/>
              <a:pPr>
                <a:defRPr/>
              </a:pPr>
              <a:t>‹#›</a:t>
            </a:fld>
            <a:endParaRPr lang="ar-SA"/>
          </a:p>
        </p:txBody>
      </p:sp>
      <p:sp>
        <p:nvSpPr>
          <p:cNvPr id="6" name="Footer Placeholder 9"/>
          <p:cNvSpPr>
            <a:spLocks noGrp="1"/>
          </p:cNvSpPr>
          <p:nvPr>
            <p:ph type="ftr" sz="quarter" idx="12"/>
          </p:nvPr>
        </p:nvSpPr>
        <p:spPr/>
        <p:txBody>
          <a:bodyPr rtlCol="0"/>
          <a:lstStyle>
            <a:lvl1pPr>
              <a:defRPr/>
            </a:lvl1pPr>
          </a:lstStyle>
          <a:p>
            <a:pPr>
              <a:defRPr/>
            </a:pPr>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4"/>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6"/>
          <p:cNvSpPr/>
          <p:nvPr/>
        </p:nvSpPr>
        <p:spPr bwMode="auto">
          <a:xfrm>
            <a:off x="276226"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7"/>
          <p:cNvSpPr/>
          <p:nvPr/>
        </p:nvSpPr>
        <p:spPr bwMode="auto">
          <a:xfrm>
            <a:off x="990601"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4"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Straight Connector 1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Straight Connector 2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Straight Connector 23"/>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Straight Connector 24"/>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25"/>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Oval 27"/>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Oval 28"/>
          <p:cNvSpPr/>
          <p:nvPr/>
        </p:nvSpPr>
        <p:spPr bwMode="auto">
          <a:xfrm>
            <a:off x="1323976"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Oval 29"/>
          <p:cNvSpPr/>
          <p:nvPr/>
        </p:nvSpPr>
        <p:spPr bwMode="auto">
          <a:xfrm>
            <a:off x="1090613" y="5500690"/>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Oval 30"/>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Oval 31"/>
          <p:cNvSpPr/>
          <p:nvPr/>
        </p:nvSpPr>
        <p:spPr bwMode="auto">
          <a:xfrm>
            <a:off x="1879601" y="4479927"/>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Straight Connector 32"/>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22A94740-A9B4-4C29-BE99-48905C039276}" type="datetimeFigureOut">
              <a:rPr lang="ar-SA"/>
              <a:pPr>
                <a:defRPr/>
              </a:pPr>
              <a:t>24/08/1446</a:t>
            </a:fld>
            <a:endParaRPr lang="ar-SA"/>
          </a:p>
        </p:txBody>
      </p:sp>
      <p:sp>
        <p:nvSpPr>
          <p:cNvPr id="21" name="Footer Placeholder 4"/>
          <p:cNvSpPr>
            <a:spLocks noGrp="1"/>
          </p:cNvSpPr>
          <p:nvPr>
            <p:ph type="ftr" sz="quarter" idx="11"/>
          </p:nvPr>
        </p:nvSpPr>
        <p:spPr bwMode="auto">
          <a:xfrm rot="5400000">
            <a:off x="7077076" y="4178302"/>
            <a:ext cx="3657600" cy="384175"/>
          </a:xfrm>
        </p:spPr>
        <p:txBody>
          <a:bodyPr/>
          <a:lstStyle>
            <a:lvl1pPr>
              <a:defRPr/>
            </a:lvl1pPr>
          </a:lstStyle>
          <a:p>
            <a:pPr>
              <a:defRPr/>
            </a:pPr>
            <a:endParaRPr lang="ar-SA"/>
          </a:p>
        </p:txBody>
      </p:sp>
      <p:sp>
        <p:nvSpPr>
          <p:cNvPr id="22" name="Slide Number Placeholder 5"/>
          <p:cNvSpPr>
            <a:spLocks noGrp="1"/>
          </p:cNvSpPr>
          <p:nvPr>
            <p:ph type="sldNum" sz="quarter" idx="12"/>
          </p:nvPr>
        </p:nvSpPr>
        <p:spPr bwMode="auto">
          <a:xfrm>
            <a:off x="1339850" y="4929190"/>
            <a:ext cx="609600" cy="517525"/>
          </a:xfrm>
        </p:spPr>
        <p:txBody>
          <a:bodyPr/>
          <a:lstStyle>
            <a:lvl1pPr>
              <a:defRPr/>
            </a:lvl1pPr>
          </a:lstStyle>
          <a:p>
            <a:pPr>
              <a:defRPr/>
            </a:pPr>
            <a:fld id="{C21002B0-B9A8-4171-A786-502DBAC63615}" type="slidenum">
              <a:rPr lang="ar-SA"/>
              <a:pPr>
                <a:defRPr/>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9DFF3823-634C-47AC-9010-AEDD898AE47B}" type="datetimeFigureOut">
              <a:rPr lang="ar-SA"/>
              <a:pPr>
                <a:defRPr/>
              </a:pPr>
              <a:t>24/08/1446</a:t>
            </a:fld>
            <a:endParaRPr lang="ar-SA"/>
          </a:p>
        </p:txBody>
      </p:sp>
      <p:sp>
        <p:nvSpPr>
          <p:cNvPr id="6" name="Footer Placeholder 2"/>
          <p:cNvSpPr>
            <a:spLocks noGrp="1"/>
          </p:cNvSpPr>
          <p:nvPr>
            <p:ph type="ftr" sz="quarter" idx="11"/>
          </p:nvPr>
        </p:nvSpPr>
        <p:spPr/>
        <p:txBody>
          <a:bodyPr/>
          <a:lstStyle>
            <a:lvl1pPr>
              <a:defRPr/>
            </a:lvl1pPr>
          </a:lstStyle>
          <a:p>
            <a:pPr>
              <a:defRPr/>
            </a:pPr>
            <a:endParaRPr lang="ar-SA"/>
          </a:p>
        </p:txBody>
      </p:sp>
      <p:sp>
        <p:nvSpPr>
          <p:cNvPr id="7" name="Slide Number Placeholder 22"/>
          <p:cNvSpPr>
            <a:spLocks noGrp="1"/>
          </p:cNvSpPr>
          <p:nvPr>
            <p:ph type="sldNum" sz="quarter" idx="12"/>
          </p:nvPr>
        </p:nvSpPr>
        <p:spPr/>
        <p:txBody>
          <a:bodyPr/>
          <a:lstStyle>
            <a:lvl1pPr>
              <a:defRPr/>
            </a:lvl1pPr>
          </a:lstStyle>
          <a:p>
            <a:pPr>
              <a:defRPr/>
            </a:pPr>
            <a:fld id="{6C7EB3A1-E225-4163-B947-3302C1F01C57}" type="slidenum">
              <a:rPr lang="ar-SA"/>
              <a:pPr>
                <a:defRPr/>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9D40215F-A218-4B69-950E-5976895B9B87}" type="datetimeFigureOut">
              <a:rPr lang="ar-SA"/>
              <a:pPr>
                <a:defRPr/>
              </a:pPr>
              <a:t>24/08/1446</a:t>
            </a:fld>
            <a:endParaRPr lang="ar-SA"/>
          </a:p>
        </p:txBody>
      </p:sp>
      <p:sp>
        <p:nvSpPr>
          <p:cNvPr id="8" name="Footer Placeholder 2"/>
          <p:cNvSpPr>
            <a:spLocks noGrp="1"/>
          </p:cNvSpPr>
          <p:nvPr>
            <p:ph type="ftr" sz="quarter" idx="11"/>
          </p:nvPr>
        </p:nvSpPr>
        <p:spPr/>
        <p:txBody>
          <a:bodyPr/>
          <a:lstStyle>
            <a:lvl1pPr>
              <a:defRPr/>
            </a:lvl1pPr>
          </a:lstStyle>
          <a:p>
            <a:pPr>
              <a:defRPr/>
            </a:pPr>
            <a:endParaRPr lang="ar-SA"/>
          </a:p>
        </p:txBody>
      </p:sp>
      <p:sp>
        <p:nvSpPr>
          <p:cNvPr id="9" name="Slide Number Placeholder 22"/>
          <p:cNvSpPr>
            <a:spLocks noGrp="1"/>
          </p:cNvSpPr>
          <p:nvPr>
            <p:ph type="sldNum" sz="quarter" idx="12"/>
          </p:nvPr>
        </p:nvSpPr>
        <p:spPr/>
        <p:txBody>
          <a:bodyPr/>
          <a:lstStyle>
            <a:lvl1pPr>
              <a:defRPr/>
            </a:lvl1pPr>
          </a:lstStyle>
          <a:p>
            <a:pPr>
              <a:defRPr/>
            </a:pPr>
            <a:fld id="{1A813B64-2D7F-4686-A89B-932F1A1B1C3A}" type="slidenum">
              <a:rPr lang="ar-SA"/>
              <a:pPr>
                <a:defRPr/>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rtlCol="0"/>
          <a:lstStyle>
            <a:lvl1pPr>
              <a:defRPr/>
            </a:lvl1pPr>
          </a:lstStyle>
          <a:p>
            <a:pPr>
              <a:defRPr/>
            </a:pPr>
            <a:fld id="{E9FED486-24B8-481D-92D3-959B5747E9F4}" type="datetimeFigureOut">
              <a:rPr lang="ar-SA"/>
              <a:pPr>
                <a:defRPr/>
              </a:pPr>
              <a:t>24/08/1446</a:t>
            </a:fld>
            <a:endParaRPr lang="ar-SA"/>
          </a:p>
        </p:txBody>
      </p:sp>
      <p:sp>
        <p:nvSpPr>
          <p:cNvPr id="4" name="Slide Number Placeholder 6"/>
          <p:cNvSpPr>
            <a:spLocks noGrp="1"/>
          </p:cNvSpPr>
          <p:nvPr>
            <p:ph type="sldNum" sz="quarter" idx="11"/>
          </p:nvPr>
        </p:nvSpPr>
        <p:spPr/>
        <p:txBody>
          <a:bodyPr rtlCol="0"/>
          <a:lstStyle>
            <a:lvl1pPr>
              <a:defRPr/>
            </a:lvl1pPr>
          </a:lstStyle>
          <a:p>
            <a:pPr>
              <a:defRPr/>
            </a:pPr>
            <a:fld id="{E35B7D06-D1AB-4FEF-8544-1926E587F840}" type="slidenum">
              <a:rPr lang="ar-SA"/>
              <a:pPr>
                <a:defRPr/>
              </a:pPr>
              <a:t>‹#›</a:t>
            </a:fld>
            <a:endParaRPr lang="ar-SA"/>
          </a:p>
        </p:txBody>
      </p:sp>
      <p:sp>
        <p:nvSpPr>
          <p:cNvPr id="5" name="Footer Placeholder 7"/>
          <p:cNvSpPr>
            <a:spLocks noGrp="1"/>
          </p:cNvSpPr>
          <p:nvPr>
            <p:ph type="ftr" sz="quarter" idx="12"/>
          </p:nvPr>
        </p:nvSpPr>
        <p:spPr/>
        <p:txBody>
          <a:bodyPr rtlCol="0"/>
          <a:lstStyle>
            <a:lvl1pPr>
              <a:defRPr/>
            </a:lvl1pPr>
          </a:lstStyle>
          <a:p>
            <a:pPr>
              <a:defRPr/>
            </a:pPr>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270F844-7907-44E7-AA69-EDCEE95C9925}" type="datetimeFigureOut">
              <a:rPr lang="ar-SA"/>
              <a:pPr>
                <a:defRPr/>
              </a:pPr>
              <a:t>24/08/1446</a:t>
            </a:fld>
            <a:endParaRPr lang="ar-SA"/>
          </a:p>
        </p:txBody>
      </p:sp>
      <p:sp>
        <p:nvSpPr>
          <p:cNvPr id="3" name="Footer Placeholder 2"/>
          <p:cNvSpPr>
            <a:spLocks noGrp="1"/>
          </p:cNvSpPr>
          <p:nvPr>
            <p:ph type="ftr" sz="quarter" idx="11"/>
          </p:nvPr>
        </p:nvSpPr>
        <p:spPr/>
        <p:txBody>
          <a:bodyPr/>
          <a:lstStyle>
            <a:lvl1pPr>
              <a:defRPr/>
            </a:lvl1pPr>
          </a:lstStyle>
          <a:p>
            <a:pPr>
              <a:defRPr/>
            </a:pPr>
            <a:endParaRPr lang="ar-SA"/>
          </a:p>
        </p:txBody>
      </p:sp>
      <p:sp>
        <p:nvSpPr>
          <p:cNvPr id="4" name="Slide Number Placeholder 22"/>
          <p:cNvSpPr>
            <a:spLocks noGrp="1"/>
          </p:cNvSpPr>
          <p:nvPr>
            <p:ph type="sldNum" sz="quarter" idx="12"/>
          </p:nvPr>
        </p:nvSpPr>
        <p:spPr/>
        <p:txBody>
          <a:bodyPr/>
          <a:lstStyle>
            <a:lvl1pPr>
              <a:defRPr/>
            </a:lvl1pPr>
          </a:lstStyle>
          <a:p>
            <a:pPr>
              <a:defRPr/>
            </a:pPr>
            <a:fld id="{789D9610-2042-41CD-BC7D-2A322AA7C004}" type="slidenum">
              <a:rPr lang="ar-SA"/>
              <a:pPr>
                <a:defRPr/>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1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Straight Connector 16"/>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Straight Connector 17"/>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ar-KW"/>
          </a:p>
        </p:txBody>
      </p:sp>
      <p:sp>
        <p:nvSpPr>
          <p:cNvPr id="8" name="Straight Connector 1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ar-KW"/>
          </a:p>
        </p:txBody>
      </p:sp>
      <p:sp>
        <p:nvSpPr>
          <p:cNvPr id="9" name="Rectangle 1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Straight Connector 2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ar-KW"/>
          </a:p>
        </p:txBody>
      </p:sp>
      <p:sp>
        <p:nvSpPr>
          <p:cNvPr id="11" name="Oval 23"/>
          <p:cNvSpPr/>
          <p:nvPr/>
        </p:nvSpPr>
        <p:spPr>
          <a:xfrm>
            <a:off x="8156576" y="5715002"/>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rot="5400000">
            <a:off x="3371851"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rtlCol="0"/>
          <a:lstStyle>
            <a:lvl1pPr>
              <a:defRPr/>
            </a:lvl1pPr>
          </a:lstStyle>
          <a:p>
            <a:pPr>
              <a:defRPr/>
            </a:pPr>
            <a:fld id="{A3687CB0-FD1C-4037-9B92-A410A6920BA7}" type="datetimeFigureOut">
              <a:rPr lang="ar-SA"/>
              <a:pPr>
                <a:defRPr/>
              </a:pPr>
              <a:t>24/08/1446</a:t>
            </a:fld>
            <a:endParaRPr lang="ar-SA"/>
          </a:p>
        </p:txBody>
      </p:sp>
      <p:sp>
        <p:nvSpPr>
          <p:cNvPr id="13" name="Slide Number Placeholder 21"/>
          <p:cNvSpPr>
            <a:spLocks noGrp="1"/>
          </p:cNvSpPr>
          <p:nvPr>
            <p:ph type="sldNum" sz="quarter" idx="11"/>
          </p:nvPr>
        </p:nvSpPr>
        <p:spPr/>
        <p:txBody>
          <a:bodyPr rtlCol="0"/>
          <a:lstStyle>
            <a:lvl1pPr>
              <a:defRPr/>
            </a:lvl1pPr>
          </a:lstStyle>
          <a:p>
            <a:pPr>
              <a:defRPr/>
            </a:pPr>
            <a:fld id="{179B36AC-FB8E-41D6-A74D-08DE04D6DA56}" type="slidenum">
              <a:rPr lang="ar-SA"/>
              <a:pPr>
                <a:defRPr/>
              </a:pPr>
              <a:t>‹#›</a:t>
            </a:fld>
            <a:endParaRPr lang="ar-SA"/>
          </a:p>
        </p:txBody>
      </p:sp>
      <p:sp>
        <p:nvSpPr>
          <p:cNvPr id="14" name="Footer Placeholder 22"/>
          <p:cNvSpPr>
            <a:spLocks noGrp="1"/>
          </p:cNvSpPr>
          <p:nvPr>
            <p:ph type="ftr" sz="quarter" idx="12"/>
          </p:nvPr>
        </p:nvSpPr>
        <p:spPr/>
        <p:txBody>
          <a:bodyPr rtlCol="0"/>
          <a:lstStyle>
            <a:lvl1pPr>
              <a:defRPr/>
            </a:lvl1pPr>
          </a:lstStyle>
          <a:p>
            <a:pPr>
              <a:defRPr/>
            </a:pPr>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1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Oval 16"/>
          <p:cNvSpPr/>
          <p:nvPr/>
        </p:nvSpPr>
        <p:spPr>
          <a:xfrm>
            <a:off x="8156576" y="5715002"/>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Straight Connector 17"/>
          <p:cNvSpPr>
            <a:spLocks noChangeShapeType="1"/>
          </p:cNvSpPr>
          <p:nvPr/>
        </p:nvSpPr>
        <p:spPr bwMode="auto">
          <a:xfrm>
            <a:off x="8991600" y="0"/>
            <a:ext cx="0" cy="6858000"/>
          </a:xfrm>
          <a:prstGeom prst="line">
            <a:avLst/>
          </a:prstGeom>
          <a:noFill/>
          <a:ln w="9525" algn="ctr">
            <a:solidFill>
              <a:schemeClr val="tx1"/>
            </a:solidFill>
            <a:round/>
            <a:headEnd/>
            <a:tailEnd/>
          </a:ln>
        </p:spPr>
        <p:txBody>
          <a:bodyPr/>
          <a:lstStyle/>
          <a:p>
            <a:pPr>
              <a:defRPr/>
            </a:pPr>
            <a:endParaRPr lang="ar-KW"/>
          </a:p>
        </p:txBody>
      </p:sp>
      <p:sp>
        <p:nvSpPr>
          <p:cNvPr id="8" name="Rectangle 18"/>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ar-KW"/>
          </a:p>
        </p:txBody>
      </p:sp>
      <p:sp>
        <p:nvSpPr>
          <p:cNvPr id="10" name="Straight Connector 20"/>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Straight Connector 23"/>
          <p:cNvSpPr>
            <a:spLocks noChangeShapeType="1"/>
          </p:cNvSpPr>
          <p:nvPr/>
        </p:nvSpPr>
        <p:spPr bwMode="auto">
          <a:xfrm>
            <a:off x="6192838" y="0"/>
            <a:ext cx="0" cy="6858000"/>
          </a:xfrm>
          <a:prstGeom prst="line">
            <a:avLst/>
          </a:prstGeom>
          <a:noFill/>
          <a:ln w="12700" algn="ctr">
            <a:solidFill>
              <a:schemeClr val="accent1"/>
            </a:solidFill>
            <a:round/>
            <a:headEnd/>
            <a:tailEnd/>
          </a:ln>
        </p:spPr>
        <p:txBody>
          <a:bodyPr/>
          <a:lstStyle/>
          <a:p>
            <a:pPr>
              <a:defRPr/>
            </a:pPr>
            <a:endParaRPr lang="ar-KW"/>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9"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fld id="{6A26BD2F-7EE3-490D-8532-F9DA780AAD14}" type="datetimeFigureOut">
              <a:rPr lang="ar-SA"/>
              <a:pPr>
                <a:defRPr/>
              </a:pPr>
              <a:t>24/08/1446</a:t>
            </a:fld>
            <a:endParaRPr lang="ar-SA"/>
          </a:p>
        </p:txBody>
      </p:sp>
      <p:sp>
        <p:nvSpPr>
          <p:cNvPr id="13" name="Slide Number Placeholder 17"/>
          <p:cNvSpPr>
            <a:spLocks noGrp="1"/>
          </p:cNvSpPr>
          <p:nvPr>
            <p:ph type="sldNum" sz="quarter" idx="11"/>
          </p:nvPr>
        </p:nvSpPr>
        <p:spPr/>
        <p:txBody>
          <a:bodyPr rtlCol="0"/>
          <a:lstStyle>
            <a:lvl1pPr>
              <a:defRPr/>
            </a:lvl1pPr>
          </a:lstStyle>
          <a:p>
            <a:pPr>
              <a:defRPr/>
            </a:pPr>
            <a:fld id="{1AEA52CE-87A5-4B0F-A034-D0F09990F259}" type="slidenum">
              <a:rPr lang="ar-SA"/>
              <a:pPr>
                <a:defRPr/>
              </a:pPr>
              <a:t>‹#›</a:t>
            </a:fld>
            <a:endParaRPr lang="ar-SA"/>
          </a:p>
        </p:txBody>
      </p:sp>
      <p:sp>
        <p:nvSpPr>
          <p:cNvPr id="14" name="Footer Placeholder 20"/>
          <p:cNvSpPr>
            <a:spLocks noGrp="1"/>
          </p:cNvSpPr>
          <p:nvPr>
            <p:ph type="ftr" sz="quarter" idx="12"/>
          </p:nvPr>
        </p:nvSpPr>
        <p:spPr/>
        <p:txBody>
          <a:bodyPr rtlCol="0"/>
          <a:lstStyle>
            <a:lvl1pPr>
              <a:defRPr/>
            </a:lvl1pPr>
          </a:lstStyle>
          <a:p>
            <a:pPr>
              <a:defRPr/>
            </a:pPr>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457200" y="1600202"/>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3"/>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07C98607-68E3-4B0A-8C66-91790178350D}" type="datetimeFigureOut">
              <a:rPr lang="ar-SA"/>
              <a:pPr>
                <a:defRPr/>
              </a:pPr>
              <a:t>24/08/1446</a:t>
            </a:fld>
            <a:endParaRPr lang="ar-SA"/>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ar-SA"/>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p:spPr>
        <p:txBody>
          <a:bodyPr/>
          <a:lstStyle/>
          <a:p>
            <a:pPr>
              <a:defRPr/>
            </a:pPr>
            <a:endParaRPr lang="ar-KW"/>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p:spPr>
        <p:txBody>
          <a:bodyPr/>
          <a:lstStyle/>
          <a:p>
            <a:pPr>
              <a:defRPr/>
            </a:pPr>
            <a:endParaRPr lang="ar-KW"/>
          </a:p>
        </p:txBody>
      </p:sp>
      <p:sp>
        <p:nvSpPr>
          <p:cNvPr id="12" name="Oval 11"/>
          <p:cNvSpPr/>
          <p:nvPr/>
        </p:nvSpPr>
        <p:spPr>
          <a:xfrm>
            <a:off x="8156576" y="5715002"/>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D67F712C-2497-41CC-B680-547F541F1C16}" type="slidenum">
              <a:rPr lang="ar-SA"/>
              <a:pPr>
                <a:defRPr/>
              </a:pPr>
              <a:t>‹#›</a:t>
            </a:fld>
            <a:endParaRPr lang="ar-SA"/>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1" r:id="rId4"/>
    <p:sldLayoutId id="2147483732" r:id="rId5"/>
    <p:sldLayoutId id="2147483739" r:id="rId6"/>
    <p:sldLayoutId id="2147483733" r:id="rId7"/>
    <p:sldLayoutId id="2147483740" r:id="rId8"/>
    <p:sldLayoutId id="2147483741" r:id="rId9"/>
    <p:sldLayoutId id="2147483734" r:id="rId10"/>
    <p:sldLayoutId id="2147483735" r:id="rId11"/>
  </p:sldLayoutIdLst>
  <p:txStyles>
    <p:titleStyle>
      <a:lvl1pPr algn="l" rtl="1" eaLnBrk="0" fontAlgn="base" hangingPunct="0">
        <a:spcBef>
          <a:spcPct val="0"/>
        </a:spcBef>
        <a:spcAft>
          <a:spcPct val="0"/>
        </a:spcAft>
        <a:defRPr sz="3000" kern="1200" cap="small">
          <a:solidFill>
            <a:schemeClr val="tx2"/>
          </a:solidFill>
          <a:latin typeface="+mj-lt"/>
          <a:ea typeface="+mj-ea"/>
          <a:cs typeface="+mj-cs"/>
        </a:defRPr>
      </a:lvl1pPr>
      <a:lvl2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2pPr>
      <a:lvl3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3pPr>
      <a:lvl4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4pPr>
      <a:lvl5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5pPr>
      <a:lvl6pPr marL="457200" algn="l" rtl="1" fontAlgn="base">
        <a:spcBef>
          <a:spcPct val="0"/>
        </a:spcBef>
        <a:spcAft>
          <a:spcPct val="0"/>
        </a:spcAft>
        <a:defRPr sz="3000">
          <a:solidFill>
            <a:schemeClr val="tx2"/>
          </a:solidFill>
          <a:latin typeface="Century Schoolbook" pitchFamily="18" charset="0"/>
          <a:cs typeface="Times New Roman" pitchFamily="18" charset="0"/>
        </a:defRPr>
      </a:lvl6pPr>
      <a:lvl7pPr marL="914400" algn="l" rtl="1" fontAlgn="base">
        <a:spcBef>
          <a:spcPct val="0"/>
        </a:spcBef>
        <a:spcAft>
          <a:spcPct val="0"/>
        </a:spcAft>
        <a:defRPr sz="3000">
          <a:solidFill>
            <a:schemeClr val="tx2"/>
          </a:solidFill>
          <a:latin typeface="Century Schoolbook" pitchFamily="18" charset="0"/>
          <a:cs typeface="Times New Roman" pitchFamily="18" charset="0"/>
        </a:defRPr>
      </a:lvl7pPr>
      <a:lvl8pPr marL="1371600" algn="l" rtl="1" fontAlgn="base">
        <a:spcBef>
          <a:spcPct val="0"/>
        </a:spcBef>
        <a:spcAft>
          <a:spcPct val="0"/>
        </a:spcAft>
        <a:defRPr sz="3000">
          <a:solidFill>
            <a:schemeClr val="tx2"/>
          </a:solidFill>
          <a:latin typeface="Century Schoolbook" pitchFamily="18" charset="0"/>
          <a:cs typeface="Times New Roman" pitchFamily="18" charset="0"/>
        </a:defRPr>
      </a:lvl8pPr>
      <a:lvl9pPr marL="1828800" algn="l" rtl="1" fontAlgn="base">
        <a:spcBef>
          <a:spcPct val="0"/>
        </a:spcBef>
        <a:spcAft>
          <a:spcPct val="0"/>
        </a:spcAft>
        <a:defRPr sz="3000">
          <a:solidFill>
            <a:schemeClr val="tx2"/>
          </a:solidFill>
          <a:latin typeface="Century Schoolbook" pitchFamily="18" charset="0"/>
          <a:cs typeface="Times New Roman" pitchFamily="18" charset="0"/>
        </a:defRPr>
      </a:lvl9pPr>
    </p:titleStyle>
    <p:bodyStyle>
      <a:lvl1pPr marL="273050" indent="-273050" algn="r" rtl="1"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r" rtl="1"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r" rtl="1" eaLnBrk="0" fontAlgn="base" hangingPunct="0">
        <a:spcBef>
          <a:spcPct val="20000"/>
        </a:spcBef>
        <a:spcAft>
          <a:spcPct val="0"/>
        </a:spcAft>
        <a:buClr>
          <a:srgbClr val="E0752F"/>
        </a:buClr>
        <a:buSzPct val="60000"/>
        <a:buFont typeface="Wingdings" pitchFamily="2" charset="2"/>
        <a:buChar char=""/>
        <a:defRPr sz="2400" kern="1200">
          <a:solidFill>
            <a:schemeClr val="tx1"/>
          </a:solidFill>
          <a:latin typeface="+mn-lt"/>
          <a:ea typeface="+mn-ea"/>
          <a:cs typeface="+mn-cs"/>
        </a:defRPr>
      </a:lvl3pPr>
      <a:lvl4pPr marL="1187450" indent="-182563" algn="r" rtl="1" eaLnBrk="0" fontAlgn="base" hangingPunct="0">
        <a:spcBef>
          <a:spcPct val="20000"/>
        </a:spcBef>
        <a:spcAft>
          <a:spcPct val="0"/>
        </a:spcAft>
        <a:buClr>
          <a:srgbClr val="FEC3AE"/>
        </a:buClr>
        <a:buSzPct val="60000"/>
        <a:buFont typeface="Wingdings" pitchFamily="2" charset="2"/>
        <a:buChar char=""/>
        <a:defRPr sz="2000" kern="1200">
          <a:solidFill>
            <a:schemeClr val="tx1"/>
          </a:solidFill>
          <a:latin typeface="+mn-lt"/>
          <a:ea typeface="+mn-ea"/>
          <a:cs typeface="+mn-cs"/>
        </a:defRPr>
      </a:lvl4pPr>
      <a:lvl5pPr marL="1462088" indent="-182563" algn="r" rtl="1"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geogebra%20files/&#1581;&#1575;&#1608;&#1604;%20&#1571;&#1606;%20&#1578;&#1581;&#1604;%20&#1585;&#1602;&#1605;%202.ggb" TargetMode="External"/><Relationship Id="rId2" Type="http://schemas.openxmlformats.org/officeDocument/2006/relationships/hyperlink" Target="&#1585;&#1587;&#1605;%20&#1575;&#1604;&#1602;&#1591;&#1593;%20&#1575;&#1604;&#1606;&#1575;&#1602;&#1589;.ggb"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95.png"/><Relationship Id="rId7" Type="http://schemas.openxmlformats.org/officeDocument/2006/relationships/image" Target="../media/image36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410.png"/><Relationship Id="rId5" Type="http://schemas.openxmlformats.org/officeDocument/2006/relationships/image" Target="../media/image297.png"/><Relationship Id="rId4" Type="http://schemas.openxmlformats.org/officeDocument/2006/relationships/image" Target="../media/image296.png"/></Relationships>
</file>

<file path=ppt/slides/_rels/slide103.xml.rels><?xml version="1.0" encoding="UTF-8" standalone="yes"?>
<Relationships xmlns="http://schemas.openxmlformats.org/package/2006/relationships"><Relationship Id="rId8" Type="http://schemas.openxmlformats.org/officeDocument/2006/relationships/image" Target="../media/image3480.png"/><Relationship Id="rId3" Type="http://schemas.openxmlformats.org/officeDocument/2006/relationships/image" Target="../media/image13.png"/><Relationship Id="rId7" Type="http://schemas.openxmlformats.org/officeDocument/2006/relationships/image" Target="../media/image3470.png"/><Relationship Id="rId12" Type="http://schemas.openxmlformats.org/officeDocument/2006/relationships/image" Target="../media/image305.png"/><Relationship Id="rId2" Type="http://schemas.openxmlformats.org/officeDocument/2006/relationships/image" Target="../media/image298.png"/><Relationship Id="rId1" Type="http://schemas.openxmlformats.org/officeDocument/2006/relationships/slideLayout" Target="../slideLayouts/slideLayout2.xml"/><Relationship Id="rId6" Type="http://schemas.openxmlformats.org/officeDocument/2006/relationships/image" Target="../media/image301.png"/><Relationship Id="rId11" Type="http://schemas.openxmlformats.org/officeDocument/2006/relationships/image" Target="../media/image304.png"/><Relationship Id="rId5" Type="http://schemas.openxmlformats.org/officeDocument/2006/relationships/image" Target="../media/image300.png"/><Relationship Id="rId10" Type="http://schemas.openxmlformats.org/officeDocument/2006/relationships/image" Target="../media/image303.png"/><Relationship Id="rId4" Type="http://schemas.openxmlformats.org/officeDocument/2006/relationships/image" Target="../media/image299.png"/><Relationship Id="rId9" Type="http://schemas.openxmlformats.org/officeDocument/2006/relationships/image" Target="../media/image302.png"/></Relationships>
</file>

<file path=ppt/slides/_rels/slide104.xml.rels><?xml version="1.0" encoding="UTF-8" standalone="yes"?>
<Relationships xmlns="http://schemas.openxmlformats.org/package/2006/relationships"><Relationship Id="rId3" Type="http://schemas.openxmlformats.org/officeDocument/2006/relationships/image" Target="../media/image306.png"/><Relationship Id="rId7" Type="http://schemas.openxmlformats.org/officeDocument/2006/relationships/image" Target="../media/image371.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410.png"/><Relationship Id="rId5" Type="http://schemas.openxmlformats.org/officeDocument/2006/relationships/image" Target="../media/image308.png"/><Relationship Id="rId4" Type="http://schemas.openxmlformats.org/officeDocument/2006/relationships/image" Target="../media/image307.png"/></Relationships>
</file>

<file path=ppt/slides/_rels/slide105.xml.rels><?xml version="1.0" encoding="UTF-8" standalone="yes"?>
<Relationships xmlns="http://schemas.openxmlformats.org/package/2006/relationships"><Relationship Id="rId8" Type="http://schemas.openxmlformats.org/officeDocument/2006/relationships/image" Target="../media/image377.png"/><Relationship Id="rId3" Type="http://schemas.openxmlformats.org/officeDocument/2006/relationships/image" Target="../media/image13.png"/><Relationship Id="rId7" Type="http://schemas.openxmlformats.org/officeDocument/2006/relationships/image" Target="../media/image376.png"/><Relationship Id="rId12" Type="http://schemas.openxmlformats.org/officeDocument/2006/relationships/image" Target="../media/image315.png"/><Relationship Id="rId2" Type="http://schemas.openxmlformats.org/officeDocument/2006/relationships/image" Target="../media/image309.png"/><Relationship Id="rId1" Type="http://schemas.openxmlformats.org/officeDocument/2006/relationships/slideLayout" Target="../slideLayouts/slideLayout2.xml"/><Relationship Id="rId6" Type="http://schemas.openxmlformats.org/officeDocument/2006/relationships/image" Target="../media/image312.png"/><Relationship Id="rId11" Type="http://schemas.openxmlformats.org/officeDocument/2006/relationships/image" Target="../media/image314.png"/><Relationship Id="rId5" Type="http://schemas.openxmlformats.org/officeDocument/2006/relationships/image" Target="../media/image311.png"/><Relationship Id="rId10" Type="http://schemas.openxmlformats.org/officeDocument/2006/relationships/image" Target="../media/image303.png"/><Relationship Id="rId4" Type="http://schemas.openxmlformats.org/officeDocument/2006/relationships/image" Target="../media/image310.png"/><Relationship Id="rId9" Type="http://schemas.openxmlformats.org/officeDocument/2006/relationships/image" Target="../media/image313.png"/></Relationships>
</file>

<file path=ppt/slides/_rels/slide106.xml.rels><?xml version="1.0" encoding="UTF-8" standalone="yes"?>
<Relationships xmlns="http://schemas.openxmlformats.org/package/2006/relationships"><Relationship Id="rId8" Type="http://schemas.openxmlformats.org/officeDocument/2006/relationships/image" Target="../media/image320.png"/><Relationship Id="rId3" Type="http://schemas.openxmlformats.org/officeDocument/2006/relationships/image" Target="../media/image3540.png"/><Relationship Id="rId7" Type="http://schemas.openxmlformats.org/officeDocument/2006/relationships/image" Target="../media/image31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18.png"/><Relationship Id="rId5" Type="http://schemas.openxmlformats.org/officeDocument/2006/relationships/image" Target="../media/image317.png"/><Relationship Id="rId4" Type="http://schemas.openxmlformats.org/officeDocument/2006/relationships/image" Target="../media/image316.png"/><Relationship Id="rId9" Type="http://schemas.openxmlformats.org/officeDocument/2006/relationships/image" Target="../media/image321.png"/></Relationships>
</file>

<file path=ppt/slides/_rels/slide107.xml.rels><?xml version="1.0" encoding="UTF-8" standalone="yes"?>
<Relationships xmlns="http://schemas.openxmlformats.org/package/2006/relationships"><Relationship Id="rId8" Type="http://schemas.openxmlformats.org/officeDocument/2006/relationships/image" Target="../media/image325.png"/><Relationship Id="rId3" Type="http://schemas.openxmlformats.org/officeDocument/2006/relationships/image" Target="../media/image381.png"/><Relationship Id="rId7" Type="http://schemas.openxmlformats.org/officeDocument/2006/relationships/image" Target="../media/image32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23.png"/><Relationship Id="rId5" Type="http://schemas.openxmlformats.org/officeDocument/2006/relationships/image" Target="../media/image322.png"/><Relationship Id="rId10" Type="http://schemas.openxmlformats.org/officeDocument/2006/relationships/image" Target="../media/image327.png"/><Relationship Id="rId4" Type="http://schemas.openxmlformats.org/officeDocument/2006/relationships/image" Target="../media/image316.png"/><Relationship Id="rId9" Type="http://schemas.openxmlformats.org/officeDocument/2006/relationships/image" Target="../media/image326.png"/></Relationships>
</file>

<file path=ppt/slides/_rels/slide108.xml.rels><?xml version="1.0" encoding="UTF-8" standalone="yes"?>
<Relationships xmlns="http://schemas.openxmlformats.org/package/2006/relationships"><Relationship Id="rId8" Type="http://schemas.openxmlformats.org/officeDocument/2006/relationships/image" Target="../media/image333.png"/><Relationship Id="rId3" Type="http://schemas.openxmlformats.org/officeDocument/2006/relationships/image" Target="../media/image194.png"/><Relationship Id="rId7" Type="http://schemas.openxmlformats.org/officeDocument/2006/relationships/image" Target="../media/image332.png"/><Relationship Id="rId2" Type="http://schemas.openxmlformats.org/officeDocument/2006/relationships/image" Target="../media/image328.png"/><Relationship Id="rId1" Type="http://schemas.openxmlformats.org/officeDocument/2006/relationships/slideLayout" Target="../slideLayouts/slideLayout2.xml"/><Relationship Id="rId6" Type="http://schemas.openxmlformats.org/officeDocument/2006/relationships/image" Target="../media/image331.png"/><Relationship Id="rId11" Type="http://schemas.openxmlformats.org/officeDocument/2006/relationships/image" Target="../media/image337.png"/><Relationship Id="rId5" Type="http://schemas.openxmlformats.org/officeDocument/2006/relationships/image" Target="../media/image330.png"/><Relationship Id="rId10" Type="http://schemas.openxmlformats.org/officeDocument/2006/relationships/image" Target="../media/image335.png"/><Relationship Id="rId4" Type="http://schemas.openxmlformats.org/officeDocument/2006/relationships/image" Target="../media/image329.png"/><Relationship Id="rId9" Type="http://schemas.openxmlformats.org/officeDocument/2006/relationships/image" Target="../media/image334.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3.png"/><Relationship Id="rId11" Type="http://schemas.microsoft.com/office/2007/relationships/hdphoto" Target="../media/hdphoto2.wdp"/><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1.png"/><Relationship Id="rId3" Type="http://schemas.openxmlformats.org/officeDocument/2006/relationships/image" Target="../media/image13.png"/><Relationship Id="rId7" Type="http://schemas.openxmlformats.org/officeDocument/2006/relationships/image" Target="../media/image46.png"/><Relationship Id="rId12" Type="http://schemas.microsoft.com/office/2007/relationships/hdphoto" Target="../media/hdphoto4.wdp"/><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3.png"/><Relationship Id="rId7"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13.png"/><Relationship Id="rId9" Type="http://schemas.microsoft.com/office/2007/relationships/hdphoto" Target="../media/hdphoto5.wdp"/></Relationships>
</file>

<file path=ppt/slides/_rels/slide2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3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35.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6.wmf"/><Relationship Id="rId7" Type="http://schemas.openxmlformats.org/officeDocument/2006/relationships/image" Target="../media/image88.w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87.wmf"/><Relationship Id="rId4" Type="http://schemas.openxmlformats.org/officeDocument/2006/relationships/oleObject" Target="../embeddings/oleObject2.bin"/><Relationship Id="rId9"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8.wdp"/><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2.png"/><Relationship Id="rId5" Type="http://schemas.microsoft.com/office/2007/relationships/hdphoto" Target="../media/hdphoto7.wdp"/><Relationship Id="rId4" Type="http://schemas.openxmlformats.org/officeDocument/2006/relationships/image" Target="../media/image9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41.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44.xml"/><Relationship Id="rId7"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78.xml"/><Relationship Id="rId5" Type="http://schemas.openxmlformats.org/officeDocument/2006/relationships/slide" Target="slide71.xml"/><Relationship Id="rId4" Type="http://schemas.openxmlformats.org/officeDocument/2006/relationships/slide" Target="slide56.xml"/></Relationships>
</file>

<file path=ppt/slides/_rels/slide44.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geogebra%20files/&#1581;&#1575;&#1608;&#1604;%20&#1571;&#1606;%20&#1578;&#1581;&#1604;%20&#1585;&#1602;&#1605;%202.ggb" TargetMode="External"/><Relationship Id="rId2" Type="http://schemas.openxmlformats.org/officeDocument/2006/relationships/hyperlink" Target="&#1605;&#1602;&#1583;&#1605;&#1577;%20&#1575;&#1604;&#1602;&#1591;&#1593;%20&#1575;&#1604;&#1586;&#1575;&#1574;&#1583;.ggb"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110.png"/><Relationship Id="rId3" Type="http://schemas.microsoft.com/office/2007/relationships/hdphoto" Target="../media/hdphoto9.wdp"/><Relationship Id="rId7" Type="http://schemas.openxmlformats.org/officeDocument/2006/relationships/image" Target="../media/image109.png"/><Relationship Id="rId2" Type="http://schemas.openxmlformats.org/officeDocument/2006/relationships/image" Target="../media/image106.png"/><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108.png"/><Relationship Id="rId4" Type="http://schemas.openxmlformats.org/officeDocument/2006/relationships/image" Target="../media/image107.png"/><Relationship Id="rId9" Type="http://schemas.microsoft.com/office/2007/relationships/hdphoto" Target="../media/hdphoto11.wdp"/></Relationships>
</file>

<file path=ppt/slides/_rels/slide52.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13.png"/></Relationships>
</file>

<file path=ppt/slides/_rels/slide53.xml.rels><?xml version="1.0" encoding="UTF-8" standalone="yes"?>
<Relationships xmlns="http://schemas.openxmlformats.org/package/2006/relationships"><Relationship Id="rId8" Type="http://schemas.openxmlformats.org/officeDocument/2006/relationships/image" Target="../media/image123.png"/><Relationship Id="rId3" Type="http://schemas.openxmlformats.org/officeDocument/2006/relationships/image" Target="../media/image118.png"/><Relationship Id="rId7" Type="http://schemas.openxmlformats.org/officeDocument/2006/relationships/image" Target="../media/image12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1.png"/><Relationship Id="rId5" Type="http://schemas.openxmlformats.org/officeDocument/2006/relationships/image" Target="../media/image120.png"/><Relationship Id="rId4" Type="http://schemas.openxmlformats.org/officeDocument/2006/relationships/image" Target="../media/image119.png"/><Relationship Id="rId9" Type="http://schemas.openxmlformats.org/officeDocument/2006/relationships/image" Target="../media/image124.png"/></Relationships>
</file>

<file path=ppt/slides/_rels/slide54.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8.png"/><Relationship Id="rId7" Type="http://schemas.openxmlformats.org/officeDocument/2006/relationships/image" Target="../media/image131.png"/><Relationship Id="rId2" Type="http://schemas.openxmlformats.org/officeDocument/2006/relationships/image" Target="../media/image127.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29.png"/><Relationship Id="rId4" Type="http://schemas.openxmlformats.org/officeDocument/2006/relationships/image" Target="../media/image113.png"/><Relationship Id="rId9" Type="http://schemas.openxmlformats.org/officeDocument/2006/relationships/image" Target="../media/image13.png"/></Relationships>
</file>

<file path=ppt/slides/_rels/slide57.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36.png"/><Relationship Id="rId11" Type="http://schemas.openxmlformats.org/officeDocument/2006/relationships/image" Target="../media/image140.png"/><Relationship Id="rId5" Type="http://schemas.openxmlformats.org/officeDocument/2006/relationships/image" Target="../media/image135.png"/><Relationship Id="rId10" Type="http://schemas.openxmlformats.org/officeDocument/2006/relationships/image" Target="../media/image139.png"/><Relationship Id="rId4" Type="http://schemas.openxmlformats.org/officeDocument/2006/relationships/image" Target="../media/image134.png"/><Relationship Id="rId9" Type="http://schemas.openxmlformats.org/officeDocument/2006/relationships/image" Target="../media/image122.png"/></Relationships>
</file>

<file path=ppt/slides/_rels/slide58.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2.xml"/><Relationship Id="rId5" Type="http://schemas.openxmlformats.org/officeDocument/2006/relationships/image" Target="../media/image144.png"/><Relationship Id="rId4" Type="http://schemas.openxmlformats.org/officeDocument/2006/relationships/image" Target="../media/image143.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45.png"/><Relationship Id="rId1" Type="http://schemas.openxmlformats.org/officeDocument/2006/relationships/slideLayout" Target="../slideLayouts/slideLayout2.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64.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0.png"/><Relationship Id="rId7" Type="http://schemas.openxmlformats.org/officeDocument/2006/relationships/image" Target="../media/image154.png"/><Relationship Id="rId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53.png"/><Relationship Id="rId5" Type="http://schemas.openxmlformats.org/officeDocument/2006/relationships/image" Target="../media/image152.png"/><Relationship Id="rId4" Type="http://schemas.openxmlformats.org/officeDocument/2006/relationships/image" Target="../media/image15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59.png"/><Relationship Id="rId5" Type="http://schemas.openxmlformats.org/officeDocument/2006/relationships/image" Target="../media/image158.png"/><Relationship Id="rId4" Type="http://schemas.openxmlformats.org/officeDocument/2006/relationships/image" Target="../media/image15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166.png"/><Relationship Id="rId13" Type="http://schemas.openxmlformats.org/officeDocument/2006/relationships/image" Target="../media/image169.png"/><Relationship Id="rId3" Type="http://schemas.openxmlformats.org/officeDocument/2006/relationships/image" Target="../media/image161.png"/><Relationship Id="rId7" Type="http://schemas.openxmlformats.org/officeDocument/2006/relationships/image" Target="../media/image165.png"/><Relationship Id="rId12" Type="http://schemas.openxmlformats.org/officeDocument/2006/relationships/image" Target="../media/image168.png"/><Relationship Id="rId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64.png"/><Relationship Id="rId11" Type="http://schemas.openxmlformats.org/officeDocument/2006/relationships/image" Target="../media/image260.png"/><Relationship Id="rId5" Type="http://schemas.openxmlformats.org/officeDocument/2006/relationships/image" Target="../media/image163.png"/><Relationship Id="rId15" Type="http://schemas.openxmlformats.org/officeDocument/2006/relationships/image" Target="../media/image171.png"/><Relationship Id="rId10" Type="http://schemas.openxmlformats.org/officeDocument/2006/relationships/image" Target="../media/image259.png"/><Relationship Id="rId4" Type="http://schemas.openxmlformats.org/officeDocument/2006/relationships/image" Target="../media/image162.png"/><Relationship Id="rId9" Type="http://schemas.openxmlformats.org/officeDocument/2006/relationships/image" Target="../media/image167.png"/><Relationship Id="rId14" Type="http://schemas.openxmlformats.org/officeDocument/2006/relationships/image" Target="../media/image170.png"/></Relationships>
</file>

<file path=ppt/slides/_rels/slide69.xml.rels><?xml version="1.0" encoding="UTF-8" standalone="yes"?>
<Relationships xmlns="http://schemas.openxmlformats.org/package/2006/relationships"><Relationship Id="rId8" Type="http://schemas.openxmlformats.org/officeDocument/2006/relationships/image" Target="../media/image177.png"/><Relationship Id="rId13" Type="http://schemas.openxmlformats.org/officeDocument/2006/relationships/image" Target="../media/image180.png"/><Relationship Id="rId3" Type="http://schemas.openxmlformats.org/officeDocument/2006/relationships/image" Target="../media/image172.png"/><Relationship Id="rId7" Type="http://schemas.openxmlformats.org/officeDocument/2006/relationships/image" Target="../media/image176.png"/><Relationship Id="rId12" Type="http://schemas.openxmlformats.org/officeDocument/2006/relationships/image" Target="../media/image179.png"/><Relationship Id="rId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75.png"/><Relationship Id="rId11" Type="http://schemas.openxmlformats.org/officeDocument/2006/relationships/image" Target="../media/image272.png"/><Relationship Id="rId5" Type="http://schemas.openxmlformats.org/officeDocument/2006/relationships/image" Target="../media/image174.png"/><Relationship Id="rId15" Type="http://schemas.openxmlformats.org/officeDocument/2006/relationships/image" Target="../media/image182.png"/><Relationship Id="rId10" Type="http://schemas.openxmlformats.org/officeDocument/2006/relationships/image" Target="../media/image271.png"/><Relationship Id="rId4" Type="http://schemas.openxmlformats.org/officeDocument/2006/relationships/image" Target="../media/image173.png"/><Relationship Id="rId9" Type="http://schemas.openxmlformats.org/officeDocument/2006/relationships/image" Target="../media/image178.png"/><Relationship Id="rId14" Type="http://schemas.openxmlformats.org/officeDocument/2006/relationships/image" Target="../media/image181.png"/></Relationships>
</file>

<file path=ppt/slides/_rels/slide7.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8.xml"/><Relationship Id="rId7"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60.xml"/><Relationship Id="rId5" Type="http://schemas.openxmlformats.org/officeDocument/2006/relationships/slide" Target="slide46.xml"/><Relationship Id="rId4" Type="http://schemas.openxmlformats.org/officeDocument/2006/relationships/slide" Target="slide108.xml"/></Relationships>
</file>

<file path=ppt/slides/_rels/slide70.xml.rels><?xml version="1.0" encoding="UTF-8" standalone="yes"?>
<Relationships xmlns="http://schemas.openxmlformats.org/package/2006/relationships"><Relationship Id="rId8" Type="http://schemas.openxmlformats.org/officeDocument/2006/relationships/image" Target="../media/image189.png"/><Relationship Id="rId13" Type="http://schemas.openxmlformats.org/officeDocument/2006/relationships/image" Target="../media/image194.png"/><Relationship Id="rId3" Type="http://schemas.openxmlformats.org/officeDocument/2006/relationships/image" Target="../media/image184.png"/><Relationship Id="rId7" Type="http://schemas.openxmlformats.org/officeDocument/2006/relationships/image" Target="../media/image188.png"/><Relationship Id="rId12" Type="http://schemas.openxmlformats.org/officeDocument/2006/relationships/image" Target="../media/image193.png"/><Relationship Id="rId2" Type="http://schemas.openxmlformats.org/officeDocument/2006/relationships/image" Target="../media/image183.png"/><Relationship Id="rId1" Type="http://schemas.openxmlformats.org/officeDocument/2006/relationships/slideLayout" Target="../slideLayouts/slideLayout2.xml"/><Relationship Id="rId6" Type="http://schemas.openxmlformats.org/officeDocument/2006/relationships/image" Target="../media/image187.png"/><Relationship Id="rId11" Type="http://schemas.openxmlformats.org/officeDocument/2006/relationships/image" Target="../media/image192.png"/><Relationship Id="rId5" Type="http://schemas.openxmlformats.org/officeDocument/2006/relationships/image" Target="../media/image186.png"/><Relationship Id="rId10" Type="http://schemas.openxmlformats.org/officeDocument/2006/relationships/image" Target="../media/image191.png"/><Relationship Id="rId4" Type="http://schemas.openxmlformats.org/officeDocument/2006/relationships/image" Target="../media/image185.png"/><Relationship Id="rId9" Type="http://schemas.openxmlformats.org/officeDocument/2006/relationships/image" Target="../media/image190.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9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201.png"/><Relationship Id="rId3" Type="http://schemas.openxmlformats.org/officeDocument/2006/relationships/image" Target="../media/image196.png"/><Relationship Id="rId7" Type="http://schemas.openxmlformats.org/officeDocument/2006/relationships/image" Target="../media/image200.png"/><Relationship Id="rId2" Type="http://schemas.openxmlformats.org/officeDocument/2006/relationships/image" Target="../media/image194.png"/><Relationship Id="rId1" Type="http://schemas.openxmlformats.org/officeDocument/2006/relationships/slideLayout" Target="../slideLayouts/slideLayout2.xml"/><Relationship Id="rId6" Type="http://schemas.openxmlformats.org/officeDocument/2006/relationships/image" Target="../media/image199.png"/><Relationship Id="rId5" Type="http://schemas.openxmlformats.org/officeDocument/2006/relationships/image" Target="../media/image198.png"/><Relationship Id="rId10" Type="http://schemas.openxmlformats.org/officeDocument/2006/relationships/image" Target="../media/image203.png"/><Relationship Id="rId4" Type="http://schemas.openxmlformats.org/officeDocument/2006/relationships/image" Target="../media/image197.png"/><Relationship Id="rId9" Type="http://schemas.openxmlformats.org/officeDocument/2006/relationships/image" Target="../media/image202.png"/></Relationships>
</file>

<file path=ppt/slides/_rels/slide77.xml.rels><?xml version="1.0" encoding="UTF-8" standalone="yes"?>
<Relationships xmlns="http://schemas.openxmlformats.org/package/2006/relationships"><Relationship Id="rId8" Type="http://schemas.openxmlformats.org/officeDocument/2006/relationships/image" Target="../media/image209.png"/><Relationship Id="rId13" Type="http://schemas.openxmlformats.org/officeDocument/2006/relationships/image" Target="../media/image214.png"/><Relationship Id="rId3" Type="http://schemas.openxmlformats.org/officeDocument/2006/relationships/image" Target="../media/image204.png"/><Relationship Id="rId7" Type="http://schemas.openxmlformats.org/officeDocument/2006/relationships/image" Target="../media/image208.png"/><Relationship Id="rId12" Type="http://schemas.openxmlformats.org/officeDocument/2006/relationships/image" Target="../media/image213.png"/><Relationship Id="rId2" Type="http://schemas.openxmlformats.org/officeDocument/2006/relationships/image" Target="../media/image194.png"/><Relationship Id="rId1" Type="http://schemas.openxmlformats.org/officeDocument/2006/relationships/slideLayout" Target="../slideLayouts/slideLayout2.xml"/><Relationship Id="rId6" Type="http://schemas.openxmlformats.org/officeDocument/2006/relationships/image" Target="../media/image207.png"/><Relationship Id="rId11" Type="http://schemas.openxmlformats.org/officeDocument/2006/relationships/image" Target="../media/image212.png"/><Relationship Id="rId5" Type="http://schemas.openxmlformats.org/officeDocument/2006/relationships/image" Target="../media/image206.png"/><Relationship Id="rId10" Type="http://schemas.openxmlformats.org/officeDocument/2006/relationships/image" Target="../media/image211.png"/><Relationship Id="rId4" Type="http://schemas.openxmlformats.org/officeDocument/2006/relationships/image" Target="../media/image205.png"/><Relationship Id="rId9" Type="http://schemas.openxmlformats.org/officeDocument/2006/relationships/image" Target="../media/image210.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215.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 Target="slide84.xml"/><Relationship Id="rId7"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slide" Target="slide99.xml"/><Relationship Id="rId4" Type="http://schemas.openxmlformats.org/officeDocument/2006/relationships/image" Target="../media/image2.png"/></Relationships>
</file>

<file path=ppt/slides/_rels/slide84.xml.rels><?xml version="1.0" encoding="UTF-8" standalone="yes"?>
<Relationships xmlns="http://schemas.openxmlformats.org/package/2006/relationships"><Relationship Id="rId2" Type="http://schemas.openxmlformats.org/officeDocument/2006/relationships/slide" Target="slide4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8" Type="http://schemas.openxmlformats.org/officeDocument/2006/relationships/hyperlink" Target="&#1575;&#1604;&#1575;&#1582;&#1578;&#1604;&#1575;&#1601;%20&#1575;&#1604;&#1605;&#1585;&#1603;&#1586;&#1610;%20&#1604;&#1604;&#1602;&#1591;&#1593;%20&#1575;&#1575;&#1575;&#1604;&#1586;&#1575;&#1574;&#1583;.ggb" TargetMode="External"/><Relationship Id="rId13" Type="http://schemas.microsoft.com/office/2007/relationships/hdphoto" Target="../media/hdphoto17.wdp"/><Relationship Id="rId3" Type="http://schemas.microsoft.com/office/2007/relationships/hdphoto" Target="../media/hdphoto15.wdp"/><Relationship Id="rId7" Type="http://schemas.openxmlformats.org/officeDocument/2006/relationships/image" Target="../media/image218.png"/><Relationship Id="rId12" Type="http://schemas.openxmlformats.org/officeDocument/2006/relationships/image" Target="../media/image221.png"/><Relationship Id="rId17" Type="http://schemas.openxmlformats.org/officeDocument/2006/relationships/image" Target="../media/image4.png"/><Relationship Id="rId2" Type="http://schemas.openxmlformats.org/officeDocument/2006/relationships/image" Target="../media/image216.png"/><Relationship Id="rId16" Type="http://schemas.openxmlformats.org/officeDocument/2006/relationships/hyperlink" Target="geogebra%20files/&#1581;&#1575;&#1608;&#1604;%20&#1571;&#1606;%20&#1578;&#1581;&#1604;%20&#1585;&#1602;&#1605;%202.ggb" TargetMode="External"/><Relationship Id="rId1" Type="http://schemas.openxmlformats.org/officeDocument/2006/relationships/slideLayout" Target="../slideLayouts/slideLayout2.xml"/><Relationship Id="rId6" Type="http://schemas.openxmlformats.org/officeDocument/2006/relationships/hyperlink" Target="&#1575;&#1604;&#1575;&#1582;&#1578;&#1604;&#1575;&#1601;%20&#1575;&#1604;&#1605;&#1585;&#1603;&#1586;&#1610;%20&#1604;&#1604;&#1602;&#1591;&#1593;%20&#1575;&#1575;&#1604;&#1606;&#1575;&#1602;&#1589;.ggb" TargetMode="External"/><Relationship Id="rId11" Type="http://schemas.microsoft.com/office/2007/relationships/hdphoto" Target="../media/hdphoto16.wdp"/><Relationship Id="rId5" Type="http://schemas.openxmlformats.org/officeDocument/2006/relationships/image" Target="../media/image217.png"/><Relationship Id="rId15" Type="http://schemas.microsoft.com/office/2007/relationships/hdphoto" Target="../media/hdphoto18.wdp"/><Relationship Id="rId10" Type="http://schemas.openxmlformats.org/officeDocument/2006/relationships/image" Target="../media/image220.png"/><Relationship Id="rId4" Type="http://schemas.openxmlformats.org/officeDocument/2006/relationships/hyperlink" Target="&#1575;&#1604;&#1575;&#1582;&#1578;&#1604;&#1575;&#1601;%20&#1575;&#1604;&#1605;&#1585;&#1603;&#1586;&#1610;%20&#1604;&#1604;&#1602;&#1591;&#1593;%20&#1575;&#1604;&#1605;&#1603;&#1575;&#1601;&#1574;.ggb" TargetMode="External"/><Relationship Id="rId9" Type="http://schemas.openxmlformats.org/officeDocument/2006/relationships/image" Target="../media/image219.png"/><Relationship Id="rId14" Type="http://schemas.openxmlformats.org/officeDocument/2006/relationships/image" Target="../media/image222.png"/></Relationships>
</file>

<file path=ppt/slides/_rels/slide8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226.png"/><Relationship Id="rId13" Type="http://schemas.openxmlformats.org/officeDocument/2006/relationships/diagramLayout" Target="../diagrams/layout2.xml"/><Relationship Id="rId3" Type="http://schemas.microsoft.com/office/2007/relationships/hdphoto" Target="../media/hdphoto19.wdp"/><Relationship Id="rId7" Type="http://schemas.microsoft.com/office/2007/relationships/hdphoto" Target="../media/hdphoto21.wdp"/><Relationship Id="rId12" Type="http://schemas.openxmlformats.org/officeDocument/2006/relationships/diagramData" Target="../diagrams/data2.xml"/><Relationship Id="rId2" Type="http://schemas.openxmlformats.org/officeDocument/2006/relationships/image" Target="../media/image223.png"/><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image" Target="../media/image225.png"/><Relationship Id="rId11" Type="http://schemas.microsoft.com/office/2007/relationships/hdphoto" Target="../media/hdphoto23.wdp"/><Relationship Id="rId5" Type="http://schemas.microsoft.com/office/2007/relationships/hdphoto" Target="../media/hdphoto20.wdp"/><Relationship Id="rId15" Type="http://schemas.openxmlformats.org/officeDocument/2006/relationships/diagramColors" Target="../diagrams/colors2.xml"/><Relationship Id="rId10" Type="http://schemas.openxmlformats.org/officeDocument/2006/relationships/image" Target="../media/image227.png"/><Relationship Id="rId4" Type="http://schemas.openxmlformats.org/officeDocument/2006/relationships/image" Target="../media/image224.png"/><Relationship Id="rId9" Type="http://schemas.microsoft.com/office/2007/relationships/hdphoto" Target="../media/hdphoto22.wdp"/><Relationship Id="rId1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microsoft.com/office/2007/relationships/hdphoto" Target="../media/hdphoto26.wdp"/><Relationship Id="rId13" Type="http://schemas.openxmlformats.org/officeDocument/2006/relationships/image" Target="../media/image234.png"/><Relationship Id="rId18" Type="http://schemas.microsoft.com/office/2007/relationships/hdphoto" Target="../media/hdphoto31.wdp"/><Relationship Id="rId26" Type="http://schemas.microsoft.com/office/2007/relationships/hdphoto" Target="../media/hdphoto35.wdp"/><Relationship Id="rId3" Type="http://schemas.microsoft.com/office/2007/relationships/hdphoto" Target="../media/hdphoto24.wdp"/><Relationship Id="rId21" Type="http://schemas.openxmlformats.org/officeDocument/2006/relationships/image" Target="../media/image238.png"/><Relationship Id="rId7" Type="http://schemas.openxmlformats.org/officeDocument/2006/relationships/image" Target="../media/image231.png"/><Relationship Id="rId12" Type="http://schemas.microsoft.com/office/2007/relationships/hdphoto" Target="../media/hdphoto28.wdp"/><Relationship Id="rId17" Type="http://schemas.openxmlformats.org/officeDocument/2006/relationships/image" Target="../media/image236.png"/><Relationship Id="rId25" Type="http://schemas.openxmlformats.org/officeDocument/2006/relationships/image" Target="../media/image240.png"/><Relationship Id="rId2" Type="http://schemas.openxmlformats.org/officeDocument/2006/relationships/image" Target="../media/image228.png"/><Relationship Id="rId16" Type="http://schemas.microsoft.com/office/2007/relationships/hdphoto" Target="../media/hdphoto30.wdp"/><Relationship Id="rId20" Type="http://schemas.microsoft.com/office/2007/relationships/hdphoto" Target="../media/hdphoto32.wdp"/><Relationship Id="rId29" Type="http://schemas.openxmlformats.org/officeDocument/2006/relationships/image" Target="../media/image242.png"/><Relationship Id="rId1" Type="http://schemas.openxmlformats.org/officeDocument/2006/relationships/slideLayout" Target="../slideLayouts/slideLayout2.xml"/><Relationship Id="rId6" Type="http://schemas.microsoft.com/office/2007/relationships/hdphoto" Target="../media/hdphoto25.wdp"/><Relationship Id="rId11" Type="http://schemas.openxmlformats.org/officeDocument/2006/relationships/image" Target="../media/image233.png"/><Relationship Id="rId24" Type="http://schemas.microsoft.com/office/2007/relationships/hdphoto" Target="../media/hdphoto34.wdp"/><Relationship Id="rId5" Type="http://schemas.openxmlformats.org/officeDocument/2006/relationships/image" Target="../media/image230.png"/><Relationship Id="rId15" Type="http://schemas.openxmlformats.org/officeDocument/2006/relationships/image" Target="../media/image235.png"/><Relationship Id="rId23" Type="http://schemas.openxmlformats.org/officeDocument/2006/relationships/image" Target="../media/image239.png"/><Relationship Id="rId28" Type="http://schemas.microsoft.com/office/2007/relationships/hdphoto" Target="../media/hdphoto36.wdp"/><Relationship Id="rId10" Type="http://schemas.microsoft.com/office/2007/relationships/hdphoto" Target="../media/hdphoto27.wdp"/><Relationship Id="rId19" Type="http://schemas.openxmlformats.org/officeDocument/2006/relationships/image" Target="../media/image237.png"/><Relationship Id="rId4" Type="http://schemas.openxmlformats.org/officeDocument/2006/relationships/image" Target="../media/image229.png"/><Relationship Id="rId9" Type="http://schemas.openxmlformats.org/officeDocument/2006/relationships/image" Target="../media/image232.png"/><Relationship Id="rId14" Type="http://schemas.microsoft.com/office/2007/relationships/hdphoto" Target="../media/hdphoto29.wdp"/><Relationship Id="rId22" Type="http://schemas.microsoft.com/office/2007/relationships/hdphoto" Target="../media/hdphoto33.wdp"/><Relationship Id="rId27" Type="http://schemas.openxmlformats.org/officeDocument/2006/relationships/image" Target="../media/image241.png"/><Relationship Id="rId30" Type="http://schemas.microsoft.com/office/2007/relationships/hdphoto" Target="../media/hdphoto37.wdp"/></Relationships>
</file>

<file path=ppt/slides/_rels/slide91.xml.rels><?xml version="1.0" encoding="UTF-8" standalone="yes"?>
<Relationships xmlns="http://schemas.openxmlformats.org/package/2006/relationships"><Relationship Id="rId3" Type="http://schemas.openxmlformats.org/officeDocument/2006/relationships/image" Target="../media/image243.png"/><Relationship Id="rId7" Type="http://schemas.openxmlformats.org/officeDocument/2006/relationships/image" Target="../media/image247.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46.png"/><Relationship Id="rId5" Type="http://schemas.openxmlformats.org/officeDocument/2006/relationships/image" Target="../media/image245.png"/><Relationship Id="rId4" Type="http://schemas.openxmlformats.org/officeDocument/2006/relationships/image" Target="../media/image244.png"/></Relationships>
</file>

<file path=ppt/slides/_rels/slide92.xml.rels><?xml version="1.0" encoding="UTF-8" standalone="yes"?>
<Relationships xmlns="http://schemas.openxmlformats.org/package/2006/relationships"><Relationship Id="rId8" Type="http://schemas.openxmlformats.org/officeDocument/2006/relationships/image" Target="../media/image254.png"/><Relationship Id="rId3" Type="http://schemas.openxmlformats.org/officeDocument/2006/relationships/image" Target="../media/image249.png"/><Relationship Id="rId7" Type="http://schemas.openxmlformats.org/officeDocument/2006/relationships/image" Target="../media/image253.png"/><Relationship Id="rId2" Type="http://schemas.openxmlformats.org/officeDocument/2006/relationships/image" Target="../media/image248.png"/><Relationship Id="rId1" Type="http://schemas.openxmlformats.org/officeDocument/2006/relationships/slideLayout" Target="../slideLayouts/slideLayout2.xml"/><Relationship Id="rId6" Type="http://schemas.openxmlformats.org/officeDocument/2006/relationships/image" Target="../media/image252.png"/><Relationship Id="rId5" Type="http://schemas.openxmlformats.org/officeDocument/2006/relationships/image" Target="../media/image251.png"/><Relationship Id="rId4" Type="http://schemas.openxmlformats.org/officeDocument/2006/relationships/image" Target="../media/image250.png"/><Relationship Id="rId9" Type="http://schemas.openxmlformats.org/officeDocument/2006/relationships/image" Target="../media/image255.png"/></Relationships>
</file>

<file path=ppt/slides/_rels/slide93.xml.rels><?xml version="1.0" encoding="UTF-8" standalone="yes"?>
<Relationships xmlns="http://schemas.openxmlformats.org/package/2006/relationships"><Relationship Id="rId8" Type="http://schemas.openxmlformats.org/officeDocument/2006/relationships/image" Target="../media/image264.png"/><Relationship Id="rId13" Type="http://schemas.openxmlformats.org/officeDocument/2006/relationships/image" Target="../media/image336.png"/><Relationship Id="rId3" Type="http://schemas.openxmlformats.org/officeDocument/2006/relationships/image" Target="../media/image257.png"/><Relationship Id="rId7" Type="http://schemas.openxmlformats.org/officeDocument/2006/relationships/image" Target="../media/image263.png"/><Relationship Id="rId12" Type="http://schemas.openxmlformats.org/officeDocument/2006/relationships/image" Target="../media/image268.png"/><Relationship Id="rId2" Type="http://schemas.openxmlformats.org/officeDocument/2006/relationships/image" Target="../media/image256.png"/><Relationship Id="rId1" Type="http://schemas.openxmlformats.org/officeDocument/2006/relationships/slideLayout" Target="../slideLayouts/slideLayout2.xml"/><Relationship Id="rId6" Type="http://schemas.openxmlformats.org/officeDocument/2006/relationships/image" Target="../media/image262.png"/><Relationship Id="rId11" Type="http://schemas.openxmlformats.org/officeDocument/2006/relationships/image" Target="../media/image267.png"/><Relationship Id="rId5" Type="http://schemas.openxmlformats.org/officeDocument/2006/relationships/image" Target="../media/image261.png"/><Relationship Id="rId15" Type="http://schemas.openxmlformats.org/officeDocument/2006/relationships/image" Target="../media/image338.png"/><Relationship Id="rId10" Type="http://schemas.openxmlformats.org/officeDocument/2006/relationships/image" Target="../media/image266.png"/><Relationship Id="rId4" Type="http://schemas.openxmlformats.org/officeDocument/2006/relationships/image" Target="../media/image258.png"/><Relationship Id="rId9" Type="http://schemas.openxmlformats.org/officeDocument/2006/relationships/image" Target="../media/image265.png"/><Relationship Id="rId14" Type="http://schemas.openxmlformats.org/officeDocument/2006/relationships/image" Target="../media/image269.png"/></Relationships>
</file>

<file path=ppt/slides/_rels/slide94.xml.rels><?xml version="1.0" encoding="UTF-8" standalone="yes"?>
<Relationships xmlns="http://schemas.openxmlformats.org/package/2006/relationships"><Relationship Id="rId3" Type="http://schemas.openxmlformats.org/officeDocument/2006/relationships/image" Target="../media/image270.png"/><Relationship Id="rId7" Type="http://schemas.openxmlformats.org/officeDocument/2006/relationships/image" Target="../media/image275.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46.png"/><Relationship Id="rId5" Type="http://schemas.openxmlformats.org/officeDocument/2006/relationships/image" Target="../media/image274.png"/><Relationship Id="rId4" Type="http://schemas.openxmlformats.org/officeDocument/2006/relationships/image" Target="../media/image273.png"/></Relationships>
</file>

<file path=ppt/slides/_rels/slide95.xml.rels><?xml version="1.0" encoding="UTF-8" standalone="yes"?>
<Relationships xmlns="http://schemas.openxmlformats.org/package/2006/relationships"><Relationship Id="rId8" Type="http://schemas.openxmlformats.org/officeDocument/2006/relationships/image" Target="../media/image280.png"/><Relationship Id="rId3" Type="http://schemas.openxmlformats.org/officeDocument/2006/relationships/image" Target="../media/image277.png"/><Relationship Id="rId7" Type="http://schemas.openxmlformats.org/officeDocument/2006/relationships/image" Target="../media/image279.png"/><Relationship Id="rId12" Type="http://schemas.openxmlformats.org/officeDocument/2006/relationships/image" Target="../media/image283.png"/><Relationship Id="rId2" Type="http://schemas.openxmlformats.org/officeDocument/2006/relationships/image" Target="../media/image276.png"/><Relationship Id="rId1" Type="http://schemas.openxmlformats.org/officeDocument/2006/relationships/slideLayout" Target="../slideLayouts/slideLayout2.xml"/><Relationship Id="rId6" Type="http://schemas.openxmlformats.org/officeDocument/2006/relationships/image" Target="../media/image251.png"/><Relationship Id="rId11" Type="http://schemas.openxmlformats.org/officeDocument/2006/relationships/image" Target="../media/image254.png"/><Relationship Id="rId5" Type="http://schemas.openxmlformats.org/officeDocument/2006/relationships/image" Target="../media/image278.png"/><Relationship Id="rId10" Type="http://schemas.openxmlformats.org/officeDocument/2006/relationships/image" Target="../media/image282.png"/><Relationship Id="rId4" Type="http://schemas.openxmlformats.org/officeDocument/2006/relationships/image" Target="../media/image250.png"/><Relationship Id="rId9" Type="http://schemas.openxmlformats.org/officeDocument/2006/relationships/image" Target="../media/image281.png"/></Relationships>
</file>

<file path=ppt/slides/_rels/slide96.xml.rels><?xml version="1.0" encoding="UTF-8" standalone="yes"?>
<Relationships xmlns="http://schemas.openxmlformats.org/package/2006/relationships"><Relationship Id="rId8" Type="http://schemas.openxmlformats.org/officeDocument/2006/relationships/image" Target="../media/image287.png"/><Relationship Id="rId13" Type="http://schemas.openxmlformats.org/officeDocument/2006/relationships/image" Target="../media/image290.png"/><Relationship Id="rId18" Type="http://schemas.openxmlformats.org/officeDocument/2006/relationships/image" Target="../media/image293.png"/><Relationship Id="rId3" Type="http://schemas.openxmlformats.org/officeDocument/2006/relationships/image" Target="../media/image256.png"/><Relationship Id="rId21" Type="http://schemas.openxmlformats.org/officeDocument/2006/relationships/image" Target="../media/image364.png"/><Relationship Id="rId7" Type="http://schemas.openxmlformats.org/officeDocument/2006/relationships/image" Target="../media/image261.png"/><Relationship Id="rId12" Type="http://schemas.openxmlformats.org/officeDocument/2006/relationships/image" Target="../media/image265.png"/><Relationship Id="rId17" Type="http://schemas.openxmlformats.org/officeDocument/2006/relationships/image" Target="../media/image292.png"/><Relationship Id="rId2" Type="http://schemas.openxmlformats.org/officeDocument/2006/relationships/image" Target="../media/image284.png"/><Relationship Id="rId16" Type="http://schemas.openxmlformats.org/officeDocument/2006/relationships/image" Target="../media/image291.png"/><Relationship Id="rId20" Type="http://schemas.openxmlformats.org/officeDocument/2006/relationships/image" Target="../media/image336.png"/><Relationship Id="rId1" Type="http://schemas.openxmlformats.org/officeDocument/2006/relationships/slideLayout" Target="../slideLayouts/slideLayout2.xml"/><Relationship Id="rId6" Type="http://schemas.openxmlformats.org/officeDocument/2006/relationships/image" Target="../media/image258.png"/><Relationship Id="rId11" Type="http://schemas.openxmlformats.org/officeDocument/2006/relationships/image" Target="../media/image357.png"/><Relationship Id="rId5" Type="http://schemas.openxmlformats.org/officeDocument/2006/relationships/image" Target="../media/image286.png"/><Relationship Id="rId15" Type="http://schemas.openxmlformats.org/officeDocument/2006/relationships/image" Target="../media/image360.png"/><Relationship Id="rId23" Type="http://schemas.openxmlformats.org/officeDocument/2006/relationships/image" Target="../media/image294.png"/><Relationship Id="rId10" Type="http://schemas.openxmlformats.org/officeDocument/2006/relationships/image" Target="../media/image289.png"/><Relationship Id="rId19" Type="http://schemas.openxmlformats.org/officeDocument/2006/relationships/image" Target="../media/image268.png"/><Relationship Id="rId4" Type="http://schemas.openxmlformats.org/officeDocument/2006/relationships/image" Target="../media/image285.png"/><Relationship Id="rId9" Type="http://schemas.openxmlformats.org/officeDocument/2006/relationships/image" Target="../media/image288.png"/><Relationship Id="rId14" Type="http://schemas.openxmlformats.org/officeDocument/2006/relationships/image" Target="../media/image359.png"/><Relationship Id="rId22" Type="http://schemas.openxmlformats.org/officeDocument/2006/relationships/image" Target="../media/image365.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04" name="Group 103"/>
          <p:cNvGrpSpPr/>
          <p:nvPr/>
        </p:nvGrpSpPr>
        <p:grpSpPr>
          <a:xfrm>
            <a:off x="127585" y="318646"/>
            <a:ext cx="8764897" cy="6134690"/>
            <a:chOff x="107504" y="102622"/>
            <a:chExt cx="8764897" cy="6134690"/>
          </a:xfrm>
        </p:grpSpPr>
        <p:cxnSp>
          <p:nvCxnSpPr>
            <p:cNvPr id="71" name="رابط بشكل مرفق 45"/>
            <p:cNvCxnSpPr/>
            <p:nvPr/>
          </p:nvCxnSpPr>
          <p:spPr bwMode="auto">
            <a:xfrm rot="16200000" flipH="1">
              <a:off x="261121" y="2821222"/>
              <a:ext cx="765173" cy="64295"/>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98" name="رابط بشكل مرفق 26"/>
            <p:cNvCxnSpPr>
              <a:endCxn id="57" idx="0"/>
            </p:cNvCxnSpPr>
            <p:nvPr/>
          </p:nvCxnSpPr>
          <p:spPr bwMode="auto">
            <a:xfrm rot="16200000" flipH="1">
              <a:off x="2616027" y="3743331"/>
              <a:ext cx="1513849" cy="37475"/>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74" name="رابط بشكل مرفق 45"/>
            <p:cNvCxnSpPr/>
            <p:nvPr/>
          </p:nvCxnSpPr>
          <p:spPr bwMode="auto">
            <a:xfrm rot="16200000" flipH="1">
              <a:off x="2468879" y="4173874"/>
              <a:ext cx="2694429" cy="215782"/>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24" name="رابط بشكل مرفق 23"/>
            <p:cNvCxnSpPr/>
            <p:nvPr/>
          </p:nvCxnSpPr>
          <p:spPr bwMode="auto">
            <a:xfrm rot="5400000">
              <a:off x="6798933" y="3177971"/>
              <a:ext cx="1206857" cy="243932"/>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92" name="رابط مستقيم 15"/>
            <p:cNvCxnSpPr/>
            <p:nvPr/>
          </p:nvCxnSpPr>
          <p:spPr>
            <a:xfrm flipH="1">
              <a:off x="3754199" y="1257043"/>
              <a:ext cx="315176" cy="841183"/>
            </a:xfrm>
            <a:prstGeom prst="line">
              <a:avLst/>
            </a:prstGeom>
          </p:spPr>
          <p:style>
            <a:lnRef idx="3">
              <a:schemeClr val="dk1"/>
            </a:lnRef>
            <a:fillRef idx="0">
              <a:schemeClr val="dk1"/>
            </a:fillRef>
            <a:effectRef idx="2">
              <a:schemeClr val="dk1"/>
            </a:effectRef>
            <a:fontRef idx="minor">
              <a:schemeClr val="tx1"/>
            </a:fontRef>
          </p:style>
        </p:cxnSp>
        <p:cxnSp>
          <p:nvCxnSpPr>
            <p:cNvPr id="79" name="رابط مستقيم 15"/>
            <p:cNvCxnSpPr/>
            <p:nvPr/>
          </p:nvCxnSpPr>
          <p:spPr>
            <a:xfrm flipH="1">
              <a:off x="2807953" y="2398314"/>
              <a:ext cx="510732" cy="1072474"/>
            </a:xfrm>
            <a:prstGeom prst="line">
              <a:avLst/>
            </a:prstGeom>
          </p:spPr>
          <p:style>
            <a:lnRef idx="3">
              <a:schemeClr val="dk1"/>
            </a:lnRef>
            <a:fillRef idx="0">
              <a:schemeClr val="dk1"/>
            </a:fillRef>
            <a:effectRef idx="2">
              <a:schemeClr val="dk1"/>
            </a:effectRef>
            <a:fontRef idx="minor">
              <a:schemeClr val="tx1"/>
            </a:fontRef>
          </p:style>
        </p:cxnSp>
        <p:cxnSp>
          <p:nvCxnSpPr>
            <p:cNvPr id="73" name="رابط بشكل مرفق 26"/>
            <p:cNvCxnSpPr/>
            <p:nvPr/>
          </p:nvCxnSpPr>
          <p:spPr bwMode="auto">
            <a:xfrm rot="16200000" flipH="1">
              <a:off x="1041572" y="2797569"/>
              <a:ext cx="1285314" cy="61124"/>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46" name="رابط بشكل مرفق 45"/>
            <p:cNvCxnSpPr>
              <a:endCxn id="58" idx="1"/>
            </p:cNvCxnSpPr>
            <p:nvPr/>
          </p:nvCxnSpPr>
          <p:spPr bwMode="auto">
            <a:xfrm rot="16200000" flipH="1">
              <a:off x="3684090" y="3238653"/>
              <a:ext cx="944711" cy="174141"/>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12" name="رابط مستقيم 11"/>
            <p:cNvCxnSpPr/>
            <p:nvPr/>
          </p:nvCxnSpPr>
          <p:spPr bwMode="auto">
            <a:xfrm>
              <a:off x="5131193" y="1598853"/>
              <a:ext cx="451494" cy="871930"/>
            </a:xfrm>
            <a:prstGeom prst="line">
              <a:avLst/>
            </a:prstGeom>
          </p:spPr>
          <p:style>
            <a:lnRef idx="3">
              <a:schemeClr val="dk1"/>
            </a:lnRef>
            <a:fillRef idx="0">
              <a:schemeClr val="dk1"/>
            </a:fillRef>
            <a:effectRef idx="2">
              <a:schemeClr val="dk1"/>
            </a:effectRef>
            <a:fontRef idx="minor">
              <a:schemeClr val="tx1"/>
            </a:fontRef>
          </p:style>
        </p:cxnSp>
        <p:cxnSp>
          <p:nvCxnSpPr>
            <p:cNvPr id="8" name="رابط مستقيم 7"/>
            <p:cNvCxnSpPr/>
            <p:nvPr/>
          </p:nvCxnSpPr>
          <p:spPr>
            <a:xfrm>
              <a:off x="5766251" y="1099480"/>
              <a:ext cx="1597059" cy="998746"/>
            </a:xfrm>
            <a:prstGeom prst="line">
              <a:avLst/>
            </a:prstGeom>
          </p:spPr>
          <p:style>
            <a:lnRef idx="3">
              <a:schemeClr val="dk1"/>
            </a:lnRef>
            <a:fillRef idx="0">
              <a:schemeClr val="dk1"/>
            </a:fillRef>
            <a:effectRef idx="2">
              <a:schemeClr val="dk1"/>
            </a:effectRef>
            <a:fontRef idx="minor">
              <a:schemeClr val="tx1"/>
            </a:fontRef>
          </p:style>
        </p:cxnSp>
        <p:cxnSp>
          <p:nvCxnSpPr>
            <p:cNvPr id="16" name="رابط مستقيم 15"/>
            <p:cNvCxnSpPr/>
            <p:nvPr/>
          </p:nvCxnSpPr>
          <p:spPr>
            <a:xfrm flipH="1">
              <a:off x="1907704" y="1095118"/>
              <a:ext cx="1800498" cy="939700"/>
            </a:xfrm>
            <a:prstGeom prst="line">
              <a:avLst/>
            </a:prstGeom>
          </p:spPr>
          <p:style>
            <a:lnRef idx="3">
              <a:schemeClr val="dk1"/>
            </a:lnRef>
            <a:fillRef idx="0">
              <a:schemeClr val="dk1"/>
            </a:fillRef>
            <a:effectRef idx="2">
              <a:schemeClr val="dk1"/>
            </a:effectRef>
            <a:fontRef idx="minor">
              <a:schemeClr val="tx1"/>
            </a:fontRef>
          </p:style>
        </p:cxnSp>
        <p:grpSp>
          <p:nvGrpSpPr>
            <p:cNvPr id="103" name="Group 102"/>
            <p:cNvGrpSpPr/>
            <p:nvPr/>
          </p:nvGrpSpPr>
          <p:grpSpPr>
            <a:xfrm>
              <a:off x="3632671" y="102622"/>
              <a:ext cx="2162857" cy="1540428"/>
              <a:chOff x="3632671" y="102622"/>
              <a:chExt cx="2162857" cy="1540428"/>
            </a:xfrm>
          </p:grpSpPr>
          <p:sp>
            <p:nvSpPr>
              <p:cNvPr id="5" name="شكل بيضاوي 4"/>
              <p:cNvSpPr/>
              <p:nvPr/>
            </p:nvSpPr>
            <p:spPr>
              <a:xfrm>
                <a:off x="3632671" y="102622"/>
                <a:ext cx="2162857" cy="1540428"/>
              </a:xfrm>
              <a:prstGeom prst="ellipse">
                <a:avLst/>
              </a:prstGeom>
              <a:solidFill>
                <a:srgbClr val="00B0F0"/>
              </a:solidFill>
              <a:ln>
                <a:solidFill>
                  <a:srgbClr val="00B0F0"/>
                </a:solidFill>
              </a:ln>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endParaRPr lang="ar-KW"/>
              </a:p>
            </p:txBody>
          </p:sp>
          <p:sp>
            <p:nvSpPr>
              <p:cNvPr id="6" name="مستطيل 5"/>
              <p:cNvSpPr/>
              <p:nvPr/>
            </p:nvSpPr>
            <p:spPr>
              <a:xfrm>
                <a:off x="3690573" y="302574"/>
                <a:ext cx="2075678" cy="1077218"/>
              </a:xfrm>
              <a:prstGeom prst="rect">
                <a:avLst/>
              </a:prstGeom>
              <a:noFill/>
            </p:spPr>
            <p:txBody>
              <a:bodyPr wrap="square">
                <a:spAutoFit/>
              </a:bodyPr>
              <a:lstStyle/>
              <a:p>
                <a:pPr algn="ctr" fontAlgn="auto">
                  <a:spcBef>
                    <a:spcPts val="0"/>
                  </a:spcBef>
                  <a:spcAft>
                    <a:spcPts val="0"/>
                  </a:spcAft>
                  <a:defRPr/>
                </a:pPr>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udir MT" pitchFamily="2" charset="-78"/>
                  </a:rPr>
                  <a:t>القطوع </a:t>
                </a:r>
              </a:p>
              <a:p>
                <a:pPr algn="ctr" fontAlgn="auto">
                  <a:spcBef>
                    <a:spcPts val="0"/>
                  </a:spcBef>
                  <a:spcAft>
                    <a:spcPts val="0"/>
                  </a:spcAft>
                  <a:defRPr/>
                </a:pPr>
                <a:r>
                  <a:rPr lang="ar-SA"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udir MT" pitchFamily="2" charset="-78"/>
                  </a:rPr>
                  <a:t>المخروطية</a:t>
                </a:r>
              </a:p>
            </p:txBody>
          </p:sp>
        </p:grpSp>
        <p:cxnSp>
          <p:nvCxnSpPr>
            <p:cNvPr id="22" name="رابط بشكل مرفق 21"/>
            <p:cNvCxnSpPr>
              <a:stCxn id="9" idx="5"/>
            </p:cNvCxnSpPr>
            <p:nvPr/>
          </p:nvCxnSpPr>
          <p:spPr bwMode="auto">
            <a:xfrm rot="5400000">
              <a:off x="8085012" y="3088222"/>
              <a:ext cx="935170" cy="151745"/>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27" name="رابط بشكل مرفق 26"/>
            <p:cNvCxnSpPr/>
            <p:nvPr/>
          </p:nvCxnSpPr>
          <p:spPr bwMode="auto">
            <a:xfrm rot="16200000" flipH="1">
              <a:off x="5410951" y="3727585"/>
              <a:ext cx="1285314" cy="61124"/>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grpSp>
          <p:nvGrpSpPr>
            <p:cNvPr id="7" name="Group 6"/>
            <p:cNvGrpSpPr/>
            <p:nvPr/>
          </p:nvGrpSpPr>
          <p:grpSpPr>
            <a:xfrm>
              <a:off x="7206729" y="1785937"/>
              <a:ext cx="1665672" cy="1066801"/>
              <a:chOff x="7228549" y="1785937"/>
              <a:chExt cx="1643851" cy="1066801"/>
            </a:xfrm>
          </p:grpSpPr>
          <p:sp>
            <p:nvSpPr>
              <p:cNvPr id="9" name="شكل بيضاوي 8"/>
              <p:cNvSpPr/>
              <p:nvPr/>
            </p:nvSpPr>
            <p:spPr bwMode="auto">
              <a:xfrm>
                <a:off x="7228549" y="1785937"/>
                <a:ext cx="1643851" cy="1066801"/>
              </a:xfrm>
              <a:prstGeom prst="ellipse">
                <a:avLst/>
              </a:prstGeom>
            </p:spPr>
            <p:style>
              <a:lnRef idx="1">
                <a:schemeClr val="accent3"/>
              </a:lnRef>
              <a:fillRef idx="3">
                <a:schemeClr val="accent3"/>
              </a:fillRef>
              <a:effectRef idx="2">
                <a:schemeClr val="accent3"/>
              </a:effectRef>
              <a:fontRef idx="minor">
                <a:schemeClr val="lt1"/>
              </a:fontRef>
            </p:style>
            <p:txBody>
              <a:bodyPr rtlCol="1" anchor="ctr"/>
              <a:lstStyle/>
              <a:p>
                <a:pPr algn="ctr" fontAlgn="auto">
                  <a:spcBef>
                    <a:spcPts val="0"/>
                  </a:spcBef>
                  <a:spcAft>
                    <a:spcPts val="0"/>
                  </a:spcAft>
                  <a:defRPr/>
                </a:pPr>
                <a:endParaRPr lang="ar-KW"/>
              </a:p>
            </p:txBody>
          </p:sp>
          <p:sp>
            <p:nvSpPr>
              <p:cNvPr id="10" name="مستطيل 9"/>
              <p:cNvSpPr/>
              <p:nvPr/>
            </p:nvSpPr>
            <p:spPr bwMode="auto">
              <a:xfrm>
                <a:off x="7323073" y="2060848"/>
                <a:ext cx="1425391" cy="461665"/>
              </a:xfrm>
              <a:prstGeom prst="rect">
                <a:avLst/>
              </a:prstGeom>
              <a:noFill/>
            </p:spPr>
            <p:txBody>
              <a:bodyPr wrap="none">
                <a:spAutoFit/>
              </a:bodyPr>
              <a:lstStyle/>
              <a:p>
                <a:pPr algn="ctr" fontAlgn="auto">
                  <a:spcBef>
                    <a:spcPts val="0"/>
                  </a:spcBef>
                  <a:spcAft>
                    <a:spcPts val="0"/>
                  </a:spcAft>
                  <a:defRPr/>
                </a:pP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udir MT" pitchFamily="2" charset="-78"/>
                  </a:rPr>
                  <a:t>قطع مكافئ</a:t>
                </a:r>
              </a:p>
            </p:txBody>
          </p:sp>
        </p:grpSp>
        <p:cxnSp>
          <p:nvCxnSpPr>
            <p:cNvPr id="36" name="رابط بشكل مرفق 35"/>
            <p:cNvCxnSpPr>
              <a:endCxn id="50" idx="0"/>
            </p:cNvCxnSpPr>
            <p:nvPr/>
          </p:nvCxnSpPr>
          <p:spPr bwMode="auto">
            <a:xfrm rot="16200000" flipH="1">
              <a:off x="4490202" y="4266496"/>
              <a:ext cx="2047456" cy="137514"/>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cxnSp>
          <p:nvCxnSpPr>
            <p:cNvPr id="38" name="رابط بشكل مرفق 37"/>
            <p:cNvCxnSpPr>
              <a:stCxn id="48" idx="0"/>
            </p:cNvCxnSpPr>
            <p:nvPr/>
          </p:nvCxnSpPr>
          <p:spPr bwMode="auto">
            <a:xfrm rot="5400000" flipH="1" flipV="1">
              <a:off x="4480319" y="3680158"/>
              <a:ext cx="1301748" cy="259508"/>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grpSp>
          <p:nvGrpSpPr>
            <p:cNvPr id="3" name="Group 2"/>
            <p:cNvGrpSpPr/>
            <p:nvPr/>
          </p:nvGrpSpPr>
          <p:grpSpPr>
            <a:xfrm>
              <a:off x="2483768" y="1986729"/>
              <a:ext cx="2230331" cy="1071568"/>
              <a:chOff x="3164370" y="2643182"/>
              <a:chExt cx="1719261" cy="1071568"/>
            </a:xfrm>
          </p:grpSpPr>
          <p:sp>
            <p:nvSpPr>
              <p:cNvPr id="11" name="شكل بيضاوي 10"/>
              <p:cNvSpPr/>
              <p:nvPr/>
            </p:nvSpPr>
            <p:spPr bwMode="auto">
              <a:xfrm>
                <a:off x="3419871" y="2643182"/>
                <a:ext cx="1187553" cy="1071568"/>
              </a:xfrm>
              <a:prstGeom prst="ellipse">
                <a:avLst/>
              </a:prstGeom>
            </p:spPr>
            <p:style>
              <a:lnRef idx="1">
                <a:schemeClr val="accent3"/>
              </a:lnRef>
              <a:fillRef idx="3">
                <a:schemeClr val="accent3"/>
              </a:fillRef>
              <a:effectRef idx="2">
                <a:schemeClr val="accent3"/>
              </a:effectRef>
              <a:fontRef idx="minor">
                <a:schemeClr val="lt1"/>
              </a:fontRef>
            </p:style>
            <p:txBody>
              <a:bodyPr rtlCol="1" anchor="ctr"/>
              <a:lstStyle/>
              <a:p>
                <a:pPr algn="ctr" fontAlgn="auto">
                  <a:spcBef>
                    <a:spcPts val="0"/>
                  </a:spcBef>
                  <a:spcAft>
                    <a:spcPts val="0"/>
                  </a:spcAft>
                  <a:defRPr/>
                </a:pPr>
                <a:endParaRPr lang="ar-KW"/>
              </a:p>
            </p:txBody>
          </p:sp>
          <p:sp>
            <p:nvSpPr>
              <p:cNvPr id="34" name="مستطيل 33"/>
              <p:cNvSpPr/>
              <p:nvPr/>
            </p:nvSpPr>
            <p:spPr bwMode="auto">
              <a:xfrm>
                <a:off x="3164370" y="2928938"/>
                <a:ext cx="1719261" cy="461665"/>
              </a:xfrm>
              <a:prstGeom prst="rect">
                <a:avLst/>
              </a:prstGeom>
              <a:noFill/>
            </p:spPr>
            <p:txBody>
              <a:bodyPr wrap="square">
                <a:spAutoFit/>
              </a:bodyPr>
              <a:lstStyle/>
              <a:p>
                <a:pPr algn="ctr" fontAlgn="auto">
                  <a:spcBef>
                    <a:spcPts val="0"/>
                  </a:spcBef>
                  <a:spcAft>
                    <a:spcPts val="0"/>
                  </a:spcAft>
                  <a:defRPr/>
                </a:pP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udir MT" pitchFamily="2" charset="-78"/>
                  </a:rPr>
                  <a:t>قطع زائد</a:t>
                </a:r>
              </a:p>
            </p:txBody>
          </p:sp>
        </p:grpSp>
        <p:cxnSp>
          <p:nvCxnSpPr>
            <p:cNvPr id="44" name="رابط بشكل مرفق 43"/>
            <p:cNvCxnSpPr/>
            <p:nvPr/>
          </p:nvCxnSpPr>
          <p:spPr bwMode="auto">
            <a:xfrm rot="16200000" flipH="1">
              <a:off x="406185" y="3415737"/>
              <a:ext cx="1495856" cy="76993"/>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grpSp>
          <p:nvGrpSpPr>
            <p:cNvPr id="2" name="Group 1"/>
            <p:cNvGrpSpPr/>
            <p:nvPr/>
          </p:nvGrpSpPr>
          <p:grpSpPr>
            <a:xfrm>
              <a:off x="323528" y="1379792"/>
              <a:ext cx="1821395" cy="1410632"/>
              <a:chOff x="357188" y="1285876"/>
              <a:chExt cx="1957389" cy="1236638"/>
            </a:xfrm>
          </p:grpSpPr>
          <p:sp>
            <p:nvSpPr>
              <p:cNvPr id="15" name="شكل بيضاوي 14"/>
              <p:cNvSpPr/>
              <p:nvPr/>
            </p:nvSpPr>
            <p:spPr bwMode="auto">
              <a:xfrm>
                <a:off x="357188" y="1285876"/>
                <a:ext cx="1957389" cy="1236638"/>
              </a:xfrm>
              <a:prstGeom prst="ellipse">
                <a:avLst/>
              </a:prstGeom>
            </p:spPr>
            <p:style>
              <a:lnRef idx="1">
                <a:schemeClr val="accent3"/>
              </a:lnRef>
              <a:fillRef idx="3">
                <a:schemeClr val="accent3"/>
              </a:fillRef>
              <a:effectRef idx="2">
                <a:schemeClr val="accent3"/>
              </a:effectRef>
              <a:fontRef idx="minor">
                <a:schemeClr val="lt1"/>
              </a:fontRef>
            </p:style>
            <p:txBody>
              <a:bodyPr rtlCol="1" anchor="ctr"/>
              <a:lstStyle/>
              <a:p>
                <a:pPr algn="ctr" fontAlgn="auto">
                  <a:spcBef>
                    <a:spcPts val="0"/>
                  </a:spcBef>
                  <a:spcAft>
                    <a:spcPts val="0"/>
                  </a:spcAft>
                  <a:defRPr/>
                </a:pPr>
                <a:endParaRPr lang="ar-KW"/>
              </a:p>
            </p:txBody>
          </p:sp>
          <p:sp>
            <p:nvSpPr>
              <p:cNvPr id="35" name="مستطيل 34"/>
              <p:cNvSpPr/>
              <p:nvPr/>
            </p:nvSpPr>
            <p:spPr bwMode="auto">
              <a:xfrm>
                <a:off x="428642" y="1500196"/>
                <a:ext cx="1885935" cy="728498"/>
              </a:xfrm>
              <a:prstGeom prst="rect">
                <a:avLst/>
              </a:prstGeom>
              <a:noFill/>
            </p:spPr>
            <p:txBody>
              <a:bodyPr>
                <a:spAutoFit/>
              </a:bodyPr>
              <a:lstStyle/>
              <a:p>
                <a:pPr algn="ctr" fontAlgn="auto">
                  <a:spcBef>
                    <a:spcPts val="0"/>
                  </a:spcBef>
                  <a:spcAft>
                    <a:spcPts val="0"/>
                  </a:spcAft>
                  <a:defRPr/>
                </a:pP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udir MT" pitchFamily="2" charset="-78"/>
                  </a:rPr>
                  <a:t>الاختلاف </a:t>
                </a:r>
              </a:p>
              <a:p>
                <a:pPr algn="ctr" fontAlgn="auto">
                  <a:spcBef>
                    <a:spcPts val="0"/>
                  </a:spcBef>
                  <a:spcAft>
                    <a:spcPts val="0"/>
                  </a:spcAft>
                  <a:defRPr/>
                </a:pP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udir MT" pitchFamily="2" charset="-78"/>
                  </a:rPr>
                  <a:t>المركزي</a:t>
                </a:r>
              </a:p>
            </p:txBody>
          </p:sp>
        </p:grpSp>
        <p:sp>
          <p:nvSpPr>
            <p:cNvPr id="31" name="مكعب 22"/>
            <p:cNvSpPr/>
            <p:nvPr/>
          </p:nvSpPr>
          <p:spPr bwMode="auto">
            <a:xfrm>
              <a:off x="6803228" y="3907691"/>
              <a:ext cx="864000" cy="648000"/>
            </a:xfrm>
            <a:prstGeom prst="cub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sz="2400" b="1" dirty="0"/>
            </a:p>
            <a:p>
              <a:pPr algn="ctr" fontAlgn="auto">
                <a:spcBef>
                  <a:spcPts val="0"/>
                </a:spcBef>
                <a:spcAft>
                  <a:spcPts val="0"/>
                </a:spcAft>
                <a:defRPr/>
              </a:pPr>
              <a:r>
                <a:rPr lang="ar-SA" sz="2400" b="1" dirty="0"/>
                <a:t>رأس</a:t>
              </a:r>
              <a:endParaRPr lang="ar-KW" sz="2400" b="1" dirty="0"/>
            </a:p>
            <a:p>
              <a:pPr algn="ctr" fontAlgn="auto">
                <a:spcBef>
                  <a:spcPts val="0"/>
                </a:spcBef>
                <a:spcAft>
                  <a:spcPts val="0"/>
                </a:spcAft>
                <a:defRPr/>
              </a:pPr>
              <a:endParaRPr lang="ar-KW" sz="2400" b="1" dirty="0"/>
            </a:p>
          </p:txBody>
        </p:sp>
        <p:cxnSp>
          <p:nvCxnSpPr>
            <p:cNvPr id="32" name="رابط بشكل مرفق 26"/>
            <p:cNvCxnSpPr/>
            <p:nvPr/>
          </p:nvCxnSpPr>
          <p:spPr bwMode="auto">
            <a:xfrm rot="16200000" flipH="1">
              <a:off x="6869298" y="3712978"/>
              <a:ext cx="1918918" cy="149225"/>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grpSp>
          <p:nvGrpSpPr>
            <p:cNvPr id="4" name="Group 3"/>
            <p:cNvGrpSpPr/>
            <p:nvPr/>
          </p:nvGrpSpPr>
          <p:grpSpPr>
            <a:xfrm>
              <a:off x="4947306" y="2398314"/>
              <a:ext cx="1496902" cy="1197771"/>
              <a:chOff x="5498407" y="2476802"/>
              <a:chExt cx="1598966" cy="1096382"/>
            </a:xfrm>
          </p:grpSpPr>
          <p:sp>
            <p:nvSpPr>
              <p:cNvPr id="33" name="شكل بيضاوي 8"/>
              <p:cNvSpPr/>
              <p:nvPr/>
            </p:nvSpPr>
            <p:spPr bwMode="auto">
              <a:xfrm>
                <a:off x="5498407" y="2476802"/>
                <a:ext cx="1598966" cy="1096382"/>
              </a:xfrm>
              <a:prstGeom prst="ellipse">
                <a:avLst/>
              </a:prstGeom>
            </p:spPr>
            <p:style>
              <a:lnRef idx="1">
                <a:schemeClr val="accent3"/>
              </a:lnRef>
              <a:fillRef idx="3">
                <a:schemeClr val="accent3"/>
              </a:fillRef>
              <a:effectRef idx="2">
                <a:schemeClr val="accent3"/>
              </a:effectRef>
              <a:fontRef idx="minor">
                <a:schemeClr val="lt1"/>
              </a:fontRef>
            </p:style>
            <p:txBody>
              <a:bodyPr rtlCol="1" anchor="ctr"/>
              <a:lstStyle/>
              <a:p>
                <a:pPr algn="ctr" fontAlgn="auto">
                  <a:spcBef>
                    <a:spcPts val="0"/>
                  </a:spcBef>
                  <a:spcAft>
                    <a:spcPts val="0"/>
                  </a:spcAft>
                  <a:defRPr/>
                </a:pPr>
                <a:endParaRPr lang="ar-KW"/>
              </a:p>
            </p:txBody>
          </p:sp>
          <p:sp>
            <p:nvSpPr>
              <p:cNvPr id="40" name="مستطيل 9"/>
              <p:cNvSpPr/>
              <p:nvPr/>
            </p:nvSpPr>
            <p:spPr bwMode="auto">
              <a:xfrm>
                <a:off x="5606586" y="2780928"/>
                <a:ext cx="1426690" cy="422586"/>
              </a:xfrm>
              <a:prstGeom prst="rect">
                <a:avLst/>
              </a:prstGeom>
              <a:noFill/>
            </p:spPr>
            <p:txBody>
              <a:bodyPr wrap="none">
                <a:spAutoFit/>
              </a:bodyPr>
              <a:lstStyle/>
              <a:p>
                <a:pPr algn="ctr" fontAlgn="auto">
                  <a:spcBef>
                    <a:spcPts val="0"/>
                  </a:spcBef>
                  <a:spcAft>
                    <a:spcPts val="0"/>
                  </a:spcAft>
                  <a:defRPr/>
                </a:pPr>
                <a:r>
                  <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cs typeface="Mudir MT" pitchFamily="2" charset="-78"/>
                  </a:rPr>
                  <a:t>قطع ناقص</a:t>
                </a:r>
              </a:p>
            </p:txBody>
          </p:sp>
        </p:grpSp>
        <p:sp>
          <p:nvSpPr>
            <p:cNvPr id="41" name="مكعب 22"/>
            <p:cNvSpPr/>
            <p:nvPr/>
          </p:nvSpPr>
          <p:spPr bwMode="auto">
            <a:xfrm>
              <a:off x="7363310" y="4719465"/>
              <a:ext cx="756000" cy="684000"/>
            </a:xfrm>
            <a:prstGeom prst="cub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sz="2400" b="1" dirty="0"/>
            </a:p>
            <a:p>
              <a:pPr algn="ctr" fontAlgn="auto">
                <a:spcBef>
                  <a:spcPts val="0"/>
                </a:spcBef>
                <a:spcAft>
                  <a:spcPts val="0"/>
                </a:spcAft>
                <a:defRPr/>
              </a:pPr>
              <a:r>
                <a:rPr lang="ar-SA" sz="2400" b="1" dirty="0"/>
                <a:t>دليل</a:t>
              </a:r>
              <a:endParaRPr lang="ar-KW" sz="2400" b="1" dirty="0"/>
            </a:p>
            <a:p>
              <a:pPr algn="ctr" fontAlgn="auto">
                <a:spcBef>
                  <a:spcPts val="0"/>
                </a:spcBef>
                <a:spcAft>
                  <a:spcPts val="0"/>
                </a:spcAft>
                <a:defRPr/>
              </a:pPr>
              <a:endParaRPr lang="ar-KW" sz="2400" b="1" dirty="0"/>
            </a:p>
          </p:txBody>
        </p:sp>
        <p:sp>
          <p:nvSpPr>
            <p:cNvPr id="42" name="مكعب 22"/>
            <p:cNvSpPr/>
            <p:nvPr/>
          </p:nvSpPr>
          <p:spPr bwMode="auto">
            <a:xfrm>
              <a:off x="8007127" y="3631679"/>
              <a:ext cx="864000" cy="612000"/>
            </a:xfrm>
            <a:prstGeom prst="cub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sz="2400" b="1" dirty="0"/>
            </a:p>
            <a:p>
              <a:pPr algn="ctr" fontAlgn="auto">
                <a:spcBef>
                  <a:spcPts val="0"/>
                </a:spcBef>
                <a:spcAft>
                  <a:spcPts val="0"/>
                </a:spcAft>
                <a:defRPr/>
              </a:pPr>
              <a:r>
                <a:rPr lang="ar-SA" sz="2400" b="1" dirty="0"/>
                <a:t>بؤرة</a:t>
              </a:r>
              <a:endParaRPr lang="ar-KW" sz="2400" b="1" dirty="0"/>
            </a:p>
            <a:p>
              <a:pPr algn="ctr" fontAlgn="auto">
                <a:spcBef>
                  <a:spcPts val="0"/>
                </a:spcBef>
                <a:spcAft>
                  <a:spcPts val="0"/>
                </a:spcAft>
                <a:defRPr/>
              </a:pPr>
              <a:endParaRPr lang="ar-KW" sz="2400" b="1" dirty="0"/>
            </a:p>
          </p:txBody>
        </p:sp>
        <p:sp>
          <p:nvSpPr>
            <p:cNvPr id="48" name="مكعب 22"/>
            <p:cNvSpPr/>
            <p:nvPr/>
          </p:nvSpPr>
          <p:spPr bwMode="auto">
            <a:xfrm>
              <a:off x="4497439" y="4460786"/>
              <a:ext cx="864000" cy="576000"/>
            </a:xfrm>
            <a:prstGeom prst="cube">
              <a:avLst/>
            </a:prstGeom>
            <a:solidFill>
              <a:srgbClr val="00B050"/>
            </a:solidFill>
            <a:ln>
              <a:solidFill>
                <a:srgbClr val="00B050"/>
              </a:solidFill>
            </a:ln>
          </p:spPr>
          <p:style>
            <a:lnRef idx="3">
              <a:schemeClr val="lt1"/>
            </a:lnRef>
            <a:fillRef idx="1">
              <a:schemeClr val="accent4"/>
            </a:fillRef>
            <a:effectRef idx="1">
              <a:schemeClr val="accent4"/>
            </a:effectRef>
            <a:fontRef idx="minor">
              <a:schemeClr val="lt1"/>
            </a:fontRef>
          </p:style>
          <p:txBody>
            <a:bodyPr rtlCol="1" anchor="ctr"/>
            <a:lstStyle/>
            <a:p>
              <a:pPr algn="ctr" fontAlgn="auto">
                <a:spcBef>
                  <a:spcPts val="0"/>
                </a:spcBef>
                <a:spcAft>
                  <a:spcPts val="0"/>
                </a:spcAft>
                <a:defRPr/>
              </a:pPr>
              <a:endParaRPr lang="ar-SA" sz="2400" b="1" dirty="0"/>
            </a:p>
            <a:p>
              <a:pPr algn="ctr" fontAlgn="auto">
                <a:spcBef>
                  <a:spcPts val="0"/>
                </a:spcBef>
                <a:spcAft>
                  <a:spcPts val="0"/>
                </a:spcAft>
                <a:defRPr/>
              </a:pPr>
              <a:r>
                <a:rPr lang="ar-SA" sz="2400" b="1" dirty="0"/>
                <a:t>بؤرة</a:t>
              </a:r>
              <a:endParaRPr lang="ar-KW" sz="2400" b="1" dirty="0"/>
            </a:p>
            <a:p>
              <a:pPr algn="ctr" fontAlgn="auto">
                <a:spcBef>
                  <a:spcPts val="0"/>
                </a:spcBef>
                <a:spcAft>
                  <a:spcPts val="0"/>
                </a:spcAft>
                <a:defRPr/>
              </a:pPr>
              <a:endParaRPr lang="ar-KW" sz="2400" b="1" dirty="0"/>
            </a:p>
          </p:txBody>
        </p:sp>
        <p:sp>
          <p:nvSpPr>
            <p:cNvPr id="49" name="مكعب 22"/>
            <p:cNvSpPr/>
            <p:nvPr/>
          </p:nvSpPr>
          <p:spPr bwMode="auto">
            <a:xfrm>
              <a:off x="5714833" y="4400802"/>
              <a:ext cx="972000" cy="648000"/>
            </a:xfrm>
            <a:prstGeom prst="cube">
              <a:avLst/>
            </a:prstGeom>
            <a:solidFill>
              <a:srgbClr val="00B050"/>
            </a:solidFill>
            <a:ln>
              <a:solidFill>
                <a:srgbClr val="00B050"/>
              </a:solidFill>
            </a:ln>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sz="2000" b="1" dirty="0"/>
            </a:p>
            <a:p>
              <a:pPr algn="ctr" fontAlgn="auto">
                <a:spcBef>
                  <a:spcPts val="0"/>
                </a:spcBef>
                <a:spcAft>
                  <a:spcPts val="0"/>
                </a:spcAft>
                <a:defRPr/>
              </a:pPr>
              <a:r>
                <a:rPr lang="ar-SA" sz="2000" b="1" dirty="0"/>
                <a:t>المحور الاكبر</a:t>
              </a:r>
              <a:endParaRPr lang="ar-KW" sz="2000" b="1" dirty="0"/>
            </a:p>
            <a:p>
              <a:pPr algn="ctr" fontAlgn="auto">
                <a:spcBef>
                  <a:spcPts val="0"/>
                </a:spcBef>
                <a:spcAft>
                  <a:spcPts val="0"/>
                </a:spcAft>
                <a:defRPr/>
              </a:pPr>
              <a:endParaRPr lang="ar-KW" sz="2000" b="1" dirty="0"/>
            </a:p>
          </p:txBody>
        </p:sp>
        <p:sp>
          <p:nvSpPr>
            <p:cNvPr id="50" name="مكعب 22"/>
            <p:cNvSpPr/>
            <p:nvPr/>
          </p:nvSpPr>
          <p:spPr bwMode="auto">
            <a:xfrm>
              <a:off x="4993187" y="5358981"/>
              <a:ext cx="1044000" cy="540000"/>
            </a:xfrm>
            <a:prstGeom prst="cube">
              <a:avLst/>
            </a:prstGeom>
            <a:solidFill>
              <a:srgbClr val="00B050"/>
            </a:solidFill>
            <a:ln>
              <a:solidFill>
                <a:srgbClr val="00B050"/>
              </a:solidFill>
            </a:ln>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sz="2000" b="1" dirty="0"/>
            </a:p>
            <a:p>
              <a:pPr algn="ctr" fontAlgn="auto">
                <a:spcBef>
                  <a:spcPts val="0"/>
                </a:spcBef>
                <a:spcAft>
                  <a:spcPts val="0"/>
                </a:spcAft>
                <a:defRPr/>
              </a:pPr>
              <a:r>
                <a:rPr lang="ar-SA" sz="2000" b="1" dirty="0"/>
                <a:t>البؤرتان</a:t>
              </a:r>
              <a:endParaRPr lang="ar-KW" sz="2000" b="1" dirty="0"/>
            </a:p>
            <a:p>
              <a:pPr algn="ctr" fontAlgn="auto">
                <a:spcBef>
                  <a:spcPts val="0"/>
                </a:spcBef>
                <a:spcAft>
                  <a:spcPts val="0"/>
                </a:spcAft>
                <a:defRPr/>
              </a:pPr>
              <a:endParaRPr lang="ar-KW" sz="2000" b="1" dirty="0"/>
            </a:p>
          </p:txBody>
        </p:sp>
        <p:sp>
          <p:nvSpPr>
            <p:cNvPr id="57" name="مكعب 22"/>
            <p:cNvSpPr/>
            <p:nvPr/>
          </p:nvSpPr>
          <p:spPr bwMode="auto">
            <a:xfrm>
              <a:off x="2807912" y="4518994"/>
              <a:ext cx="972000" cy="782214"/>
            </a:xfrm>
            <a:prstGeom prst="cube">
              <a:avLst/>
            </a:prstGeom>
            <a:solidFill>
              <a:schemeClr val="accent1">
                <a:lumMod val="75000"/>
              </a:schemeClr>
            </a:solidFill>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sz="2000" b="1" dirty="0"/>
            </a:p>
            <a:p>
              <a:pPr algn="ctr" fontAlgn="auto">
                <a:spcBef>
                  <a:spcPts val="0"/>
                </a:spcBef>
                <a:spcAft>
                  <a:spcPts val="0"/>
                </a:spcAft>
                <a:defRPr/>
              </a:pPr>
              <a:r>
                <a:rPr lang="ar-SA" sz="2000" b="1" dirty="0"/>
                <a:t>المحور القاطع</a:t>
              </a:r>
              <a:endParaRPr lang="ar-KW" sz="2000" b="1" dirty="0"/>
            </a:p>
            <a:p>
              <a:pPr algn="ctr" fontAlgn="auto">
                <a:spcBef>
                  <a:spcPts val="0"/>
                </a:spcBef>
                <a:spcAft>
                  <a:spcPts val="0"/>
                </a:spcAft>
                <a:defRPr/>
              </a:pPr>
              <a:endParaRPr lang="ar-KW" sz="2000" b="1" dirty="0"/>
            </a:p>
          </p:txBody>
        </p:sp>
        <p:sp>
          <p:nvSpPr>
            <p:cNvPr id="58" name="مكعب 22"/>
            <p:cNvSpPr/>
            <p:nvPr/>
          </p:nvSpPr>
          <p:spPr bwMode="auto">
            <a:xfrm>
              <a:off x="3888016" y="3681080"/>
              <a:ext cx="828000" cy="468000"/>
            </a:xfrm>
            <a:prstGeom prst="cube">
              <a:avLst/>
            </a:prstGeom>
            <a:solidFill>
              <a:schemeClr val="accent1">
                <a:lumMod val="75000"/>
              </a:schemeClr>
            </a:solidFill>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sz="2400" b="1" dirty="0"/>
            </a:p>
            <a:p>
              <a:pPr algn="ctr" fontAlgn="auto">
                <a:spcBef>
                  <a:spcPts val="0"/>
                </a:spcBef>
                <a:spcAft>
                  <a:spcPts val="0"/>
                </a:spcAft>
                <a:defRPr/>
              </a:pPr>
              <a:r>
                <a:rPr lang="ar-SA" sz="2400" b="1" dirty="0"/>
                <a:t>مركز</a:t>
              </a:r>
              <a:endParaRPr lang="ar-KW" sz="2400" b="1" dirty="0"/>
            </a:p>
            <a:p>
              <a:pPr algn="ctr" fontAlgn="auto">
                <a:spcBef>
                  <a:spcPts val="0"/>
                </a:spcBef>
                <a:spcAft>
                  <a:spcPts val="0"/>
                </a:spcAft>
                <a:defRPr/>
              </a:pPr>
              <a:endParaRPr lang="ar-KW" sz="2400" b="1" dirty="0"/>
            </a:p>
          </p:txBody>
        </p:sp>
        <p:sp>
          <p:nvSpPr>
            <p:cNvPr id="59" name="مكعب 22"/>
            <p:cNvSpPr/>
            <p:nvPr/>
          </p:nvSpPr>
          <p:spPr bwMode="auto">
            <a:xfrm>
              <a:off x="2303848" y="3317452"/>
              <a:ext cx="900000" cy="648000"/>
            </a:xfrm>
            <a:prstGeom prst="cube">
              <a:avLst/>
            </a:prstGeom>
            <a:solidFill>
              <a:schemeClr val="accent1">
                <a:lumMod val="75000"/>
              </a:schemeClr>
            </a:solidFill>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sz="2000" b="1" dirty="0"/>
            </a:p>
            <a:p>
              <a:pPr algn="ctr" fontAlgn="auto">
                <a:spcBef>
                  <a:spcPts val="0"/>
                </a:spcBef>
                <a:spcAft>
                  <a:spcPts val="0"/>
                </a:spcAft>
                <a:defRPr/>
              </a:pPr>
              <a:r>
                <a:rPr lang="ar-SA" sz="2000" b="1" dirty="0"/>
                <a:t>خط مقارب</a:t>
              </a:r>
              <a:endParaRPr lang="ar-KW" sz="2000" b="1" dirty="0"/>
            </a:p>
            <a:p>
              <a:pPr algn="ctr" fontAlgn="auto">
                <a:spcBef>
                  <a:spcPts val="0"/>
                </a:spcBef>
                <a:spcAft>
                  <a:spcPts val="0"/>
                </a:spcAft>
                <a:defRPr/>
              </a:pPr>
              <a:endParaRPr lang="ar-KW" sz="2000" b="1" dirty="0"/>
            </a:p>
          </p:txBody>
        </p:sp>
        <p:sp>
          <p:nvSpPr>
            <p:cNvPr id="60" name="مكعب 22"/>
            <p:cNvSpPr/>
            <p:nvPr/>
          </p:nvSpPr>
          <p:spPr bwMode="auto">
            <a:xfrm>
              <a:off x="3419984" y="5455098"/>
              <a:ext cx="1008000" cy="782214"/>
            </a:xfrm>
            <a:prstGeom prst="cube">
              <a:avLst/>
            </a:prstGeom>
            <a:solidFill>
              <a:schemeClr val="accent1">
                <a:lumMod val="75000"/>
              </a:schemeClr>
            </a:solidFill>
            <a:ln>
              <a:solidFill>
                <a:schemeClr val="accent1">
                  <a:lumMod val="75000"/>
                </a:schemeClr>
              </a:solidFill>
            </a:ln>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sz="2000" b="1" dirty="0"/>
            </a:p>
            <a:p>
              <a:pPr algn="ctr" fontAlgn="auto">
                <a:spcBef>
                  <a:spcPts val="0"/>
                </a:spcBef>
                <a:spcAft>
                  <a:spcPts val="0"/>
                </a:spcAft>
                <a:defRPr/>
              </a:pPr>
              <a:r>
                <a:rPr lang="ar-SA" sz="2000" b="1" dirty="0"/>
                <a:t>المحور</a:t>
              </a:r>
            </a:p>
            <a:p>
              <a:pPr algn="ctr" fontAlgn="auto">
                <a:spcBef>
                  <a:spcPts val="0"/>
                </a:spcBef>
                <a:spcAft>
                  <a:spcPts val="0"/>
                </a:spcAft>
                <a:defRPr/>
              </a:pPr>
              <a:r>
                <a:rPr lang="ar-SA" sz="2000" b="1" dirty="0"/>
                <a:t>المرافق</a:t>
              </a:r>
              <a:endParaRPr lang="ar-KW" sz="2000" b="1" dirty="0"/>
            </a:p>
            <a:p>
              <a:pPr algn="ctr" fontAlgn="auto">
                <a:spcBef>
                  <a:spcPts val="0"/>
                </a:spcBef>
                <a:spcAft>
                  <a:spcPts val="0"/>
                </a:spcAft>
                <a:defRPr/>
              </a:pPr>
              <a:endParaRPr lang="ar-KW" sz="2000" b="1" dirty="0"/>
            </a:p>
          </p:txBody>
        </p:sp>
        <p:sp>
          <p:nvSpPr>
            <p:cNvPr id="67" name="مكعب 22"/>
            <p:cNvSpPr/>
            <p:nvPr/>
          </p:nvSpPr>
          <p:spPr bwMode="auto">
            <a:xfrm>
              <a:off x="1259632" y="3341705"/>
              <a:ext cx="864000" cy="566817"/>
            </a:xfrm>
            <a:prstGeom prst="cube">
              <a:avLst/>
            </a:prstGeom>
            <a:solidFill>
              <a:srgbClr val="7030A0"/>
            </a:solidFill>
            <a:ln>
              <a:solidFill>
                <a:srgbClr val="7030A0"/>
              </a:solidFill>
            </a:ln>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sz="2000" b="1" dirty="0"/>
            </a:p>
            <a:p>
              <a:pPr algn="ctr" fontAlgn="auto">
                <a:spcBef>
                  <a:spcPts val="0"/>
                </a:spcBef>
                <a:spcAft>
                  <a:spcPts val="0"/>
                </a:spcAft>
                <a:defRPr/>
              </a:pPr>
              <a:r>
                <a:rPr lang="ar-SA" sz="2000" b="1" dirty="0"/>
                <a:t>تعريف</a:t>
              </a:r>
              <a:endParaRPr lang="ar-KW" sz="2000" b="1" dirty="0"/>
            </a:p>
            <a:p>
              <a:pPr algn="ctr" fontAlgn="auto">
                <a:spcBef>
                  <a:spcPts val="0"/>
                </a:spcBef>
                <a:spcAft>
                  <a:spcPts val="0"/>
                </a:spcAft>
                <a:defRPr/>
              </a:pPr>
              <a:endParaRPr lang="ar-KW" sz="2000" b="1" dirty="0"/>
            </a:p>
          </p:txBody>
        </p:sp>
        <p:sp>
          <p:nvSpPr>
            <p:cNvPr id="68" name="مكعب 22"/>
            <p:cNvSpPr/>
            <p:nvPr/>
          </p:nvSpPr>
          <p:spPr bwMode="auto">
            <a:xfrm>
              <a:off x="712397" y="4202162"/>
              <a:ext cx="1008000" cy="642711"/>
            </a:xfrm>
            <a:prstGeom prst="cube">
              <a:avLst/>
            </a:prstGeom>
            <a:solidFill>
              <a:srgbClr val="7030A0"/>
            </a:solidFill>
            <a:ln>
              <a:solidFill>
                <a:srgbClr val="7030A0"/>
              </a:solidFill>
            </a:ln>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sz="2000" b="1" dirty="0"/>
            </a:p>
            <a:p>
              <a:pPr algn="ctr" fontAlgn="auto">
                <a:spcBef>
                  <a:spcPts val="0"/>
                </a:spcBef>
                <a:spcAft>
                  <a:spcPts val="0"/>
                </a:spcAft>
                <a:defRPr/>
              </a:pPr>
              <a:r>
                <a:rPr lang="ar-SA" sz="2000" b="1" dirty="0"/>
                <a:t>تطبيقات</a:t>
              </a:r>
              <a:endParaRPr lang="ar-KW" sz="2000" b="1" dirty="0"/>
            </a:p>
            <a:p>
              <a:pPr algn="ctr" fontAlgn="auto">
                <a:spcBef>
                  <a:spcPts val="0"/>
                </a:spcBef>
                <a:spcAft>
                  <a:spcPts val="0"/>
                </a:spcAft>
                <a:defRPr/>
              </a:pPr>
              <a:endParaRPr lang="ar-KW" sz="2000" b="1" dirty="0"/>
            </a:p>
          </p:txBody>
        </p:sp>
        <p:sp>
          <p:nvSpPr>
            <p:cNvPr id="69" name="مكعب 22"/>
            <p:cNvSpPr/>
            <p:nvPr/>
          </p:nvSpPr>
          <p:spPr bwMode="auto">
            <a:xfrm>
              <a:off x="107504" y="3207467"/>
              <a:ext cx="900000" cy="684000"/>
            </a:xfrm>
            <a:prstGeom prst="cube">
              <a:avLst/>
            </a:prstGeom>
            <a:solidFill>
              <a:srgbClr val="7030A0"/>
            </a:solidFill>
            <a:ln>
              <a:solidFill>
                <a:srgbClr val="7030A0"/>
              </a:solidFill>
            </a:ln>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endParaRPr lang="ar-SA" sz="2000" b="1" dirty="0"/>
            </a:p>
            <a:p>
              <a:pPr algn="ctr" fontAlgn="auto">
                <a:spcBef>
                  <a:spcPts val="0"/>
                </a:spcBef>
                <a:spcAft>
                  <a:spcPts val="0"/>
                </a:spcAft>
                <a:defRPr/>
              </a:pPr>
              <a:r>
                <a:rPr lang="ar-SA" sz="2000" b="1" dirty="0"/>
                <a:t>معادلة</a:t>
              </a:r>
            </a:p>
            <a:p>
              <a:pPr algn="ctr" fontAlgn="auto">
                <a:spcBef>
                  <a:spcPts val="0"/>
                </a:spcBef>
                <a:spcAft>
                  <a:spcPts val="0"/>
                </a:spcAft>
                <a:defRPr/>
              </a:pPr>
              <a:r>
                <a:rPr lang="ar-SA" sz="2000" b="1" dirty="0"/>
                <a:t>الدليل</a:t>
              </a:r>
              <a:endParaRPr lang="ar-KW" sz="2000" b="1" dirty="0"/>
            </a:p>
            <a:p>
              <a:pPr algn="ctr" fontAlgn="auto">
                <a:spcBef>
                  <a:spcPts val="0"/>
                </a:spcBef>
                <a:spcAft>
                  <a:spcPts val="0"/>
                </a:spcAft>
                <a:defRPr/>
              </a:pPr>
              <a:endParaRPr lang="ar-KW" sz="2000" b="1" dirty="0"/>
            </a:p>
          </p:txBody>
        </p:sp>
      </p:grpSp>
    </p:spTree>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hlinkClick r:id="rId2" action="ppaction://hlinkfile"/>
          </p:cNvPr>
          <p:cNvSpPr txBox="1"/>
          <p:nvPr/>
        </p:nvSpPr>
        <p:spPr>
          <a:xfrm>
            <a:off x="574092" y="2564904"/>
            <a:ext cx="7560840" cy="2862322"/>
          </a:xfrm>
          <a:prstGeom prst="rect">
            <a:avLst/>
          </a:prstGeom>
          <a:effectLst>
            <a:outerShdw blurRad="50800" dist="25000" dir="5400000" rotWithShape="0">
              <a:srgbClr val="000000">
                <a:alpha val="40000"/>
              </a:srgbClr>
            </a:outerShdw>
            <a:softEdge rad="317500"/>
          </a:effectLst>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
            <a:endParaRPr lang="ar-KW" sz="3600" b="1" dirty="0">
              <a:solidFill>
                <a:schemeClr val="bg2">
                  <a:lumMod val="10000"/>
                </a:schemeClr>
              </a:solidFill>
              <a:latin typeface="Simplified Arabic" panose="02020603050405020304" pitchFamily="18" charset="-78"/>
              <a:cs typeface="AGA Battouta Regular" pitchFamily="2" charset="-78"/>
            </a:endParaRPr>
          </a:p>
          <a:p>
            <a:pPr algn="ctr"/>
            <a:r>
              <a:rPr lang="ar-KW" sz="3600" b="1" dirty="0">
                <a:solidFill>
                  <a:schemeClr val="bg2">
                    <a:lumMod val="10000"/>
                  </a:schemeClr>
                </a:solidFill>
                <a:latin typeface="Simplified Arabic" panose="02020603050405020304" pitchFamily="18" charset="-78"/>
                <a:cs typeface="AGA Battouta Regular" pitchFamily="2" charset="-78"/>
              </a:rPr>
              <a:t>القطع الناقص هو مجموعة نقاط المستوي التي يكون مجموع بعدي كل نقطة منها عن نقطتين ثابتتين في المستوي ثابتا </a:t>
            </a:r>
          </a:p>
          <a:p>
            <a:pPr algn="just"/>
            <a:endParaRPr lang="ar-SA" sz="3600" b="1" dirty="0">
              <a:latin typeface="Simplified Arabic" panose="02020603050405020304" pitchFamily="18" charset="-78"/>
              <a:cs typeface="AGA Battouta Regular" pitchFamily="2" charset="-78"/>
            </a:endParaRPr>
          </a:p>
        </p:txBody>
      </p:sp>
      <p:sp>
        <p:nvSpPr>
          <p:cNvPr id="3" name="TextBox 2"/>
          <p:cNvSpPr txBox="1"/>
          <p:nvPr/>
        </p:nvSpPr>
        <p:spPr>
          <a:xfrm>
            <a:off x="2699794" y="1394775"/>
            <a:ext cx="3088555" cy="954107"/>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KW" sz="2800" b="1" dirty="0">
                <a:cs typeface="FS_Shehab_Stripe" pitchFamily="2" charset="-78"/>
              </a:rPr>
              <a:t>تعريف </a:t>
            </a:r>
          </a:p>
          <a:p>
            <a:pPr algn="ctr"/>
            <a:r>
              <a:rPr lang="ar-KW" sz="2800" b="1" dirty="0">
                <a:cs typeface="FS_Shehab_Stripe" pitchFamily="2" charset="-78"/>
              </a:rPr>
              <a:t>القطع الناقص</a:t>
            </a:r>
            <a:endParaRPr lang="ar-SA" sz="2800" b="1" dirty="0">
              <a:cs typeface="FS_Shehab_Stripe" pitchFamily="2" charset="-78"/>
            </a:endParaRPr>
          </a:p>
        </p:txBody>
      </p:sp>
      <p:sp>
        <p:nvSpPr>
          <p:cNvPr id="4" name="Title 1"/>
          <p:cNvSpPr txBox="1">
            <a:spLocks/>
          </p:cNvSpPr>
          <p:nvPr/>
        </p:nvSpPr>
        <p:spPr>
          <a:xfrm>
            <a:off x="2915816" y="332656"/>
            <a:ext cx="2736304" cy="720080"/>
          </a:xfrm>
          <a:prstGeom prst="rect">
            <a:avLst/>
          </a:prstGeom>
        </p:spPr>
        <p:style>
          <a:lnRef idx="1">
            <a:schemeClr val="accent1"/>
          </a:lnRef>
          <a:fillRef idx="2">
            <a:schemeClr val="accent1"/>
          </a:fillRef>
          <a:effectRef idx="1">
            <a:schemeClr val="accent1"/>
          </a:effectRef>
          <a:fontRef idx="minor">
            <a:schemeClr val="dk1"/>
          </a:fontRef>
        </p:style>
        <p:txBody>
          <a:bodyPr anchor="b">
            <a:normAutofit/>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3600" b="1" cap="none">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التدريس</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pic>
        <p:nvPicPr>
          <p:cNvPr id="5" name="Picture 2" descr="C:\Users\IBM\AppData\Local\Temp\SNAGHTML19cd202b.PN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09" y="2564904"/>
            <a:ext cx="555747" cy="496396"/>
          </a:xfrm>
          <a:prstGeom prst="rect">
            <a:avLst/>
          </a:prstGeom>
          <a:ln>
            <a:noFill/>
          </a:ln>
          <a:effectLst>
            <a:glow rad="63500">
              <a:schemeClr val="accent2">
                <a:satMod val="175000"/>
                <a:alpha val="40000"/>
              </a:schemeClr>
            </a:glow>
            <a:outerShdw blurRad="190500" algn="tl" rotWithShape="0">
              <a:srgbClr val="000000">
                <a:alpha val="70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18488" cy="4997450"/>
          </a:xfrm>
        </p:spPr>
        <p:txBody>
          <a:bodyPr>
            <a:normAutofit/>
          </a:bodyPr>
          <a:lstStyle/>
          <a:p>
            <a:pPr marL="0" indent="0">
              <a:buNone/>
            </a:pPr>
            <a:r>
              <a:rPr lang="ar-SA" b="1" dirty="0">
                <a:solidFill>
                  <a:srgbClr val="002060"/>
                </a:solidFill>
              </a:rPr>
              <a:t>1- يوجد الاختلاف المركزى اذا علمت معادله القطع</a:t>
            </a:r>
          </a:p>
          <a:p>
            <a:pPr marL="0" indent="0">
              <a:buNone/>
            </a:pPr>
            <a:r>
              <a:rPr lang="ar-SA" b="1" dirty="0">
                <a:solidFill>
                  <a:srgbClr val="002060"/>
                </a:solidFill>
              </a:rPr>
              <a:t>2- يوجد طول المحور الاكبر للقطع الناقص بمعلوميه </a:t>
            </a:r>
            <a:r>
              <a:rPr lang="en-US" b="1" dirty="0">
                <a:solidFill>
                  <a:srgbClr val="002060"/>
                </a:solidFill>
              </a:rPr>
              <a:t>e</a:t>
            </a:r>
            <a:r>
              <a:rPr lang="ar-SA" b="1" dirty="0">
                <a:solidFill>
                  <a:srgbClr val="002060"/>
                </a:solidFill>
              </a:rPr>
              <a:t> وطول المحور الاصغر </a:t>
            </a:r>
          </a:p>
          <a:p>
            <a:pPr marL="0" indent="0">
              <a:buNone/>
            </a:pPr>
            <a:r>
              <a:rPr lang="ar-SA" b="1" dirty="0">
                <a:solidFill>
                  <a:srgbClr val="002060"/>
                </a:solidFill>
              </a:rPr>
              <a:t>3- يوجد طول المحور القاطع للقطع الزائد بمعلوميه </a:t>
            </a:r>
            <a:r>
              <a:rPr lang="en-US" b="1" dirty="0">
                <a:solidFill>
                  <a:srgbClr val="002060"/>
                </a:solidFill>
              </a:rPr>
              <a:t>e</a:t>
            </a:r>
            <a:r>
              <a:rPr lang="ar-SA" b="1" dirty="0">
                <a:solidFill>
                  <a:srgbClr val="002060"/>
                </a:solidFill>
              </a:rPr>
              <a:t> وطول المحور المرافق</a:t>
            </a:r>
          </a:p>
          <a:p>
            <a:pPr marL="0" indent="0">
              <a:buNone/>
            </a:pPr>
            <a:r>
              <a:rPr lang="ar-SA" b="1" dirty="0">
                <a:solidFill>
                  <a:srgbClr val="002060"/>
                </a:solidFill>
              </a:rPr>
              <a:t>4- يوظف الاختلاف المركزى فى حل تمارين حياتيه</a:t>
            </a:r>
          </a:p>
          <a:p>
            <a:pPr marL="0" indent="0" eaLnBrk="1" fontAlgn="auto" hangingPunct="1">
              <a:spcAft>
                <a:spcPts val="0"/>
              </a:spcAft>
              <a:buNone/>
              <a:defRPr/>
            </a:pPr>
            <a:endParaRPr lang="ar-KW" b="1" dirty="0">
              <a:latin typeface="Simplified Arabic" pitchFamily="18" charset="-78"/>
              <a:cs typeface="Simplified Arabic" pitchFamily="18" charset="-78"/>
            </a:endParaRPr>
          </a:p>
          <a:p>
            <a:pPr marL="0" indent="0" eaLnBrk="1" fontAlgn="auto" hangingPunct="1">
              <a:spcAft>
                <a:spcPts val="0"/>
              </a:spcAft>
              <a:buNone/>
              <a:defRPr/>
            </a:pPr>
            <a:endParaRPr lang="ar-KW" b="1" dirty="0">
              <a:latin typeface="Simplified Arabic" pitchFamily="18" charset="-78"/>
              <a:cs typeface="Simplified Arabic" pitchFamily="18" charset="-78"/>
            </a:endParaRPr>
          </a:p>
          <a:p>
            <a:pPr marL="0" indent="0" eaLnBrk="1" fontAlgn="auto" hangingPunct="1">
              <a:spcAft>
                <a:spcPts val="0"/>
              </a:spcAft>
              <a:buNone/>
              <a:defRPr/>
            </a:pPr>
            <a:endParaRPr lang="en-US" b="1" dirty="0">
              <a:latin typeface="Simplified Arabic" pitchFamily="18" charset="-78"/>
              <a:cs typeface="Simplified Arabic" pitchFamily="18" charset="-78"/>
            </a:endParaRPr>
          </a:p>
        </p:txBody>
      </p:sp>
      <p:sp>
        <p:nvSpPr>
          <p:cNvPr id="8" name="Title 1"/>
          <p:cNvSpPr>
            <a:spLocks noGrp="1"/>
          </p:cNvSpPr>
          <p:nvPr>
            <p:ph type="title"/>
          </p:nvPr>
        </p:nvSpPr>
        <p:spPr>
          <a:xfrm>
            <a:off x="3156967" y="692696"/>
            <a:ext cx="3129547" cy="648072"/>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الأهداف</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54239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6241957" y="476672"/>
            <a:ext cx="217449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التمهيد</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grpSp>
        <p:nvGrpSpPr>
          <p:cNvPr id="2" name="Group 1"/>
          <p:cNvGrpSpPr/>
          <p:nvPr/>
        </p:nvGrpSpPr>
        <p:grpSpPr>
          <a:xfrm>
            <a:off x="1098109" y="1697513"/>
            <a:ext cx="7242688" cy="461665"/>
            <a:chOff x="284518" y="1746696"/>
            <a:chExt cx="7242688" cy="461665"/>
          </a:xfrm>
        </p:grpSpPr>
        <p:sp>
          <p:nvSpPr>
            <p:cNvPr id="11" name="TextBox 10"/>
            <p:cNvSpPr txBox="1"/>
            <p:nvPr/>
          </p:nvSpPr>
          <p:spPr>
            <a:xfrm>
              <a:off x="284518" y="1746696"/>
              <a:ext cx="7242688" cy="461665"/>
            </a:xfrm>
            <a:prstGeom prst="rect">
              <a:avLst/>
            </a:prstGeom>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SA" sz="2400" b="1" dirty="0"/>
                <a:t>ظلل            اذا كانت العباره صحيحه و            اذا كانت العباره خاطئه </a:t>
              </a:r>
            </a:p>
          </p:txBody>
        </p:sp>
        <p:sp>
          <p:nvSpPr>
            <p:cNvPr id="12" name="Flowchart: Connector 11"/>
            <p:cNvSpPr/>
            <p:nvPr/>
          </p:nvSpPr>
          <p:spPr>
            <a:xfrm>
              <a:off x="6278737" y="1750041"/>
              <a:ext cx="432000" cy="43200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2400" b="1" dirty="0"/>
                <a:t>a</a:t>
              </a:r>
              <a:endParaRPr lang="ar-SA" sz="2400" b="1" dirty="0"/>
            </a:p>
          </p:txBody>
        </p:sp>
        <p:sp>
          <p:nvSpPr>
            <p:cNvPr id="13" name="Flowchart: Connector 12"/>
            <p:cNvSpPr/>
            <p:nvPr/>
          </p:nvSpPr>
          <p:spPr>
            <a:xfrm>
              <a:off x="2894361" y="1750041"/>
              <a:ext cx="432000" cy="432000"/>
            </a:xfrm>
            <a:prstGeom prst="flowChartConnector">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2400" b="1" dirty="0"/>
                <a:t>b</a:t>
              </a:r>
              <a:endParaRPr lang="ar-SA" sz="2400" b="1" dirty="0"/>
            </a:p>
          </p:txBody>
        </p:sp>
      </p:grpSp>
      <p:grpSp>
        <p:nvGrpSpPr>
          <p:cNvPr id="4" name="Group 3"/>
          <p:cNvGrpSpPr/>
          <p:nvPr/>
        </p:nvGrpSpPr>
        <p:grpSpPr>
          <a:xfrm>
            <a:off x="539554" y="2780928"/>
            <a:ext cx="8177619" cy="523220"/>
            <a:chOff x="539552" y="2780928"/>
            <a:chExt cx="8177619" cy="523220"/>
          </a:xfrm>
        </p:grpSpPr>
        <p:sp>
          <p:nvSpPr>
            <p:cNvPr id="15" name="TextBox 14"/>
            <p:cNvSpPr txBox="1"/>
            <p:nvPr/>
          </p:nvSpPr>
          <p:spPr>
            <a:xfrm>
              <a:off x="8027559" y="2780928"/>
              <a:ext cx="689612" cy="461665"/>
            </a:xfrm>
            <a:prstGeom prst="rect">
              <a:avLst/>
            </a:prstGeom>
            <a:noFill/>
          </p:spPr>
          <p:txBody>
            <a:bodyPr wrap="none" rtlCol="1">
              <a:spAutoFit/>
            </a:bodyPr>
            <a:lstStyle/>
            <a:p>
              <a:r>
                <a:rPr lang="en-US" sz="2400" b="1" dirty="0"/>
                <a:t>(1 )</a:t>
              </a:r>
              <a:endParaRPr lang="ar-SA" sz="2400" b="1" dirty="0"/>
            </a:p>
          </p:txBody>
        </p:sp>
        <p:sp>
          <p:nvSpPr>
            <p:cNvPr id="16" name="TextBox 15"/>
            <p:cNvSpPr txBox="1"/>
            <p:nvPr/>
          </p:nvSpPr>
          <p:spPr>
            <a:xfrm>
              <a:off x="2973286" y="2780928"/>
              <a:ext cx="5343130" cy="523220"/>
            </a:xfrm>
            <a:prstGeom prst="rect">
              <a:avLst/>
            </a:prstGeom>
            <a:noFill/>
          </p:spPr>
          <p:txBody>
            <a:bodyPr wrap="none" rtlCol="1">
              <a:spAutoFit/>
            </a:bodyPr>
            <a:lstStyle/>
            <a:p>
              <a:r>
                <a:rPr lang="en-US" sz="2800" b="1" dirty="0"/>
                <a:t>  </a:t>
              </a:r>
              <a:r>
                <a:rPr lang="ar-SA" sz="2800" b="1" dirty="0"/>
                <a:t>اذا كانت </a:t>
              </a:r>
              <a:r>
                <a:rPr lang="en-US" sz="2800" b="1" dirty="0"/>
                <a:t> e &lt;1 </a:t>
              </a:r>
              <a:r>
                <a:rPr lang="ar-SA" sz="2800" b="1" dirty="0"/>
                <a:t>فان القطع هو قطع ناقص </a:t>
              </a:r>
            </a:p>
          </p:txBody>
        </p:sp>
        <p:sp>
          <p:nvSpPr>
            <p:cNvPr id="17" name="Flowchart: Connector 16"/>
            <p:cNvSpPr/>
            <p:nvPr/>
          </p:nvSpPr>
          <p:spPr>
            <a:xfrm>
              <a:off x="1763688" y="2780928"/>
              <a:ext cx="432000" cy="432000"/>
            </a:xfrm>
            <a:prstGeom prst="flowChartConnector">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b="1" dirty="0"/>
                <a:t>a</a:t>
              </a:r>
              <a:endParaRPr lang="ar-SA" sz="2400" b="1" dirty="0"/>
            </a:p>
          </p:txBody>
        </p:sp>
        <p:sp>
          <p:nvSpPr>
            <p:cNvPr id="18" name="Flowchart: Connector 17"/>
            <p:cNvSpPr/>
            <p:nvPr/>
          </p:nvSpPr>
          <p:spPr>
            <a:xfrm>
              <a:off x="539552" y="2780928"/>
              <a:ext cx="432000" cy="432000"/>
            </a:xfrm>
            <a:prstGeom prst="flowChartConnector">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b="1" dirty="0"/>
                <a:t>b</a:t>
              </a:r>
              <a:endParaRPr lang="ar-SA" sz="2400" b="1" dirty="0"/>
            </a:p>
          </p:txBody>
        </p:sp>
      </p:grpSp>
      <p:grpSp>
        <p:nvGrpSpPr>
          <p:cNvPr id="5" name="Group 4"/>
          <p:cNvGrpSpPr/>
          <p:nvPr/>
        </p:nvGrpSpPr>
        <p:grpSpPr>
          <a:xfrm>
            <a:off x="580940" y="3645026"/>
            <a:ext cx="8136233" cy="548047"/>
            <a:chOff x="580938" y="3645024"/>
            <a:chExt cx="8136233" cy="548047"/>
          </a:xfrm>
        </p:grpSpPr>
        <p:sp>
          <p:nvSpPr>
            <p:cNvPr id="19" name="TextBox 18"/>
            <p:cNvSpPr txBox="1"/>
            <p:nvPr/>
          </p:nvSpPr>
          <p:spPr>
            <a:xfrm>
              <a:off x="8027559" y="3645024"/>
              <a:ext cx="689612" cy="461665"/>
            </a:xfrm>
            <a:prstGeom prst="rect">
              <a:avLst/>
            </a:prstGeom>
            <a:noFill/>
          </p:spPr>
          <p:txBody>
            <a:bodyPr wrap="none" rtlCol="1">
              <a:spAutoFit/>
            </a:bodyPr>
            <a:lstStyle/>
            <a:p>
              <a:r>
                <a:rPr lang="en-US" sz="2400" b="1" dirty="0"/>
                <a:t>(2 )</a:t>
              </a:r>
              <a:endParaRPr lang="ar-SA" sz="2400" b="1" dirty="0"/>
            </a:p>
          </p:txBody>
        </p:sp>
        <p:sp>
          <p:nvSpPr>
            <p:cNvPr id="20" name="TextBox 19"/>
            <p:cNvSpPr txBox="1"/>
            <p:nvPr/>
          </p:nvSpPr>
          <p:spPr>
            <a:xfrm>
              <a:off x="4040568" y="3645024"/>
              <a:ext cx="4075155" cy="523220"/>
            </a:xfrm>
            <a:prstGeom prst="rect">
              <a:avLst/>
            </a:prstGeom>
            <a:noFill/>
          </p:spPr>
          <p:txBody>
            <a:bodyPr wrap="none" rtlCol="1">
              <a:spAutoFit/>
            </a:bodyPr>
            <a:lstStyle/>
            <a:p>
              <a:r>
                <a:rPr lang="ar-SA" sz="2800" b="1" dirty="0"/>
                <a:t>لاى معادله قطع مكافئ فان </a:t>
              </a:r>
              <a:r>
                <a:rPr lang="en-US" sz="2800" b="1" dirty="0"/>
                <a:t>e =1</a:t>
              </a:r>
              <a:endParaRPr lang="ar-SA" sz="2800" b="1" dirty="0"/>
            </a:p>
          </p:txBody>
        </p:sp>
        <p:sp>
          <p:nvSpPr>
            <p:cNvPr id="21" name="Flowchart: Connector 20"/>
            <p:cNvSpPr/>
            <p:nvPr/>
          </p:nvSpPr>
          <p:spPr>
            <a:xfrm>
              <a:off x="1763688" y="3761071"/>
              <a:ext cx="432000" cy="432000"/>
            </a:xfrm>
            <a:prstGeom prst="flowChartConnector">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b="1" dirty="0"/>
                <a:t>a</a:t>
              </a:r>
              <a:endParaRPr lang="ar-SA" sz="2400" b="1" dirty="0"/>
            </a:p>
          </p:txBody>
        </p:sp>
        <p:sp>
          <p:nvSpPr>
            <p:cNvPr id="22" name="Flowchart: Connector 21"/>
            <p:cNvSpPr/>
            <p:nvPr/>
          </p:nvSpPr>
          <p:spPr>
            <a:xfrm>
              <a:off x="580938" y="3717032"/>
              <a:ext cx="432000" cy="432000"/>
            </a:xfrm>
            <a:prstGeom prst="flowChartConnector">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400" b="1" dirty="0"/>
                <a:t>b</a:t>
              </a:r>
              <a:endParaRPr lang="ar-SA" sz="2400" b="1" dirty="0"/>
            </a:p>
          </p:txBody>
        </p:sp>
      </p:grpSp>
      <p:sp>
        <p:nvSpPr>
          <p:cNvPr id="3" name="Oval 2"/>
          <p:cNvSpPr/>
          <p:nvPr/>
        </p:nvSpPr>
        <p:spPr>
          <a:xfrm>
            <a:off x="1763688" y="3761071"/>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Oval 23"/>
          <p:cNvSpPr/>
          <p:nvPr/>
        </p:nvSpPr>
        <p:spPr>
          <a:xfrm>
            <a:off x="1763688" y="2795760"/>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1192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txBox="1">
            <a:spLocks/>
          </p:cNvSpPr>
          <p:nvPr/>
        </p:nvSpPr>
        <p:spPr>
          <a:xfrm>
            <a:off x="3059832" y="308897"/>
            <a:ext cx="2376264" cy="720080"/>
          </a:xfrm>
          <a:prstGeom prst="rect">
            <a:avLst/>
          </a:prstGeom>
        </p:spPr>
        <p:style>
          <a:lnRef idx="1">
            <a:schemeClr val="accent1"/>
          </a:lnRef>
          <a:fillRef idx="2">
            <a:schemeClr val="accent1"/>
          </a:fillRef>
          <a:effectRef idx="1">
            <a:schemeClr val="accent1"/>
          </a:effectRef>
          <a:fontRef idx="minor">
            <a:schemeClr val="dk1"/>
          </a:fontRef>
        </p:style>
        <p:txBody>
          <a:bodyPr anchor="b">
            <a:normAutofit/>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التدريس</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8" name="Title 1"/>
          <p:cNvSpPr txBox="1">
            <a:spLocks/>
          </p:cNvSpPr>
          <p:nvPr/>
        </p:nvSpPr>
        <p:spPr>
          <a:xfrm>
            <a:off x="7884368" y="1242913"/>
            <a:ext cx="864096" cy="720080"/>
          </a:xfrm>
          <a:prstGeom prst="rect">
            <a:avLst/>
          </a:prstGeom>
        </p:spPr>
        <p:style>
          <a:lnRef idx="1">
            <a:schemeClr val="accent1"/>
          </a:lnRef>
          <a:fillRef idx="2">
            <a:schemeClr val="accent1"/>
          </a:fillRef>
          <a:effectRef idx="1">
            <a:schemeClr val="accent1"/>
          </a:effectRef>
          <a:fontRef idx="minor">
            <a:schemeClr val="dk1"/>
          </a:fontRef>
        </p:style>
        <p:txBody>
          <a:bodyPr rtlCol="1" anchor="ctr">
            <a:normAutofit fontScale="375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Aft>
                <a:spcPts val="0"/>
              </a:spcAft>
              <a:defRPr/>
            </a:pPr>
            <a:br>
              <a:rPr lang="ar-KW" sz="4400" b="1" u="sng" dirty="0">
                <a:ln/>
                <a:solidFill>
                  <a:schemeClr val="accent3"/>
                </a:solidFill>
                <a:latin typeface="+mj-lt"/>
                <a:ea typeface="+mj-ea"/>
                <a:cs typeface="+mj-cs"/>
              </a:rPr>
            </a:br>
            <a:r>
              <a:rPr lang="ar-KW" sz="4400" b="1" u="sng" dirty="0">
                <a:ln/>
                <a:solidFill>
                  <a:schemeClr val="accent3"/>
                </a:solidFill>
                <a:latin typeface="+mj-lt"/>
                <a:ea typeface="+mj-ea"/>
                <a:cs typeface="+mj-cs"/>
              </a:rPr>
              <a:t>مثال 2</a:t>
            </a:r>
          </a:p>
          <a:p>
            <a:pPr algn="ctr" fontAlgn="auto">
              <a:spcAft>
                <a:spcPts val="0"/>
              </a:spcAft>
              <a:defRPr/>
            </a:pPr>
            <a:r>
              <a:rPr lang="ar-KW" sz="4400" b="1" u="sng" dirty="0">
                <a:ln/>
                <a:solidFill>
                  <a:schemeClr val="accent3"/>
                </a:solidFill>
                <a:latin typeface="+mj-lt"/>
                <a:ea typeface="+mj-ea"/>
                <a:cs typeface="+mj-cs"/>
              </a:rPr>
              <a:t>ص 130 </a:t>
            </a:r>
          </a:p>
        </p:txBody>
      </p:sp>
      <p:pic>
        <p:nvPicPr>
          <p:cNvPr id="9" name="Picture 2"/>
          <p:cNvPicPr>
            <a:picLocks noChangeAspect="1" noChangeArrowheads="1"/>
          </p:cNvPicPr>
          <p:nvPr/>
        </p:nvPicPr>
        <p:blipFill>
          <a:blip r:embed="rId2" cstate="print">
            <a:duotone>
              <a:prstClr val="black"/>
              <a:schemeClr val="accent1">
                <a:tint val="45000"/>
                <a:satMod val="400000"/>
              </a:schemeClr>
            </a:duotone>
          </a:blip>
          <a:srcRect l="88046" t="11971" r="1566" b="79944"/>
          <a:stretch>
            <a:fillRect/>
          </a:stretch>
        </p:blipFill>
        <p:spPr bwMode="auto">
          <a:xfrm>
            <a:off x="7928327" y="2348880"/>
            <a:ext cx="776181" cy="432048"/>
          </a:xfrm>
          <a:prstGeom prst="rect">
            <a:avLst/>
          </a:prstGeom>
          <a:noFill/>
          <a:ln w="9525">
            <a:noFill/>
            <a:miter lim="800000"/>
            <a:headEnd/>
            <a:tailEnd/>
          </a:ln>
        </p:spPr>
      </p:pic>
      <p:sp>
        <p:nvSpPr>
          <p:cNvPr id="10" name="TextBox 9"/>
          <p:cNvSpPr txBox="1"/>
          <p:nvPr/>
        </p:nvSpPr>
        <p:spPr>
          <a:xfrm>
            <a:off x="272991" y="1310566"/>
            <a:ext cx="7611379" cy="584775"/>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SA" sz="3200" b="1" dirty="0">
                <a:ln w="31550" cmpd="sng">
                  <a:solidFill>
                    <a:srgbClr val="00B050"/>
                  </a:solidFill>
                  <a:prstDash val="solid"/>
                </a:ln>
                <a:solidFill>
                  <a:srgbClr val="00B050"/>
                </a:solidFill>
                <a:effectLst>
                  <a:outerShdw blurRad="50800" dist="40000" dir="5400000" algn="tl" rotWithShape="0">
                    <a:srgbClr val="000000">
                      <a:shade val="5000"/>
                      <a:satMod val="120000"/>
                      <a:alpha val="33000"/>
                    </a:srgbClr>
                  </a:outerShdw>
                </a:effectLst>
              </a:rPr>
              <a:t>اوجد الاختلاف المركزى لكل قطع مما يلى حيث معادلته :</a:t>
            </a:r>
          </a:p>
        </p:txBody>
      </p:sp>
      <p:grpSp>
        <p:nvGrpSpPr>
          <p:cNvPr id="11" name="Group 10"/>
          <p:cNvGrpSpPr/>
          <p:nvPr/>
        </p:nvGrpSpPr>
        <p:grpSpPr>
          <a:xfrm>
            <a:off x="627560" y="2003337"/>
            <a:ext cx="2812609" cy="876586"/>
            <a:chOff x="143922" y="1172725"/>
            <a:chExt cx="2812609" cy="876586"/>
          </a:xfrm>
        </p:grpSpPr>
        <p:sp>
          <p:nvSpPr>
            <p:cNvPr id="12" name="Flowchart: Connector 11"/>
            <p:cNvSpPr/>
            <p:nvPr/>
          </p:nvSpPr>
          <p:spPr>
            <a:xfrm>
              <a:off x="143922" y="1359431"/>
              <a:ext cx="457200" cy="457200"/>
            </a:xfrm>
            <a:prstGeom prst="flowChartConnector">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400" b="1" dirty="0">
                  <a:solidFill>
                    <a:srgbClr val="0070C0"/>
                  </a:solidFill>
                </a:rPr>
                <a:t>a</a:t>
              </a:r>
              <a:endParaRPr lang="ar-SA" sz="2400" b="1" dirty="0">
                <a:solidFill>
                  <a:srgbClr val="0070C0"/>
                </a:solidFill>
              </a:endParaRPr>
            </a:p>
          </p:txBody>
        </p:sp>
        <mc:AlternateContent xmlns:mc="http://schemas.openxmlformats.org/markup-compatibility/2006">
          <mc:Choice xmlns:a14="http://schemas.microsoft.com/office/drawing/2010/main" Requires="a14">
            <p:sp>
              <p:nvSpPr>
                <p:cNvPr id="13" name="TextBox 12"/>
                <p:cNvSpPr txBox="1"/>
                <p:nvPr/>
              </p:nvSpPr>
              <p:spPr>
                <a:xfrm>
                  <a:off x="1196272" y="1172725"/>
                  <a:ext cx="269626" cy="83061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400" b="1" i="1">
                                <a:solidFill>
                                  <a:srgbClr val="0070C0"/>
                                </a:solidFill>
                                <a:latin typeface="Cambria Math" panose="02040503050406030204" pitchFamily="18" charset="0"/>
                              </a:rPr>
                            </m:ctrlPr>
                          </m:fPr>
                          <m:num>
                            <m:r>
                              <a:rPr lang="ar-SA" sz="2400" b="1" i="1">
                                <a:solidFill>
                                  <a:srgbClr val="0070C0"/>
                                </a:solidFill>
                                <a:latin typeface="Cambria Math"/>
                              </a:rPr>
                              <m:t>𝒙</m:t>
                            </m:r>
                            <m:r>
                              <a:rPr lang="ar-SA" sz="2400" b="1" i="1">
                                <a:solidFill>
                                  <a:srgbClr val="0070C0"/>
                                </a:solidFill>
                                <a:latin typeface="Cambria Math"/>
                              </a:rPr>
                              <m:t>²</m:t>
                            </m:r>
                          </m:num>
                          <m:den>
                            <m:r>
                              <a:rPr lang="ar-SA" sz="2400" b="1" i="1">
                                <a:solidFill>
                                  <a:srgbClr val="0070C0"/>
                                </a:solidFill>
                                <a:latin typeface="Cambria Math"/>
                              </a:rPr>
                              <m:t>𝟐𝟓</m:t>
                            </m:r>
                          </m:den>
                        </m:f>
                      </m:oMath>
                    </m:oMathPara>
                  </a14:m>
                  <a:endParaRPr lang="ar-SA" sz="2400" b="1" dirty="0">
                    <a:solidFill>
                      <a:srgbClr val="0070C0"/>
                    </a:solidFill>
                  </a:endParaRPr>
                </a:p>
              </p:txBody>
            </p:sp>
          </mc:Choice>
          <mc:Fallback>
            <p:sp>
              <p:nvSpPr>
                <p:cNvPr id="13" name="TextBox 12"/>
                <p:cNvSpPr txBox="1">
                  <a:spLocks noRot="1" noChangeAspect="1" noMove="1" noResize="1" noEditPoints="1" noAdjustHandles="1" noChangeArrowheads="1" noChangeShapeType="1" noTextEdit="1"/>
                </p:cNvSpPr>
                <p:nvPr/>
              </p:nvSpPr>
              <p:spPr>
                <a:xfrm>
                  <a:off x="1196272" y="1172725"/>
                  <a:ext cx="269626" cy="830612"/>
                </a:xfrm>
                <a:prstGeom prst="rect">
                  <a:avLst/>
                </a:prstGeom>
                <a:blipFill>
                  <a:blip r:embed="rId3"/>
                  <a:stretch>
                    <a:fillRect r="-70455"/>
                  </a:stretch>
                </a:blipFill>
              </p:spPr>
              <p:txBody>
                <a:bodyPr/>
                <a:lstStyle/>
                <a:p>
                  <a:r>
                    <a:rPr lang="en-US">
                      <a:noFill/>
                    </a:rPr>
                    <a:t> </a:t>
                  </a:r>
                </a:p>
              </p:txBody>
            </p:sp>
          </mc:Fallback>
        </mc:AlternateContent>
        <p:sp>
          <p:nvSpPr>
            <p:cNvPr id="14" name="TextBox 13"/>
            <p:cNvSpPr txBox="1"/>
            <p:nvPr/>
          </p:nvSpPr>
          <p:spPr>
            <a:xfrm>
              <a:off x="1465898" y="1218699"/>
              <a:ext cx="364267" cy="738664"/>
            </a:xfrm>
            <a:prstGeom prst="rect">
              <a:avLst/>
            </a:prstGeom>
            <a:noFill/>
          </p:spPr>
          <p:txBody>
            <a:bodyPr wrap="none" rtlCol="1">
              <a:spAutoFit/>
            </a:bodyPr>
            <a:lstStyle/>
            <a:p>
              <a:endParaRPr lang="ar-SA" dirty="0">
                <a:solidFill>
                  <a:srgbClr val="0070C0"/>
                </a:solidFill>
              </a:endParaRPr>
            </a:p>
            <a:p>
              <a:r>
                <a:rPr lang="ar-SA" sz="2400" b="1" dirty="0">
                  <a:solidFill>
                    <a:srgbClr val="0070C0"/>
                  </a:solidFill>
                </a:rPr>
                <a:t>+</a:t>
              </a:r>
            </a:p>
          </p:txBody>
        </p:sp>
        <mc:AlternateContent xmlns:mc="http://schemas.openxmlformats.org/markup-compatibility/2006">
          <mc:Choice xmlns:a14="http://schemas.microsoft.com/office/drawing/2010/main" Requires="a14">
            <p:sp>
              <p:nvSpPr>
                <p:cNvPr id="15" name="TextBox 14"/>
                <p:cNvSpPr txBox="1"/>
                <p:nvPr/>
              </p:nvSpPr>
              <p:spPr>
                <a:xfrm>
                  <a:off x="2139544" y="1218699"/>
                  <a:ext cx="269626" cy="83061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400" b="1" i="1">
                                <a:solidFill>
                                  <a:srgbClr val="0070C0"/>
                                </a:solidFill>
                                <a:latin typeface="Cambria Math" panose="02040503050406030204" pitchFamily="18" charset="0"/>
                              </a:rPr>
                            </m:ctrlPr>
                          </m:fPr>
                          <m:num>
                            <m:r>
                              <a:rPr lang="en-US" sz="2400" b="1" i="1">
                                <a:solidFill>
                                  <a:srgbClr val="0070C0"/>
                                </a:solidFill>
                                <a:latin typeface="Cambria Math"/>
                              </a:rPr>
                              <m:t>𝒚</m:t>
                            </m:r>
                            <m:r>
                              <a:rPr lang="en-US" sz="2400" b="1" i="1">
                                <a:solidFill>
                                  <a:srgbClr val="0070C0"/>
                                </a:solidFill>
                                <a:latin typeface="Cambria Math"/>
                              </a:rPr>
                              <m:t>²</m:t>
                            </m:r>
                          </m:num>
                          <m:den>
                            <m:r>
                              <a:rPr lang="ar-SA" sz="2400" b="1" i="1">
                                <a:solidFill>
                                  <a:srgbClr val="0070C0"/>
                                </a:solidFill>
                                <a:latin typeface="Cambria Math"/>
                              </a:rPr>
                              <m:t>𝟗</m:t>
                            </m:r>
                          </m:den>
                        </m:f>
                      </m:oMath>
                    </m:oMathPara>
                  </a14:m>
                  <a:endParaRPr lang="ar-SA" sz="2400" b="1" dirty="0">
                    <a:solidFill>
                      <a:srgbClr val="0070C0"/>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2139544" y="1218699"/>
                  <a:ext cx="269626" cy="830612"/>
                </a:xfrm>
                <a:prstGeom prst="rect">
                  <a:avLst/>
                </a:prstGeom>
                <a:blipFill>
                  <a:blip r:embed="rId4"/>
                  <a:stretch>
                    <a:fillRect r="-46667"/>
                  </a:stretch>
                </a:blipFill>
              </p:spPr>
              <p:txBody>
                <a:bodyPr/>
                <a:lstStyle/>
                <a:p>
                  <a:r>
                    <a:rPr lang="en-US">
                      <a:noFill/>
                    </a:rPr>
                    <a:t> </a:t>
                  </a:r>
                </a:p>
              </p:txBody>
            </p:sp>
          </mc:Fallback>
        </mc:AlternateContent>
        <p:sp>
          <p:nvSpPr>
            <p:cNvPr id="16" name="TextBox 15"/>
            <p:cNvSpPr txBox="1"/>
            <p:nvPr/>
          </p:nvSpPr>
          <p:spPr>
            <a:xfrm>
              <a:off x="2321421" y="1411785"/>
              <a:ext cx="635110" cy="461665"/>
            </a:xfrm>
            <a:prstGeom prst="rect">
              <a:avLst/>
            </a:prstGeom>
            <a:noFill/>
          </p:spPr>
          <p:txBody>
            <a:bodyPr wrap="none" rtlCol="1">
              <a:spAutoFit/>
            </a:bodyPr>
            <a:lstStyle/>
            <a:p>
              <a:r>
                <a:rPr lang="en-US" sz="2400" b="1" dirty="0">
                  <a:solidFill>
                    <a:srgbClr val="0070C0"/>
                  </a:solidFill>
                </a:rPr>
                <a:t>= 1</a:t>
              </a:r>
              <a:endParaRPr lang="ar-SA" sz="2400" b="1" dirty="0">
                <a:solidFill>
                  <a:srgbClr val="0070C0"/>
                </a:solidFill>
              </a:endParaRPr>
            </a:p>
          </p:txBody>
        </p:sp>
      </p:grpSp>
      <mc:AlternateContent xmlns:mc="http://schemas.openxmlformats.org/markup-compatibility/2006">
        <mc:Choice xmlns:a14="http://schemas.microsoft.com/office/drawing/2010/main" Requires="a14">
          <p:sp>
            <p:nvSpPr>
              <p:cNvPr id="17" name="TextBox 16"/>
              <p:cNvSpPr txBox="1"/>
              <p:nvPr/>
            </p:nvSpPr>
            <p:spPr>
              <a:xfrm>
                <a:off x="3923928" y="2833461"/>
                <a:ext cx="4546652" cy="1027589"/>
              </a:xfrm>
              <a:prstGeom prst="rect">
                <a:avLst/>
              </a:prstGeom>
              <a:noFill/>
            </p:spPr>
            <p:txBody>
              <a:bodyPr wrap="square" rtlCol="1">
                <a:spAutoFit/>
              </a:bodyPr>
              <a:lstStyle/>
              <a:p>
                <a:r>
                  <a:rPr lang="ar-SA" sz="2400" b="1" dirty="0"/>
                  <a:t>قطع ناقص  معادلته : </a:t>
                </a:r>
                <a:r>
                  <a:rPr lang="en-US" sz="2400" b="1" dirty="0"/>
                  <a:t>1</a:t>
                </a:r>
                <a:r>
                  <a:rPr lang="ar-SA" sz="2400" b="1" dirty="0"/>
                  <a:t> =  </a:t>
                </a:r>
                <a14:m>
                  <m:oMath xmlns:m="http://schemas.openxmlformats.org/officeDocument/2006/math">
                    <m:f>
                      <m:fPr>
                        <m:ctrlPr>
                          <a:rPr lang="ar-SA" sz="2400" b="1" i="1">
                            <a:latin typeface="Cambria Math" panose="02040503050406030204" pitchFamily="18" charset="0"/>
                          </a:rPr>
                        </m:ctrlPr>
                      </m:fPr>
                      <m:num>
                        <m:r>
                          <a:rPr lang="en-US" sz="2400" b="1" i="1">
                            <a:latin typeface="Cambria Math"/>
                          </a:rPr>
                          <m:t>𝒙</m:t>
                        </m:r>
                        <m:r>
                          <a:rPr lang="en-US" sz="2400" b="1" i="1">
                            <a:latin typeface="Cambria Math"/>
                          </a:rPr>
                          <m:t>²</m:t>
                        </m:r>
                      </m:num>
                      <m:den>
                        <m:r>
                          <a:rPr lang="en-US" sz="2400" b="1" i="1">
                            <a:latin typeface="Cambria Math"/>
                          </a:rPr>
                          <m:t>𝒂</m:t>
                        </m:r>
                        <m:r>
                          <a:rPr lang="en-US" sz="2400" b="1" i="1">
                            <a:latin typeface="Cambria Math"/>
                          </a:rPr>
                          <m:t>²</m:t>
                        </m:r>
                      </m:den>
                    </m:f>
                  </m:oMath>
                </a14:m>
                <a:r>
                  <a:rPr lang="en-US" sz="2400" b="1"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𝒚</m:t>
                        </m:r>
                        <m:r>
                          <a:rPr lang="en-US" sz="2400" b="1" i="1">
                            <a:latin typeface="Cambria Math"/>
                          </a:rPr>
                          <m:t>²</m:t>
                        </m:r>
                      </m:num>
                      <m:den>
                        <m:r>
                          <a:rPr lang="en-US" sz="2400" b="1" i="1">
                            <a:latin typeface="Cambria Math"/>
                          </a:rPr>
                          <m:t>𝒃</m:t>
                        </m:r>
                        <m:r>
                          <a:rPr lang="en-US" sz="2400" b="1" i="1">
                            <a:latin typeface="Cambria Math"/>
                          </a:rPr>
                          <m:t>²</m:t>
                        </m:r>
                      </m:den>
                    </m:f>
                  </m:oMath>
                </a14:m>
                <a:endParaRPr lang="en-US" sz="2400" b="1" dirty="0"/>
              </a:p>
              <a:p>
                <a:r>
                  <a:rPr lang="ar-SA" sz="2400" b="1" dirty="0"/>
                  <a:t>بالمقارنه:  </a:t>
                </a:r>
              </a:p>
            </p:txBody>
          </p:sp>
        </mc:Choice>
        <mc:Fallback>
          <p:sp>
            <p:nvSpPr>
              <p:cNvPr id="17" name="TextBox 16"/>
              <p:cNvSpPr txBox="1">
                <a:spLocks noRot="1" noChangeAspect="1" noMove="1" noResize="1" noEditPoints="1" noAdjustHandles="1" noChangeArrowheads="1" noChangeShapeType="1" noTextEdit="1"/>
              </p:cNvSpPr>
              <p:nvPr/>
            </p:nvSpPr>
            <p:spPr>
              <a:xfrm>
                <a:off x="3923928" y="2833461"/>
                <a:ext cx="4546652" cy="1027589"/>
              </a:xfrm>
              <a:prstGeom prst="rect">
                <a:avLst/>
              </a:prstGeom>
              <a:blipFill>
                <a:blip r:embed="rId5"/>
                <a:stretch>
                  <a:fillRect r="-2011" b="-13690"/>
                </a:stretch>
              </a:blipFill>
            </p:spPr>
            <p:txBody>
              <a:bodyPr/>
              <a:lstStyle/>
              <a:p>
                <a:r>
                  <a:rPr lang="en-US">
                    <a:noFill/>
                  </a:rPr>
                  <a:t> </a:t>
                </a:r>
              </a:p>
            </p:txBody>
          </p:sp>
        </mc:Fallback>
      </mc:AlternateContent>
      <p:sp>
        <p:nvSpPr>
          <p:cNvPr id="18" name="TextBox 17"/>
          <p:cNvSpPr txBox="1"/>
          <p:nvPr/>
        </p:nvSpPr>
        <p:spPr>
          <a:xfrm>
            <a:off x="3942377" y="3687417"/>
            <a:ext cx="1192955" cy="461665"/>
          </a:xfrm>
          <a:prstGeom prst="rect">
            <a:avLst/>
          </a:prstGeom>
          <a:noFill/>
        </p:spPr>
        <p:txBody>
          <a:bodyPr wrap="none" rtlCol="1">
            <a:spAutoFit/>
          </a:bodyPr>
          <a:lstStyle/>
          <a:p>
            <a:r>
              <a:rPr lang="en-US" sz="2400" b="1" dirty="0"/>
              <a:t>a² = 25</a:t>
            </a:r>
            <a:endParaRPr lang="ar-SA" sz="2400" b="1" dirty="0"/>
          </a:p>
        </p:txBody>
      </p:sp>
      <p:sp>
        <p:nvSpPr>
          <p:cNvPr id="19" name="TextBox 18"/>
          <p:cNvSpPr txBox="1"/>
          <p:nvPr/>
        </p:nvSpPr>
        <p:spPr>
          <a:xfrm>
            <a:off x="5821415" y="3645026"/>
            <a:ext cx="910827" cy="461665"/>
          </a:xfrm>
          <a:prstGeom prst="rect">
            <a:avLst/>
          </a:prstGeom>
          <a:noFill/>
        </p:spPr>
        <p:txBody>
          <a:bodyPr wrap="none" rtlCol="1">
            <a:spAutoFit/>
          </a:bodyPr>
          <a:lstStyle/>
          <a:p>
            <a:r>
              <a:rPr lang="en-US" sz="2400" b="1" dirty="0"/>
              <a:t>a = 5</a:t>
            </a:r>
            <a:endParaRPr lang="ar-SA" sz="2400" b="1" dirty="0"/>
          </a:p>
        </p:txBody>
      </p:sp>
      <p:sp>
        <p:nvSpPr>
          <p:cNvPr id="20" name="TextBox 19"/>
          <p:cNvSpPr txBox="1"/>
          <p:nvPr/>
        </p:nvSpPr>
        <p:spPr>
          <a:xfrm>
            <a:off x="3923930" y="4132678"/>
            <a:ext cx="1158051" cy="461665"/>
          </a:xfrm>
          <a:prstGeom prst="rect">
            <a:avLst/>
          </a:prstGeom>
          <a:noFill/>
        </p:spPr>
        <p:txBody>
          <a:bodyPr wrap="square" rtlCol="1">
            <a:spAutoFit/>
          </a:bodyPr>
          <a:lstStyle/>
          <a:p>
            <a:r>
              <a:rPr lang="en-US" sz="2400" b="1" dirty="0"/>
              <a:t>b² = 9</a:t>
            </a:r>
            <a:endParaRPr lang="ar-SA" sz="2400" b="1" dirty="0"/>
          </a:p>
        </p:txBody>
      </p:sp>
      <p:sp>
        <p:nvSpPr>
          <p:cNvPr id="21" name="TextBox 20"/>
          <p:cNvSpPr txBox="1"/>
          <p:nvPr/>
        </p:nvSpPr>
        <p:spPr>
          <a:xfrm>
            <a:off x="5810195" y="4119465"/>
            <a:ext cx="922047" cy="461665"/>
          </a:xfrm>
          <a:prstGeom prst="rect">
            <a:avLst/>
          </a:prstGeom>
          <a:noFill/>
        </p:spPr>
        <p:txBody>
          <a:bodyPr wrap="none" rtlCol="1">
            <a:spAutoFit/>
          </a:bodyPr>
          <a:lstStyle/>
          <a:p>
            <a:r>
              <a:rPr lang="en-US" sz="2400" b="1" dirty="0"/>
              <a:t>b = 3</a:t>
            </a:r>
            <a:endParaRPr lang="ar-SA" sz="2400" b="1" dirty="0"/>
          </a:p>
        </p:txBody>
      </p:sp>
      <p:sp>
        <p:nvSpPr>
          <p:cNvPr id="22" name="TextBox 21"/>
          <p:cNvSpPr txBox="1"/>
          <p:nvPr/>
        </p:nvSpPr>
        <p:spPr>
          <a:xfrm>
            <a:off x="3846690" y="4604292"/>
            <a:ext cx="1877438" cy="461665"/>
          </a:xfrm>
          <a:prstGeom prst="rect">
            <a:avLst/>
          </a:prstGeom>
          <a:noFill/>
        </p:spPr>
        <p:txBody>
          <a:bodyPr wrap="none" rtlCol="1">
            <a:spAutoFit/>
          </a:bodyPr>
          <a:lstStyle/>
          <a:p>
            <a:r>
              <a:rPr lang="en-US" sz="2400" b="1" dirty="0"/>
              <a:t>c² = a²  -  b²</a:t>
            </a:r>
            <a:endParaRPr lang="ar-SA" sz="2400" b="1" dirty="0"/>
          </a:p>
        </p:txBody>
      </p:sp>
      <p:sp>
        <p:nvSpPr>
          <p:cNvPr id="23" name="TextBox 22"/>
          <p:cNvSpPr txBox="1"/>
          <p:nvPr/>
        </p:nvSpPr>
        <p:spPr>
          <a:xfrm>
            <a:off x="3674830" y="5046277"/>
            <a:ext cx="1952779" cy="830997"/>
          </a:xfrm>
          <a:prstGeom prst="rect">
            <a:avLst/>
          </a:prstGeom>
          <a:noFill/>
        </p:spPr>
        <p:txBody>
          <a:bodyPr wrap="none" rtlCol="1">
            <a:spAutoFit/>
          </a:bodyPr>
          <a:lstStyle/>
          <a:p>
            <a:r>
              <a:rPr lang="en-US" sz="2400" b="1" dirty="0"/>
              <a:t>c² = 25 – 9 </a:t>
            </a:r>
          </a:p>
          <a:p>
            <a:r>
              <a:rPr lang="en-US" sz="2400" b="1" dirty="0"/>
              <a:t> c</a:t>
            </a:r>
            <a:r>
              <a:rPr lang="en-US" sz="2400" b="1" baseline="30000" dirty="0"/>
              <a:t>2</a:t>
            </a:r>
            <a:r>
              <a:rPr lang="en-US" sz="2400" b="1" dirty="0"/>
              <a:t> = 16       </a:t>
            </a:r>
            <a:endParaRPr lang="ar-SA" sz="2400" b="1" dirty="0"/>
          </a:p>
        </p:txBody>
      </p:sp>
      <p:sp>
        <p:nvSpPr>
          <p:cNvPr id="24" name="TextBox 23"/>
          <p:cNvSpPr txBox="1"/>
          <p:nvPr/>
        </p:nvSpPr>
        <p:spPr>
          <a:xfrm>
            <a:off x="5765436" y="5415609"/>
            <a:ext cx="894796" cy="461665"/>
          </a:xfrm>
          <a:prstGeom prst="rect">
            <a:avLst/>
          </a:prstGeom>
          <a:noFill/>
        </p:spPr>
        <p:txBody>
          <a:bodyPr wrap="none" rtlCol="1">
            <a:spAutoFit/>
          </a:bodyPr>
          <a:lstStyle/>
          <a:p>
            <a:r>
              <a:rPr lang="en-US" sz="2400" b="1" dirty="0"/>
              <a:t>c = 4</a:t>
            </a:r>
            <a:endParaRPr lang="ar-SA" sz="2400" b="1" dirty="0"/>
          </a:p>
        </p:txBody>
      </p:sp>
      <p:grpSp>
        <p:nvGrpSpPr>
          <p:cNvPr id="2" name="Group 1"/>
          <p:cNvGrpSpPr/>
          <p:nvPr/>
        </p:nvGrpSpPr>
        <p:grpSpPr>
          <a:xfrm>
            <a:off x="3870555" y="5881698"/>
            <a:ext cx="1133495" cy="730136"/>
            <a:chOff x="398488" y="4104987"/>
            <a:chExt cx="1133495" cy="730136"/>
          </a:xfrm>
        </p:grpSpPr>
        <mc:AlternateContent xmlns:mc="http://schemas.openxmlformats.org/markup-compatibility/2006" xmlns:a14="http://schemas.microsoft.com/office/drawing/2010/main">
          <mc:Choice Requires="a14">
            <p:sp>
              <p:nvSpPr>
                <p:cNvPr id="25" name="TextBox 24"/>
                <p:cNvSpPr txBox="1"/>
                <p:nvPr/>
              </p:nvSpPr>
              <p:spPr>
                <a:xfrm>
                  <a:off x="936892" y="4104987"/>
                  <a:ext cx="595091" cy="730136"/>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r>
                              <a:rPr lang="en-US" sz="2400" b="1" i="1">
                                <a:latin typeface="Cambria Math"/>
                              </a:rPr>
                              <m:t>𝒄</m:t>
                            </m:r>
                          </m:num>
                          <m:den>
                            <m:r>
                              <a:rPr lang="en-US" sz="2400" b="1" i="1">
                                <a:latin typeface="Cambria Math"/>
                              </a:rPr>
                              <m:t>𝒂</m:t>
                            </m:r>
                          </m:den>
                        </m:f>
                      </m:oMath>
                    </m:oMathPara>
                  </a14:m>
                  <a:endParaRPr lang="ar-SA" sz="2400"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936892" y="4104987"/>
                  <a:ext cx="595091" cy="730136"/>
                </a:xfrm>
                <a:prstGeom prst="rect">
                  <a:avLst/>
                </a:prstGeom>
                <a:blipFill rotWithShape="1">
                  <a:blip r:embed="rId6"/>
                  <a:stretch>
                    <a:fillRect/>
                  </a:stretch>
                </a:blipFill>
              </p:spPr>
              <p:txBody>
                <a:bodyPr/>
                <a:lstStyle/>
                <a:p>
                  <a:r>
                    <a:rPr lang="ar-SA">
                      <a:noFill/>
                    </a:rPr>
                    <a:t> </a:t>
                  </a:r>
                </a:p>
              </p:txBody>
            </p:sp>
          </mc:Fallback>
        </mc:AlternateContent>
        <p:sp>
          <p:nvSpPr>
            <p:cNvPr id="26" name="TextBox 25"/>
            <p:cNvSpPr txBox="1"/>
            <p:nvPr/>
          </p:nvSpPr>
          <p:spPr>
            <a:xfrm>
              <a:off x="398488" y="4221088"/>
              <a:ext cx="635110" cy="461665"/>
            </a:xfrm>
            <a:prstGeom prst="rect">
              <a:avLst/>
            </a:prstGeom>
            <a:noFill/>
          </p:spPr>
          <p:txBody>
            <a:bodyPr wrap="none" rtlCol="1">
              <a:spAutoFit/>
            </a:bodyPr>
            <a:lstStyle/>
            <a:p>
              <a:r>
                <a:rPr lang="en-US" sz="2400" b="1" dirty="0"/>
                <a:t>e =</a:t>
              </a:r>
              <a:endParaRPr lang="ar-SA" sz="2400" b="1" dirty="0"/>
            </a:p>
          </p:txBody>
        </p:sp>
      </p:grpSp>
      <p:grpSp>
        <p:nvGrpSpPr>
          <p:cNvPr id="3" name="Group 2"/>
          <p:cNvGrpSpPr/>
          <p:nvPr/>
        </p:nvGrpSpPr>
        <p:grpSpPr>
          <a:xfrm>
            <a:off x="5676470" y="5827004"/>
            <a:ext cx="1127778" cy="784830"/>
            <a:chOff x="2339752" y="4086436"/>
            <a:chExt cx="1127778" cy="784830"/>
          </a:xfrm>
        </p:grpSpPr>
        <p:sp>
          <p:nvSpPr>
            <p:cNvPr id="27" name="TextBox 26"/>
            <p:cNvSpPr txBox="1"/>
            <p:nvPr/>
          </p:nvSpPr>
          <p:spPr>
            <a:xfrm>
              <a:off x="2339752" y="4263479"/>
              <a:ext cx="635110" cy="461665"/>
            </a:xfrm>
            <a:prstGeom prst="rect">
              <a:avLst/>
            </a:prstGeom>
            <a:noFill/>
          </p:spPr>
          <p:txBody>
            <a:bodyPr wrap="none" rtlCol="1">
              <a:spAutoFit/>
            </a:bodyPr>
            <a:lstStyle/>
            <a:p>
              <a:r>
                <a:rPr lang="en-US" sz="2400" b="1" dirty="0"/>
                <a:t>e =</a:t>
              </a:r>
              <a:endParaRPr lang="ar-SA" sz="2400" b="1" dirty="0"/>
            </a:p>
          </p:txBody>
        </p:sp>
        <mc:AlternateContent xmlns:mc="http://schemas.openxmlformats.org/markup-compatibility/2006" xmlns:a14="http://schemas.microsoft.com/office/drawing/2010/main">
          <mc:Choice Requires="a14">
            <p:sp>
              <p:nvSpPr>
                <p:cNvPr id="28" name="TextBox 27"/>
                <p:cNvSpPr txBox="1"/>
                <p:nvPr/>
              </p:nvSpPr>
              <p:spPr>
                <a:xfrm>
                  <a:off x="2872439" y="4086436"/>
                  <a:ext cx="595091" cy="78483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r>
                              <a:rPr lang="en-US" sz="2400" b="1" i="1">
                                <a:latin typeface="Cambria Math"/>
                              </a:rPr>
                              <m:t>𝟒</m:t>
                            </m:r>
                          </m:num>
                          <m:den>
                            <m:r>
                              <a:rPr lang="en-US" sz="2400" b="1" i="1">
                                <a:latin typeface="Cambria Math"/>
                              </a:rPr>
                              <m:t>𝟓</m:t>
                            </m:r>
                          </m:den>
                        </m:f>
                      </m:oMath>
                    </m:oMathPara>
                  </a14:m>
                  <a:endParaRPr lang="ar-SA" sz="2400"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2872439" y="4086436"/>
                  <a:ext cx="595091" cy="784830"/>
                </a:xfrm>
                <a:prstGeom prst="rect">
                  <a:avLst/>
                </a:prstGeom>
                <a:blipFill rotWithShape="1">
                  <a:blip r:embed="rId7"/>
                  <a:stretch>
                    <a:fillRect/>
                  </a:stretch>
                </a:blipFill>
              </p:spPr>
              <p:txBody>
                <a:bodyPr/>
                <a:lstStyle/>
                <a:p>
                  <a:r>
                    <a:rPr lang="ar-SA">
                      <a:noFill/>
                    </a:rPr>
                    <a:t> </a:t>
                  </a:r>
                </a:p>
              </p:txBody>
            </p:sp>
          </mc:Fallback>
        </mc:AlternateContent>
      </p:grpSp>
      <p:sp>
        <p:nvSpPr>
          <p:cNvPr id="29" name="Right Arrow 28"/>
          <p:cNvSpPr/>
          <p:nvPr/>
        </p:nvSpPr>
        <p:spPr>
          <a:xfrm>
            <a:off x="5148128" y="3918247"/>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0" name="Right Arrow 29"/>
          <p:cNvSpPr/>
          <p:nvPr/>
        </p:nvSpPr>
        <p:spPr>
          <a:xfrm>
            <a:off x="5108587" y="4354182"/>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1" name="Right Arrow 30"/>
          <p:cNvSpPr/>
          <p:nvPr/>
        </p:nvSpPr>
        <p:spPr>
          <a:xfrm>
            <a:off x="5081979" y="5689141"/>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2" name="Right Arrow 31"/>
          <p:cNvSpPr/>
          <p:nvPr/>
        </p:nvSpPr>
        <p:spPr>
          <a:xfrm>
            <a:off x="4998090" y="6251633"/>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4" name="TextBox 3"/>
          <p:cNvSpPr txBox="1"/>
          <p:nvPr/>
        </p:nvSpPr>
        <p:spPr>
          <a:xfrm>
            <a:off x="1949535" y="2996952"/>
            <a:ext cx="2589318" cy="369332"/>
          </a:xfrm>
          <a:prstGeom prst="rect">
            <a:avLst/>
          </a:prstGeom>
          <a:noFill/>
        </p:spPr>
        <p:txBody>
          <a:bodyPr wrap="square" rtlCol="1">
            <a:spAutoFit/>
          </a:bodyPr>
          <a:lstStyle/>
          <a:p>
            <a:r>
              <a:rPr lang="ar-SA" b="1" dirty="0">
                <a:latin typeface="Simplified Arabic" panose="02020603050405020304" pitchFamily="18" charset="-78"/>
                <a:cs typeface="Simplified Arabic" panose="02020603050405020304" pitchFamily="18" charset="-78"/>
              </a:rPr>
              <a:t>وهو ينطبق على محور السينات</a:t>
            </a:r>
          </a:p>
        </p:txBody>
      </p:sp>
    </p:spTree>
    <p:extLst>
      <p:ext uri="{BB962C8B-B14F-4D97-AF65-F5344CB8AC3E}">
        <p14:creationId xmlns:p14="http://schemas.microsoft.com/office/powerpoint/2010/main" val="280116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8" grpId="0"/>
      <p:bldP spid="19" grpId="0"/>
      <p:bldP spid="20" grpId="0"/>
      <p:bldP spid="21" grpId="0"/>
      <p:bldP spid="22" grpId="0"/>
      <p:bldP spid="23" grpId="0"/>
      <p:bldP spid="24" grpId="0"/>
      <p:bldP spid="29" grpId="0" animBg="1"/>
      <p:bldP spid="30" grpId="0" animBg="1"/>
      <p:bldP spid="31" grpId="0" animBg="1"/>
      <p:bldP spid="32" grpId="0" animBg="1"/>
      <p:bldP spid="4" grpId="0"/>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Connector 3"/>
          <p:cNvSpPr/>
          <p:nvPr/>
        </p:nvSpPr>
        <p:spPr>
          <a:xfrm>
            <a:off x="827584" y="548680"/>
            <a:ext cx="457200" cy="463044"/>
          </a:xfrm>
          <a:prstGeom prst="flowChartConnector">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400" b="1" dirty="0"/>
              <a:t>b</a:t>
            </a:r>
            <a:endParaRPr lang="ar-SA" sz="2400" b="1" dirty="0"/>
          </a:p>
        </p:txBody>
      </p:sp>
      <p:sp>
        <p:nvSpPr>
          <p:cNvPr id="5" name="Rectangle 4"/>
          <p:cNvSpPr/>
          <p:nvPr/>
        </p:nvSpPr>
        <p:spPr>
          <a:xfrm>
            <a:off x="1318143" y="548682"/>
            <a:ext cx="2029723" cy="461665"/>
          </a:xfrm>
          <a:prstGeom prst="rect">
            <a:avLst/>
          </a:prstGeom>
        </p:spPr>
        <p:txBody>
          <a:bodyPr wrap="none">
            <a:spAutoFit/>
          </a:bodyPr>
          <a:lstStyle/>
          <a:p>
            <a:pPr lvl="0"/>
            <a:r>
              <a:rPr lang="en-US" sz="2400" b="1" i="1" dirty="0">
                <a:solidFill>
                  <a:srgbClr val="0070C0"/>
                </a:solidFill>
              </a:rPr>
              <a:t>x² -  25y² = 1</a:t>
            </a:r>
            <a:endParaRPr lang="ar-SA" sz="2400" b="1" i="1" dirty="0">
              <a:solidFill>
                <a:srgbClr val="0070C0"/>
              </a:solidFill>
            </a:endParaRPr>
          </a:p>
        </p:txBody>
      </p:sp>
      <p:sp>
        <p:nvSpPr>
          <p:cNvPr id="6" name="Rectangle 5"/>
          <p:cNvSpPr/>
          <p:nvPr/>
        </p:nvSpPr>
        <p:spPr>
          <a:xfrm>
            <a:off x="1544195" y="1628802"/>
            <a:ext cx="1903085" cy="461665"/>
          </a:xfrm>
          <a:prstGeom prst="rect">
            <a:avLst/>
          </a:prstGeom>
        </p:spPr>
        <p:txBody>
          <a:bodyPr wrap="none">
            <a:spAutoFit/>
          </a:bodyPr>
          <a:lstStyle/>
          <a:p>
            <a:pPr lvl="0"/>
            <a:r>
              <a:rPr lang="en-US" sz="2400" b="1" i="1" dirty="0"/>
              <a:t>x² - 25y² = 1</a:t>
            </a:r>
            <a:endParaRPr lang="ar-SA" sz="2400" b="1" i="1" dirty="0"/>
          </a:p>
        </p:txBody>
      </p:sp>
      <mc:AlternateContent xmlns:mc="http://schemas.openxmlformats.org/markup-compatibility/2006">
        <mc:Choice xmlns:a14="http://schemas.microsoft.com/office/drawing/2010/main" Requires="a14">
          <p:sp>
            <p:nvSpPr>
              <p:cNvPr id="9" name="TextBox 8"/>
              <p:cNvSpPr txBox="1"/>
              <p:nvPr/>
            </p:nvSpPr>
            <p:spPr>
              <a:xfrm>
                <a:off x="4287965" y="3068962"/>
                <a:ext cx="4546652" cy="1027589"/>
              </a:xfrm>
              <a:prstGeom prst="rect">
                <a:avLst/>
              </a:prstGeom>
              <a:noFill/>
            </p:spPr>
            <p:txBody>
              <a:bodyPr wrap="square" rtlCol="1">
                <a:spAutoFit/>
              </a:bodyPr>
              <a:lstStyle/>
              <a:p>
                <a:r>
                  <a:rPr lang="ar-SA" sz="2400" b="1" dirty="0"/>
                  <a:t>قطع زائد معادلته :</a:t>
                </a:r>
                <a:r>
                  <a:rPr lang="en-US" sz="2400" b="1" dirty="0">
                    <a:latin typeface="Simplified Arabic" panose="02020603050405020304" pitchFamily="18" charset="-78"/>
                    <a:cs typeface="Simplified Arabic" panose="02020603050405020304" pitchFamily="18" charset="-78"/>
                  </a:rPr>
                  <a:t>1</a:t>
                </a:r>
                <a:r>
                  <a:rPr lang="ar-SA" sz="2400" b="1" dirty="0">
                    <a:latin typeface="Simplified Arabic" panose="02020603050405020304" pitchFamily="18" charset="-78"/>
                    <a:cs typeface="Simplified Arabic" panose="02020603050405020304" pitchFamily="18" charset="-78"/>
                  </a:rPr>
                  <a:t> =  </a:t>
                </a:r>
                <a14:m>
                  <m:oMath xmlns:m="http://schemas.openxmlformats.org/officeDocument/2006/math">
                    <m:f>
                      <m:fPr>
                        <m:ctrlPr>
                          <a:rPr lang="ar-SA" sz="2400" b="1" i="1">
                            <a:latin typeface="Cambria Math" panose="02040503050406030204" pitchFamily="18" charset="0"/>
                          </a:rPr>
                        </m:ctrlPr>
                      </m:fPr>
                      <m:num>
                        <m:r>
                          <a:rPr lang="en-US" sz="2400" b="1" i="1">
                            <a:latin typeface="Cambria Math"/>
                          </a:rPr>
                          <m:t>𝒙</m:t>
                        </m:r>
                        <m:r>
                          <a:rPr lang="en-US" sz="2400" b="1" i="1">
                            <a:latin typeface="Cambria Math"/>
                          </a:rPr>
                          <m:t>²</m:t>
                        </m:r>
                      </m:num>
                      <m:den>
                        <m:r>
                          <a:rPr lang="en-US" sz="2400" b="1" i="1">
                            <a:latin typeface="Cambria Math"/>
                          </a:rPr>
                          <m:t>𝒂</m:t>
                        </m:r>
                        <m:r>
                          <a:rPr lang="en-US" sz="2400" b="1" i="1">
                            <a:latin typeface="Cambria Math"/>
                          </a:rPr>
                          <m:t>²</m:t>
                        </m:r>
                      </m:den>
                    </m:f>
                    <m:r>
                      <a:rPr lang="en-US" sz="2400" b="1">
                        <a:latin typeface="Cambria Math"/>
                      </a:rPr>
                      <m:t> −</m:t>
                    </m:r>
                    <m:f>
                      <m:fPr>
                        <m:ctrlPr>
                          <a:rPr lang="en-US" sz="2400" b="1" i="1">
                            <a:latin typeface="Cambria Math" panose="02040503050406030204" pitchFamily="18" charset="0"/>
                          </a:rPr>
                        </m:ctrlPr>
                      </m:fPr>
                      <m:num>
                        <m:r>
                          <a:rPr lang="en-US" sz="2400" b="1" i="1">
                            <a:latin typeface="Cambria Math"/>
                          </a:rPr>
                          <m:t>𝒚</m:t>
                        </m:r>
                        <m:r>
                          <a:rPr lang="en-US" sz="2400" b="1" i="1">
                            <a:latin typeface="Cambria Math"/>
                          </a:rPr>
                          <m:t>²</m:t>
                        </m:r>
                      </m:num>
                      <m:den>
                        <m:r>
                          <a:rPr lang="en-US" sz="2400" b="1" i="1">
                            <a:latin typeface="Cambria Math"/>
                          </a:rPr>
                          <m:t>𝒃</m:t>
                        </m:r>
                        <m:r>
                          <a:rPr lang="en-US" sz="2400" b="1" i="1">
                            <a:latin typeface="Cambria Math"/>
                          </a:rPr>
                          <m:t>²</m:t>
                        </m:r>
                      </m:den>
                    </m:f>
                  </m:oMath>
                </a14:m>
                <a:endParaRPr lang="en-US" sz="2400" b="1" dirty="0"/>
              </a:p>
              <a:p>
                <a:r>
                  <a:rPr lang="ar-SA" sz="2400" b="1" dirty="0"/>
                  <a:t>بالمقارنه:  </a:t>
                </a:r>
              </a:p>
            </p:txBody>
          </p:sp>
        </mc:Choice>
        <mc:Fallback>
          <p:sp>
            <p:nvSpPr>
              <p:cNvPr id="9" name="TextBox 8"/>
              <p:cNvSpPr txBox="1">
                <a:spLocks noRot="1" noChangeAspect="1" noMove="1" noResize="1" noEditPoints="1" noAdjustHandles="1" noChangeArrowheads="1" noChangeShapeType="1" noTextEdit="1"/>
              </p:cNvSpPr>
              <p:nvPr/>
            </p:nvSpPr>
            <p:spPr>
              <a:xfrm>
                <a:off x="4287965" y="3068962"/>
                <a:ext cx="4546652" cy="1027589"/>
              </a:xfrm>
              <a:prstGeom prst="rect">
                <a:avLst/>
              </a:prstGeom>
              <a:blipFill>
                <a:blip r:embed="rId2"/>
                <a:stretch>
                  <a:fillRect r="-2145" b="-13018"/>
                </a:stretch>
              </a:blipFill>
            </p:spPr>
            <p:txBody>
              <a:bodyPr/>
              <a:lstStyle/>
              <a:p>
                <a:r>
                  <a:rPr lang="en-US">
                    <a:noFill/>
                  </a:rPr>
                  <a:t> </a:t>
                </a:r>
              </a:p>
            </p:txBody>
          </p:sp>
        </mc:Fallback>
      </mc:AlternateContent>
      <p:pic>
        <p:nvPicPr>
          <p:cNvPr id="10" name="Picture 2"/>
          <p:cNvPicPr>
            <a:picLocks noChangeAspect="1" noChangeArrowheads="1"/>
          </p:cNvPicPr>
          <p:nvPr/>
        </p:nvPicPr>
        <p:blipFill>
          <a:blip r:embed="rId3" cstate="print">
            <a:duotone>
              <a:prstClr val="black"/>
              <a:schemeClr val="accent1">
                <a:tint val="45000"/>
                <a:satMod val="400000"/>
              </a:schemeClr>
            </a:duotone>
          </a:blip>
          <a:srcRect l="88046" t="11971" r="1566" b="79944"/>
          <a:stretch>
            <a:fillRect/>
          </a:stretch>
        </p:blipFill>
        <p:spPr bwMode="auto">
          <a:xfrm>
            <a:off x="4317448" y="1124744"/>
            <a:ext cx="776181" cy="432048"/>
          </a:xfrm>
          <a:prstGeom prst="rect">
            <a:avLst/>
          </a:prstGeom>
          <a:noFill/>
          <a:ln w="9525">
            <a:noFill/>
            <a:miter lim="800000"/>
            <a:headEnd/>
            <a:tailEnd/>
          </a:ln>
        </p:spPr>
      </p:pic>
      <p:grpSp>
        <p:nvGrpSpPr>
          <p:cNvPr id="13" name="Group 12"/>
          <p:cNvGrpSpPr/>
          <p:nvPr/>
        </p:nvGrpSpPr>
        <p:grpSpPr>
          <a:xfrm>
            <a:off x="1735097" y="2132858"/>
            <a:ext cx="1760259" cy="1176925"/>
            <a:chOff x="1196272" y="1172725"/>
            <a:chExt cx="1760259" cy="1176925"/>
          </a:xfrm>
        </p:grpSpPr>
        <mc:AlternateContent xmlns:mc="http://schemas.openxmlformats.org/markup-compatibility/2006">
          <mc:Choice xmlns:a14="http://schemas.microsoft.com/office/drawing/2010/main" Requires="a14">
            <p:sp>
              <p:nvSpPr>
                <p:cNvPr id="15" name="TextBox 14"/>
                <p:cNvSpPr txBox="1"/>
                <p:nvPr/>
              </p:nvSpPr>
              <p:spPr>
                <a:xfrm>
                  <a:off x="1196272" y="1172725"/>
                  <a:ext cx="269626" cy="828240"/>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400" b="1" i="1">
                                <a:latin typeface="Cambria Math" panose="02040503050406030204" pitchFamily="18" charset="0"/>
                              </a:rPr>
                            </m:ctrlPr>
                          </m:fPr>
                          <m:num>
                            <m:r>
                              <a:rPr lang="ar-SA" sz="2400" b="1" i="1">
                                <a:latin typeface="Cambria Math"/>
                              </a:rPr>
                              <m:t>𝒙</m:t>
                            </m:r>
                            <m:r>
                              <a:rPr lang="ar-SA" sz="2400" b="1" i="1">
                                <a:latin typeface="Cambria Math"/>
                              </a:rPr>
                              <m:t>²</m:t>
                            </m:r>
                          </m:num>
                          <m:den>
                            <m:r>
                              <a:rPr lang="ar-SA" sz="2400" b="1" i="1">
                                <a:latin typeface="Cambria Math"/>
                              </a:rPr>
                              <m:t>𝟏</m:t>
                            </m:r>
                          </m:den>
                        </m:f>
                      </m:oMath>
                    </m:oMathPara>
                  </a14:m>
                  <a:endParaRPr lang="ar-SA" sz="2400" b="1" dirty="0"/>
                </a:p>
              </p:txBody>
            </p:sp>
          </mc:Choice>
          <mc:Fallback>
            <p:sp>
              <p:nvSpPr>
                <p:cNvPr id="15" name="TextBox 14"/>
                <p:cNvSpPr txBox="1">
                  <a:spLocks noRot="1" noChangeAspect="1" noMove="1" noResize="1" noEditPoints="1" noAdjustHandles="1" noChangeArrowheads="1" noChangeShapeType="1" noTextEdit="1"/>
                </p:cNvSpPr>
                <p:nvPr/>
              </p:nvSpPr>
              <p:spPr>
                <a:xfrm>
                  <a:off x="1196272" y="1172725"/>
                  <a:ext cx="269626" cy="828240"/>
                </a:xfrm>
                <a:prstGeom prst="rect">
                  <a:avLst/>
                </a:prstGeom>
                <a:blipFill>
                  <a:blip r:embed="rId4"/>
                  <a:stretch>
                    <a:fillRect r="-45455"/>
                  </a:stretch>
                </a:blipFill>
              </p:spPr>
              <p:txBody>
                <a:bodyPr/>
                <a:lstStyle/>
                <a:p>
                  <a:r>
                    <a:rPr lang="en-US">
                      <a:noFill/>
                    </a:rPr>
                    <a:t> </a:t>
                  </a:r>
                </a:p>
              </p:txBody>
            </p:sp>
          </mc:Fallback>
        </mc:AlternateContent>
        <p:sp>
          <p:nvSpPr>
            <p:cNvPr id="16" name="TextBox 15"/>
            <p:cNvSpPr txBox="1"/>
            <p:nvPr/>
          </p:nvSpPr>
          <p:spPr>
            <a:xfrm>
              <a:off x="1542842" y="1218699"/>
              <a:ext cx="287323" cy="738664"/>
            </a:xfrm>
            <a:prstGeom prst="rect">
              <a:avLst/>
            </a:prstGeom>
            <a:noFill/>
          </p:spPr>
          <p:txBody>
            <a:bodyPr wrap="none" rtlCol="1">
              <a:spAutoFit/>
            </a:bodyPr>
            <a:lstStyle/>
            <a:p>
              <a:endParaRPr lang="ar-SA" dirty="0"/>
            </a:p>
            <a:p>
              <a:r>
                <a:rPr lang="ar-SA" sz="2400" b="1" dirty="0"/>
                <a:t>-</a:t>
              </a:r>
            </a:p>
          </p:txBody>
        </p:sp>
        <mc:AlternateContent xmlns:mc="http://schemas.openxmlformats.org/markup-compatibility/2006">
          <mc:Choice xmlns:a14="http://schemas.microsoft.com/office/drawing/2010/main" Requires="a14">
            <p:sp>
              <p:nvSpPr>
                <p:cNvPr id="17" name="TextBox 16"/>
                <p:cNvSpPr txBox="1"/>
                <p:nvPr/>
              </p:nvSpPr>
              <p:spPr>
                <a:xfrm>
                  <a:off x="2139544" y="1218699"/>
                  <a:ext cx="269626" cy="1130951"/>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400" b="1" i="1">
                                <a:latin typeface="Cambria Math" panose="02040503050406030204" pitchFamily="18" charset="0"/>
                              </a:rPr>
                            </m:ctrlPr>
                          </m:fPr>
                          <m:num>
                            <m:r>
                              <a:rPr lang="en-US" sz="2400" b="1" i="1">
                                <a:latin typeface="Cambria Math"/>
                              </a:rPr>
                              <m:t>𝒚</m:t>
                            </m:r>
                            <m:r>
                              <a:rPr lang="en-US" sz="2400" b="1" i="1">
                                <a:latin typeface="Cambria Math"/>
                              </a:rPr>
                              <m:t>²</m:t>
                            </m:r>
                          </m:num>
                          <m:den>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𝟐𝟓</m:t>
                                </m:r>
                              </m:den>
                            </m:f>
                          </m:den>
                        </m:f>
                      </m:oMath>
                    </m:oMathPara>
                  </a14:m>
                  <a:endParaRPr lang="ar-SA" sz="2400" b="1" dirty="0"/>
                </a:p>
              </p:txBody>
            </p:sp>
          </mc:Choice>
          <mc:Fallback>
            <p:sp>
              <p:nvSpPr>
                <p:cNvPr id="17" name="TextBox 16"/>
                <p:cNvSpPr txBox="1">
                  <a:spLocks noRot="1" noChangeAspect="1" noMove="1" noResize="1" noEditPoints="1" noAdjustHandles="1" noChangeArrowheads="1" noChangeShapeType="1" noTextEdit="1"/>
                </p:cNvSpPr>
                <p:nvPr/>
              </p:nvSpPr>
              <p:spPr>
                <a:xfrm>
                  <a:off x="2139544" y="1218699"/>
                  <a:ext cx="269626" cy="1130951"/>
                </a:xfrm>
                <a:prstGeom prst="rect">
                  <a:avLst/>
                </a:prstGeom>
                <a:blipFill>
                  <a:blip r:embed="rId5"/>
                  <a:stretch>
                    <a:fillRect r="-80000"/>
                  </a:stretch>
                </a:blipFill>
              </p:spPr>
              <p:txBody>
                <a:bodyPr/>
                <a:lstStyle/>
                <a:p>
                  <a:r>
                    <a:rPr lang="en-US">
                      <a:noFill/>
                    </a:rPr>
                    <a:t> </a:t>
                  </a:r>
                </a:p>
              </p:txBody>
            </p:sp>
          </mc:Fallback>
        </mc:AlternateContent>
        <p:sp>
          <p:nvSpPr>
            <p:cNvPr id="18" name="TextBox 17"/>
            <p:cNvSpPr txBox="1"/>
            <p:nvPr/>
          </p:nvSpPr>
          <p:spPr>
            <a:xfrm>
              <a:off x="2321421" y="1411785"/>
              <a:ext cx="635110" cy="461665"/>
            </a:xfrm>
            <a:prstGeom prst="rect">
              <a:avLst/>
            </a:prstGeom>
            <a:noFill/>
          </p:spPr>
          <p:txBody>
            <a:bodyPr wrap="none" rtlCol="1">
              <a:spAutoFit/>
            </a:bodyPr>
            <a:lstStyle/>
            <a:p>
              <a:r>
                <a:rPr lang="en-US" sz="2400" b="1" dirty="0"/>
                <a:t>= 1</a:t>
              </a:r>
              <a:endParaRPr lang="ar-SA" sz="2400" b="1" dirty="0"/>
            </a:p>
          </p:txBody>
        </p:sp>
      </p:grpSp>
      <p:sp>
        <p:nvSpPr>
          <p:cNvPr id="19" name="TextBox 18"/>
          <p:cNvSpPr txBox="1"/>
          <p:nvPr/>
        </p:nvSpPr>
        <p:spPr>
          <a:xfrm>
            <a:off x="2674022" y="3789042"/>
            <a:ext cx="1080120" cy="461665"/>
          </a:xfrm>
          <a:prstGeom prst="rect">
            <a:avLst/>
          </a:prstGeom>
          <a:noFill/>
        </p:spPr>
        <p:txBody>
          <a:bodyPr wrap="square" rtlCol="1">
            <a:spAutoFit/>
          </a:bodyPr>
          <a:lstStyle/>
          <a:p>
            <a:r>
              <a:rPr lang="en-US" sz="2400" b="1" dirty="0"/>
              <a:t>a² = 1</a:t>
            </a:r>
            <a:endParaRPr lang="ar-SA" sz="2400" b="1" dirty="0"/>
          </a:p>
        </p:txBody>
      </p:sp>
      <p:sp>
        <p:nvSpPr>
          <p:cNvPr id="20" name="TextBox 19"/>
          <p:cNvSpPr txBox="1"/>
          <p:nvPr/>
        </p:nvSpPr>
        <p:spPr>
          <a:xfrm>
            <a:off x="4453263" y="3789042"/>
            <a:ext cx="910827" cy="461665"/>
          </a:xfrm>
          <a:prstGeom prst="rect">
            <a:avLst/>
          </a:prstGeom>
          <a:noFill/>
        </p:spPr>
        <p:txBody>
          <a:bodyPr wrap="none" rtlCol="1">
            <a:spAutoFit/>
          </a:bodyPr>
          <a:lstStyle/>
          <a:p>
            <a:r>
              <a:rPr lang="en-US" sz="2400" b="1" dirty="0"/>
              <a:t>a = 1</a:t>
            </a:r>
            <a:endParaRPr lang="ar-SA" sz="2400" b="1" dirty="0"/>
          </a:p>
        </p:txBody>
      </p:sp>
      <mc:AlternateContent xmlns:mc="http://schemas.openxmlformats.org/markup-compatibility/2006">
        <mc:Choice xmlns:a14="http://schemas.microsoft.com/office/drawing/2010/main" Requires="a14">
          <p:sp>
            <p:nvSpPr>
              <p:cNvPr id="22" name="TextBox 21"/>
              <p:cNvSpPr txBox="1"/>
              <p:nvPr/>
            </p:nvSpPr>
            <p:spPr>
              <a:xfrm>
                <a:off x="4483721" y="4315293"/>
                <a:ext cx="880369" cy="625877"/>
              </a:xfrm>
              <a:prstGeom prst="rect">
                <a:avLst/>
              </a:prstGeom>
              <a:noFill/>
            </p:spPr>
            <p:txBody>
              <a:bodyPr wrap="none" rtlCol="1">
                <a:spAutoFit/>
              </a:bodyPr>
              <a:lstStyle/>
              <a:p>
                <a:r>
                  <a:rPr lang="en-US" sz="2400" b="1" dirty="0"/>
                  <a:t>b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𝟓</m:t>
                        </m:r>
                      </m:den>
                    </m:f>
                  </m:oMath>
                </a14:m>
                <a:endParaRPr lang="ar-SA" sz="2400" b="1" dirty="0"/>
              </a:p>
            </p:txBody>
          </p:sp>
        </mc:Choice>
        <mc:Fallback>
          <p:sp>
            <p:nvSpPr>
              <p:cNvPr id="22" name="TextBox 21"/>
              <p:cNvSpPr txBox="1">
                <a:spLocks noRot="1" noChangeAspect="1" noMove="1" noResize="1" noEditPoints="1" noAdjustHandles="1" noChangeArrowheads="1" noChangeShapeType="1" noTextEdit="1"/>
              </p:cNvSpPr>
              <p:nvPr/>
            </p:nvSpPr>
            <p:spPr>
              <a:xfrm>
                <a:off x="4483721" y="4315293"/>
                <a:ext cx="880369" cy="625877"/>
              </a:xfrm>
              <a:prstGeom prst="rect">
                <a:avLst/>
              </a:prstGeom>
              <a:blipFill>
                <a:blip r:embed="rId6"/>
                <a:stretch>
                  <a:fillRect l="-9722" b="-6796"/>
                </a:stretch>
              </a:blipFill>
            </p:spPr>
            <p:txBody>
              <a:bodyPr/>
              <a:lstStyle/>
              <a:p>
                <a:r>
                  <a:rPr lang="en-US">
                    <a:noFill/>
                  </a:rPr>
                  <a:t> </a:t>
                </a:r>
              </a:p>
            </p:txBody>
          </p:sp>
        </mc:Fallback>
      </mc:AlternateContent>
      <p:sp>
        <p:nvSpPr>
          <p:cNvPr id="23" name="TextBox 22"/>
          <p:cNvSpPr txBox="1"/>
          <p:nvPr/>
        </p:nvSpPr>
        <p:spPr>
          <a:xfrm>
            <a:off x="2004721" y="5077502"/>
            <a:ext cx="1784464" cy="461665"/>
          </a:xfrm>
          <a:prstGeom prst="rect">
            <a:avLst/>
          </a:prstGeom>
          <a:noFill/>
        </p:spPr>
        <p:txBody>
          <a:bodyPr wrap="none" rtlCol="1">
            <a:spAutoFit/>
          </a:bodyPr>
          <a:lstStyle/>
          <a:p>
            <a:r>
              <a:rPr lang="en-US" sz="2400" b="1" dirty="0"/>
              <a:t>c² = a² + b²</a:t>
            </a:r>
            <a:endParaRPr lang="ar-SA" sz="2400" b="1" dirty="0"/>
          </a:p>
        </p:txBody>
      </p:sp>
      <p:grpSp>
        <p:nvGrpSpPr>
          <p:cNvPr id="31" name="Group 30"/>
          <p:cNvGrpSpPr/>
          <p:nvPr/>
        </p:nvGrpSpPr>
        <p:grpSpPr>
          <a:xfrm>
            <a:off x="4396388" y="4941168"/>
            <a:ext cx="2335852" cy="648072"/>
            <a:chOff x="4108356" y="4941168"/>
            <a:chExt cx="2335852" cy="648072"/>
          </a:xfrm>
        </p:grpSpPr>
        <mc:AlternateContent xmlns:mc="http://schemas.openxmlformats.org/markup-compatibility/2006" xmlns:a14="http://schemas.microsoft.com/office/drawing/2010/main">
          <mc:Choice Requires="a14">
            <p:sp>
              <p:nvSpPr>
                <p:cNvPr id="24" name="TextBox 23"/>
                <p:cNvSpPr txBox="1"/>
                <p:nvPr/>
              </p:nvSpPr>
              <p:spPr>
                <a:xfrm>
                  <a:off x="4108356" y="4941168"/>
                  <a:ext cx="1632178" cy="625877"/>
                </a:xfrm>
                <a:prstGeom prst="rect">
                  <a:avLst/>
                </a:prstGeom>
                <a:noFill/>
              </p:spPr>
              <p:txBody>
                <a:bodyPr wrap="none" rtlCol="1">
                  <a:spAutoFit/>
                </a:bodyPr>
                <a:lstStyle/>
                <a:p>
                  <a:r>
                    <a:rPr lang="en-US" sz="2400" b="1" dirty="0"/>
                    <a:t>c² = 1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𝟐𝟓</m:t>
                          </m:r>
                        </m:den>
                      </m:f>
                    </m:oMath>
                  </a14:m>
                  <a:endParaRPr lang="ar-SA" sz="24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4108356" y="4941168"/>
                  <a:ext cx="1632178" cy="625877"/>
                </a:xfrm>
                <a:prstGeom prst="rect">
                  <a:avLst/>
                </a:prstGeom>
                <a:blipFill rotWithShape="1">
                  <a:blip r:embed="rId7"/>
                  <a:stretch>
                    <a:fillRect l="-4478" b="-7843"/>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716124" y="4963363"/>
                  <a:ext cx="728084" cy="625877"/>
                </a:xfrm>
                <a:prstGeom prst="rect">
                  <a:avLst/>
                </a:prstGeom>
                <a:noFill/>
              </p:spPr>
              <p:txBody>
                <a:bodyPr wrap="none" rtlCol="1">
                  <a:spAutoFit/>
                </a:bodyPr>
                <a:lstStyle/>
                <a:p>
                  <a:r>
                    <a:rPr lang="en-US" sz="2400" b="1"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𝟐𝟔</m:t>
                          </m:r>
                        </m:num>
                        <m:den>
                          <m:r>
                            <a:rPr lang="en-US" sz="2400" b="1" i="1">
                              <a:latin typeface="Cambria Math"/>
                            </a:rPr>
                            <m:t>𝟐𝟓</m:t>
                          </m:r>
                        </m:den>
                      </m:f>
                    </m:oMath>
                  </a14:m>
                  <a:endParaRPr lang="ar-SA" sz="2400"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5716124" y="4963363"/>
                  <a:ext cx="728084" cy="625877"/>
                </a:xfrm>
                <a:prstGeom prst="rect">
                  <a:avLst/>
                </a:prstGeom>
                <a:blipFill rotWithShape="1">
                  <a:blip r:embed="rId8"/>
                  <a:stretch>
                    <a:fillRect l="-12605" b="-6796"/>
                  </a:stretch>
                </a:blipFill>
              </p:spPr>
              <p:txBody>
                <a:bodyPr/>
                <a:lstStyle/>
                <a:p>
                  <a:r>
                    <a:rPr lang="ar-SA">
                      <a:noFill/>
                    </a:rPr>
                    <a:t> </a:t>
                  </a:r>
                </a:p>
              </p:txBody>
            </p:sp>
          </mc:Fallback>
        </mc:AlternateContent>
      </p:grpSp>
      <mc:AlternateContent xmlns:mc="http://schemas.openxmlformats.org/markup-compatibility/2006">
        <mc:Choice xmlns:a14="http://schemas.microsoft.com/office/drawing/2010/main" Requires="a14">
          <p:sp>
            <p:nvSpPr>
              <p:cNvPr id="26" name="TextBox 25"/>
              <p:cNvSpPr txBox="1"/>
              <p:nvPr/>
            </p:nvSpPr>
            <p:spPr>
              <a:xfrm>
                <a:off x="7308306" y="4869160"/>
                <a:ext cx="1135311" cy="686470"/>
              </a:xfrm>
              <a:prstGeom prst="rect">
                <a:avLst/>
              </a:prstGeom>
              <a:noFill/>
            </p:spPr>
            <p:txBody>
              <a:bodyPr wrap="none" rtlCol="1">
                <a:spAutoFit/>
              </a:bodyPr>
              <a:lstStyle/>
              <a:p>
                <a:r>
                  <a:rPr lang="en-US" sz="2400" b="1" dirty="0"/>
                  <a:t>c = </a:t>
                </a:r>
                <a14:m>
                  <m:oMath xmlns:m="http://schemas.openxmlformats.org/officeDocument/2006/math">
                    <m:f>
                      <m:fPr>
                        <m:ctrlPr>
                          <a:rPr lang="en-US" sz="2400" b="1" i="1">
                            <a:latin typeface="Cambria Math" panose="02040503050406030204" pitchFamily="18" charset="0"/>
                          </a:rPr>
                        </m:ctrlPr>
                      </m:fPr>
                      <m:num>
                        <m:rad>
                          <m:radPr>
                            <m:degHide m:val="on"/>
                            <m:ctrlPr>
                              <a:rPr lang="en-US" sz="2400" b="1" i="1">
                                <a:latin typeface="Cambria Math" panose="02040503050406030204" pitchFamily="18" charset="0"/>
                              </a:rPr>
                            </m:ctrlPr>
                          </m:radPr>
                          <m:deg/>
                          <m:e>
                            <m:r>
                              <a:rPr lang="en-US" sz="2400" b="1" i="1">
                                <a:latin typeface="Cambria Math"/>
                              </a:rPr>
                              <m:t>𝟐𝟔</m:t>
                            </m:r>
                          </m:e>
                        </m:rad>
                      </m:num>
                      <m:den>
                        <m:r>
                          <a:rPr lang="en-US" sz="2400" b="1" i="1">
                            <a:latin typeface="Cambria Math"/>
                          </a:rPr>
                          <m:t>𝟓</m:t>
                        </m:r>
                      </m:den>
                    </m:f>
                  </m:oMath>
                </a14:m>
                <a:endParaRPr lang="ar-SA" sz="2400" b="1" dirty="0"/>
              </a:p>
            </p:txBody>
          </p:sp>
        </mc:Choice>
        <mc:Fallback>
          <p:sp>
            <p:nvSpPr>
              <p:cNvPr id="26" name="TextBox 25"/>
              <p:cNvSpPr txBox="1">
                <a:spLocks noRot="1" noChangeAspect="1" noMove="1" noResize="1" noEditPoints="1" noAdjustHandles="1" noChangeArrowheads="1" noChangeShapeType="1" noTextEdit="1"/>
              </p:cNvSpPr>
              <p:nvPr/>
            </p:nvSpPr>
            <p:spPr>
              <a:xfrm>
                <a:off x="7308306" y="4869160"/>
                <a:ext cx="1135311" cy="686470"/>
              </a:xfrm>
              <a:prstGeom prst="rect">
                <a:avLst/>
              </a:prstGeom>
              <a:blipFill>
                <a:blip r:embed="rId9"/>
                <a:stretch>
                  <a:fillRect l="-7527" b="-71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2415234" y="5949280"/>
                <a:ext cx="1080120" cy="584904"/>
              </a:xfrm>
              <a:prstGeom prst="rect">
                <a:avLst/>
              </a:prstGeom>
              <a:noFill/>
            </p:spPr>
            <p:txBody>
              <a:bodyPr wrap="square" rtlCol="1">
                <a:spAutoFit/>
              </a:bodyPr>
              <a:lstStyle/>
              <a:p>
                <a:r>
                  <a:rPr lang="en-US" sz="2400" b="1" dirty="0"/>
                  <a:t>e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𝒄</m:t>
                        </m:r>
                      </m:num>
                      <m:den>
                        <m:r>
                          <a:rPr lang="en-US" sz="2400" b="1" i="1">
                            <a:latin typeface="Cambria Math"/>
                          </a:rPr>
                          <m:t>𝒂</m:t>
                        </m:r>
                      </m:den>
                    </m:f>
                  </m:oMath>
                </a14:m>
                <a:endParaRPr lang="ar-SA" sz="2400" b="1" dirty="0"/>
              </a:p>
            </p:txBody>
          </p:sp>
        </mc:Choice>
        <mc:Fallback>
          <p:sp>
            <p:nvSpPr>
              <p:cNvPr id="27" name="TextBox 26"/>
              <p:cNvSpPr txBox="1">
                <a:spLocks noRot="1" noChangeAspect="1" noMove="1" noResize="1" noEditPoints="1" noAdjustHandles="1" noChangeArrowheads="1" noChangeShapeType="1" noTextEdit="1"/>
              </p:cNvSpPr>
              <p:nvPr/>
            </p:nvSpPr>
            <p:spPr>
              <a:xfrm>
                <a:off x="2415234" y="5949280"/>
                <a:ext cx="1080120" cy="584904"/>
              </a:xfrm>
              <a:prstGeom prst="rect">
                <a:avLst/>
              </a:prstGeom>
              <a:blipFill>
                <a:blip r:embed="rId10"/>
                <a:stretch>
                  <a:fillRect t="-2083" b="-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4349355" y="5763009"/>
                <a:ext cx="1300997" cy="785343"/>
              </a:xfrm>
              <a:prstGeom prst="rect">
                <a:avLst/>
              </a:prstGeom>
              <a:noFill/>
            </p:spPr>
            <p:txBody>
              <a:bodyPr wrap="none" rtlCol="1">
                <a:spAutoFit/>
              </a:bodyPr>
              <a:lstStyle/>
              <a:p>
                <a:r>
                  <a:rPr lang="en-US" sz="2800" b="1" dirty="0"/>
                  <a:t>e = </a:t>
                </a:r>
                <a14:m>
                  <m:oMath xmlns:m="http://schemas.openxmlformats.org/officeDocument/2006/math">
                    <m:f>
                      <m:fPr>
                        <m:ctrlPr>
                          <a:rPr lang="en-US" sz="2800" b="1" i="1">
                            <a:latin typeface="Cambria Math" panose="02040503050406030204" pitchFamily="18" charset="0"/>
                          </a:rPr>
                        </m:ctrlPr>
                      </m:fPr>
                      <m:num>
                        <m:rad>
                          <m:radPr>
                            <m:degHide m:val="on"/>
                            <m:ctrlPr>
                              <a:rPr lang="en-US" sz="2800" b="1" i="1">
                                <a:latin typeface="Cambria Math" panose="02040503050406030204" pitchFamily="18" charset="0"/>
                              </a:rPr>
                            </m:ctrlPr>
                          </m:radPr>
                          <m:deg/>
                          <m:e>
                            <m:r>
                              <a:rPr lang="en-US" sz="2800" b="1" i="1">
                                <a:latin typeface="Cambria Math"/>
                              </a:rPr>
                              <m:t>𝟐𝟔</m:t>
                            </m:r>
                          </m:e>
                        </m:rad>
                      </m:num>
                      <m:den>
                        <m:r>
                          <a:rPr lang="en-US" sz="2800" b="1" i="1">
                            <a:latin typeface="Cambria Math"/>
                          </a:rPr>
                          <m:t>𝟓</m:t>
                        </m:r>
                      </m:den>
                    </m:f>
                  </m:oMath>
                </a14:m>
                <a:endParaRPr lang="ar-SA" sz="2800" b="1" dirty="0"/>
              </a:p>
            </p:txBody>
          </p:sp>
        </mc:Choice>
        <mc:Fallback>
          <p:sp>
            <p:nvSpPr>
              <p:cNvPr id="28" name="TextBox 27"/>
              <p:cNvSpPr txBox="1">
                <a:spLocks noRot="1" noChangeAspect="1" noMove="1" noResize="1" noEditPoints="1" noAdjustHandles="1" noChangeArrowheads="1" noChangeShapeType="1" noTextEdit="1"/>
              </p:cNvSpPr>
              <p:nvPr/>
            </p:nvSpPr>
            <p:spPr>
              <a:xfrm>
                <a:off x="4349355" y="5763009"/>
                <a:ext cx="1300997" cy="785343"/>
              </a:xfrm>
              <a:prstGeom prst="rect">
                <a:avLst/>
              </a:prstGeom>
              <a:blipFill>
                <a:blip r:embed="rId11"/>
                <a:stretch>
                  <a:fillRect l="-7944" b="-6977"/>
                </a:stretch>
              </a:blipFill>
            </p:spPr>
            <p:txBody>
              <a:bodyPr/>
              <a:lstStyle/>
              <a:p>
                <a:r>
                  <a:rPr lang="en-US">
                    <a:noFill/>
                  </a:rPr>
                  <a:t> </a:t>
                </a:r>
              </a:p>
            </p:txBody>
          </p:sp>
        </mc:Fallback>
      </mc:AlternateContent>
      <p:grpSp>
        <p:nvGrpSpPr>
          <p:cNvPr id="30" name="Group 29"/>
          <p:cNvGrpSpPr/>
          <p:nvPr/>
        </p:nvGrpSpPr>
        <p:grpSpPr>
          <a:xfrm>
            <a:off x="2674024" y="4270665"/>
            <a:ext cx="1308825" cy="670505"/>
            <a:chOff x="2674022" y="4270663"/>
            <a:chExt cx="1308825" cy="670505"/>
          </a:xfrm>
        </p:grpSpPr>
        <mc:AlternateContent xmlns:mc="http://schemas.openxmlformats.org/markup-compatibility/2006">
          <mc:Choice xmlns:a14="http://schemas.microsoft.com/office/drawing/2010/main" Requires="a14">
            <p:sp>
              <p:nvSpPr>
                <p:cNvPr id="21" name="TextBox 20"/>
                <p:cNvSpPr txBox="1"/>
                <p:nvPr/>
              </p:nvSpPr>
              <p:spPr>
                <a:xfrm>
                  <a:off x="3727649" y="4270663"/>
                  <a:ext cx="255198" cy="670505"/>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000" b="1" i="1">
                                <a:latin typeface="Cambria Math" panose="02040503050406030204" pitchFamily="18" charset="0"/>
                              </a:rPr>
                            </m:ctrlPr>
                          </m:fPr>
                          <m:num>
                            <m:r>
                              <a:rPr lang="ar-SA" sz="2000" b="1" i="1">
                                <a:latin typeface="Cambria Math"/>
                              </a:rPr>
                              <m:t>𝟏</m:t>
                            </m:r>
                          </m:num>
                          <m:den>
                            <m:r>
                              <a:rPr lang="ar-SA" sz="2000" b="1" i="1">
                                <a:latin typeface="Cambria Math"/>
                              </a:rPr>
                              <m:t>𝟐𝟓</m:t>
                            </m:r>
                          </m:den>
                        </m:f>
                      </m:oMath>
                    </m:oMathPara>
                  </a14:m>
                  <a:endParaRPr lang="ar-SA" sz="2000" b="1" dirty="0"/>
                </a:p>
              </p:txBody>
            </p:sp>
          </mc:Choice>
          <mc:Fallback>
            <p:sp>
              <p:nvSpPr>
                <p:cNvPr id="21" name="TextBox 20"/>
                <p:cNvSpPr txBox="1">
                  <a:spLocks noRot="1" noChangeAspect="1" noMove="1" noResize="1" noEditPoints="1" noAdjustHandles="1" noChangeArrowheads="1" noChangeShapeType="1" noTextEdit="1"/>
                </p:cNvSpPr>
                <p:nvPr/>
              </p:nvSpPr>
              <p:spPr>
                <a:xfrm>
                  <a:off x="3727649" y="4270663"/>
                  <a:ext cx="255198" cy="670505"/>
                </a:xfrm>
                <a:prstGeom prst="rect">
                  <a:avLst/>
                </a:prstGeom>
                <a:blipFill>
                  <a:blip r:embed="rId12"/>
                  <a:stretch>
                    <a:fillRect r="-57143"/>
                  </a:stretch>
                </a:blipFill>
              </p:spPr>
              <p:txBody>
                <a:bodyPr/>
                <a:lstStyle/>
                <a:p>
                  <a:r>
                    <a:rPr lang="en-US">
                      <a:noFill/>
                    </a:rPr>
                    <a:t> </a:t>
                  </a:r>
                </a:p>
              </p:txBody>
            </p:sp>
          </mc:Fallback>
        </mc:AlternateContent>
        <p:sp>
          <p:nvSpPr>
            <p:cNvPr id="29" name="TextBox 28"/>
            <p:cNvSpPr txBox="1"/>
            <p:nvPr/>
          </p:nvSpPr>
          <p:spPr>
            <a:xfrm>
              <a:off x="2674022" y="4408243"/>
              <a:ext cx="864096" cy="461665"/>
            </a:xfrm>
            <a:prstGeom prst="rect">
              <a:avLst/>
            </a:prstGeom>
            <a:noFill/>
          </p:spPr>
          <p:txBody>
            <a:bodyPr wrap="square" rtlCol="1">
              <a:spAutoFit/>
            </a:bodyPr>
            <a:lstStyle/>
            <a:p>
              <a:r>
                <a:rPr lang="en-US" sz="2400" b="1" dirty="0"/>
                <a:t>b² =</a:t>
              </a:r>
              <a:endParaRPr lang="ar-SA" sz="2400" b="1" dirty="0"/>
            </a:p>
          </p:txBody>
        </p:sp>
      </p:grpSp>
      <p:sp>
        <p:nvSpPr>
          <p:cNvPr id="32" name="Right Arrow 31"/>
          <p:cNvSpPr/>
          <p:nvPr/>
        </p:nvSpPr>
        <p:spPr>
          <a:xfrm>
            <a:off x="3895766" y="4070647"/>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3" name="Right Arrow 32"/>
          <p:cNvSpPr/>
          <p:nvPr/>
        </p:nvSpPr>
        <p:spPr>
          <a:xfrm>
            <a:off x="3982847" y="4651156"/>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4" name="Right Arrow 33"/>
          <p:cNvSpPr/>
          <p:nvPr/>
        </p:nvSpPr>
        <p:spPr>
          <a:xfrm>
            <a:off x="6759825" y="5286399"/>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5" name="Right Arrow 34"/>
          <p:cNvSpPr/>
          <p:nvPr/>
        </p:nvSpPr>
        <p:spPr>
          <a:xfrm>
            <a:off x="3621025" y="6205732"/>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6" name="Right Arrow 35"/>
          <p:cNvSpPr/>
          <p:nvPr/>
        </p:nvSpPr>
        <p:spPr>
          <a:xfrm>
            <a:off x="3851984" y="5286399"/>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40" name="TextBox 39"/>
          <p:cNvSpPr txBox="1"/>
          <p:nvPr/>
        </p:nvSpPr>
        <p:spPr>
          <a:xfrm>
            <a:off x="2627784" y="3275692"/>
            <a:ext cx="2589318" cy="369332"/>
          </a:xfrm>
          <a:prstGeom prst="rect">
            <a:avLst/>
          </a:prstGeom>
          <a:noFill/>
        </p:spPr>
        <p:txBody>
          <a:bodyPr wrap="square" rtlCol="1">
            <a:spAutoFit/>
          </a:bodyPr>
          <a:lstStyle/>
          <a:p>
            <a:r>
              <a:rPr lang="ar-SA" b="1" dirty="0">
                <a:latin typeface="Simplified Arabic" panose="02020603050405020304" pitchFamily="18" charset="-78"/>
                <a:cs typeface="Simplified Arabic" panose="02020603050405020304" pitchFamily="18" charset="-78"/>
              </a:rPr>
              <a:t>وهو ينطبق على محور السينات</a:t>
            </a:r>
          </a:p>
        </p:txBody>
      </p:sp>
    </p:spTree>
    <p:extLst>
      <p:ext uri="{BB962C8B-B14F-4D97-AF65-F5344CB8AC3E}">
        <p14:creationId xmlns:p14="http://schemas.microsoft.com/office/powerpoint/2010/main" val="349288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p:bldP spid="19" grpId="0"/>
      <p:bldP spid="20" grpId="0"/>
      <p:bldP spid="22" grpId="0" animBg="1"/>
      <p:bldP spid="23" grpId="0"/>
      <p:bldP spid="26" grpId="0" animBg="1"/>
      <p:bldP spid="27" grpId="0"/>
      <p:bldP spid="28" grpId="0"/>
      <p:bldP spid="32" grpId="0" animBg="1"/>
      <p:bldP spid="33" grpId="0" animBg="1"/>
      <p:bldP spid="34" grpId="0" animBg="1"/>
      <p:bldP spid="35" grpId="0" animBg="1"/>
      <p:bldP spid="36" grpId="0" animBg="1"/>
      <p:bldP spid="40" grpId="0"/>
    </p:bld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duotone>
              <a:prstClr val="black"/>
              <a:schemeClr val="accent1">
                <a:tint val="45000"/>
                <a:satMod val="400000"/>
              </a:schemeClr>
            </a:duotone>
          </a:blip>
          <a:srcRect l="88046" t="11971" r="1566" b="79944"/>
          <a:stretch>
            <a:fillRect/>
          </a:stretch>
        </p:blipFill>
        <p:spPr bwMode="auto">
          <a:xfrm>
            <a:off x="7906858" y="1438623"/>
            <a:ext cx="776181" cy="432048"/>
          </a:xfrm>
          <a:prstGeom prst="rect">
            <a:avLst/>
          </a:prstGeom>
          <a:noFill/>
          <a:ln w="9525">
            <a:noFill/>
            <a:miter lim="800000"/>
            <a:headEnd/>
            <a:tailEnd/>
          </a:ln>
        </p:spPr>
      </p:pic>
      <p:sp>
        <p:nvSpPr>
          <p:cNvPr id="10" name="TextBox 9"/>
          <p:cNvSpPr txBox="1"/>
          <p:nvPr/>
        </p:nvSpPr>
        <p:spPr>
          <a:xfrm>
            <a:off x="395536" y="400307"/>
            <a:ext cx="6641562" cy="523220"/>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SA" sz="2800" b="1" dirty="0">
                <a:ln w="31550" cmpd="sng">
                  <a:solidFill>
                    <a:srgbClr val="00B050"/>
                  </a:solidFill>
                  <a:prstDash val="solid"/>
                </a:ln>
                <a:solidFill>
                  <a:srgbClr val="00B050"/>
                </a:solidFill>
                <a:effectLst>
                  <a:outerShdw blurRad="50800" dist="40000" dir="5400000" algn="tl" rotWithShape="0">
                    <a:srgbClr val="000000">
                      <a:shade val="5000"/>
                      <a:satMod val="120000"/>
                      <a:alpha val="33000"/>
                    </a:srgbClr>
                  </a:outerShdw>
                </a:effectLst>
                <a:latin typeface="Simplified Arabic" panose="02020603050405020304" pitchFamily="18" charset="-78"/>
                <a:cs typeface="Simplified Arabic" panose="02020603050405020304" pitchFamily="18" charset="-78"/>
              </a:rPr>
              <a:t>اوجد الاختلاف المركزى لكل قطع مما يلى حيث معادلته:</a:t>
            </a:r>
          </a:p>
        </p:txBody>
      </p:sp>
      <p:grpSp>
        <p:nvGrpSpPr>
          <p:cNvPr id="11" name="Group 10"/>
          <p:cNvGrpSpPr/>
          <p:nvPr/>
        </p:nvGrpSpPr>
        <p:grpSpPr>
          <a:xfrm>
            <a:off x="606091" y="1139054"/>
            <a:ext cx="2812609" cy="830612"/>
            <a:chOff x="143922" y="1218699"/>
            <a:chExt cx="2812609" cy="830612"/>
          </a:xfrm>
        </p:grpSpPr>
        <p:sp>
          <p:nvSpPr>
            <p:cNvPr id="12" name="Flowchart: Connector 11"/>
            <p:cNvSpPr/>
            <p:nvPr/>
          </p:nvSpPr>
          <p:spPr>
            <a:xfrm>
              <a:off x="143922" y="1359431"/>
              <a:ext cx="457200" cy="457200"/>
            </a:xfrm>
            <a:prstGeom prst="flowChartConnector">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400" b="1" i="1" dirty="0">
                  <a:solidFill>
                    <a:srgbClr val="0070C0"/>
                  </a:solidFill>
                </a:rPr>
                <a:t>a</a:t>
              </a:r>
              <a:endParaRPr lang="ar-SA" sz="2400" b="1" i="1" dirty="0">
                <a:solidFill>
                  <a:srgbClr val="0070C0"/>
                </a:solidFill>
              </a:endParaRPr>
            </a:p>
          </p:txBody>
        </p:sp>
        <p:sp>
          <p:nvSpPr>
            <p:cNvPr id="13" name="TextBox 12"/>
            <p:cNvSpPr txBox="1"/>
            <p:nvPr/>
          </p:nvSpPr>
          <p:spPr>
            <a:xfrm>
              <a:off x="975059" y="1390796"/>
              <a:ext cx="490839" cy="461665"/>
            </a:xfrm>
            <a:prstGeom prst="rect">
              <a:avLst/>
            </a:prstGeom>
            <a:noFill/>
          </p:spPr>
          <p:txBody>
            <a:bodyPr wrap="none" rtlCol="1">
              <a:spAutoFit/>
            </a:bodyPr>
            <a:lstStyle/>
            <a:p>
              <a:r>
                <a:rPr lang="en-US" sz="2400" b="1" i="1" dirty="0">
                  <a:solidFill>
                    <a:srgbClr val="0070C0"/>
                  </a:solidFill>
                </a:rPr>
                <a:t>x</a:t>
              </a:r>
              <a:r>
                <a:rPr lang="en-US" sz="2400" b="1" i="1" baseline="30000" dirty="0">
                  <a:solidFill>
                    <a:srgbClr val="0070C0"/>
                  </a:solidFill>
                </a:rPr>
                <a:t>2</a:t>
              </a:r>
              <a:endParaRPr lang="ar-SA" sz="2400" b="1" i="1" baseline="30000" dirty="0">
                <a:solidFill>
                  <a:srgbClr val="0070C0"/>
                </a:solidFill>
              </a:endParaRPr>
            </a:p>
          </p:txBody>
        </p:sp>
        <p:sp>
          <p:nvSpPr>
            <p:cNvPr id="14" name="TextBox 13"/>
            <p:cNvSpPr txBox="1"/>
            <p:nvPr/>
          </p:nvSpPr>
          <p:spPr>
            <a:xfrm>
              <a:off x="1465898" y="1218699"/>
              <a:ext cx="364267" cy="738664"/>
            </a:xfrm>
            <a:prstGeom prst="rect">
              <a:avLst/>
            </a:prstGeom>
            <a:noFill/>
          </p:spPr>
          <p:txBody>
            <a:bodyPr wrap="none" rtlCol="1">
              <a:spAutoFit/>
            </a:bodyPr>
            <a:lstStyle/>
            <a:p>
              <a:endParaRPr lang="ar-SA" i="1" dirty="0">
                <a:solidFill>
                  <a:srgbClr val="0070C0"/>
                </a:solidFill>
              </a:endParaRPr>
            </a:p>
            <a:p>
              <a:r>
                <a:rPr lang="ar-SA" sz="2400" b="1" i="1" dirty="0">
                  <a:solidFill>
                    <a:srgbClr val="0070C0"/>
                  </a:solidFill>
                </a:rPr>
                <a:t>+</a:t>
              </a:r>
            </a:p>
          </p:txBody>
        </p:sp>
        <mc:AlternateContent xmlns:mc="http://schemas.openxmlformats.org/markup-compatibility/2006">
          <mc:Choice xmlns:a14="http://schemas.microsoft.com/office/drawing/2010/main" Requires="a14">
            <p:sp>
              <p:nvSpPr>
                <p:cNvPr id="15" name="TextBox 14"/>
                <p:cNvSpPr txBox="1"/>
                <p:nvPr/>
              </p:nvSpPr>
              <p:spPr>
                <a:xfrm>
                  <a:off x="2139544" y="1218699"/>
                  <a:ext cx="269626" cy="83061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400" b="1" i="1">
                                <a:solidFill>
                                  <a:srgbClr val="0070C0"/>
                                </a:solidFill>
                                <a:latin typeface="Cambria Math" panose="02040503050406030204" pitchFamily="18" charset="0"/>
                              </a:rPr>
                            </m:ctrlPr>
                          </m:fPr>
                          <m:num>
                            <m:r>
                              <a:rPr lang="en-US" sz="2400" b="1" i="1">
                                <a:solidFill>
                                  <a:srgbClr val="0070C0"/>
                                </a:solidFill>
                                <a:latin typeface="Cambria Math"/>
                              </a:rPr>
                              <m:t>𝒚</m:t>
                            </m:r>
                            <m:r>
                              <a:rPr lang="en-US" sz="2400" b="1" i="1">
                                <a:solidFill>
                                  <a:srgbClr val="0070C0"/>
                                </a:solidFill>
                                <a:latin typeface="Cambria Math"/>
                              </a:rPr>
                              <m:t>²</m:t>
                            </m:r>
                          </m:num>
                          <m:den>
                            <m:r>
                              <a:rPr lang="ar-SA" sz="2400" b="1" i="1">
                                <a:solidFill>
                                  <a:srgbClr val="0070C0"/>
                                </a:solidFill>
                                <a:latin typeface="Cambria Math"/>
                              </a:rPr>
                              <m:t>𝟐𝟓</m:t>
                            </m:r>
                          </m:den>
                        </m:f>
                      </m:oMath>
                    </m:oMathPara>
                  </a14:m>
                  <a:endParaRPr lang="ar-SA" sz="2400" b="1" i="1" dirty="0">
                    <a:solidFill>
                      <a:srgbClr val="0070C0"/>
                    </a:solidFill>
                  </a:endParaRPr>
                </a:p>
              </p:txBody>
            </p:sp>
          </mc:Choice>
          <mc:Fallback>
            <p:sp>
              <p:nvSpPr>
                <p:cNvPr id="15" name="TextBox 14"/>
                <p:cNvSpPr txBox="1">
                  <a:spLocks noRot="1" noChangeAspect="1" noMove="1" noResize="1" noEditPoints="1" noAdjustHandles="1" noChangeArrowheads="1" noChangeShapeType="1" noTextEdit="1"/>
                </p:cNvSpPr>
                <p:nvPr/>
              </p:nvSpPr>
              <p:spPr>
                <a:xfrm>
                  <a:off x="2139544" y="1218699"/>
                  <a:ext cx="269626" cy="830612"/>
                </a:xfrm>
                <a:prstGeom prst="rect">
                  <a:avLst/>
                </a:prstGeom>
                <a:blipFill>
                  <a:blip r:embed="rId3"/>
                  <a:stretch>
                    <a:fillRect r="-70455"/>
                  </a:stretch>
                </a:blipFill>
              </p:spPr>
              <p:txBody>
                <a:bodyPr/>
                <a:lstStyle/>
                <a:p>
                  <a:r>
                    <a:rPr lang="en-US">
                      <a:noFill/>
                    </a:rPr>
                    <a:t> </a:t>
                  </a:r>
                </a:p>
              </p:txBody>
            </p:sp>
          </mc:Fallback>
        </mc:AlternateContent>
        <p:sp>
          <p:nvSpPr>
            <p:cNvPr id="16" name="TextBox 15"/>
            <p:cNvSpPr txBox="1"/>
            <p:nvPr/>
          </p:nvSpPr>
          <p:spPr>
            <a:xfrm>
              <a:off x="2321421" y="1411785"/>
              <a:ext cx="635110" cy="461665"/>
            </a:xfrm>
            <a:prstGeom prst="rect">
              <a:avLst/>
            </a:prstGeom>
            <a:noFill/>
          </p:spPr>
          <p:txBody>
            <a:bodyPr wrap="none" rtlCol="1">
              <a:spAutoFit/>
            </a:bodyPr>
            <a:lstStyle/>
            <a:p>
              <a:r>
                <a:rPr lang="en-US" sz="2400" b="1" i="1" dirty="0">
                  <a:solidFill>
                    <a:srgbClr val="0070C0"/>
                  </a:solidFill>
                </a:rPr>
                <a:t>= 1</a:t>
              </a:r>
              <a:endParaRPr lang="ar-SA" sz="2400" b="1" i="1" dirty="0">
                <a:solidFill>
                  <a:srgbClr val="0070C0"/>
                </a:solidFill>
              </a:endParaRPr>
            </a:p>
          </p:txBody>
        </p:sp>
      </p:grpSp>
      <mc:AlternateContent xmlns:mc="http://schemas.openxmlformats.org/markup-compatibility/2006">
        <mc:Choice xmlns:a14="http://schemas.microsoft.com/office/drawing/2010/main" Requires="a14">
          <p:sp>
            <p:nvSpPr>
              <p:cNvPr id="17" name="TextBox 16"/>
              <p:cNvSpPr txBox="1"/>
              <p:nvPr/>
            </p:nvSpPr>
            <p:spPr>
              <a:xfrm>
                <a:off x="3902459" y="1923204"/>
                <a:ext cx="4546652" cy="1027589"/>
              </a:xfrm>
              <a:prstGeom prst="rect">
                <a:avLst/>
              </a:prstGeom>
              <a:noFill/>
            </p:spPr>
            <p:txBody>
              <a:bodyPr wrap="square" rtlCol="1">
                <a:spAutoFit/>
              </a:bodyPr>
              <a:lstStyle/>
              <a:p>
                <a:r>
                  <a:rPr lang="ar-SA" sz="2400" b="1" dirty="0"/>
                  <a:t>قطع ناقص  معادلته : </a:t>
                </a:r>
                <a:r>
                  <a:rPr lang="en-US" sz="2400" b="1" dirty="0"/>
                  <a:t>1</a:t>
                </a:r>
                <a:r>
                  <a:rPr lang="ar-SA" sz="2400" b="1" dirty="0"/>
                  <a:t> =  </a:t>
                </a:r>
                <a14:m>
                  <m:oMath xmlns:m="http://schemas.openxmlformats.org/officeDocument/2006/math">
                    <m:f>
                      <m:fPr>
                        <m:ctrlPr>
                          <a:rPr lang="ar-SA" sz="2400" b="1" i="1">
                            <a:latin typeface="Cambria Math" panose="02040503050406030204" pitchFamily="18" charset="0"/>
                          </a:rPr>
                        </m:ctrlPr>
                      </m:fPr>
                      <m:num>
                        <m:r>
                          <a:rPr lang="en-US" sz="2400" b="1" i="1">
                            <a:latin typeface="Cambria Math"/>
                          </a:rPr>
                          <m:t>𝒙</m:t>
                        </m:r>
                        <m:r>
                          <a:rPr lang="en-US" sz="2400" b="1" i="1">
                            <a:latin typeface="Cambria Math"/>
                          </a:rPr>
                          <m:t>²</m:t>
                        </m:r>
                      </m:num>
                      <m:den>
                        <m:r>
                          <a:rPr lang="en-US" sz="2400" b="1" i="1">
                            <a:latin typeface="Cambria Math"/>
                          </a:rPr>
                          <m:t>𝒃</m:t>
                        </m:r>
                        <m:r>
                          <a:rPr lang="en-US" sz="2400" b="1" i="1">
                            <a:latin typeface="Cambria Math"/>
                          </a:rPr>
                          <m:t>²</m:t>
                        </m:r>
                      </m:den>
                    </m:f>
                  </m:oMath>
                </a14:m>
                <a:r>
                  <a:rPr lang="en-US" sz="2400" b="1" dirty="0"/>
                  <a:t>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𝒚</m:t>
                        </m:r>
                        <m:r>
                          <a:rPr lang="en-US" sz="2400" b="1" i="1">
                            <a:latin typeface="Cambria Math"/>
                          </a:rPr>
                          <m:t>²</m:t>
                        </m:r>
                      </m:num>
                      <m:den>
                        <m:r>
                          <a:rPr lang="en-US" sz="2400" b="1" i="1">
                            <a:latin typeface="Cambria Math"/>
                          </a:rPr>
                          <m:t>𝒂</m:t>
                        </m:r>
                        <m:r>
                          <a:rPr lang="en-US" sz="2400" b="1" i="1">
                            <a:latin typeface="Cambria Math"/>
                          </a:rPr>
                          <m:t>²</m:t>
                        </m:r>
                      </m:den>
                    </m:f>
                  </m:oMath>
                </a14:m>
                <a:endParaRPr lang="en-US" sz="2400" b="1" dirty="0"/>
              </a:p>
              <a:p>
                <a:r>
                  <a:rPr lang="ar-SA" sz="2400" b="1" dirty="0"/>
                  <a:t>بالمقارنه:  </a:t>
                </a:r>
              </a:p>
            </p:txBody>
          </p:sp>
        </mc:Choice>
        <mc:Fallback>
          <p:sp>
            <p:nvSpPr>
              <p:cNvPr id="17" name="TextBox 16"/>
              <p:cNvSpPr txBox="1">
                <a:spLocks noRot="1" noChangeAspect="1" noMove="1" noResize="1" noEditPoints="1" noAdjustHandles="1" noChangeArrowheads="1" noChangeShapeType="1" noTextEdit="1"/>
              </p:cNvSpPr>
              <p:nvPr/>
            </p:nvSpPr>
            <p:spPr>
              <a:xfrm>
                <a:off x="3902459" y="1923204"/>
                <a:ext cx="4546652" cy="1027589"/>
              </a:xfrm>
              <a:prstGeom prst="rect">
                <a:avLst/>
              </a:prstGeom>
              <a:blipFill>
                <a:blip r:embed="rId4"/>
                <a:stretch>
                  <a:fillRect r="-2145" b="-13018"/>
                </a:stretch>
              </a:blipFill>
            </p:spPr>
            <p:txBody>
              <a:bodyPr/>
              <a:lstStyle/>
              <a:p>
                <a:r>
                  <a:rPr lang="en-US">
                    <a:noFill/>
                  </a:rPr>
                  <a:t> </a:t>
                </a:r>
              </a:p>
            </p:txBody>
          </p:sp>
        </mc:Fallback>
      </mc:AlternateContent>
      <p:sp>
        <p:nvSpPr>
          <p:cNvPr id="18" name="TextBox 17"/>
          <p:cNvSpPr txBox="1"/>
          <p:nvPr/>
        </p:nvSpPr>
        <p:spPr>
          <a:xfrm>
            <a:off x="3920908" y="2777160"/>
            <a:ext cx="1192955" cy="461665"/>
          </a:xfrm>
          <a:prstGeom prst="rect">
            <a:avLst/>
          </a:prstGeom>
          <a:noFill/>
        </p:spPr>
        <p:txBody>
          <a:bodyPr wrap="none" rtlCol="1">
            <a:spAutoFit/>
          </a:bodyPr>
          <a:lstStyle/>
          <a:p>
            <a:r>
              <a:rPr lang="en-US" sz="2400" b="1" dirty="0"/>
              <a:t>a² = 25</a:t>
            </a:r>
            <a:endParaRPr lang="ar-SA" sz="2400" b="1" dirty="0"/>
          </a:p>
        </p:txBody>
      </p:sp>
      <p:sp>
        <p:nvSpPr>
          <p:cNvPr id="19" name="TextBox 18"/>
          <p:cNvSpPr txBox="1"/>
          <p:nvPr/>
        </p:nvSpPr>
        <p:spPr>
          <a:xfrm>
            <a:off x="5799946" y="2734769"/>
            <a:ext cx="910827" cy="461665"/>
          </a:xfrm>
          <a:prstGeom prst="rect">
            <a:avLst/>
          </a:prstGeom>
          <a:noFill/>
        </p:spPr>
        <p:txBody>
          <a:bodyPr wrap="none" rtlCol="1">
            <a:spAutoFit/>
          </a:bodyPr>
          <a:lstStyle/>
          <a:p>
            <a:r>
              <a:rPr lang="en-US" sz="2400" b="1" dirty="0"/>
              <a:t>a = 5</a:t>
            </a:r>
            <a:endParaRPr lang="ar-SA" sz="2400" b="1" dirty="0"/>
          </a:p>
        </p:txBody>
      </p:sp>
      <p:sp>
        <p:nvSpPr>
          <p:cNvPr id="20" name="TextBox 19"/>
          <p:cNvSpPr txBox="1"/>
          <p:nvPr/>
        </p:nvSpPr>
        <p:spPr>
          <a:xfrm>
            <a:off x="3902461" y="3222421"/>
            <a:ext cx="1158051" cy="461665"/>
          </a:xfrm>
          <a:prstGeom prst="rect">
            <a:avLst/>
          </a:prstGeom>
          <a:noFill/>
        </p:spPr>
        <p:txBody>
          <a:bodyPr wrap="square" rtlCol="1">
            <a:spAutoFit/>
          </a:bodyPr>
          <a:lstStyle/>
          <a:p>
            <a:r>
              <a:rPr lang="en-US" sz="2400" b="1" dirty="0"/>
              <a:t>b² = 1</a:t>
            </a:r>
            <a:endParaRPr lang="ar-SA" sz="2400" b="1" dirty="0"/>
          </a:p>
        </p:txBody>
      </p:sp>
      <p:sp>
        <p:nvSpPr>
          <p:cNvPr id="21" name="TextBox 20"/>
          <p:cNvSpPr txBox="1"/>
          <p:nvPr/>
        </p:nvSpPr>
        <p:spPr>
          <a:xfrm>
            <a:off x="5788726" y="3209208"/>
            <a:ext cx="922047" cy="461665"/>
          </a:xfrm>
          <a:prstGeom prst="rect">
            <a:avLst/>
          </a:prstGeom>
          <a:noFill/>
        </p:spPr>
        <p:txBody>
          <a:bodyPr wrap="none" rtlCol="1">
            <a:spAutoFit/>
          </a:bodyPr>
          <a:lstStyle/>
          <a:p>
            <a:r>
              <a:rPr lang="en-US" sz="2400" b="1" dirty="0"/>
              <a:t>b = 1</a:t>
            </a:r>
            <a:endParaRPr lang="ar-SA" sz="2400" b="1" dirty="0"/>
          </a:p>
        </p:txBody>
      </p:sp>
      <p:sp>
        <p:nvSpPr>
          <p:cNvPr id="22" name="TextBox 21"/>
          <p:cNvSpPr txBox="1"/>
          <p:nvPr/>
        </p:nvSpPr>
        <p:spPr>
          <a:xfrm>
            <a:off x="3825221" y="3694035"/>
            <a:ext cx="1877438" cy="461665"/>
          </a:xfrm>
          <a:prstGeom prst="rect">
            <a:avLst/>
          </a:prstGeom>
          <a:noFill/>
        </p:spPr>
        <p:txBody>
          <a:bodyPr wrap="none" rtlCol="1">
            <a:spAutoFit/>
          </a:bodyPr>
          <a:lstStyle/>
          <a:p>
            <a:r>
              <a:rPr lang="en-US" sz="2400" b="1" dirty="0"/>
              <a:t>c² = a²  -  b²</a:t>
            </a:r>
            <a:endParaRPr lang="ar-SA" sz="2400" b="1" dirty="0"/>
          </a:p>
        </p:txBody>
      </p:sp>
      <p:sp>
        <p:nvSpPr>
          <p:cNvPr id="23" name="TextBox 22"/>
          <p:cNvSpPr txBox="1"/>
          <p:nvPr/>
        </p:nvSpPr>
        <p:spPr>
          <a:xfrm>
            <a:off x="3711069" y="4136020"/>
            <a:ext cx="1895071" cy="830997"/>
          </a:xfrm>
          <a:prstGeom prst="rect">
            <a:avLst/>
          </a:prstGeom>
          <a:noFill/>
        </p:spPr>
        <p:txBody>
          <a:bodyPr wrap="none" rtlCol="1">
            <a:spAutoFit/>
          </a:bodyPr>
          <a:lstStyle/>
          <a:p>
            <a:r>
              <a:rPr lang="en-US" sz="2400" b="1" dirty="0"/>
              <a:t>c² = 25 – 1 </a:t>
            </a:r>
          </a:p>
          <a:p>
            <a:r>
              <a:rPr lang="en-US" sz="2400" b="1" dirty="0"/>
              <a:t> c</a:t>
            </a:r>
            <a:r>
              <a:rPr lang="en-US" sz="2400" b="1" baseline="30000" dirty="0"/>
              <a:t>2</a:t>
            </a:r>
            <a:r>
              <a:rPr lang="en-US" sz="2400" b="1" dirty="0"/>
              <a:t> = 24       </a:t>
            </a:r>
            <a:endParaRPr lang="ar-SA" sz="2400" b="1" dirty="0"/>
          </a:p>
        </p:txBody>
      </p:sp>
      <mc:AlternateContent xmlns:mc="http://schemas.openxmlformats.org/markup-compatibility/2006">
        <mc:Choice xmlns:a14="http://schemas.microsoft.com/office/drawing/2010/main" Requires="a14">
          <p:sp>
            <p:nvSpPr>
              <p:cNvPr id="24" name="TextBox 23"/>
              <p:cNvSpPr txBox="1"/>
              <p:nvPr/>
            </p:nvSpPr>
            <p:spPr>
              <a:xfrm>
                <a:off x="5603151" y="4505352"/>
                <a:ext cx="1201099" cy="497637"/>
              </a:xfrm>
              <a:prstGeom prst="rect">
                <a:avLst/>
              </a:prstGeom>
              <a:noFill/>
            </p:spPr>
            <p:txBody>
              <a:bodyPr wrap="none" rtlCol="1">
                <a:spAutoFit/>
              </a:bodyPr>
              <a:lstStyle/>
              <a:p>
                <a:r>
                  <a:rPr lang="en-US" sz="2400" b="1" dirty="0"/>
                  <a:t>c =</a:t>
                </a:r>
                <a14:m>
                  <m:oMath xmlns:m="http://schemas.openxmlformats.org/officeDocument/2006/math">
                    <m:rad>
                      <m:radPr>
                        <m:degHide m:val="on"/>
                        <m:ctrlPr>
                          <a:rPr lang="en-US" sz="2400" b="1" i="1">
                            <a:latin typeface="Cambria Math" panose="02040503050406030204" pitchFamily="18" charset="0"/>
                          </a:rPr>
                        </m:ctrlPr>
                      </m:radPr>
                      <m:deg/>
                      <m:e>
                        <m:r>
                          <a:rPr lang="en-US" sz="2400" b="1" i="1">
                            <a:latin typeface="Cambria Math"/>
                          </a:rPr>
                          <m:t>𝟐𝟒</m:t>
                        </m:r>
                      </m:e>
                    </m:rad>
                  </m:oMath>
                </a14:m>
                <a:endParaRPr lang="ar-SA" sz="2400" b="1" dirty="0"/>
              </a:p>
            </p:txBody>
          </p:sp>
        </mc:Choice>
        <mc:Fallback>
          <p:sp>
            <p:nvSpPr>
              <p:cNvPr id="24" name="TextBox 23"/>
              <p:cNvSpPr txBox="1">
                <a:spLocks noRot="1" noChangeAspect="1" noMove="1" noResize="1" noEditPoints="1" noAdjustHandles="1" noChangeArrowheads="1" noChangeShapeType="1" noTextEdit="1"/>
              </p:cNvSpPr>
              <p:nvPr/>
            </p:nvSpPr>
            <p:spPr>
              <a:xfrm>
                <a:off x="5603151" y="4505352"/>
                <a:ext cx="1201099" cy="497637"/>
              </a:xfrm>
              <a:prstGeom prst="rect">
                <a:avLst/>
              </a:prstGeom>
              <a:blipFill>
                <a:blip r:embed="rId5"/>
                <a:stretch>
                  <a:fillRect l="-6091" t="-2439" b="-26829"/>
                </a:stretch>
              </a:blipFill>
            </p:spPr>
            <p:txBody>
              <a:bodyPr/>
              <a:lstStyle/>
              <a:p>
                <a:r>
                  <a:rPr lang="en-US">
                    <a:noFill/>
                  </a:rPr>
                  <a:t> </a:t>
                </a:r>
              </a:p>
            </p:txBody>
          </p:sp>
        </mc:Fallback>
      </mc:AlternateContent>
      <p:grpSp>
        <p:nvGrpSpPr>
          <p:cNvPr id="2" name="Group 1"/>
          <p:cNvGrpSpPr/>
          <p:nvPr/>
        </p:nvGrpSpPr>
        <p:grpSpPr>
          <a:xfrm>
            <a:off x="3849086" y="4971441"/>
            <a:ext cx="1133495" cy="730136"/>
            <a:chOff x="398488" y="4104987"/>
            <a:chExt cx="1133495" cy="730136"/>
          </a:xfrm>
        </p:grpSpPr>
        <mc:AlternateContent xmlns:mc="http://schemas.openxmlformats.org/markup-compatibility/2006" xmlns:a14="http://schemas.microsoft.com/office/drawing/2010/main">
          <mc:Choice Requires="a14">
            <p:sp>
              <p:nvSpPr>
                <p:cNvPr id="25" name="TextBox 24"/>
                <p:cNvSpPr txBox="1"/>
                <p:nvPr/>
              </p:nvSpPr>
              <p:spPr>
                <a:xfrm>
                  <a:off x="936892" y="4104987"/>
                  <a:ext cx="595091" cy="730136"/>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r>
                              <a:rPr lang="en-US" sz="2400" b="1" i="1">
                                <a:latin typeface="Cambria Math"/>
                              </a:rPr>
                              <m:t>𝒄</m:t>
                            </m:r>
                          </m:num>
                          <m:den>
                            <m:r>
                              <a:rPr lang="en-US" sz="2400" b="1" i="1">
                                <a:latin typeface="Cambria Math"/>
                              </a:rPr>
                              <m:t>𝒂</m:t>
                            </m:r>
                          </m:den>
                        </m:f>
                      </m:oMath>
                    </m:oMathPara>
                  </a14:m>
                  <a:endParaRPr lang="ar-SA" sz="2400"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936892" y="4104987"/>
                  <a:ext cx="595091" cy="730136"/>
                </a:xfrm>
                <a:prstGeom prst="rect">
                  <a:avLst/>
                </a:prstGeom>
                <a:blipFill rotWithShape="1">
                  <a:blip r:embed="rId6"/>
                  <a:stretch>
                    <a:fillRect/>
                  </a:stretch>
                </a:blipFill>
              </p:spPr>
              <p:txBody>
                <a:bodyPr/>
                <a:lstStyle/>
                <a:p>
                  <a:r>
                    <a:rPr lang="ar-SA">
                      <a:noFill/>
                    </a:rPr>
                    <a:t> </a:t>
                  </a:r>
                </a:p>
              </p:txBody>
            </p:sp>
          </mc:Fallback>
        </mc:AlternateContent>
        <p:sp>
          <p:nvSpPr>
            <p:cNvPr id="26" name="TextBox 25"/>
            <p:cNvSpPr txBox="1"/>
            <p:nvPr/>
          </p:nvSpPr>
          <p:spPr>
            <a:xfrm>
              <a:off x="398488" y="4221088"/>
              <a:ext cx="635110" cy="461665"/>
            </a:xfrm>
            <a:prstGeom prst="rect">
              <a:avLst/>
            </a:prstGeom>
            <a:noFill/>
          </p:spPr>
          <p:txBody>
            <a:bodyPr wrap="none" rtlCol="1">
              <a:spAutoFit/>
            </a:bodyPr>
            <a:lstStyle/>
            <a:p>
              <a:r>
                <a:rPr lang="en-US" sz="2400" b="1" dirty="0"/>
                <a:t>e =</a:t>
              </a:r>
              <a:endParaRPr lang="ar-SA" sz="2400" b="1" dirty="0"/>
            </a:p>
          </p:txBody>
        </p:sp>
      </p:grpSp>
      <p:grpSp>
        <p:nvGrpSpPr>
          <p:cNvPr id="3" name="Group 2"/>
          <p:cNvGrpSpPr/>
          <p:nvPr/>
        </p:nvGrpSpPr>
        <p:grpSpPr>
          <a:xfrm>
            <a:off x="5655001" y="4916749"/>
            <a:ext cx="1127778" cy="886461"/>
            <a:chOff x="2339752" y="4086436"/>
            <a:chExt cx="1127778" cy="886461"/>
          </a:xfrm>
        </p:grpSpPr>
        <p:sp>
          <p:nvSpPr>
            <p:cNvPr id="27" name="TextBox 26"/>
            <p:cNvSpPr txBox="1"/>
            <p:nvPr/>
          </p:nvSpPr>
          <p:spPr>
            <a:xfrm>
              <a:off x="2339752" y="4263479"/>
              <a:ext cx="635110" cy="461665"/>
            </a:xfrm>
            <a:prstGeom prst="rect">
              <a:avLst/>
            </a:prstGeom>
            <a:noFill/>
          </p:spPr>
          <p:txBody>
            <a:bodyPr wrap="none" rtlCol="1">
              <a:spAutoFit/>
            </a:bodyPr>
            <a:lstStyle/>
            <a:p>
              <a:r>
                <a:rPr lang="en-US" sz="2400" b="1" dirty="0"/>
                <a:t>e =</a:t>
              </a:r>
              <a:endParaRPr lang="ar-SA" sz="2400" b="1" dirty="0"/>
            </a:p>
          </p:txBody>
        </p:sp>
        <mc:AlternateContent xmlns:mc="http://schemas.openxmlformats.org/markup-compatibility/2006" xmlns:a14="http://schemas.microsoft.com/office/drawing/2010/main">
          <mc:Choice Requires="a14">
            <p:sp>
              <p:nvSpPr>
                <p:cNvPr id="28" name="TextBox 27"/>
                <p:cNvSpPr txBox="1"/>
                <p:nvPr/>
              </p:nvSpPr>
              <p:spPr>
                <a:xfrm>
                  <a:off x="2872439" y="4086436"/>
                  <a:ext cx="595091" cy="8864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en-US" sz="2400" b="1" i="1">
                                <a:latin typeface="Cambria Math" panose="02040503050406030204" pitchFamily="18" charset="0"/>
                              </a:rPr>
                            </m:ctrlPr>
                          </m:fPr>
                          <m:num>
                            <m:rad>
                              <m:radPr>
                                <m:degHide m:val="on"/>
                                <m:ctrlPr>
                                  <a:rPr lang="en-US" sz="2400" b="1" i="1">
                                    <a:latin typeface="Cambria Math" panose="02040503050406030204" pitchFamily="18" charset="0"/>
                                  </a:rPr>
                                </m:ctrlPr>
                              </m:radPr>
                              <m:deg/>
                              <m:e>
                                <m:r>
                                  <a:rPr lang="en-US" sz="2400" b="1" i="1">
                                    <a:latin typeface="Cambria Math"/>
                                  </a:rPr>
                                  <m:t>𝟐𝟒</m:t>
                                </m:r>
                              </m:e>
                            </m:rad>
                          </m:num>
                          <m:den>
                            <m:r>
                              <a:rPr lang="en-US" sz="2400" b="1" i="1">
                                <a:latin typeface="Cambria Math"/>
                              </a:rPr>
                              <m:t>𝟓</m:t>
                            </m:r>
                          </m:den>
                        </m:f>
                      </m:oMath>
                    </m:oMathPara>
                  </a14:m>
                  <a:endParaRPr lang="ar-SA" sz="2400"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2872439" y="4086436"/>
                  <a:ext cx="595091" cy="886461"/>
                </a:xfrm>
                <a:prstGeom prst="rect">
                  <a:avLst/>
                </a:prstGeom>
                <a:blipFill rotWithShape="1">
                  <a:blip r:embed="rId7"/>
                  <a:stretch>
                    <a:fillRect r="-11224"/>
                  </a:stretch>
                </a:blipFill>
              </p:spPr>
              <p:txBody>
                <a:bodyPr/>
                <a:lstStyle/>
                <a:p>
                  <a:r>
                    <a:rPr lang="ar-SA">
                      <a:noFill/>
                    </a:rPr>
                    <a:t> </a:t>
                  </a:r>
                </a:p>
              </p:txBody>
            </p:sp>
          </mc:Fallback>
        </mc:AlternateContent>
      </p:grpSp>
      <p:sp>
        <p:nvSpPr>
          <p:cNvPr id="29" name="Right Arrow 28"/>
          <p:cNvSpPr/>
          <p:nvPr/>
        </p:nvSpPr>
        <p:spPr>
          <a:xfrm>
            <a:off x="5126659" y="3007990"/>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0" name="Right Arrow 29"/>
          <p:cNvSpPr/>
          <p:nvPr/>
        </p:nvSpPr>
        <p:spPr>
          <a:xfrm>
            <a:off x="5087118" y="3443925"/>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1" name="Right Arrow 30"/>
          <p:cNvSpPr/>
          <p:nvPr/>
        </p:nvSpPr>
        <p:spPr>
          <a:xfrm>
            <a:off x="5060510" y="4778884"/>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2" name="Right Arrow 31"/>
          <p:cNvSpPr/>
          <p:nvPr/>
        </p:nvSpPr>
        <p:spPr>
          <a:xfrm>
            <a:off x="4976621" y="5341376"/>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3" name="Title 1"/>
          <p:cNvSpPr>
            <a:spLocks noGrp="1"/>
          </p:cNvSpPr>
          <p:nvPr>
            <p:ph type="title"/>
          </p:nvPr>
        </p:nvSpPr>
        <p:spPr>
          <a:xfrm>
            <a:off x="7236296" y="260648"/>
            <a:ext cx="1512000" cy="689862"/>
          </a:xfrm>
        </p:spPr>
        <p:style>
          <a:lnRef idx="1">
            <a:schemeClr val="accent1"/>
          </a:lnRef>
          <a:fillRef idx="2">
            <a:schemeClr val="accent1"/>
          </a:fillRef>
          <a:effectRef idx="1">
            <a:schemeClr val="accent1"/>
          </a:effectRef>
          <a:fontRef idx="minor">
            <a:schemeClr val="dk1"/>
          </a:fontRef>
        </p:style>
        <p:txBody>
          <a:bodyPr>
            <a:noAutofit/>
          </a:bodyPr>
          <a:lstStyle/>
          <a:p>
            <a:pPr algn="ctr" eaLnBrk="1" fontAlgn="auto" hangingPunct="1">
              <a:spcAft>
                <a:spcPts val="0"/>
              </a:spcAft>
              <a:defRPr/>
            </a:pPr>
            <a:r>
              <a:rPr lang="ar-KW"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t>حاول ان تحل </a:t>
            </a:r>
            <a:r>
              <a:rPr lang="en-US"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t>2</a:t>
            </a:r>
            <a:br>
              <a:rPr lang="ar-KW"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br>
            <a:r>
              <a:rPr lang="ar-KW"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t> ص</a:t>
            </a:r>
            <a:r>
              <a:rPr lang="en-US"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t>131 </a:t>
            </a:r>
            <a:endParaRPr lang="ar-KW"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endParaRPr>
          </a:p>
        </p:txBody>
      </p:sp>
      <p:sp>
        <p:nvSpPr>
          <p:cNvPr id="34" name="TextBox 33"/>
          <p:cNvSpPr txBox="1"/>
          <p:nvPr/>
        </p:nvSpPr>
        <p:spPr>
          <a:xfrm>
            <a:off x="1892166" y="2123564"/>
            <a:ext cx="2589318" cy="369332"/>
          </a:xfrm>
          <a:prstGeom prst="rect">
            <a:avLst/>
          </a:prstGeom>
          <a:noFill/>
        </p:spPr>
        <p:txBody>
          <a:bodyPr wrap="square" rtlCol="1">
            <a:spAutoFit/>
          </a:bodyPr>
          <a:lstStyle/>
          <a:p>
            <a:r>
              <a:rPr lang="ar-SA" b="1" dirty="0">
                <a:latin typeface="Simplified Arabic" panose="02020603050405020304" pitchFamily="18" charset="-78"/>
                <a:cs typeface="Simplified Arabic" panose="02020603050405020304" pitchFamily="18" charset="-78"/>
              </a:rPr>
              <a:t>وهو ينطبق على محور الصادات</a:t>
            </a:r>
          </a:p>
        </p:txBody>
      </p:sp>
    </p:spTree>
    <p:extLst>
      <p:ext uri="{BB962C8B-B14F-4D97-AF65-F5344CB8AC3E}">
        <p14:creationId xmlns:p14="http://schemas.microsoft.com/office/powerpoint/2010/main" val="273625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p:bldP spid="18" grpId="0"/>
      <p:bldP spid="19" grpId="0"/>
      <p:bldP spid="20" grpId="0"/>
      <p:bldP spid="21" grpId="0"/>
      <p:bldP spid="22" grpId="0"/>
      <p:bldP spid="23" grpId="0"/>
      <p:bldP spid="24" grpId="0"/>
      <p:bldP spid="29" grpId="0" animBg="1"/>
      <p:bldP spid="30" grpId="0" animBg="1"/>
      <p:bldP spid="31" grpId="0" animBg="1"/>
      <p:bldP spid="32" grpId="0" animBg="1"/>
      <p:bldP spid="33" grpId="0" animBg="1"/>
      <p:bldP spid="34" grpId="0"/>
    </p:bld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lowchart: Connector 3"/>
          <p:cNvSpPr/>
          <p:nvPr/>
        </p:nvSpPr>
        <p:spPr>
          <a:xfrm>
            <a:off x="827584" y="548680"/>
            <a:ext cx="457200" cy="463044"/>
          </a:xfrm>
          <a:prstGeom prst="flowChartConnector">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400" b="1" dirty="0"/>
              <a:t>b</a:t>
            </a:r>
            <a:endParaRPr lang="ar-SA" sz="2400" b="1" dirty="0"/>
          </a:p>
        </p:txBody>
      </p:sp>
      <p:sp>
        <p:nvSpPr>
          <p:cNvPr id="5" name="Rectangle 4"/>
          <p:cNvSpPr/>
          <p:nvPr/>
        </p:nvSpPr>
        <p:spPr>
          <a:xfrm>
            <a:off x="1265703" y="548682"/>
            <a:ext cx="2730235" cy="461665"/>
          </a:xfrm>
          <a:prstGeom prst="rect">
            <a:avLst/>
          </a:prstGeom>
        </p:spPr>
        <p:txBody>
          <a:bodyPr wrap="none">
            <a:spAutoFit/>
          </a:bodyPr>
          <a:lstStyle/>
          <a:p>
            <a:pPr lvl="0"/>
            <a:r>
              <a:rPr lang="en-US" sz="2400" b="1" i="1" dirty="0">
                <a:solidFill>
                  <a:srgbClr val="0070C0"/>
                </a:solidFill>
              </a:rPr>
              <a:t>24y² = 600 + 25x</a:t>
            </a:r>
            <a:r>
              <a:rPr lang="en-US" sz="2400" b="1" i="1" baseline="30000" dirty="0">
                <a:solidFill>
                  <a:srgbClr val="0070C0"/>
                </a:solidFill>
              </a:rPr>
              <a:t>2</a:t>
            </a:r>
            <a:endParaRPr lang="ar-SA" sz="2400" b="1" i="1" baseline="30000" dirty="0">
              <a:solidFill>
                <a:srgbClr val="0070C0"/>
              </a:solidFill>
            </a:endParaRPr>
          </a:p>
        </p:txBody>
      </p:sp>
      <mc:AlternateContent xmlns:mc="http://schemas.openxmlformats.org/markup-compatibility/2006">
        <mc:Choice xmlns:a14="http://schemas.microsoft.com/office/drawing/2010/main" Requires="a14">
          <p:sp>
            <p:nvSpPr>
              <p:cNvPr id="9" name="TextBox 8"/>
              <p:cNvSpPr txBox="1"/>
              <p:nvPr/>
            </p:nvSpPr>
            <p:spPr>
              <a:xfrm>
                <a:off x="4211960" y="3140970"/>
                <a:ext cx="4546652" cy="1027589"/>
              </a:xfrm>
              <a:prstGeom prst="rect">
                <a:avLst/>
              </a:prstGeom>
              <a:noFill/>
            </p:spPr>
            <p:txBody>
              <a:bodyPr wrap="square" rtlCol="1">
                <a:spAutoFit/>
              </a:bodyPr>
              <a:lstStyle/>
              <a:p>
                <a:r>
                  <a:rPr lang="ar-SA" sz="2400" b="1" dirty="0"/>
                  <a:t>قطع زائد معادلته :</a:t>
                </a:r>
                <a:r>
                  <a:rPr lang="en-US" sz="2400" b="1" dirty="0">
                    <a:latin typeface="Simplified Arabic" panose="02020603050405020304" pitchFamily="18" charset="-78"/>
                    <a:cs typeface="Simplified Arabic" panose="02020603050405020304" pitchFamily="18" charset="-78"/>
                  </a:rPr>
                  <a:t>1</a:t>
                </a:r>
                <a:r>
                  <a:rPr lang="ar-SA" sz="2400" b="1" dirty="0">
                    <a:latin typeface="Simplified Arabic" panose="02020603050405020304" pitchFamily="18" charset="-78"/>
                    <a:cs typeface="Simplified Arabic" panose="02020603050405020304" pitchFamily="18" charset="-78"/>
                  </a:rPr>
                  <a:t> =  </a:t>
                </a:r>
                <a14:m>
                  <m:oMath xmlns:m="http://schemas.openxmlformats.org/officeDocument/2006/math">
                    <m:f>
                      <m:fPr>
                        <m:ctrlPr>
                          <a:rPr lang="ar-SA" sz="2400" b="1" i="1">
                            <a:latin typeface="Cambria Math" panose="02040503050406030204" pitchFamily="18" charset="0"/>
                          </a:rPr>
                        </m:ctrlPr>
                      </m:fPr>
                      <m:num>
                        <m:r>
                          <a:rPr lang="en-US" sz="2400" b="1" i="1">
                            <a:latin typeface="Cambria Math"/>
                          </a:rPr>
                          <m:t>𝒙</m:t>
                        </m:r>
                        <m:r>
                          <a:rPr lang="en-US" sz="2400" b="1" i="1">
                            <a:latin typeface="Cambria Math"/>
                          </a:rPr>
                          <m:t>²</m:t>
                        </m:r>
                      </m:num>
                      <m:den>
                        <m:r>
                          <a:rPr lang="en-US" sz="2400" b="1" i="1">
                            <a:latin typeface="Cambria Math"/>
                          </a:rPr>
                          <m:t>𝒂</m:t>
                        </m:r>
                        <m:r>
                          <a:rPr lang="en-US" sz="2400" b="1" i="1">
                            <a:latin typeface="Cambria Math"/>
                          </a:rPr>
                          <m:t>²</m:t>
                        </m:r>
                      </m:den>
                    </m:f>
                    <m:r>
                      <a:rPr lang="en-US" sz="2400" b="1">
                        <a:latin typeface="Cambria Math"/>
                      </a:rPr>
                      <m:t> −</m:t>
                    </m:r>
                    <m:f>
                      <m:fPr>
                        <m:ctrlPr>
                          <a:rPr lang="en-US" sz="2400" b="1" i="1">
                            <a:latin typeface="Cambria Math" panose="02040503050406030204" pitchFamily="18" charset="0"/>
                          </a:rPr>
                        </m:ctrlPr>
                      </m:fPr>
                      <m:num>
                        <m:r>
                          <a:rPr lang="en-US" sz="2400" b="1" i="1">
                            <a:latin typeface="Cambria Math"/>
                          </a:rPr>
                          <m:t>𝒚</m:t>
                        </m:r>
                        <m:r>
                          <a:rPr lang="en-US" sz="2400" b="1" i="1">
                            <a:latin typeface="Cambria Math"/>
                          </a:rPr>
                          <m:t>²</m:t>
                        </m:r>
                      </m:num>
                      <m:den>
                        <m:r>
                          <a:rPr lang="en-US" sz="2400" b="1" i="1">
                            <a:latin typeface="Cambria Math"/>
                          </a:rPr>
                          <m:t>𝒃</m:t>
                        </m:r>
                        <m:r>
                          <a:rPr lang="en-US" sz="2400" b="1" i="1">
                            <a:latin typeface="Cambria Math"/>
                          </a:rPr>
                          <m:t>²</m:t>
                        </m:r>
                      </m:den>
                    </m:f>
                  </m:oMath>
                </a14:m>
                <a:endParaRPr lang="en-US" sz="2400" b="1" dirty="0"/>
              </a:p>
              <a:p>
                <a:r>
                  <a:rPr lang="ar-SA" sz="2400" b="1" dirty="0"/>
                  <a:t>بالمقارنه:  </a:t>
                </a:r>
              </a:p>
            </p:txBody>
          </p:sp>
        </mc:Choice>
        <mc:Fallback>
          <p:sp>
            <p:nvSpPr>
              <p:cNvPr id="9" name="TextBox 8"/>
              <p:cNvSpPr txBox="1">
                <a:spLocks noRot="1" noChangeAspect="1" noMove="1" noResize="1" noEditPoints="1" noAdjustHandles="1" noChangeArrowheads="1" noChangeShapeType="1" noTextEdit="1"/>
              </p:cNvSpPr>
              <p:nvPr/>
            </p:nvSpPr>
            <p:spPr>
              <a:xfrm>
                <a:off x="4211960" y="3140970"/>
                <a:ext cx="4546652" cy="1027589"/>
              </a:xfrm>
              <a:prstGeom prst="rect">
                <a:avLst/>
              </a:prstGeom>
              <a:blipFill>
                <a:blip r:embed="rId2"/>
                <a:stretch>
                  <a:fillRect r="-2011" b="-13018"/>
                </a:stretch>
              </a:blipFill>
            </p:spPr>
            <p:txBody>
              <a:bodyPr/>
              <a:lstStyle/>
              <a:p>
                <a:r>
                  <a:rPr lang="en-US">
                    <a:noFill/>
                  </a:rPr>
                  <a:t> </a:t>
                </a:r>
              </a:p>
            </p:txBody>
          </p:sp>
        </mc:Fallback>
      </mc:AlternateContent>
      <p:pic>
        <p:nvPicPr>
          <p:cNvPr id="10" name="Picture 2"/>
          <p:cNvPicPr>
            <a:picLocks noChangeAspect="1" noChangeArrowheads="1"/>
          </p:cNvPicPr>
          <p:nvPr/>
        </p:nvPicPr>
        <p:blipFill>
          <a:blip r:embed="rId3" cstate="print">
            <a:duotone>
              <a:prstClr val="black"/>
              <a:schemeClr val="accent1">
                <a:tint val="45000"/>
                <a:satMod val="400000"/>
              </a:schemeClr>
            </a:duotone>
          </a:blip>
          <a:srcRect l="88046" t="11971" r="1566" b="79944"/>
          <a:stretch>
            <a:fillRect/>
          </a:stretch>
        </p:blipFill>
        <p:spPr bwMode="auto">
          <a:xfrm>
            <a:off x="4317448" y="1196752"/>
            <a:ext cx="776181" cy="432048"/>
          </a:xfrm>
          <a:prstGeom prst="rect">
            <a:avLst/>
          </a:prstGeom>
          <a:noFill/>
          <a:ln w="9525">
            <a:noFill/>
            <a:miter lim="800000"/>
            <a:headEnd/>
            <a:tailEnd/>
          </a:ln>
        </p:spPr>
      </p:pic>
      <p:grpSp>
        <p:nvGrpSpPr>
          <p:cNvPr id="13" name="Group 12"/>
          <p:cNvGrpSpPr/>
          <p:nvPr/>
        </p:nvGrpSpPr>
        <p:grpSpPr>
          <a:xfrm>
            <a:off x="1735097" y="2348880"/>
            <a:ext cx="1760259" cy="874214"/>
            <a:chOff x="1196272" y="1172725"/>
            <a:chExt cx="1760259" cy="874214"/>
          </a:xfrm>
        </p:grpSpPr>
        <mc:AlternateContent xmlns:mc="http://schemas.openxmlformats.org/markup-compatibility/2006">
          <mc:Choice xmlns:a14="http://schemas.microsoft.com/office/drawing/2010/main" Requires="a14">
            <p:sp>
              <p:nvSpPr>
                <p:cNvPr id="15" name="TextBox 14"/>
                <p:cNvSpPr txBox="1"/>
                <p:nvPr/>
              </p:nvSpPr>
              <p:spPr>
                <a:xfrm>
                  <a:off x="1196272" y="1172725"/>
                  <a:ext cx="269626" cy="83061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400" b="1" i="1">
                                <a:latin typeface="Cambria Math" panose="02040503050406030204" pitchFamily="18" charset="0"/>
                              </a:rPr>
                            </m:ctrlPr>
                          </m:fPr>
                          <m:num>
                            <m:r>
                              <a:rPr lang="en-US" sz="2400" b="1" i="1">
                                <a:latin typeface="Cambria Math"/>
                              </a:rPr>
                              <m:t>𝒚</m:t>
                            </m:r>
                            <m:r>
                              <a:rPr lang="ar-SA" sz="2400" b="1" i="1">
                                <a:latin typeface="Cambria Math"/>
                              </a:rPr>
                              <m:t>²</m:t>
                            </m:r>
                          </m:num>
                          <m:den>
                            <m:r>
                              <a:rPr lang="ar-SA" sz="2400" b="1" i="1">
                                <a:latin typeface="Cambria Math"/>
                              </a:rPr>
                              <m:t>𝟐𝟓</m:t>
                            </m:r>
                          </m:den>
                        </m:f>
                      </m:oMath>
                    </m:oMathPara>
                  </a14:m>
                  <a:endParaRPr lang="ar-SA" sz="2400" b="1" dirty="0"/>
                </a:p>
              </p:txBody>
            </p:sp>
          </mc:Choice>
          <mc:Fallback>
            <p:sp>
              <p:nvSpPr>
                <p:cNvPr id="15" name="TextBox 14"/>
                <p:cNvSpPr txBox="1">
                  <a:spLocks noRot="1" noChangeAspect="1" noMove="1" noResize="1" noEditPoints="1" noAdjustHandles="1" noChangeArrowheads="1" noChangeShapeType="1" noTextEdit="1"/>
                </p:cNvSpPr>
                <p:nvPr/>
              </p:nvSpPr>
              <p:spPr>
                <a:xfrm>
                  <a:off x="1196272" y="1172725"/>
                  <a:ext cx="269626" cy="830612"/>
                </a:xfrm>
                <a:prstGeom prst="rect">
                  <a:avLst/>
                </a:prstGeom>
                <a:blipFill>
                  <a:blip r:embed="rId4"/>
                  <a:stretch>
                    <a:fillRect r="-70455"/>
                  </a:stretch>
                </a:blipFill>
              </p:spPr>
              <p:txBody>
                <a:bodyPr/>
                <a:lstStyle/>
                <a:p>
                  <a:r>
                    <a:rPr lang="en-US">
                      <a:noFill/>
                    </a:rPr>
                    <a:t> </a:t>
                  </a:r>
                </a:p>
              </p:txBody>
            </p:sp>
          </mc:Fallback>
        </mc:AlternateContent>
        <p:sp>
          <p:nvSpPr>
            <p:cNvPr id="16" name="TextBox 15"/>
            <p:cNvSpPr txBox="1"/>
            <p:nvPr/>
          </p:nvSpPr>
          <p:spPr>
            <a:xfrm>
              <a:off x="1465898" y="1218699"/>
              <a:ext cx="364267" cy="738664"/>
            </a:xfrm>
            <a:prstGeom prst="rect">
              <a:avLst/>
            </a:prstGeom>
            <a:noFill/>
          </p:spPr>
          <p:txBody>
            <a:bodyPr wrap="square" rtlCol="1">
              <a:spAutoFit/>
            </a:bodyPr>
            <a:lstStyle/>
            <a:p>
              <a:endParaRPr lang="ar-SA" dirty="0"/>
            </a:p>
            <a:p>
              <a:r>
                <a:rPr lang="ar-SA" sz="2400" b="1" dirty="0"/>
                <a:t>-</a:t>
              </a:r>
            </a:p>
          </p:txBody>
        </p:sp>
        <mc:AlternateContent xmlns:mc="http://schemas.openxmlformats.org/markup-compatibility/2006">
          <mc:Choice xmlns:a14="http://schemas.microsoft.com/office/drawing/2010/main" Requires="a14">
            <p:sp>
              <p:nvSpPr>
                <p:cNvPr id="17" name="TextBox 16"/>
                <p:cNvSpPr txBox="1"/>
                <p:nvPr/>
              </p:nvSpPr>
              <p:spPr>
                <a:xfrm>
                  <a:off x="2139544" y="1218699"/>
                  <a:ext cx="269626" cy="828240"/>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400" b="1" i="1">
                                <a:latin typeface="Cambria Math" panose="02040503050406030204" pitchFamily="18" charset="0"/>
                              </a:rPr>
                            </m:ctrlPr>
                          </m:fPr>
                          <m:num>
                            <m:r>
                              <a:rPr lang="en-US" sz="2400" b="1" i="1">
                                <a:latin typeface="Cambria Math"/>
                              </a:rPr>
                              <m:t>𝒙</m:t>
                            </m:r>
                            <m:r>
                              <a:rPr lang="en-US" sz="2400" b="1" i="1">
                                <a:latin typeface="Cambria Math"/>
                              </a:rPr>
                              <m:t>²</m:t>
                            </m:r>
                          </m:num>
                          <m:den>
                            <m:r>
                              <a:rPr lang="en-US" sz="2400" b="1" i="1">
                                <a:latin typeface="Cambria Math"/>
                              </a:rPr>
                              <m:t>𝟐𝟒</m:t>
                            </m:r>
                          </m:den>
                        </m:f>
                      </m:oMath>
                    </m:oMathPara>
                  </a14:m>
                  <a:endParaRPr lang="ar-SA" sz="2400" b="1" dirty="0"/>
                </a:p>
              </p:txBody>
            </p:sp>
          </mc:Choice>
          <mc:Fallback>
            <p:sp>
              <p:nvSpPr>
                <p:cNvPr id="17" name="TextBox 16"/>
                <p:cNvSpPr txBox="1">
                  <a:spLocks noRot="1" noChangeAspect="1" noMove="1" noResize="1" noEditPoints="1" noAdjustHandles="1" noChangeArrowheads="1" noChangeShapeType="1" noTextEdit="1"/>
                </p:cNvSpPr>
                <p:nvPr/>
              </p:nvSpPr>
              <p:spPr>
                <a:xfrm>
                  <a:off x="2139544" y="1218699"/>
                  <a:ext cx="269626" cy="828240"/>
                </a:xfrm>
                <a:prstGeom prst="rect">
                  <a:avLst/>
                </a:prstGeom>
                <a:blipFill>
                  <a:blip r:embed="rId5"/>
                  <a:stretch>
                    <a:fillRect r="-68889"/>
                  </a:stretch>
                </a:blipFill>
              </p:spPr>
              <p:txBody>
                <a:bodyPr/>
                <a:lstStyle/>
                <a:p>
                  <a:r>
                    <a:rPr lang="en-US">
                      <a:noFill/>
                    </a:rPr>
                    <a:t> </a:t>
                  </a:r>
                </a:p>
              </p:txBody>
            </p:sp>
          </mc:Fallback>
        </mc:AlternateContent>
        <p:sp>
          <p:nvSpPr>
            <p:cNvPr id="18" name="TextBox 17"/>
            <p:cNvSpPr txBox="1"/>
            <p:nvPr/>
          </p:nvSpPr>
          <p:spPr>
            <a:xfrm>
              <a:off x="2321421" y="1411785"/>
              <a:ext cx="635110" cy="461665"/>
            </a:xfrm>
            <a:prstGeom prst="rect">
              <a:avLst/>
            </a:prstGeom>
            <a:noFill/>
          </p:spPr>
          <p:txBody>
            <a:bodyPr wrap="none" rtlCol="1">
              <a:spAutoFit/>
            </a:bodyPr>
            <a:lstStyle/>
            <a:p>
              <a:r>
                <a:rPr lang="en-US" sz="2400" b="1" dirty="0"/>
                <a:t>= 1</a:t>
              </a:r>
              <a:endParaRPr lang="ar-SA" sz="2400" b="1" dirty="0"/>
            </a:p>
          </p:txBody>
        </p:sp>
      </p:grpSp>
      <p:sp>
        <p:nvSpPr>
          <p:cNvPr id="19" name="TextBox 18"/>
          <p:cNvSpPr txBox="1"/>
          <p:nvPr/>
        </p:nvSpPr>
        <p:spPr>
          <a:xfrm>
            <a:off x="2415234" y="3831433"/>
            <a:ext cx="1338908" cy="461665"/>
          </a:xfrm>
          <a:prstGeom prst="rect">
            <a:avLst/>
          </a:prstGeom>
          <a:noFill/>
        </p:spPr>
        <p:txBody>
          <a:bodyPr wrap="square" rtlCol="1">
            <a:spAutoFit/>
          </a:bodyPr>
          <a:lstStyle/>
          <a:p>
            <a:r>
              <a:rPr lang="en-US" sz="2400" b="1" dirty="0"/>
              <a:t>a² = 25</a:t>
            </a:r>
            <a:endParaRPr lang="ar-SA" sz="2400" b="1" dirty="0"/>
          </a:p>
        </p:txBody>
      </p:sp>
      <p:sp>
        <p:nvSpPr>
          <p:cNvPr id="20" name="TextBox 19"/>
          <p:cNvSpPr txBox="1"/>
          <p:nvPr/>
        </p:nvSpPr>
        <p:spPr>
          <a:xfrm>
            <a:off x="4453263" y="3789042"/>
            <a:ext cx="910827" cy="461665"/>
          </a:xfrm>
          <a:prstGeom prst="rect">
            <a:avLst/>
          </a:prstGeom>
          <a:noFill/>
        </p:spPr>
        <p:txBody>
          <a:bodyPr wrap="none" rtlCol="1">
            <a:spAutoFit/>
          </a:bodyPr>
          <a:lstStyle/>
          <a:p>
            <a:r>
              <a:rPr lang="en-US" sz="2400" b="1" dirty="0"/>
              <a:t>a = 5</a:t>
            </a:r>
            <a:endParaRPr lang="ar-SA" sz="2400" b="1" dirty="0"/>
          </a:p>
        </p:txBody>
      </p:sp>
      <mc:AlternateContent xmlns:mc="http://schemas.openxmlformats.org/markup-compatibility/2006">
        <mc:Choice xmlns:a14="http://schemas.microsoft.com/office/drawing/2010/main" Requires="a14">
          <p:sp>
            <p:nvSpPr>
              <p:cNvPr id="22" name="TextBox 21"/>
              <p:cNvSpPr txBox="1"/>
              <p:nvPr/>
            </p:nvSpPr>
            <p:spPr>
              <a:xfrm>
                <a:off x="4499992" y="4371525"/>
                <a:ext cx="1228350" cy="497637"/>
              </a:xfrm>
              <a:prstGeom prst="rect">
                <a:avLst/>
              </a:prstGeom>
              <a:noFill/>
            </p:spPr>
            <p:txBody>
              <a:bodyPr wrap="none" rtlCol="1">
                <a:spAutoFit/>
              </a:bodyPr>
              <a:lstStyle/>
              <a:p>
                <a:r>
                  <a:rPr lang="en-US" sz="2400" b="1" dirty="0"/>
                  <a:t>b =</a:t>
                </a:r>
                <a14:m>
                  <m:oMath xmlns:m="http://schemas.openxmlformats.org/officeDocument/2006/math">
                    <m:rad>
                      <m:radPr>
                        <m:degHide m:val="on"/>
                        <m:ctrlPr>
                          <a:rPr lang="en-US" sz="2400" b="1" i="1">
                            <a:latin typeface="Cambria Math" panose="02040503050406030204" pitchFamily="18" charset="0"/>
                          </a:rPr>
                        </m:ctrlPr>
                      </m:radPr>
                      <m:deg/>
                      <m:e>
                        <m:r>
                          <a:rPr lang="en-US" sz="2400" b="1" i="1">
                            <a:latin typeface="Cambria Math"/>
                          </a:rPr>
                          <m:t>𝟐𝟒</m:t>
                        </m:r>
                      </m:e>
                    </m:rad>
                  </m:oMath>
                </a14:m>
                <a:endParaRPr lang="ar-SA" sz="2400" b="1" dirty="0"/>
              </a:p>
            </p:txBody>
          </p:sp>
        </mc:Choice>
        <mc:Fallback>
          <p:sp>
            <p:nvSpPr>
              <p:cNvPr id="22" name="TextBox 21"/>
              <p:cNvSpPr txBox="1">
                <a:spLocks noRot="1" noChangeAspect="1" noMove="1" noResize="1" noEditPoints="1" noAdjustHandles="1" noChangeArrowheads="1" noChangeShapeType="1" noTextEdit="1"/>
              </p:cNvSpPr>
              <p:nvPr/>
            </p:nvSpPr>
            <p:spPr>
              <a:xfrm>
                <a:off x="4499992" y="4371525"/>
                <a:ext cx="1228350" cy="497637"/>
              </a:xfrm>
              <a:prstGeom prst="rect">
                <a:avLst/>
              </a:prstGeom>
              <a:blipFill>
                <a:blip r:embed="rId6"/>
                <a:stretch>
                  <a:fillRect l="-6436" t="-2439" b="-26829"/>
                </a:stretch>
              </a:blipFill>
            </p:spPr>
            <p:txBody>
              <a:bodyPr/>
              <a:lstStyle/>
              <a:p>
                <a:r>
                  <a:rPr lang="en-US">
                    <a:noFill/>
                  </a:rPr>
                  <a:t> </a:t>
                </a:r>
              </a:p>
            </p:txBody>
          </p:sp>
        </mc:Fallback>
      </mc:AlternateContent>
      <p:sp>
        <p:nvSpPr>
          <p:cNvPr id="23" name="TextBox 22"/>
          <p:cNvSpPr txBox="1"/>
          <p:nvPr/>
        </p:nvSpPr>
        <p:spPr>
          <a:xfrm>
            <a:off x="1763688" y="5077502"/>
            <a:ext cx="1784464" cy="461665"/>
          </a:xfrm>
          <a:prstGeom prst="rect">
            <a:avLst/>
          </a:prstGeom>
          <a:noFill/>
        </p:spPr>
        <p:txBody>
          <a:bodyPr wrap="none" rtlCol="1">
            <a:spAutoFit/>
          </a:bodyPr>
          <a:lstStyle/>
          <a:p>
            <a:r>
              <a:rPr lang="en-US" sz="2400" b="1" dirty="0"/>
              <a:t>c² = a² + b²</a:t>
            </a:r>
            <a:endParaRPr lang="ar-SA" sz="2400" b="1" dirty="0"/>
          </a:p>
        </p:txBody>
      </p:sp>
      <p:grpSp>
        <p:nvGrpSpPr>
          <p:cNvPr id="31" name="Group 30"/>
          <p:cNvGrpSpPr/>
          <p:nvPr/>
        </p:nvGrpSpPr>
        <p:grpSpPr>
          <a:xfrm>
            <a:off x="4192681" y="5033372"/>
            <a:ext cx="2611569" cy="483860"/>
            <a:chOff x="3832639" y="4941168"/>
            <a:chExt cx="2611569" cy="483860"/>
          </a:xfrm>
        </p:grpSpPr>
        <mc:AlternateContent xmlns:mc="http://schemas.openxmlformats.org/markup-compatibility/2006" xmlns:a14="http://schemas.microsoft.com/office/drawing/2010/main">
          <mc:Choice Requires="a14">
            <p:sp>
              <p:nvSpPr>
                <p:cNvPr id="24" name="TextBox 23"/>
                <p:cNvSpPr txBox="1"/>
                <p:nvPr/>
              </p:nvSpPr>
              <p:spPr>
                <a:xfrm>
                  <a:off x="3832639" y="4941168"/>
                  <a:ext cx="1907895" cy="461665"/>
                </a:xfrm>
                <a:prstGeom prst="rect">
                  <a:avLst/>
                </a:prstGeom>
                <a:noFill/>
              </p:spPr>
              <p:txBody>
                <a:bodyPr wrap="none" rtlCol="1">
                  <a:spAutoFit/>
                </a:bodyPr>
                <a:lstStyle/>
                <a:p>
                  <a:r>
                    <a:rPr lang="en-US" sz="2400" b="1" dirty="0"/>
                    <a:t>c² = 25 + </a:t>
                  </a:r>
                  <a14:m>
                    <m:oMath xmlns:m="http://schemas.openxmlformats.org/officeDocument/2006/math">
                      <m:r>
                        <a:rPr lang="en-US" sz="2400" b="1" i="1">
                          <a:latin typeface="Cambria Math"/>
                        </a:rPr>
                        <m:t>𝟐𝟒</m:t>
                      </m:r>
                    </m:oMath>
                  </a14:m>
                  <a:endParaRPr lang="ar-SA" sz="24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3832639" y="4941168"/>
                  <a:ext cx="1907895" cy="461665"/>
                </a:xfrm>
                <a:prstGeom prst="rect">
                  <a:avLst/>
                </a:prstGeom>
                <a:blipFill rotWithShape="1">
                  <a:blip r:embed="rId7"/>
                  <a:stretch>
                    <a:fillRect l="-3834" t="-10667" r="-958" b="-30667"/>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616737" y="4963363"/>
                  <a:ext cx="827471" cy="461665"/>
                </a:xfrm>
                <a:prstGeom prst="rect">
                  <a:avLst/>
                </a:prstGeom>
                <a:noFill/>
              </p:spPr>
              <p:txBody>
                <a:bodyPr wrap="none" rtlCol="1">
                  <a:spAutoFit/>
                </a:bodyPr>
                <a:lstStyle/>
                <a:p>
                  <a:r>
                    <a:rPr lang="en-US" sz="2400" b="1" dirty="0"/>
                    <a:t>= </a:t>
                  </a:r>
                  <a14:m>
                    <m:oMath xmlns:m="http://schemas.openxmlformats.org/officeDocument/2006/math">
                      <m:r>
                        <a:rPr lang="en-US" sz="2400" b="1" i="1">
                          <a:latin typeface="Cambria Math"/>
                        </a:rPr>
                        <m:t>𝟒𝟗</m:t>
                      </m:r>
                    </m:oMath>
                  </a14:m>
                  <a:endParaRPr lang="ar-SA" sz="2400" b="1" dirty="0"/>
                </a:p>
              </p:txBody>
            </p:sp>
          </mc:Choice>
          <mc:Fallback xmlns="">
            <p:sp>
              <p:nvSpPr>
                <p:cNvPr id="25" name="TextBox 24"/>
                <p:cNvSpPr txBox="1">
                  <a:spLocks noRot="1" noChangeAspect="1" noMove="1" noResize="1" noEditPoints="1" noAdjustHandles="1" noChangeArrowheads="1" noChangeShapeType="1" noTextEdit="1"/>
                </p:cNvSpPr>
                <p:nvPr/>
              </p:nvSpPr>
              <p:spPr>
                <a:xfrm>
                  <a:off x="5616737" y="4963363"/>
                  <a:ext cx="827471" cy="461665"/>
                </a:xfrm>
                <a:prstGeom prst="rect">
                  <a:avLst/>
                </a:prstGeom>
                <a:blipFill rotWithShape="1">
                  <a:blip r:embed="rId8"/>
                  <a:stretch>
                    <a:fillRect l="-9559" t="-10526" r="-2941" b="-28947"/>
                  </a:stretch>
                </a:blipFill>
              </p:spPr>
              <p:txBody>
                <a:bodyPr/>
                <a:lstStyle/>
                <a:p>
                  <a:r>
                    <a:rPr lang="ar-SA">
                      <a:noFill/>
                    </a:rPr>
                    <a:t> </a:t>
                  </a:r>
                </a:p>
              </p:txBody>
            </p:sp>
          </mc:Fallback>
        </mc:AlternateContent>
      </p:grpSp>
      <mc:AlternateContent xmlns:mc="http://schemas.openxmlformats.org/markup-compatibility/2006">
        <mc:Choice xmlns:a14="http://schemas.microsoft.com/office/drawing/2010/main" Requires="a14">
          <p:sp>
            <p:nvSpPr>
              <p:cNvPr id="26" name="TextBox 25"/>
              <p:cNvSpPr txBox="1"/>
              <p:nvPr/>
            </p:nvSpPr>
            <p:spPr>
              <a:xfrm>
                <a:off x="7380314" y="5055569"/>
                <a:ext cx="902811" cy="461665"/>
              </a:xfrm>
              <a:prstGeom prst="rect">
                <a:avLst/>
              </a:prstGeom>
              <a:noFill/>
            </p:spPr>
            <p:txBody>
              <a:bodyPr wrap="none" rtlCol="1">
                <a:spAutoFit/>
              </a:bodyPr>
              <a:lstStyle/>
              <a:p>
                <a:r>
                  <a:rPr lang="en-US" sz="2400" b="1" dirty="0"/>
                  <a:t>c = </a:t>
                </a:r>
                <a14:m>
                  <m:oMath xmlns:m="http://schemas.openxmlformats.org/officeDocument/2006/math">
                    <m:r>
                      <a:rPr lang="en-US" sz="2400" b="1" i="1">
                        <a:latin typeface="Cambria Math"/>
                      </a:rPr>
                      <m:t>𝟕</m:t>
                    </m:r>
                  </m:oMath>
                </a14:m>
                <a:endParaRPr lang="ar-SA" sz="2400" b="1" dirty="0"/>
              </a:p>
            </p:txBody>
          </p:sp>
        </mc:Choice>
        <mc:Fallback>
          <p:sp>
            <p:nvSpPr>
              <p:cNvPr id="26" name="TextBox 25"/>
              <p:cNvSpPr txBox="1">
                <a:spLocks noRot="1" noChangeAspect="1" noMove="1" noResize="1" noEditPoints="1" noAdjustHandles="1" noChangeArrowheads="1" noChangeShapeType="1" noTextEdit="1"/>
              </p:cNvSpPr>
              <p:nvPr/>
            </p:nvSpPr>
            <p:spPr>
              <a:xfrm>
                <a:off x="7380314" y="5055569"/>
                <a:ext cx="902811" cy="461665"/>
              </a:xfrm>
              <a:prstGeom prst="rect">
                <a:avLst/>
              </a:prstGeom>
              <a:blipFill>
                <a:blip r:embed="rId9"/>
                <a:stretch>
                  <a:fillRect l="-9459" t="-10526" r="-2027"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2415234" y="5949280"/>
                <a:ext cx="1080120" cy="584904"/>
              </a:xfrm>
              <a:prstGeom prst="rect">
                <a:avLst/>
              </a:prstGeom>
              <a:noFill/>
            </p:spPr>
            <p:txBody>
              <a:bodyPr wrap="square" rtlCol="1">
                <a:spAutoFit/>
              </a:bodyPr>
              <a:lstStyle/>
              <a:p>
                <a:r>
                  <a:rPr lang="en-US" sz="2400" b="1" dirty="0"/>
                  <a:t>e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𝒄</m:t>
                        </m:r>
                      </m:num>
                      <m:den>
                        <m:r>
                          <a:rPr lang="en-US" sz="2400" b="1" i="1">
                            <a:latin typeface="Cambria Math"/>
                          </a:rPr>
                          <m:t>𝒂</m:t>
                        </m:r>
                      </m:den>
                    </m:f>
                  </m:oMath>
                </a14:m>
                <a:endParaRPr lang="ar-SA" sz="2400" b="1" dirty="0"/>
              </a:p>
            </p:txBody>
          </p:sp>
        </mc:Choice>
        <mc:Fallback>
          <p:sp>
            <p:nvSpPr>
              <p:cNvPr id="27" name="TextBox 26"/>
              <p:cNvSpPr txBox="1">
                <a:spLocks noRot="1" noChangeAspect="1" noMove="1" noResize="1" noEditPoints="1" noAdjustHandles="1" noChangeArrowheads="1" noChangeShapeType="1" noTextEdit="1"/>
              </p:cNvSpPr>
              <p:nvPr/>
            </p:nvSpPr>
            <p:spPr>
              <a:xfrm>
                <a:off x="2415234" y="5949280"/>
                <a:ext cx="1080120" cy="584904"/>
              </a:xfrm>
              <a:prstGeom prst="rect">
                <a:avLst/>
              </a:prstGeom>
              <a:blipFill>
                <a:blip r:embed="rId10"/>
                <a:stretch>
                  <a:fillRect t="-2083" b="-8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4678610" y="5763009"/>
                <a:ext cx="971740" cy="712631"/>
              </a:xfrm>
              <a:prstGeom prst="rect">
                <a:avLst/>
              </a:prstGeom>
              <a:noFill/>
            </p:spPr>
            <p:txBody>
              <a:bodyPr wrap="none" rtlCol="1">
                <a:spAutoFit/>
              </a:bodyPr>
              <a:lstStyle/>
              <a:p>
                <a:r>
                  <a:rPr lang="en-US" sz="2800" b="1" dirty="0"/>
                  <a:t>e = </a:t>
                </a:r>
                <a14:m>
                  <m:oMath xmlns:m="http://schemas.openxmlformats.org/officeDocument/2006/math">
                    <m:f>
                      <m:fPr>
                        <m:ctrlPr>
                          <a:rPr lang="en-US" sz="2800" b="1" i="1">
                            <a:latin typeface="Cambria Math" panose="02040503050406030204" pitchFamily="18" charset="0"/>
                          </a:rPr>
                        </m:ctrlPr>
                      </m:fPr>
                      <m:num>
                        <m:r>
                          <a:rPr lang="en-US" sz="2800" b="1" i="1">
                            <a:latin typeface="Cambria Math"/>
                          </a:rPr>
                          <m:t>𝟕</m:t>
                        </m:r>
                      </m:num>
                      <m:den>
                        <m:r>
                          <a:rPr lang="en-US" sz="2800" b="1" i="1">
                            <a:latin typeface="Cambria Math"/>
                          </a:rPr>
                          <m:t>𝟓</m:t>
                        </m:r>
                      </m:den>
                    </m:f>
                  </m:oMath>
                </a14:m>
                <a:endParaRPr lang="ar-SA" sz="2800" b="1" dirty="0"/>
              </a:p>
            </p:txBody>
          </p:sp>
        </mc:Choice>
        <mc:Fallback>
          <p:sp>
            <p:nvSpPr>
              <p:cNvPr id="28" name="TextBox 27"/>
              <p:cNvSpPr txBox="1">
                <a:spLocks noRot="1" noChangeAspect="1" noMove="1" noResize="1" noEditPoints="1" noAdjustHandles="1" noChangeArrowheads="1" noChangeShapeType="1" noTextEdit="1"/>
              </p:cNvSpPr>
              <p:nvPr/>
            </p:nvSpPr>
            <p:spPr>
              <a:xfrm>
                <a:off x="4678610" y="5763009"/>
                <a:ext cx="971740" cy="712631"/>
              </a:xfrm>
              <a:prstGeom prst="rect">
                <a:avLst/>
              </a:prstGeom>
              <a:blipFill>
                <a:blip r:embed="rId11"/>
                <a:stretch>
                  <a:fillRect l="-11250" b="-7692"/>
                </a:stretch>
              </a:blipFill>
            </p:spPr>
            <p:txBody>
              <a:bodyPr/>
              <a:lstStyle/>
              <a:p>
                <a:r>
                  <a:rPr lang="en-US">
                    <a:noFill/>
                  </a:rPr>
                  <a:t> </a:t>
                </a:r>
              </a:p>
            </p:txBody>
          </p:sp>
        </mc:Fallback>
      </mc:AlternateContent>
      <p:grpSp>
        <p:nvGrpSpPr>
          <p:cNvPr id="30" name="Group 29"/>
          <p:cNvGrpSpPr/>
          <p:nvPr/>
        </p:nvGrpSpPr>
        <p:grpSpPr>
          <a:xfrm>
            <a:off x="2674024" y="4408245"/>
            <a:ext cx="1236817" cy="461665"/>
            <a:chOff x="2674022" y="4408243"/>
            <a:chExt cx="1236817" cy="461665"/>
          </a:xfrm>
        </p:grpSpPr>
        <mc:AlternateContent xmlns:mc="http://schemas.openxmlformats.org/markup-compatibility/2006">
          <mc:Choice xmlns:a14="http://schemas.microsoft.com/office/drawing/2010/main" Requires="a14">
            <p:sp>
              <p:nvSpPr>
                <p:cNvPr id="21" name="TextBox 20"/>
                <p:cNvSpPr txBox="1"/>
                <p:nvPr/>
              </p:nvSpPr>
              <p:spPr>
                <a:xfrm>
                  <a:off x="3655641" y="4437112"/>
                  <a:ext cx="255198" cy="400110"/>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ar-SA" sz="2000" b="1" i="1">
                            <a:latin typeface="Cambria Math"/>
                          </a:rPr>
                          <m:t>𝟐𝟒</m:t>
                        </m:r>
                      </m:oMath>
                    </m:oMathPara>
                  </a14:m>
                  <a:endParaRPr lang="ar-SA" sz="2000" b="1" dirty="0"/>
                </a:p>
              </p:txBody>
            </p:sp>
          </mc:Choice>
          <mc:Fallback>
            <p:sp>
              <p:nvSpPr>
                <p:cNvPr id="21" name="TextBox 20"/>
                <p:cNvSpPr txBox="1">
                  <a:spLocks noRot="1" noChangeAspect="1" noMove="1" noResize="1" noEditPoints="1" noAdjustHandles="1" noChangeArrowheads="1" noChangeShapeType="1" noTextEdit="1"/>
                </p:cNvSpPr>
                <p:nvPr/>
              </p:nvSpPr>
              <p:spPr>
                <a:xfrm>
                  <a:off x="3655641" y="4437112"/>
                  <a:ext cx="255198" cy="400110"/>
                </a:xfrm>
                <a:prstGeom prst="rect">
                  <a:avLst/>
                </a:prstGeom>
                <a:blipFill>
                  <a:blip r:embed="rId12"/>
                  <a:stretch>
                    <a:fillRect r="-88095"/>
                  </a:stretch>
                </a:blipFill>
              </p:spPr>
              <p:txBody>
                <a:bodyPr/>
                <a:lstStyle/>
                <a:p>
                  <a:r>
                    <a:rPr lang="en-US">
                      <a:noFill/>
                    </a:rPr>
                    <a:t> </a:t>
                  </a:r>
                </a:p>
              </p:txBody>
            </p:sp>
          </mc:Fallback>
        </mc:AlternateContent>
        <p:sp>
          <p:nvSpPr>
            <p:cNvPr id="29" name="TextBox 28"/>
            <p:cNvSpPr txBox="1"/>
            <p:nvPr/>
          </p:nvSpPr>
          <p:spPr>
            <a:xfrm>
              <a:off x="2674022" y="4408243"/>
              <a:ext cx="864096" cy="461665"/>
            </a:xfrm>
            <a:prstGeom prst="rect">
              <a:avLst/>
            </a:prstGeom>
            <a:noFill/>
          </p:spPr>
          <p:txBody>
            <a:bodyPr wrap="square" rtlCol="1">
              <a:spAutoFit/>
            </a:bodyPr>
            <a:lstStyle/>
            <a:p>
              <a:r>
                <a:rPr lang="en-US" sz="2400" b="1" dirty="0"/>
                <a:t>b² =</a:t>
              </a:r>
              <a:endParaRPr lang="ar-SA" sz="2400" b="1" dirty="0"/>
            </a:p>
          </p:txBody>
        </p:sp>
      </p:grpSp>
      <p:sp>
        <p:nvSpPr>
          <p:cNvPr id="32" name="Right Arrow 31"/>
          <p:cNvSpPr/>
          <p:nvPr/>
        </p:nvSpPr>
        <p:spPr>
          <a:xfrm>
            <a:off x="3895766" y="4070647"/>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3" name="Right Arrow 32"/>
          <p:cNvSpPr/>
          <p:nvPr/>
        </p:nvSpPr>
        <p:spPr>
          <a:xfrm>
            <a:off x="3982847" y="4651156"/>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4" name="Right Arrow 33"/>
          <p:cNvSpPr/>
          <p:nvPr/>
        </p:nvSpPr>
        <p:spPr>
          <a:xfrm>
            <a:off x="6804312" y="5286399"/>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5" name="Right Arrow 34"/>
          <p:cNvSpPr/>
          <p:nvPr/>
        </p:nvSpPr>
        <p:spPr>
          <a:xfrm>
            <a:off x="3621025" y="6205732"/>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6" name="Right Arrow 35"/>
          <p:cNvSpPr/>
          <p:nvPr/>
        </p:nvSpPr>
        <p:spPr>
          <a:xfrm>
            <a:off x="3635896" y="5286399"/>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7" name="Rectangle 36"/>
          <p:cNvSpPr/>
          <p:nvPr/>
        </p:nvSpPr>
        <p:spPr>
          <a:xfrm>
            <a:off x="1285137" y="1883314"/>
            <a:ext cx="2791149" cy="461665"/>
          </a:xfrm>
          <a:prstGeom prst="rect">
            <a:avLst/>
          </a:prstGeom>
        </p:spPr>
        <p:txBody>
          <a:bodyPr wrap="none">
            <a:spAutoFit/>
          </a:bodyPr>
          <a:lstStyle/>
          <a:p>
            <a:pPr lvl="0"/>
            <a:r>
              <a:rPr lang="en-US" sz="2400" b="1" i="1" dirty="0"/>
              <a:t>24y² – 25x</a:t>
            </a:r>
            <a:r>
              <a:rPr lang="en-US" sz="2400" b="1" i="1" baseline="30000" dirty="0"/>
              <a:t>2  </a:t>
            </a:r>
            <a:r>
              <a:rPr lang="en-US" sz="2400" b="1" i="1" dirty="0"/>
              <a:t>=  600</a:t>
            </a:r>
            <a:endParaRPr lang="ar-SA" sz="2400" b="1" i="1" baseline="30000" dirty="0"/>
          </a:p>
        </p:txBody>
      </p:sp>
      <p:sp>
        <p:nvSpPr>
          <p:cNvPr id="38" name="TextBox 37"/>
          <p:cNvSpPr txBox="1"/>
          <p:nvPr/>
        </p:nvSpPr>
        <p:spPr>
          <a:xfrm>
            <a:off x="2558746" y="3347700"/>
            <a:ext cx="2589318" cy="369332"/>
          </a:xfrm>
          <a:prstGeom prst="rect">
            <a:avLst/>
          </a:prstGeom>
          <a:noFill/>
        </p:spPr>
        <p:txBody>
          <a:bodyPr wrap="square" rtlCol="1">
            <a:spAutoFit/>
          </a:bodyPr>
          <a:lstStyle/>
          <a:p>
            <a:r>
              <a:rPr lang="ar-SA" b="1" dirty="0">
                <a:latin typeface="Simplified Arabic" panose="02020603050405020304" pitchFamily="18" charset="-78"/>
                <a:cs typeface="Simplified Arabic" panose="02020603050405020304" pitchFamily="18" charset="-78"/>
              </a:rPr>
              <a:t>وهو ينطبق على محور الصادات</a:t>
            </a:r>
          </a:p>
        </p:txBody>
      </p:sp>
    </p:spTree>
    <p:extLst>
      <p:ext uri="{BB962C8B-B14F-4D97-AF65-F5344CB8AC3E}">
        <p14:creationId xmlns:p14="http://schemas.microsoft.com/office/powerpoint/2010/main" val="1876019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P spid="19" grpId="0"/>
      <p:bldP spid="20" grpId="0"/>
      <p:bldP spid="22" grpId="0" animBg="1"/>
      <p:bldP spid="23" grpId="0"/>
      <p:bldP spid="26" grpId="0" animBg="1"/>
      <p:bldP spid="27" grpId="0"/>
      <p:bldP spid="28" grpId="0"/>
      <p:bldP spid="32" grpId="0" animBg="1"/>
      <p:bldP spid="33" grpId="0" animBg="1"/>
      <p:bldP spid="34" grpId="0" animBg="1"/>
      <p:bldP spid="35" grpId="0" animBg="1"/>
      <p:bldP spid="36" grpId="0" animBg="1"/>
      <p:bldP spid="37" grpId="0"/>
      <p:bldP spid="38" grpId="0"/>
    </p:bld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7884368" y="188640"/>
            <a:ext cx="864096" cy="720080"/>
          </a:xfrm>
          <a:prstGeom prst="rect">
            <a:avLst/>
          </a:prstGeom>
        </p:spPr>
        <p:style>
          <a:lnRef idx="1">
            <a:schemeClr val="accent1"/>
          </a:lnRef>
          <a:fillRef idx="2">
            <a:schemeClr val="accent1"/>
          </a:fillRef>
          <a:effectRef idx="1">
            <a:schemeClr val="accent1"/>
          </a:effectRef>
          <a:fontRef idx="minor">
            <a:schemeClr val="dk1"/>
          </a:fontRef>
        </p:style>
        <p:txBody>
          <a:bodyPr rtlCol="1" anchor="ctr">
            <a:normAutofit fontScale="375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Aft>
                <a:spcPts val="0"/>
              </a:spcAft>
              <a:defRPr/>
            </a:pPr>
            <a:br>
              <a:rPr lang="ar-KW" sz="4400" b="1" u="sng" dirty="0">
                <a:ln/>
                <a:solidFill>
                  <a:schemeClr val="accent3"/>
                </a:solidFill>
                <a:latin typeface="+mj-lt"/>
                <a:ea typeface="+mj-ea"/>
                <a:cs typeface="+mj-cs"/>
              </a:rPr>
            </a:br>
            <a:r>
              <a:rPr lang="ar-KW" sz="4400" b="1" u="sng" dirty="0">
                <a:ln/>
                <a:solidFill>
                  <a:schemeClr val="accent3"/>
                </a:solidFill>
                <a:latin typeface="+mj-lt"/>
                <a:ea typeface="+mj-ea"/>
                <a:cs typeface="+mj-cs"/>
              </a:rPr>
              <a:t>مثال 3</a:t>
            </a:r>
          </a:p>
          <a:p>
            <a:pPr algn="ctr" fontAlgn="auto">
              <a:spcAft>
                <a:spcPts val="0"/>
              </a:spcAft>
              <a:defRPr/>
            </a:pPr>
            <a:r>
              <a:rPr lang="ar-KW" sz="4400" b="1" u="sng" dirty="0">
                <a:ln/>
                <a:solidFill>
                  <a:schemeClr val="accent3"/>
                </a:solidFill>
                <a:latin typeface="+mj-lt"/>
                <a:ea typeface="+mj-ea"/>
                <a:cs typeface="+mj-cs"/>
              </a:rPr>
              <a:t>ص 131 </a:t>
            </a:r>
          </a:p>
        </p:txBody>
      </p:sp>
      <p:pic>
        <p:nvPicPr>
          <p:cNvPr id="7" name="Picture 2"/>
          <p:cNvPicPr>
            <a:picLocks noChangeAspect="1" noChangeArrowheads="1"/>
          </p:cNvPicPr>
          <p:nvPr/>
        </p:nvPicPr>
        <p:blipFill>
          <a:blip r:embed="rId2" cstate="print">
            <a:duotone>
              <a:prstClr val="black"/>
              <a:schemeClr val="accent1">
                <a:tint val="45000"/>
                <a:satMod val="400000"/>
              </a:schemeClr>
            </a:duotone>
          </a:blip>
          <a:srcRect l="88046" t="11971" r="1566" b="79944"/>
          <a:stretch>
            <a:fillRect/>
          </a:stretch>
        </p:blipFill>
        <p:spPr bwMode="auto">
          <a:xfrm>
            <a:off x="7884370" y="1297780"/>
            <a:ext cx="776181" cy="432048"/>
          </a:xfrm>
          <a:prstGeom prst="rect">
            <a:avLst/>
          </a:prstGeom>
          <a:noFill/>
          <a:ln w="9525">
            <a:noFill/>
            <a:miter lim="800000"/>
            <a:headEnd/>
            <a:tailEnd/>
          </a:ln>
        </p:spPr>
      </p:pic>
      <p:grpSp>
        <p:nvGrpSpPr>
          <p:cNvPr id="8" name="Group 7"/>
          <p:cNvGrpSpPr/>
          <p:nvPr/>
        </p:nvGrpSpPr>
        <p:grpSpPr>
          <a:xfrm>
            <a:off x="179514" y="44624"/>
            <a:ext cx="7529547" cy="1024018"/>
            <a:chOff x="179512" y="388758"/>
            <a:chExt cx="7529547" cy="1024018"/>
          </a:xfrm>
        </p:grpSpPr>
        <mc:AlternateContent xmlns:mc="http://schemas.openxmlformats.org/markup-compatibility/2006" xmlns:a14="http://schemas.microsoft.com/office/drawing/2010/main">
          <mc:Choice Requires="a14">
            <p:sp>
              <p:nvSpPr>
                <p:cNvPr id="30" name="TextBox 29"/>
                <p:cNvSpPr txBox="1"/>
                <p:nvPr/>
              </p:nvSpPr>
              <p:spPr>
                <a:xfrm>
                  <a:off x="179512" y="388758"/>
                  <a:ext cx="7529547" cy="689099"/>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SA" sz="2400" b="1" dirty="0">
                      <a:solidFill>
                        <a:srgbClr val="00B050"/>
                      </a:solidFill>
                    </a:rPr>
                    <a:t>اوجد طول المحور الاكبر للقطع الناقص الذى اختلافه المركزى  (</a:t>
                  </a:r>
                  <a:r>
                    <a:rPr lang="en-US" sz="2400" b="1" dirty="0">
                      <a:solidFill>
                        <a:srgbClr val="00B050"/>
                      </a:solidFill>
                    </a:rPr>
                    <a:t>(e= </a:t>
                  </a:r>
                  <a14:m>
                    <m:oMath xmlns:m="http://schemas.openxmlformats.org/officeDocument/2006/math">
                      <m:f>
                        <m:fPr>
                          <m:ctrlPr>
                            <a:rPr lang="en-US" sz="2400" b="1" i="1">
                              <a:solidFill>
                                <a:srgbClr val="00B050"/>
                              </a:solidFill>
                              <a:latin typeface="Cambria Math" panose="02040503050406030204" pitchFamily="18" charset="0"/>
                            </a:rPr>
                          </m:ctrlPr>
                        </m:fPr>
                        <m:num>
                          <m:rad>
                            <m:radPr>
                              <m:degHide m:val="on"/>
                              <m:ctrlPr>
                                <a:rPr lang="en-US" sz="2400" b="1" i="1">
                                  <a:solidFill>
                                    <a:srgbClr val="00B050"/>
                                  </a:solidFill>
                                  <a:latin typeface="Cambria Math" panose="02040503050406030204" pitchFamily="18" charset="0"/>
                                </a:rPr>
                              </m:ctrlPr>
                            </m:radPr>
                            <m:deg/>
                            <m:e>
                              <m:r>
                                <a:rPr lang="en-US" sz="2400" b="1" i="1">
                                  <a:solidFill>
                                    <a:srgbClr val="00B050"/>
                                  </a:solidFill>
                                  <a:latin typeface="Cambria Math"/>
                                </a:rPr>
                                <m:t>𝟓</m:t>
                              </m:r>
                            </m:e>
                          </m:rad>
                        </m:num>
                        <m:den>
                          <m:r>
                            <a:rPr lang="en-US" sz="2400" b="1" i="1">
                              <a:solidFill>
                                <a:srgbClr val="00B050"/>
                              </a:solidFill>
                              <a:latin typeface="Cambria Math"/>
                            </a:rPr>
                            <m:t>𝟑</m:t>
                          </m:r>
                        </m:den>
                      </m:f>
                    </m:oMath>
                  </a14:m>
                  <a:endParaRPr lang="ar-SA" sz="2400" b="1" dirty="0">
                    <a:solidFill>
                      <a:srgbClr val="00B05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79512" y="388758"/>
                  <a:ext cx="7529547" cy="689099"/>
                </a:xfrm>
                <a:prstGeom prst="rect">
                  <a:avLst/>
                </a:prstGeom>
                <a:blipFill rotWithShape="1">
                  <a:blip r:embed="rId3"/>
                  <a:stretch>
                    <a:fillRect/>
                  </a:stretch>
                </a:blipFill>
                <a:effectLst>
                  <a:outerShdw blurRad="50800" dist="25000" dir="5400000" rotWithShape="0">
                    <a:srgbClr val="000000">
                      <a:alpha val="40000"/>
                    </a:srgbClr>
                  </a:outerShdw>
                  <a:softEdge rad="127000"/>
                </a:effectLst>
              </p:spPr>
              <p:txBody>
                <a:bodyPr/>
                <a:lstStyle/>
                <a:p>
                  <a:r>
                    <a:rPr lang="ar-SA">
                      <a:noFill/>
                    </a:rPr>
                    <a:t> </a:t>
                  </a:r>
                </a:p>
              </p:txBody>
            </p:sp>
          </mc:Fallback>
        </mc:AlternateContent>
        <p:sp>
          <p:nvSpPr>
            <p:cNvPr id="31" name="TextBox 30"/>
            <p:cNvSpPr txBox="1"/>
            <p:nvPr/>
          </p:nvSpPr>
          <p:spPr>
            <a:xfrm>
              <a:off x="2693254" y="951111"/>
              <a:ext cx="3586238" cy="461665"/>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SA" sz="2400" b="1" dirty="0">
                  <a:solidFill>
                    <a:srgbClr val="00B050"/>
                  </a:solidFill>
                </a:rPr>
                <a:t>وطول محوره الاصغر </a:t>
              </a:r>
              <a:r>
                <a:rPr lang="en-US" sz="2400" b="1" dirty="0">
                  <a:solidFill>
                    <a:srgbClr val="00B050"/>
                  </a:solidFill>
                </a:rPr>
                <a:t>4 </a:t>
              </a:r>
              <a:r>
                <a:rPr lang="en-GB" sz="2400" b="1" dirty="0">
                  <a:solidFill>
                    <a:srgbClr val="00B050"/>
                  </a:solidFill>
                </a:rPr>
                <a:t>  </a:t>
              </a:r>
              <a:r>
                <a:rPr lang="ar-SA" sz="2400" b="1" dirty="0">
                  <a:solidFill>
                    <a:srgbClr val="00B050"/>
                  </a:solidFill>
                </a:rPr>
                <a:t>وحدات </a:t>
              </a:r>
            </a:p>
          </p:txBody>
        </p:sp>
      </p:grpSp>
      <p:grpSp>
        <p:nvGrpSpPr>
          <p:cNvPr id="9" name="Group 8"/>
          <p:cNvGrpSpPr/>
          <p:nvPr/>
        </p:nvGrpSpPr>
        <p:grpSpPr>
          <a:xfrm>
            <a:off x="2843222" y="1700808"/>
            <a:ext cx="1226558" cy="873060"/>
            <a:chOff x="2294294" y="1668801"/>
            <a:chExt cx="1226558" cy="873060"/>
          </a:xfrm>
        </p:grpSpPr>
        <mc:AlternateContent xmlns:mc="http://schemas.openxmlformats.org/markup-compatibility/2006">
          <mc:Choice xmlns:a14="http://schemas.microsoft.com/office/drawing/2010/main" Requires="a14">
            <p:sp>
              <p:nvSpPr>
                <p:cNvPr id="33" name="TextBox 32"/>
                <p:cNvSpPr txBox="1"/>
                <p:nvPr/>
              </p:nvSpPr>
              <p:spPr>
                <a:xfrm>
                  <a:off x="2294294" y="1749773"/>
                  <a:ext cx="282449" cy="730136"/>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ar-SA" sz="2400" b="1" i="1">
                            <a:latin typeface="Cambria Math"/>
                            <a:sym typeface="Symbol"/>
                          </a:rPr>
                          <m:t> </m:t>
                        </m:r>
                        <m:f>
                          <m:fPr>
                            <m:ctrlPr>
                              <a:rPr lang="ar-SA" sz="2400" b="1" i="1">
                                <a:latin typeface="Cambria Math" panose="02040503050406030204" pitchFamily="18" charset="0"/>
                              </a:rPr>
                            </m:ctrlPr>
                          </m:fPr>
                          <m:num>
                            <m:r>
                              <a:rPr lang="en-US" sz="2400" b="1" i="1">
                                <a:latin typeface="Cambria Math"/>
                              </a:rPr>
                              <m:t>𝒄</m:t>
                            </m:r>
                          </m:num>
                          <m:den>
                            <m:r>
                              <a:rPr lang="en-US" sz="2400" b="1" i="1">
                                <a:latin typeface="Cambria Math"/>
                              </a:rPr>
                              <m:t>𝒂</m:t>
                            </m:r>
                          </m:den>
                        </m:f>
                      </m:oMath>
                    </m:oMathPara>
                  </a14:m>
                  <a:endParaRPr lang="ar-SA" sz="2400" b="1" dirty="0">
                    <a:latin typeface="Simplified Arabic" panose="02020603050405020304" pitchFamily="18" charset="-78"/>
                    <a:cs typeface="Simplified Arabic" panose="02020603050405020304" pitchFamily="18" charset="-78"/>
                  </a:endParaRPr>
                </a:p>
              </p:txBody>
            </p:sp>
          </mc:Choice>
          <mc:Fallback>
            <p:sp>
              <p:nvSpPr>
                <p:cNvPr id="33" name="TextBox 32"/>
                <p:cNvSpPr txBox="1">
                  <a:spLocks noRot="1" noChangeAspect="1" noMove="1" noResize="1" noEditPoints="1" noAdjustHandles="1" noChangeArrowheads="1" noChangeShapeType="1" noTextEdit="1"/>
                </p:cNvSpPr>
                <p:nvPr/>
              </p:nvSpPr>
              <p:spPr>
                <a:xfrm>
                  <a:off x="2294294" y="1749773"/>
                  <a:ext cx="282449" cy="730136"/>
                </a:xfrm>
                <a:prstGeom prst="rect">
                  <a:avLst/>
                </a:prstGeom>
                <a:blipFill>
                  <a:blip r:embed="rId4"/>
                  <a:stretch>
                    <a:fillRect r="-229787" b="-4167"/>
                  </a:stretch>
                </a:blipFill>
              </p:spPr>
              <p:txBody>
                <a:bodyPr/>
                <a:lstStyle/>
                <a:p>
                  <a:r>
                    <a:rPr lang="en-US">
                      <a:noFill/>
                    </a:rPr>
                    <a:t> </a:t>
                  </a:r>
                </a:p>
              </p:txBody>
            </p:sp>
          </mc:Fallback>
        </mc:AlternateContent>
        <p:sp>
          <p:nvSpPr>
            <p:cNvPr id="34" name="TextBox 33"/>
            <p:cNvSpPr txBox="1"/>
            <p:nvPr/>
          </p:nvSpPr>
          <p:spPr>
            <a:xfrm>
              <a:off x="2564960" y="1923178"/>
              <a:ext cx="364203" cy="461665"/>
            </a:xfrm>
            <a:prstGeom prst="rect">
              <a:avLst/>
            </a:prstGeom>
            <a:noFill/>
          </p:spPr>
          <p:txBody>
            <a:bodyPr wrap="none" rtlCol="1">
              <a:spAutoFit/>
            </a:bodyPr>
            <a:lstStyle/>
            <a:p>
              <a:r>
                <a:rPr lang="ar-SA" sz="2400" b="1" dirty="0">
                  <a:latin typeface="Simplified Arabic" panose="02020603050405020304" pitchFamily="18" charset="-78"/>
                  <a:cs typeface="Simplified Arabic" panose="02020603050405020304" pitchFamily="18" charset="-78"/>
                </a:rPr>
                <a:t>=</a:t>
              </a:r>
            </a:p>
          </p:txBody>
        </p:sp>
        <mc:AlternateContent xmlns:mc="http://schemas.openxmlformats.org/markup-compatibility/2006">
          <mc:Choice xmlns:a14="http://schemas.microsoft.com/office/drawing/2010/main" Requires="a14">
            <p:sp>
              <p:nvSpPr>
                <p:cNvPr id="35" name="TextBox 34"/>
                <p:cNvSpPr txBox="1"/>
                <p:nvPr/>
              </p:nvSpPr>
              <p:spPr>
                <a:xfrm>
                  <a:off x="3251227" y="1668801"/>
                  <a:ext cx="269625" cy="873060"/>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400" b="1" i="1">
                                <a:latin typeface="Cambria Math" panose="02040503050406030204" pitchFamily="18" charset="0"/>
                              </a:rPr>
                            </m:ctrlPr>
                          </m:fPr>
                          <m:num>
                            <m:rad>
                              <m:radPr>
                                <m:degHide m:val="on"/>
                                <m:ctrlPr>
                                  <a:rPr lang="ar-SA" sz="2400" b="1" i="1">
                                    <a:latin typeface="Cambria Math" panose="02040503050406030204" pitchFamily="18" charset="0"/>
                                  </a:rPr>
                                </m:ctrlPr>
                              </m:radPr>
                              <m:deg/>
                              <m:e>
                                <m:r>
                                  <a:rPr lang="ar-SA" sz="2400" b="1" i="1">
                                    <a:latin typeface="Cambria Math"/>
                                  </a:rPr>
                                  <m:t>𝟓</m:t>
                                </m:r>
                              </m:e>
                            </m:rad>
                          </m:num>
                          <m:den>
                            <m:r>
                              <a:rPr lang="ar-SA" sz="2400" b="1" i="1">
                                <a:latin typeface="Cambria Math"/>
                              </a:rPr>
                              <m:t>𝟑</m:t>
                            </m:r>
                          </m:den>
                        </m:f>
                      </m:oMath>
                    </m:oMathPara>
                  </a14:m>
                  <a:endParaRPr lang="ar-SA" sz="2400" b="1" dirty="0"/>
                </a:p>
              </p:txBody>
            </p:sp>
          </mc:Choice>
          <mc:Fallback>
            <p:sp>
              <p:nvSpPr>
                <p:cNvPr id="35" name="TextBox 34"/>
                <p:cNvSpPr txBox="1">
                  <a:spLocks noRot="1" noChangeAspect="1" noMove="1" noResize="1" noEditPoints="1" noAdjustHandles="1" noChangeArrowheads="1" noChangeShapeType="1" noTextEdit="1"/>
                </p:cNvSpPr>
                <p:nvPr/>
              </p:nvSpPr>
              <p:spPr>
                <a:xfrm>
                  <a:off x="3251227" y="1668801"/>
                  <a:ext cx="269625" cy="873060"/>
                </a:xfrm>
                <a:prstGeom prst="rect">
                  <a:avLst/>
                </a:prstGeom>
                <a:blipFill>
                  <a:blip r:embed="rId5"/>
                  <a:stretch>
                    <a:fillRect r="-75556"/>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6" name="TextBox 35"/>
              <p:cNvSpPr txBox="1"/>
              <p:nvPr/>
            </p:nvSpPr>
            <p:spPr>
              <a:xfrm>
                <a:off x="3275858" y="1124744"/>
                <a:ext cx="1696087" cy="584904"/>
              </a:xfrm>
              <a:prstGeom prst="rect">
                <a:avLst/>
              </a:prstGeom>
              <a:noFill/>
            </p:spPr>
            <p:txBody>
              <a:bodyPr wrap="square" rtlCol="1">
                <a:spAutoFit/>
              </a:bodyPr>
              <a:lstStyle/>
              <a:p>
                <a:r>
                  <a:rPr lang="en-US" sz="2400" b="1" i="1" dirty="0"/>
                  <a:t>  </a:t>
                </a:r>
                <a:r>
                  <a:rPr lang="en-US" sz="2400" b="1" i="1" dirty="0">
                    <a:latin typeface="رموز الرياضيات العربية"/>
                    <a:cs typeface="رموز الرياضيات العربية"/>
                  </a:rPr>
                  <a:t>e  </a:t>
                </a:r>
                <a:r>
                  <a:rPr lang="en-US" sz="2400" b="1" i="1" dirty="0" err="1"/>
                  <a:t>e</a:t>
                </a:r>
                <a:r>
                  <a:rPr lang="en-US" sz="2400" b="1" i="1" dirty="0"/>
                  <a:t>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𝒄</m:t>
                        </m:r>
                      </m:num>
                      <m:den>
                        <m:r>
                          <a:rPr lang="en-US" sz="2400" b="1" i="1">
                            <a:latin typeface="Cambria Math"/>
                          </a:rPr>
                          <m:t>𝒂</m:t>
                        </m:r>
                      </m:den>
                    </m:f>
                  </m:oMath>
                </a14:m>
                <a:endParaRPr lang="ar-SA" sz="2400" b="1" i="1" dirty="0"/>
              </a:p>
            </p:txBody>
          </p:sp>
        </mc:Choice>
        <mc:Fallback>
          <p:sp>
            <p:nvSpPr>
              <p:cNvPr id="36" name="TextBox 35"/>
              <p:cNvSpPr txBox="1">
                <a:spLocks noRot="1" noChangeAspect="1" noMove="1" noResize="1" noEditPoints="1" noAdjustHandles="1" noChangeArrowheads="1" noChangeShapeType="1" noTextEdit="1"/>
              </p:cNvSpPr>
              <p:nvPr/>
            </p:nvSpPr>
            <p:spPr>
              <a:xfrm>
                <a:off x="3275858" y="1124744"/>
                <a:ext cx="1696087" cy="584904"/>
              </a:xfrm>
              <a:prstGeom prst="rect">
                <a:avLst/>
              </a:prstGeom>
              <a:blipFill>
                <a:blip r:embed="rId6"/>
                <a:stretch>
                  <a:fillRect t="-2105" b="-11579"/>
                </a:stretch>
              </a:blipFill>
            </p:spPr>
            <p:txBody>
              <a:bodyPr/>
              <a:lstStyle/>
              <a:p>
                <a:r>
                  <a:rPr lang="en-US">
                    <a:noFill/>
                  </a:rPr>
                  <a:t> </a:t>
                </a:r>
              </a:p>
            </p:txBody>
          </p:sp>
        </mc:Fallback>
      </mc:AlternateContent>
      <p:grpSp>
        <p:nvGrpSpPr>
          <p:cNvPr id="10" name="Group 9"/>
          <p:cNvGrpSpPr/>
          <p:nvPr/>
        </p:nvGrpSpPr>
        <p:grpSpPr>
          <a:xfrm>
            <a:off x="4855877" y="1628800"/>
            <a:ext cx="1444317" cy="873060"/>
            <a:chOff x="3595568" y="2987988"/>
            <a:chExt cx="1444317" cy="873060"/>
          </a:xfrm>
        </p:grpSpPr>
        <p:sp>
          <p:nvSpPr>
            <p:cNvPr id="40" name="TextBox 39"/>
            <p:cNvSpPr txBox="1"/>
            <p:nvPr/>
          </p:nvSpPr>
          <p:spPr>
            <a:xfrm>
              <a:off x="3595568" y="3255367"/>
              <a:ext cx="715260" cy="461665"/>
            </a:xfrm>
            <a:prstGeom prst="rect">
              <a:avLst/>
            </a:prstGeom>
            <a:noFill/>
          </p:spPr>
          <p:txBody>
            <a:bodyPr wrap="none" rtlCol="1">
              <a:spAutoFit/>
            </a:bodyPr>
            <a:lstStyle/>
            <a:p>
              <a:r>
                <a:rPr lang="ar-SA" sz="2400" dirty="0"/>
                <a:t> </a:t>
              </a:r>
              <a:r>
                <a:rPr lang="en-US" sz="2400" b="1" dirty="0"/>
                <a:t>c =</a:t>
              </a:r>
              <a:endParaRPr lang="ar-SA" sz="2400" b="1" dirty="0"/>
            </a:p>
          </p:txBody>
        </p:sp>
        <mc:AlternateContent xmlns:mc="http://schemas.openxmlformats.org/markup-compatibility/2006">
          <mc:Choice xmlns:a14="http://schemas.microsoft.com/office/drawing/2010/main" Requires="a14">
            <p:sp>
              <p:nvSpPr>
                <p:cNvPr id="41" name="TextBox 40"/>
                <p:cNvSpPr txBox="1"/>
                <p:nvPr/>
              </p:nvSpPr>
              <p:spPr>
                <a:xfrm>
                  <a:off x="4770259" y="2987988"/>
                  <a:ext cx="269626" cy="873060"/>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400" b="1" i="1">
                                <a:latin typeface="Cambria Math" panose="02040503050406030204" pitchFamily="18" charset="0"/>
                              </a:rPr>
                            </m:ctrlPr>
                          </m:fPr>
                          <m:num>
                            <m:r>
                              <a:rPr lang="en-US" sz="2400" b="1" i="1">
                                <a:latin typeface="Cambria Math"/>
                              </a:rPr>
                              <m:t>𝒂</m:t>
                            </m:r>
                            <m:rad>
                              <m:radPr>
                                <m:degHide m:val="on"/>
                                <m:ctrlPr>
                                  <a:rPr lang="en-US" sz="2400" b="1" i="1">
                                    <a:latin typeface="Cambria Math" panose="02040503050406030204" pitchFamily="18" charset="0"/>
                                  </a:rPr>
                                </m:ctrlPr>
                              </m:radPr>
                              <m:deg/>
                              <m:e>
                                <m:r>
                                  <a:rPr lang="en-US" sz="2400" b="1" i="1">
                                    <a:latin typeface="Cambria Math"/>
                                  </a:rPr>
                                  <m:t>𝟓</m:t>
                                </m:r>
                              </m:e>
                            </m:rad>
                          </m:num>
                          <m:den>
                            <m:r>
                              <a:rPr lang="ar-SA" sz="2400" b="1" i="1">
                                <a:latin typeface="Cambria Math"/>
                              </a:rPr>
                              <m:t>𝟑</m:t>
                            </m:r>
                          </m:den>
                        </m:f>
                      </m:oMath>
                    </m:oMathPara>
                  </a14:m>
                  <a:endParaRPr lang="ar-SA" sz="2400" b="1" dirty="0"/>
                </a:p>
              </p:txBody>
            </p:sp>
          </mc:Choice>
          <mc:Fallback>
            <p:sp>
              <p:nvSpPr>
                <p:cNvPr id="41" name="TextBox 40"/>
                <p:cNvSpPr txBox="1">
                  <a:spLocks noRot="1" noChangeAspect="1" noMove="1" noResize="1" noEditPoints="1" noAdjustHandles="1" noChangeArrowheads="1" noChangeShapeType="1" noTextEdit="1"/>
                </p:cNvSpPr>
                <p:nvPr/>
              </p:nvSpPr>
              <p:spPr>
                <a:xfrm>
                  <a:off x="4770259" y="2987988"/>
                  <a:ext cx="269626" cy="873060"/>
                </a:xfrm>
                <a:prstGeom prst="rect">
                  <a:avLst/>
                </a:prstGeom>
                <a:blipFill>
                  <a:blip r:embed="rId7"/>
                  <a:stretch>
                    <a:fillRect r="-150000"/>
                  </a:stretch>
                </a:blipFill>
              </p:spPr>
              <p:txBody>
                <a:bodyPr/>
                <a:lstStyle/>
                <a:p>
                  <a:r>
                    <a:rPr lang="en-US">
                      <a:noFill/>
                    </a:rPr>
                    <a:t> </a:t>
                  </a:r>
                </a:p>
              </p:txBody>
            </p:sp>
          </mc:Fallback>
        </mc:AlternateContent>
      </p:grpSp>
      <p:sp>
        <p:nvSpPr>
          <p:cNvPr id="42" name="TextBox 41"/>
          <p:cNvSpPr txBox="1"/>
          <p:nvPr/>
        </p:nvSpPr>
        <p:spPr>
          <a:xfrm>
            <a:off x="2890816" y="2708924"/>
            <a:ext cx="1098378" cy="461665"/>
          </a:xfrm>
          <a:prstGeom prst="rect">
            <a:avLst/>
          </a:prstGeom>
          <a:noFill/>
        </p:spPr>
        <p:txBody>
          <a:bodyPr wrap="none" rtlCol="1">
            <a:spAutoFit/>
          </a:bodyPr>
          <a:lstStyle/>
          <a:p>
            <a:r>
              <a:rPr lang="en-US" sz="2400" b="1" dirty="0"/>
              <a:t>2b = 4</a:t>
            </a:r>
            <a:endParaRPr lang="ar-SA" sz="2400" b="1" dirty="0"/>
          </a:p>
        </p:txBody>
      </p:sp>
      <p:sp>
        <p:nvSpPr>
          <p:cNvPr id="54" name="TextBox 53"/>
          <p:cNvSpPr txBox="1"/>
          <p:nvPr/>
        </p:nvSpPr>
        <p:spPr>
          <a:xfrm>
            <a:off x="4860032" y="2708923"/>
            <a:ext cx="922048" cy="461665"/>
          </a:xfrm>
          <a:prstGeom prst="rect">
            <a:avLst/>
          </a:prstGeom>
          <a:noFill/>
        </p:spPr>
        <p:txBody>
          <a:bodyPr wrap="none" rtlCol="1">
            <a:spAutoFit/>
          </a:bodyPr>
          <a:lstStyle/>
          <a:p>
            <a:r>
              <a:rPr lang="en-US" sz="2400" b="1" dirty="0"/>
              <a:t>b = 2</a:t>
            </a:r>
            <a:endParaRPr lang="ar-SA" sz="2400" b="1" dirty="0"/>
          </a:p>
        </p:txBody>
      </p:sp>
      <p:sp>
        <p:nvSpPr>
          <p:cNvPr id="56" name="TextBox 55"/>
          <p:cNvSpPr txBox="1"/>
          <p:nvPr/>
        </p:nvSpPr>
        <p:spPr>
          <a:xfrm>
            <a:off x="6228184" y="2708922"/>
            <a:ext cx="2504212" cy="461665"/>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SA" sz="2400" b="1" dirty="0"/>
              <a:t>طول المحور الاصغر</a:t>
            </a:r>
            <a:r>
              <a:rPr lang="en-US" sz="2400" b="1" dirty="0"/>
              <a:t>4 </a:t>
            </a:r>
            <a:endParaRPr lang="ar-SA" sz="2400" b="1" dirty="0"/>
          </a:p>
        </p:txBody>
      </p:sp>
      <p:sp>
        <p:nvSpPr>
          <p:cNvPr id="57" name="TextBox 56"/>
          <p:cNvSpPr txBox="1"/>
          <p:nvPr/>
        </p:nvSpPr>
        <p:spPr>
          <a:xfrm>
            <a:off x="6204265" y="3400741"/>
            <a:ext cx="2068195" cy="461665"/>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SA" sz="2400" b="1" dirty="0"/>
              <a:t>فى القطع الناقص :</a:t>
            </a:r>
          </a:p>
        </p:txBody>
      </p:sp>
      <p:sp>
        <p:nvSpPr>
          <p:cNvPr id="58" name="TextBox 57"/>
          <p:cNvSpPr txBox="1"/>
          <p:nvPr/>
        </p:nvSpPr>
        <p:spPr>
          <a:xfrm>
            <a:off x="3158979" y="3356996"/>
            <a:ext cx="2175889" cy="461665"/>
          </a:xfrm>
          <a:prstGeom prst="rect">
            <a:avLst/>
          </a:prstGeom>
          <a:noFill/>
        </p:spPr>
        <p:txBody>
          <a:bodyPr wrap="square" rtlCol="1">
            <a:spAutoFit/>
          </a:bodyPr>
          <a:lstStyle/>
          <a:p>
            <a:r>
              <a:rPr lang="en-US" sz="2400" b="1" dirty="0">
                <a:latin typeface="رموز الرياضيات العربية"/>
                <a:cs typeface="رموز الرياضيات العربية"/>
              </a:rPr>
              <a:t>e </a:t>
            </a:r>
            <a:r>
              <a:rPr lang="en-US" sz="2400" b="1" dirty="0"/>
              <a:t>c² = a² _ b²</a:t>
            </a:r>
            <a:endParaRPr lang="ar-SA" sz="2400" b="1" dirty="0"/>
          </a:p>
        </p:txBody>
      </p:sp>
      <p:sp>
        <p:nvSpPr>
          <p:cNvPr id="59" name="Right Arrow 58"/>
          <p:cNvSpPr/>
          <p:nvPr/>
        </p:nvSpPr>
        <p:spPr>
          <a:xfrm>
            <a:off x="4211960" y="2132856"/>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60" name="Right Arrow 59"/>
          <p:cNvSpPr/>
          <p:nvPr/>
        </p:nvSpPr>
        <p:spPr>
          <a:xfrm>
            <a:off x="4123899" y="2935681"/>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nvGrpSpPr>
          <p:cNvPr id="11" name="Group 10"/>
          <p:cNvGrpSpPr/>
          <p:nvPr/>
        </p:nvGrpSpPr>
        <p:grpSpPr>
          <a:xfrm>
            <a:off x="3843320" y="3717034"/>
            <a:ext cx="1425384" cy="830612"/>
            <a:chOff x="3843320" y="4221088"/>
            <a:chExt cx="1425384" cy="830612"/>
          </a:xfrm>
        </p:grpSpPr>
        <mc:AlternateContent xmlns:mc="http://schemas.openxmlformats.org/markup-compatibility/2006">
          <mc:Choice xmlns:a14="http://schemas.microsoft.com/office/drawing/2010/main" Requires="a14">
            <p:sp>
              <p:nvSpPr>
                <p:cNvPr id="61" name="TextBox 60"/>
                <p:cNvSpPr txBox="1"/>
                <p:nvPr/>
              </p:nvSpPr>
              <p:spPr>
                <a:xfrm>
                  <a:off x="3843320" y="4221088"/>
                  <a:ext cx="269625" cy="83061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400" b="1" i="1">
                                <a:latin typeface="Cambria Math" panose="02040503050406030204" pitchFamily="18" charset="0"/>
                              </a:rPr>
                            </m:ctrlPr>
                          </m:fPr>
                          <m:num>
                            <m:r>
                              <a:rPr lang="ar-SA" sz="2400" b="1" i="1">
                                <a:latin typeface="Cambria Math"/>
                              </a:rPr>
                              <m:t>𝟓</m:t>
                            </m:r>
                            <m:r>
                              <a:rPr lang="ar-SA" sz="2400" b="1" i="1">
                                <a:latin typeface="Cambria Math"/>
                              </a:rPr>
                              <m:t> </m:t>
                            </m:r>
                            <m:r>
                              <a:rPr lang="en-US" sz="2400" b="1" i="1">
                                <a:latin typeface="Cambria Math"/>
                              </a:rPr>
                              <m:t>𝒂</m:t>
                            </m:r>
                            <m:r>
                              <a:rPr lang="en-US" sz="2400" b="1" i="1">
                                <a:latin typeface="Cambria Math"/>
                              </a:rPr>
                              <m:t>²</m:t>
                            </m:r>
                          </m:num>
                          <m:den>
                            <m:r>
                              <a:rPr lang="ar-SA" sz="2400" b="1" i="1">
                                <a:latin typeface="Cambria Math"/>
                              </a:rPr>
                              <m:t>𝟗</m:t>
                            </m:r>
                          </m:den>
                        </m:f>
                      </m:oMath>
                    </m:oMathPara>
                  </a14:m>
                  <a:endParaRPr lang="ar-SA" sz="2400" b="1" dirty="0"/>
                </a:p>
              </p:txBody>
            </p:sp>
          </mc:Choice>
          <mc:Fallback>
            <p:sp>
              <p:nvSpPr>
                <p:cNvPr id="61" name="TextBox 60"/>
                <p:cNvSpPr txBox="1">
                  <a:spLocks noRot="1" noChangeAspect="1" noMove="1" noResize="1" noEditPoints="1" noAdjustHandles="1" noChangeArrowheads="1" noChangeShapeType="1" noTextEdit="1"/>
                </p:cNvSpPr>
                <p:nvPr/>
              </p:nvSpPr>
              <p:spPr>
                <a:xfrm>
                  <a:off x="3843320" y="4221088"/>
                  <a:ext cx="269625" cy="830612"/>
                </a:xfrm>
                <a:prstGeom prst="rect">
                  <a:avLst/>
                </a:prstGeom>
                <a:blipFill>
                  <a:blip r:embed="rId8"/>
                  <a:stretch>
                    <a:fillRect r="-140000"/>
                  </a:stretch>
                </a:blipFill>
              </p:spPr>
              <p:txBody>
                <a:bodyPr/>
                <a:lstStyle/>
                <a:p>
                  <a:r>
                    <a:rPr lang="en-US">
                      <a:noFill/>
                    </a:rPr>
                    <a:t> </a:t>
                  </a:r>
                </a:p>
              </p:txBody>
            </p:sp>
          </mc:Fallback>
        </mc:AlternateContent>
        <p:sp>
          <p:nvSpPr>
            <p:cNvPr id="62" name="TextBox 61"/>
            <p:cNvSpPr txBox="1"/>
            <p:nvPr/>
          </p:nvSpPr>
          <p:spPr>
            <a:xfrm>
              <a:off x="4010026" y="4479503"/>
              <a:ext cx="1258678" cy="461665"/>
            </a:xfrm>
            <a:prstGeom prst="rect">
              <a:avLst/>
            </a:prstGeom>
            <a:noFill/>
          </p:spPr>
          <p:txBody>
            <a:bodyPr wrap="none" rtlCol="1">
              <a:spAutoFit/>
            </a:bodyPr>
            <a:lstStyle/>
            <a:p>
              <a:r>
                <a:rPr lang="en-US" sz="2400" b="1" dirty="0"/>
                <a:t>= a² – 4</a:t>
              </a:r>
              <a:endParaRPr lang="ar-SA" sz="2400" b="1" dirty="0"/>
            </a:p>
          </p:txBody>
        </p:sp>
      </p:grpSp>
      <p:sp>
        <p:nvSpPr>
          <p:cNvPr id="65" name="TextBox 64"/>
          <p:cNvSpPr txBox="1"/>
          <p:nvPr/>
        </p:nvSpPr>
        <p:spPr>
          <a:xfrm>
            <a:off x="5971157" y="4581132"/>
            <a:ext cx="2201245" cy="461665"/>
          </a:xfrm>
          <a:prstGeom prst="rect">
            <a:avLst/>
          </a:prstGeom>
          <a:noFill/>
        </p:spPr>
        <p:txBody>
          <a:bodyPr wrap="none" rtlCol="1">
            <a:spAutoFit/>
          </a:bodyPr>
          <a:lstStyle/>
          <a:p>
            <a:r>
              <a:rPr lang="en-US" sz="2400" b="1" dirty="0"/>
              <a:t>9a² = 36 + 5a²</a:t>
            </a:r>
            <a:endParaRPr lang="ar-SA" sz="2400" b="1" dirty="0"/>
          </a:p>
        </p:txBody>
      </p:sp>
      <p:sp>
        <p:nvSpPr>
          <p:cNvPr id="66" name="TextBox 65"/>
          <p:cNvSpPr txBox="1"/>
          <p:nvPr/>
        </p:nvSpPr>
        <p:spPr>
          <a:xfrm>
            <a:off x="3703366" y="5185481"/>
            <a:ext cx="1369286" cy="461665"/>
          </a:xfrm>
          <a:prstGeom prst="rect">
            <a:avLst/>
          </a:prstGeom>
          <a:noFill/>
        </p:spPr>
        <p:txBody>
          <a:bodyPr wrap="none" rtlCol="1">
            <a:spAutoFit/>
          </a:bodyPr>
          <a:lstStyle/>
          <a:p>
            <a:r>
              <a:rPr lang="en-GB" sz="2400" b="1" dirty="0"/>
              <a:t>4a² = 36</a:t>
            </a:r>
            <a:endParaRPr lang="ar-SA" sz="2400" b="1" dirty="0"/>
          </a:p>
        </p:txBody>
      </p:sp>
      <p:sp>
        <p:nvSpPr>
          <p:cNvPr id="67" name="TextBox 66"/>
          <p:cNvSpPr txBox="1"/>
          <p:nvPr/>
        </p:nvSpPr>
        <p:spPr>
          <a:xfrm>
            <a:off x="5976325" y="5199585"/>
            <a:ext cx="910827" cy="461665"/>
          </a:xfrm>
          <a:prstGeom prst="rect">
            <a:avLst/>
          </a:prstGeom>
          <a:noFill/>
        </p:spPr>
        <p:txBody>
          <a:bodyPr wrap="none" rtlCol="1">
            <a:spAutoFit/>
          </a:bodyPr>
          <a:lstStyle/>
          <a:p>
            <a:r>
              <a:rPr lang="en-GB" sz="2400" b="1" dirty="0"/>
              <a:t>a = 3</a:t>
            </a:r>
            <a:endParaRPr lang="ar-SA" sz="2400" b="1" dirty="0"/>
          </a:p>
        </p:txBody>
      </p:sp>
      <p:sp>
        <p:nvSpPr>
          <p:cNvPr id="68" name="TextBox 67"/>
          <p:cNvSpPr txBox="1"/>
          <p:nvPr/>
        </p:nvSpPr>
        <p:spPr>
          <a:xfrm>
            <a:off x="3721277" y="5631633"/>
            <a:ext cx="2218877" cy="461665"/>
          </a:xfrm>
          <a:prstGeom prst="rect">
            <a:avLst/>
          </a:prstGeom>
          <a:noFill/>
        </p:spPr>
        <p:txBody>
          <a:bodyPr wrap="none" rtlCol="1">
            <a:spAutoFit/>
          </a:bodyPr>
          <a:lstStyle/>
          <a:p>
            <a:r>
              <a:rPr lang="en-GB" sz="2400" b="1" dirty="0"/>
              <a:t>2a = 2( 3 ) = 6</a:t>
            </a:r>
            <a:endParaRPr lang="ar-SA" sz="2400" b="1" dirty="0"/>
          </a:p>
        </p:txBody>
      </p:sp>
      <p:sp>
        <p:nvSpPr>
          <p:cNvPr id="69" name="TextBox 68"/>
          <p:cNvSpPr txBox="1"/>
          <p:nvPr/>
        </p:nvSpPr>
        <p:spPr>
          <a:xfrm>
            <a:off x="3121540" y="6093298"/>
            <a:ext cx="3466684" cy="461665"/>
          </a:xfrm>
          <a:prstGeom prst="rect">
            <a:avLst/>
          </a:prstGeom>
          <a:noFill/>
        </p:spPr>
        <p:txBody>
          <a:bodyPr wrap="square" rtlCol="1">
            <a:spAutoFit/>
          </a:bodyPr>
          <a:lstStyle/>
          <a:p>
            <a:r>
              <a:rPr lang="ar-SA" sz="2400" b="1" dirty="0"/>
              <a:t>طول المحور الاكبر = </a:t>
            </a:r>
            <a:r>
              <a:rPr lang="en-US" sz="2400" b="1" dirty="0"/>
              <a:t>6</a:t>
            </a:r>
            <a:r>
              <a:rPr lang="ar-SA" sz="2400" b="1" dirty="0"/>
              <a:t>وحدات</a:t>
            </a:r>
          </a:p>
        </p:txBody>
      </p:sp>
      <p:grpSp>
        <p:nvGrpSpPr>
          <p:cNvPr id="12" name="Group 11"/>
          <p:cNvGrpSpPr/>
          <p:nvPr/>
        </p:nvGrpSpPr>
        <p:grpSpPr>
          <a:xfrm>
            <a:off x="3340638" y="4378784"/>
            <a:ext cx="1924437" cy="830612"/>
            <a:chOff x="3340636" y="4882838"/>
            <a:chExt cx="1924437" cy="830612"/>
          </a:xfrm>
        </p:grpSpPr>
        <p:sp>
          <p:nvSpPr>
            <p:cNvPr id="63" name="TextBox 62"/>
            <p:cNvSpPr txBox="1"/>
            <p:nvPr/>
          </p:nvSpPr>
          <p:spPr>
            <a:xfrm>
              <a:off x="3340636" y="5067312"/>
              <a:ext cx="752130" cy="461665"/>
            </a:xfrm>
            <a:prstGeom prst="rect">
              <a:avLst/>
            </a:prstGeom>
            <a:noFill/>
          </p:spPr>
          <p:txBody>
            <a:bodyPr wrap="none" rtlCol="1">
              <a:spAutoFit/>
            </a:bodyPr>
            <a:lstStyle/>
            <a:p>
              <a:r>
                <a:rPr lang="en-US" sz="2400" b="1" dirty="0"/>
                <a:t>a² =</a:t>
              </a:r>
              <a:endParaRPr lang="ar-SA" sz="2400" b="1" dirty="0"/>
            </a:p>
          </p:txBody>
        </p:sp>
        <mc:AlternateContent xmlns:mc="http://schemas.openxmlformats.org/markup-compatibility/2006">
          <mc:Choice xmlns:a14="http://schemas.microsoft.com/office/drawing/2010/main" Requires="a14">
            <p:sp>
              <p:nvSpPr>
                <p:cNvPr id="64" name="TextBox 63"/>
                <p:cNvSpPr txBox="1"/>
                <p:nvPr/>
              </p:nvSpPr>
              <p:spPr>
                <a:xfrm>
                  <a:off x="4995448" y="4882838"/>
                  <a:ext cx="269625" cy="83061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400" b="1" i="1">
                                <a:latin typeface="Cambria Math" panose="02040503050406030204" pitchFamily="18" charset="0"/>
                              </a:rPr>
                            </m:ctrlPr>
                          </m:fPr>
                          <m:num>
                            <m:r>
                              <a:rPr lang="ar-SA" sz="2400" b="1" i="1">
                                <a:latin typeface="Cambria Math"/>
                              </a:rPr>
                              <m:t>𝟓</m:t>
                            </m:r>
                            <m:r>
                              <a:rPr lang="ar-SA" sz="2400" b="1" i="1">
                                <a:latin typeface="Cambria Math"/>
                              </a:rPr>
                              <m:t> </m:t>
                            </m:r>
                            <m:r>
                              <a:rPr lang="en-US" sz="2400" b="1" i="1">
                                <a:latin typeface="Cambria Math"/>
                              </a:rPr>
                              <m:t>𝒂</m:t>
                            </m:r>
                            <m:r>
                              <a:rPr lang="en-US" sz="2400" b="1" i="1">
                                <a:latin typeface="Cambria Math"/>
                              </a:rPr>
                              <m:t>²</m:t>
                            </m:r>
                          </m:num>
                          <m:den>
                            <m:r>
                              <a:rPr lang="ar-SA" sz="2400" b="1" i="1">
                                <a:latin typeface="Cambria Math"/>
                              </a:rPr>
                              <m:t>𝟗</m:t>
                            </m:r>
                          </m:den>
                        </m:f>
                      </m:oMath>
                    </m:oMathPara>
                  </a14:m>
                  <a:endParaRPr lang="ar-SA" sz="2400" b="1" dirty="0"/>
                </a:p>
              </p:txBody>
            </p:sp>
          </mc:Choice>
          <mc:Fallback>
            <p:sp>
              <p:nvSpPr>
                <p:cNvPr id="64" name="TextBox 63"/>
                <p:cNvSpPr txBox="1">
                  <a:spLocks noRot="1" noChangeAspect="1" noMove="1" noResize="1" noEditPoints="1" noAdjustHandles="1" noChangeArrowheads="1" noChangeShapeType="1" noTextEdit="1"/>
                </p:cNvSpPr>
                <p:nvPr/>
              </p:nvSpPr>
              <p:spPr>
                <a:xfrm>
                  <a:off x="4995448" y="4882838"/>
                  <a:ext cx="269625" cy="830612"/>
                </a:xfrm>
                <a:prstGeom prst="rect">
                  <a:avLst/>
                </a:prstGeom>
                <a:blipFill>
                  <a:blip r:embed="rId9"/>
                  <a:stretch>
                    <a:fillRect r="-140000"/>
                  </a:stretch>
                </a:blipFill>
              </p:spPr>
              <p:txBody>
                <a:bodyPr/>
                <a:lstStyle/>
                <a:p>
                  <a:r>
                    <a:rPr lang="en-US">
                      <a:noFill/>
                    </a:rPr>
                    <a:t> </a:t>
                  </a:r>
                </a:p>
              </p:txBody>
            </p:sp>
          </mc:Fallback>
        </mc:AlternateContent>
        <p:sp>
          <p:nvSpPr>
            <p:cNvPr id="70" name="TextBox 69"/>
            <p:cNvSpPr txBox="1"/>
            <p:nvPr/>
          </p:nvSpPr>
          <p:spPr>
            <a:xfrm>
              <a:off x="3991739" y="5067311"/>
              <a:ext cx="546945" cy="461665"/>
            </a:xfrm>
            <a:prstGeom prst="rect">
              <a:avLst/>
            </a:prstGeom>
            <a:noFill/>
          </p:spPr>
          <p:txBody>
            <a:bodyPr wrap="none" rtlCol="1">
              <a:spAutoFit/>
            </a:bodyPr>
            <a:lstStyle/>
            <a:p>
              <a:r>
                <a:rPr lang="en-US" sz="2400" b="1" dirty="0"/>
                <a:t>4+</a:t>
              </a:r>
              <a:endParaRPr lang="ar-SA" sz="2400" b="1" dirty="0"/>
            </a:p>
          </p:txBody>
        </p:sp>
      </p:grpSp>
      <p:sp>
        <p:nvSpPr>
          <p:cNvPr id="71" name="Right Arrow 70"/>
          <p:cNvSpPr/>
          <p:nvPr/>
        </p:nvSpPr>
        <p:spPr>
          <a:xfrm>
            <a:off x="5364152" y="4797154"/>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72" name="Right Arrow 71"/>
          <p:cNvSpPr/>
          <p:nvPr/>
        </p:nvSpPr>
        <p:spPr>
          <a:xfrm>
            <a:off x="5364152" y="5417980"/>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270707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6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6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p:bldP spid="42" grpId="0"/>
      <p:bldP spid="54" grpId="0"/>
      <p:bldP spid="56" grpId="0" animBg="1"/>
      <p:bldP spid="57" grpId="0" animBg="1"/>
      <p:bldP spid="58" grpId="0"/>
      <p:bldP spid="59" grpId="0" animBg="1"/>
      <p:bldP spid="60" grpId="0" animBg="1"/>
      <p:bldP spid="65" grpId="0"/>
      <p:bldP spid="66" grpId="0"/>
      <p:bldP spid="67" grpId="0"/>
      <p:bldP spid="68" grpId="0"/>
      <p:bldP spid="69" grpId="0"/>
      <p:bldP spid="71" grpId="0" animBg="1"/>
      <p:bldP spid="72"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duotone>
              <a:prstClr val="black"/>
              <a:schemeClr val="accent1">
                <a:tint val="45000"/>
                <a:satMod val="400000"/>
              </a:schemeClr>
            </a:duotone>
          </a:blip>
          <a:srcRect l="88046" t="11971" r="1566" b="79944"/>
          <a:stretch>
            <a:fillRect/>
          </a:stretch>
        </p:blipFill>
        <p:spPr bwMode="auto">
          <a:xfrm>
            <a:off x="7884370" y="1297780"/>
            <a:ext cx="776181" cy="432048"/>
          </a:xfrm>
          <a:prstGeom prst="rect">
            <a:avLst/>
          </a:prstGeom>
          <a:noFill/>
          <a:ln w="9525">
            <a:noFill/>
            <a:miter lim="800000"/>
            <a:headEnd/>
            <a:tailEnd/>
          </a:ln>
        </p:spPr>
      </p:pic>
      <p:grpSp>
        <p:nvGrpSpPr>
          <p:cNvPr id="8" name="Group 7"/>
          <p:cNvGrpSpPr/>
          <p:nvPr/>
        </p:nvGrpSpPr>
        <p:grpSpPr>
          <a:xfrm>
            <a:off x="35498" y="244744"/>
            <a:ext cx="7241515" cy="909619"/>
            <a:chOff x="179512" y="388758"/>
            <a:chExt cx="7529547" cy="909619"/>
          </a:xfrm>
        </p:grpSpPr>
        <mc:AlternateContent xmlns:mc="http://schemas.openxmlformats.org/markup-compatibility/2006" xmlns:a14="http://schemas.microsoft.com/office/drawing/2010/main">
          <mc:Choice Requires="a14">
            <p:sp>
              <p:nvSpPr>
                <p:cNvPr id="30" name="TextBox 29"/>
                <p:cNvSpPr txBox="1"/>
                <p:nvPr/>
              </p:nvSpPr>
              <p:spPr>
                <a:xfrm>
                  <a:off x="179512" y="388758"/>
                  <a:ext cx="7529547" cy="461665"/>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SA" sz="2400" b="1" dirty="0">
                      <a:solidFill>
                        <a:srgbClr val="00B050"/>
                      </a:solidFill>
                    </a:rPr>
                    <a:t>اوجد طول المحور القاطع للقطع الزائد الذى اختلافه المركزى(</a:t>
                  </a:r>
                  <a:r>
                    <a:rPr lang="en-US" sz="2400" b="1" dirty="0">
                      <a:solidFill>
                        <a:srgbClr val="00B050"/>
                      </a:solidFill>
                    </a:rPr>
                    <a:t>(e= </a:t>
                  </a:r>
                  <a14:m>
                    <m:oMath xmlns:m="http://schemas.openxmlformats.org/officeDocument/2006/math">
                      <m:r>
                        <a:rPr lang="en-US" sz="2400" b="1" i="1">
                          <a:solidFill>
                            <a:srgbClr val="00B050"/>
                          </a:solidFill>
                          <a:latin typeface="Cambria Math"/>
                        </a:rPr>
                        <m:t>𝟐</m:t>
                      </m:r>
                    </m:oMath>
                  </a14:m>
                  <a:endParaRPr lang="ar-SA" sz="2400" b="1" dirty="0">
                    <a:solidFill>
                      <a:srgbClr val="00B05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179512" y="388758"/>
                  <a:ext cx="7529547" cy="461665"/>
                </a:xfrm>
                <a:prstGeom prst="rect">
                  <a:avLst/>
                </a:prstGeom>
                <a:blipFill rotWithShape="1">
                  <a:blip r:embed="rId3"/>
                  <a:stretch>
                    <a:fillRect/>
                  </a:stretch>
                </a:blipFill>
                <a:effectLst>
                  <a:outerShdw blurRad="50800" dist="25000" dir="5400000" rotWithShape="0">
                    <a:srgbClr val="000000">
                      <a:alpha val="40000"/>
                    </a:srgbClr>
                  </a:outerShdw>
                  <a:softEdge rad="127000"/>
                </a:effectLst>
              </p:spPr>
              <p:txBody>
                <a:bodyPr/>
                <a:lstStyle/>
                <a:p>
                  <a:r>
                    <a:rPr lang="ar-SA">
                      <a:noFill/>
                    </a:rPr>
                    <a:t> </a:t>
                  </a:r>
                </a:p>
              </p:txBody>
            </p:sp>
          </mc:Fallback>
        </mc:AlternateContent>
        <p:sp>
          <p:nvSpPr>
            <p:cNvPr id="31" name="TextBox 30"/>
            <p:cNvSpPr txBox="1"/>
            <p:nvPr/>
          </p:nvSpPr>
          <p:spPr>
            <a:xfrm>
              <a:off x="2412239" y="836712"/>
              <a:ext cx="3752217" cy="461665"/>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SA" sz="2400" b="1" dirty="0">
                  <a:solidFill>
                    <a:srgbClr val="00B050"/>
                  </a:solidFill>
                </a:rPr>
                <a:t>وطول محوره المرافق </a:t>
              </a:r>
              <a:r>
                <a:rPr lang="en-US" sz="2400" b="1" dirty="0">
                  <a:solidFill>
                    <a:srgbClr val="00B050"/>
                  </a:solidFill>
                </a:rPr>
                <a:t>6 </a:t>
              </a:r>
              <a:r>
                <a:rPr lang="en-GB" sz="2400" b="1" dirty="0">
                  <a:solidFill>
                    <a:srgbClr val="00B050"/>
                  </a:solidFill>
                </a:rPr>
                <a:t>  </a:t>
              </a:r>
              <a:r>
                <a:rPr lang="ar-SA" sz="2400" b="1" dirty="0">
                  <a:solidFill>
                    <a:srgbClr val="00B050"/>
                  </a:solidFill>
                </a:rPr>
                <a:t>وحدات </a:t>
              </a:r>
            </a:p>
          </p:txBody>
        </p:sp>
      </p:grpSp>
      <p:grpSp>
        <p:nvGrpSpPr>
          <p:cNvPr id="9" name="Group 8"/>
          <p:cNvGrpSpPr/>
          <p:nvPr/>
        </p:nvGrpSpPr>
        <p:grpSpPr>
          <a:xfrm>
            <a:off x="2843222" y="1781780"/>
            <a:ext cx="1102628" cy="730136"/>
            <a:chOff x="2294294" y="1749773"/>
            <a:chExt cx="1102628" cy="730136"/>
          </a:xfrm>
        </p:grpSpPr>
        <mc:AlternateContent xmlns:mc="http://schemas.openxmlformats.org/markup-compatibility/2006">
          <mc:Choice xmlns:a14="http://schemas.microsoft.com/office/drawing/2010/main" Requires="a14">
            <p:sp>
              <p:nvSpPr>
                <p:cNvPr id="33" name="TextBox 32"/>
                <p:cNvSpPr txBox="1"/>
                <p:nvPr/>
              </p:nvSpPr>
              <p:spPr>
                <a:xfrm>
                  <a:off x="2294294" y="1749773"/>
                  <a:ext cx="282449" cy="730136"/>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ar-SA" sz="2400" b="1" i="1">
                            <a:latin typeface="Cambria Math"/>
                            <a:sym typeface="Symbol"/>
                          </a:rPr>
                          <m:t> </m:t>
                        </m:r>
                        <m:f>
                          <m:fPr>
                            <m:ctrlPr>
                              <a:rPr lang="ar-SA" sz="2400" b="1" i="1">
                                <a:latin typeface="Cambria Math" panose="02040503050406030204" pitchFamily="18" charset="0"/>
                              </a:rPr>
                            </m:ctrlPr>
                          </m:fPr>
                          <m:num>
                            <m:r>
                              <a:rPr lang="en-US" sz="2400" b="1" i="1">
                                <a:latin typeface="Cambria Math"/>
                              </a:rPr>
                              <m:t>𝒄</m:t>
                            </m:r>
                          </m:num>
                          <m:den>
                            <m:r>
                              <a:rPr lang="en-US" sz="2400" b="1" i="1">
                                <a:latin typeface="Cambria Math"/>
                              </a:rPr>
                              <m:t>𝒂</m:t>
                            </m:r>
                          </m:den>
                        </m:f>
                      </m:oMath>
                    </m:oMathPara>
                  </a14:m>
                  <a:endParaRPr lang="ar-SA" sz="2400" b="1" dirty="0">
                    <a:latin typeface="Simplified Arabic" panose="02020603050405020304" pitchFamily="18" charset="-78"/>
                    <a:cs typeface="Simplified Arabic" panose="02020603050405020304" pitchFamily="18" charset="-78"/>
                  </a:endParaRPr>
                </a:p>
              </p:txBody>
            </p:sp>
          </mc:Choice>
          <mc:Fallback>
            <p:sp>
              <p:nvSpPr>
                <p:cNvPr id="33" name="TextBox 32"/>
                <p:cNvSpPr txBox="1">
                  <a:spLocks noRot="1" noChangeAspect="1" noMove="1" noResize="1" noEditPoints="1" noAdjustHandles="1" noChangeArrowheads="1" noChangeShapeType="1" noTextEdit="1"/>
                </p:cNvSpPr>
                <p:nvPr/>
              </p:nvSpPr>
              <p:spPr>
                <a:xfrm>
                  <a:off x="2294294" y="1749773"/>
                  <a:ext cx="282449" cy="730136"/>
                </a:xfrm>
                <a:prstGeom prst="rect">
                  <a:avLst/>
                </a:prstGeom>
                <a:blipFill>
                  <a:blip r:embed="rId4"/>
                  <a:stretch>
                    <a:fillRect r="-229787" b="-4167"/>
                  </a:stretch>
                </a:blipFill>
              </p:spPr>
              <p:txBody>
                <a:bodyPr/>
                <a:lstStyle/>
                <a:p>
                  <a:r>
                    <a:rPr lang="en-US">
                      <a:noFill/>
                    </a:rPr>
                    <a:t> </a:t>
                  </a:r>
                </a:p>
              </p:txBody>
            </p:sp>
          </mc:Fallback>
        </mc:AlternateContent>
        <p:sp>
          <p:nvSpPr>
            <p:cNvPr id="34" name="TextBox 33"/>
            <p:cNvSpPr txBox="1"/>
            <p:nvPr/>
          </p:nvSpPr>
          <p:spPr>
            <a:xfrm>
              <a:off x="2564960" y="1923178"/>
              <a:ext cx="364203" cy="461665"/>
            </a:xfrm>
            <a:prstGeom prst="rect">
              <a:avLst/>
            </a:prstGeom>
            <a:noFill/>
          </p:spPr>
          <p:txBody>
            <a:bodyPr wrap="none" rtlCol="1">
              <a:spAutoFit/>
            </a:bodyPr>
            <a:lstStyle/>
            <a:p>
              <a:r>
                <a:rPr lang="ar-SA" sz="2400" b="1" dirty="0">
                  <a:latin typeface="Simplified Arabic" panose="02020603050405020304" pitchFamily="18" charset="-78"/>
                  <a:cs typeface="Simplified Arabic" panose="02020603050405020304" pitchFamily="18" charset="-78"/>
                </a:rPr>
                <a:t>=</a:t>
              </a:r>
            </a:p>
          </p:txBody>
        </p:sp>
        <mc:AlternateContent xmlns:mc="http://schemas.openxmlformats.org/markup-compatibility/2006">
          <mc:Choice xmlns:a14="http://schemas.microsoft.com/office/drawing/2010/main" Requires="a14">
            <p:sp>
              <p:nvSpPr>
                <p:cNvPr id="35" name="TextBox 34"/>
                <p:cNvSpPr txBox="1"/>
                <p:nvPr/>
              </p:nvSpPr>
              <p:spPr>
                <a:xfrm>
                  <a:off x="3127297" y="1927216"/>
                  <a:ext cx="269625" cy="461665"/>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ar-SA" sz="2400" b="1" i="1">
                            <a:latin typeface="Cambria Math"/>
                          </a:rPr>
                          <m:t>𝟐</m:t>
                        </m:r>
                      </m:oMath>
                    </m:oMathPara>
                  </a14:m>
                  <a:endParaRPr lang="ar-SA" sz="2400" b="1" dirty="0"/>
                </a:p>
              </p:txBody>
            </p:sp>
          </mc:Choice>
          <mc:Fallback>
            <p:sp>
              <p:nvSpPr>
                <p:cNvPr id="35" name="TextBox 34"/>
                <p:cNvSpPr txBox="1">
                  <a:spLocks noRot="1" noChangeAspect="1" noMove="1" noResize="1" noEditPoints="1" noAdjustHandles="1" noChangeArrowheads="1" noChangeShapeType="1" noTextEdit="1"/>
                </p:cNvSpPr>
                <p:nvPr/>
              </p:nvSpPr>
              <p:spPr>
                <a:xfrm>
                  <a:off x="3127297" y="1927216"/>
                  <a:ext cx="269625" cy="461665"/>
                </a:xfrm>
                <a:prstGeom prst="rect">
                  <a:avLst/>
                </a:prstGeom>
                <a:blipFill>
                  <a:blip r:embed="rId5"/>
                  <a:stretch>
                    <a:fillRect l="-4545" r="-43182"/>
                  </a:stretch>
                </a:blipFill>
              </p:spPr>
              <p:txBody>
                <a:bodyPr/>
                <a:lstStyle/>
                <a:p>
                  <a:r>
                    <a:rPr lang="en-US">
                      <a:noFill/>
                    </a:rPr>
                    <a:t> </a:t>
                  </a:r>
                </a:p>
              </p:txBody>
            </p:sp>
          </mc:Fallback>
        </mc:AlternateContent>
      </p:grpSp>
      <mc:AlternateContent xmlns:mc="http://schemas.openxmlformats.org/markup-compatibility/2006">
        <mc:Choice xmlns:a14="http://schemas.microsoft.com/office/drawing/2010/main" Requires="a14">
          <p:sp>
            <p:nvSpPr>
              <p:cNvPr id="36" name="TextBox 35"/>
              <p:cNvSpPr txBox="1"/>
              <p:nvPr/>
            </p:nvSpPr>
            <p:spPr>
              <a:xfrm>
                <a:off x="3275858" y="1196752"/>
                <a:ext cx="1696087" cy="584904"/>
              </a:xfrm>
              <a:prstGeom prst="rect">
                <a:avLst/>
              </a:prstGeom>
              <a:noFill/>
            </p:spPr>
            <p:txBody>
              <a:bodyPr wrap="square" rtlCol="1">
                <a:spAutoFit/>
              </a:bodyPr>
              <a:lstStyle/>
              <a:p>
                <a:r>
                  <a:rPr lang="en-US" sz="2400" b="1" i="1" dirty="0"/>
                  <a:t>  </a:t>
                </a:r>
                <a:r>
                  <a:rPr lang="en-US" sz="2400" b="1" i="1" dirty="0">
                    <a:latin typeface="رموز الرياضيات العربية"/>
                    <a:cs typeface="رموز الرياضيات العربية"/>
                  </a:rPr>
                  <a:t>e  </a:t>
                </a:r>
                <a:r>
                  <a:rPr lang="en-US" sz="2400" b="1" i="1" dirty="0" err="1"/>
                  <a:t>e</a:t>
                </a:r>
                <a:r>
                  <a:rPr lang="en-US" sz="2400" b="1" i="1" dirty="0"/>
                  <a:t>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𝒄</m:t>
                        </m:r>
                      </m:num>
                      <m:den>
                        <m:r>
                          <a:rPr lang="en-US" sz="2400" b="1" i="1">
                            <a:latin typeface="Cambria Math"/>
                          </a:rPr>
                          <m:t>𝒂</m:t>
                        </m:r>
                      </m:den>
                    </m:f>
                  </m:oMath>
                </a14:m>
                <a:endParaRPr lang="ar-SA" sz="2400" b="1" i="1" dirty="0"/>
              </a:p>
            </p:txBody>
          </p:sp>
        </mc:Choice>
        <mc:Fallback>
          <p:sp>
            <p:nvSpPr>
              <p:cNvPr id="36" name="TextBox 35"/>
              <p:cNvSpPr txBox="1">
                <a:spLocks noRot="1" noChangeAspect="1" noMove="1" noResize="1" noEditPoints="1" noAdjustHandles="1" noChangeArrowheads="1" noChangeShapeType="1" noTextEdit="1"/>
              </p:cNvSpPr>
              <p:nvPr/>
            </p:nvSpPr>
            <p:spPr>
              <a:xfrm>
                <a:off x="3275858" y="1196752"/>
                <a:ext cx="1696087" cy="584904"/>
              </a:xfrm>
              <a:prstGeom prst="rect">
                <a:avLst/>
              </a:prstGeom>
              <a:blipFill>
                <a:blip r:embed="rId6"/>
                <a:stretch>
                  <a:fillRect t="-2083" b="-10417"/>
                </a:stretch>
              </a:blipFill>
            </p:spPr>
            <p:txBody>
              <a:bodyPr/>
              <a:lstStyle/>
              <a:p>
                <a:r>
                  <a:rPr lang="en-US">
                    <a:noFill/>
                  </a:rPr>
                  <a:t> </a:t>
                </a:r>
              </a:p>
            </p:txBody>
          </p:sp>
        </mc:Fallback>
      </mc:AlternateContent>
      <p:grpSp>
        <p:nvGrpSpPr>
          <p:cNvPr id="10" name="Group 9"/>
          <p:cNvGrpSpPr/>
          <p:nvPr/>
        </p:nvGrpSpPr>
        <p:grpSpPr>
          <a:xfrm>
            <a:off x="4855877" y="1887217"/>
            <a:ext cx="1224949" cy="470629"/>
            <a:chOff x="3595568" y="3246403"/>
            <a:chExt cx="1224949" cy="470629"/>
          </a:xfrm>
        </p:grpSpPr>
        <p:sp>
          <p:nvSpPr>
            <p:cNvPr id="40" name="TextBox 39"/>
            <p:cNvSpPr txBox="1"/>
            <p:nvPr/>
          </p:nvSpPr>
          <p:spPr>
            <a:xfrm>
              <a:off x="3595568" y="3255367"/>
              <a:ext cx="715260" cy="461665"/>
            </a:xfrm>
            <a:prstGeom prst="rect">
              <a:avLst/>
            </a:prstGeom>
            <a:noFill/>
          </p:spPr>
          <p:txBody>
            <a:bodyPr wrap="none" rtlCol="1">
              <a:spAutoFit/>
            </a:bodyPr>
            <a:lstStyle/>
            <a:p>
              <a:r>
                <a:rPr lang="ar-SA" sz="2400" dirty="0"/>
                <a:t> </a:t>
              </a:r>
              <a:r>
                <a:rPr lang="en-US" sz="2400" b="1" dirty="0"/>
                <a:t>c =</a:t>
              </a:r>
              <a:endParaRPr lang="ar-SA" sz="2400" b="1" dirty="0"/>
            </a:p>
          </p:txBody>
        </p:sp>
        <mc:AlternateContent xmlns:mc="http://schemas.openxmlformats.org/markup-compatibility/2006">
          <mc:Choice xmlns:a14="http://schemas.microsoft.com/office/drawing/2010/main" Requires="a14">
            <p:sp>
              <p:nvSpPr>
                <p:cNvPr id="41" name="TextBox 40"/>
                <p:cNvSpPr txBox="1"/>
                <p:nvPr/>
              </p:nvSpPr>
              <p:spPr>
                <a:xfrm>
                  <a:off x="4550891" y="3246403"/>
                  <a:ext cx="269626" cy="461665"/>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ar-SA" sz="2400" b="1" i="1">
                            <a:latin typeface="Cambria Math"/>
                          </a:rPr>
                          <m:t>𝟐</m:t>
                        </m:r>
                        <m:r>
                          <a:rPr lang="en-US" sz="2400" b="1" i="1">
                            <a:latin typeface="Cambria Math"/>
                          </a:rPr>
                          <m:t>𝒂</m:t>
                        </m:r>
                      </m:oMath>
                    </m:oMathPara>
                  </a14:m>
                  <a:endParaRPr lang="ar-SA" sz="2400" b="1" dirty="0"/>
                </a:p>
              </p:txBody>
            </p:sp>
          </mc:Choice>
          <mc:Fallback>
            <p:sp>
              <p:nvSpPr>
                <p:cNvPr id="41" name="TextBox 40"/>
                <p:cNvSpPr txBox="1">
                  <a:spLocks noRot="1" noChangeAspect="1" noMove="1" noResize="1" noEditPoints="1" noAdjustHandles="1" noChangeArrowheads="1" noChangeShapeType="1" noTextEdit="1"/>
                </p:cNvSpPr>
                <p:nvPr/>
              </p:nvSpPr>
              <p:spPr>
                <a:xfrm>
                  <a:off x="4550891" y="3246403"/>
                  <a:ext cx="269626" cy="461665"/>
                </a:xfrm>
                <a:prstGeom prst="rect">
                  <a:avLst/>
                </a:prstGeom>
                <a:blipFill>
                  <a:blip r:embed="rId7"/>
                  <a:stretch>
                    <a:fillRect l="-4444" r="-97778"/>
                  </a:stretch>
                </a:blipFill>
              </p:spPr>
              <p:txBody>
                <a:bodyPr/>
                <a:lstStyle/>
                <a:p>
                  <a:r>
                    <a:rPr lang="en-US">
                      <a:noFill/>
                    </a:rPr>
                    <a:t> </a:t>
                  </a:r>
                </a:p>
              </p:txBody>
            </p:sp>
          </mc:Fallback>
        </mc:AlternateContent>
      </p:grpSp>
      <p:sp>
        <p:nvSpPr>
          <p:cNvPr id="42" name="TextBox 41"/>
          <p:cNvSpPr txBox="1"/>
          <p:nvPr/>
        </p:nvSpPr>
        <p:spPr>
          <a:xfrm>
            <a:off x="2890816" y="2708924"/>
            <a:ext cx="1098378" cy="461665"/>
          </a:xfrm>
          <a:prstGeom prst="rect">
            <a:avLst/>
          </a:prstGeom>
          <a:noFill/>
        </p:spPr>
        <p:txBody>
          <a:bodyPr wrap="none" rtlCol="1">
            <a:spAutoFit/>
          </a:bodyPr>
          <a:lstStyle/>
          <a:p>
            <a:r>
              <a:rPr lang="en-US" sz="2400" b="1" dirty="0"/>
              <a:t>2b = 6</a:t>
            </a:r>
            <a:endParaRPr lang="ar-SA" sz="2400" b="1" dirty="0"/>
          </a:p>
        </p:txBody>
      </p:sp>
      <p:sp>
        <p:nvSpPr>
          <p:cNvPr id="54" name="TextBox 53"/>
          <p:cNvSpPr txBox="1"/>
          <p:nvPr/>
        </p:nvSpPr>
        <p:spPr>
          <a:xfrm>
            <a:off x="4860032" y="2708923"/>
            <a:ext cx="922048" cy="461665"/>
          </a:xfrm>
          <a:prstGeom prst="rect">
            <a:avLst/>
          </a:prstGeom>
          <a:noFill/>
        </p:spPr>
        <p:txBody>
          <a:bodyPr wrap="none" rtlCol="1">
            <a:spAutoFit/>
          </a:bodyPr>
          <a:lstStyle/>
          <a:p>
            <a:r>
              <a:rPr lang="en-US" sz="2400" b="1" dirty="0"/>
              <a:t>b = 3</a:t>
            </a:r>
            <a:endParaRPr lang="ar-SA" sz="2400" b="1" dirty="0"/>
          </a:p>
        </p:txBody>
      </p:sp>
      <p:sp>
        <p:nvSpPr>
          <p:cNvPr id="56" name="TextBox 55"/>
          <p:cNvSpPr txBox="1"/>
          <p:nvPr/>
        </p:nvSpPr>
        <p:spPr>
          <a:xfrm>
            <a:off x="6234596" y="2708922"/>
            <a:ext cx="2497800" cy="461665"/>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SA" sz="2400" b="1" dirty="0"/>
              <a:t>طول المحور المرافق</a:t>
            </a:r>
            <a:r>
              <a:rPr lang="en-US" sz="2400" b="1" dirty="0"/>
              <a:t>6 </a:t>
            </a:r>
            <a:endParaRPr lang="ar-SA" sz="2400" b="1" dirty="0"/>
          </a:p>
        </p:txBody>
      </p:sp>
      <p:sp>
        <p:nvSpPr>
          <p:cNvPr id="57" name="TextBox 56"/>
          <p:cNvSpPr txBox="1"/>
          <p:nvPr/>
        </p:nvSpPr>
        <p:spPr>
          <a:xfrm>
            <a:off x="6406243" y="3400741"/>
            <a:ext cx="1866217" cy="461665"/>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SA" sz="2400" b="1" dirty="0"/>
              <a:t>فى القطع الزائد :</a:t>
            </a:r>
          </a:p>
        </p:txBody>
      </p:sp>
      <p:sp>
        <p:nvSpPr>
          <p:cNvPr id="58" name="TextBox 57"/>
          <p:cNvSpPr txBox="1"/>
          <p:nvPr/>
        </p:nvSpPr>
        <p:spPr>
          <a:xfrm>
            <a:off x="3158979" y="3356996"/>
            <a:ext cx="2175889" cy="461665"/>
          </a:xfrm>
          <a:prstGeom prst="rect">
            <a:avLst/>
          </a:prstGeom>
          <a:noFill/>
        </p:spPr>
        <p:txBody>
          <a:bodyPr wrap="square" rtlCol="1">
            <a:spAutoFit/>
          </a:bodyPr>
          <a:lstStyle/>
          <a:p>
            <a:r>
              <a:rPr lang="en-US" sz="2400" b="1" dirty="0">
                <a:latin typeface="رموز الرياضيات العربية"/>
                <a:cs typeface="رموز الرياضيات العربية"/>
              </a:rPr>
              <a:t>e </a:t>
            </a:r>
            <a:r>
              <a:rPr lang="en-US" sz="2400" b="1" dirty="0"/>
              <a:t>c² = a² + b²</a:t>
            </a:r>
            <a:endParaRPr lang="ar-SA" sz="2400" b="1" dirty="0"/>
          </a:p>
        </p:txBody>
      </p:sp>
      <p:sp>
        <p:nvSpPr>
          <p:cNvPr id="59" name="Right Arrow 58"/>
          <p:cNvSpPr/>
          <p:nvPr/>
        </p:nvSpPr>
        <p:spPr>
          <a:xfrm>
            <a:off x="4211960" y="2132856"/>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60" name="Right Arrow 59"/>
          <p:cNvSpPr/>
          <p:nvPr/>
        </p:nvSpPr>
        <p:spPr>
          <a:xfrm>
            <a:off x="4123899" y="2935681"/>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nvGrpSpPr>
          <p:cNvPr id="11" name="Group 10"/>
          <p:cNvGrpSpPr/>
          <p:nvPr/>
        </p:nvGrpSpPr>
        <p:grpSpPr>
          <a:xfrm>
            <a:off x="3870573" y="3975449"/>
            <a:ext cx="1398133" cy="461667"/>
            <a:chOff x="3870571" y="4479501"/>
            <a:chExt cx="1398133" cy="461667"/>
          </a:xfrm>
        </p:grpSpPr>
        <mc:AlternateContent xmlns:mc="http://schemas.openxmlformats.org/markup-compatibility/2006">
          <mc:Choice xmlns:a14="http://schemas.microsoft.com/office/drawing/2010/main" Requires="a14">
            <p:sp>
              <p:nvSpPr>
                <p:cNvPr id="61" name="TextBox 60"/>
                <p:cNvSpPr txBox="1"/>
                <p:nvPr/>
              </p:nvSpPr>
              <p:spPr>
                <a:xfrm>
                  <a:off x="3870571" y="4479501"/>
                  <a:ext cx="242374" cy="453137"/>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ar-SA" sz="2400" b="1" i="1">
                            <a:latin typeface="Cambria Math"/>
                          </a:rPr>
                          <m:t>𝟒</m:t>
                        </m:r>
                        <m:r>
                          <a:rPr lang="en-US" sz="2400" b="1" i="1">
                            <a:latin typeface="Cambria Math"/>
                          </a:rPr>
                          <m:t>𝒂</m:t>
                        </m:r>
                        <m:r>
                          <a:rPr lang="en-US" sz="2400" b="1" i="1" baseline="30000">
                            <a:latin typeface="Cambria Math"/>
                          </a:rPr>
                          <m:t>𝟐</m:t>
                        </m:r>
                      </m:oMath>
                    </m:oMathPara>
                  </a14:m>
                  <a:endParaRPr lang="ar-SA" sz="2400" b="1" baseline="30000" dirty="0"/>
                </a:p>
              </p:txBody>
            </p:sp>
          </mc:Choice>
          <mc:Fallback>
            <p:sp>
              <p:nvSpPr>
                <p:cNvPr id="61" name="TextBox 60"/>
                <p:cNvSpPr txBox="1">
                  <a:spLocks noRot="1" noChangeAspect="1" noMove="1" noResize="1" noEditPoints="1" noAdjustHandles="1" noChangeArrowheads="1" noChangeShapeType="1" noTextEdit="1"/>
                </p:cNvSpPr>
                <p:nvPr/>
              </p:nvSpPr>
              <p:spPr>
                <a:xfrm>
                  <a:off x="3870571" y="4479501"/>
                  <a:ext cx="242374" cy="453137"/>
                </a:xfrm>
                <a:prstGeom prst="rect">
                  <a:avLst/>
                </a:prstGeom>
                <a:blipFill>
                  <a:blip r:embed="rId8"/>
                  <a:stretch>
                    <a:fillRect l="-7500" r="-167500"/>
                  </a:stretch>
                </a:blipFill>
              </p:spPr>
              <p:txBody>
                <a:bodyPr/>
                <a:lstStyle/>
                <a:p>
                  <a:r>
                    <a:rPr lang="en-US">
                      <a:noFill/>
                    </a:rPr>
                    <a:t> </a:t>
                  </a:r>
                </a:p>
              </p:txBody>
            </p:sp>
          </mc:Fallback>
        </mc:AlternateContent>
        <p:sp>
          <p:nvSpPr>
            <p:cNvPr id="62" name="TextBox 61"/>
            <p:cNvSpPr txBox="1"/>
            <p:nvPr/>
          </p:nvSpPr>
          <p:spPr>
            <a:xfrm>
              <a:off x="3977965" y="4479503"/>
              <a:ext cx="1290739" cy="461665"/>
            </a:xfrm>
            <a:prstGeom prst="rect">
              <a:avLst/>
            </a:prstGeom>
            <a:noFill/>
          </p:spPr>
          <p:txBody>
            <a:bodyPr wrap="none" rtlCol="1">
              <a:spAutoFit/>
            </a:bodyPr>
            <a:lstStyle/>
            <a:p>
              <a:r>
                <a:rPr lang="en-US" sz="2400" b="1" dirty="0"/>
                <a:t>= a² + 9</a:t>
              </a:r>
              <a:endParaRPr lang="ar-SA" sz="2400" b="1" dirty="0"/>
            </a:p>
          </p:txBody>
        </p:sp>
      </p:grpSp>
      <p:sp>
        <p:nvSpPr>
          <p:cNvPr id="65" name="TextBox 64"/>
          <p:cNvSpPr txBox="1"/>
          <p:nvPr/>
        </p:nvSpPr>
        <p:spPr>
          <a:xfrm>
            <a:off x="3779912" y="4581131"/>
            <a:ext cx="1192954" cy="461665"/>
          </a:xfrm>
          <a:prstGeom prst="rect">
            <a:avLst/>
          </a:prstGeom>
          <a:noFill/>
        </p:spPr>
        <p:txBody>
          <a:bodyPr wrap="none" rtlCol="1">
            <a:spAutoFit/>
          </a:bodyPr>
          <a:lstStyle/>
          <a:p>
            <a:r>
              <a:rPr lang="en-US" sz="2400" b="1" dirty="0"/>
              <a:t>3a² = 9</a:t>
            </a:r>
            <a:endParaRPr lang="ar-SA" sz="2400" b="1" dirty="0"/>
          </a:p>
        </p:txBody>
      </p:sp>
      <p:sp>
        <p:nvSpPr>
          <p:cNvPr id="66" name="TextBox 65"/>
          <p:cNvSpPr txBox="1"/>
          <p:nvPr/>
        </p:nvSpPr>
        <p:spPr>
          <a:xfrm>
            <a:off x="3779912" y="5157194"/>
            <a:ext cx="1016624" cy="461665"/>
          </a:xfrm>
          <a:prstGeom prst="rect">
            <a:avLst/>
          </a:prstGeom>
          <a:noFill/>
        </p:spPr>
        <p:txBody>
          <a:bodyPr wrap="none" rtlCol="1">
            <a:spAutoFit/>
          </a:bodyPr>
          <a:lstStyle/>
          <a:p>
            <a:r>
              <a:rPr lang="en-GB" sz="2400" b="1" dirty="0"/>
              <a:t>a² = 3</a:t>
            </a:r>
            <a:endParaRPr lang="ar-SA" sz="2400" b="1" dirty="0"/>
          </a:p>
        </p:txBody>
      </p:sp>
      <mc:AlternateContent xmlns:mc="http://schemas.openxmlformats.org/markup-compatibility/2006">
        <mc:Choice xmlns:a14="http://schemas.microsoft.com/office/drawing/2010/main" Requires="a14">
          <p:sp>
            <p:nvSpPr>
              <p:cNvPr id="67" name="TextBox 66"/>
              <p:cNvSpPr txBox="1"/>
              <p:nvPr/>
            </p:nvSpPr>
            <p:spPr>
              <a:xfrm>
                <a:off x="5467276" y="5085186"/>
                <a:ext cx="1120948" cy="496483"/>
              </a:xfrm>
              <a:prstGeom prst="rect">
                <a:avLst/>
              </a:prstGeom>
              <a:noFill/>
            </p:spPr>
            <p:txBody>
              <a:bodyPr wrap="none" rtlCol="1">
                <a:spAutoFit/>
              </a:bodyPr>
              <a:lstStyle/>
              <a:p>
                <a:r>
                  <a:rPr lang="en-GB" sz="2400" b="1" dirty="0"/>
                  <a:t>a = </a:t>
                </a:r>
                <a14:m>
                  <m:oMath xmlns:m="http://schemas.openxmlformats.org/officeDocument/2006/math">
                    <m:rad>
                      <m:radPr>
                        <m:degHide m:val="on"/>
                        <m:ctrlPr>
                          <a:rPr lang="en-GB" sz="2400" b="1" i="1">
                            <a:latin typeface="Cambria Math" panose="02040503050406030204" pitchFamily="18" charset="0"/>
                          </a:rPr>
                        </m:ctrlPr>
                      </m:radPr>
                      <m:deg/>
                      <m:e>
                        <m:r>
                          <a:rPr lang="en-US" sz="2400" b="1" i="1">
                            <a:latin typeface="Cambria Math"/>
                          </a:rPr>
                          <m:t>𝟑</m:t>
                        </m:r>
                      </m:e>
                    </m:rad>
                  </m:oMath>
                </a14:m>
                <a:endParaRPr lang="ar-SA" sz="2400" b="1" dirty="0"/>
              </a:p>
            </p:txBody>
          </p:sp>
        </mc:Choice>
        <mc:Fallback>
          <p:sp>
            <p:nvSpPr>
              <p:cNvPr id="67" name="TextBox 66"/>
              <p:cNvSpPr txBox="1">
                <a:spLocks noRot="1" noChangeAspect="1" noMove="1" noResize="1" noEditPoints="1" noAdjustHandles="1" noChangeArrowheads="1" noChangeShapeType="1" noTextEdit="1"/>
              </p:cNvSpPr>
              <p:nvPr/>
            </p:nvSpPr>
            <p:spPr>
              <a:xfrm>
                <a:off x="5467276" y="5085186"/>
                <a:ext cx="1120948" cy="496483"/>
              </a:xfrm>
              <a:prstGeom prst="rect">
                <a:avLst/>
              </a:prstGeom>
              <a:blipFill>
                <a:blip r:embed="rId9"/>
                <a:stretch>
                  <a:fillRect l="-7065" t="-3659" b="-256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8" name="TextBox 67"/>
              <p:cNvSpPr txBox="1"/>
              <p:nvPr/>
            </p:nvSpPr>
            <p:spPr>
              <a:xfrm>
                <a:off x="4062085" y="5618859"/>
                <a:ext cx="1473609" cy="496483"/>
              </a:xfrm>
              <a:prstGeom prst="rect">
                <a:avLst/>
              </a:prstGeom>
              <a:noFill/>
            </p:spPr>
            <p:txBody>
              <a:bodyPr wrap="none" rtlCol="1">
                <a:spAutoFit/>
              </a:bodyPr>
              <a:lstStyle/>
              <a:p>
                <a:r>
                  <a:rPr lang="en-GB" sz="2400" b="1" dirty="0"/>
                  <a:t>2a = 2</a:t>
                </a:r>
                <a14:m>
                  <m:oMath xmlns:m="http://schemas.openxmlformats.org/officeDocument/2006/math">
                    <m:rad>
                      <m:radPr>
                        <m:degHide m:val="on"/>
                        <m:ctrlPr>
                          <a:rPr lang="en-GB" sz="2400" b="1" i="1">
                            <a:latin typeface="Cambria Math" panose="02040503050406030204" pitchFamily="18" charset="0"/>
                          </a:rPr>
                        </m:ctrlPr>
                      </m:radPr>
                      <m:deg/>
                      <m:e>
                        <m:r>
                          <a:rPr lang="en-US" sz="2400" b="1" i="1">
                            <a:latin typeface="Cambria Math"/>
                          </a:rPr>
                          <m:t>𝟑</m:t>
                        </m:r>
                      </m:e>
                    </m:rad>
                  </m:oMath>
                </a14:m>
                <a:endParaRPr lang="ar-SA" sz="2400" b="1" dirty="0"/>
              </a:p>
            </p:txBody>
          </p:sp>
        </mc:Choice>
        <mc:Fallback>
          <p:sp>
            <p:nvSpPr>
              <p:cNvPr id="68" name="TextBox 67"/>
              <p:cNvSpPr txBox="1">
                <a:spLocks noRot="1" noChangeAspect="1" noMove="1" noResize="1" noEditPoints="1" noAdjustHandles="1" noChangeArrowheads="1" noChangeShapeType="1" noTextEdit="1"/>
              </p:cNvSpPr>
              <p:nvPr/>
            </p:nvSpPr>
            <p:spPr>
              <a:xfrm>
                <a:off x="4062085" y="5618859"/>
                <a:ext cx="1473609" cy="496483"/>
              </a:xfrm>
              <a:prstGeom prst="rect">
                <a:avLst/>
              </a:prstGeom>
              <a:blipFill>
                <a:blip r:embed="rId10"/>
                <a:stretch>
                  <a:fillRect l="-4959" t="-3704" b="-27160"/>
                </a:stretch>
              </a:blipFill>
            </p:spPr>
            <p:txBody>
              <a:bodyPr/>
              <a:lstStyle/>
              <a:p>
                <a:r>
                  <a:rPr lang="en-US">
                    <a:noFill/>
                  </a:rPr>
                  <a:t> </a:t>
                </a:r>
              </a:p>
            </p:txBody>
          </p:sp>
        </mc:Fallback>
      </mc:AlternateContent>
      <p:sp>
        <p:nvSpPr>
          <p:cNvPr id="69" name="TextBox 68"/>
          <p:cNvSpPr txBox="1"/>
          <p:nvPr/>
        </p:nvSpPr>
        <p:spPr>
          <a:xfrm>
            <a:off x="5637106" y="5696068"/>
            <a:ext cx="2300000" cy="461665"/>
          </a:xfrm>
          <a:prstGeom prst="rect">
            <a:avLst/>
          </a:prstGeom>
          <a:noFill/>
        </p:spPr>
        <p:txBody>
          <a:bodyPr wrap="square" rtlCol="1">
            <a:spAutoFit/>
          </a:bodyPr>
          <a:lstStyle/>
          <a:p>
            <a:r>
              <a:rPr lang="ar-SA" sz="2400" b="1" dirty="0"/>
              <a:t>طول المحور القاطع </a:t>
            </a:r>
          </a:p>
        </p:txBody>
      </p:sp>
      <p:sp>
        <p:nvSpPr>
          <p:cNvPr id="72" name="Right Arrow 71"/>
          <p:cNvSpPr/>
          <p:nvPr/>
        </p:nvSpPr>
        <p:spPr>
          <a:xfrm>
            <a:off x="4932040" y="5373216"/>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7" name="Title 1"/>
          <p:cNvSpPr>
            <a:spLocks noGrp="1"/>
          </p:cNvSpPr>
          <p:nvPr>
            <p:ph type="title"/>
          </p:nvPr>
        </p:nvSpPr>
        <p:spPr>
          <a:xfrm>
            <a:off x="7308472" y="434882"/>
            <a:ext cx="1512000" cy="689862"/>
          </a:xfrm>
        </p:spPr>
        <p:style>
          <a:lnRef idx="1">
            <a:schemeClr val="accent1"/>
          </a:lnRef>
          <a:fillRef idx="2">
            <a:schemeClr val="accent1"/>
          </a:fillRef>
          <a:effectRef idx="1">
            <a:schemeClr val="accent1"/>
          </a:effectRef>
          <a:fontRef idx="minor">
            <a:schemeClr val="dk1"/>
          </a:fontRef>
        </p:style>
        <p:txBody>
          <a:bodyPr>
            <a:noAutofit/>
          </a:bodyPr>
          <a:lstStyle/>
          <a:p>
            <a:pPr algn="ctr" eaLnBrk="1" fontAlgn="auto" hangingPunct="1">
              <a:spcAft>
                <a:spcPts val="0"/>
              </a:spcAft>
              <a:defRPr/>
            </a:pPr>
            <a:r>
              <a:rPr lang="ar-KW"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t>حاول ان تحل </a:t>
            </a:r>
            <a:r>
              <a:rPr lang="en-US"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t>3</a:t>
            </a:r>
            <a:br>
              <a:rPr lang="ar-KW"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br>
            <a:r>
              <a:rPr lang="ar-KW"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t> ص</a:t>
            </a:r>
            <a:r>
              <a:rPr lang="en-US"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t>131 </a:t>
            </a:r>
            <a:endParaRPr lang="ar-KW"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2715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42" grpId="0"/>
      <p:bldP spid="54" grpId="0"/>
      <p:bldP spid="56" grpId="0" animBg="1"/>
      <p:bldP spid="57" grpId="0" animBg="1"/>
      <p:bldP spid="58" grpId="0"/>
      <p:bldP spid="59" grpId="0" animBg="1"/>
      <p:bldP spid="60" grpId="0" animBg="1"/>
      <p:bldP spid="65" grpId="0"/>
      <p:bldP spid="66" grpId="0"/>
      <p:bldP spid="67" grpId="0"/>
      <p:bldP spid="68" grpId="0"/>
      <p:bldP spid="69" grpId="0"/>
      <p:bldP spid="72" grpId="0" animBg="1"/>
      <p:bldP spid="37"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p:cNvSpPr txBox="1"/>
              <p:nvPr/>
            </p:nvSpPr>
            <p:spPr>
              <a:xfrm>
                <a:off x="683570" y="116634"/>
                <a:ext cx="6258665" cy="1097801"/>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SA" sz="2800" b="1" dirty="0">
                    <a:solidFill>
                      <a:srgbClr val="00B050"/>
                    </a:solidFill>
                    <a:latin typeface="Simplified Arabic" panose="02020603050405020304" pitchFamily="18" charset="-78"/>
                    <a:cs typeface="Simplified Arabic" panose="02020603050405020304" pitchFamily="18" charset="-78"/>
                  </a:rPr>
                  <a:t>اوجد الراسين والبؤرتين والاختلاف المركزى ومعادلتى الدليلين للقطع الزائد :</a:t>
                </a:r>
                <a14:m>
                  <m:oMath xmlns:m="http://schemas.openxmlformats.org/officeDocument/2006/math">
                    <m:r>
                      <a:rPr lang="ar-SA" sz="2800" b="1" i="1">
                        <a:solidFill>
                          <a:srgbClr val="00B050"/>
                        </a:solidFill>
                        <a:latin typeface="Cambria Math"/>
                        <a:cs typeface="Simplified Arabic" panose="02020603050405020304" pitchFamily="18" charset="-78"/>
                      </a:rPr>
                      <m:t>− </m:t>
                    </m:r>
                    <m:f>
                      <m:fPr>
                        <m:ctrlPr>
                          <a:rPr lang="ar-SA" sz="2800" b="1" i="1">
                            <a:solidFill>
                              <a:srgbClr val="00B050"/>
                            </a:solidFill>
                            <a:latin typeface="Cambria Math" panose="02040503050406030204" pitchFamily="18" charset="0"/>
                            <a:cs typeface="Simplified Arabic" panose="02020603050405020304" pitchFamily="18" charset="-78"/>
                          </a:rPr>
                        </m:ctrlPr>
                      </m:fPr>
                      <m:num>
                        <m:r>
                          <a:rPr lang="en-US" sz="2800" b="1" i="1">
                            <a:solidFill>
                              <a:srgbClr val="00B050"/>
                            </a:solidFill>
                            <a:latin typeface="Cambria Math"/>
                            <a:cs typeface="Simplified Arabic" panose="02020603050405020304" pitchFamily="18" charset="-78"/>
                          </a:rPr>
                          <m:t>𝒚</m:t>
                        </m:r>
                        <m:r>
                          <a:rPr lang="en-US" sz="2800" b="1" i="1" baseline="30000">
                            <a:solidFill>
                              <a:srgbClr val="00B050"/>
                            </a:solidFill>
                            <a:latin typeface="Cambria Math"/>
                            <a:cs typeface="Simplified Arabic" panose="02020603050405020304" pitchFamily="18" charset="-78"/>
                          </a:rPr>
                          <m:t>𝟐</m:t>
                        </m:r>
                      </m:num>
                      <m:den>
                        <m:r>
                          <a:rPr lang="ar-SA" sz="2800" b="1" i="1">
                            <a:solidFill>
                              <a:srgbClr val="00B050"/>
                            </a:solidFill>
                            <a:latin typeface="Cambria Math"/>
                            <a:cs typeface="Simplified Arabic" panose="02020603050405020304" pitchFamily="18" charset="-78"/>
                          </a:rPr>
                          <m:t>𝟏𝟔</m:t>
                        </m:r>
                      </m:den>
                    </m:f>
                    <m:r>
                      <a:rPr lang="ar-SA" sz="2800" b="1" i="1">
                        <a:solidFill>
                          <a:srgbClr val="00B050"/>
                        </a:solidFill>
                        <a:latin typeface="Cambria Math"/>
                        <a:cs typeface="Simplified Arabic" panose="02020603050405020304" pitchFamily="18" charset="-78"/>
                      </a:rPr>
                      <m:t>=</m:t>
                    </m:r>
                    <m:r>
                      <a:rPr lang="ar-SA" sz="2800" b="1" i="1">
                        <a:solidFill>
                          <a:srgbClr val="00B050"/>
                        </a:solidFill>
                        <a:latin typeface="Cambria Math"/>
                        <a:cs typeface="Simplified Arabic" panose="02020603050405020304" pitchFamily="18" charset="-78"/>
                      </a:rPr>
                      <m:t>𝟏</m:t>
                    </m:r>
                  </m:oMath>
                </a14:m>
                <a:r>
                  <a:rPr lang="ar-SA" sz="2800" b="1" dirty="0">
                    <a:solidFill>
                      <a:srgbClr val="00B050"/>
                    </a:solidFill>
                    <a:latin typeface="Simplified Arabic" panose="02020603050405020304" pitchFamily="18" charset="-78"/>
                    <a:cs typeface="Simplified Arabic" panose="02020603050405020304" pitchFamily="18" charset="-78"/>
                  </a:rPr>
                  <a:t> </a:t>
                </a:r>
                <a14:m>
                  <m:oMath xmlns:m="http://schemas.openxmlformats.org/officeDocument/2006/math">
                    <m:f>
                      <m:fPr>
                        <m:ctrlPr>
                          <a:rPr lang="ar-SA" sz="2800" b="1" i="1">
                            <a:solidFill>
                              <a:srgbClr val="00B050"/>
                            </a:solidFill>
                            <a:latin typeface="Cambria Math" panose="02040503050406030204" pitchFamily="18" charset="0"/>
                            <a:cs typeface="Simplified Arabic" panose="02020603050405020304" pitchFamily="18" charset="-78"/>
                          </a:rPr>
                        </m:ctrlPr>
                      </m:fPr>
                      <m:num>
                        <m:r>
                          <a:rPr lang="en-US" sz="2800" b="1" i="1">
                            <a:solidFill>
                              <a:srgbClr val="00B050"/>
                            </a:solidFill>
                            <a:latin typeface="Cambria Math"/>
                            <a:cs typeface="Simplified Arabic" panose="02020603050405020304" pitchFamily="18" charset="-78"/>
                          </a:rPr>
                          <m:t>𝒙</m:t>
                        </m:r>
                        <m:r>
                          <a:rPr lang="en-US" sz="2800" b="1" i="1" baseline="30000">
                            <a:solidFill>
                              <a:srgbClr val="00B050"/>
                            </a:solidFill>
                            <a:latin typeface="Cambria Math"/>
                            <a:cs typeface="Simplified Arabic" panose="02020603050405020304" pitchFamily="18" charset="-78"/>
                          </a:rPr>
                          <m:t>𝟐</m:t>
                        </m:r>
                      </m:num>
                      <m:den>
                        <m:r>
                          <a:rPr lang="ar-SA" sz="2800" b="1" i="1">
                            <a:solidFill>
                              <a:srgbClr val="00B050"/>
                            </a:solidFill>
                            <a:latin typeface="Cambria Math"/>
                            <a:cs typeface="Simplified Arabic" panose="02020603050405020304" pitchFamily="18" charset="-78"/>
                          </a:rPr>
                          <m:t>𝟕</m:t>
                        </m:r>
                      </m:den>
                    </m:f>
                  </m:oMath>
                </a14:m>
                <a:r>
                  <a:rPr lang="ar-SA" sz="2800" b="1" dirty="0">
                    <a:solidFill>
                      <a:srgbClr val="00B050"/>
                    </a:solidFill>
                    <a:latin typeface="Simplified Arabic" panose="02020603050405020304" pitchFamily="18" charset="-78"/>
                    <a:cs typeface="Simplified Arabic" panose="02020603050405020304" pitchFamily="18" charset="-78"/>
                  </a:rPr>
                  <a:t> </a:t>
                </a:r>
              </a:p>
            </p:txBody>
          </p:sp>
        </mc:Choice>
        <mc:Fallback>
          <p:sp>
            <p:nvSpPr>
              <p:cNvPr id="5" name="TextBox 4"/>
              <p:cNvSpPr txBox="1">
                <a:spLocks noRot="1" noChangeAspect="1" noMove="1" noResize="1" noEditPoints="1" noAdjustHandles="1" noChangeArrowheads="1" noChangeShapeType="1" noTextEdit="1"/>
              </p:cNvSpPr>
              <p:nvPr/>
            </p:nvSpPr>
            <p:spPr>
              <a:xfrm>
                <a:off x="683570" y="116634"/>
                <a:ext cx="6258665" cy="1097801"/>
              </a:xfrm>
              <a:prstGeom prst="rect">
                <a:avLst/>
              </a:prstGeom>
              <a:blipFill>
                <a:blip r:embed="rId2"/>
                <a:stretch>
                  <a:fillRect/>
                </a:stretch>
              </a:blipFill>
              <a:effectLst>
                <a:outerShdw blurRad="50800" dist="25000" dir="5400000" rotWithShape="0">
                  <a:srgbClr val="000000">
                    <a:alpha val="40000"/>
                  </a:srgbClr>
                </a:outerShdw>
                <a:softEdge rad="127000"/>
              </a:effectLst>
            </p:spPr>
            <p:txBody>
              <a:bodyPr/>
              <a:lstStyle/>
              <a:p>
                <a:r>
                  <a:rPr lang="en-US">
                    <a:noFill/>
                  </a:rPr>
                  <a:t> </a:t>
                </a:r>
              </a:p>
            </p:txBody>
          </p:sp>
        </mc:Fallback>
      </mc:AlternateContent>
      <p:pic>
        <p:nvPicPr>
          <p:cNvPr id="7" name="Picture 2"/>
          <p:cNvPicPr>
            <a:picLocks noChangeAspect="1" noChangeArrowheads="1"/>
          </p:cNvPicPr>
          <p:nvPr/>
        </p:nvPicPr>
        <p:blipFill>
          <a:blip r:embed="rId3" cstate="print">
            <a:duotone>
              <a:prstClr val="black"/>
              <a:schemeClr val="accent3">
                <a:tint val="45000"/>
                <a:satMod val="400000"/>
              </a:schemeClr>
            </a:duotone>
          </a:blip>
          <a:srcRect l="88419" t="28150" r="1666" b="60925"/>
          <a:stretch>
            <a:fillRect/>
          </a:stretch>
        </p:blipFill>
        <p:spPr bwMode="auto">
          <a:xfrm>
            <a:off x="7485700" y="1268762"/>
            <a:ext cx="792088" cy="495055"/>
          </a:xfrm>
          <a:prstGeom prst="rect">
            <a:avLst/>
          </a:prstGeom>
          <a:noFill/>
          <a:ln w="9525">
            <a:noFill/>
            <a:miter lim="800000"/>
            <a:headEnd/>
            <a:tailEnd/>
          </a:ln>
        </p:spPr>
      </p:pic>
      <p:sp>
        <p:nvSpPr>
          <p:cNvPr id="8" name="Title 1"/>
          <p:cNvSpPr txBox="1">
            <a:spLocks/>
          </p:cNvSpPr>
          <p:nvPr/>
        </p:nvSpPr>
        <p:spPr>
          <a:xfrm>
            <a:off x="7092282" y="188640"/>
            <a:ext cx="1578929" cy="84859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Aft>
                <a:spcPts val="0"/>
              </a:spcAft>
              <a:defRPr/>
            </a:pPr>
            <a:r>
              <a:rPr lang="ar-KW"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تمرين رقم </a:t>
            </a:r>
            <a:r>
              <a:rPr lang="en-US"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7</a:t>
            </a:r>
            <a:endParaRPr lang="ar-KW"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endParaRPr>
          </a:p>
          <a:p>
            <a:pPr algn="ctr" fontAlgn="auto">
              <a:spcAft>
                <a:spcPts val="0"/>
              </a:spcAft>
              <a:defRPr/>
            </a:pPr>
            <a:r>
              <a:rPr lang="ar-KW"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ص </a:t>
            </a:r>
            <a:r>
              <a:rPr lang="en-US"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49</a:t>
            </a:r>
            <a:r>
              <a:rPr lang="ar-KW"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 </a:t>
            </a:r>
          </a:p>
          <a:p>
            <a:pPr algn="ctr" fontAlgn="auto">
              <a:spcAft>
                <a:spcPts val="0"/>
              </a:spcAft>
              <a:defRPr/>
            </a:pPr>
            <a:r>
              <a:rPr lang="ar-KW"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كراسة التمارين</a:t>
            </a:r>
          </a:p>
        </p:txBody>
      </p:sp>
      <mc:AlternateContent xmlns:mc="http://schemas.openxmlformats.org/markup-compatibility/2006">
        <mc:Choice xmlns:a14="http://schemas.microsoft.com/office/drawing/2010/main" Requires="a14">
          <p:sp>
            <p:nvSpPr>
              <p:cNvPr id="13" name="TextBox 12"/>
              <p:cNvSpPr txBox="1"/>
              <p:nvPr/>
            </p:nvSpPr>
            <p:spPr>
              <a:xfrm>
                <a:off x="3493992" y="1196752"/>
                <a:ext cx="2653354" cy="496226"/>
              </a:xfrm>
              <a:prstGeom prst="rect">
                <a:avLst/>
              </a:prstGeom>
              <a:noFill/>
            </p:spPr>
            <p:txBody>
              <a:bodyPr wrap="none" rtlCol="1">
                <a:spAutoFit/>
              </a:bodyPr>
              <a:lstStyle/>
              <a:p>
                <a14:m>
                  <m:oMath xmlns:m="http://schemas.openxmlformats.org/officeDocument/2006/math">
                    <m:r>
                      <a:rPr lang="en-US" sz="2400" b="1" i="1">
                        <a:latin typeface="Cambria Math"/>
                      </a:rPr>
                      <m:t>𝒂</m:t>
                    </m:r>
                    <m:r>
                      <a:rPr lang="en-US" sz="2400" b="1" i="1" baseline="30000">
                        <a:latin typeface="Cambria Math"/>
                      </a:rPr>
                      <m:t>𝟐</m:t>
                    </m:r>
                    <m:r>
                      <a:rPr lang="en-US" sz="2400" b="1" i="1">
                        <a:latin typeface="Cambria Math"/>
                      </a:rPr>
                      <m:t>=</m:t>
                    </m:r>
                    <m:r>
                      <a:rPr lang="en-US" sz="2400" b="1" i="1">
                        <a:latin typeface="Cambria Math"/>
                      </a:rPr>
                      <m:t>𝟕</m:t>
                    </m:r>
                    <m:r>
                      <a:rPr lang="en-US" sz="2400" b="1" i="1">
                        <a:latin typeface="Cambria Math"/>
                      </a:rPr>
                      <m:t>  →</m:t>
                    </m:r>
                  </m:oMath>
                </a14:m>
                <a:r>
                  <a:rPr lang="en-US" sz="2400" b="1" dirty="0"/>
                  <a:t>  a =</a:t>
                </a:r>
                <a14:m>
                  <m:oMath xmlns:m="http://schemas.openxmlformats.org/officeDocument/2006/math">
                    <m:r>
                      <a:rPr lang="en-US" sz="2400" b="1" i="1">
                        <a:latin typeface="Cambria Math"/>
                      </a:rPr>
                      <m:t> </m:t>
                    </m:r>
                    <m:rad>
                      <m:radPr>
                        <m:degHide m:val="on"/>
                        <m:ctrlPr>
                          <a:rPr lang="en-US" sz="2400" b="1" i="1">
                            <a:latin typeface="Cambria Math" panose="02040503050406030204" pitchFamily="18" charset="0"/>
                            <a:ea typeface="Cambria Math"/>
                          </a:rPr>
                        </m:ctrlPr>
                      </m:radPr>
                      <m:deg/>
                      <m:e>
                        <m:r>
                          <a:rPr lang="en-US" sz="2400" b="1" i="1">
                            <a:latin typeface="Cambria Math"/>
                            <a:ea typeface="Cambria Math"/>
                          </a:rPr>
                          <m:t>𝟕</m:t>
                        </m:r>
                      </m:e>
                    </m:rad>
                  </m:oMath>
                </a14:m>
                <a:endParaRPr lang="ar-SA" sz="2400" b="1" dirty="0"/>
              </a:p>
            </p:txBody>
          </p:sp>
        </mc:Choice>
        <mc:Fallback>
          <p:sp>
            <p:nvSpPr>
              <p:cNvPr id="13" name="TextBox 12"/>
              <p:cNvSpPr txBox="1">
                <a:spLocks noRot="1" noChangeAspect="1" noMove="1" noResize="1" noEditPoints="1" noAdjustHandles="1" noChangeArrowheads="1" noChangeShapeType="1" noTextEdit="1"/>
              </p:cNvSpPr>
              <p:nvPr/>
            </p:nvSpPr>
            <p:spPr>
              <a:xfrm>
                <a:off x="3493992" y="1196752"/>
                <a:ext cx="2653354" cy="496226"/>
              </a:xfrm>
              <a:prstGeom prst="rect">
                <a:avLst/>
              </a:prstGeom>
              <a:blipFill>
                <a:blip r:embed="rId4"/>
                <a:stretch>
                  <a:fillRect t="-3659" b="-2561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3333757" y="1671193"/>
                <a:ext cx="2778261" cy="461665"/>
              </a:xfrm>
              <a:prstGeom prst="rect">
                <a:avLst/>
              </a:prstGeom>
              <a:noFill/>
            </p:spPr>
            <p:txBody>
              <a:bodyPr wrap="none" rtlCol="1">
                <a:spAutoFit/>
              </a:bodyPr>
              <a:lstStyle/>
              <a:p>
                <a14:m>
                  <m:oMath xmlns:m="http://schemas.openxmlformats.org/officeDocument/2006/math">
                    <m:r>
                      <a:rPr lang="en-US" sz="2400" b="1" i="1">
                        <a:latin typeface="Cambria Math"/>
                      </a:rPr>
                      <m:t>𝒃</m:t>
                    </m:r>
                    <m:r>
                      <a:rPr lang="en-US" sz="2400" b="1" i="1" baseline="30000">
                        <a:latin typeface="Cambria Math"/>
                      </a:rPr>
                      <m:t>𝟐</m:t>
                    </m:r>
                    <m:r>
                      <a:rPr lang="en-US" sz="2400" b="1" i="1">
                        <a:latin typeface="Cambria Math"/>
                      </a:rPr>
                      <m:t>=</m:t>
                    </m:r>
                    <m:r>
                      <a:rPr lang="en-US" sz="2400" b="1" i="1">
                        <a:latin typeface="Cambria Math"/>
                      </a:rPr>
                      <m:t>𝟏𝟔</m:t>
                    </m:r>
                    <m:r>
                      <a:rPr lang="en-US" sz="2400" b="1" i="1">
                        <a:latin typeface="Cambria Math"/>
                      </a:rPr>
                      <m:t>  →</m:t>
                    </m:r>
                  </m:oMath>
                </a14:m>
                <a:r>
                  <a:rPr lang="en-US" sz="2400" b="1" dirty="0"/>
                  <a:t>  b =</a:t>
                </a:r>
                <a14:m>
                  <m:oMath xmlns:m="http://schemas.openxmlformats.org/officeDocument/2006/math">
                    <m:r>
                      <a:rPr lang="en-US" sz="2400" b="1" i="1">
                        <a:latin typeface="Cambria Math"/>
                      </a:rPr>
                      <m:t>   </m:t>
                    </m:r>
                    <m:r>
                      <a:rPr lang="en-US" sz="2400" b="1" i="1">
                        <a:latin typeface="Cambria Math"/>
                        <a:ea typeface="Cambria Math"/>
                      </a:rPr>
                      <m:t>𝟒</m:t>
                    </m:r>
                  </m:oMath>
                </a14:m>
                <a:endParaRPr lang="ar-SA" sz="2400" b="1" dirty="0"/>
              </a:p>
            </p:txBody>
          </p:sp>
        </mc:Choice>
        <mc:Fallback>
          <p:sp>
            <p:nvSpPr>
              <p:cNvPr id="14" name="TextBox 13"/>
              <p:cNvSpPr txBox="1">
                <a:spLocks noRot="1" noChangeAspect="1" noMove="1" noResize="1" noEditPoints="1" noAdjustHandles="1" noChangeArrowheads="1" noChangeShapeType="1" noTextEdit="1"/>
              </p:cNvSpPr>
              <p:nvPr/>
            </p:nvSpPr>
            <p:spPr>
              <a:xfrm>
                <a:off x="3333757" y="1671193"/>
                <a:ext cx="2778261" cy="461665"/>
              </a:xfrm>
              <a:prstGeom prst="rect">
                <a:avLst/>
              </a:prstGeom>
              <a:blipFill>
                <a:blip r:embed="rId5"/>
                <a:stretch>
                  <a:fillRect t="-10526" r="-658"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6246590" y="2060850"/>
                <a:ext cx="269626" cy="461665"/>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𝒄</m:t>
                      </m:r>
                      <m:r>
                        <a:rPr lang="en-US" sz="2400" b="1" i="1" baseline="30000">
                          <a:latin typeface="Cambria Math"/>
                        </a:rPr>
                        <m:t>𝟐</m:t>
                      </m:r>
                      <m:r>
                        <a:rPr lang="en-US" sz="2400" b="1" i="1">
                          <a:latin typeface="Cambria Math"/>
                        </a:rPr>
                        <m:t>=</m:t>
                      </m:r>
                      <m:r>
                        <a:rPr lang="en-US" sz="2400" b="1" i="1">
                          <a:latin typeface="Cambria Math"/>
                        </a:rPr>
                        <m:t>𝒂</m:t>
                      </m:r>
                      <m:r>
                        <a:rPr lang="en-US" sz="2400" b="1" i="1" baseline="30000">
                          <a:latin typeface="Cambria Math"/>
                        </a:rPr>
                        <m:t>𝟐</m:t>
                      </m:r>
                      <m:r>
                        <a:rPr lang="en-US" sz="2400" b="1" i="1">
                          <a:latin typeface="Cambria Math"/>
                        </a:rPr>
                        <m:t>+</m:t>
                      </m:r>
                      <m:r>
                        <a:rPr lang="en-US" sz="2400" b="1" i="1">
                          <a:latin typeface="Cambria Math"/>
                        </a:rPr>
                        <m:t>𝒃</m:t>
                      </m:r>
                      <m:r>
                        <a:rPr lang="en-US" sz="2400" b="1" i="1" baseline="30000">
                          <a:latin typeface="Cambria Math"/>
                        </a:rPr>
                        <m:t>𝟐</m:t>
                      </m:r>
                      <m:r>
                        <a:rPr lang="en-US" sz="2400" b="1" i="1">
                          <a:latin typeface="Cambria Math"/>
                        </a:rPr>
                        <m:t>=</m:t>
                      </m:r>
                      <m:r>
                        <a:rPr lang="en-US" sz="2400" b="1" i="1">
                          <a:latin typeface="Cambria Math"/>
                        </a:rPr>
                        <m:t>𝟕</m:t>
                      </m:r>
                      <m:r>
                        <a:rPr lang="en-US" sz="2400" b="1" i="1">
                          <a:latin typeface="Cambria Math"/>
                        </a:rPr>
                        <m:t>+</m:t>
                      </m:r>
                      <m:r>
                        <a:rPr lang="en-US" sz="2400" b="1" i="1">
                          <a:latin typeface="Cambria Math"/>
                        </a:rPr>
                        <m:t>𝟏𝟔</m:t>
                      </m:r>
                    </m:oMath>
                  </m:oMathPara>
                </a14:m>
                <a:endParaRPr lang="ar-SA" sz="2400" b="1" dirty="0"/>
              </a:p>
            </p:txBody>
          </p:sp>
        </mc:Choice>
        <mc:Fallback>
          <p:sp>
            <p:nvSpPr>
              <p:cNvPr id="17" name="TextBox 16"/>
              <p:cNvSpPr txBox="1">
                <a:spLocks noRot="1" noChangeAspect="1" noMove="1" noResize="1" noEditPoints="1" noAdjustHandles="1" noChangeArrowheads="1" noChangeShapeType="1" noTextEdit="1"/>
              </p:cNvSpPr>
              <p:nvPr/>
            </p:nvSpPr>
            <p:spPr>
              <a:xfrm>
                <a:off x="6246590" y="2060850"/>
                <a:ext cx="269626" cy="461665"/>
              </a:xfrm>
              <a:prstGeom prst="rect">
                <a:avLst/>
              </a:prstGeom>
              <a:blipFill>
                <a:blip r:embed="rId6"/>
                <a:stretch>
                  <a:fillRect r="-10772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3334124" y="2420890"/>
                <a:ext cx="3038076" cy="496483"/>
              </a:xfrm>
              <a:prstGeom prst="rect">
                <a:avLst/>
              </a:prstGeom>
              <a:noFill/>
            </p:spPr>
            <p:txBody>
              <a:bodyPr wrap="none" rtlCol="1">
                <a:spAutoFit/>
              </a:bodyPr>
              <a:lstStyle/>
              <a:p>
                <a14:m>
                  <m:oMath xmlns:m="http://schemas.openxmlformats.org/officeDocument/2006/math">
                    <m:r>
                      <a:rPr lang="en-US" sz="2400" b="1" i="1">
                        <a:latin typeface="Cambria Math"/>
                      </a:rPr>
                      <m:t>𝒄</m:t>
                    </m:r>
                    <m:r>
                      <a:rPr lang="en-US" sz="2400" b="1" i="1" baseline="30000">
                        <a:latin typeface="Cambria Math"/>
                      </a:rPr>
                      <m:t>𝟐</m:t>
                    </m:r>
                    <m:r>
                      <a:rPr lang="en-US" sz="2400" b="1" i="1">
                        <a:latin typeface="Cambria Math"/>
                      </a:rPr>
                      <m:t>=</m:t>
                    </m:r>
                    <m:r>
                      <a:rPr lang="en-US" sz="2400" b="1" i="1">
                        <a:latin typeface="Cambria Math"/>
                      </a:rPr>
                      <m:t>𝟐𝟑</m:t>
                    </m:r>
                    <m:r>
                      <a:rPr lang="en-US" sz="2400" b="1" i="1">
                        <a:latin typeface="Cambria Math"/>
                      </a:rPr>
                      <m:t>  →</m:t>
                    </m:r>
                  </m:oMath>
                </a14:m>
                <a:r>
                  <a:rPr lang="en-US" sz="2400" b="1" dirty="0"/>
                  <a:t>  c =</a:t>
                </a:r>
                <a14:m>
                  <m:oMath xmlns:m="http://schemas.openxmlformats.org/officeDocument/2006/math">
                    <m:r>
                      <a:rPr lang="en-US" sz="2400" b="1" i="1">
                        <a:latin typeface="Cambria Math"/>
                      </a:rPr>
                      <m:t>  </m:t>
                    </m:r>
                    <m:rad>
                      <m:radPr>
                        <m:degHide m:val="on"/>
                        <m:ctrlPr>
                          <a:rPr lang="en-US" sz="2400" b="1" i="1">
                            <a:latin typeface="Cambria Math" panose="02040503050406030204" pitchFamily="18" charset="0"/>
                            <a:ea typeface="Cambria Math"/>
                          </a:rPr>
                        </m:ctrlPr>
                      </m:radPr>
                      <m:deg/>
                      <m:e>
                        <m:r>
                          <a:rPr lang="en-US" sz="2400" b="1" i="1">
                            <a:latin typeface="Cambria Math"/>
                            <a:ea typeface="Cambria Math"/>
                          </a:rPr>
                          <m:t>𝟐𝟑</m:t>
                        </m:r>
                      </m:e>
                    </m:rad>
                  </m:oMath>
                </a14:m>
                <a:endParaRPr lang="ar-SA" sz="2400" b="1" dirty="0"/>
              </a:p>
            </p:txBody>
          </p:sp>
        </mc:Choice>
        <mc:Fallback>
          <p:sp>
            <p:nvSpPr>
              <p:cNvPr id="18" name="TextBox 17"/>
              <p:cNvSpPr txBox="1">
                <a:spLocks noRot="1" noChangeAspect="1" noMove="1" noResize="1" noEditPoints="1" noAdjustHandles="1" noChangeArrowheads="1" noChangeShapeType="1" noTextEdit="1"/>
              </p:cNvSpPr>
              <p:nvPr/>
            </p:nvSpPr>
            <p:spPr>
              <a:xfrm>
                <a:off x="3334124" y="2420890"/>
                <a:ext cx="3038076" cy="496483"/>
              </a:xfrm>
              <a:prstGeom prst="rect">
                <a:avLst/>
              </a:prstGeom>
              <a:blipFill>
                <a:blip r:embed="rId7"/>
                <a:stretch>
                  <a:fillRect t="-3659" b="-25610"/>
                </a:stretch>
              </a:blipFill>
            </p:spPr>
            <p:txBody>
              <a:bodyPr/>
              <a:lstStyle/>
              <a:p>
                <a:r>
                  <a:rPr lang="en-US">
                    <a:noFill/>
                  </a:rPr>
                  <a:t> </a:t>
                </a:r>
              </a:p>
            </p:txBody>
          </p:sp>
        </mc:Fallback>
      </mc:AlternateContent>
      <p:sp>
        <p:nvSpPr>
          <p:cNvPr id="19" name="مربع نص 13"/>
          <p:cNvSpPr txBox="1"/>
          <p:nvPr/>
        </p:nvSpPr>
        <p:spPr>
          <a:xfrm>
            <a:off x="6649529" y="2132858"/>
            <a:ext cx="2000264" cy="461665"/>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400" b="1" dirty="0" err="1">
                <a:solidFill>
                  <a:schemeClr val="tx1"/>
                </a:solidFill>
                <a:latin typeface="Simplified Arabic" panose="02020603050405020304" pitchFamily="18" charset="-78"/>
                <a:cs typeface="Simplified Arabic" panose="02020603050405020304" pitchFamily="18" charset="-78"/>
              </a:rPr>
              <a:t>فى</a:t>
            </a:r>
            <a:r>
              <a:rPr lang="ar-KW" sz="2400" b="1" dirty="0">
                <a:solidFill>
                  <a:schemeClr val="tx1"/>
                </a:solidFill>
                <a:latin typeface="Simplified Arabic" panose="02020603050405020304" pitchFamily="18" charset="-78"/>
                <a:cs typeface="Simplified Arabic" panose="02020603050405020304" pitchFamily="18" charset="-78"/>
              </a:rPr>
              <a:t> القطع الزائد </a:t>
            </a:r>
          </a:p>
        </p:txBody>
      </p:sp>
      <p:sp>
        <p:nvSpPr>
          <p:cNvPr id="20" name="مربع نص 14"/>
          <p:cNvSpPr txBox="1"/>
          <p:nvPr/>
        </p:nvSpPr>
        <p:spPr>
          <a:xfrm>
            <a:off x="4910243" y="2924946"/>
            <a:ext cx="3760966" cy="461665"/>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none" rtlCol="1">
            <a:spAutoFit/>
          </a:bodyPr>
          <a:lstStyle/>
          <a:p>
            <a:r>
              <a:rPr lang="ar-KW" sz="2400" b="1" dirty="0">
                <a:latin typeface="Simplified Arabic" panose="02020603050405020304" pitchFamily="18" charset="-78"/>
                <a:cs typeface="Simplified Arabic" panose="02020603050405020304" pitchFamily="18" charset="-78"/>
              </a:rPr>
              <a:t>المحور القاطع على المحور </a:t>
            </a:r>
            <a:r>
              <a:rPr lang="ar-KW" sz="2400" b="1" dirty="0" err="1">
                <a:latin typeface="Simplified Arabic" panose="02020603050405020304" pitchFamily="18" charset="-78"/>
                <a:cs typeface="Simplified Arabic" panose="02020603050405020304" pitchFamily="18" charset="-78"/>
              </a:rPr>
              <a:t>السينى</a:t>
            </a:r>
            <a:r>
              <a:rPr lang="ar-KW" sz="2400" b="1" dirty="0">
                <a:latin typeface="Simplified Arabic" panose="02020603050405020304" pitchFamily="18" charset="-78"/>
                <a:cs typeface="Simplified Arabic" panose="02020603050405020304" pitchFamily="18" charset="-78"/>
              </a:rPr>
              <a:t> </a:t>
            </a:r>
          </a:p>
        </p:txBody>
      </p:sp>
      <p:sp>
        <p:nvSpPr>
          <p:cNvPr id="22" name="مربع نص 17"/>
          <p:cNvSpPr txBox="1"/>
          <p:nvPr/>
        </p:nvSpPr>
        <p:spPr>
          <a:xfrm>
            <a:off x="5933470" y="3386609"/>
            <a:ext cx="1714512" cy="523220"/>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800" b="1" dirty="0" err="1"/>
              <a:t>الراسين</a:t>
            </a:r>
            <a:r>
              <a:rPr lang="ar-KW" sz="2800" b="1" dirty="0"/>
              <a:t> هما:</a:t>
            </a:r>
          </a:p>
        </p:txBody>
      </p:sp>
      <mc:AlternateContent xmlns:mc="http://schemas.openxmlformats.org/markup-compatibility/2006">
        <mc:Choice xmlns:a14="http://schemas.microsoft.com/office/drawing/2010/main" Requires="a14">
          <p:sp>
            <p:nvSpPr>
              <p:cNvPr id="23" name="TextBox 22"/>
              <p:cNvSpPr txBox="1"/>
              <p:nvPr/>
            </p:nvSpPr>
            <p:spPr>
              <a:xfrm>
                <a:off x="5572718" y="3324932"/>
                <a:ext cx="269626" cy="532390"/>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d>
                        <m:dPr>
                          <m:ctrlPr>
                            <a:rPr lang="ar-SA" sz="2400" b="1" i="1">
                              <a:latin typeface="Cambria Math" panose="02040503050406030204" pitchFamily="18" charset="0"/>
                            </a:rPr>
                          </m:ctrlPr>
                        </m:dPr>
                        <m:e>
                          <m:r>
                            <a:rPr lang="en-US" sz="2400" b="1" i="1">
                              <a:latin typeface="Cambria Math"/>
                            </a:rPr>
                            <m:t>𝒂</m:t>
                          </m:r>
                          <m:r>
                            <a:rPr lang="en-US" sz="2400" b="1" i="1">
                              <a:latin typeface="Cambria Math"/>
                            </a:rPr>
                            <m:t> , </m:t>
                          </m:r>
                          <m:r>
                            <a:rPr lang="en-US" sz="2400" b="1" i="1">
                              <a:latin typeface="Cambria Math"/>
                            </a:rPr>
                            <m:t>𝟎</m:t>
                          </m:r>
                        </m:e>
                      </m:d>
                      <m:r>
                        <a:rPr lang="en-US" sz="2400" b="1" i="1">
                          <a:latin typeface="Cambria Math"/>
                        </a:rPr>
                        <m:t>, </m:t>
                      </m:r>
                      <m:d>
                        <m:dPr>
                          <m:ctrlPr>
                            <a:rPr lang="en-US" sz="2400" b="1" i="1">
                              <a:latin typeface="Cambria Math" panose="02040503050406030204" pitchFamily="18" charset="0"/>
                            </a:rPr>
                          </m:ctrlPr>
                        </m:dPr>
                        <m:e>
                          <m:r>
                            <a:rPr lang="en-US" sz="2400" b="1" i="1">
                              <a:latin typeface="Cambria Math"/>
                            </a:rPr>
                            <m:t>−</m:t>
                          </m:r>
                          <m:r>
                            <a:rPr lang="en-US" sz="2400" b="1" i="1">
                              <a:latin typeface="Cambria Math"/>
                            </a:rPr>
                            <m:t>𝒂</m:t>
                          </m:r>
                          <m:r>
                            <a:rPr lang="en-US" sz="2400" b="1" i="1">
                              <a:latin typeface="Cambria Math"/>
                            </a:rPr>
                            <m:t> , </m:t>
                          </m:r>
                          <m:r>
                            <a:rPr lang="en-US" sz="2400" b="1" i="1">
                              <a:latin typeface="Cambria Math"/>
                            </a:rPr>
                            <m:t>𝟎</m:t>
                          </m:r>
                        </m:e>
                      </m:d>
                      <m:r>
                        <a:rPr lang="en-US" sz="2400" b="1" i="1">
                          <a:latin typeface="Cambria Math"/>
                        </a:rPr>
                        <m:t> </m:t>
                      </m:r>
                      <m:r>
                        <a:rPr lang="en-US" sz="2400" b="1" i="1">
                          <a:latin typeface="Cambria Math"/>
                          <a:ea typeface="Cambria Math"/>
                        </a:rPr>
                        <m:t>→ </m:t>
                      </m:r>
                      <m:d>
                        <m:dPr>
                          <m:ctrlPr>
                            <a:rPr lang="en-US" sz="2400" b="1" i="1">
                              <a:latin typeface="Cambria Math" panose="02040503050406030204" pitchFamily="18" charset="0"/>
                              <a:ea typeface="Cambria Math"/>
                            </a:rPr>
                          </m:ctrlPr>
                        </m:dPr>
                        <m:e>
                          <m:rad>
                            <m:radPr>
                              <m:degHide m:val="on"/>
                              <m:ctrlPr>
                                <a:rPr lang="en-US" sz="2400" b="1" i="1">
                                  <a:latin typeface="Cambria Math" panose="02040503050406030204" pitchFamily="18" charset="0"/>
                                  <a:ea typeface="Cambria Math"/>
                                </a:rPr>
                              </m:ctrlPr>
                            </m:radPr>
                            <m:deg/>
                            <m:e>
                              <m:r>
                                <a:rPr lang="en-US" sz="2400" b="1" i="1">
                                  <a:latin typeface="Cambria Math"/>
                                  <a:ea typeface="Cambria Math"/>
                                </a:rPr>
                                <m:t>𝟕</m:t>
                              </m:r>
                            </m:e>
                          </m:rad>
                          <m:r>
                            <a:rPr lang="en-US" sz="2400" b="1" i="1">
                              <a:latin typeface="Cambria Math"/>
                              <a:ea typeface="Cambria Math"/>
                            </a:rPr>
                            <m:t>, </m:t>
                          </m:r>
                          <m:r>
                            <a:rPr lang="en-US" sz="2400" b="1" i="1">
                              <a:latin typeface="Cambria Math"/>
                              <a:ea typeface="Cambria Math"/>
                            </a:rPr>
                            <m:t>𝟎</m:t>
                          </m:r>
                        </m:e>
                      </m:d>
                      <m:r>
                        <a:rPr lang="en-US" sz="2400" b="1" i="1">
                          <a:latin typeface="Cambria Math"/>
                          <a:ea typeface="Cambria Math"/>
                        </a:rPr>
                        <m:t> , </m:t>
                      </m:r>
                      <m:d>
                        <m:dPr>
                          <m:ctrlPr>
                            <a:rPr lang="en-US" sz="2400" b="1" i="1">
                              <a:latin typeface="Cambria Math" panose="02040503050406030204" pitchFamily="18" charset="0"/>
                              <a:ea typeface="Cambria Math"/>
                            </a:rPr>
                          </m:ctrlPr>
                        </m:dPr>
                        <m:e>
                          <m:r>
                            <a:rPr lang="en-US" sz="2400" b="1" i="1">
                              <a:latin typeface="Cambria Math"/>
                              <a:ea typeface="Cambria Math"/>
                            </a:rPr>
                            <m:t>−</m:t>
                          </m:r>
                          <m:rad>
                            <m:radPr>
                              <m:degHide m:val="on"/>
                              <m:ctrlPr>
                                <a:rPr lang="en-US" sz="2400" b="1" i="1">
                                  <a:latin typeface="Cambria Math" panose="02040503050406030204" pitchFamily="18" charset="0"/>
                                  <a:ea typeface="Cambria Math"/>
                                </a:rPr>
                              </m:ctrlPr>
                            </m:radPr>
                            <m:deg/>
                            <m:e>
                              <m:r>
                                <a:rPr lang="en-US" sz="2400" b="1" i="1">
                                  <a:latin typeface="Cambria Math"/>
                                  <a:ea typeface="Cambria Math"/>
                                </a:rPr>
                                <m:t>𝟕</m:t>
                              </m:r>
                            </m:e>
                          </m:rad>
                          <m:r>
                            <a:rPr lang="en-US" sz="2400" b="1" i="1">
                              <a:latin typeface="Cambria Math"/>
                              <a:ea typeface="Cambria Math"/>
                            </a:rPr>
                            <m:t>, </m:t>
                          </m:r>
                          <m:r>
                            <a:rPr lang="en-US" sz="2400" b="1" i="1">
                              <a:latin typeface="Cambria Math"/>
                              <a:ea typeface="Cambria Math"/>
                            </a:rPr>
                            <m:t>𝟎</m:t>
                          </m:r>
                        </m:e>
                      </m:d>
                    </m:oMath>
                  </m:oMathPara>
                </a14:m>
                <a:endParaRPr lang="ar-SA" sz="2400" b="1" dirty="0"/>
              </a:p>
            </p:txBody>
          </p:sp>
        </mc:Choice>
        <mc:Fallback>
          <p:sp>
            <p:nvSpPr>
              <p:cNvPr id="23" name="TextBox 22"/>
              <p:cNvSpPr txBox="1">
                <a:spLocks noRot="1" noChangeAspect="1" noMove="1" noResize="1" noEditPoints="1" noAdjustHandles="1" noChangeArrowheads="1" noChangeShapeType="1" noTextEdit="1"/>
              </p:cNvSpPr>
              <p:nvPr/>
            </p:nvSpPr>
            <p:spPr>
              <a:xfrm>
                <a:off x="5572718" y="3324932"/>
                <a:ext cx="269626" cy="532390"/>
              </a:xfrm>
              <a:prstGeom prst="rect">
                <a:avLst/>
              </a:prstGeom>
              <a:blipFill>
                <a:blip r:embed="rId8"/>
                <a:stretch>
                  <a:fillRect r="-1722727"/>
                </a:stretch>
              </a:blipFill>
            </p:spPr>
            <p:txBody>
              <a:bodyPr/>
              <a:lstStyle/>
              <a:p>
                <a:r>
                  <a:rPr lang="en-US">
                    <a:noFill/>
                  </a:rPr>
                  <a:t> </a:t>
                </a:r>
              </a:p>
            </p:txBody>
          </p:sp>
        </mc:Fallback>
      </mc:AlternateContent>
      <p:sp>
        <p:nvSpPr>
          <p:cNvPr id="24" name="مربع نص 3"/>
          <p:cNvSpPr txBox="1"/>
          <p:nvPr/>
        </p:nvSpPr>
        <p:spPr>
          <a:xfrm>
            <a:off x="5916006" y="3957624"/>
            <a:ext cx="1749440" cy="523220"/>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800" b="1" dirty="0">
                <a:solidFill>
                  <a:schemeClr val="tx1"/>
                </a:solidFill>
              </a:rPr>
              <a:t>البؤرتين هما:</a:t>
            </a:r>
          </a:p>
        </p:txBody>
      </p:sp>
      <mc:AlternateContent xmlns:mc="http://schemas.openxmlformats.org/markup-compatibility/2006">
        <mc:Choice xmlns:a14="http://schemas.microsoft.com/office/drawing/2010/main" Requires="a14">
          <p:sp>
            <p:nvSpPr>
              <p:cNvPr id="26" name="TextBox 25"/>
              <p:cNvSpPr txBox="1"/>
              <p:nvPr/>
            </p:nvSpPr>
            <p:spPr>
              <a:xfrm>
                <a:off x="5708738" y="3929330"/>
                <a:ext cx="269625" cy="534826"/>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d>
                        <m:dPr>
                          <m:ctrlPr>
                            <a:rPr lang="ar-SA" sz="2400" b="1" i="1">
                              <a:latin typeface="Cambria Math" panose="02040503050406030204" pitchFamily="18" charset="0"/>
                            </a:rPr>
                          </m:ctrlPr>
                        </m:dPr>
                        <m:e>
                          <m:r>
                            <a:rPr lang="en-US" sz="2400" b="1" i="1">
                              <a:latin typeface="Cambria Math"/>
                            </a:rPr>
                            <m:t>𝒄</m:t>
                          </m:r>
                          <m:r>
                            <a:rPr lang="en-US" sz="2400" b="1" i="1">
                              <a:latin typeface="Cambria Math"/>
                            </a:rPr>
                            <m:t> , </m:t>
                          </m:r>
                          <m:r>
                            <a:rPr lang="en-US" sz="2400" b="1" i="1">
                              <a:latin typeface="Cambria Math"/>
                            </a:rPr>
                            <m:t>𝟎</m:t>
                          </m:r>
                        </m:e>
                      </m:d>
                      <m:r>
                        <a:rPr lang="en-US" sz="2400" b="1" i="1">
                          <a:latin typeface="Cambria Math"/>
                        </a:rPr>
                        <m:t>, </m:t>
                      </m:r>
                      <m:d>
                        <m:dPr>
                          <m:ctrlPr>
                            <a:rPr lang="en-US" sz="2400" b="1" i="1">
                              <a:latin typeface="Cambria Math" panose="02040503050406030204" pitchFamily="18" charset="0"/>
                            </a:rPr>
                          </m:ctrlPr>
                        </m:dPr>
                        <m:e>
                          <m:r>
                            <a:rPr lang="en-US" sz="2400" b="1" i="1">
                              <a:latin typeface="Cambria Math"/>
                            </a:rPr>
                            <m:t>−</m:t>
                          </m:r>
                          <m:r>
                            <a:rPr lang="en-US" sz="2400" b="1" i="1">
                              <a:latin typeface="Cambria Math"/>
                            </a:rPr>
                            <m:t>𝒄</m:t>
                          </m:r>
                          <m:r>
                            <a:rPr lang="en-US" sz="2400" b="1" i="1">
                              <a:latin typeface="Cambria Math"/>
                            </a:rPr>
                            <m:t> , </m:t>
                          </m:r>
                          <m:r>
                            <a:rPr lang="en-US" sz="2400" b="1" i="1">
                              <a:latin typeface="Cambria Math"/>
                            </a:rPr>
                            <m:t>𝟎</m:t>
                          </m:r>
                        </m:e>
                      </m:d>
                      <m:r>
                        <a:rPr lang="en-US" sz="2400" b="1" i="1">
                          <a:latin typeface="Cambria Math"/>
                        </a:rPr>
                        <m:t> </m:t>
                      </m:r>
                      <m:r>
                        <a:rPr lang="en-US" sz="2400" b="1" i="1">
                          <a:latin typeface="Cambria Math"/>
                          <a:ea typeface="Cambria Math"/>
                        </a:rPr>
                        <m:t>→ </m:t>
                      </m:r>
                      <m:d>
                        <m:dPr>
                          <m:ctrlPr>
                            <a:rPr lang="en-US" sz="2400" b="1" i="1">
                              <a:latin typeface="Cambria Math" panose="02040503050406030204" pitchFamily="18" charset="0"/>
                              <a:ea typeface="Cambria Math"/>
                            </a:rPr>
                          </m:ctrlPr>
                        </m:dPr>
                        <m:e>
                          <m:rad>
                            <m:radPr>
                              <m:degHide m:val="on"/>
                              <m:ctrlPr>
                                <a:rPr lang="en-US" sz="2400" b="1" i="1">
                                  <a:latin typeface="Cambria Math" panose="02040503050406030204" pitchFamily="18" charset="0"/>
                                  <a:ea typeface="Cambria Math"/>
                                </a:rPr>
                              </m:ctrlPr>
                            </m:radPr>
                            <m:deg/>
                            <m:e>
                              <m:r>
                                <a:rPr lang="en-US" sz="2400" b="1" i="1">
                                  <a:latin typeface="Cambria Math"/>
                                  <a:ea typeface="Cambria Math"/>
                                </a:rPr>
                                <m:t>𝟐𝟑</m:t>
                              </m:r>
                            </m:e>
                          </m:rad>
                          <m:r>
                            <a:rPr lang="en-US" sz="2400" b="1" i="1">
                              <a:latin typeface="Cambria Math"/>
                              <a:ea typeface="Cambria Math"/>
                            </a:rPr>
                            <m:t>, </m:t>
                          </m:r>
                          <m:r>
                            <a:rPr lang="en-US" sz="2400" b="1" i="1">
                              <a:latin typeface="Cambria Math"/>
                              <a:ea typeface="Cambria Math"/>
                            </a:rPr>
                            <m:t>𝟎</m:t>
                          </m:r>
                        </m:e>
                      </m:d>
                      <m:r>
                        <a:rPr lang="en-US" sz="2400" b="1" i="1">
                          <a:latin typeface="Cambria Math"/>
                          <a:ea typeface="Cambria Math"/>
                        </a:rPr>
                        <m:t> , </m:t>
                      </m:r>
                      <m:d>
                        <m:dPr>
                          <m:ctrlPr>
                            <a:rPr lang="en-US" sz="2400" b="1" i="1">
                              <a:latin typeface="Cambria Math" panose="02040503050406030204" pitchFamily="18" charset="0"/>
                              <a:ea typeface="Cambria Math"/>
                            </a:rPr>
                          </m:ctrlPr>
                        </m:dPr>
                        <m:e>
                          <m:r>
                            <a:rPr lang="en-US" sz="2400" b="1" i="1">
                              <a:latin typeface="Cambria Math"/>
                              <a:ea typeface="Cambria Math"/>
                            </a:rPr>
                            <m:t>−</m:t>
                          </m:r>
                          <m:rad>
                            <m:radPr>
                              <m:degHide m:val="on"/>
                              <m:ctrlPr>
                                <a:rPr lang="en-US" sz="2400" b="1" i="1">
                                  <a:latin typeface="Cambria Math" panose="02040503050406030204" pitchFamily="18" charset="0"/>
                                  <a:ea typeface="Cambria Math"/>
                                </a:rPr>
                              </m:ctrlPr>
                            </m:radPr>
                            <m:deg/>
                            <m:e>
                              <m:r>
                                <a:rPr lang="en-US" sz="2400" b="1" i="1">
                                  <a:latin typeface="Cambria Math"/>
                                  <a:ea typeface="Cambria Math"/>
                                </a:rPr>
                                <m:t>𝟐𝟑</m:t>
                              </m:r>
                            </m:e>
                          </m:rad>
                          <m:r>
                            <a:rPr lang="en-US" sz="2400" b="1" i="1">
                              <a:latin typeface="Cambria Math"/>
                              <a:ea typeface="Cambria Math"/>
                            </a:rPr>
                            <m:t>, </m:t>
                          </m:r>
                          <m:r>
                            <a:rPr lang="en-US" sz="2400" b="1" i="1">
                              <a:latin typeface="Cambria Math"/>
                              <a:ea typeface="Cambria Math"/>
                            </a:rPr>
                            <m:t>𝟎</m:t>
                          </m:r>
                        </m:e>
                      </m:d>
                    </m:oMath>
                  </m:oMathPara>
                </a14:m>
                <a:endParaRPr lang="ar-SA" sz="2400" b="1" dirty="0"/>
              </a:p>
            </p:txBody>
          </p:sp>
        </mc:Choice>
        <mc:Fallback>
          <p:sp>
            <p:nvSpPr>
              <p:cNvPr id="26" name="TextBox 25"/>
              <p:cNvSpPr txBox="1">
                <a:spLocks noRot="1" noChangeAspect="1" noMove="1" noResize="1" noEditPoints="1" noAdjustHandles="1" noChangeArrowheads="1" noChangeShapeType="1" noTextEdit="1"/>
              </p:cNvSpPr>
              <p:nvPr/>
            </p:nvSpPr>
            <p:spPr>
              <a:xfrm>
                <a:off x="5708738" y="3929330"/>
                <a:ext cx="269625" cy="534826"/>
              </a:xfrm>
              <a:prstGeom prst="rect">
                <a:avLst/>
              </a:prstGeom>
              <a:blipFill>
                <a:blip r:embed="rId9"/>
                <a:stretch>
                  <a:fillRect r="-1788889"/>
                </a:stretch>
              </a:blipFill>
            </p:spPr>
            <p:txBody>
              <a:bodyPr/>
              <a:lstStyle/>
              <a:p>
                <a:r>
                  <a:rPr lang="en-US">
                    <a:noFill/>
                  </a:rPr>
                  <a:t> </a:t>
                </a:r>
              </a:p>
            </p:txBody>
          </p:sp>
        </mc:Fallback>
      </mc:AlternateContent>
      <p:sp>
        <p:nvSpPr>
          <p:cNvPr id="27" name="مربع نص 5"/>
          <p:cNvSpPr txBox="1"/>
          <p:nvPr/>
        </p:nvSpPr>
        <p:spPr>
          <a:xfrm>
            <a:off x="5508832" y="4725144"/>
            <a:ext cx="2563788" cy="523220"/>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800" b="1" dirty="0"/>
              <a:t>الاختلاف </a:t>
            </a:r>
            <a:r>
              <a:rPr lang="ar-KW" sz="2800" b="1" dirty="0" err="1"/>
              <a:t>المركزى</a:t>
            </a:r>
            <a:r>
              <a:rPr lang="ar-KW" sz="2800" b="1" dirty="0"/>
              <a:t> :</a:t>
            </a:r>
          </a:p>
        </p:txBody>
      </p:sp>
      <mc:AlternateContent xmlns:mc="http://schemas.openxmlformats.org/markup-compatibility/2006">
        <mc:Choice xmlns:a14="http://schemas.microsoft.com/office/drawing/2010/main" Requires="a14">
          <p:sp>
            <p:nvSpPr>
              <p:cNvPr id="29" name="TextBox 28"/>
              <p:cNvSpPr txBox="1"/>
              <p:nvPr/>
            </p:nvSpPr>
            <p:spPr>
              <a:xfrm>
                <a:off x="3932401" y="4575335"/>
                <a:ext cx="269625" cy="93846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𝒆</m:t>
                      </m:r>
                      <m:r>
                        <a:rPr lang="en-US" sz="2400" b="1" i="1">
                          <a:latin typeface="Cambria Math"/>
                        </a:rPr>
                        <m:t>= </m:t>
                      </m:r>
                      <m:f>
                        <m:fPr>
                          <m:ctrlPr>
                            <a:rPr lang="en-US" sz="2400" b="1" i="1">
                              <a:latin typeface="Cambria Math" panose="02040503050406030204" pitchFamily="18" charset="0"/>
                            </a:rPr>
                          </m:ctrlPr>
                        </m:fPr>
                        <m:num>
                          <m:r>
                            <a:rPr lang="en-US" sz="2400" b="1" i="1">
                              <a:latin typeface="Cambria Math"/>
                            </a:rPr>
                            <m:t>𝒄</m:t>
                          </m:r>
                        </m:num>
                        <m:den>
                          <m:r>
                            <a:rPr lang="en-US" sz="2400" b="1" i="1">
                              <a:latin typeface="Cambria Math"/>
                            </a:rPr>
                            <m:t>𝒂</m:t>
                          </m:r>
                        </m:den>
                      </m:f>
                      <m:r>
                        <a:rPr lang="en-US" sz="2400" b="1" i="1">
                          <a:latin typeface="Cambria Math"/>
                        </a:rPr>
                        <m:t>= </m:t>
                      </m:r>
                      <m:f>
                        <m:fPr>
                          <m:ctrlPr>
                            <a:rPr lang="en-US" sz="2400" b="1" i="1">
                              <a:latin typeface="Cambria Math" panose="02040503050406030204" pitchFamily="18" charset="0"/>
                            </a:rPr>
                          </m:ctrlPr>
                        </m:fPr>
                        <m:num>
                          <m:rad>
                            <m:radPr>
                              <m:degHide m:val="on"/>
                              <m:ctrlPr>
                                <a:rPr lang="en-US" sz="2400" b="1" i="1">
                                  <a:latin typeface="Cambria Math" panose="02040503050406030204" pitchFamily="18" charset="0"/>
                                </a:rPr>
                              </m:ctrlPr>
                            </m:radPr>
                            <m:deg/>
                            <m:e>
                              <m:r>
                                <a:rPr lang="en-US" sz="2400" b="1" i="1">
                                  <a:latin typeface="Cambria Math"/>
                                </a:rPr>
                                <m:t>𝟐𝟑</m:t>
                              </m:r>
                            </m:e>
                          </m:rad>
                        </m:num>
                        <m:den>
                          <m:rad>
                            <m:radPr>
                              <m:degHide m:val="on"/>
                              <m:ctrlPr>
                                <a:rPr lang="en-US" sz="2400" b="1" i="1">
                                  <a:latin typeface="Cambria Math" panose="02040503050406030204" pitchFamily="18" charset="0"/>
                                </a:rPr>
                              </m:ctrlPr>
                            </m:radPr>
                            <m:deg/>
                            <m:e>
                              <m:r>
                                <a:rPr lang="en-US" sz="2400" b="1" i="1">
                                  <a:latin typeface="Cambria Math"/>
                                </a:rPr>
                                <m:t>𝟕</m:t>
                              </m:r>
                            </m:e>
                          </m:rad>
                        </m:den>
                      </m:f>
                      <m:r>
                        <a:rPr lang="en-US" sz="2400" b="1" i="1">
                          <a:latin typeface="Cambria Math"/>
                        </a:rPr>
                        <m:t>= </m:t>
                      </m:r>
                      <m:f>
                        <m:fPr>
                          <m:ctrlPr>
                            <a:rPr lang="en-US" sz="2400" b="1" i="1">
                              <a:latin typeface="Cambria Math" panose="02040503050406030204" pitchFamily="18" charset="0"/>
                            </a:rPr>
                          </m:ctrlPr>
                        </m:fPr>
                        <m:num>
                          <m:rad>
                            <m:radPr>
                              <m:degHide m:val="on"/>
                              <m:ctrlPr>
                                <a:rPr lang="en-US" sz="2400" b="1" i="1">
                                  <a:latin typeface="Cambria Math" panose="02040503050406030204" pitchFamily="18" charset="0"/>
                                </a:rPr>
                              </m:ctrlPr>
                            </m:radPr>
                            <m:deg/>
                            <m:e>
                              <m:r>
                                <a:rPr lang="en-US" sz="2400" b="1" i="1">
                                  <a:latin typeface="Cambria Math"/>
                                </a:rPr>
                                <m:t>𝟏𝟔𝟏</m:t>
                              </m:r>
                            </m:e>
                          </m:rad>
                        </m:num>
                        <m:den>
                          <m:r>
                            <a:rPr lang="en-US" sz="2400" b="1" i="1">
                              <a:latin typeface="Cambria Math"/>
                            </a:rPr>
                            <m:t>𝟕</m:t>
                          </m:r>
                        </m:den>
                      </m:f>
                    </m:oMath>
                  </m:oMathPara>
                </a14:m>
                <a:endParaRPr lang="ar-SA" sz="2400" b="1" dirty="0"/>
              </a:p>
            </p:txBody>
          </p:sp>
        </mc:Choice>
        <mc:Fallback>
          <p:sp>
            <p:nvSpPr>
              <p:cNvPr id="29" name="TextBox 28"/>
              <p:cNvSpPr txBox="1">
                <a:spLocks noRot="1" noChangeAspect="1" noMove="1" noResize="1" noEditPoints="1" noAdjustHandles="1" noChangeArrowheads="1" noChangeShapeType="1" noTextEdit="1"/>
              </p:cNvSpPr>
              <p:nvPr/>
            </p:nvSpPr>
            <p:spPr>
              <a:xfrm>
                <a:off x="3932401" y="4575335"/>
                <a:ext cx="269625" cy="938462"/>
              </a:xfrm>
              <a:prstGeom prst="rect">
                <a:avLst/>
              </a:prstGeom>
              <a:blipFill>
                <a:blip r:embed="rId10"/>
                <a:stretch>
                  <a:fillRect r="-1077273"/>
                </a:stretch>
              </a:blipFill>
            </p:spPr>
            <p:txBody>
              <a:bodyPr/>
              <a:lstStyle/>
              <a:p>
                <a:r>
                  <a:rPr lang="en-US">
                    <a:noFill/>
                  </a:rPr>
                  <a:t> </a:t>
                </a:r>
              </a:p>
            </p:txBody>
          </p:sp>
        </mc:Fallback>
      </mc:AlternateContent>
      <p:sp>
        <p:nvSpPr>
          <p:cNvPr id="30" name="مربع نص 7"/>
          <p:cNvSpPr txBox="1"/>
          <p:nvPr/>
        </p:nvSpPr>
        <p:spPr>
          <a:xfrm>
            <a:off x="5851838" y="5642084"/>
            <a:ext cx="1986014" cy="523220"/>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800" b="1" dirty="0">
                <a:solidFill>
                  <a:schemeClr val="tx1"/>
                </a:solidFill>
              </a:rPr>
              <a:t>معادلتى الدليل:</a:t>
            </a:r>
          </a:p>
        </p:txBody>
      </p:sp>
      <mc:AlternateContent xmlns:mc="http://schemas.openxmlformats.org/markup-compatibility/2006">
        <mc:Choice xmlns:a14="http://schemas.microsoft.com/office/drawing/2010/main" Requires="a14">
          <p:sp>
            <p:nvSpPr>
              <p:cNvPr id="32" name="Rectangle 31"/>
              <p:cNvSpPr/>
              <p:nvPr/>
            </p:nvSpPr>
            <p:spPr>
              <a:xfrm>
                <a:off x="754344" y="5445226"/>
                <a:ext cx="4155901" cy="8552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𝒙</m:t>
                      </m:r>
                      <m:r>
                        <a:rPr lang="en-US" sz="2400" b="1" i="1">
                          <a:latin typeface="Cambria Math"/>
                        </a:rPr>
                        <m:t>=∓ </m:t>
                      </m:r>
                      <m:f>
                        <m:fPr>
                          <m:ctrlPr>
                            <a:rPr lang="en-US" sz="2400" b="1" i="1">
                              <a:latin typeface="Cambria Math" panose="02040503050406030204" pitchFamily="18" charset="0"/>
                              <a:ea typeface="Cambria Math"/>
                            </a:rPr>
                          </m:ctrlPr>
                        </m:fPr>
                        <m:num>
                          <m:r>
                            <a:rPr lang="en-US" sz="2400" b="1" i="1">
                              <a:latin typeface="Cambria Math"/>
                              <a:ea typeface="Cambria Math"/>
                            </a:rPr>
                            <m:t>𝒂</m:t>
                          </m:r>
                          <m:r>
                            <a:rPr lang="en-US" sz="2400" b="1" i="1">
                              <a:latin typeface="Cambria Math"/>
                              <a:ea typeface="Cambria Math"/>
                            </a:rPr>
                            <m:t>𝟐</m:t>
                          </m:r>
                        </m:num>
                        <m:den>
                          <m:r>
                            <a:rPr lang="en-US" sz="2400" b="1" i="1">
                              <a:latin typeface="Cambria Math"/>
                              <a:ea typeface="Cambria Math"/>
                            </a:rPr>
                            <m:t>𝒄</m:t>
                          </m:r>
                        </m:den>
                      </m:f>
                      <m:r>
                        <a:rPr lang="en-US" sz="2400" b="1" i="1">
                          <a:latin typeface="Cambria Math"/>
                          <a:ea typeface="Cambria Math"/>
                        </a:rPr>
                        <m:t>   →  </m:t>
                      </m:r>
                      <m:r>
                        <a:rPr lang="en-US" sz="2400" b="1" i="1">
                          <a:latin typeface="Cambria Math"/>
                          <a:ea typeface="Cambria Math"/>
                        </a:rPr>
                        <m:t>𝒙</m:t>
                      </m:r>
                      <m:r>
                        <a:rPr lang="en-US" sz="2400" b="1" i="1">
                          <a:latin typeface="Cambria Math"/>
                          <a:ea typeface="Cambria Math"/>
                        </a:rPr>
                        <m:t>= ∓</m:t>
                      </m:r>
                      <m:f>
                        <m:fPr>
                          <m:ctrlPr>
                            <a:rPr lang="en-US" sz="2400" b="1" i="1">
                              <a:latin typeface="Cambria Math" panose="02040503050406030204" pitchFamily="18" charset="0"/>
                              <a:ea typeface="Cambria Math"/>
                            </a:rPr>
                          </m:ctrlPr>
                        </m:fPr>
                        <m:num>
                          <m:r>
                            <a:rPr lang="en-US" sz="2400" b="1" i="1">
                              <a:latin typeface="Cambria Math"/>
                              <a:ea typeface="Cambria Math"/>
                            </a:rPr>
                            <m:t>𝟕</m:t>
                          </m:r>
                        </m:num>
                        <m:den>
                          <m:rad>
                            <m:radPr>
                              <m:degHide m:val="on"/>
                              <m:ctrlPr>
                                <a:rPr lang="en-US" sz="2400" b="1" i="1">
                                  <a:latin typeface="Cambria Math" panose="02040503050406030204" pitchFamily="18" charset="0"/>
                                  <a:ea typeface="Cambria Math"/>
                                </a:rPr>
                              </m:ctrlPr>
                            </m:radPr>
                            <m:deg/>
                            <m:e>
                              <m:r>
                                <a:rPr lang="en-US" sz="2400" b="1" i="1">
                                  <a:latin typeface="Cambria Math"/>
                                  <a:ea typeface="Cambria Math"/>
                                </a:rPr>
                                <m:t>𝟐𝟑</m:t>
                              </m:r>
                            </m:e>
                          </m:rad>
                        </m:den>
                      </m:f>
                    </m:oMath>
                  </m:oMathPara>
                </a14:m>
                <a:endParaRPr lang="ar-SA" sz="2400" b="1" dirty="0"/>
              </a:p>
            </p:txBody>
          </p:sp>
        </mc:Choice>
        <mc:Fallback>
          <p:sp>
            <p:nvSpPr>
              <p:cNvPr id="32" name="Rectangle 31"/>
              <p:cNvSpPr>
                <a:spLocks noRot="1" noChangeAspect="1" noMove="1" noResize="1" noEditPoints="1" noAdjustHandles="1" noChangeArrowheads="1" noChangeShapeType="1" noTextEdit="1"/>
              </p:cNvSpPr>
              <p:nvPr/>
            </p:nvSpPr>
            <p:spPr>
              <a:xfrm>
                <a:off x="754344" y="5445226"/>
                <a:ext cx="4155901" cy="855299"/>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8643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3" grpId="0"/>
      <p:bldP spid="14" grpId="0"/>
      <p:bldP spid="17" grpId="0"/>
      <p:bldP spid="18" grpId="0"/>
      <p:bldP spid="19" grpId="0" animBg="1"/>
      <p:bldP spid="20" grpId="0" animBg="1"/>
      <p:bldP spid="22" grpId="0" animBg="1"/>
      <p:bldP spid="23" grpId="0"/>
      <p:bldP spid="24" grpId="0" animBg="1"/>
      <p:bldP spid="26" grpId="0"/>
      <p:bldP spid="27" grpId="0" animBg="1"/>
      <p:bldP spid="29" grpId="0"/>
      <p:bldP spid="30" grpId="0" animBg="1"/>
      <p:bldP spid="32" grpId="0"/>
    </p:bld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2827040" y="872913"/>
            <a:ext cx="3240360" cy="720080"/>
          </a:xfrm>
          <a:prstGeom prst="rect">
            <a:avLst/>
          </a:prstGeom>
        </p:spPr>
        <p:style>
          <a:lnRef idx="1">
            <a:schemeClr val="accent1"/>
          </a:lnRef>
          <a:fillRef idx="2">
            <a:schemeClr val="accent1"/>
          </a:fillRef>
          <a:effectRef idx="1">
            <a:schemeClr val="accent1"/>
          </a:effectRef>
          <a:fontRef idx="minor">
            <a:schemeClr val="dk1"/>
          </a:fontRef>
        </p:style>
        <p:txBody>
          <a:bodyPr anchor="b">
            <a:normAutofit/>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3600" b="1" cap="none">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التقييم</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5" name="Content Placeholder 2"/>
          <p:cNvSpPr txBox="1">
            <a:spLocks/>
          </p:cNvSpPr>
          <p:nvPr/>
        </p:nvSpPr>
        <p:spPr>
          <a:xfrm>
            <a:off x="2123728" y="2060848"/>
            <a:ext cx="4392488" cy="2952328"/>
          </a:xfrm>
          <a:prstGeom prst="rect">
            <a:avLst/>
          </a:prstGeom>
        </p:spPr>
        <p:txBody>
          <a:bodyPr>
            <a:normAutofit/>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ar-SA" sz="4000" b="1" u="sng" dirty="0">
                <a:ln w="17780" cmpd="sng">
                  <a:solidFill>
                    <a:schemeClr val="tx1">
                      <a:lumMod val="85000"/>
                      <a:lumOff val="15000"/>
                    </a:schemeClr>
                  </a:solidFill>
                  <a:prstDash val="solid"/>
                  <a:miter lim="800000"/>
                </a:ln>
                <a:solidFill>
                  <a:srgbClr val="00B050"/>
                </a:solidFill>
                <a:effectLst>
                  <a:outerShdw blurRad="50800" algn="tl" rotWithShape="0">
                    <a:srgbClr val="000000"/>
                  </a:outerShdw>
                </a:effectLst>
                <a:latin typeface="Simplified Arabic" pitchFamily="18" charset="-78"/>
                <a:cs typeface="AGA Aladdin Regular" pitchFamily="2" charset="-78"/>
              </a:rPr>
              <a:t>حاول ان تحل </a:t>
            </a:r>
          </a:p>
          <a:p>
            <a:pPr marL="0" indent="0" algn="ctr" fontAlgn="auto">
              <a:spcAft>
                <a:spcPts val="0"/>
              </a:spcAft>
              <a:buNone/>
              <a:defRPr/>
            </a:pPr>
            <a:endParaRPr lang="ar-SA" sz="4000" b="1" u="sng" dirty="0">
              <a:ln w="17780" cmpd="sng">
                <a:solidFill>
                  <a:schemeClr val="tx1">
                    <a:lumMod val="85000"/>
                    <a:lumOff val="15000"/>
                  </a:schemeClr>
                </a:solidFill>
                <a:prstDash val="solid"/>
                <a:miter lim="800000"/>
              </a:ln>
              <a:solidFill>
                <a:srgbClr val="00B050"/>
              </a:solidFill>
              <a:effectLst>
                <a:outerShdw blurRad="50800" algn="tl" rotWithShape="0">
                  <a:srgbClr val="000000"/>
                </a:outerShdw>
              </a:effectLst>
              <a:latin typeface="Simplified Arabic" pitchFamily="18" charset="-78"/>
              <a:cs typeface="AGA Aladdin Regular" pitchFamily="2" charset="-78"/>
            </a:endParaRPr>
          </a:p>
          <a:p>
            <a:pPr marL="0" indent="0" algn="ctr" fontAlgn="auto">
              <a:spcAft>
                <a:spcPts val="0"/>
              </a:spcAft>
              <a:buNone/>
              <a:defRPr/>
            </a:pPr>
            <a:r>
              <a:rPr lang="ar-SA" sz="2800" b="1" dirty="0">
                <a:latin typeface="Simplified Arabic" pitchFamily="18" charset="-78"/>
                <a:cs typeface="Simplified Arabic" pitchFamily="18" charset="-78"/>
              </a:rPr>
              <a:t>ص </a:t>
            </a:r>
            <a:r>
              <a:rPr lang="en-US" sz="2800" b="1" dirty="0">
                <a:latin typeface="Simplified Arabic" pitchFamily="18" charset="-78"/>
                <a:cs typeface="Simplified Arabic" pitchFamily="18" charset="-78"/>
              </a:rPr>
              <a:t>131</a:t>
            </a:r>
            <a:r>
              <a:rPr lang="ar-SA" sz="2800" b="1" dirty="0">
                <a:latin typeface="Simplified Arabic" pitchFamily="18" charset="-78"/>
                <a:cs typeface="Simplified Arabic" pitchFamily="18" charset="-78"/>
              </a:rPr>
              <a:t>رقم</a:t>
            </a:r>
            <a:r>
              <a:rPr lang="en-US" sz="2800" b="1" dirty="0">
                <a:latin typeface="Simplified Arabic" pitchFamily="18" charset="-78"/>
                <a:cs typeface="Simplified Arabic" pitchFamily="18" charset="-78"/>
              </a:rPr>
              <a:t>2 , 3 </a:t>
            </a:r>
            <a:endParaRPr lang="ar-SA" sz="2800" b="1" dirty="0">
              <a:latin typeface="Simplified Arabic" pitchFamily="18" charset="-78"/>
              <a:cs typeface="Simplified Arabic" pitchFamily="18" charset="-78"/>
            </a:endParaRPr>
          </a:p>
          <a:p>
            <a:pPr marL="0" indent="0" algn="ctr" fontAlgn="auto">
              <a:spcAft>
                <a:spcPts val="0"/>
              </a:spcAft>
              <a:buNone/>
              <a:defRPr/>
            </a:pPr>
            <a:r>
              <a:rPr lang="ar-SA" sz="2800" b="1" dirty="0">
                <a:latin typeface="Simplified Arabic" pitchFamily="18" charset="-78"/>
                <a:cs typeface="Simplified Arabic" pitchFamily="18" charset="-78"/>
              </a:rPr>
              <a:t> </a:t>
            </a:r>
          </a:p>
        </p:txBody>
      </p:sp>
    </p:spTree>
    <p:extLst>
      <p:ext uri="{BB962C8B-B14F-4D97-AF65-F5344CB8AC3E}">
        <p14:creationId xmlns:p14="http://schemas.microsoft.com/office/powerpoint/2010/main" val="3626378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مجموعة 18"/>
          <p:cNvGrpSpPr/>
          <p:nvPr/>
        </p:nvGrpSpPr>
        <p:grpSpPr>
          <a:xfrm>
            <a:off x="928662" y="2"/>
            <a:ext cx="7404126" cy="5673725"/>
            <a:chOff x="928662" y="0"/>
            <a:chExt cx="7404126" cy="5673725"/>
          </a:xfrm>
        </p:grpSpPr>
        <p:sp>
          <p:nvSpPr>
            <p:cNvPr id="5" name="Line 43"/>
            <p:cNvSpPr>
              <a:spLocks noChangeShapeType="1"/>
            </p:cNvSpPr>
            <p:nvPr/>
          </p:nvSpPr>
          <p:spPr bwMode="auto">
            <a:xfrm flipV="1">
              <a:off x="928662" y="3168650"/>
              <a:ext cx="6965976" cy="46036"/>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wrap="none"/>
            <a:lstStyle/>
            <a:p>
              <a:endParaRPr lang="ar-KW"/>
            </a:p>
          </p:txBody>
        </p:sp>
        <p:sp>
          <p:nvSpPr>
            <p:cNvPr id="6" name="Line 44"/>
            <p:cNvSpPr>
              <a:spLocks noChangeShapeType="1"/>
            </p:cNvSpPr>
            <p:nvPr/>
          </p:nvSpPr>
          <p:spPr bwMode="auto">
            <a:xfrm rot="5400000" flipH="1">
              <a:off x="1435101" y="2857500"/>
              <a:ext cx="5618162" cy="14287"/>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wrap="none"/>
            <a:lstStyle/>
            <a:p>
              <a:endParaRPr lang="ar-KW"/>
            </a:p>
          </p:txBody>
        </p:sp>
        <p:sp>
          <p:nvSpPr>
            <p:cNvPr id="7" name="Text Box 45"/>
            <p:cNvSpPr txBox="1">
              <a:spLocks noChangeArrowheads="1"/>
            </p:cNvSpPr>
            <p:nvPr/>
          </p:nvSpPr>
          <p:spPr bwMode="auto">
            <a:xfrm>
              <a:off x="7037388" y="2451100"/>
              <a:ext cx="1295400" cy="701675"/>
            </a:xfrm>
            <a:prstGeom prst="rect">
              <a:avLst/>
            </a:prstGeom>
            <a:noFill/>
            <a:ln w="9525">
              <a:noFill/>
              <a:miter lim="800000"/>
              <a:headEnd/>
              <a:tailEnd/>
            </a:ln>
          </p:spPr>
          <p:txBody>
            <a:bodyPr>
              <a:spAutoFit/>
            </a:bodyPr>
            <a:lstStyle/>
            <a:p>
              <a:pPr>
                <a:spcBef>
                  <a:spcPct val="50000"/>
                </a:spcBef>
              </a:pPr>
              <a:r>
                <a:rPr lang="en-US" sz="4000" dirty="0">
                  <a:solidFill>
                    <a:srgbClr val="990000"/>
                  </a:solidFill>
                </a:rPr>
                <a:t>X</a:t>
              </a:r>
            </a:p>
          </p:txBody>
        </p:sp>
        <p:sp>
          <p:nvSpPr>
            <p:cNvPr id="8" name="Text Box 46"/>
            <p:cNvSpPr txBox="1">
              <a:spLocks noChangeArrowheads="1"/>
            </p:cNvSpPr>
            <p:nvPr/>
          </p:nvSpPr>
          <p:spPr bwMode="auto">
            <a:xfrm>
              <a:off x="2928926" y="0"/>
              <a:ext cx="1295400" cy="701675"/>
            </a:xfrm>
            <a:prstGeom prst="rect">
              <a:avLst/>
            </a:prstGeom>
            <a:noFill/>
            <a:ln w="9525">
              <a:noFill/>
              <a:miter lim="800000"/>
              <a:headEnd/>
              <a:tailEnd/>
            </a:ln>
          </p:spPr>
          <p:txBody>
            <a:bodyPr>
              <a:spAutoFit/>
            </a:bodyPr>
            <a:lstStyle/>
            <a:p>
              <a:pPr>
                <a:spcBef>
                  <a:spcPct val="50000"/>
                </a:spcBef>
              </a:pPr>
              <a:r>
                <a:rPr lang="en-US" sz="4000" dirty="0">
                  <a:solidFill>
                    <a:srgbClr val="990000"/>
                  </a:solidFill>
                </a:rPr>
                <a:t>Y</a:t>
              </a:r>
            </a:p>
          </p:txBody>
        </p:sp>
        <p:sp>
          <p:nvSpPr>
            <p:cNvPr id="9" name="مربع نص 14"/>
            <p:cNvSpPr txBox="1"/>
            <p:nvPr/>
          </p:nvSpPr>
          <p:spPr>
            <a:xfrm>
              <a:off x="4286248" y="3143248"/>
              <a:ext cx="285752" cy="369332"/>
            </a:xfrm>
            <a:prstGeom prst="rect">
              <a:avLst/>
            </a:prstGeom>
            <a:noFill/>
          </p:spPr>
          <p:txBody>
            <a:bodyPr wrap="square" rtlCol="1">
              <a:spAutoFit/>
            </a:bodyPr>
            <a:lstStyle/>
            <a:p>
              <a:r>
                <a:rPr lang="en-US" dirty="0">
                  <a:solidFill>
                    <a:srgbClr val="C00000"/>
                  </a:solidFill>
                </a:rPr>
                <a:t>O</a:t>
              </a:r>
              <a:endParaRPr lang="ar-KW" dirty="0">
                <a:solidFill>
                  <a:srgbClr val="C00000"/>
                </a:solidFill>
              </a:endParaRPr>
            </a:p>
          </p:txBody>
        </p:sp>
      </p:grpSp>
      <p:sp>
        <p:nvSpPr>
          <p:cNvPr id="10" name="Rectangle 2"/>
          <p:cNvSpPr>
            <a:spLocks noChangeArrowheads="1"/>
          </p:cNvSpPr>
          <p:nvPr/>
        </p:nvSpPr>
        <p:spPr bwMode="auto">
          <a:xfrm>
            <a:off x="0" y="0"/>
            <a:ext cx="9467850" cy="7245350"/>
          </a:xfrm>
          <a:prstGeom prst="rect">
            <a:avLst/>
          </a:prstGeom>
          <a:noFill/>
          <a:ln w="9525" algn="ctr">
            <a:noFill/>
            <a:miter lim="800000"/>
            <a:headEnd/>
            <a:tailEnd/>
          </a:ln>
        </p:spPr>
        <p:txBody>
          <a:bodyPr wrap="none" anchor="ctr"/>
          <a:lstStyle/>
          <a:p>
            <a:endParaRPr lang="ar-KW"/>
          </a:p>
        </p:txBody>
      </p:sp>
      <p:grpSp>
        <p:nvGrpSpPr>
          <p:cNvPr id="11" name="مجموعة 21"/>
          <p:cNvGrpSpPr/>
          <p:nvPr/>
        </p:nvGrpSpPr>
        <p:grpSpPr>
          <a:xfrm>
            <a:off x="1835150" y="1979613"/>
            <a:ext cx="4897438" cy="2457450"/>
            <a:chOff x="1835150" y="1979613"/>
            <a:chExt cx="4897438" cy="2457450"/>
          </a:xfrm>
        </p:grpSpPr>
        <p:sp>
          <p:nvSpPr>
            <p:cNvPr id="12" name="Arc 3"/>
            <p:cNvSpPr>
              <a:spLocks/>
            </p:cNvSpPr>
            <p:nvPr/>
          </p:nvSpPr>
          <p:spPr bwMode="auto">
            <a:xfrm rot="303112" flipV="1">
              <a:off x="3865563" y="3001963"/>
              <a:ext cx="2867025" cy="1435100"/>
            </a:xfrm>
            <a:custGeom>
              <a:avLst/>
              <a:gdLst>
                <a:gd name="T0" fmla="*/ 476198 w 21572"/>
                <a:gd name="T1" fmla="*/ 0 h 21301"/>
                <a:gd name="T2" fmla="*/ 2867025 w 21572"/>
                <a:gd name="T3" fmla="*/ 1361058 h 21301"/>
                <a:gd name="T4" fmla="*/ 0 w 21572"/>
                <a:gd name="T5" fmla="*/ 1435100 h 21301"/>
                <a:gd name="T6" fmla="*/ 0 60000 65536"/>
                <a:gd name="T7" fmla="*/ 0 60000 65536"/>
                <a:gd name="T8" fmla="*/ 0 60000 65536"/>
                <a:gd name="T9" fmla="*/ 0 w 21572"/>
                <a:gd name="T10" fmla="*/ 0 h 21301"/>
                <a:gd name="T11" fmla="*/ 21572 w 21572"/>
                <a:gd name="T12" fmla="*/ 21301 h 21301"/>
              </a:gdLst>
              <a:ahLst/>
              <a:cxnLst>
                <a:cxn ang="T6">
                  <a:pos x="T0" y="T1"/>
                </a:cxn>
                <a:cxn ang="T7">
                  <a:pos x="T2" y="T3"/>
                </a:cxn>
                <a:cxn ang="T8">
                  <a:pos x="T4" y="T5"/>
                </a:cxn>
              </a:cxnLst>
              <a:rect l="T9" t="T10" r="T11" b="T12"/>
              <a:pathLst>
                <a:path w="21572" h="21301" fill="none" extrusionOk="0">
                  <a:moveTo>
                    <a:pt x="3582" y="0"/>
                  </a:moveTo>
                  <a:cubicBezTo>
                    <a:pt x="13575" y="1681"/>
                    <a:pt x="21056" y="10082"/>
                    <a:pt x="21572" y="20201"/>
                  </a:cubicBezTo>
                </a:path>
                <a:path w="21572" h="21301" stroke="0" extrusionOk="0">
                  <a:moveTo>
                    <a:pt x="3582" y="0"/>
                  </a:moveTo>
                  <a:cubicBezTo>
                    <a:pt x="13575" y="1681"/>
                    <a:pt x="21056" y="10082"/>
                    <a:pt x="21572" y="20201"/>
                  </a:cubicBezTo>
                  <a:lnTo>
                    <a:pt x="0" y="21301"/>
                  </a:lnTo>
                  <a:close/>
                </a:path>
              </a:pathLst>
            </a:custGeom>
            <a:noFill/>
            <a:ln w="38100">
              <a:solidFill>
                <a:schemeClr val="tx1"/>
              </a:solidFill>
              <a:round/>
              <a:headEnd/>
              <a:tailEnd/>
            </a:ln>
          </p:spPr>
          <p:txBody>
            <a:bodyPr wrap="none" anchor="ctr"/>
            <a:lstStyle/>
            <a:p>
              <a:endParaRPr lang="ar-KW"/>
            </a:p>
          </p:txBody>
        </p:sp>
        <p:sp>
          <p:nvSpPr>
            <p:cNvPr id="13" name="Arc 5"/>
            <p:cNvSpPr>
              <a:spLocks/>
            </p:cNvSpPr>
            <p:nvPr/>
          </p:nvSpPr>
          <p:spPr bwMode="auto">
            <a:xfrm rot="21296888" flipH="1" flipV="1">
              <a:off x="1835150" y="2995613"/>
              <a:ext cx="2867025" cy="1435100"/>
            </a:xfrm>
            <a:custGeom>
              <a:avLst/>
              <a:gdLst>
                <a:gd name="T0" fmla="*/ 476198 w 21572"/>
                <a:gd name="T1" fmla="*/ 0 h 21301"/>
                <a:gd name="T2" fmla="*/ 2867025 w 21572"/>
                <a:gd name="T3" fmla="*/ 1361058 h 21301"/>
                <a:gd name="T4" fmla="*/ 0 w 21572"/>
                <a:gd name="T5" fmla="*/ 1435100 h 21301"/>
                <a:gd name="T6" fmla="*/ 0 60000 65536"/>
                <a:gd name="T7" fmla="*/ 0 60000 65536"/>
                <a:gd name="T8" fmla="*/ 0 60000 65536"/>
                <a:gd name="T9" fmla="*/ 0 w 21572"/>
                <a:gd name="T10" fmla="*/ 0 h 21301"/>
                <a:gd name="T11" fmla="*/ 21572 w 21572"/>
                <a:gd name="T12" fmla="*/ 21301 h 21301"/>
              </a:gdLst>
              <a:ahLst/>
              <a:cxnLst>
                <a:cxn ang="T6">
                  <a:pos x="T0" y="T1"/>
                </a:cxn>
                <a:cxn ang="T7">
                  <a:pos x="T2" y="T3"/>
                </a:cxn>
                <a:cxn ang="T8">
                  <a:pos x="T4" y="T5"/>
                </a:cxn>
              </a:cxnLst>
              <a:rect l="T9" t="T10" r="T11" b="T12"/>
              <a:pathLst>
                <a:path w="21572" h="21301" fill="none" extrusionOk="0">
                  <a:moveTo>
                    <a:pt x="3582" y="0"/>
                  </a:moveTo>
                  <a:cubicBezTo>
                    <a:pt x="13575" y="1681"/>
                    <a:pt x="21056" y="10082"/>
                    <a:pt x="21572" y="20201"/>
                  </a:cubicBezTo>
                </a:path>
                <a:path w="21572" h="21301" stroke="0" extrusionOk="0">
                  <a:moveTo>
                    <a:pt x="3582" y="0"/>
                  </a:moveTo>
                  <a:cubicBezTo>
                    <a:pt x="13575" y="1681"/>
                    <a:pt x="21056" y="10082"/>
                    <a:pt x="21572" y="20201"/>
                  </a:cubicBezTo>
                  <a:lnTo>
                    <a:pt x="0" y="21301"/>
                  </a:lnTo>
                  <a:close/>
                </a:path>
              </a:pathLst>
            </a:custGeom>
            <a:noFill/>
            <a:ln w="38100">
              <a:solidFill>
                <a:schemeClr val="tx1"/>
              </a:solidFill>
              <a:round/>
              <a:headEnd/>
              <a:tailEnd/>
            </a:ln>
          </p:spPr>
          <p:txBody>
            <a:bodyPr wrap="none" anchor="ctr"/>
            <a:lstStyle/>
            <a:p>
              <a:endParaRPr lang="ar-KW"/>
            </a:p>
          </p:txBody>
        </p:sp>
        <p:sp>
          <p:nvSpPr>
            <p:cNvPr id="14" name="Arc 7"/>
            <p:cNvSpPr>
              <a:spLocks/>
            </p:cNvSpPr>
            <p:nvPr/>
          </p:nvSpPr>
          <p:spPr bwMode="auto">
            <a:xfrm rot="303112" flipH="1">
              <a:off x="1836738" y="1989138"/>
              <a:ext cx="2868612" cy="1435100"/>
            </a:xfrm>
            <a:custGeom>
              <a:avLst/>
              <a:gdLst>
                <a:gd name="T0" fmla="*/ 476175 w 21585"/>
                <a:gd name="T1" fmla="*/ 0 h 21301"/>
                <a:gd name="T2" fmla="*/ 2868612 w 21585"/>
                <a:gd name="T3" fmla="*/ 1380461 h 21301"/>
                <a:gd name="T4" fmla="*/ 0 w 21585"/>
                <a:gd name="T5" fmla="*/ 1435100 h 21301"/>
                <a:gd name="T6" fmla="*/ 0 60000 65536"/>
                <a:gd name="T7" fmla="*/ 0 60000 65536"/>
                <a:gd name="T8" fmla="*/ 0 60000 65536"/>
                <a:gd name="T9" fmla="*/ 0 w 21585"/>
                <a:gd name="T10" fmla="*/ 0 h 21301"/>
                <a:gd name="T11" fmla="*/ 21585 w 21585"/>
                <a:gd name="T12" fmla="*/ 21301 h 21301"/>
              </a:gdLst>
              <a:ahLst/>
              <a:cxnLst>
                <a:cxn ang="T6">
                  <a:pos x="T0" y="T1"/>
                </a:cxn>
                <a:cxn ang="T7">
                  <a:pos x="T2" y="T3"/>
                </a:cxn>
                <a:cxn ang="T8">
                  <a:pos x="T4" y="T5"/>
                </a:cxn>
              </a:cxnLst>
              <a:rect l="T9" t="T10" r="T11" b="T12"/>
              <a:pathLst>
                <a:path w="21585" h="21301" fill="none" extrusionOk="0">
                  <a:moveTo>
                    <a:pt x="3582" y="0"/>
                  </a:moveTo>
                  <a:cubicBezTo>
                    <a:pt x="13682" y="1699"/>
                    <a:pt x="21200" y="10256"/>
                    <a:pt x="21584" y="20490"/>
                  </a:cubicBezTo>
                </a:path>
                <a:path w="21585" h="21301" stroke="0" extrusionOk="0">
                  <a:moveTo>
                    <a:pt x="3582" y="0"/>
                  </a:moveTo>
                  <a:cubicBezTo>
                    <a:pt x="13682" y="1699"/>
                    <a:pt x="21200" y="10256"/>
                    <a:pt x="21584" y="20490"/>
                  </a:cubicBezTo>
                  <a:lnTo>
                    <a:pt x="0" y="21301"/>
                  </a:lnTo>
                  <a:close/>
                </a:path>
              </a:pathLst>
            </a:custGeom>
            <a:noFill/>
            <a:ln w="38100">
              <a:solidFill>
                <a:schemeClr val="tx1"/>
              </a:solidFill>
              <a:round/>
              <a:headEnd/>
              <a:tailEnd/>
            </a:ln>
          </p:spPr>
          <p:txBody>
            <a:bodyPr wrap="none" anchor="ctr"/>
            <a:lstStyle/>
            <a:p>
              <a:endParaRPr lang="ar-KW"/>
            </a:p>
          </p:txBody>
        </p:sp>
        <p:sp>
          <p:nvSpPr>
            <p:cNvPr id="15" name="Arc 10"/>
            <p:cNvSpPr>
              <a:spLocks/>
            </p:cNvSpPr>
            <p:nvPr/>
          </p:nvSpPr>
          <p:spPr bwMode="auto">
            <a:xfrm rot="21296888">
              <a:off x="3867150" y="1979613"/>
              <a:ext cx="2865438" cy="1435100"/>
            </a:xfrm>
            <a:custGeom>
              <a:avLst/>
              <a:gdLst>
                <a:gd name="T0" fmla="*/ 476111 w 21564"/>
                <a:gd name="T1" fmla="*/ 0 h 21301"/>
                <a:gd name="T2" fmla="*/ 2865438 w 21564"/>
                <a:gd name="T3" fmla="*/ 1351491 h 21301"/>
                <a:gd name="T4" fmla="*/ 0 w 21564"/>
                <a:gd name="T5" fmla="*/ 1435100 h 21301"/>
                <a:gd name="T6" fmla="*/ 0 60000 65536"/>
                <a:gd name="T7" fmla="*/ 0 60000 65536"/>
                <a:gd name="T8" fmla="*/ 0 60000 65536"/>
                <a:gd name="T9" fmla="*/ 0 w 21564"/>
                <a:gd name="T10" fmla="*/ 0 h 21301"/>
                <a:gd name="T11" fmla="*/ 21564 w 21564"/>
                <a:gd name="T12" fmla="*/ 21301 h 21301"/>
              </a:gdLst>
              <a:ahLst/>
              <a:cxnLst>
                <a:cxn ang="T6">
                  <a:pos x="T0" y="T1"/>
                </a:cxn>
                <a:cxn ang="T7">
                  <a:pos x="T2" y="T3"/>
                </a:cxn>
                <a:cxn ang="T8">
                  <a:pos x="T4" y="T5"/>
                </a:cxn>
              </a:cxnLst>
              <a:rect l="T9" t="T10" r="T11" b="T12"/>
              <a:pathLst>
                <a:path w="21564" h="21301" fill="none" extrusionOk="0">
                  <a:moveTo>
                    <a:pt x="3582" y="0"/>
                  </a:moveTo>
                  <a:cubicBezTo>
                    <a:pt x="13523" y="1672"/>
                    <a:pt x="20985" y="9996"/>
                    <a:pt x="21564" y="20059"/>
                  </a:cubicBezTo>
                </a:path>
                <a:path w="21564" h="21301" stroke="0" extrusionOk="0">
                  <a:moveTo>
                    <a:pt x="3582" y="0"/>
                  </a:moveTo>
                  <a:cubicBezTo>
                    <a:pt x="13523" y="1672"/>
                    <a:pt x="20985" y="9996"/>
                    <a:pt x="21564" y="20059"/>
                  </a:cubicBezTo>
                  <a:lnTo>
                    <a:pt x="0" y="21301"/>
                  </a:lnTo>
                  <a:close/>
                </a:path>
              </a:pathLst>
            </a:custGeom>
            <a:noFill/>
            <a:ln w="38100">
              <a:solidFill>
                <a:schemeClr val="tx1"/>
              </a:solidFill>
              <a:round/>
              <a:headEnd/>
              <a:tailEnd/>
            </a:ln>
          </p:spPr>
          <p:txBody>
            <a:bodyPr wrap="none" anchor="ctr"/>
            <a:lstStyle/>
            <a:p>
              <a:endParaRPr lang="ar-KW"/>
            </a:p>
          </p:txBody>
        </p:sp>
      </p:grpSp>
      <p:sp>
        <p:nvSpPr>
          <p:cNvPr id="16" name="Text Box 48"/>
          <p:cNvSpPr txBox="1">
            <a:spLocks noChangeArrowheads="1"/>
          </p:cNvSpPr>
          <p:nvPr/>
        </p:nvSpPr>
        <p:spPr bwMode="auto">
          <a:xfrm>
            <a:off x="545856" y="4447242"/>
            <a:ext cx="7052156" cy="64135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spcBef>
                <a:spcPct val="50000"/>
              </a:spcBef>
            </a:pPr>
            <a:r>
              <a:rPr lang="ar-KW" sz="3600" b="1" dirty="0">
                <a:solidFill>
                  <a:srgbClr val="00B050"/>
                </a:solidFill>
                <a:latin typeface="Simplified Arabic" panose="02020603050405020304" pitchFamily="18" charset="-78"/>
                <a:cs typeface="Simplified Arabic" panose="02020603050405020304" pitchFamily="18" charset="-78"/>
              </a:rPr>
              <a:t>تسمي النقطتان الثابتتان بؤرتي القطع الناقص</a:t>
            </a:r>
            <a:endParaRPr lang="en-US" sz="3600" b="1" dirty="0">
              <a:solidFill>
                <a:srgbClr val="00B050"/>
              </a:solidFill>
              <a:latin typeface="Simplified Arabic" panose="02020603050405020304" pitchFamily="18" charset="-78"/>
              <a:cs typeface="Simplified Arabic" panose="02020603050405020304" pitchFamily="18" charset="-78"/>
            </a:endParaRPr>
          </a:p>
        </p:txBody>
      </p:sp>
      <p:grpSp>
        <p:nvGrpSpPr>
          <p:cNvPr id="17" name="مجموعة 20"/>
          <p:cNvGrpSpPr/>
          <p:nvPr/>
        </p:nvGrpSpPr>
        <p:grpSpPr>
          <a:xfrm>
            <a:off x="2857488" y="3098800"/>
            <a:ext cx="2928958" cy="452730"/>
            <a:chOff x="2857488" y="3098800"/>
            <a:chExt cx="2928958" cy="452730"/>
          </a:xfrm>
        </p:grpSpPr>
        <p:grpSp>
          <p:nvGrpSpPr>
            <p:cNvPr id="18" name="مجموعة 19"/>
            <p:cNvGrpSpPr/>
            <p:nvPr/>
          </p:nvGrpSpPr>
          <p:grpSpPr>
            <a:xfrm>
              <a:off x="2987675" y="3098800"/>
              <a:ext cx="2762250" cy="215900"/>
              <a:chOff x="2987675" y="3098800"/>
              <a:chExt cx="2762250" cy="215900"/>
            </a:xfrm>
          </p:grpSpPr>
          <p:sp>
            <p:nvSpPr>
              <p:cNvPr id="21" name="Oval 16"/>
              <p:cNvSpPr>
                <a:spLocks noChangeArrowheads="1"/>
              </p:cNvSpPr>
              <p:nvPr/>
            </p:nvSpPr>
            <p:spPr bwMode="auto">
              <a:xfrm>
                <a:off x="5534025" y="3098800"/>
                <a:ext cx="215900" cy="215900"/>
              </a:xfrm>
              <a:prstGeom prst="ellipse">
                <a:avLst/>
              </a:prstGeom>
              <a:solidFill>
                <a:srgbClr val="FF0000"/>
              </a:solidFill>
              <a:ln w="9525" algn="ctr">
                <a:noFill/>
                <a:round/>
                <a:headEnd/>
                <a:tailEnd/>
              </a:ln>
            </p:spPr>
            <p:txBody>
              <a:bodyPr wrap="none" anchor="ctr"/>
              <a:lstStyle/>
              <a:p>
                <a:endParaRPr lang="ar-KW"/>
              </a:p>
            </p:txBody>
          </p:sp>
          <p:sp>
            <p:nvSpPr>
              <p:cNvPr id="22" name="Oval 17"/>
              <p:cNvSpPr>
                <a:spLocks noChangeArrowheads="1"/>
              </p:cNvSpPr>
              <p:nvPr/>
            </p:nvSpPr>
            <p:spPr bwMode="auto">
              <a:xfrm>
                <a:off x="2987675" y="3098800"/>
                <a:ext cx="215900" cy="215900"/>
              </a:xfrm>
              <a:prstGeom prst="ellipse">
                <a:avLst/>
              </a:prstGeom>
              <a:solidFill>
                <a:srgbClr val="FF0000"/>
              </a:solidFill>
              <a:ln w="9525" algn="ctr">
                <a:noFill/>
                <a:round/>
                <a:headEnd/>
                <a:tailEnd/>
              </a:ln>
            </p:spPr>
            <p:txBody>
              <a:bodyPr wrap="none" anchor="ctr"/>
              <a:lstStyle/>
              <a:p>
                <a:endParaRPr lang="ar-KW"/>
              </a:p>
            </p:txBody>
          </p:sp>
        </p:grpSp>
        <p:sp>
          <p:nvSpPr>
            <p:cNvPr id="19" name="مربع نص 15"/>
            <p:cNvSpPr txBox="1"/>
            <p:nvPr/>
          </p:nvSpPr>
          <p:spPr>
            <a:xfrm>
              <a:off x="5286380" y="3212976"/>
              <a:ext cx="500066" cy="338554"/>
            </a:xfrm>
            <a:prstGeom prst="rect">
              <a:avLst/>
            </a:prstGeom>
            <a:noFill/>
          </p:spPr>
          <p:txBody>
            <a:bodyPr wrap="square" rtlCol="1">
              <a:spAutoFit/>
            </a:bodyPr>
            <a:lstStyle/>
            <a:p>
              <a:r>
                <a:rPr lang="en-US" sz="1600" dirty="0"/>
                <a:t>F</a:t>
              </a:r>
              <a:r>
                <a:rPr lang="en-US" sz="1600" baseline="-25000" dirty="0"/>
                <a:t>2</a:t>
              </a:r>
              <a:endParaRPr lang="ar-KW" sz="1600" baseline="-25000" dirty="0"/>
            </a:p>
          </p:txBody>
        </p:sp>
        <p:sp>
          <p:nvSpPr>
            <p:cNvPr id="20" name="مربع نص 16"/>
            <p:cNvSpPr txBox="1"/>
            <p:nvPr/>
          </p:nvSpPr>
          <p:spPr>
            <a:xfrm>
              <a:off x="2857488" y="3212976"/>
              <a:ext cx="500066" cy="338554"/>
            </a:xfrm>
            <a:prstGeom prst="rect">
              <a:avLst/>
            </a:prstGeom>
            <a:noFill/>
          </p:spPr>
          <p:txBody>
            <a:bodyPr wrap="square" rtlCol="1">
              <a:spAutoFit/>
            </a:bodyPr>
            <a:lstStyle/>
            <a:p>
              <a:r>
                <a:rPr lang="en-US" sz="1600" dirty="0"/>
                <a:t>F</a:t>
              </a:r>
              <a:r>
                <a:rPr lang="en-US" sz="1600" b="1" baseline="-25000" dirty="0"/>
                <a:t>1</a:t>
              </a:r>
              <a:endParaRPr lang="ar-KW" sz="1600" b="1" baseline="-25000" dirty="0"/>
            </a:p>
          </p:txBody>
        </p:sp>
      </p:grpSp>
      <p:sp>
        <p:nvSpPr>
          <p:cNvPr id="23" name="مربع نص 17"/>
          <p:cNvSpPr txBox="1"/>
          <p:nvPr/>
        </p:nvSpPr>
        <p:spPr>
          <a:xfrm>
            <a:off x="884572" y="4862742"/>
            <a:ext cx="7536709" cy="46166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تسمى نقطة منتصف القطعة المستقيمة الواصلة بينهما </a:t>
            </a:r>
            <a:r>
              <a:rPr lang="ar-KW" sz="2400" b="1" dirty="0">
                <a:solidFill>
                  <a:srgbClr val="FF0000"/>
                </a:solidFill>
                <a:latin typeface="Simplified Arabic" panose="02020603050405020304" pitchFamily="18" charset="-78"/>
                <a:cs typeface="Simplified Arabic" panose="02020603050405020304" pitchFamily="18" charset="-78"/>
              </a:rPr>
              <a:t>مركز القطع الناقص</a:t>
            </a:r>
          </a:p>
        </p:txBody>
      </p:sp>
      <p:sp>
        <p:nvSpPr>
          <p:cNvPr id="24" name="سهم للأسفل 22"/>
          <p:cNvSpPr/>
          <p:nvPr/>
        </p:nvSpPr>
        <p:spPr bwMode="auto">
          <a:xfrm rot="2556963">
            <a:off x="4410609" y="2249427"/>
            <a:ext cx="484632" cy="9784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endParaRPr lang="ar-KW" sz="3200" b="1">
              <a:latin typeface="Tahoma" pitchFamily="34" charset="0"/>
            </a:endParaRPr>
          </a:p>
        </p:txBody>
      </p:sp>
      <p:sp>
        <p:nvSpPr>
          <p:cNvPr id="25" name="مربع نص 25"/>
          <p:cNvSpPr txBox="1"/>
          <p:nvPr/>
        </p:nvSpPr>
        <p:spPr>
          <a:xfrm>
            <a:off x="626239" y="4447244"/>
            <a:ext cx="821537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القطعة المستقيمة </a:t>
            </a:r>
            <a:r>
              <a:rPr lang="en-US" sz="2400" b="1" dirty="0">
                <a:solidFill>
                  <a:srgbClr val="00B050"/>
                </a:solidFill>
                <a:latin typeface="Simplified Arabic" panose="02020603050405020304" pitchFamily="18" charset="-78"/>
                <a:cs typeface="Simplified Arabic" panose="02020603050405020304" pitchFamily="18" charset="-78"/>
              </a:rPr>
              <a:t>V</a:t>
            </a:r>
            <a:r>
              <a:rPr lang="en-US" sz="2400" b="1" baseline="-25000" dirty="0">
                <a:solidFill>
                  <a:srgbClr val="00B050"/>
                </a:solidFill>
                <a:latin typeface="Simplified Arabic" panose="02020603050405020304" pitchFamily="18" charset="-78"/>
                <a:cs typeface="Simplified Arabic" panose="02020603050405020304" pitchFamily="18" charset="-78"/>
              </a:rPr>
              <a:t>1</a:t>
            </a:r>
            <a:r>
              <a:rPr lang="en-US" sz="2400" b="1" dirty="0">
                <a:solidFill>
                  <a:srgbClr val="00B050"/>
                </a:solidFill>
                <a:latin typeface="Simplified Arabic" panose="02020603050405020304" pitchFamily="18" charset="-78"/>
                <a:cs typeface="Simplified Arabic" panose="02020603050405020304" pitchFamily="18" charset="-78"/>
              </a:rPr>
              <a:t>V</a:t>
            </a:r>
            <a:r>
              <a:rPr lang="en-US" sz="2400" b="1" baseline="-25000" dirty="0">
                <a:solidFill>
                  <a:srgbClr val="00B050"/>
                </a:solidFill>
                <a:latin typeface="Simplified Arabic" panose="02020603050405020304" pitchFamily="18" charset="-78"/>
                <a:cs typeface="Simplified Arabic" panose="02020603050405020304" pitchFamily="18" charset="-78"/>
              </a:rPr>
              <a:t>2</a:t>
            </a:r>
            <a:r>
              <a:rPr lang="ar-KW" sz="2400" b="1" dirty="0">
                <a:solidFill>
                  <a:srgbClr val="00B050"/>
                </a:solidFill>
                <a:latin typeface="Simplified Arabic" panose="02020603050405020304" pitchFamily="18" charset="-78"/>
                <a:cs typeface="Simplified Arabic" panose="02020603050405020304" pitchFamily="18" charset="-78"/>
              </a:rPr>
              <a:t>المارة بالبؤرتين وطرفاها على القطع تسمى </a:t>
            </a:r>
            <a:r>
              <a:rPr lang="ar-KW" sz="2400" b="1" dirty="0">
                <a:solidFill>
                  <a:srgbClr val="FF0000"/>
                </a:solidFill>
                <a:latin typeface="Simplified Arabic" panose="02020603050405020304" pitchFamily="18" charset="-78"/>
                <a:cs typeface="Simplified Arabic" panose="02020603050405020304" pitchFamily="18" charset="-78"/>
              </a:rPr>
              <a:t>المحور الأكبر للقطع(الرئيسي) </a:t>
            </a:r>
            <a:r>
              <a:rPr lang="ar-KW" sz="2400" b="1" dirty="0">
                <a:solidFill>
                  <a:schemeClr val="accent4">
                    <a:lumMod val="50000"/>
                  </a:schemeClr>
                </a:solidFill>
                <a:latin typeface="Simplified Arabic" panose="02020603050405020304" pitchFamily="18" charset="-78"/>
                <a:cs typeface="Simplified Arabic" panose="02020603050405020304" pitchFamily="18" charset="-78"/>
              </a:rPr>
              <a:t>ويسمى طرفاها </a:t>
            </a:r>
            <a:r>
              <a:rPr lang="ar-KW" sz="2400" b="1" dirty="0">
                <a:solidFill>
                  <a:srgbClr val="FF0000"/>
                </a:solidFill>
                <a:latin typeface="Simplified Arabic" panose="02020603050405020304" pitchFamily="18" charset="-78"/>
                <a:cs typeface="Simplified Arabic" panose="02020603050405020304" pitchFamily="18" charset="-78"/>
              </a:rPr>
              <a:t>رأسي القطع الناقص</a:t>
            </a:r>
          </a:p>
        </p:txBody>
      </p:sp>
      <p:grpSp>
        <p:nvGrpSpPr>
          <p:cNvPr id="26" name="مجموعة 28"/>
          <p:cNvGrpSpPr/>
          <p:nvPr/>
        </p:nvGrpSpPr>
        <p:grpSpPr>
          <a:xfrm>
            <a:off x="1259632" y="3071810"/>
            <a:ext cx="5955574" cy="733156"/>
            <a:chOff x="1259632" y="3071810"/>
            <a:chExt cx="5955574" cy="733156"/>
          </a:xfrm>
          <a:solidFill>
            <a:srgbClr val="FFFF00"/>
          </a:solidFill>
        </p:grpSpPr>
        <p:sp>
          <p:nvSpPr>
            <p:cNvPr id="27" name="شكل بيضاوي 23"/>
            <p:cNvSpPr/>
            <p:nvPr/>
          </p:nvSpPr>
          <p:spPr bwMode="auto">
            <a:xfrm>
              <a:off x="6643702" y="3071810"/>
              <a:ext cx="180000" cy="180000"/>
            </a:xfrm>
            <a:prstGeom prst="ellipse">
              <a:avLst/>
            </a:prstGeom>
            <a:grp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endParaRPr lang="ar-KW" sz="3200" b="1">
                <a:latin typeface="Tahoma" pitchFamily="34" charset="0"/>
              </a:endParaRPr>
            </a:p>
          </p:txBody>
        </p:sp>
        <p:sp>
          <p:nvSpPr>
            <p:cNvPr id="28" name="شكل بيضاوي 24"/>
            <p:cNvSpPr/>
            <p:nvPr/>
          </p:nvSpPr>
          <p:spPr bwMode="auto">
            <a:xfrm>
              <a:off x="1643042" y="3071810"/>
              <a:ext cx="180000" cy="180000"/>
            </a:xfrm>
            <a:prstGeom prst="ellipse">
              <a:avLst/>
            </a:prstGeom>
            <a:grp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endParaRPr lang="ar-KW" sz="3200" b="1">
                <a:latin typeface="Tahoma" pitchFamily="34" charset="0"/>
              </a:endParaRPr>
            </a:p>
          </p:txBody>
        </p:sp>
        <p:sp>
          <p:nvSpPr>
            <p:cNvPr id="29" name="مربع نص 26"/>
            <p:cNvSpPr txBox="1"/>
            <p:nvPr/>
          </p:nvSpPr>
          <p:spPr>
            <a:xfrm>
              <a:off x="6715140" y="3286124"/>
              <a:ext cx="500066" cy="369332"/>
            </a:xfrm>
            <a:prstGeom prst="rect">
              <a:avLst/>
            </a:prstGeom>
            <a:grpFill/>
          </p:spPr>
          <p:txBody>
            <a:bodyPr wrap="square" rtlCol="1">
              <a:spAutoFit/>
            </a:bodyPr>
            <a:lstStyle/>
            <a:p>
              <a:r>
                <a:rPr lang="en-US" dirty="0"/>
                <a:t>V</a:t>
              </a:r>
              <a:r>
                <a:rPr lang="en-US" sz="1400" dirty="0"/>
                <a:t>1</a:t>
              </a:r>
              <a:endParaRPr lang="ar-KW" sz="1400" dirty="0"/>
            </a:p>
          </p:txBody>
        </p:sp>
        <p:sp>
          <p:nvSpPr>
            <p:cNvPr id="30" name="مربع نص 27"/>
            <p:cNvSpPr txBox="1"/>
            <p:nvPr/>
          </p:nvSpPr>
          <p:spPr>
            <a:xfrm>
              <a:off x="1259632" y="3435634"/>
              <a:ext cx="526286" cy="369332"/>
            </a:xfrm>
            <a:prstGeom prst="rect">
              <a:avLst/>
            </a:prstGeom>
            <a:grpFill/>
          </p:spPr>
          <p:txBody>
            <a:bodyPr wrap="square" rtlCol="1">
              <a:spAutoFit/>
            </a:bodyPr>
            <a:lstStyle/>
            <a:p>
              <a:r>
                <a:rPr lang="en-US" dirty="0"/>
                <a:t>V</a:t>
              </a:r>
              <a:r>
                <a:rPr lang="en-US" sz="1400" dirty="0"/>
                <a:t>2</a:t>
              </a:r>
              <a:endParaRPr lang="ar-KW" sz="1400" dirty="0"/>
            </a:p>
          </p:txBody>
        </p:sp>
      </p:grpSp>
      <p:sp>
        <p:nvSpPr>
          <p:cNvPr id="31" name="مربع نص 29"/>
          <p:cNvSpPr txBox="1"/>
          <p:nvPr/>
        </p:nvSpPr>
        <p:spPr>
          <a:xfrm>
            <a:off x="1009586" y="5730162"/>
            <a:ext cx="7286676"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القطعة المستقيمة </a:t>
            </a:r>
            <a:r>
              <a:rPr lang="en-US" sz="2400" b="1" dirty="0">
                <a:solidFill>
                  <a:srgbClr val="00B050"/>
                </a:solidFill>
                <a:latin typeface="Simplified Arabic" panose="02020603050405020304" pitchFamily="18" charset="-78"/>
                <a:cs typeface="Simplified Arabic" panose="02020603050405020304" pitchFamily="18" charset="-78"/>
              </a:rPr>
              <a:t>Q</a:t>
            </a:r>
            <a:r>
              <a:rPr lang="en-US" sz="2400" b="1" baseline="-25000" dirty="0">
                <a:solidFill>
                  <a:srgbClr val="00B050"/>
                </a:solidFill>
                <a:latin typeface="Simplified Arabic" panose="02020603050405020304" pitchFamily="18" charset="-78"/>
                <a:cs typeface="Simplified Arabic" panose="02020603050405020304" pitchFamily="18" charset="-78"/>
              </a:rPr>
              <a:t>1</a:t>
            </a:r>
            <a:r>
              <a:rPr lang="en-US" sz="2400" b="1" dirty="0">
                <a:solidFill>
                  <a:srgbClr val="00B050"/>
                </a:solidFill>
                <a:latin typeface="Simplified Arabic" panose="02020603050405020304" pitchFamily="18" charset="-78"/>
                <a:cs typeface="Simplified Arabic" panose="02020603050405020304" pitchFamily="18" charset="-78"/>
              </a:rPr>
              <a:t>Q</a:t>
            </a:r>
            <a:r>
              <a:rPr lang="en-US" sz="2400" b="1" baseline="-25000" dirty="0">
                <a:solidFill>
                  <a:srgbClr val="00B050"/>
                </a:solidFill>
                <a:latin typeface="Simplified Arabic" panose="02020603050405020304" pitchFamily="18" charset="-78"/>
                <a:cs typeface="Simplified Arabic" panose="02020603050405020304" pitchFamily="18" charset="-78"/>
              </a:rPr>
              <a:t>2</a:t>
            </a:r>
            <a:r>
              <a:rPr lang="ar-KW" sz="2400" b="1" dirty="0">
                <a:solidFill>
                  <a:srgbClr val="00B050"/>
                </a:solidFill>
                <a:latin typeface="Simplified Arabic" panose="02020603050405020304" pitchFamily="18" charset="-78"/>
                <a:cs typeface="Simplified Arabic" panose="02020603050405020304" pitchFamily="18" charset="-78"/>
              </a:rPr>
              <a:t>المارة بالمركز والعمودية على المحور الأكبر ويقع طرفاها على القطع تسمى </a:t>
            </a:r>
            <a:r>
              <a:rPr lang="ar-KW" sz="2400" b="1" dirty="0">
                <a:solidFill>
                  <a:srgbClr val="FF0000"/>
                </a:solidFill>
                <a:latin typeface="Simplified Arabic" panose="02020603050405020304" pitchFamily="18" charset="-78"/>
                <a:cs typeface="Simplified Arabic" panose="02020603050405020304" pitchFamily="18" charset="-78"/>
              </a:rPr>
              <a:t>المحور الأصغر للقطع الناقص (الثانوي)</a:t>
            </a:r>
          </a:p>
        </p:txBody>
      </p:sp>
      <p:grpSp>
        <p:nvGrpSpPr>
          <p:cNvPr id="32" name="مجموعة 37"/>
          <p:cNvGrpSpPr/>
          <p:nvPr/>
        </p:nvGrpSpPr>
        <p:grpSpPr>
          <a:xfrm>
            <a:off x="3284406" y="1500174"/>
            <a:ext cx="1071570" cy="2941100"/>
            <a:chOff x="3286116" y="1500174"/>
            <a:chExt cx="1071570" cy="2941100"/>
          </a:xfrm>
        </p:grpSpPr>
        <p:grpSp>
          <p:nvGrpSpPr>
            <p:cNvPr id="33" name="مجموعة 34"/>
            <p:cNvGrpSpPr/>
            <p:nvPr/>
          </p:nvGrpSpPr>
          <p:grpSpPr>
            <a:xfrm>
              <a:off x="4132075" y="2000240"/>
              <a:ext cx="180000" cy="2394578"/>
              <a:chOff x="4132075" y="2000240"/>
              <a:chExt cx="180000" cy="2394578"/>
            </a:xfrm>
          </p:grpSpPr>
          <p:cxnSp>
            <p:nvCxnSpPr>
              <p:cNvPr id="36" name="رابط مستقيم 31"/>
              <p:cNvCxnSpPr/>
              <p:nvPr/>
            </p:nvCxnSpPr>
            <p:spPr bwMode="auto">
              <a:xfrm rot="5400000">
                <a:off x="3072596" y="3213892"/>
                <a:ext cx="2286016" cy="1588"/>
              </a:xfrm>
              <a:prstGeom prst="line">
                <a:avLst/>
              </a:prstGeom>
              <a:solidFill>
                <a:schemeClr val="accent1"/>
              </a:solidFill>
              <a:ln w="57150" cap="flat" cmpd="sng" algn="ctr">
                <a:solidFill>
                  <a:srgbClr val="FFFF00"/>
                </a:solidFill>
                <a:prstDash val="solid"/>
                <a:round/>
                <a:headEnd type="none" w="med" len="med"/>
                <a:tailEnd type="none" w="med" len="med"/>
              </a:ln>
              <a:effectLst/>
            </p:spPr>
          </p:cxnSp>
          <p:sp>
            <p:nvSpPr>
              <p:cNvPr id="37" name="شكل بيضاوي 32"/>
              <p:cNvSpPr/>
              <p:nvPr/>
            </p:nvSpPr>
            <p:spPr bwMode="auto">
              <a:xfrm>
                <a:off x="4132075" y="2000240"/>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endParaRPr lang="ar-KW" sz="3200" b="1">
                  <a:latin typeface="Tahoma" pitchFamily="34" charset="0"/>
                </a:endParaRPr>
              </a:p>
            </p:txBody>
          </p:sp>
          <p:sp>
            <p:nvSpPr>
              <p:cNvPr id="38" name="شكل بيضاوي 33"/>
              <p:cNvSpPr/>
              <p:nvPr/>
            </p:nvSpPr>
            <p:spPr bwMode="auto">
              <a:xfrm>
                <a:off x="4132075" y="4214818"/>
                <a:ext cx="180000" cy="180000"/>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endParaRPr lang="ar-KW" sz="3200" b="1">
                  <a:latin typeface="Tahoma" pitchFamily="34" charset="0"/>
                </a:endParaRPr>
              </a:p>
            </p:txBody>
          </p:sp>
        </p:grpSp>
        <p:sp>
          <p:nvSpPr>
            <p:cNvPr id="34" name="مربع نص 35"/>
            <p:cNvSpPr txBox="1"/>
            <p:nvPr/>
          </p:nvSpPr>
          <p:spPr>
            <a:xfrm>
              <a:off x="3286116" y="1500174"/>
              <a:ext cx="1071570" cy="369332"/>
            </a:xfrm>
            <a:prstGeom prst="rect">
              <a:avLst/>
            </a:prstGeom>
            <a:noFill/>
          </p:spPr>
          <p:txBody>
            <a:bodyPr wrap="square" rtlCol="1">
              <a:spAutoFit/>
            </a:bodyPr>
            <a:lstStyle/>
            <a:p>
              <a:r>
                <a:rPr lang="en-US" dirty="0">
                  <a:solidFill>
                    <a:schemeClr val="tx1">
                      <a:lumMod val="60000"/>
                      <a:lumOff val="40000"/>
                    </a:schemeClr>
                  </a:solidFill>
                </a:rPr>
                <a:t>Q</a:t>
              </a:r>
              <a:r>
                <a:rPr lang="en-US" sz="1600" dirty="0">
                  <a:solidFill>
                    <a:schemeClr val="tx1">
                      <a:lumMod val="60000"/>
                      <a:lumOff val="40000"/>
                    </a:schemeClr>
                  </a:solidFill>
                </a:rPr>
                <a:t>1</a:t>
              </a:r>
              <a:endParaRPr lang="ar-KW" sz="1600" dirty="0">
                <a:solidFill>
                  <a:schemeClr val="tx1">
                    <a:lumMod val="60000"/>
                    <a:lumOff val="40000"/>
                  </a:schemeClr>
                </a:solidFill>
              </a:endParaRPr>
            </a:p>
          </p:txBody>
        </p:sp>
        <p:sp>
          <p:nvSpPr>
            <p:cNvPr id="35" name="مربع نص 36"/>
            <p:cNvSpPr txBox="1"/>
            <p:nvPr/>
          </p:nvSpPr>
          <p:spPr>
            <a:xfrm>
              <a:off x="3357554" y="4071942"/>
              <a:ext cx="785818" cy="369332"/>
            </a:xfrm>
            <a:prstGeom prst="rect">
              <a:avLst/>
            </a:prstGeom>
            <a:noFill/>
          </p:spPr>
          <p:txBody>
            <a:bodyPr wrap="square" rtlCol="1">
              <a:spAutoFit/>
            </a:bodyPr>
            <a:lstStyle/>
            <a:p>
              <a:r>
                <a:rPr lang="en-US" dirty="0">
                  <a:solidFill>
                    <a:schemeClr val="tx1">
                      <a:lumMod val="60000"/>
                      <a:lumOff val="40000"/>
                    </a:schemeClr>
                  </a:solidFill>
                </a:rPr>
                <a:t>Q</a:t>
              </a:r>
              <a:r>
                <a:rPr lang="en-US" sz="1600" dirty="0">
                  <a:solidFill>
                    <a:schemeClr val="tx1">
                      <a:lumMod val="60000"/>
                      <a:lumOff val="40000"/>
                    </a:schemeClr>
                  </a:solidFill>
                </a:rPr>
                <a:t>2</a:t>
              </a:r>
              <a:endParaRPr lang="ar-KW" sz="1600" dirty="0">
                <a:solidFill>
                  <a:schemeClr val="tx1">
                    <a:lumMod val="60000"/>
                    <a:lumOff val="40000"/>
                  </a:schemeClr>
                </a:solidFill>
              </a:endParaRPr>
            </a:p>
          </p:txBody>
        </p:sp>
      </p:grpSp>
      <p:sp>
        <p:nvSpPr>
          <p:cNvPr id="39" name="مربع نص 38"/>
          <p:cNvSpPr txBox="1"/>
          <p:nvPr/>
        </p:nvSpPr>
        <p:spPr>
          <a:xfrm>
            <a:off x="4429124" y="4643447"/>
            <a:ext cx="3714776" cy="369332"/>
          </a:xfrm>
          <a:prstGeom prst="rect">
            <a:avLst/>
          </a:prstGeom>
          <a:noFill/>
        </p:spPr>
        <p:txBody>
          <a:bodyPr wrap="square" rtlCol="1">
            <a:spAutoFit/>
          </a:bodyPr>
          <a:lstStyle/>
          <a:p>
            <a:endParaRPr lang="ar-KW" dirty="0"/>
          </a:p>
        </p:txBody>
      </p:sp>
      <p:sp>
        <p:nvSpPr>
          <p:cNvPr id="40" name="مربع نص 39"/>
          <p:cNvSpPr txBox="1"/>
          <p:nvPr/>
        </p:nvSpPr>
        <p:spPr>
          <a:xfrm>
            <a:off x="4733926" y="5500704"/>
            <a:ext cx="3195661"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طول المحور الأكبر </a:t>
            </a:r>
            <a:r>
              <a:rPr lang="en-US" sz="2400" b="1" dirty="0">
                <a:solidFill>
                  <a:srgbClr val="7030A0"/>
                </a:solidFill>
                <a:latin typeface="Simplified Arabic" panose="02020603050405020304" pitchFamily="18" charset="-78"/>
                <a:cs typeface="Simplified Arabic" panose="02020603050405020304" pitchFamily="18" charset="-78"/>
              </a:rPr>
              <a:t>2a</a:t>
            </a:r>
          </a:p>
        </p:txBody>
      </p:sp>
      <p:cxnSp>
        <p:nvCxnSpPr>
          <p:cNvPr id="41" name="رابط مستقيم 41"/>
          <p:cNvCxnSpPr/>
          <p:nvPr/>
        </p:nvCxnSpPr>
        <p:spPr bwMode="auto">
          <a:xfrm rot="10800000">
            <a:off x="1785918" y="3214686"/>
            <a:ext cx="5000660" cy="1588"/>
          </a:xfrm>
          <a:prstGeom prst="line">
            <a:avLst/>
          </a:prstGeom>
          <a:solidFill>
            <a:schemeClr val="accent1"/>
          </a:solidFill>
          <a:ln w="57150" cap="flat" cmpd="sng" algn="ctr">
            <a:solidFill>
              <a:srgbClr val="7030A0"/>
            </a:solidFill>
            <a:prstDash val="solid"/>
            <a:round/>
            <a:headEnd type="none" w="med" len="med"/>
            <a:tailEnd type="none" w="med" len="med"/>
          </a:ln>
          <a:effectLst/>
        </p:spPr>
      </p:cxnSp>
      <p:sp>
        <p:nvSpPr>
          <p:cNvPr id="42" name="مربع نص 44"/>
          <p:cNvSpPr txBox="1"/>
          <p:nvPr/>
        </p:nvSpPr>
        <p:spPr>
          <a:xfrm>
            <a:off x="4429124" y="5342857"/>
            <a:ext cx="2857520"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طول المحور الأصغر </a:t>
            </a:r>
            <a:r>
              <a:rPr lang="en-US" sz="2400" b="1" dirty="0">
                <a:solidFill>
                  <a:srgbClr val="FF0066"/>
                </a:solidFill>
                <a:latin typeface="Simplified Arabic" panose="02020603050405020304" pitchFamily="18" charset="-78"/>
                <a:cs typeface="Simplified Arabic" panose="02020603050405020304" pitchFamily="18" charset="-78"/>
              </a:rPr>
              <a:t>2b</a:t>
            </a:r>
            <a:endParaRPr lang="ar-KW" sz="2400" b="1" dirty="0">
              <a:solidFill>
                <a:srgbClr val="FF0066"/>
              </a:solidFill>
              <a:latin typeface="Simplified Arabic" panose="02020603050405020304" pitchFamily="18" charset="-78"/>
              <a:cs typeface="Simplified Arabic" panose="02020603050405020304" pitchFamily="18" charset="-78"/>
            </a:endParaRPr>
          </a:p>
        </p:txBody>
      </p:sp>
      <p:cxnSp>
        <p:nvCxnSpPr>
          <p:cNvPr id="43" name="رابط مستقيم 46"/>
          <p:cNvCxnSpPr/>
          <p:nvPr/>
        </p:nvCxnSpPr>
        <p:spPr bwMode="auto">
          <a:xfrm rot="5400000">
            <a:off x="3046803" y="3168249"/>
            <a:ext cx="2343160" cy="7147"/>
          </a:xfrm>
          <a:prstGeom prst="line">
            <a:avLst/>
          </a:prstGeom>
          <a:solidFill>
            <a:schemeClr val="accent1"/>
          </a:solidFill>
          <a:ln w="60325" cap="flat" cmpd="sng" algn="ctr">
            <a:solidFill>
              <a:srgbClr val="FF0066"/>
            </a:solidFill>
            <a:prstDash val="solid"/>
            <a:round/>
            <a:headEnd type="none" w="med" len="med"/>
            <a:tailEnd type="none" w="med" len="med"/>
          </a:ln>
          <a:effectLst/>
        </p:spPr>
      </p:cxnSp>
      <p:sp>
        <p:nvSpPr>
          <p:cNvPr id="44" name="مربع نص 47"/>
          <p:cNvSpPr txBox="1"/>
          <p:nvPr/>
        </p:nvSpPr>
        <p:spPr>
          <a:xfrm>
            <a:off x="3357554" y="4857762"/>
            <a:ext cx="292895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المسافة بين البؤرتين </a:t>
            </a:r>
            <a:r>
              <a:rPr lang="en-US" sz="2400" b="1" dirty="0">
                <a:solidFill>
                  <a:srgbClr val="FF66FF"/>
                </a:solidFill>
                <a:latin typeface="Simplified Arabic" panose="02020603050405020304" pitchFamily="18" charset="-78"/>
                <a:cs typeface="Simplified Arabic" panose="02020603050405020304" pitchFamily="18" charset="-78"/>
              </a:rPr>
              <a:t>2c</a:t>
            </a:r>
            <a:endParaRPr lang="ar-KW" sz="2400" b="1" dirty="0">
              <a:solidFill>
                <a:srgbClr val="FF66FF"/>
              </a:solidFill>
              <a:latin typeface="Simplified Arabic" panose="02020603050405020304" pitchFamily="18" charset="-78"/>
              <a:cs typeface="Simplified Arabic" panose="02020603050405020304" pitchFamily="18" charset="-78"/>
            </a:endParaRPr>
          </a:p>
        </p:txBody>
      </p:sp>
      <p:cxnSp>
        <p:nvCxnSpPr>
          <p:cNvPr id="45" name="رابط مستقيم 49"/>
          <p:cNvCxnSpPr/>
          <p:nvPr/>
        </p:nvCxnSpPr>
        <p:spPr bwMode="auto">
          <a:xfrm rot="16200000" flipV="1">
            <a:off x="4344183" y="1942305"/>
            <a:ext cx="1588" cy="2546350"/>
          </a:xfrm>
          <a:prstGeom prst="line">
            <a:avLst/>
          </a:prstGeom>
          <a:solidFill>
            <a:schemeClr val="accent1"/>
          </a:solidFill>
          <a:ln w="79375" cap="flat" cmpd="sng" algn="ctr">
            <a:solidFill>
              <a:srgbClr val="FF66FF"/>
            </a:solidFill>
            <a:prstDash val="solid"/>
            <a:round/>
            <a:headEnd type="none" w="med" len="med"/>
            <a:tailEnd type="none" w="med" len="med"/>
          </a:ln>
          <a:effectLst/>
        </p:spPr>
      </p:cxnSp>
    </p:spTree>
    <p:extLst>
      <p:ext uri="{BB962C8B-B14F-4D97-AF65-F5344CB8AC3E}">
        <p14:creationId xmlns:p14="http://schemas.microsoft.com/office/powerpoint/2010/main" val="183715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ppt_x</p:attrName>
                                        </p:attrNameLst>
                                      </p:cBhvr>
                                      <p:tavLst>
                                        <p:tav tm="0">
                                          <p:val>
                                            <p:strVal val="#ppt_x-.2"/>
                                          </p:val>
                                        </p:tav>
                                        <p:tav tm="100000">
                                          <p:val>
                                            <p:strVal val="#ppt_x"/>
                                          </p:val>
                                        </p:tav>
                                      </p:tavLst>
                                    </p:anim>
                                    <p:anim calcmode="lin" valueType="num">
                                      <p:cBhvr>
                                        <p:cTn id="2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6"/>
                                        </p:tgtEl>
                                      </p:cBhvr>
                                    </p:animEffect>
                                  </p:childTnLst>
                                </p:cTn>
                              </p:par>
                              <p:par>
                                <p:cTn id="25" presetID="8" presetClass="emph" presetSubtype="0" fill="hold" nodeType="withEffect">
                                  <p:stCondLst>
                                    <p:cond delay="0"/>
                                  </p:stCondLst>
                                  <p:childTnLst>
                                    <p:animRot by="21600000">
                                      <p:cBhvr>
                                        <p:cTn id="26" dur="2000" fill="hold"/>
                                        <p:tgtEl>
                                          <p:spTgt spid="17"/>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1" nodeType="clickEffect">
                                  <p:stCondLst>
                                    <p:cond delay="0"/>
                                  </p:stCondLst>
                                  <p:childTnLst>
                                    <p:set>
                                      <p:cBhvr>
                                        <p:cTn id="34" dur="1" fill="hold">
                                          <p:stCondLst>
                                            <p:cond delay="0"/>
                                          </p:stCondLst>
                                        </p:cTn>
                                        <p:tgtEl>
                                          <p:spTgt spid="23">
                                            <p:bg/>
                                          </p:spTgt>
                                        </p:tgtEl>
                                        <p:attrNameLst>
                                          <p:attrName>style.visibility</p:attrName>
                                        </p:attrNameLst>
                                      </p:cBhvr>
                                      <p:to>
                                        <p:strVal val="visible"/>
                                      </p:to>
                                    </p:set>
                                    <p:anim calcmode="lin" valueType="num">
                                      <p:cBhvr>
                                        <p:cTn id="35" dur="1000" fill="hold"/>
                                        <p:tgtEl>
                                          <p:spTgt spid="23">
                                            <p:bg/>
                                          </p:spTgt>
                                        </p:tgtEl>
                                        <p:attrNameLst>
                                          <p:attrName>ppt_x</p:attrName>
                                        </p:attrNameLst>
                                      </p:cBhvr>
                                      <p:tavLst>
                                        <p:tav tm="0">
                                          <p:val>
                                            <p:strVal val="#ppt_x-.2"/>
                                          </p:val>
                                        </p:tav>
                                        <p:tav tm="100000">
                                          <p:val>
                                            <p:strVal val="#ppt_x"/>
                                          </p:val>
                                        </p:tav>
                                      </p:tavLst>
                                    </p:anim>
                                    <p:anim calcmode="lin" valueType="num">
                                      <p:cBhvr>
                                        <p:cTn id="36" dur="1000" fill="hold"/>
                                        <p:tgtEl>
                                          <p:spTgt spid="23">
                                            <p:bg/>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3">
                                            <p:bg/>
                                          </p:spTgt>
                                        </p:tgtEl>
                                      </p:cBhvr>
                                    </p:animEffect>
                                  </p:childTnLst>
                                </p:cTn>
                              </p:par>
                              <p:par>
                                <p:cTn id="38" presetID="29" presetClass="entr" presetSubtype="0" fill="hold" grpId="1" nodeType="with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 calcmode="lin" valueType="num">
                                      <p:cBhvr>
                                        <p:cTn id="40" dur="1000" fill="hold"/>
                                        <p:tgtEl>
                                          <p:spTgt spid="23">
                                            <p:txEl>
                                              <p:pRg st="0" end="0"/>
                                            </p:txEl>
                                          </p:spTgt>
                                        </p:tgtEl>
                                        <p:attrNameLst>
                                          <p:attrName>ppt_x</p:attrName>
                                        </p:attrNameLst>
                                      </p:cBhvr>
                                      <p:tavLst>
                                        <p:tav tm="0">
                                          <p:val>
                                            <p:strVal val="#ppt_x-.2"/>
                                          </p:val>
                                        </p:tav>
                                        <p:tav tm="100000">
                                          <p:val>
                                            <p:strVal val="#ppt_x"/>
                                          </p:val>
                                        </p:tav>
                                      </p:tavLst>
                                    </p:anim>
                                    <p:anim calcmode="lin" valueType="num">
                                      <p:cBhvr>
                                        <p:cTn id="41" dur="1000" fill="hold"/>
                                        <p:tgtEl>
                                          <p:spTgt spid="2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3">
                                            <p:txEl>
                                              <p:pRg st="0" end="0"/>
                                            </p:txEl>
                                          </p:spTgt>
                                        </p:tgtEl>
                                      </p:cBhvr>
                                    </p:animEffect>
                                  </p:childTnLst>
                                </p:cTn>
                              </p:par>
                              <p:par>
                                <p:cTn id="43" presetID="22" presetClass="entr" presetSubtype="4" fill="hold" grpId="1"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par>
                                <p:cTn id="46" presetID="23" presetClass="emph" presetSubtype="0" fill="hold" grpId="0" nodeType="withEffect">
                                  <p:stCondLst>
                                    <p:cond delay="0"/>
                                  </p:stCondLst>
                                  <p:childTnLst>
                                    <p:animClr clrSpc="hsl" dir="cw">
                                      <p:cBhvr override="childStyle">
                                        <p:cTn id="47" dur="500" fill="hold"/>
                                        <p:tgtEl>
                                          <p:spTgt spid="24"/>
                                        </p:tgtEl>
                                        <p:attrNameLst>
                                          <p:attrName>style.color</p:attrName>
                                        </p:attrNameLst>
                                      </p:cBhvr>
                                      <p:by>
                                        <p:hsl h="10842353" s="0" l="0"/>
                                      </p:by>
                                    </p:animClr>
                                    <p:animClr clrSpc="hsl" dir="cw">
                                      <p:cBhvr>
                                        <p:cTn id="48" dur="500" fill="hold"/>
                                        <p:tgtEl>
                                          <p:spTgt spid="24"/>
                                        </p:tgtEl>
                                        <p:attrNameLst>
                                          <p:attrName>fillcolor</p:attrName>
                                        </p:attrNameLst>
                                      </p:cBhvr>
                                      <p:by>
                                        <p:hsl h="10842353" s="0" l="0"/>
                                      </p:by>
                                    </p:animClr>
                                    <p:animClr clrSpc="hsl" dir="cw">
                                      <p:cBhvr>
                                        <p:cTn id="49" dur="500" fill="hold"/>
                                        <p:tgtEl>
                                          <p:spTgt spid="24"/>
                                        </p:tgtEl>
                                        <p:attrNameLst>
                                          <p:attrName>stroke.color</p:attrName>
                                        </p:attrNameLst>
                                      </p:cBhvr>
                                      <p:by>
                                        <p:hsl h="10842353" s="0" l="0"/>
                                      </p:by>
                                    </p:animClr>
                                    <p:set>
                                      <p:cBhvr>
                                        <p:cTn id="50" dur="500" fill="hold"/>
                                        <p:tgtEl>
                                          <p:spTgt spid="24"/>
                                        </p:tgtEl>
                                        <p:attrNameLst>
                                          <p:attrName>fill.type</p:attrName>
                                        </p:attrNameLst>
                                      </p:cBhvr>
                                      <p:to>
                                        <p:strVal val="solid"/>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3">
                                            <p:txEl>
                                              <p:pRg st="0" end="0"/>
                                            </p:txEl>
                                          </p:spTgt>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23">
                                            <p:bg/>
                                          </p:spTgt>
                                        </p:tgtEl>
                                        <p:attrNameLst>
                                          <p:attrName>style.visibility</p:attrName>
                                        </p:attrNameLst>
                                      </p:cBhvr>
                                      <p:to>
                                        <p:strVal val="hidden"/>
                                      </p:to>
                                    </p:set>
                                  </p:childTnLst>
                                </p:cTn>
                              </p:par>
                              <p:par>
                                <p:cTn id="57" presetID="1" presetClass="exit" presetSubtype="0" fill="hold" grpId="2" nodeType="withEffect">
                                  <p:stCondLst>
                                    <p:cond delay="0"/>
                                  </p:stCondLst>
                                  <p:childTnLst>
                                    <p:set>
                                      <p:cBhvr>
                                        <p:cTn id="58" dur="1" fill="hold">
                                          <p:stCondLst>
                                            <p:cond delay="0"/>
                                          </p:stCondLst>
                                        </p:cTn>
                                        <p:tgtEl>
                                          <p:spTgt spid="2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1000"/>
                                  </p:stCondLst>
                                  <p:childTnLst>
                                    <p:set>
                                      <p:cBhvr>
                                        <p:cTn id="62" dur="1" fill="hold">
                                          <p:stCondLst>
                                            <p:cond delay="0"/>
                                          </p:stCondLst>
                                        </p:cTn>
                                        <p:tgtEl>
                                          <p:spTgt spid="25"/>
                                        </p:tgtEl>
                                        <p:attrNameLst>
                                          <p:attrName>style.visibility</p:attrName>
                                        </p:attrNameLst>
                                      </p:cBhvr>
                                      <p:to>
                                        <p:strVal val="visible"/>
                                      </p:to>
                                    </p:set>
                                    <p:anim calcmode="lin" valueType="num">
                                      <p:cBhvr>
                                        <p:cTn id="63" dur="1000" fill="hold"/>
                                        <p:tgtEl>
                                          <p:spTgt spid="25"/>
                                        </p:tgtEl>
                                        <p:attrNameLst>
                                          <p:attrName>ppt_x</p:attrName>
                                        </p:attrNameLst>
                                      </p:cBhvr>
                                      <p:tavLst>
                                        <p:tav tm="0">
                                          <p:val>
                                            <p:strVal val="#ppt_x-.2"/>
                                          </p:val>
                                        </p:tav>
                                        <p:tav tm="100000">
                                          <p:val>
                                            <p:strVal val="#ppt_x"/>
                                          </p:val>
                                        </p:tav>
                                      </p:tavLst>
                                    </p:anim>
                                    <p:anim calcmode="lin" valueType="num">
                                      <p:cBhvr>
                                        <p:cTn id="64"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wipe(down)">
                                      <p:cBhvr>
                                        <p:cTn id="70" dur="500"/>
                                        <p:tgtEl>
                                          <p:spTgt spid="26"/>
                                        </p:tgtEl>
                                      </p:cBhvr>
                                    </p:animEffect>
                                  </p:childTnLst>
                                </p:cTn>
                              </p:par>
                              <p:par>
                                <p:cTn id="71" presetID="26" presetClass="emph" presetSubtype="0" fill="hold" nodeType="withEffect">
                                  <p:stCondLst>
                                    <p:cond delay="1000"/>
                                  </p:stCondLst>
                                  <p:childTnLst>
                                    <p:animEffect transition="out" filter="fade">
                                      <p:cBhvr>
                                        <p:cTn id="72" dur="500" tmFilter="0, 0; .2, .5; .8, .5; 1, 0"/>
                                        <p:tgtEl>
                                          <p:spTgt spid="26"/>
                                        </p:tgtEl>
                                      </p:cBhvr>
                                    </p:animEffect>
                                    <p:animScale>
                                      <p:cBhvr>
                                        <p:cTn id="73" dur="250" autoRev="1" fill="hold"/>
                                        <p:tgtEl>
                                          <p:spTgt spid="26"/>
                                        </p:tgtEl>
                                      </p:cBhvr>
                                      <p:by x="105000" y="105000"/>
                                    </p:animScale>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26"/>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2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1000" fill="hold"/>
                                        <p:tgtEl>
                                          <p:spTgt spid="31"/>
                                        </p:tgtEl>
                                        <p:attrNameLst>
                                          <p:attrName>ppt_x</p:attrName>
                                        </p:attrNameLst>
                                      </p:cBhvr>
                                      <p:tavLst>
                                        <p:tav tm="0">
                                          <p:val>
                                            <p:strVal val="#ppt_x-.2"/>
                                          </p:val>
                                        </p:tav>
                                        <p:tav tm="100000">
                                          <p:val>
                                            <p:strVal val="#ppt_x"/>
                                          </p:val>
                                        </p:tav>
                                      </p:tavLst>
                                    </p:anim>
                                    <p:anim calcmode="lin" valueType="num">
                                      <p:cBhvr>
                                        <p:cTn id="85"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86" dur="1000"/>
                                        <p:tgtEl>
                                          <p:spTgt spid="31"/>
                                        </p:tgtEl>
                                      </p:cBhvr>
                                    </p:animEffect>
                                  </p:childTnLst>
                                </p:cTn>
                              </p:par>
                              <p:par>
                                <p:cTn id="87" presetID="26" presetClass="entr" presetSubtype="0" fill="hold" nodeType="with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down)">
                                      <p:cBhvr>
                                        <p:cTn id="89" dur="580">
                                          <p:stCondLst>
                                            <p:cond delay="0"/>
                                          </p:stCondLst>
                                        </p:cTn>
                                        <p:tgtEl>
                                          <p:spTgt spid="32"/>
                                        </p:tgtEl>
                                      </p:cBhvr>
                                    </p:animEffect>
                                    <p:anim calcmode="lin" valueType="num">
                                      <p:cBhvr>
                                        <p:cTn id="9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95" dur="26">
                                          <p:stCondLst>
                                            <p:cond delay="650"/>
                                          </p:stCondLst>
                                        </p:cTn>
                                        <p:tgtEl>
                                          <p:spTgt spid="32"/>
                                        </p:tgtEl>
                                      </p:cBhvr>
                                      <p:to x="100000" y="60000"/>
                                    </p:animScale>
                                    <p:animScale>
                                      <p:cBhvr>
                                        <p:cTn id="96" dur="166" decel="50000">
                                          <p:stCondLst>
                                            <p:cond delay="676"/>
                                          </p:stCondLst>
                                        </p:cTn>
                                        <p:tgtEl>
                                          <p:spTgt spid="32"/>
                                        </p:tgtEl>
                                      </p:cBhvr>
                                      <p:to x="100000" y="100000"/>
                                    </p:animScale>
                                    <p:animScale>
                                      <p:cBhvr>
                                        <p:cTn id="97" dur="26">
                                          <p:stCondLst>
                                            <p:cond delay="1312"/>
                                          </p:stCondLst>
                                        </p:cTn>
                                        <p:tgtEl>
                                          <p:spTgt spid="32"/>
                                        </p:tgtEl>
                                      </p:cBhvr>
                                      <p:to x="100000" y="80000"/>
                                    </p:animScale>
                                    <p:animScale>
                                      <p:cBhvr>
                                        <p:cTn id="98" dur="166" decel="50000">
                                          <p:stCondLst>
                                            <p:cond delay="1338"/>
                                          </p:stCondLst>
                                        </p:cTn>
                                        <p:tgtEl>
                                          <p:spTgt spid="32"/>
                                        </p:tgtEl>
                                      </p:cBhvr>
                                      <p:to x="100000" y="100000"/>
                                    </p:animScale>
                                    <p:animScale>
                                      <p:cBhvr>
                                        <p:cTn id="99" dur="26">
                                          <p:stCondLst>
                                            <p:cond delay="1642"/>
                                          </p:stCondLst>
                                        </p:cTn>
                                        <p:tgtEl>
                                          <p:spTgt spid="32"/>
                                        </p:tgtEl>
                                      </p:cBhvr>
                                      <p:to x="100000" y="90000"/>
                                    </p:animScale>
                                    <p:animScale>
                                      <p:cBhvr>
                                        <p:cTn id="100" dur="166" decel="50000">
                                          <p:stCondLst>
                                            <p:cond delay="1668"/>
                                          </p:stCondLst>
                                        </p:cTn>
                                        <p:tgtEl>
                                          <p:spTgt spid="32"/>
                                        </p:tgtEl>
                                      </p:cBhvr>
                                      <p:to x="100000" y="100000"/>
                                    </p:animScale>
                                    <p:animScale>
                                      <p:cBhvr>
                                        <p:cTn id="101" dur="26">
                                          <p:stCondLst>
                                            <p:cond delay="1808"/>
                                          </p:stCondLst>
                                        </p:cTn>
                                        <p:tgtEl>
                                          <p:spTgt spid="32"/>
                                        </p:tgtEl>
                                      </p:cBhvr>
                                      <p:to x="100000" y="95000"/>
                                    </p:animScale>
                                    <p:animScale>
                                      <p:cBhvr>
                                        <p:cTn id="102" dur="166" decel="50000">
                                          <p:stCondLst>
                                            <p:cond delay="1834"/>
                                          </p:stCondLst>
                                        </p:cTn>
                                        <p:tgtEl>
                                          <p:spTgt spid="32"/>
                                        </p:tgtEl>
                                      </p:cBhvr>
                                      <p:to x="100000" y="100000"/>
                                    </p:animScale>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nodeType="clickEffect">
                                  <p:stCondLst>
                                    <p:cond delay="0"/>
                                  </p:stCondLst>
                                  <p:childTnLst>
                                    <p:set>
                                      <p:cBhvr>
                                        <p:cTn id="106" dur="1" fill="hold">
                                          <p:stCondLst>
                                            <p:cond delay="0"/>
                                          </p:stCondLst>
                                        </p:cTn>
                                        <p:tgtEl>
                                          <p:spTgt spid="32"/>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31"/>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29" presetClass="entr" presetSubtype="0" fill="hold" grpId="0" nodeType="clickEffect">
                                  <p:stCondLst>
                                    <p:cond delay="0"/>
                                  </p:stCondLst>
                                  <p:childTnLst>
                                    <p:set>
                                      <p:cBhvr>
                                        <p:cTn id="112" dur="1" fill="hold">
                                          <p:stCondLst>
                                            <p:cond delay="0"/>
                                          </p:stCondLst>
                                        </p:cTn>
                                        <p:tgtEl>
                                          <p:spTgt spid="40"/>
                                        </p:tgtEl>
                                        <p:attrNameLst>
                                          <p:attrName>style.visibility</p:attrName>
                                        </p:attrNameLst>
                                      </p:cBhvr>
                                      <p:to>
                                        <p:strVal val="visible"/>
                                      </p:to>
                                    </p:set>
                                    <p:anim calcmode="lin" valueType="num">
                                      <p:cBhvr>
                                        <p:cTn id="113" dur="1000" fill="hold"/>
                                        <p:tgtEl>
                                          <p:spTgt spid="40"/>
                                        </p:tgtEl>
                                        <p:attrNameLst>
                                          <p:attrName>ppt_x</p:attrName>
                                        </p:attrNameLst>
                                      </p:cBhvr>
                                      <p:tavLst>
                                        <p:tav tm="0">
                                          <p:val>
                                            <p:strVal val="#ppt_x-.2"/>
                                          </p:val>
                                        </p:tav>
                                        <p:tav tm="100000">
                                          <p:val>
                                            <p:strVal val="#ppt_x"/>
                                          </p:val>
                                        </p:tav>
                                      </p:tavLst>
                                    </p:anim>
                                    <p:anim calcmode="lin" valueType="num">
                                      <p:cBhvr>
                                        <p:cTn id="114"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15" dur="1000"/>
                                        <p:tgtEl>
                                          <p:spTgt spid="40"/>
                                        </p:tgtEl>
                                      </p:cBhvr>
                                    </p:animEffect>
                                  </p:childTnLst>
                                </p:cTn>
                              </p:par>
                              <p:par>
                                <p:cTn id="116" presetID="19" presetClass="entr" presetSubtype="10" fill="hold" nodeType="withEffect">
                                  <p:stCondLst>
                                    <p:cond delay="0"/>
                                  </p:stCondLst>
                                  <p:childTnLst>
                                    <p:set>
                                      <p:cBhvr>
                                        <p:cTn id="117" dur="1" fill="hold">
                                          <p:stCondLst>
                                            <p:cond delay="0"/>
                                          </p:stCondLst>
                                        </p:cTn>
                                        <p:tgtEl>
                                          <p:spTgt spid="41"/>
                                        </p:tgtEl>
                                        <p:attrNameLst>
                                          <p:attrName>style.visibility</p:attrName>
                                        </p:attrNameLst>
                                      </p:cBhvr>
                                      <p:to>
                                        <p:strVal val="visible"/>
                                      </p:to>
                                    </p:set>
                                    <p:anim calcmode="lin" valueType="num">
                                      <p:cBhvr>
                                        <p:cTn id="118" dur="5000" fill="hold"/>
                                        <p:tgtEl>
                                          <p:spTgt spid="41"/>
                                        </p:tgtEl>
                                        <p:attrNameLst>
                                          <p:attrName>ppt_w</p:attrName>
                                        </p:attrNameLst>
                                      </p:cBhvr>
                                      <p:tavLst>
                                        <p:tav tm="0" fmla="#ppt_w*sin(2.5*pi*$)">
                                          <p:val>
                                            <p:fltVal val="0"/>
                                          </p:val>
                                        </p:tav>
                                        <p:tav tm="100000">
                                          <p:val>
                                            <p:fltVal val="1"/>
                                          </p:val>
                                        </p:tav>
                                      </p:tavLst>
                                    </p:anim>
                                    <p:anim calcmode="lin" valueType="num">
                                      <p:cBhvr>
                                        <p:cTn id="119" dur="50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1" presetClass="exit" presetSubtype="0" fill="hold" grpId="1" nodeType="clickEffect">
                                  <p:stCondLst>
                                    <p:cond delay="0"/>
                                  </p:stCondLst>
                                  <p:childTnLst>
                                    <p:set>
                                      <p:cBhvr>
                                        <p:cTn id="123" dur="1" fill="hold">
                                          <p:stCondLst>
                                            <p:cond delay="0"/>
                                          </p:stCondLst>
                                        </p:cTn>
                                        <p:tgtEl>
                                          <p:spTgt spid="40"/>
                                        </p:tgtEl>
                                        <p:attrNameLst>
                                          <p:attrName>style.visibility</p:attrName>
                                        </p:attrNameLst>
                                      </p:cBhvr>
                                      <p:to>
                                        <p:strVal val="hidden"/>
                                      </p:to>
                                    </p:set>
                                  </p:childTnLst>
                                </p:cTn>
                              </p:par>
                              <p:par>
                                <p:cTn id="124" presetID="1" presetClass="exit" presetSubtype="0" fill="hold" nodeType="withEffect">
                                  <p:stCondLst>
                                    <p:cond delay="0"/>
                                  </p:stCondLst>
                                  <p:childTnLst>
                                    <p:set>
                                      <p:cBhvr>
                                        <p:cTn id="125" dur="1" fill="hold">
                                          <p:stCondLst>
                                            <p:cond delay="0"/>
                                          </p:stCondLst>
                                        </p:cTn>
                                        <p:tgtEl>
                                          <p:spTgt spid="41"/>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29" presetClass="entr" presetSubtype="0" fill="hold" grpId="0" nodeType="clickEffect">
                                  <p:stCondLst>
                                    <p:cond delay="0"/>
                                  </p:stCondLst>
                                  <p:childTnLst>
                                    <p:set>
                                      <p:cBhvr>
                                        <p:cTn id="129" dur="1" fill="hold">
                                          <p:stCondLst>
                                            <p:cond delay="0"/>
                                          </p:stCondLst>
                                        </p:cTn>
                                        <p:tgtEl>
                                          <p:spTgt spid="42"/>
                                        </p:tgtEl>
                                        <p:attrNameLst>
                                          <p:attrName>style.visibility</p:attrName>
                                        </p:attrNameLst>
                                      </p:cBhvr>
                                      <p:to>
                                        <p:strVal val="visible"/>
                                      </p:to>
                                    </p:set>
                                    <p:anim calcmode="lin" valueType="num">
                                      <p:cBhvr>
                                        <p:cTn id="130" dur="1000" fill="hold"/>
                                        <p:tgtEl>
                                          <p:spTgt spid="42"/>
                                        </p:tgtEl>
                                        <p:attrNameLst>
                                          <p:attrName>ppt_x</p:attrName>
                                        </p:attrNameLst>
                                      </p:cBhvr>
                                      <p:tavLst>
                                        <p:tav tm="0">
                                          <p:val>
                                            <p:strVal val="#ppt_x-.2"/>
                                          </p:val>
                                        </p:tav>
                                        <p:tav tm="100000">
                                          <p:val>
                                            <p:strVal val="#ppt_x"/>
                                          </p:val>
                                        </p:tav>
                                      </p:tavLst>
                                    </p:anim>
                                    <p:anim calcmode="lin" valueType="num">
                                      <p:cBhvr>
                                        <p:cTn id="131"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42"/>
                                        </p:tgtEl>
                                      </p:cBhvr>
                                    </p:animEffect>
                                  </p:childTnLst>
                                </p:cTn>
                              </p:par>
                              <p:par>
                                <p:cTn id="133" presetID="35" presetClass="entr" presetSubtype="0" fill="hold"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fade">
                                      <p:cBhvr>
                                        <p:cTn id="135" dur="2000"/>
                                        <p:tgtEl>
                                          <p:spTgt spid="43"/>
                                        </p:tgtEl>
                                      </p:cBhvr>
                                    </p:animEffect>
                                    <p:anim calcmode="lin" valueType="num">
                                      <p:cBhvr>
                                        <p:cTn id="136" dur="2000" fill="hold"/>
                                        <p:tgtEl>
                                          <p:spTgt spid="43"/>
                                        </p:tgtEl>
                                        <p:attrNameLst>
                                          <p:attrName>style.rotation</p:attrName>
                                        </p:attrNameLst>
                                      </p:cBhvr>
                                      <p:tavLst>
                                        <p:tav tm="0">
                                          <p:val>
                                            <p:fltVal val="720"/>
                                          </p:val>
                                        </p:tav>
                                        <p:tav tm="100000">
                                          <p:val>
                                            <p:fltVal val="0"/>
                                          </p:val>
                                        </p:tav>
                                      </p:tavLst>
                                    </p:anim>
                                    <p:anim calcmode="lin" valueType="num">
                                      <p:cBhvr>
                                        <p:cTn id="137" dur="2000" fill="hold"/>
                                        <p:tgtEl>
                                          <p:spTgt spid="43"/>
                                        </p:tgtEl>
                                        <p:attrNameLst>
                                          <p:attrName>ppt_h</p:attrName>
                                        </p:attrNameLst>
                                      </p:cBhvr>
                                      <p:tavLst>
                                        <p:tav tm="0">
                                          <p:val>
                                            <p:fltVal val="0"/>
                                          </p:val>
                                        </p:tav>
                                        <p:tav tm="100000">
                                          <p:val>
                                            <p:strVal val="#ppt_h"/>
                                          </p:val>
                                        </p:tav>
                                      </p:tavLst>
                                    </p:anim>
                                    <p:anim calcmode="lin" valueType="num">
                                      <p:cBhvr>
                                        <p:cTn id="138" dur="2000" fill="hold"/>
                                        <p:tgtEl>
                                          <p:spTgt spid="43"/>
                                        </p:tgtEl>
                                        <p:attrNameLst>
                                          <p:attrName>ppt_w</p:attrName>
                                        </p:attrNameLst>
                                      </p:cBhvr>
                                      <p:tavLst>
                                        <p:tav tm="0">
                                          <p:val>
                                            <p:fltVal val="0"/>
                                          </p:val>
                                        </p:tav>
                                        <p:tav tm="100000">
                                          <p:val>
                                            <p:strVal val="#ppt_w"/>
                                          </p:val>
                                        </p:tav>
                                      </p:tavLst>
                                    </p:anim>
                                  </p:childTnLst>
                                </p:cTn>
                              </p:par>
                            </p:childTnLst>
                          </p:cTn>
                        </p:par>
                      </p:childTnLst>
                    </p:cTn>
                  </p:par>
                  <p:par>
                    <p:cTn id="139" fill="hold">
                      <p:stCondLst>
                        <p:cond delay="indefinite"/>
                      </p:stCondLst>
                      <p:childTnLst>
                        <p:par>
                          <p:cTn id="140" fill="hold">
                            <p:stCondLst>
                              <p:cond delay="0"/>
                            </p:stCondLst>
                            <p:childTnLst>
                              <p:par>
                                <p:cTn id="141" presetID="1" presetClass="exit" presetSubtype="0" fill="hold" grpId="1" nodeType="clickEffect">
                                  <p:stCondLst>
                                    <p:cond delay="0"/>
                                  </p:stCondLst>
                                  <p:childTnLst>
                                    <p:set>
                                      <p:cBhvr>
                                        <p:cTn id="142" dur="1" fill="hold">
                                          <p:stCondLst>
                                            <p:cond delay="0"/>
                                          </p:stCondLst>
                                        </p:cTn>
                                        <p:tgtEl>
                                          <p:spTgt spid="42"/>
                                        </p:tgtEl>
                                        <p:attrNameLst>
                                          <p:attrName>style.visibility</p:attrName>
                                        </p:attrNameLst>
                                      </p:cBhvr>
                                      <p:to>
                                        <p:strVal val="hidden"/>
                                      </p:to>
                                    </p:set>
                                  </p:childTnLst>
                                </p:cTn>
                              </p:par>
                              <p:par>
                                <p:cTn id="143" presetID="1" presetClass="exit" presetSubtype="0" fill="hold" nodeType="withEffect">
                                  <p:stCondLst>
                                    <p:cond delay="0"/>
                                  </p:stCondLst>
                                  <p:childTnLst>
                                    <p:set>
                                      <p:cBhvr>
                                        <p:cTn id="144" dur="1" fill="hold">
                                          <p:stCondLst>
                                            <p:cond delay="0"/>
                                          </p:stCondLst>
                                        </p:cTn>
                                        <p:tgtEl>
                                          <p:spTgt spid="43"/>
                                        </p:tgtEl>
                                        <p:attrNameLst>
                                          <p:attrName>style.visibility</p:attrName>
                                        </p:attrNameLst>
                                      </p:cBhvr>
                                      <p:to>
                                        <p:strVal val="hidden"/>
                                      </p:to>
                                    </p:set>
                                  </p:childTnLst>
                                </p:cTn>
                              </p:par>
                            </p:childTnLst>
                          </p:cTn>
                        </p:par>
                      </p:childTnLst>
                    </p:cTn>
                  </p:par>
                  <p:par>
                    <p:cTn id="145" fill="hold">
                      <p:stCondLst>
                        <p:cond delay="indefinite"/>
                      </p:stCondLst>
                      <p:childTnLst>
                        <p:par>
                          <p:cTn id="146" fill="hold">
                            <p:stCondLst>
                              <p:cond delay="0"/>
                            </p:stCondLst>
                            <p:childTnLst>
                              <p:par>
                                <p:cTn id="147" presetID="29" presetClass="entr" presetSubtype="0" fill="hold" grpId="0" nodeType="clickEffect">
                                  <p:stCondLst>
                                    <p:cond delay="0"/>
                                  </p:stCondLst>
                                  <p:childTnLst>
                                    <p:set>
                                      <p:cBhvr>
                                        <p:cTn id="148" dur="1" fill="hold">
                                          <p:stCondLst>
                                            <p:cond delay="0"/>
                                          </p:stCondLst>
                                        </p:cTn>
                                        <p:tgtEl>
                                          <p:spTgt spid="44"/>
                                        </p:tgtEl>
                                        <p:attrNameLst>
                                          <p:attrName>style.visibility</p:attrName>
                                        </p:attrNameLst>
                                      </p:cBhvr>
                                      <p:to>
                                        <p:strVal val="visible"/>
                                      </p:to>
                                    </p:set>
                                    <p:anim calcmode="lin" valueType="num">
                                      <p:cBhvr>
                                        <p:cTn id="149" dur="1000" fill="hold"/>
                                        <p:tgtEl>
                                          <p:spTgt spid="44"/>
                                        </p:tgtEl>
                                        <p:attrNameLst>
                                          <p:attrName>ppt_x</p:attrName>
                                        </p:attrNameLst>
                                      </p:cBhvr>
                                      <p:tavLst>
                                        <p:tav tm="0">
                                          <p:val>
                                            <p:strVal val="#ppt_x-.2"/>
                                          </p:val>
                                        </p:tav>
                                        <p:tav tm="100000">
                                          <p:val>
                                            <p:strVal val="#ppt_x"/>
                                          </p:val>
                                        </p:tav>
                                      </p:tavLst>
                                    </p:anim>
                                    <p:anim calcmode="lin" valueType="num">
                                      <p:cBhvr>
                                        <p:cTn id="150"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151" dur="1000"/>
                                        <p:tgtEl>
                                          <p:spTgt spid="44"/>
                                        </p:tgtEl>
                                      </p:cBhvr>
                                    </p:animEffect>
                                  </p:childTnLst>
                                </p:cTn>
                              </p:par>
                              <p:par>
                                <p:cTn id="152" presetID="19" presetClass="entr" presetSubtype="10" fill="hold" nodeType="withEffect">
                                  <p:stCondLst>
                                    <p:cond delay="0"/>
                                  </p:stCondLst>
                                  <p:childTnLst>
                                    <p:set>
                                      <p:cBhvr>
                                        <p:cTn id="153" dur="1" fill="hold">
                                          <p:stCondLst>
                                            <p:cond delay="0"/>
                                          </p:stCondLst>
                                        </p:cTn>
                                        <p:tgtEl>
                                          <p:spTgt spid="45"/>
                                        </p:tgtEl>
                                        <p:attrNameLst>
                                          <p:attrName>style.visibility</p:attrName>
                                        </p:attrNameLst>
                                      </p:cBhvr>
                                      <p:to>
                                        <p:strVal val="visible"/>
                                      </p:to>
                                    </p:set>
                                    <p:anim calcmode="lin" valueType="num">
                                      <p:cBhvr>
                                        <p:cTn id="154" dur="5000" fill="hold"/>
                                        <p:tgtEl>
                                          <p:spTgt spid="45"/>
                                        </p:tgtEl>
                                        <p:attrNameLst>
                                          <p:attrName>ppt_w</p:attrName>
                                        </p:attrNameLst>
                                      </p:cBhvr>
                                      <p:tavLst>
                                        <p:tav tm="0" fmla="#ppt_w*sin(2.5*pi*$)">
                                          <p:val>
                                            <p:fltVal val="0"/>
                                          </p:val>
                                        </p:tav>
                                        <p:tav tm="100000">
                                          <p:val>
                                            <p:fltVal val="1"/>
                                          </p:val>
                                        </p:tav>
                                      </p:tavLst>
                                    </p:anim>
                                    <p:anim calcmode="lin" valueType="num">
                                      <p:cBhvr>
                                        <p:cTn id="155" dur="5000" fill="hold"/>
                                        <p:tgtEl>
                                          <p:spTgt spid="45"/>
                                        </p:tgtEl>
                                        <p:attrNameLst>
                                          <p:attrName>ppt_h</p:attrName>
                                        </p:attrNameLst>
                                      </p:cBhvr>
                                      <p:tavLst>
                                        <p:tav tm="0">
                                          <p:val>
                                            <p:strVal val="#ppt_h"/>
                                          </p:val>
                                        </p:tav>
                                        <p:tav tm="100000">
                                          <p:val>
                                            <p:strVal val="#ppt_h"/>
                                          </p:val>
                                        </p:tav>
                                      </p:tavLst>
                                    </p:anim>
                                  </p:childTnLst>
                                </p:cTn>
                              </p:par>
                            </p:childTnLst>
                          </p:cTn>
                        </p:par>
                      </p:childTnLst>
                    </p:cTn>
                  </p:par>
                  <p:par>
                    <p:cTn id="156" fill="hold">
                      <p:stCondLst>
                        <p:cond delay="indefinite"/>
                      </p:stCondLst>
                      <p:childTnLst>
                        <p:par>
                          <p:cTn id="157" fill="hold">
                            <p:stCondLst>
                              <p:cond delay="0"/>
                            </p:stCondLst>
                            <p:childTnLst>
                              <p:par>
                                <p:cTn id="158" presetID="1" presetClass="exit" presetSubtype="0" fill="hold" nodeType="clickEffect">
                                  <p:stCondLst>
                                    <p:cond delay="0"/>
                                  </p:stCondLst>
                                  <p:childTnLst>
                                    <p:set>
                                      <p:cBhvr>
                                        <p:cTn id="159" dur="1" fill="hold">
                                          <p:stCondLst>
                                            <p:cond delay="0"/>
                                          </p:stCondLst>
                                        </p:cTn>
                                        <p:tgtEl>
                                          <p:spTgt spid="45"/>
                                        </p:tgtEl>
                                        <p:attrNameLst>
                                          <p:attrName>style.visibility</p:attrName>
                                        </p:attrNameLst>
                                      </p:cBhvr>
                                      <p:to>
                                        <p:strVal val="hidden"/>
                                      </p:to>
                                    </p:set>
                                  </p:childTnLst>
                                </p:cTn>
                              </p:par>
                              <p:par>
                                <p:cTn id="160" presetID="1" presetClass="exit" presetSubtype="0" fill="hold" grpId="1" nodeType="withEffect">
                                  <p:stCondLst>
                                    <p:cond delay="0"/>
                                  </p:stCondLst>
                                  <p:childTnLst>
                                    <p:set>
                                      <p:cBhvr>
                                        <p:cTn id="161"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3" grpId="0" build="allAtOnce" animBg="1"/>
      <p:bldP spid="23" grpId="1" build="allAtOnce" animBg="1"/>
      <p:bldP spid="24" grpId="0" animBg="1"/>
      <p:bldP spid="24" grpId="1" animBg="1"/>
      <p:bldP spid="24" grpId="2" animBg="1"/>
      <p:bldP spid="25" grpId="0" animBg="1"/>
      <p:bldP spid="25" grpId="1" animBg="1"/>
      <p:bldP spid="31" grpId="0" animBg="1"/>
      <p:bldP spid="31" grpId="1" animBg="1"/>
      <p:bldP spid="40" grpId="0" animBg="1"/>
      <p:bldP spid="40" grpId="1" animBg="1"/>
      <p:bldP spid="42" grpId="0" animBg="1"/>
      <p:bldP spid="42" grpId="1" animBg="1"/>
      <p:bldP spid="44" grpId="0" animBg="1"/>
      <p:bldP spid="44" grpId="1"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2987824" y="1124744"/>
            <a:ext cx="3096344" cy="720080"/>
          </a:xfrm>
          <a:prstGeom prst="rect">
            <a:avLst/>
          </a:prstGeom>
        </p:spPr>
        <p:style>
          <a:lnRef idx="1">
            <a:schemeClr val="accent1"/>
          </a:lnRef>
          <a:fillRef idx="2">
            <a:schemeClr val="accent1"/>
          </a:fillRef>
          <a:effectRef idx="1">
            <a:schemeClr val="accent1"/>
          </a:effectRef>
          <a:fontRef idx="minor">
            <a:schemeClr val="dk1"/>
          </a:fontRef>
        </p:style>
        <p:txBody>
          <a:bodyPr rtlCol="1" anchor="ctr">
            <a:normAutofit lnSpcReduction="10000"/>
          </a:bodyPr>
          <a:lstStyle/>
          <a:p>
            <a:pPr algn="ctr" fontAlgn="auto">
              <a:spcAft>
                <a:spcPts val="0"/>
              </a:spcAft>
              <a:defRPr/>
            </a:pPr>
            <a:r>
              <a:rPr lang="ar-KW" sz="4400" b="1" dirty="0">
                <a:ln>
                  <a:solidFill>
                    <a:schemeClr val="accent3">
                      <a:lumMod val="75000"/>
                    </a:schemeClr>
                  </a:solidFill>
                </a:ln>
                <a:solidFill>
                  <a:schemeClr val="tx1"/>
                </a:solidFill>
                <a:effectLst>
                  <a:glow rad="101600">
                    <a:schemeClr val="accent6">
                      <a:satMod val="175000"/>
                      <a:alpha val="40000"/>
                    </a:schemeClr>
                  </a:glow>
                </a:effectLst>
                <a:latin typeface="Simplified Arabic" pitchFamily="18" charset="-78"/>
                <a:ea typeface="+mj-ea"/>
                <a:cs typeface="Simplified Arabic" pitchFamily="18" charset="-78"/>
              </a:rPr>
              <a:t>التطبيق</a:t>
            </a:r>
          </a:p>
        </p:txBody>
      </p:sp>
      <p:sp>
        <p:nvSpPr>
          <p:cNvPr id="5" name="Content Placeholder 2"/>
          <p:cNvSpPr txBox="1">
            <a:spLocks/>
          </p:cNvSpPr>
          <p:nvPr/>
        </p:nvSpPr>
        <p:spPr bwMode="auto">
          <a:xfrm>
            <a:off x="2627785" y="2565400"/>
            <a:ext cx="3404716" cy="1367656"/>
          </a:xfrm>
          <a:prstGeom prst="rect">
            <a:avLst/>
          </a:prstGeom>
          <a:noFill/>
          <a:ln w="9525">
            <a:noFill/>
            <a:miter lim="800000"/>
            <a:headEnd/>
            <a:tailEnd/>
          </a:ln>
        </p:spPr>
        <p:txBody>
          <a:bodyPr/>
          <a:lstStyle/>
          <a:p>
            <a:pPr>
              <a:spcBef>
                <a:spcPct val="20000"/>
              </a:spcBef>
            </a:pPr>
            <a:r>
              <a:rPr lang="ar-KW" sz="2800" b="1" dirty="0">
                <a:latin typeface="Simplified Arabic" pitchFamily="18" charset="-78"/>
                <a:cs typeface="Simplified Arabic" pitchFamily="18" charset="-78"/>
              </a:rPr>
              <a:t>ص</a:t>
            </a:r>
            <a:r>
              <a:rPr lang="en-US" sz="2800" b="1" dirty="0">
                <a:latin typeface="Simplified Arabic" pitchFamily="18" charset="-78"/>
                <a:cs typeface="Simplified Arabic" pitchFamily="18" charset="-78"/>
              </a:rPr>
              <a:t>49</a:t>
            </a:r>
            <a:r>
              <a:rPr lang="ar-KW" sz="2800" b="1" dirty="0">
                <a:latin typeface="Simplified Arabic" pitchFamily="18" charset="-78"/>
                <a:cs typeface="Simplified Arabic" pitchFamily="18" charset="-78"/>
              </a:rPr>
              <a:t>  رقم  </a:t>
            </a:r>
            <a:r>
              <a:rPr lang="en-US" sz="2800" b="1" dirty="0">
                <a:latin typeface="Simplified Arabic" pitchFamily="18" charset="-78"/>
                <a:cs typeface="Simplified Arabic" pitchFamily="18" charset="-78"/>
              </a:rPr>
              <a:t>5 , 6</a:t>
            </a:r>
            <a:endParaRPr lang="ar-SA" sz="2800" b="1" dirty="0">
              <a:latin typeface="Simplified Arabic" pitchFamily="18" charset="-78"/>
              <a:cs typeface="Simplified Arabic" pitchFamily="18" charset="-78"/>
            </a:endParaRPr>
          </a:p>
          <a:p>
            <a:pPr>
              <a:spcBef>
                <a:spcPct val="20000"/>
              </a:spcBef>
            </a:pPr>
            <a:r>
              <a:rPr lang="ar-KW" sz="2800" b="1" dirty="0">
                <a:latin typeface="Simplified Arabic" pitchFamily="18" charset="-78"/>
                <a:cs typeface="Simplified Arabic" pitchFamily="18" charset="-78"/>
              </a:rPr>
              <a:t>         رقم </a:t>
            </a:r>
            <a:r>
              <a:rPr lang="en-US" sz="2800" b="1" dirty="0">
                <a:latin typeface="Simplified Arabic" pitchFamily="18" charset="-78"/>
                <a:cs typeface="Simplified Arabic" pitchFamily="18" charset="-78"/>
              </a:rPr>
              <a:t>8 , </a:t>
            </a:r>
            <a:endParaRPr lang="ar-KW" sz="2800" b="1" dirty="0">
              <a:latin typeface="Simplified Arabic" pitchFamily="18" charset="-78"/>
              <a:cs typeface="Simplified Arabic" pitchFamily="18" charset="-78"/>
            </a:endParaRPr>
          </a:p>
        </p:txBody>
      </p:sp>
    </p:spTree>
    <p:extLst>
      <p:ext uri="{BB962C8B-B14F-4D97-AF65-F5344CB8AC3E}">
        <p14:creationId xmlns:p14="http://schemas.microsoft.com/office/powerpoint/2010/main" val="30519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 name="Arc 71"/>
          <p:cNvSpPr>
            <a:spLocks/>
          </p:cNvSpPr>
          <p:nvPr/>
        </p:nvSpPr>
        <p:spPr bwMode="auto">
          <a:xfrm rot="303112" flipV="1">
            <a:off x="983236" y="1140990"/>
            <a:ext cx="1112837" cy="546100"/>
          </a:xfrm>
          <a:custGeom>
            <a:avLst/>
            <a:gdLst>
              <a:gd name="T0" fmla="*/ 184837 w 21572"/>
              <a:gd name="T1" fmla="*/ 0 h 21301"/>
              <a:gd name="T2" fmla="*/ 1112837 w 21572"/>
              <a:gd name="T3" fmla="*/ 517925 h 21301"/>
              <a:gd name="T4" fmla="*/ 0 w 21572"/>
              <a:gd name="T5" fmla="*/ 546100 h 21301"/>
              <a:gd name="T6" fmla="*/ 0 60000 65536"/>
              <a:gd name="T7" fmla="*/ 0 60000 65536"/>
              <a:gd name="T8" fmla="*/ 0 60000 65536"/>
              <a:gd name="T9" fmla="*/ 0 w 21572"/>
              <a:gd name="T10" fmla="*/ 0 h 21301"/>
              <a:gd name="T11" fmla="*/ 21572 w 21572"/>
              <a:gd name="T12" fmla="*/ 21301 h 21301"/>
            </a:gdLst>
            <a:ahLst/>
            <a:cxnLst>
              <a:cxn ang="T6">
                <a:pos x="T0" y="T1"/>
              </a:cxn>
              <a:cxn ang="T7">
                <a:pos x="T2" y="T3"/>
              </a:cxn>
              <a:cxn ang="T8">
                <a:pos x="T4" y="T5"/>
              </a:cxn>
            </a:cxnLst>
            <a:rect l="T9" t="T10" r="T11" b="T12"/>
            <a:pathLst>
              <a:path w="21572" h="21301" fill="none" extrusionOk="0">
                <a:moveTo>
                  <a:pt x="3582" y="0"/>
                </a:moveTo>
                <a:cubicBezTo>
                  <a:pt x="13575" y="1681"/>
                  <a:pt x="21056" y="10082"/>
                  <a:pt x="21572" y="20201"/>
                </a:cubicBezTo>
              </a:path>
              <a:path w="21572" h="21301" stroke="0" extrusionOk="0">
                <a:moveTo>
                  <a:pt x="3582" y="0"/>
                </a:moveTo>
                <a:cubicBezTo>
                  <a:pt x="13575" y="1681"/>
                  <a:pt x="21056" y="10082"/>
                  <a:pt x="21572" y="20201"/>
                </a:cubicBezTo>
                <a:lnTo>
                  <a:pt x="0" y="21301"/>
                </a:lnTo>
                <a:close/>
              </a:path>
            </a:pathLst>
          </a:custGeom>
          <a:noFill/>
          <a:ln w="38100">
            <a:solidFill>
              <a:srgbClr val="00FF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55" name="Arc 72"/>
          <p:cNvSpPr>
            <a:spLocks/>
          </p:cNvSpPr>
          <p:nvPr/>
        </p:nvSpPr>
        <p:spPr bwMode="auto">
          <a:xfrm rot="21296888" flipH="1" flipV="1">
            <a:off x="194246" y="1139404"/>
            <a:ext cx="1112838" cy="544513"/>
          </a:xfrm>
          <a:custGeom>
            <a:avLst/>
            <a:gdLst>
              <a:gd name="T0" fmla="*/ 184837 w 21572"/>
              <a:gd name="T1" fmla="*/ 0 h 21301"/>
              <a:gd name="T2" fmla="*/ 1112838 w 21572"/>
              <a:gd name="T3" fmla="*/ 516420 h 21301"/>
              <a:gd name="T4" fmla="*/ 0 w 21572"/>
              <a:gd name="T5" fmla="*/ 544513 h 21301"/>
              <a:gd name="T6" fmla="*/ 0 60000 65536"/>
              <a:gd name="T7" fmla="*/ 0 60000 65536"/>
              <a:gd name="T8" fmla="*/ 0 60000 65536"/>
              <a:gd name="T9" fmla="*/ 0 w 21572"/>
              <a:gd name="T10" fmla="*/ 0 h 21301"/>
              <a:gd name="T11" fmla="*/ 21572 w 21572"/>
              <a:gd name="T12" fmla="*/ 21301 h 21301"/>
            </a:gdLst>
            <a:ahLst/>
            <a:cxnLst>
              <a:cxn ang="T6">
                <a:pos x="T0" y="T1"/>
              </a:cxn>
              <a:cxn ang="T7">
                <a:pos x="T2" y="T3"/>
              </a:cxn>
              <a:cxn ang="T8">
                <a:pos x="T4" y="T5"/>
              </a:cxn>
            </a:cxnLst>
            <a:rect l="T9" t="T10" r="T11" b="T12"/>
            <a:pathLst>
              <a:path w="21572" h="21301" fill="none" extrusionOk="0">
                <a:moveTo>
                  <a:pt x="3582" y="0"/>
                </a:moveTo>
                <a:cubicBezTo>
                  <a:pt x="13575" y="1681"/>
                  <a:pt x="21056" y="10082"/>
                  <a:pt x="21572" y="20201"/>
                </a:cubicBezTo>
              </a:path>
              <a:path w="21572" h="21301" stroke="0" extrusionOk="0">
                <a:moveTo>
                  <a:pt x="3582" y="0"/>
                </a:moveTo>
                <a:cubicBezTo>
                  <a:pt x="13575" y="1681"/>
                  <a:pt x="21056" y="10082"/>
                  <a:pt x="21572" y="20201"/>
                </a:cubicBezTo>
                <a:lnTo>
                  <a:pt x="0" y="21301"/>
                </a:lnTo>
                <a:close/>
              </a:path>
            </a:pathLst>
          </a:custGeom>
          <a:noFill/>
          <a:ln w="38100">
            <a:solidFill>
              <a:srgbClr val="00FF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56" name="Arc 73"/>
          <p:cNvSpPr>
            <a:spLocks/>
          </p:cNvSpPr>
          <p:nvPr/>
        </p:nvSpPr>
        <p:spPr bwMode="auto">
          <a:xfrm rot="303112" flipH="1">
            <a:off x="194248" y="755227"/>
            <a:ext cx="1114425" cy="546100"/>
          </a:xfrm>
          <a:custGeom>
            <a:avLst/>
            <a:gdLst>
              <a:gd name="T0" fmla="*/ 184989 w 21585"/>
              <a:gd name="T1" fmla="*/ 0 h 21301"/>
              <a:gd name="T2" fmla="*/ 1114425 w 21585"/>
              <a:gd name="T3" fmla="*/ 525308 h 21301"/>
              <a:gd name="T4" fmla="*/ 0 w 21585"/>
              <a:gd name="T5" fmla="*/ 546100 h 21301"/>
              <a:gd name="T6" fmla="*/ 0 60000 65536"/>
              <a:gd name="T7" fmla="*/ 0 60000 65536"/>
              <a:gd name="T8" fmla="*/ 0 60000 65536"/>
              <a:gd name="T9" fmla="*/ 0 w 21585"/>
              <a:gd name="T10" fmla="*/ 0 h 21301"/>
              <a:gd name="T11" fmla="*/ 21585 w 21585"/>
              <a:gd name="T12" fmla="*/ 21301 h 21301"/>
            </a:gdLst>
            <a:ahLst/>
            <a:cxnLst>
              <a:cxn ang="T6">
                <a:pos x="T0" y="T1"/>
              </a:cxn>
              <a:cxn ang="T7">
                <a:pos x="T2" y="T3"/>
              </a:cxn>
              <a:cxn ang="T8">
                <a:pos x="T4" y="T5"/>
              </a:cxn>
            </a:cxnLst>
            <a:rect l="T9" t="T10" r="T11" b="T12"/>
            <a:pathLst>
              <a:path w="21585" h="21301" fill="none" extrusionOk="0">
                <a:moveTo>
                  <a:pt x="3582" y="0"/>
                </a:moveTo>
                <a:cubicBezTo>
                  <a:pt x="13682" y="1699"/>
                  <a:pt x="21200" y="10256"/>
                  <a:pt x="21584" y="20490"/>
                </a:cubicBezTo>
              </a:path>
              <a:path w="21585" h="21301" stroke="0" extrusionOk="0">
                <a:moveTo>
                  <a:pt x="3582" y="0"/>
                </a:moveTo>
                <a:cubicBezTo>
                  <a:pt x="13682" y="1699"/>
                  <a:pt x="21200" y="10256"/>
                  <a:pt x="21584" y="20490"/>
                </a:cubicBezTo>
                <a:lnTo>
                  <a:pt x="0" y="21301"/>
                </a:lnTo>
                <a:close/>
              </a:path>
            </a:pathLst>
          </a:custGeom>
          <a:noFill/>
          <a:ln w="38100">
            <a:solidFill>
              <a:srgbClr val="9900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57" name="Arc 74"/>
          <p:cNvSpPr>
            <a:spLocks/>
          </p:cNvSpPr>
          <p:nvPr/>
        </p:nvSpPr>
        <p:spPr bwMode="auto">
          <a:xfrm rot="21296888">
            <a:off x="983236" y="752052"/>
            <a:ext cx="1112837" cy="546100"/>
          </a:xfrm>
          <a:custGeom>
            <a:avLst/>
            <a:gdLst>
              <a:gd name="T0" fmla="*/ 184905 w 21564"/>
              <a:gd name="T1" fmla="*/ 0 h 21301"/>
              <a:gd name="T2" fmla="*/ 1112837 w 21564"/>
              <a:gd name="T3" fmla="*/ 514284 h 21301"/>
              <a:gd name="T4" fmla="*/ 0 w 21564"/>
              <a:gd name="T5" fmla="*/ 546100 h 21301"/>
              <a:gd name="T6" fmla="*/ 0 60000 65536"/>
              <a:gd name="T7" fmla="*/ 0 60000 65536"/>
              <a:gd name="T8" fmla="*/ 0 60000 65536"/>
              <a:gd name="T9" fmla="*/ 0 w 21564"/>
              <a:gd name="T10" fmla="*/ 0 h 21301"/>
              <a:gd name="T11" fmla="*/ 21564 w 21564"/>
              <a:gd name="T12" fmla="*/ 21301 h 21301"/>
            </a:gdLst>
            <a:ahLst/>
            <a:cxnLst>
              <a:cxn ang="T6">
                <a:pos x="T0" y="T1"/>
              </a:cxn>
              <a:cxn ang="T7">
                <a:pos x="T2" y="T3"/>
              </a:cxn>
              <a:cxn ang="T8">
                <a:pos x="T4" y="T5"/>
              </a:cxn>
            </a:cxnLst>
            <a:rect l="T9" t="T10" r="T11" b="T12"/>
            <a:pathLst>
              <a:path w="21564" h="21301" fill="none" extrusionOk="0">
                <a:moveTo>
                  <a:pt x="3582" y="0"/>
                </a:moveTo>
                <a:cubicBezTo>
                  <a:pt x="13523" y="1672"/>
                  <a:pt x="20985" y="9996"/>
                  <a:pt x="21564" y="20059"/>
                </a:cubicBezTo>
              </a:path>
              <a:path w="21564" h="21301" stroke="0" extrusionOk="0">
                <a:moveTo>
                  <a:pt x="3582" y="0"/>
                </a:moveTo>
                <a:cubicBezTo>
                  <a:pt x="13523" y="1672"/>
                  <a:pt x="20985" y="9996"/>
                  <a:pt x="21564" y="20059"/>
                </a:cubicBezTo>
                <a:lnTo>
                  <a:pt x="0" y="21301"/>
                </a:lnTo>
                <a:close/>
              </a:path>
            </a:pathLst>
          </a:custGeom>
          <a:noFill/>
          <a:ln w="38100">
            <a:solidFill>
              <a:srgbClr val="9900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58" name="Text Box 33"/>
          <p:cNvSpPr txBox="1">
            <a:spLocks noChangeArrowheads="1"/>
          </p:cNvSpPr>
          <p:nvPr/>
        </p:nvSpPr>
        <p:spPr bwMode="auto">
          <a:xfrm>
            <a:off x="3487606" y="620688"/>
            <a:ext cx="3313113" cy="457200"/>
          </a:xfrm>
          <a:prstGeom prst="rect">
            <a:avLst/>
          </a:prstGeom>
          <a:solidFill>
            <a:srgbClr val="FFCCFF"/>
          </a:solidFill>
          <a:ln w="9525">
            <a:noFill/>
            <a:miter lim="800000"/>
            <a:headEnd/>
            <a:tailEnd/>
          </a:ln>
        </p:spPr>
        <p:txBody>
          <a:bodyPr>
            <a:spAutoFit/>
          </a:bodyPr>
          <a:lstStyle/>
          <a:p>
            <a:pPr algn="ctr">
              <a:spcBef>
                <a:spcPct val="50000"/>
              </a:spcBef>
            </a:pPr>
            <a:r>
              <a:rPr lang="ar-SA" sz="2400" b="1" dirty="0">
                <a:solidFill>
                  <a:srgbClr val="7030A0"/>
                </a:solidFill>
                <a:latin typeface="Simplified Arabic" panose="02020603050405020304" pitchFamily="18" charset="-78"/>
                <a:cs typeface="Simplified Arabic" panose="02020603050405020304" pitchFamily="18" charset="-78"/>
              </a:rPr>
              <a:t>ملاحظـــــــــــــــــــــــــــــــــا </a:t>
            </a:r>
            <a:r>
              <a:rPr lang="ar-SA" sz="2400" b="1" dirty="0" err="1">
                <a:solidFill>
                  <a:srgbClr val="7030A0"/>
                </a:solidFill>
                <a:latin typeface="Simplified Arabic" panose="02020603050405020304" pitchFamily="18" charset="-78"/>
                <a:cs typeface="Simplified Arabic" panose="02020603050405020304" pitchFamily="18" charset="-78"/>
              </a:rPr>
              <a:t>ت</a:t>
            </a:r>
            <a:endParaRPr lang="en-US" sz="2400" b="1" dirty="0">
              <a:solidFill>
                <a:srgbClr val="7030A0"/>
              </a:solidFill>
              <a:latin typeface="Simplified Arabic" panose="02020603050405020304" pitchFamily="18" charset="-78"/>
              <a:cs typeface="Simplified Arabic" panose="02020603050405020304" pitchFamily="18" charset="-78"/>
            </a:endParaRPr>
          </a:p>
        </p:txBody>
      </p:sp>
      <p:sp>
        <p:nvSpPr>
          <p:cNvPr id="59" name="Text Box 34"/>
          <p:cNvSpPr txBox="1">
            <a:spLocks noChangeArrowheads="1"/>
          </p:cNvSpPr>
          <p:nvPr/>
        </p:nvSpPr>
        <p:spPr bwMode="auto">
          <a:xfrm>
            <a:off x="2311971" y="1341015"/>
            <a:ext cx="6408738" cy="457200"/>
          </a:xfrm>
          <a:prstGeom prst="rect">
            <a:avLst/>
          </a:prstGeom>
          <a:noFill/>
          <a:ln w="9525">
            <a:noFill/>
            <a:miter lim="800000"/>
            <a:headEnd/>
            <a:tailEnd/>
          </a:ln>
        </p:spPr>
        <p:txBody>
          <a:bodyPr>
            <a:spAutoFit/>
          </a:bodyPr>
          <a:lstStyle/>
          <a:p>
            <a:pPr>
              <a:spcBef>
                <a:spcPct val="50000"/>
              </a:spcBef>
              <a:buFontTx/>
              <a:buChar char="•"/>
            </a:pPr>
            <a:r>
              <a:rPr lang="ar-SA" sz="2400" b="1" dirty="0">
                <a:latin typeface="Simplified Arabic" panose="02020603050405020304" pitchFamily="18" charset="-78"/>
                <a:cs typeface="Simplified Arabic" panose="02020603050405020304" pitchFamily="18" charset="-78"/>
              </a:rPr>
              <a:t>محور السينات محور الانعكاس لجميع نقاط القطع الناقص</a:t>
            </a:r>
            <a:endParaRPr lang="en-US" sz="2400" b="1" dirty="0">
              <a:latin typeface="Simplified Arabic" panose="02020603050405020304" pitchFamily="18" charset="-78"/>
              <a:cs typeface="Simplified Arabic" panose="02020603050405020304" pitchFamily="18" charset="-78"/>
            </a:endParaRPr>
          </a:p>
        </p:txBody>
      </p:sp>
      <p:sp>
        <p:nvSpPr>
          <p:cNvPr id="60" name="Text Box 35"/>
          <p:cNvSpPr txBox="1">
            <a:spLocks noChangeArrowheads="1"/>
          </p:cNvSpPr>
          <p:nvPr/>
        </p:nvSpPr>
        <p:spPr bwMode="auto">
          <a:xfrm>
            <a:off x="3031109" y="2638002"/>
            <a:ext cx="5473700" cy="457200"/>
          </a:xfrm>
          <a:prstGeom prst="rect">
            <a:avLst/>
          </a:prstGeom>
          <a:noFill/>
          <a:ln w="9525">
            <a:noFill/>
            <a:miter lim="800000"/>
            <a:headEnd/>
            <a:tailEnd/>
          </a:ln>
        </p:spPr>
        <p:txBody>
          <a:bodyPr>
            <a:spAutoFit/>
          </a:bodyPr>
          <a:lstStyle/>
          <a:p>
            <a:pPr>
              <a:spcBef>
                <a:spcPct val="50000"/>
              </a:spcBef>
            </a:pPr>
            <a:endParaRPr lang="en-US" sz="2400" b="1">
              <a:latin typeface="Simplified Arabic" panose="02020603050405020304" pitchFamily="18" charset="-78"/>
              <a:cs typeface="Simplified Arabic" panose="02020603050405020304" pitchFamily="18" charset="-78"/>
            </a:endParaRPr>
          </a:p>
        </p:txBody>
      </p:sp>
      <p:sp>
        <p:nvSpPr>
          <p:cNvPr id="61" name="Text Box 36"/>
          <p:cNvSpPr txBox="1">
            <a:spLocks noChangeArrowheads="1"/>
          </p:cNvSpPr>
          <p:nvPr/>
        </p:nvSpPr>
        <p:spPr bwMode="auto">
          <a:xfrm>
            <a:off x="2195736" y="2468140"/>
            <a:ext cx="6408738" cy="457200"/>
          </a:xfrm>
          <a:prstGeom prst="rect">
            <a:avLst/>
          </a:prstGeom>
          <a:noFill/>
          <a:ln w="9525">
            <a:noFill/>
            <a:miter lim="800000"/>
            <a:headEnd/>
            <a:tailEnd/>
          </a:ln>
        </p:spPr>
        <p:txBody>
          <a:bodyPr>
            <a:spAutoFit/>
          </a:bodyPr>
          <a:lstStyle/>
          <a:p>
            <a:pPr>
              <a:spcBef>
                <a:spcPct val="50000"/>
              </a:spcBef>
              <a:buFontTx/>
              <a:buChar char="•"/>
            </a:pPr>
            <a:r>
              <a:rPr lang="ar-SA" sz="2400" b="1" dirty="0">
                <a:latin typeface="Simplified Arabic" panose="02020603050405020304" pitchFamily="18" charset="-78"/>
                <a:cs typeface="Simplified Arabic" panose="02020603050405020304" pitchFamily="18" charset="-78"/>
              </a:rPr>
              <a:t>محورالصادات محور الانعكاس لجميع نقاط القطع الناقص</a:t>
            </a:r>
            <a:endParaRPr lang="en-US" sz="2400" b="1" dirty="0">
              <a:latin typeface="Simplified Arabic" panose="02020603050405020304" pitchFamily="18" charset="-78"/>
              <a:cs typeface="Simplified Arabic" panose="02020603050405020304" pitchFamily="18" charset="-78"/>
            </a:endParaRPr>
          </a:p>
        </p:txBody>
      </p:sp>
      <p:sp>
        <p:nvSpPr>
          <p:cNvPr id="62" name="Text Box 37"/>
          <p:cNvSpPr txBox="1">
            <a:spLocks noChangeArrowheads="1"/>
          </p:cNvSpPr>
          <p:nvPr/>
        </p:nvSpPr>
        <p:spPr bwMode="auto">
          <a:xfrm>
            <a:off x="4039173" y="3357140"/>
            <a:ext cx="4537075" cy="457200"/>
          </a:xfrm>
          <a:prstGeom prst="rect">
            <a:avLst/>
          </a:prstGeom>
          <a:noFill/>
          <a:ln w="9525">
            <a:noFill/>
            <a:miter lim="800000"/>
            <a:headEnd/>
            <a:tailEnd/>
          </a:ln>
        </p:spPr>
        <p:txBody>
          <a:bodyPr>
            <a:spAutoFit/>
          </a:bodyPr>
          <a:lstStyle/>
          <a:p>
            <a:pPr>
              <a:spcBef>
                <a:spcPct val="50000"/>
              </a:spcBef>
            </a:pPr>
            <a:r>
              <a:rPr lang="ar-SA" sz="2400" b="1" dirty="0">
                <a:latin typeface="Simplified Arabic" panose="02020603050405020304" pitchFamily="18" charset="-78"/>
                <a:cs typeface="Simplified Arabic" panose="02020603050405020304" pitchFamily="18" charset="-78"/>
              </a:rPr>
              <a:t>القطع الناقص متناظر حول نقطة الاصل</a:t>
            </a:r>
            <a:endParaRPr lang="en-US" sz="2400" b="1" dirty="0">
              <a:latin typeface="Simplified Arabic" panose="02020603050405020304" pitchFamily="18" charset="-78"/>
              <a:cs typeface="Simplified Arabic" panose="02020603050405020304" pitchFamily="18" charset="-78"/>
            </a:endParaRPr>
          </a:p>
        </p:txBody>
      </p:sp>
      <p:sp>
        <p:nvSpPr>
          <p:cNvPr id="63" name="Text Box 38"/>
          <p:cNvSpPr txBox="1">
            <a:spLocks noChangeArrowheads="1"/>
          </p:cNvSpPr>
          <p:nvPr/>
        </p:nvSpPr>
        <p:spPr bwMode="auto">
          <a:xfrm>
            <a:off x="4499299" y="4004842"/>
            <a:ext cx="4321175" cy="830997"/>
          </a:xfrm>
          <a:prstGeom prst="rect">
            <a:avLst/>
          </a:prstGeom>
          <a:noFill/>
          <a:ln w="9525">
            <a:noFill/>
            <a:miter lim="800000"/>
            <a:headEnd/>
            <a:tailEnd/>
          </a:ln>
        </p:spPr>
        <p:txBody>
          <a:bodyPr>
            <a:spAutoFit/>
          </a:bodyPr>
          <a:lstStyle/>
          <a:p>
            <a:pPr>
              <a:spcBef>
                <a:spcPct val="50000"/>
              </a:spcBef>
              <a:buFontTx/>
              <a:buChar char="•"/>
            </a:pPr>
            <a:r>
              <a:rPr lang="ar-SA" sz="2400" b="1" dirty="0">
                <a:latin typeface="Simplified Arabic" panose="02020603050405020304" pitchFamily="18" charset="-78"/>
                <a:cs typeface="Simplified Arabic" panose="02020603050405020304" pitchFamily="18" charset="-78"/>
              </a:rPr>
              <a:t>بالدوران </a:t>
            </a:r>
            <a:r>
              <a:rPr lang="en-US" sz="2400" b="1" dirty="0">
                <a:latin typeface="Simplified Arabic" panose="02020603050405020304" pitchFamily="18" charset="-78"/>
                <a:cs typeface="Simplified Arabic" panose="02020603050405020304" pitchFamily="18" charset="-78"/>
              </a:rPr>
              <a:t> d(O,90</a:t>
            </a:r>
            <a:r>
              <a:rPr lang="en-US" sz="2400" b="1" baseline="60000" dirty="0">
                <a:latin typeface="Simplified Arabic" panose="02020603050405020304" pitchFamily="18" charset="-78"/>
                <a:cs typeface="Simplified Arabic" panose="02020603050405020304" pitchFamily="18" charset="-78"/>
              </a:rPr>
              <a:t>o</a:t>
            </a:r>
            <a:r>
              <a:rPr lang="en-US" sz="2400" b="1" dirty="0">
                <a:latin typeface="Simplified Arabic" panose="02020603050405020304" pitchFamily="18" charset="-78"/>
                <a:cs typeface="Simplified Arabic" panose="02020603050405020304" pitchFamily="18" charset="-78"/>
              </a:rPr>
              <a:t>)</a:t>
            </a:r>
            <a:r>
              <a:rPr lang="ar-SA" sz="2400" b="1" dirty="0">
                <a:latin typeface="Simplified Arabic" panose="02020603050405020304" pitchFamily="18" charset="-78"/>
                <a:cs typeface="Simplified Arabic" panose="02020603050405020304" pitchFamily="18" charset="-78"/>
              </a:rPr>
              <a:t>او </a:t>
            </a:r>
            <a:r>
              <a:rPr lang="en-US" sz="2400" b="1" dirty="0">
                <a:latin typeface="Simplified Arabic" panose="02020603050405020304" pitchFamily="18" charset="-78"/>
                <a:cs typeface="Simplified Arabic" panose="02020603050405020304" pitchFamily="18" charset="-78"/>
              </a:rPr>
              <a:t>d(O,-90</a:t>
            </a:r>
            <a:r>
              <a:rPr lang="en-US" sz="2400" b="1" baseline="60000" dirty="0">
                <a:latin typeface="Simplified Arabic" panose="02020603050405020304" pitchFamily="18" charset="-78"/>
                <a:cs typeface="Simplified Arabic" panose="02020603050405020304" pitchFamily="18" charset="-78"/>
              </a:rPr>
              <a:t>o</a:t>
            </a:r>
            <a:r>
              <a:rPr lang="en-US" sz="2400" b="1" dirty="0">
                <a:latin typeface="Simplified Arabic" panose="02020603050405020304" pitchFamily="18" charset="-78"/>
                <a:cs typeface="Simplified Arabic" panose="02020603050405020304" pitchFamily="18" charset="-78"/>
              </a:rPr>
              <a:t>) </a:t>
            </a:r>
            <a:r>
              <a:rPr lang="ar-SA" sz="2400" b="1" dirty="0">
                <a:latin typeface="Simplified Arabic" panose="02020603050405020304" pitchFamily="18" charset="-78"/>
                <a:cs typeface="Simplified Arabic" panose="02020603050405020304" pitchFamily="18" charset="-78"/>
              </a:rPr>
              <a:t>يكون للقطع الناقص صورة اخرى</a:t>
            </a:r>
            <a:endParaRPr lang="en-US" sz="2400" b="1" dirty="0">
              <a:latin typeface="Simplified Arabic" panose="02020603050405020304" pitchFamily="18" charset="-78"/>
              <a:cs typeface="Simplified Arabic" panose="02020603050405020304" pitchFamily="18" charset="-78"/>
            </a:endParaRPr>
          </a:p>
        </p:txBody>
      </p:sp>
      <p:sp>
        <p:nvSpPr>
          <p:cNvPr id="64" name="Line 58"/>
          <p:cNvSpPr>
            <a:spLocks noChangeShapeType="1"/>
          </p:cNvSpPr>
          <p:nvPr/>
        </p:nvSpPr>
        <p:spPr bwMode="auto">
          <a:xfrm flipV="1">
            <a:off x="59311" y="1196554"/>
            <a:ext cx="2339975" cy="15875"/>
          </a:xfrm>
          <a:prstGeom prst="line">
            <a:avLst/>
          </a:prstGeom>
          <a:noFill/>
          <a:ln w="9525">
            <a:solidFill>
              <a:srgbClr val="FF6600"/>
            </a:solidFill>
            <a:round/>
            <a:headEnd/>
            <a:tailEnd type="triangle" w="med" len="med"/>
          </a:ln>
        </p:spPr>
        <p:txBody>
          <a:bodyPr/>
          <a:lstStyle/>
          <a:p>
            <a:endParaRPr lang="ar-KW" b="1">
              <a:latin typeface="Simplified Arabic" panose="02020603050405020304" pitchFamily="18" charset="-78"/>
              <a:cs typeface="Simplified Arabic" panose="02020603050405020304" pitchFamily="18" charset="-78"/>
            </a:endParaRPr>
          </a:p>
        </p:txBody>
      </p:sp>
      <p:sp>
        <p:nvSpPr>
          <p:cNvPr id="65" name="Line 59"/>
          <p:cNvSpPr>
            <a:spLocks noChangeShapeType="1"/>
          </p:cNvSpPr>
          <p:nvPr/>
        </p:nvSpPr>
        <p:spPr bwMode="auto">
          <a:xfrm flipV="1">
            <a:off x="35496" y="2925342"/>
            <a:ext cx="2484438" cy="71437"/>
          </a:xfrm>
          <a:prstGeom prst="line">
            <a:avLst/>
          </a:prstGeom>
          <a:noFill/>
          <a:ln w="9525">
            <a:solidFill>
              <a:srgbClr val="FF6600"/>
            </a:solidFill>
            <a:round/>
            <a:headEnd/>
            <a:tailEnd type="triangle" w="med" len="med"/>
          </a:ln>
        </p:spPr>
        <p:txBody>
          <a:bodyPr/>
          <a:lstStyle/>
          <a:p>
            <a:endParaRPr lang="ar-KW" b="1">
              <a:latin typeface="Simplified Arabic" panose="02020603050405020304" pitchFamily="18" charset="-78"/>
              <a:cs typeface="Simplified Arabic" panose="02020603050405020304" pitchFamily="18" charset="-78"/>
            </a:endParaRPr>
          </a:p>
        </p:txBody>
      </p:sp>
      <p:sp>
        <p:nvSpPr>
          <p:cNvPr id="66" name="Line 60"/>
          <p:cNvSpPr>
            <a:spLocks noChangeShapeType="1"/>
          </p:cNvSpPr>
          <p:nvPr/>
        </p:nvSpPr>
        <p:spPr bwMode="auto">
          <a:xfrm flipV="1">
            <a:off x="57721" y="4912892"/>
            <a:ext cx="2484438" cy="73025"/>
          </a:xfrm>
          <a:prstGeom prst="line">
            <a:avLst/>
          </a:prstGeom>
          <a:noFill/>
          <a:ln w="9525">
            <a:solidFill>
              <a:srgbClr val="FF6600"/>
            </a:solidFill>
            <a:round/>
            <a:headEnd/>
            <a:tailEnd type="triangle" w="med" len="med"/>
          </a:ln>
        </p:spPr>
        <p:txBody>
          <a:bodyPr/>
          <a:lstStyle/>
          <a:p>
            <a:endParaRPr lang="ar-KW" b="1">
              <a:latin typeface="Simplified Arabic" panose="02020603050405020304" pitchFamily="18" charset="-78"/>
              <a:cs typeface="Simplified Arabic" panose="02020603050405020304" pitchFamily="18" charset="-78"/>
            </a:endParaRPr>
          </a:p>
        </p:txBody>
      </p:sp>
      <p:sp>
        <p:nvSpPr>
          <p:cNvPr id="67" name="Line 62"/>
          <p:cNvSpPr>
            <a:spLocks noChangeShapeType="1"/>
          </p:cNvSpPr>
          <p:nvPr/>
        </p:nvSpPr>
        <p:spPr bwMode="auto">
          <a:xfrm rot="16200000">
            <a:off x="450628" y="1211635"/>
            <a:ext cx="1416050" cy="1587"/>
          </a:xfrm>
          <a:prstGeom prst="line">
            <a:avLst/>
          </a:prstGeom>
          <a:noFill/>
          <a:ln w="9525">
            <a:solidFill>
              <a:srgbClr val="FF6600"/>
            </a:solidFill>
            <a:round/>
            <a:headEnd/>
            <a:tailEnd type="triangle" w="med" len="med"/>
          </a:ln>
        </p:spPr>
        <p:txBody>
          <a:bodyPr/>
          <a:lstStyle/>
          <a:p>
            <a:endParaRPr lang="ar-KW" b="1">
              <a:latin typeface="Simplified Arabic" panose="02020603050405020304" pitchFamily="18" charset="-78"/>
              <a:cs typeface="Simplified Arabic" panose="02020603050405020304" pitchFamily="18" charset="-78"/>
            </a:endParaRPr>
          </a:p>
        </p:txBody>
      </p:sp>
      <p:sp>
        <p:nvSpPr>
          <p:cNvPr id="68" name="Line 63"/>
          <p:cNvSpPr>
            <a:spLocks noChangeShapeType="1"/>
          </p:cNvSpPr>
          <p:nvPr/>
        </p:nvSpPr>
        <p:spPr bwMode="auto">
          <a:xfrm rot="16200000">
            <a:off x="249809" y="2890415"/>
            <a:ext cx="1803400" cy="0"/>
          </a:xfrm>
          <a:prstGeom prst="line">
            <a:avLst/>
          </a:prstGeom>
          <a:noFill/>
          <a:ln w="9525">
            <a:solidFill>
              <a:srgbClr val="FF6600"/>
            </a:solidFill>
            <a:round/>
            <a:headEnd/>
            <a:tailEnd type="triangle" w="med" len="med"/>
          </a:ln>
        </p:spPr>
        <p:txBody>
          <a:bodyPr/>
          <a:lstStyle/>
          <a:p>
            <a:endParaRPr lang="ar-KW" b="1">
              <a:latin typeface="Simplified Arabic" panose="02020603050405020304" pitchFamily="18" charset="-78"/>
              <a:cs typeface="Simplified Arabic" panose="02020603050405020304" pitchFamily="18" charset="-78"/>
            </a:endParaRPr>
          </a:p>
        </p:txBody>
      </p:sp>
      <p:sp>
        <p:nvSpPr>
          <p:cNvPr id="69" name="Line 64"/>
          <p:cNvSpPr>
            <a:spLocks noChangeShapeType="1"/>
          </p:cNvSpPr>
          <p:nvPr/>
        </p:nvSpPr>
        <p:spPr bwMode="auto">
          <a:xfrm rot="16200000">
            <a:off x="279971" y="4976390"/>
            <a:ext cx="1803400" cy="0"/>
          </a:xfrm>
          <a:prstGeom prst="line">
            <a:avLst/>
          </a:prstGeom>
          <a:noFill/>
          <a:ln w="9525">
            <a:solidFill>
              <a:srgbClr val="FF6600"/>
            </a:solidFill>
            <a:round/>
            <a:headEnd/>
            <a:tailEnd type="triangle" w="med" len="med"/>
          </a:ln>
        </p:spPr>
        <p:txBody>
          <a:bodyPr/>
          <a:lstStyle/>
          <a:p>
            <a:endParaRPr lang="ar-KW" b="1">
              <a:latin typeface="Simplified Arabic" panose="02020603050405020304" pitchFamily="18" charset="-78"/>
              <a:cs typeface="Simplified Arabic" panose="02020603050405020304" pitchFamily="18" charset="-78"/>
            </a:endParaRPr>
          </a:p>
        </p:txBody>
      </p:sp>
      <p:sp>
        <p:nvSpPr>
          <p:cNvPr id="70" name="Arc 75"/>
          <p:cNvSpPr>
            <a:spLocks/>
          </p:cNvSpPr>
          <p:nvPr/>
        </p:nvSpPr>
        <p:spPr bwMode="auto">
          <a:xfrm rot="303112" flipV="1">
            <a:off x="986411" y="2853902"/>
            <a:ext cx="1095375" cy="546100"/>
          </a:xfrm>
          <a:custGeom>
            <a:avLst/>
            <a:gdLst>
              <a:gd name="T0" fmla="*/ 181936 w 21572"/>
              <a:gd name="T1" fmla="*/ 0 h 21301"/>
              <a:gd name="T2" fmla="*/ 1095375 w 21572"/>
              <a:gd name="T3" fmla="*/ 517925 h 21301"/>
              <a:gd name="T4" fmla="*/ 0 w 21572"/>
              <a:gd name="T5" fmla="*/ 546100 h 21301"/>
              <a:gd name="T6" fmla="*/ 0 60000 65536"/>
              <a:gd name="T7" fmla="*/ 0 60000 65536"/>
              <a:gd name="T8" fmla="*/ 0 60000 65536"/>
              <a:gd name="T9" fmla="*/ 0 w 21572"/>
              <a:gd name="T10" fmla="*/ 0 h 21301"/>
              <a:gd name="T11" fmla="*/ 21572 w 21572"/>
              <a:gd name="T12" fmla="*/ 21301 h 21301"/>
            </a:gdLst>
            <a:ahLst/>
            <a:cxnLst>
              <a:cxn ang="T6">
                <a:pos x="T0" y="T1"/>
              </a:cxn>
              <a:cxn ang="T7">
                <a:pos x="T2" y="T3"/>
              </a:cxn>
              <a:cxn ang="T8">
                <a:pos x="T4" y="T5"/>
              </a:cxn>
            </a:cxnLst>
            <a:rect l="T9" t="T10" r="T11" b="T12"/>
            <a:pathLst>
              <a:path w="21572" h="21301" fill="none" extrusionOk="0">
                <a:moveTo>
                  <a:pt x="3582" y="0"/>
                </a:moveTo>
                <a:cubicBezTo>
                  <a:pt x="13575" y="1681"/>
                  <a:pt x="21056" y="10082"/>
                  <a:pt x="21572" y="20201"/>
                </a:cubicBezTo>
              </a:path>
              <a:path w="21572" h="21301" stroke="0" extrusionOk="0">
                <a:moveTo>
                  <a:pt x="3582" y="0"/>
                </a:moveTo>
                <a:cubicBezTo>
                  <a:pt x="13575" y="1681"/>
                  <a:pt x="21056" y="10082"/>
                  <a:pt x="21572" y="20201"/>
                </a:cubicBezTo>
                <a:lnTo>
                  <a:pt x="0" y="21301"/>
                </a:lnTo>
                <a:close/>
              </a:path>
            </a:pathLst>
          </a:custGeom>
          <a:noFill/>
          <a:ln w="38100">
            <a:solidFill>
              <a:srgbClr val="00FF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77" name="Arc 76"/>
          <p:cNvSpPr>
            <a:spLocks/>
          </p:cNvSpPr>
          <p:nvPr/>
        </p:nvSpPr>
        <p:spPr bwMode="auto">
          <a:xfrm rot="21296888" flipH="1" flipV="1">
            <a:off x="210123" y="2852315"/>
            <a:ext cx="1095375" cy="544512"/>
          </a:xfrm>
          <a:custGeom>
            <a:avLst/>
            <a:gdLst>
              <a:gd name="T0" fmla="*/ 181936 w 21572"/>
              <a:gd name="T1" fmla="*/ 0 h 21301"/>
              <a:gd name="T2" fmla="*/ 1095375 w 21572"/>
              <a:gd name="T3" fmla="*/ 516419 h 21301"/>
              <a:gd name="T4" fmla="*/ 0 w 21572"/>
              <a:gd name="T5" fmla="*/ 544512 h 21301"/>
              <a:gd name="T6" fmla="*/ 0 60000 65536"/>
              <a:gd name="T7" fmla="*/ 0 60000 65536"/>
              <a:gd name="T8" fmla="*/ 0 60000 65536"/>
              <a:gd name="T9" fmla="*/ 0 w 21572"/>
              <a:gd name="T10" fmla="*/ 0 h 21301"/>
              <a:gd name="T11" fmla="*/ 21572 w 21572"/>
              <a:gd name="T12" fmla="*/ 21301 h 21301"/>
            </a:gdLst>
            <a:ahLst/>
            <a:cxnLst>
              <a:cxn ang="T6">
                <a:pos x="T0" y="T1"/>
              </a:cxn>
              <a:cxn ang="T7">
                <a:pos x="T2" y="T3"/>
              </a:cxn>
              <a:cxn ang="T8">
                <a:pos x="T4" y="T5"/>
              </a:cxn>
            </a:cxnLst>
            <a:rect l="T9" t="T10" r="T11" b="T12"/>
            <a:pathLst>
              <a:path w="21572" h="21301" fill="none" extrusionOk="0">
                <a:moveTo>
                  <a:pt x="3582" y="0"/>
                </a:moveTo>
                <a:cubicBezTo>
                  <a:pt x="13575" y="1681"/>
                  <a:pt x="21056" y="10082"/>
                  <a:pt x="21572" y="20201"/>
                </a:cubicBezTo>
              </a:path>
              <a:path w="21572" h="21301" stroke="0" extrusionOk="0">
                <a:moveTo>
                  <a:pt x="3582" y="0"/>
                </a:moveTo>
                <a:cubicBezTo>
                  <a:pt x="13575" y="1681"/>
                  <a:pt x="21056" y="10082"/>
                  <a:pt x="21572" y="20201"/>
                </a:cubicBezTo>
                <a:lnTo>
                  <a:pt x="0" y="21301"/>
                </a:lnTo>
                <a:close/>
              </a:path>
            </a:pathLst>
          </a:custGeom>
          <a:noFill/>
          <a:ln w="38100">
            <a:solidFill>
              <a:srgbClr val="9900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78" name="Arc 77"/>
          <p:cNvSpPr>
            <a:spLocks/>
          </p:cNvSpPr>
          <p:nvPr/>
        </p:nvSpPr>
        <p:spPr bwMode="auto">
          <a:xfrm rot="303112" flipH="1">
            <a:off x="210123" y="2468140"/>
            <a:ext cx="1096963" cy="546100"/>
          </a:xfrm>
          <a:custGeom>
            <a:avLst/>
            <a:gdLst>
              <a:gd name="T0" fmla="*/ 182090 w 21585"/>
              <a:gd name="T1" fmla="*/ 0 h 21301"/>
              <a:gd name="T2" fmla="*/ 1096963 w 21585"/>
              <a:gd name="T3" fmla="*/ 525308 h 21301"/>
              <a:gd name="T4" fmla="*/ 0 w 21585"/>
              <a:gd name="T5" fmla="*/ 546100 h 21301"/>
              <a:gd name="T6" fmla="*/ 0 60000 65536"/>
              <a:gd name="T7" fmla="*/ 0 60000 65536"/>
              <a:gd name="T8" fmla="*/ 0 60000 65536"/>
              <a:gd name="T9" fmla="*/ 0 w 21585"/>
              <a:gd name="T10" fmla="*/ 0 h 21301"/>
              <a:gd name="T11" fmla="*/ 21585 w 21585"/>
              <a:gd name="T12" fmla="*/ 21301 h 21301"/>
            </a:gdLst>
            <a:ahLst/>
            <a:cxnLst>
              <a:cxn ang="T6">
                <a:pos x="T0" y="T1"/>
              </a:cxn>
              <a:cxn ang="T7">
                <a:pos x="T2" y="T3"/>
              </a:cxn>
              <a:cxn ang="T8">
                <a:pos x="T4" y="T5"/>
              </a:cxn>
            </a:cxnLst>
            <a:rect l="T9" t="T10" r="T11" b="T12"/>
            <a:pathLst>
              <a:path w="21585" h="21301" fill="none" extrusionOk="0">
                <a:moveTo>
                  <a:pt x="3582" y="0"/>
                </a:moveTo>
                <a:cubicBezTo>
                  <a:pt x="13682" y="1699"/>
                  <a:pt x="21200" y="10256"/>
                  <a:pt x="21584" y="20490"/>
                </a:cubicBezTo>
              </a:path>
              <a:path w="21585" h="21301" stroke="0" extrusionOk="0">
                <a:moveTo>
                  <a:pt x="3582" y="0"/>
                </a:moveTo>
                <a:cubicBezTo>
                  <a:pt x="13682" y="1699"/>
                  <a:pt x="21200" y="10256"/>
                  <a:pt x="21584" y="20490"/>
                </a:cubicBezTo>
                <a:lnTo>
                  <a:pt x="0" y="21301"/>
                </a:lnTo>
                <a:close/>
              </a:path>
            </a:pathLst>
          </a:custGeom>
          <a:noFill/>
          <a:ln w="38100">
            <a:solidFill>
              <a:srgbClr val="9900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79" name="Arc 78"/>
          <p:cNvSpPr>
            <a:spLocks/>
          </p:cNvSpPr>
          <p:nvPr/>
        </p:nvSpPr>
        <p:spPr bwMode="auto">
          <a:xfrm rot="21296888">
            <a:off x="986411" y="2464965"/>
            <a:ext cx="1095375" cy="546100"/>
          </a:xfrm>
          <a:custGeom>
            <a:avLst/>
            <a:gdLst>
              <a:gd name="T0" fmla="*/ 182004 w 21564"/>
              <a:gd name="T1" fmla="*/ 0 h 21301"/>
              <a:gd name="T2" fmla="*/ 1095375 w 21564"/>
              <a:gd name="T3" fmla="*/ 514284 h 21301"/>
              <a:gd name="T4" fmla="*/ 0 w 21564"/>
              <a:gd name="T5" fmla="*/ 546100 h 21301"/>
              <a:gd name="T6" fmla="*/ 0 60000 65536"/>
              <a:gd name="T7" fmla="*/ 0 60000 65536"/>
              <a:gd name="T8" fmla="*/ 0 60000 65536"/>
              <a:gd name="T9" fmla="*/ 0 w 21564"/>
              <a:gd name="T10" fmla="*/ 0 h 21301"/>
              <a:gd name="T11" fmla="*/ 21564 w 21564"/>
              <a:gd name="T12" fmla="*/ 21301 h 21301"/>
            </a:gdLst>
            <a:ahLst/>
            <a:cxnLst>
              <a:cxn ang="T6">
                <a:pos x="T0" y="T1"/>
              </a:cxn>
              <a:cxn ang="T7">
                <a:pos x="T2" y="T3"/>
              </a:cxn>
              <a:cxn ang="T8">
                <a:pos x="T4" y="T5"/>
              </a:cxn>
            </a:cxnLst>
            <a:rect l="T9" t="T10" r="T11" b="T12"/>
            <a:pathLst>
              <a:path w="21564" h="21301" fill="none" extrusionOk="0">
                <a:moveTo>
                  <a:pt x="3582" y="0"/>
                </a:moveTo>
                <a:cubicBezTo>
                  <a:pt x="13523" y="1672"/>
                  <a:pt x="20985" y="9996"/>
                  <a:pt x="21564" y="20059"/>
                </a:cubicBezTo>
              </a:path>
              <a:path w="21564" h="21301" stroke="0" extrusionOk="0">
                <a:moveTo>
                  <a:pt x="3582" y="0"/>
                </a:moveTo>
                <a:cubicBezTo>
                  <a:pt x="13523" y="1672"/>
                  <a:pt x="20985" y="9996"/>
                  <a:pt x="21564" y="20059"/>
                </a:cubicBezTo>
                <a:lnTo>
                  <a:pt x="0" y="21301"/>
                </a:lnTo>
                <a:close/>
              </a:path>
            </a:pathLst>
          </a:custGeom>
          <a:noFill/>
          <a:ln w="38100">
            <a:solidFill>
              <a:srgbClr val="00FF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82" name="Arc 79"/>
          <p:cNvSpPr>
            <a:spLocks/>
          </p:cNvSpPr>
          <p:nvPr/>
        </p:nvSpPr>
        <p:spPr bwMode="auto">
          <a:xfrm rot="303112" flipV="1">
            <a:off x="1041973" y="4841452"/>
            <a:ext cx="1095375" cy="546100"/>
          </a:xfrm>
          <a:custGeom>
            <a:avLst/>
            <a:gdLst>
              <a:gd name="T0" fmla="*/ 181936 w 21572"/>
              <a:gd name="T1" fmla="*/ 0 h 21301"/>
              <a:gd name="T2" fmla="*/ 1095375 w 21572"/>
              <a:gd name="T3" fmla="*/ 517925 h 21301"/>
              <a:gd name="T4" fmla="*/ 0 w 21572"/>
              <a:gd name="T5" fmla="*/ 546100 h 21301"/>
              <a:gd name="T6" fmla="*/ 0 60000 65536"/>
              <a:gd name="T7" fmla="*/ 0 60000 65536"/>
              <a:gd name="T8" fmla="*/ 0 60000 65536"/>
              <a:gd name="T9" fmla="*/ 0 w 21572"/>
              <a:gd name="T10" fmla="*/ 0 h 21301"/>
              <a:gd name="T11" fmla="*/ 21572 w 21572"/>
              <a:gd name="T12" fmla="*/ 21301 h 21301"/>
            </a:gdLst>
            <a:ahLst/>
            <a:cxnLst>
              <a:cxn ang="T6">
                <a:pos x="T0" y="T1"/>
              </a:cxn>
              <a:cxn ang="T7">
                <a:pos x="T2" y="T3"/>
              </a:cxn>
              <a:cxn ang="T8">
                <a:pos x="T4" y="T5"/>
              </a:cxn>
            </a:cxnLst>
            <a:rect l="T9" t="T10" r="T11" b="T12"/>
            <a:pathLst>
              <a:path w="21572" h="21301" fill="none" extrusionOk="0">
                <a:moveTo>
                  <a:pt x="3582" y="0"/>
                </a:moveTo>
                <a:cubicBezTo>
                  <a:pt x="13575" y="1681"/>
                  <a:pt x="21056" y="10082"/>
                  <a:pt x="21572" y="20201"/>
                </a:cubicBezTo>
              </a:path>
              <a:path w="21572" h="21301" stroke="0" extrusionOk="0">
                <a:moveTo>
                  <a:pt x="3582" y="0"/>
                </a:moveTo>
                <a:cubicBezTo>
                  <a:pt x="13575" y="1681"/>
                  <a:pt x="21056" y="10082"/>
                  <a:pt x="21572" y="20201"/>
                </a:cubicBezTo>
                <a:lnTo>
                  <a:pt x="0" y="21301"/>
                </a:lnTo>
                <a:close/>
              </a:path>
            </a:pathLst>
          </a:custGeom>
          <a:noFill/>
          <a:ln w="38100">
            <a:solidFill>
              <a:srgbClr val="00FF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83" name="Arc 80"/>
          <p:cNvSpPr>
            <a:spLocks/>
          </p:cNvSpPr>
          <p:nvPr/>
        </p:nvSpPr>
        <p:spPr bwMode="auto">
          <a:xfrm rot="21296888" flipH="1" flipV="1">
            <a:off x="265686" y="4839865"/>
            <a:ext cx="1095375" cy="544512"/>
          </a:xfrm>
          <a:custGeom>
            <a:avLst/>
            <a:gdLst>
              <a:gd name="T0" fmla="*/ 181936 w 21572"/>
              <a:gd name="T1" fmla="*/ 0 h 21301"/>
              <a:gd name="T2" fmla="*/ 1095375 w 21572"/>
              <a:gd name="T3" fmla="*/ 516419 h 21301"/>
              <a:gd name="T4" fmla="*/ 0 w 21572"/>
              <a:gd name="T5" fmla="*/ 544512 h 21301"/>
              <a:gd name="T6" fmla="*/ 0 60000 65536"/>
              <a:gd name="T7" fmla="*/ 0 60000 65536"/>
              <a:gd name="T8" fmla="*/ 0 60000 65536"/>
              <a:gd name="T9" fmla="*/ 0 w 21572"/>
              <a:gd name="T10" fmla="*/ 0 h 21301"/>
              <a:gd name="T11" fmla="*/ 21572 w 21572"/>
              <a:gd name="T12" fmla="*/ 21301 h 21301"/>
            </a:gdLst>
            <a:ahLst/>
            <a:cxnLst>
              <a:cxn ang="T6">
                <a:pos x="T0" y="T1"/>
              </a:cxn>
              <a:cxn ang="T7">
                <a:pos x="T2" y="T3"/>
              </a:cxn>
              <a:cxn ang="T8">
                <a:pos x="T4" y="T5"/>
              </a:cxn>
            </a:cxnLst>
            <a:rect l="T9" t="T10" r="T11" b="T12"/>
            <a:pathLst>
              <a:path w="21572" h="21301" fill="none" extrusionOk="0">
                <a:moveTo>
                  <a:pt x="3582" y="0"/>
                </a:moveTo>
                <a:cubicBezTo>
                  <a:pt x="13575" y="1681"/>
                  <a:pt x="21056" y="10082"/>
                  <a:pt x="21572" y="20201"/>
                </a:cubicBezTo>
              </a:path>
              <a:path w="21572" h="21301" stroke="0" extrusionOk="0">
                <a:moveTo>
                  <a:pt x="3582" y="0"/>
                </a:moveTo>
                <a:cubicBezTo>
                  <a:pt x="13575" y="1681"/>
                  <a:pt x="21056" y="10082"/>
                  <a:pt x="21572" y="20201"/>
                </a:cubicBezTo>
                <a:lnTo>
                  <a:pt x="0" y="21301"/>
                </a:lnTo>
                <a:close/>
              </a:path>
            </a:pathLst>
          </a:custGeom>
          <a:noFill/>
          <a:ln w="38100">
            <a:solidFill>
              <a:srgbClr val="9900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84" name="Arc 81"/>
          <p:cNvSpPr>
            <a:spLocks/>
          </p:cNvSpPr>
          <p:nvPr/>
        </p:nvSpPr>
        <p:spPr bwMode="auto">
          <a:xfrm rot="303112" flipH="1">
            <a:off x="265684" y="4455690"/>
            <a:ext cx="1096962" cy="546100"/>
          </a:xfrm>
          <a:custGeom>
            <a:avLst/>
            <a:gdLst>
              <a:gd name="T0" fmla="*/ 182090 w 21585"/>
              <a:gd name="T1" fmla="*/ 0 h 21301"/>
              <a:gd name="T2" fmla="*/ 1096962 w 21585"/>
              <a:gd name="T3" fmla="*/ 525308 h 21301"/>
              <a:gd name="T4" fmla="*/ 0 w 21585"/>
              <a:gd name="T5" fmla="*/ 546100 h 21301"/>
              <a:gd name="T6" fmla="*/ 0 60000 65536"/>
              <a:gd name="T7" fmla="*/ 0 60000 65536"/>
              <a:gd name="T8" fmla="*/ 0 60000 65536"/>
              <a:gd name="T9" fmla="*/ 0 w 21585"/>
              <a:gd name="T10" fmla="*/ 0 h 21301"/>
              <a:gd name="T11" fmla="*/ 21585 w 21585"/>
              <a:gd name="T12" fmla="*/ 21301 h 21301"/>
            </a:gdLst>
            <a:ahLst/>
            <a:cxnLst>
              <a:cxn ang="T6">
                <a:pos x="T0" y="T1"/>
              </a:cxn>
              <a:cxn ang="T7">
                <a:pos x="T2" y="T3"/>
              </a:cxn>
              <a:cxn ang="T8">
                <a:pos x="T4" y="T5"/>
              </a:cxn>
            </a:cxnLst>
            <a:rect l="T9" t="T10" r="T11" b="T12"/>
            <a:pathLst>
              <a:path w="21585" h="21301" fill="none" extrusionOk="0">
                <a:moveTo>
                  <a:pt x="3582" y="0"/>
                </a:moveTo>
                <a:cubicBezTo>
                  <a:pt x="13682" y="1699"/>
                  <a:pt x="21200" y="10256"/>
                  <a:pt x="21584" y="20490"/>
                </a:cubicBezTo>
              </a:path>
              <a:path w="21585" h="21301" stroke="0" extrusionOk="0">
                <a:moveTo>
                  <a:pt x="3582" y="0"/>
                </a:moveTo>
                <a:cubicBezTo>
                  <a:pt x="13682" y="1699"/>
                  <a:pt x="21200" y="10256"/>
                  <a:pt x="21584" y="20490"/>
                </a:cubicBezTo>
                <a:lnTo>
                  <a:pt x="0" y="21301"/>
                </a:lnTo>
                <a:close/>
              </a:path>
            </a:pathLst>
          </a:custGeom>
          <a:noFill/>
          <a:ln w="38100">
            <a:solidFill>
              <a:srgbClr val="00FF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85" name="Arc 82"/>
          <p:cNvSpPr>
            <a:spLocks/>
          </p:cNvSpPr>
          <p:nvPr/>
        </p:nvSpPr>
        <p:spPr bwMode="auto">
          <a:xfrm rot="21296888">
            <a:off x="1041973" y="4452515"/>
            <a:ext cx="1095375" cy="546100"/>
          </a:xfrm>
          <a:custGeom>
            <a:avLst/>
            <a:gdLst>
              <a:gd name="T0" fmla="*/ 182004 w 21564"/>
              <a:gd name="T1" fmla="*/ 0 h 21301"/>
              <a:gd name="T2" fmla="*/ 1095375 w 21564"/>
              <a:gd name="T3" fmla="*/ 514284 h 21301"/>
              <a:gd name="T4" fmla="*/ 0 w 21564"/>
              <a:gd name="T5" fmla="*/ 546100 h 21301"/>
              <a:gd name="T6" fmla="*/ 0 60000 65536"/>
              <a:gd name="T7" fmla="*/ 0 60000 65536"/>
              <a:gd name="T8" fmla="*/ 0 60000 65536"/>
              <a:gd name="T9" fmla="*/ 0 w 21564"/>
              <a:gd name="T10" fmla="*/ 0 h 21301"/>
              <a:gd name="T11" fmla="*/ 21564 w 21564"/>
              <a:gd name="T12" fmla="*/ 21301 h 21301"/>
            </a:gdLst>
            <a:ahLst/>
            <a:cxnLst>
              <a:cxn ang="T6">
                <a:pos x="T0" y="T1"/>
              </a:cxn>
              <a:cxn ang="T7">
                <a:pos x="T2" y="T3"/>
              </a:cxn>
              <a:cxn ang="T8">
                <a:pos x="T4" y="T5"/>
              </a:cxn>
            </a:cxnLst>
            <a:rect l="T9" t="T10" r="T11" b="T12"/>
            <a:pathLst>
              <a:path w="21564" h="21301" fill="none" extrusionOk="0">
                <a:moveTo>
                  <a:pt x="3582" y="0"/>
                </a:moveTo>
                <a:cubicBezTo>
                  <a:pt x="13523" y="1672"/>
                  <a:pt x="20985" y="9996"/>
                  <a:pt x="21564" y="20059"/>
                </a:cubicBezTo>
              </a:path>
              <a:path w="21564" h="21301" stroke="0" extrusionOk="0">
                <a:moveTo>
                  <a:pt x="3582" y="0"/>
                </a:moveTo>
                <a:cubicBezTo>
                  <a:pt x="13523" y="1672"/>
                  <a:pt x="20985" y="9996"/>
                  <a:pt x="21564" y="20059"/>
                </a:cubicBezTo>
                <a:lnTo>
                  <a:pt x="0" y="21301"/>
                </a:lnTo>
                <a:close/>
              </a:path>
            </a:pathLst>
          </a:custGeom>
          <a:noFill/>
          <a:ln w="38100">
            <a:solidFill>
              <a:srgbClr val="9900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86" name="Line 83"/>
          <p:cNvSpPr>
            <a:spLocks noChangeShapeType="1"/>
          </p:cNvSpPr>
          <p:nvPr/>
        </p:nvSpPr>
        <p:spPr bwMode="auto">
          <a:xfrm flipV="1">
            <a:off x="3285111" y="5190704"/>
            <a:ext cx="2484437" cy="73025"/>
          </a:xfrm>
          <a:prstGeom prst="line">
            <a:avLst/>
          </a:prstGeom>
          <a:noFill/>
          <a:ln w="9525">
            <a:solidFill>
              <a:srgbClr val="FF6600"/>
            </a:solidFill>
            <a:round/>
            <a:headEnd/>
            <a:tailEnd type="triangle" w="med" len="med"/>
          </a:ln>
        </p:spPr>
        <p:txBody>
          <a:bodyPr/>
          <a:lstStyle/>
          <a:p>
            <a:endParaRPr lang="ar-KW" b="1">
              <a:latin typeface="Simplified Arabic" panose="02020603050405020304" pitchFamily="18" charset="-78"/>
              <a:cs typeface="Simplified Arabic" panose="02020603050405020304" pitchFamily="18" charset="-78"/>
            </a:endParaRPr>
          </a:p>
        </p:txBody>
      </p:sp>
      <p:sp>
        <p:nvSpPr>
          <p:cNvPr id="87" name="Line 84"/>
          <p:cNvSpPr>
            <a:spLocks noChangeShapeType="1"/>
          </p:cNvSpPr>
          <p:nvPr/>
        </p:nvSpPr>
        <p:spPr bwMode="auto">
          <a:xfrm rot="5400000" flipH="1">
            <a:off x="2959673" y="4941465"/>
            <a:ext cx="2879725" cy="0"/>
          </a:xfrm>
          <a:prstGeom prst="line">
            <a:avLst/>
          </a:prstGeom>
          <a:noFill/>
          <a:ln w="9525">
            <a:solidFill>
              <a:srgbClr val="FF6600"/>
            </a:solidFill>
            <a:round/>
            <a:headEnd/>
            <a:tailEnd type="triangle" w="med" len="med"/>
          </a:ln>
        </p:spPr>
        <p:txBody>
          <a:bodyPr/>
          <a:lstStyle/>
          <a:p>
            <a:endParaRPr lang="ar-KW" b="1">
              <a:latin typeface="Simplified Arabic" panose="02020603050405020304" pitchFamily="18" charset="-78"/>
              <a:cs typeface="Simplified Arabic" panose="02020603050405020304" pitchFamily="18" charset="-78"/>
            </a:endParaRPr>
          </a:p>
        </p:txBody>
      </p:sp>
      <p:sp>
        <p:nvSpPr>
          <p:cNvPr id="88" name="Arc 85"/>
          <p:cNvSpPr>
            <a:spLocks/>
          </p:cNvSpPr>
          <p:nvPr/>
        </p:nvSpPr>
        <p:spPr bwMode="auto">
          <a:xfrm rot="303112" flipV="1">
            <a:off x="4269361" y="5119265"/>
            <a:ext cx="1095375" cy="546100"/>
          </a:xfrm>
          <a:custGeom>
            <a:avLst/>
            <a:gdLst>
              <a:gd name="T0" fmla="*/ 181936 w 21572"/>
              <a:gd name="T1" fmla="*/ 0 h 21301"/>
              <a:gd name="T2" fmla="*/ 1095375 w 21572"/>
              <a:gd name="T3" fmla="*/ 517925 h 21301"/>
              <a:gd name="T4" fmla="*/ 0 w 21572"/>
              <a:gd name="T5" fmla="*/ 546100 h 21301"/>
              <a:gd name="T6" fmla="*/ 0 60000 65536"/>
              <a:gd name="T7" fmla="*/ 0 60000 65536"/>
              <a:gd name="T8" fmla="*/ 0 60000 65536"/>
              <a:gd name="T9" fmla="*/ 0 w 21572"/>
              <a:gd name="T10" fmla="*/ 0 h 21301"/>
              <a:gd name="T11" fmla="*/ 21572 w 21572"/>
              <a:gd name="T12" fmla="*/ 21301 h 21301"/>
            </a:gdLst>
            <a:ahLst/>
            <a:cxnLst>
              <a:cxn ang="T6">
                <a:pos x="T0" y="T1"/>
              </a:cxn>
              <a:cxn ang="T7">
                <a:pos x="T2" y="T3"/>
              </a:cxn>
              <a:cxn ang="T8">
                <a:pos x="T4" y="T5"/>
              </a:cxn>
            </a:cxnLst>
            <a:rect l="T9" t="T10" r="T11" b="T12"/>
            <a:pathLst>
              <a:path w="21572" h="21301" fill="none" extrusionOk="0">
                <a:moveTo>
                  <a:pt x="3582" y="0"/>
                </a:moveTo>
                <a:cubicBezTo>
                  <a:pt x="13575" y="1681"/>
                  <a:pt x="21056" y="10082"/>
                  <a:pt x="21572" y="20201"/>
                </a:cubicBezTo>
              </a:path>
              <a:path w="21572" h="21301" stroke="0" extrusionOk="0">
                <a:moveTo>
                  <a:pt x="3582" y="0"/>
                </a:moveTo>
                <a:cubicBezTo>
                  <a:pt x="13575" y="1681"/>
                  <a:pt x="21056" y="10082"/>
                  <a:pt x="21572" y="20201"/>
                </a:cubicBezTo>
                <a:lnTo>
                  <a:pt x="0" y="21301"/>
                </a:lnTo>
                <a:close/>
              </a:path>
            </a:pathLst>
          </a:custGeom>
          <a:noFill/>
          <a:ln w="38100">
            <a:solidFill>
              <a:srgbClr val="00FF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89" name="Arc 86"/>
          <p:cNvSpPr>
            <a:spLocks/>
          </p:cNvSpPr>
          <p:nvPr/>
        </p:nvSpPr>
        <p:spPr bwMode="auto">
          <a:xfrm rot="21296888" flipH="1" flipV="1">
            <a:off x="3493073" y="5117679"/>
            <a:ext cx="1095375" cy="544513"/>
          </a:xfrm>
          <a:custGeom>
            <a:avLst/>
            <a:gdLst>
              <a:gd name="T0" fmla="*/ 181936 w 21572"/>
              <a:gd name="T1" fmla="*/ 0 h 21301"/>
              <a:gd name="T2" fmla="*/ 1095375 w 21572"/>
              <a:gd name="T3" fmla="*/ 516420 h 21301"/>
              <a:gd name="T4" fmla="*/ 0 w 21572"/>
              <a:gd name="T5" fmla="*/ 544513 h 21301"/>
              <a:gd name="T6" fmla="*/ 0 60000 65536"/>
              <a:gd name="T7" fmla="*/ 0 60000 65536"/>
              <a:gd name="T8" fmla="*/ 0 60000 65536"/>
              <a:gd name="T9" fmla="*/ 0 w 21572"/>
              <a:gd name="T10" fmla="*/ 0 h 21301"/>
              <a:gd name="T11" fmla="*/ 21572 w 21572"/>
              <a:gd name="T12" fmla="*/ 21301 h 21301"/>
            </a:gdLst>
            <a:ahLst/>
            <a:cxnLst>
              <a:cxn ang="T6">
                <a:pos x="T0" y="T1"/>
              </a:cxn>
              <a:cxn ang="T7">
                <a:pos x="T2" y="T3"/>
              </a:cxn>
              <a:cxn ang="T8">
                <a:pos x="T4" y="T5"/>
              </a:cxn>
            </a:cxnLst>
            <a:rect l="T9" t="T10" r="T11" b="T12"/>
            <a:pathLst>
              <a:path w="21572" h="21301" fill="none" extrusionOk="0">
                <a:moveTo>
                  <a:pt x="3582" y="0"/>
                </a:moveTo>
                <a:cubicBezTo>
                  <a:pt x="13575" y="1681"/>
                  <a:pt x="21056" y="10082"/>
                  <a:pt x="21572" y="20201"/>
                </a:cubicBezTo>
              </a:path>
              <a:path w="21572" h="21301" stroke="0" extrusionOk="0">
                <a:moveTo>
                  <a:pt x="3582" y="0"/>
                </a:moveTo>
                <a:cubicBezTo>
                  <a:pt x="13575" y="1681"/>
                  <a:pt x="21056" y="10082"/>
                  <a:pt x="21572" y="20201"/>
                </a:cubicBezTo>
                <a:lnTo>
                  <a:pt x="0" y="21301"/>
                </a:lnTo>
                <a:close/>
              </a:path>
            </a:pathLst>
          </a:custGeom>
          <a:noFill/>
          <a:ln w="38100">
            <a:solidFill>
              <a:srgbClr val="00FF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90" name="Arc 87"/>
          <p:cNvSpPr>
            <a:spLocks/>
          </p:cNvSpPr>
          <p:nvPr/>
        </p:nvSpPr>
        <p:spPr bwMode="auto">
          <a:xfrm rot="303112" flipH="1">
            <a:off x="3493073" y="4733502"/>
            <a:ext cx="1096963" cy="546100"/>
          </a:xfrm>
          <a:custGeom>
            <a:avLst/>
            <a:gdLst>
              <a:gd name="T0" fmla="*/ 182090 w 21585"/>
              <a:gd name="T1" fmla="*/ 0 h 21301"/>
              <a:gd name="T2" fmla="*/ 1096963 w 21585"/>
              <a:gd name="T3" fmla="*/ 525308 h 21301"/>
              <a:gd name="T4" fmla="*/ 0 w 21585"/>
              <a:gd name="T5" fmla="*/ 546100 h 21301"/>
              <a:gd name="T6" fmla="*/ 0 60000 65536"/>
              <a:gd name="T7" fmla="*/ 0 60000 65536"/>
              <a:gd name="T8" fmla="*/ 0 60000 65536"/>
              <a:gd name="T9" fmla="*/ 0 w 21585"/>
              <a:gd name="T10" fmla="*/ 0 h 21301"/>
              <a:gd name="T11" fmla="*/ 21585 w 21585"/>
              <a:gd name="T12" fmla="*/ 21301 h 21301"/>
            </a:gdLst>
            <a:ahLst/>
            <a:cxnLst>
              <a:cxn ang="T6">
                <a:pos x="T0" y="T1"/>
              </a:cxn>
              <a:cxn ang="T7">
                <a:pos x="T2" y="T3"/>
              </a:cxn>
              <a:cxn ang="T8">
                <a:pos x="T4" y="T5"/>
              </a:cxn>
            </a:cxnLst>
            <a:rect l="T9" t="T10" r="T11" b="T12"/>
            <a:pathLst>
              <a:path w="21585" h="21301" fill="none" extrusionOk="0">
                <a:moveTo>
                  <a:pt x="3582" y="0"/>
                </a:moveTo>
                <a:cubicBezTo>
                  <a:pt x="13682" y="1699"/>
                  <a:pt x="21200" y="10256"/>
                  <a:pt x="21584" y="20490"/>
                </a:cubicBezTo>
              </a:path>
              <a:path w="21585" h="21301" stroke="0" extrusionOk="0">
                <a:moveTo>
                  <a:pt x="3582" y="0"/>
                </a:moveTo>
                <a:cubicBezTo>
                  <a:pt x="13682" y="1699"/>
                  <a:pt x="21200" y="10256"/>
                  <a:pt x="21584" y="20490"/>
                </a:cubicBezTo>
                <a:lnTo>
                  <a:pt x="0" y="21301"/>
                </a:lnTo>
                <a:close/>
              </a:path>
            </a:pathLst>
          </a:custGeom>
          <a:noFill/>
          <a:ln w="57150">
            <a:solidFill>
              <a:srgbClr val="00FF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91" name="Arc 88"/>
          <p:cNvSpPr>
            <a:spLocks/>
          </p:cNvSpPr>
          <p:nvPr/>
        </p:nvSpPr>
        <p:spPr bwMode="auto">
          <a:xfrm rot="21296888">
            <a:off x="4269361" y="4730327"/>
            <a:ext cx="1095375" cy="546100"/>
          </a:xfrm>
          <a:custGeom>
            <a:avLst/>
            <a:gdLst>
              <a:gd name="T0" fmla="*/ 182004 w 21564"/>
              <a:gd name="T1" fmla="*/ 0 h 21301"/>
              <a:gd name="T2" fmla="*/ 1095375 w 21564"/>
              <a:gd name="T3" fmla="*/ 514284 h 21301"/>
              <a:gd name="T4" fmla="*/ 0 w 21564"/>
              <a:gd name="T5" fmla="*/ 546100 h 21301"/>
              <a:gd name="T6" fmla="*/ 0 60000 65536"/>
              <a:gd name="T7" fmla="*/ 0 60000 65536"/>
              <a:gd name="T8" fmla="*/ 0 60000 65536"/>
              <a:gd name="T9" fmla="*/ 0 w 21564"/>
              <a:gd name="T10" fmla="*/ 0 h 21301"/>
              <a:gd name="T11" fmla="*/ 21564 w 21564"/>
              <a:gd name="T12" fmla="*/ 21301 h 21301"/>
            </a:gdLst>
            <a:ahLst/>
            <a:cxnLst>
              <a:cxn ang="T6">
                <a:pos x="T0" y="T1"/>
              </a:cxn>
              <a:cxn ang="T7">
                <a:pos x="T2" y="T3"/>
              </a:cxn>
              <a:cxn ang="T8">
                <a:pos x="T4" y="T5"/>
              </a:cxn>
            </a:cxnLst>
            <a:rect l="T9" t="T10" r="T11" b="T12"/>
            <a:pathLst>
              <a:path w="21564" h="21301" fill="none" extrusionOk="0">
                <a:moveTo>
                  <a:pt x="3582" y="0"/>
                </a:moveTo>
                <a:cubicBezTo>
                  <a:pt x="13523" y="1672"/>
                  <a:pt x="20985" y="9996"/>
                  <a:pt x="21564" y="20059"/>
                </a:cubicBezTo>
              </a:path>
              <a:path w="21564" h="21301" stroke="0" extrusionOk="0">
                <a:moveTo>
                  <a:pt x="3582" y="0"/>
                </a:moveTo>
                <a:cubicBezTo>
                  <a:pt x="13523" y="1672"/>
                  <a:pt x="20985" y="9996"/>
                  <a:pt x="21564" y="20059"/>
                </a:cubicBezTo>
                <a:lnTo>
                  <a:pt x="0" y="21301"/>
                </a:lnTo>
                <a:close/>
              </a:path>
            </a:pathLst>
          </a:custGeom>
          <a:noFill/>
          <a:ln w="57150">
            <a:solidFill>
              <a:srgbClr val="00FF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92" name="Text Box 94"/>
          <p:cNvSpPr txBox="1">
            <a:spLocks noChangeArrowheads="1"/>
          </p:cNvSpPr>
          <p:nvPr/>
        </p:nvSpPr>
        <p:spPr bwMode="auto">
          <a:xfrm>
            <a:off x="2392859" y="3112948"/>
            <a:ext cx="4682763" cy="92333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spcBef>
                <a:spcPct val="50000"/>
              </a:spcBef>
            </a:pPr>
            <a:r>
              <a:rPr lang="ar-SA" sz="5400" b="1" dirty="0">
                <a:solidFill>
                  <a:srgbClr val="FF66FF"/>
                </a:solidFill>
                <a:latin typeface="Simplified Arabic" panose="02020603050405020304" pitchFamily="18" charset="-78"/>
                <a:cs typeface="Simplified Arabic" panose="02020603050405020304" pitchFamily="18" charset="-78"/>
              </a:rPr>
              <a:t>العلاقة بين </a:t>
            </a:r>
            <a:r>
              <a:rPr lang="en-US" sz="5400" b="1" dirty="0" err="1">
                <a:solidFill>
                  <a:srgbClr val="FF66FF"/>
                </a:solidFill>
                <a:latin typeface="Simplified Arabic" panose="02020603050405020304" pitchFamily="18" charset="-78"/>
                <a:cs typeface="Simplified Arabic" panose="02020603050405020304" pitchFamily="18" charset="-78"/>
              </a:rPr>
              <a:t>a,b,c</a:t>
            </a:r>
            <a:endParaRPr lang="en-US" sz="5400" b="1" dirty="0">
              <a:solidFill>
                <a:srgbClr val="FF66FF"/>
              </a:solidFill>
              <a:latin typeface="Simplified Arabic" panose="02020603050405020304" pitchFamily="18" charset="-78"/>
              <a:cs typeface="Simplified Arabic" panose="02020603050405020304" pitchFamily="18" charset="-78"/>
            </a:endParaRPr>
          </a:p>
        </p:txBody>
      </p:sp>
      <p:grpSp>
        <p:nvGrpSpPr>
          <p:cNvPr id="93" name="Group 96"/>
          <p:cNvGrpSpPr>
            <a:grpSpLocks/>
          </p:cNvGrpSpPr>
          <p:nvPr/>
        </p:nvGrpSpPr>
        <p:grpSpPr bwMode="auto">
          <a:xfrm>
            <a:off x="3464498" y="4725567"/>
            <a:ext cx="1871663" cy="935037"/>
            <a:chOff x="6101" y="2778"/>
            <a:chExt cx="1179" cy="589"/>
          </a:xfrm>
        </p:grpSpPr>
        <p:sp>
          <p:nvSpPr>
            <p:cNvPr id="94" name="Arc 97"/>
            <p:cNvSpPr>
              <a:spLocks/>
            </p:cNvSpPr>
            <p:nvPr/>
          </p:nvSpPr>
          <p:spPr bwMode="auto">
            <a:xfrm rot="303112" flipV="1">
              <a:off x="6590" y="3023"/>
              <a:ext cx="690" cy="344"/>
            </a:xfrm>
            <a:custGeom>
              <a:avLst/>
              <a:gdLst>
                <a:gd name="T0" fmla="*/ 115 w 21572"/>
                <a:gd name="T1" fmla="*/ 0 h 21301"/>
                <a:gd name="T2" fmla="*/ 690 w 21572"/>
                <a:gd name="T3" fmla="*/ 326 h 21301"/>
                <a:gd name="T4" fmla="*/ 0 w 21572"/>
                <a:gd name="T5" fmla="*/ 344 h 21301"/>
                <a:gd name="T6" fmla="*/ 0 60000 65536"/>
                <a:gd name="T7" fmla="*/ 0 60000 65536"/>
                <a:gd name="T8" fmla="*/ 0 60000 65536"/>
                <a:gd name="T9" fmla="*/ 0 w 21572"/>
                <a:gd name="T10" fmla="*/ 0 h 21301"/>
                <a:gd name="T11" fmla="*/ 21572 w 21572"/>
                <a:gd name="T12" fmla="*/ 21301 h 21301"/>
              </a:gdLst>
              <a:ahLst/>
              <a:cxnLst>
                <a:cxn ang="T6">
                  <a:pos x="T0" y="T1"/>
                </a:cxn>
                <a:cxn ang="T7">
                  <a:pos x="T2" y="T3"/>
                </a:cxn>
                <a:cxn ang="T8">
                  <a:pos x="T4" y="T5"/>
                </a:cxn>
              </a:cxnLst>
              <a:rect l="T9" t="T10" r="T11" b="T12"/>
              <a:pathLst>
                <a:path w="21572" h="21301" fill="none" extrusionOk="0">
                  <a:moveTo>
                    <a:pt x="3582" y="0"/>
                  </a:moveTo>
                  <a:cubicBezTo>
                    <a:pt x="13575" y="1681"/>
                    <a:pt x="21056" y="10082"/>
                    <a:pt x="21572" y="20201"/>
                  </a:cubicBezTo>
                </a:path>
                <a:path w="21572" h="21301" stroke="0" extrusionOk="0">
                  <a:moveTo>
                    <a:pt x="3582" y="0"/>
                  </a:moveTo>
                  <a:cubicBezTo>
                    <a:pt x="13575" y="1681"/>
                    <a:pt x="21056" y="10082"/>
                    <a:pt x="21572" y="20201"/>
                  </a:cubicBezTo>
                  <a:lnTo>
                    <a:pt x="0" y="21301"/>
                  </a:lnTo>
                  <a:close/>
                </a:path>
              </a:pathLst>
            </a:custGeom>
            <a:noFill/>
            <a:ln w="38100">
              <a:solidFill>
                <a:srgbClr val="FFFF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95" name="Arc 98"/>
            <p:cNvSpPr>
              <a:spLocks/>
            </p:cNvSpPr>
            <p:nvPr/>
          </p:nvSpPr>
          <p:spPr bwMode="auto">
            <a:xfrm rot="-303112" flipH="1" flipV="1">
              <a:off x="6101" y="3022"/>
              <a:ext cx="690" cy="343"/>
            </a:xfrm>
            <a:custGeom>
              <a:avLst/>
              <a:gdLst>
                <a:gd name="T0" fmla="*/ 115 w 21572"/>
                <a:gd name="T1" fmla="*/ 0 h 21301"/>
                <a:gd name="T2" fmla="*/ 690 w 21572"/>
                <a:gd name="T3" fmla="*/ 325 h 21301"/>
                <a:gd name="T4" fmla="*/ 0 w 21572"/>
                <a:gd name="T5" fmla="*/ 343 h 21301"/>
                <a:gd name="T6" fmla="*/ 0 60000 65536"/>
                <a:gd name="T7" fmla="*/ 0 60000 65536"/>
                <a:gd name="T8" fmla="*/ 0 60000 65536"/>
                <a:gd name="T9" fmla="*/ 0 w 21572"/>
                <a:gd name="T10" fmla="*/ 0 h 21301"/>
                <a:gd name="T11" fmla="*/ 21572 w 21572"/>
                <a:gd name="T12" fmla="*/ 21301 h 21301"/>
              </a:gdLst>
              <a:ahLst/>
              <a:cxnLst>
                <a:cxn ang="T6">
                  <a:pos x="T0" y="T1"/>
                </a:cxn>
                <a:cxn ang="T7">
                  <a:pos x="T2" y="T3"/>
                </a:cxn>
                <a:cxn ang="T8">
                  <a:pos x="T4" y="T5"/>
                </a:cxn>
              </a:cxnLst>
              <a:rect l="T9" t="T10" r="T11" b="T12"/>
              <a:pathLst>
                <a:path w="21572" h="21301" fill="none" extrusionOk="0">
                  <a:moveTo>
                    <a:pt x="3582" y="0"/>
                  </a:moveTo>
                  <a:cubicBezTo>
                    <a:pt x="13575" y="1681"/>
                    <a:pt x="21056" y="10082"/>
                    <a:pt x="21572" y="20201"/>
                  </a:cubicBezTo>
                </a:path>
                <a:path w="21572" h="21301" stroke="0" extrusionOk="0">
                  <a:moveTo>
                    <a:pt x="3582" y="0"/>
                  </a:moveTo>
                  <a:cubicBezTo>
                    <a:pt x="13575" y="1681"/>
                    <a:pt x="21056" y="10082"/>
                    <a:pt x="21572" y="20201"/>
                  </a:cubicBezTo>
                  <a:lnTo>
                    <a:pt x="0" y="21301"/>
                  </a:lnTo>
                  <a:close/>
                </a:path>
              </a:pathLst>
            </a:custGeom>
            <a:noFill/>
            <a:ln w="38100">
              <a:solidFill>
                <a:srgbClr val="FFFF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96" name="Arc 99"/>
            <p:cNvSpPr>
              <a:spLocks/>
            </p:cNvSpPr>
            <p:nvPr/>
          </p:nvSpPr>
          <p:spPr bwMode="auto">
            <a:xfrm rot="303112" flipH="1">
              <a:off x="6101" y="2780"/>
              <a:ext cx="691" cy="344"/>
            </a:xfrm>
            <a:custGeom>
              <a:avLst/>
              <a:gdLst>
                <a:gd name="T0" fmla="*/ 115 w 21585"/>
                <a:gd name="T1" fmla="*/ 0 h 21301"/>
                <a:gd name="T2" fmla="*/ 691 w 21585"/>
                <a:gd name="T3" fmla="*/ 331 h 21301"/>
                <a:gd name="T4" fmla="*/ 0 w 21585"/>
                <a:gd name="T5" fmla="*/ 344 h 21301"/>
                <a:gd name="T6" fmla="*/ 0 60000 65536"/>
                <a:gd name="T7" fmla="*/ 0 60000 65536"/>
                <a:gd name="T8" fmla="*/ 0 60000 65536"/>
                <a:gd name="T9" fmla="*/ 0 w 21585"/>
                <a:gd name="T10" fmla="*/ 0 h 21301"/>
                <a:gd name="T11" fmla="*/ 21585 w 21585"/>
                <a:gd name="T12" fmla="*/ 21301 h 21301"/>
              </a:gdLst>
              <a:ahLst/>
              <a:cxnLst>
                <a:cxn ang="T6">
                  <a:pos x="T0" y="T1"/>
                </a:cxn>
                <a:cxn ang="T7">
                  <a:pos x="T2" y="T3"/>
                </a:cxn>
                <a:cxn ang="T8">
                  <a:pos x="T4" y="T5"/>
                </a:cxn>
              </a:cxnLst>
              <a:rect l="T9" t="T10" r="T11" b="T12"/>
              <a:pathLst>
                <a:path w="21585" h="21301" fill="none" extrusionOk="0">
                  <a:moveTo>
                    <a:pt x="3582" y="0"/>
                  </a:moveTo>
                  <a:cubicBezTo>
                    <a:pt x="13682" y="1699"/>
                    <a:pt x="21200" y="10256"/>
                    <a:pt x="21584" y="20490"/>
                  </a:cubicBezTo>
                </a:path>
                <a:path w="21585" h="21301" stroke="0" extrusionOk="0">
                  <a:moveTo>
                    <a:pt x="3582" y="0"/>
                  </a:moveTo>
                  <a:cubicBezTo>
                    <a:pt x="13682" y="1699"/>
                    <a:pt x="21200" y="10256"/>
                    <a:pt x="21584" y="20490"/>
                  </a:cubicBezTo>
                  <a:lnTo>
                    <a:pt x="0" y="21301"/>
                  </a:lnTo>
                  <a:close/>
                </a:path>
              </a:pathLst>
            </a:custGeom>
            <a:noFill/>
            <a:ln w="38100">
              <a:solidFill>
                <a:srgbClr val="FFFF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sp>
          <p:nvSpPr>
            <p:cNvPr id="97" name="Arc 100"/>
            <p:cNvSpPr>
              <a:spLocks/>
            </p:cNvSpPr>
            <p:nvPr/>
          </p:nvSpPr>
          <p:spPr bwMode="auto">
            <a:xfrm rot="-303112">
              <a:off x="6590" y="2778"/>
              <a:ext cx="690" cy="344"/>
            </a:xfrm>
            <a:custGeom>
              <a:avLst/>
              <a:gdLst>
                <a:gd name="T0" fmla="*/ 115 w 21564"/>
                <a:gd name="T1" fmla="*/ 0 h 21301"/>
                <a:gd name="T2" fmla="*/ 690 w 21564"/>
                <a:gd name="T3" fmla="*/ 324 h 21301"/>
                <a:gd name="T4" fmla="*/ 0 w 21564"/>
                <a:gd name="T5" fmla="*/ 344 h 21301"/>
                <a:gd name="T6" fmla="*/ 0 60000 65536"/>
                <a:gd name="T7" fmla="*/ 0 60000 65536"/>
                <a:gd name="T8" fmla="*/ 0 60000 65536"/>
                <a:gd name="T9" fmla="*/ 0 w 21564"/>
                <a:gd name="T10" fmla="*/ 0 h 21301"/>
                <a:gd name="T11" fmla="*/ 21564 w 21564"/>
                <a:gd name="T12" fmla="*/ 21301 h 21301"/>
              </a:gdLst>
              <a:ahLst/>
              <a:cxnLst>
                <a:cxn ang="T6">
                  <a:pos x="T0" y="T1"/>
                </a:cxn>
                <a:cxn ang="T7">
                  <a:pos x="T2" y="T3"/>
                </a:cxn>
                <a:cxn ang="T8">
                  <a:pos x="T4" y="T5"/>
                </a:cxn>
              </a:cxnLst>
              <a:rect l="T9" t="T10" r="T11" b="T12"/>
              <a:pathLst>
                <a:path w="21564" h="21301" fill="none" extrusionOk="0">
                  <a:moveTo>
                    <a:pt x="3582" y="0"/>
                  </a:moveTo>
                  <a:cubicBezTo>
                    <a:pt x="13523" y="1672"/>
                    <a:pt x="20985" y="9996"/>
                    <a:pt x="21564" y="20059"/>
                  </a:cubicBezTo>
                </a:path>
                <a:path w="21564" h="21301" stroke="0" extrusionOk="0">
                  <a:moveTo>
                    <a:pt x="3582" y="0"/>
                  </a:moveTo>
                  <a:cubicBezTo>
                    <a:pt x="13523" y="1672"/>
                    <a:pt x="20985" y="9996"/>
                    <a:pt x="21564" y="20059"/>
                  </a:cubicBezTo>
                  <a:lnTo>
                    <a:pt x="0" y="21301"/>
                  </a:lnTo>
                  <a:close/>
                </a:path>
              </a:pathLst>
            </a:custGeom>
            <a:noFill/>
            <a:ln w="38100">
              <a:solidFill>
                <a:srgbClr val="FFFF00"/>
              </a:solidFill>
              <a:round/>
              <a:headEnd/>
              <a:tailEnd/>
            </a:ln>
          </p:spPr>
          <p:txBody>
            <a:bodyPr wrap="none" anchor="ctr"/>
            <a:lstStyle/>
            <a:p>
              <a:endParaRPr lang="ar-KW" b="1">
                <a:latin typeface="Simplified Arabic" panose="02020603050405020304" pitchFamily="18" charset="-78"/>
                <a:cs typeface="Simplified Arabic" panose="02020603050405020304" pitchFamily="18" charset="-78"/>
              </a:endParaRPr>
            </a:p>
          </p:txBody>
        </p:sp>
      </p:grpSp>
      <p:grpSp>
        <p:nvGrpSpPr>
          <p:cNvPr id="98" name="Group 97"/>
          <p:cNvGrpSpPr/>
          <p:nvPr/>
        </p:nvGrpSpPr>
        <p:grpSpPr>
          <a:xfrm>
            <a:off x="2755363" y="4514271"/>
            <a:ext cx="3012597" cy="646331"/>
            <a:chOff x="3558028" y="5298223"/>
            <a:chExt cx="3541456" cy="685205"/>
          </a:xfrm>
          <a:effectLst>
            <a:glow rad="101600">
              <a:schemeClr val="accent1">
                <a:satMod val="175000"/>
                <a:alpha val="40000"/>
              </a:schemeClr>
            </a:glow>
          </a:effectLst>
        </p:grpSpPr>
        <p:sp>
          <p:nvSpPr>
            <p:cNvPr id="99" name="Text Box 95"/>
            <p:cNvSpPr txBox="1">
              <a:spLocks noChangeArrowheads="1"/>
            </p:cNvSpPr>
            <p:nvPr/>
          </p:nvSpPr>
          <p:spPr bwMode="auto">
            <a:xfrm>
              <a:off x="3558028" y="5328516"/>
              <a:ext cx="3541456" cy="4894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spcBef>
                  <a:spcPct val="50000"/>
                </a:spcBef>
              </a:pPr>
              <a:endParaRPr lang="en-US" sz="2400" b="1" dirty="0">
                <a:solidFill>
                  <a:srgbClr val="0000CC"/>
                </a:solidFill>
                <a:latin typeface="Simplified Arabic" panose="02020603050405020304" pitchFamily="18" charset="-78"/>
                <a:cs typeface="Simplified Arabic" panose="02020603050405020304" pitchFamily="18" charset="-78"/>
              </a:endParaRPr>
            </a:p>
          </p:txBody>
        </p:sp>
        <p:sp>
          <p:nvSpPr>
            <p:cNvPr id="100" name="TextBox 99"/>
            <p:cNvSpPr txBox="1"/>
            <p:nvPr/>
          </p:nvSpPr>
          <p:spPr>
            <a:xfrm>
              <a:off x="3739858" y="5298223"/>
              <a:ext cx="3063836" cy="685205"/>
            </a:xfrm>
            <a:prstGeom prst="rect">
              <a:avLst/>
            </a:prstGeom>
            <a:noFill/>
          </p:spPr>
          <p:txBody>
            <a:bodyPr wrap="square" rtlCol="1">
              <a:spAutoFit/>
            </a:bodyPr>
            <a:lstStyle/>
            <a:p>
              <a:r>
                <a:rPr lang="en-US" sz="3600" b="1" dirty="0">
                  <a:latin typeface="Simplified Arabic" panose="02020603050405020304" pitchFamily="18" charset="-78"/>
                  <a:cs typeface="Simplified Arabic" panose="02020603050405020304" pitchFamily="18" charset="-78"/>
                </a:rPr>
                <a:t>a</a:t>
              </a:r>
              <a:r>
                <a:rPr lang="en-US" sz="3600" b="1" baseline="30000" dirty="0">
                  <a:latin typeface="Simplified Arabic" panose="02020603050405020304" pitchFamily="18" charset="-78"/>
                  <a:cs typeface="Simplified Arabic" panose="02020603050405020304" pitchFamily="18" charset="-78"/>
                </a:rPr>
                <a:t>2</a:t>
              </a:r>
              <a:r>
                <a:rPr lang="en-US" sz="3600" b="1" dirty="0">
                  <a:latin typeface="Simplified Arabic" panose="02020603050405020304" pitchFamily="18" charset="-78"/>
                  <a:cs typeface="Simplified Arabic" panose="02020603050405020304" pitchFamily="18" charset="-78"/>
                </a:rPr>
                <a:t> = b</a:t>
              </a:r>
              <a:r>
                <a:rPr lang="en-US" sz="3600" b="1" baseline="30000" dirty="0">
                  <a:latin typeface="Simplified Arabic" panose="02020603050405020304" pitchFamily="18" charset="-78"/>
                  <a:cs typeface="Simplified Arabic" panose="02020603050405020304" pitchFamily="18" charset="-78"/>
                </a:rPr>
                <a:t>2</a:t>
              </a:r>
              <a:r>
                <a:rPr lang="en-US" sz="3600" b="1" dirty="0">
                  <a:latin typeface="Simplified Arabic" panose="02020603050405020304" pitchFamily="18" charset="-78"/>
                  <a:cs typeface="Simplified Arabic" panose="02020603050405020304" pitchFamily="18" charset="-78"/>
                </a:rPr>
                <a:t> + c</a:t>
              </a:r>
              <a:r>
                <a:rPr lang="en-US" sz="3600" b="1" baseline="30000" dirty="0">
                  <a:latin typeface="Simplified Arabic" panose="02020603050405020304" pitchFamily="18" charset="-78"/>
                  <a:cs typeface="Simplified Arabic" panose="02020603050405020304" pitchFamily="18" charset="-78"/>
                </a:rPr>
                <a:t>2</a:t>
              </a:r>
              <a:endParaRPr lang="ar-SA" sz="3600" b="1" baseline="30000" dirty="0">
                <a:latin typeface="Simplified Arabic" panose="02020603050405020304" pitchFamily="18" charset="-78"/>
                <a:cs typeface="Simplified Arabic" panose="02020603050405020304" pitchFamily="18" charset="-7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20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2000"/>
                                        <p:tgtEl>
                                          <p:spTgt spid="5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2000"/>
                                        <p:tgtEl>
                                          <p:spTgt spid="5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2000"/>
                                        <p:tgtEl>
                                          <p:spTgt spid="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2000"/>
                                        <p:tgtEl>
                                          <p:spTgt spid="5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2000"/>
                                        <p:tgtEl>
                                          <p:spTgt spid="6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2000"/>
                                        <p:tgtEl>
                                          <p:spTgt spid="67"/>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fade">
                                      <p:cBhvr>
                                        <p:cTn id="30" dur="2000"/>
                                        <p:tgtEl>
                                          <p:spTgt spid="64"/>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2000"/>
                                        <p:tgtEl>
                                          <p:spTgt spid="67"/>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mph" presetSubtype="0" repeatCount="indefinite" fill="hold" grpId="1" nodeType="clickEffect">
                                  <p:stCondLst>
                                    <p:cond delay="0"/>
                                  </p:stCondLst>
                                  <p:childTnLst>
                                    <p:animEffect transition="out" filter="fade">
                                      <p:cBhvr>
                                        <p:cTn id="37" dur="500" tmFilter="0, 0; .2, .5; .8, .5; 1, 0"/>
                                        <p:tgtEl>
                                          <p:spTgt spid="56"/>
                                        </p:tgtEl>
                                      </p:cBhvr>
                                    </p:animEffect>
                                    <p:animScale>
                                      <p:cBhvr>
                                        <p:cTn id="38" dur="250" autoRev="1" fill="hold"/>
                                        <p:tgtEl>
                                          <p:spTgt spid="56"/>
                                        </p:tgtEl>
                                      </p:cBhvr>
                                      <p:by x="105000" y="105000"/>
                                    </p:animScale>
                                  </p:childTnLst>
                                </p:cTn>
                              </p:par>
                              <p:par>
                                <p:cTn id="39" presetID="26" presetClass="emph" presetSubtype="0" repeatCount="indefinite" fill="hold" grpId="1" nodeType="withEffect">
                                  <p:stCondLst>
                                    <p:cond delay="0"/>
                                  </p:stCondLst>
                                  <p:childTnLst>
                                    <p:animEffect transition="out" filter="fade">
                                      <p:cBhvr>
                                        <p:cTn id="40" dur="500" tmFilter="0, 0; .2, .5; .8, .5; 1, 0"/>
                                        <p:tgtEl>
                                          <p:spTgt spid="57"/>
                                        </p:tgtEl>
                                      </p:cBhvr>
                                    </p:animEffect>
                                    <p:animScale>
                                      <p:cBhvr>
                                        <p:cTn id="41" dur="250" autoRev="1" fill="hold"/>
                                        <p:tgtEl>
                                          <p:spTgt spid="57"/>
                                        </p:tgtEl>
                                      </p:cBhvr>
                                      <p:by x="105000" y="105000"/>
                                    </p:animScale>
                                  </p:childTnLst>
                                </p:cTn>
                              </p:par>
                            </p:childTnLst>
                          </p:cTn>
                        </p:par>
                      </p:childTnLst>
                    </p:cTn>
                  </p:par>
                  <p:par>
                    <p:cTn id="42" fill="hold">
                      <p:stCondLst>
                        <p:cond delay="indefinite"/>
                      </p:stCondLst>
                      <p:childTnLst>
                        <p:par>
                          <p:cTn id="43" fill="hold">
                            <p:stCondLst>
                              <p:cond delay="0"/>
                            </p:stCondLst>
                            <p:childTnLst>
                              <p:par>
                                <p:cTn id="44" presetID="26" presetClass="emph" presetSubtype="0" repeatCount="indefinite" fill="hold" grpId="1" nodeType="clickEffect">
                                  <p:stCondLst>
                                    <p:cond delay="0"/>
                                  </p:stCondLst>
                                  <p:childTnLst>
                                    <p:animEffect transition="out" filter="fade">
                                      <p:cBhvr>
                                        <p:cTn id="45" dur="500" tmFilter="0, 0; .2, .5; .8, .5; 1, 0"/>
                                        <p:tgtEl>
                                          <p:spTgt spid="55"/>
                                        </p:tgtEl>
                                      </p:cBhvr>
                                    </p:animEffect>
                                    <p:animScale>
                                      <p:cBhvr>
                                        <p:cTn id="46" dur="250" autoRev="1" fill="hold"/>
                                        <p:tgtEl>
                                          <p:spTgt spid="55"/>
                                        </p:tgtEl>
                                      </p:cBhvr>
                                      <p:by x="105000" y="105000"/>
                                    </p:animScale>
                                  </p:childTnLst>
                                </p:cTn>
                              </p:par>
                              <p:par>
                                <p:cTn id="47" presetID="26" presetClass="emph" presetSubtype="0" repeatCount="indefinite" fill="hold" grpId="1" nodeType="withEffect">
                                  <p:stCondLst>
                                    <p:cond delay="0"/>
                                  </p:stCondLst>
                                  <p:childTnLst>
                                    <p:animEffect transition="out" filter="fade">
                                      <p:cBhvr>
                                        <p:cTn id="48" dur="500" tmFilter="0, 0; .2, .5; .8, .5; 1, 0"/>
                                        <p:tgtEl>
                                          <p:spTgt spid="52"/>
                                        </p:tgtEl>
                                      </p:cBhvr>
                                    </p:animEffect>
                                    <p:animScale>
                                      <p:cBhvr>
                                        <p:cTn id="49" dur="250" autoRev="1" fill="hold"/>
                                        <p:tgtEl>
                                          <p:spTgt spid="52"/>
                                        </p:tgtEl>
                                      </p:cBhvr>
                                      <p:by x="105000" y="105000"/>
                                    </p:animScale>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2000"/>
                                        <p:tgtEl>
                                          <p:spTgt spid="5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fade">
                                      <p:cBhvr>
                                        <p:cTn id="59" dur="2000"/>
                                        <p:tgtEl>
                                          <p:spTgt spid="6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2000"/>
                                        <p:tgtEl>
                                          <p:spTgt spid="6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fade">
                                      <p:cBhvr>
                                        <p:cTn id="65" dur="2000"/>
                                        <p:tgtEl>
                                          <p:spTgt spid="7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2000"/>
                                        <p:tgtEl>
                                          <p:spTgt spid="7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2000"/>
                                        <p:tgtEl>
                                          <p:spTgt spid="7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fade">
                                      <p:cBhvr>
                                        <p:cTn id="74" dur="2000"/>
                                        <p:tgtEl>
                                          <p:spTgt spid="79"/>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indefinite" fill="hold" grpId="1" nodeType="clickEffect">
                                  <p:stCondLst>
                                    <p:cond delay="0"/>
                                  </p:stCondLst>
                                  <p:childTnLst>
                                    <p:animEffect transition="out" filter="fade">
                                      <p:cBhvr>
                                        <p:cTn id="78" dur="500" tmFilter="0, 0; .2, .5; .8, .5; 1, 0"/>
                                        <p:tgtEl>
                                          <p:spTgt spid="78"/>
                                        </p:tgtEl>
                                      </p:cBhvr>
                                    </p:animEffect>
                                    <p:animScale>
                                      <p:cBhvr>
                                        <p:cTn id="79" dur="250" autoRev="1" fill="hold"/>
                                        <p:tgtEl>
                                          <p:spTgt spid="78"/>
                                        </p:tgtEl>
                                      </p:cBhvr>
                                      <p:by x="105000" y="105000"/>
                                    </p:animScale>
                                  </p:childTnLst>
                                </p:cTn>
                              </p:par>
                              <p:par>
                                <p:cTn id="80" presetID="26" presetClass="emph" presetSubtype="0" repeatCount="indefinite" fill="hold" grpId="1" nodeType="withEffect">
                                  <p:stCondLst>
                                    <p:cond delay="0"/>
                                  </p:stCondLst>
                                  <p:childTnLst>
                                    <p:animEffect transition="out" filter="fade">
                                      <p:cBhvr>
                                        <p:cTn id="81" dur="500" tmFilter="0, 0; .2, .5; .8, .5; 1, 0"/>
                                        <p:tgtEl>
                                          <p:spTgt spid="77"/>
                                        </p:tgtEl>
                                      </p:cBhvr>
                                    </p:animEffect>
                                    <p:animScale>
                                      <p:cBhvr>
                                        <p:cTn id="82" dur="250" autoRev="1" fill="hold"/>
                                        <p:tgtEl>
                                          <p:spTgt spid="77"/>
                                        </p:tgtEl>
                                      </p:cBhvr>
                                      <p:by x="105000" y="105000"/>
                                    </p:animScale>
                                  </p:childTnLst>
                                </p:cTn>
                              </p:par>
                            </p:childTnLst>
                          </p:cTn>
                        </p:par>
                      </p:childTnLst>
                    </p:cTn>
                  </p:par>
                  <p:par>
                    <p:cTn id="83" fill="hold">
                      <p:stCondLst>
                        <p:cond delay="indefinite"/>
                      </p:stCondLst>
                      <p:childTnLst>
                        <p:par>
                          <p:cTn id="84" fill="hold">
                            <p:stCondLst>
                              <p:cond delay="0"/>
                            </p:stCondLst>
                            <p:childTnLst>
                              <p:par>
                                <p:cTn id="85" presetID="26" presetClass="emph" presetSubtype="0" repeatCount="indefinite" fill="hold" grpId="1" nodeType="clickEffect">
                                  <p:stCondLst>
                                    <p:cond delay="0"/>
                                  </p:stCondLst>
                                  <p:childTnLst>
                                    <p:animEffect transition="out" filter="fade">
                                      <p:cBhvr>
                                        <p:cTn id="86" dur="500" tmFilter="0, 0; .2, .5; .8, .5; 1, 0"/>
                                        <p:tgtEl>
                                          <p:spTgt spid="70"/>
                                        </p:tgtEl>
                                      </p:cBhvr>
                                    </p:animEffect>
                                    <p:animScale>
                                      <p:cBhvr>
                                        <p:cTn id="87" dur="250" autoRev="1" fill="hold"/>
                                        <p:tgtEl>
                                          <p:spTgt spid="70"/>
                                        </p:tgtEl>
                                      </p:cBhvr>
                                      <p:by x="105000" y="105000"/>
                                    </p:animScale>
                                  </p:childTnLst>
                                </p:cTn>
                              </p:par>
                              <p:par>
                                <p:cTn id="88" presetID="26" presetClass="emph" presetSubtype="0" repeatCount="indefinite" fill="hold" grpId="1" nodeType="withEffect">
                                  <p:stCondLst>
                                    <p:cond delay="0"/>
                                  </p:stCondLst>
                                  <p:childTnLst>
                                    <p:animEffect transition="out" filter="fade">
                                      <p:cBhvr>
                                        <p:cTn id="89" dur="500" tmFilter="0, 0; .2, .5; .8, .5; 1, 0"/>
                                        <p:tgtEl>
                                          <p:spTgt spid="79"/>
                                        </p:tgtEl>
                                      </p:cBhvr>
                                    </p:animEffect>
                                    <p:animScale>
                                      <p:cBhvr>
                                        <p:cTn id="90" dur="250" autoRev="1" fill="hold"/>
                                        <p:tgtEl>
                                          <p:spTgt spid="79"/>
                                        </p:tgtEl>
                                      </p:cBhvr>
                                      <p:by x="105000" y="105000"/>
                                    </p:animScale>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2000"/>
                                        <p:tgtEl>
                                          <p:spTgt spid="61"/>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66"/>
                                        </p:tgtEl>
                                        <p:attrNameLst>
                                          <p:attrName>style.visibility</p:attrName>
                                        </p:attrNameLst>
                                      </p:cBhvr>
                                      <p:to>
                                        <p:strVal val="visible"/>
                                      </p:to>
                                    </p:set>
                                    <p:animEffect transition="in" filter="fade">
                                      <p:cBhvr>
                                        <p:cTn id="100" dur="2000"/>
                                        <p:tgtEl>
                                          <p:spTgt spid="6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69"/>
                                        </p:tgtEl>
                                        <p:attrNameLst>
                                          <p:attrName>style.visibility</p:attrName>
                                        </p:attrNameLst>
                                      </p:cBhvr>
                                      <p:to>
                                        <p:strVal val="visible"/>
                                      </p:to>
                                    </p:set>
                                    <p:animEffect transition="in" filter="fade">
                                      <p:cBhvr>
                                        <p:cTn id="103" dur="2000"/>
                                        <p:tgtEl>
                                          <p:spTgt spid="6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82"/>
                                        </p:tgtEl>
                                        <p:attrNameLst>
                                          <p:attrName>style.visibility</p:attrName>
                                        </p:attrNameLst>
                                      </p:cBhvr>
                                      <p:to>
                                        <p:strVal val="visible"/>
                                      </p:to>
                                    </p:set>
                                    <p:animEffect transition="in" filter="fade">
                                      <p:cBhvr>
                                        <p:cTn id="106" dur="2000"/>
                                        <p:tgtEl>
                                          <p:spTgt spid="82"/>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83"/>
                                        </p:tgtEl>
                                        <p:attrNameLst>
                                          <p:attrName>style.visibility</p:attrName>
                                        </p:attrNameLst>
                                      </p:cBhvr>
                                      <p:to>
                                        <p:strVal val="visible"/>
                                      </p:to>
                                    </p:set>
                                    <p:animEffect transition="in" filter="fade">
                                      <p:cBhvr>
                                        <p:cTn id="109" dur="2000"/>
                                        <p:tgtEl>
                                          <p:spTgt spid="8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84"/>
                                        </p:tgtEl>
                                        <p:attrNameLst>
                                          <p:attrName>style.visibility</p:attrName>
                                        </p:attrNameLst>
                                      </p:cBhvr>
                                      <p:to>
                                        <p:strVal val="visible"/>
                                      </p:to>
                                    </p:set>
                                    <p:animEffect transition="in" filter="fade">
                                      <p:cBhvr>
                                        <p:cTn id="112" dur="2000"/>
                                        <p:tgtEl>
                                          <p:spTgt spid="8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85"/>
                                        </p:tgtEl>
                                        <p:attrNameLst>
                                          <p:attrName>style.visibility</p:attrName>
                                        </p:attrNameLst>
                                      </p:cBhvr>
                                      <p:to>
                                        <p:strVal val="visible"/>
                                      </p:to>
                                    </p:set>
                                    <p:animEffect transition="in" filter="fade">
                                      <p:cBhvr>
                                        <p:cTn id="115" dur="2000"/>
                                        <p:tgtEl>
                                          <p:spTgt spid="85"/>
                                        </p:tgtEl>
                                      </p:cBhvr>
                                    </p:animEffect>
                                  </p:childTnLst>
                                </p:cTn>
                              </p:par>
                            </p:childTnLst>
                          </p:cTn>
                        </p:par>
                      </p:childTnLst>
                    </p:cTn>
                  </p:par>
                  <p:par>
                    <p:cTn id="116" fill="hold">
                      <p:stCondLst>
                        <p:cond delay="indefinite"/>
                      </p:stCondLst>
                      <p:childTnLst>
                        <p:par>
                          <p:cTn id="117" fill="hold">
                            <p:stCondLst>
                              <p:cond delay="0"/>
                            </p:stCondLst>
                            <p:childTnLst>
                              <p:par>
                                <p:cTn id="118" presetID="26" presetClass="emph" presetSubtype="0" repeatCount="indefinite" fill="hold" grpId="1" nodeType="clickEffect">
                                  <p:stCondLst>
                                    <p:cond delay="0"/>
                                  </p:stCondLst>
                                  <p:childTnLst>
                                    <p:animEffect transition="out" filter="fade">
                                      <p:cBhvr>
                                        <p:cTn id="119" dur="500" tmFilter="0, 0; .2, .5; .8, .5; 1, 0"/>
                                        <p:tgtEl>
                                          <p:spTgt spid="84"/>
                                        </p:tgtEl>
                                      </p:cBhvr>
                                    </p:animEffect>
                                    <p:animScale>
                                      <p:cBhvr>
                                        <p:cTn id="120" dur="250" autoRev="1" fill="hold"/>
                                        <p:tgtEl>
                                          <p:spTgt spid="84"/>
                                        </p:tgtEl>
                                      </p:cBhvr>
                                      <p:by x="105000" y="105000"/>
                                    </p:animScale>
                                  </p:childTnLst>
                                </p:cTn>
                              </p:par>
                              <p:par>
                                <p:cTn id="121" presetID="26" presetClass="emph" presetSubtype="0" repeatCount="indefinite" fill="hold" grpId="1" nodeType="withEffect">
                                  <p:stCondLst>
                                    <p:cond delay="0"/>
                                  </p:stCondLst>
                                  <p:childTnLst>
                                    <p:animEffect transition="out" filter="fade">
                                      <p:cBhvr>
                                        <p:cTn id="122" dur="500" tmFilter="0, 0; .2, .5; .8, .5; 1, 0"/>
                                        <p:tgtEl>
                                          <p:spTgt spid="82"/>
                                        </p:tgtEl>
                                      </p:cBhvr>
                                    </p:animEffect>
                                    <p:animScale>
                                      <p:cBhvr>
                                        <p:cTn id="123" dur="250" autoRev="1" fill="hold"/>
                                        <p:tgtEl>
                                          <p:spTgt spid="82"/>
                                        </p:tgtEl>
                                      </p:cBhvr>
                                      <p:by x="105000" y="105000"/>
                                    </p:animScale>
                                  </p:childTnLst>
                                </p:cTn>
                              </p:par>
                            </p:childTnLst>
                          </p:cTn>
                        </p:par>
                      </p:childTnLst>
                    </p:cTn>
                  </p:par>
                  <p:par>
                    <p:cTn id="124" fill="hold">
                      <p:stCondLst>
                        <p:cond delay="indefinite"/>
                      </p:stCondLst>
                      <p:childTnLst>
                        <p:par>
                          <p:cTn id="125" fill="hold">
                            <p:stCondLst>
                              <p:cond delay="0"/>
                            </p:stCondLst>
                            <p:childTnLst>
                              <p:par>
                                <p:cTn id="126" presetID="26" presetClass="emph" presetSubtype="0" repeatCount="indefinite" fill="hold" grpId="1" nodeType="clickEffect">
                                  <p:stCondLst>
                                    <p:cond delay="0"/>
                                  </p:stCondLst>
                                  <p:childTnLst>
                                    <p:animEffect transition="out" filter="fade">
                                      <p:cBhvr>
                                        <p:cTn id="127" dur="500" tmFilter="0, 0; .2, .5; .8, .5; 1, 0"/>
                                        <p:tgtEl>
                                          <p:spTgt spid="85"/>
                                        </p:tgtEl>
                                      </p:cBhvr>
                                    </p:animEffect>
                                    <p:animScale>
                                      <p:cBhvr>
                                        <p:cTn id="128" dur="250" autoRev="1" fill="hold"/>
                                        <p:tgtEl>
                                          <p:spTgt spid="85"/>
                                        </p:tgtEl>
                                      </p:cBhvr>
                                      <p:by x="105000" y="105000"/>
                                    </p:animScale>
                                  </p:childTnLst>
                                </p:cTn>
                              </p:par>
                              <p:par>
                                <p:cTn id="129" presetID="26" presetClass="emph" presetSubtype="0" repeatCount="indefinite" fill="hold" grpId="1" nodeType="withEffect">
                                  <p:stCondLst>
                                    <p:cond delay="0"/>
                                  </p:stCondLst>
                                  <p:childTnLst>
                                    <p:animEffect transition="out" filter="fade">
                                      <p:cBhvr>
                                        <p:cTn id="130" dur="500" tmFilter="0, 0; .2, .5; .8, .5; 1, 0"/>
                                        <p:tgtEl>
                                          <p:spTgt spid="83"/>
                                        </p:tgtEl>
                                      </p:cBhvr>
                                    </p:animEffect>
                                    <p:animScale>
                                      <p:cBhvr>
                                        <p:cTn id="131" dur="250" autoRev="1" fill="hold"/>
                                        <p:tgtEl>
                                          <p:spTgt spid="83"/>
                                        </p:tgtEl>
                                      </p:cBhvr>
                                      <p:by x="105000" y="105000"/>
                                    </p:animScale>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62"/>
                                        </p:tgtEl>
                                        <p:attrNameLst>
                                          <p:attrName>style.visibility</p:attrName>
                                        </p:attrNameLst>
                                      </p:cBhvr>
                                      <p:to>
                                        <p:strVal val="visible"/>
                                      </p:to>
                                    </p:set>
                                    <p:animEffect transition="in" filter="fade">
                                      <p:cBhvr>
                                        <p:cTn id="136" dur="2000"/>
                                        <p:tgtEl>
                                          <p:spTgt spid="62"/>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87"/>
                                        </p:tgtEl>
                                        <p:attrNameLst>
                                          <p:attrName>style.visibility</p:attrName>
                                        </p:attrNameLst>
                                      </p:cBhvr>
                                      <p:to>
                                        <p:strVal val="visible"/>
                                      </p:to>
                                    </p:set>
                                    <p:animEffect transition="in" filter="fade">
                                      <p:cBhvr>
                                        <p:cTn id="141" dur="2000"/>
                                        <p:tgtEl>
                                          <p:spTgt spid="8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86"/>
                                        </p:tgtEl>
                                        <p:attrNameLst>
                                          <p:attrName>style.visibility</p:attrName>
                                        </p:attrNameLst>
                                      </p:cBhvr>
                                      <p:to>
                                        <p:strVal val="visible"/>
                                      </p:to>
                                    </p:set>
                                    <p:animEffect transition="in" filter="fade">
                                      <p:cBhvr>
                                        <p:cTn id="144" dur="2000"/>
                                        <p:tgtEl>
                                          <p:spTgt spid="8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90"/>
                                        </p:tgtEl>
                                        <p:attrNameLst>
                                          <p:attrName>style.visibility</p:attrName>
                                        </p:attrNameLst>
                                      </p:cBhvr>
                                      <p:to>
                                        <p:strVal val="visible"/>
                                      </p:to>
                                    </p:set>
                                    <p:animEffect transition="in" filter="fade">
                                      <p:cBhvr>
                                        <p:cTn id="147" dur="2000"/>
                                        <p:tgtEl>
                                          <p:spTgt spid="90"/>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91"/>
                                        </p:tgtEl>
                                        <p:attrNameLst>
                                          <p:attrName>style.visibility</p:attrName>
                                        </p:attrNameLst>
                                      </p:cBhvr>
                                      <p:to>
                                        <p:strVal val="visible"/>
                                      </p:to>
                                    </p:set>
                                    <p:animEffect transition="in" filter="fade">
                                      <p:cBhvr>
                                        <p:cTn id="150" dur="2000"/>
                                        <p:tgtEl>
                                          <p:spTgt spid="91"/>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88"/>
                                        </p:tgtEl>
                                        <p:attrNameLst>
                                          <p:attrName>style.visibility</p:attrName>
                                        </p:attrNameLst>
                                      </p:cBhvr>
                                      <p:to>
                                        <p:strVal val="visible"/>
                                      </p:to>
                                    </p:set>
                                    <p:animEffect transition="in" filter="fade">
                                      <p:cBhvr>
                                        <p:cTn id="153" dur="2000"/>
                                        <p:tgtEl>
                                          <p:spTgt spid="88"/>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89"/>
                                        </p:tgtEl>
                                        <p:attrNameLst>
                                          <p:attrName>style.visibility</p:attrName>
                                        </p:attrNameLst>
                                      </p:cBhvr>
                                      <p:to>
                                        <p:strVal val="visible"/>
                                      </p:to>
                                    </p:set>
                                    <p:animEffect transition="in" filter="fade">
                                      <p:cBhvr>
                                        <p:cTn id="156" dur="2000"/>
                                        <p:tgtEl>
                                          <p:spTgt spid="89"/>
                                        </p:tgtEl>
                                      </p:cBhvr>
                                    </p:animEffect>
                                  </p:childTnLst>
                                </p:cTn>
                              </p:par>
                            </p:childTnLst>
                          </p:cTn>
                        </p:par>
                      </p:childTnLst>
                    </p:cTn>
                  </p:par>
                  <p:par>
                    <p:cTn id="157" fill="hold">
                      <p:stCondLst>
                        <p:cond delay="indefinite"/>
                      </p:stCondLst>
                      <p:childTnLst>
                        <p:par>
                          <p:cTn id="158" fill="hold">
                            <p:stCondLst>
                              <p:cond delay="0"/>
                            </p:stCondLst>
                            <p:childTnLst>
                              <p:par>
                                <p:cTn id="159" presetID="26" presetClass="emph" presetSubtype="0" repeatCount="indefinite" fill="hold" grpId="1" nodeType="clickEffect">
                                  <p:stCondLst>
                                    <p:cond delay="0"/>
                                  </p:stCondLst>
                                  <p:childTnLst>
                                    <p:animEffect transition="out" filter="fade">
                                      <p:cBhvr>
                                        <p:cTn id="160" dur="500" tmFilter="0, 0; .2, .5; .8, .5; 1, 0"/>
                                        <p:tgtEl>
                                          <p:spTgt spid="91"/>
                                        </p:tgtEl>
                                      </p:cBhvr>
                                    </p:animEffect>
                                    <p:animScale>
                                      <p:cBhvr>
                                        <p:cTn id="161" dur="250" autoRev="1" fill="hold"/>
                                        <p:tgtEl>
                                          <p:spTgt spid="91"/>
                                        </p:tgtEl>
                                      </p:cBhvr>
                                      <p:by x="105000" y="105000"/>
                                    </p:animScale>
                                  </p:childTnLst>
                                </p:cTn>
                              </p:par>
                              <p:par>
                                <p:cTn id="162" presetID="26" presetClass="emph" presetSubtype="0" repeatCount="indefinite" fill="hold" grpId="1" nodeType="withEffect">
                                  <p:stCondLst>
                                    <p:cond delay="0"/>
                                  </p:stCondLst>
                                  <p:childTnLst>
                                    <p:animEffect transition="out" filter="fade">
                                      <p:cBhvr>
                                        <p:cTn id="163" dur="500" tmFilter="0, 0; .2, .5; .8, .5; 1, 0"/>
                                        <p:tgtEl>
                                          <p:spTgt spid="89"/>
                                        </p:tgtEl>
                                      </p:cBhvr>
                                    </p:animEffect>
                                    <p:animScale>
                                      <p:cBhvr>
                                        <p:cTn id="164" dur="250" autoRev="1" fill="hold"/>
                                        <p:tgtEl>
                                          <p:spTgt spid="89"/>
                                        </p:tgtEl>
                                      </p:cBhvr>
                                      <p:by x="105000" y="105000"/>
                                    </p:animScale>
                                  </p:childTnLst>
                                </p:cTn>
                              </p:par>
                              <p:par>
                                <p:cTn id="165" presetID="26" presetClass="emph" presetSubtype="0" repeatCount="indefinite" fill="hold" grpId="1" nodeType="withEffect">
                                  <p:stCondLst>
                                    <p:cond delay="0"/>
                                  </p:stCondLst>
                                  <p:childTnLst>
                                    <p:animEffect transition="out" filter="fade">
                                      <p:cBhvr>
                                        <p:cTn id="166" dur="500" tmFilter="0, 0; .2, .5; .8, .5; 1, 0"/>
                                        <p:tgtEl>
                                          <p:spTgt spid="90"/>
                                        </p:tgtEl>
                                      </p:cBhvr>
                                    </p:animEffect>
                                    <p:animScale>
                                      <p:cBhvr>
                                        <p:cTn id="167" dur="250" autoRev="1" fill="hold"/>
                                        <p:tgtEl>
                                          <p:spTgt spid="90"/>
                                        </p:tgtEl>
                                      </p:cBhvr>
                                      <p:by x="105000" y="105000"/>
                                    </p:animScale>
                                  </p:childTnLst>
                                </p:cTn>
                              </p:par>
                              <p:par>
                                <p:cTn id="168" presetID="26" presetClass="emph" presetSubtype="0" repeatCount="indefinite" fill="hold" grpId="1" nodeType="withEffect">
                                  <p:stCondLst>
                                    <p:cond delay="0"/>
                                  </p:stCondLst>
                                  <p:childTnLst>
                                    <p:animEffect transition="out" filter="fade">
                                      <p:cBhvr>
                                        <p:cTn id="169" dur="500" tmFilter="0, 0; .2, .5; .8, .5; 1, 0"/>
                                        <p:tgtEl>
                                          <p:spTgt spid="88"/>
                                        </p:tgtEl>
                                      </p:cBhvr>
                                    </p:animEffect>
                                    <p:animScale>
                                      <p:cBhvr>
                                        <p:cTn id="170" dur="250" autoRev="1" fill="hold"/>
                                        <p:tgtEl>
                                          <p:spTgt spid="88"/>
                                        </p:tgtEl>
                                      </p:cBhvr>
                                      <p:by x="105000" y="105000"/>
                                    </p:animScale>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93"/>
                                        </p:tgtEl>
                                        <p:attrNameLst>
                                          <p:attrName>style.visibility</p:attrName>
                                        </p:attrNameLst>
                                      </p:cBhvr>
                                      <p:to>
                                        <p:strVal val="visible"/>
                                      </p:to>
                                    </p:set>
                                    <p:animEffect transition="in" filter="fade">
                                      <p:cBhvr>
                                        <p:cTn id="175" dur="2000"/>
                                        <p:tgtEl>
                                          <p:spTgt spid="93"/>
                                        </p:tgtEl>
                                      </p:cBhvr>
                                    </p:animEffect>
                                  </p:childTnLst>
                                </p:cTn>
                              </p:par>
                            </p:childTnLst>
                          </p:cTn>
                        </p:par>
                      </p:childTnLst>
                    </p:cTn>
                  </p:par>
                  <p:par>
                    <p:cTn id="176" fill="hold">
                      <p:stCondLst>
                        <p:cond delay="indefinite"/>
                      </p:stCondLst>
                      <p:childTnLst>
                        <p:par>
                          <p:cTn id="177" fill="hold">
                            <p:stCondLst>
                              <p:cond delay="0"/>
                            </p:stCondLst>
                            <p:childTnLst>
                              <p:par>
                                <p:cTn id="178" presetID="8" presetClass="emph" presetSubtype="0" fill="hold" nodeType="clickEffect">
                                  <p:stCondLst>
                                    <p:cond delay="0"/>
                                  </p:stCondLst>
                                  <p:childTnLst>
                                    <p:animRot by="-5400000">
                                      <p:cBhvr>
                                        <p:cTn id="179" dur="2000" fill="hold"/>
                                        <p:tgtEl>
                                          <p:spTgt spid="93"/>
                                        </p:tgtEl>
                                        <p:attrNameLst>
                                          <p:attrName>r</p:attrName>
                                        </p:attrNameLst>
                                      </p:cBhvr>
                                    </p:animRot>
                                  </p:childTnLst>
                                </p:cTn>
                              </p:par>
                            </p:childTnLst>
                          </p:cTn>
                        </p:par>
                        <p:par>
                          <p:cTn id="180" fill="hold">
                            <p:stCondLst>
                              <p:cond delay="2000"/>
                            </p:stCondLst>
                            <p:childTnLst>
                              <p:par>
                                <p:cTn id="181" presetID="26" presetClass="emph" presetSubtype="0" repeatCount="indefinite" fill="hold" nodeType="afterEffect">
                                  <p:stCondLst>
                                    <p:cond delay="0"/>
                                  </p:stCondLst>
                                  <p:childTnLst>
                                    <p:animEffect transition="out" filter="fade">
                                      <p:cBhvr>
                                        <p:cTn id="182" dur="500" tmFilter="0, 0; .2, .5; .8, .5; 1, 0"/>
                                        <p:tgtEl>
                                          <p:spTgt spid="93"/>
                                        </p:tgtEl>
                                      </p:cBhvr>
                                    </p:animEffect>
                                    <p:animScale>
                                      <p:cBhvr>
                                        <p:cTn id="183" dur="250" autoRev="1" fill="hold"/>
                                        <p:tgtEl>
                                          <p:spTgt spid="93"/>
                                        </p:tgtEl>
                                      </p:cBhvr>
                                      <p:by x="105000" y="105000"/>
                                    </p:animScale>
                                  </p:childTnLst>
                                </p:cTn>
                              </p:par>
                            </p:childTnLst>
                          </p:cTn>
                        </p:par>
                      </p:childTnLst>
                    </p:cTn>
                  </p:par>
                  <p:par>
                    <p:cTn id="184" fill="hold">
                      <p:stCondLst>
                        <p:cond delay="indefinite"/>
                      </p:stCondLst>
                      <p:childTnLst>
                        <p:par>
                          <p:cTn id="185" fill="hold">
                            <p:stCondLst>
                              <p:cond delay="0"/>
                            </p:stCondLst>
                            <p:childTnLst>
                              <p:par>
                                <p:cTn id="186" presetID="10" presetClass="entr" presetSubtype="0" fill="hold" grpId="0" nodeType="clickEffect">
                                  <p:stCondLst>
                                    <p:cond delay="0"/>
                                  </p:stCondLst>
                                  <p:childTnLst>
                                    <p:set>
                                      <p:cBhvr>
                                        <p:cTn id="187" dur="1" fill="hold">
                                          <p:stCondLst>
                                            <p:cond delay="0"/>
                                          </p:stCondLst>
                                        </p:cTn>
                                        <p:tgtEl>
                                          <p:spTgt spid="63"/>
                                        </p:tgtEl>
                                        <p:attrNameLst>
                                          <p:attrName>style.visibility</p:attrName>
                                        </p:attrNameLst>
                                      </p:cBhvr>
                                      <p:to>
                                        <p:strVal val="visible"/>
                                      </p:to>
                                    </p:set>
                                    <p:animEffect transition="in" filter="fade">
                                      <p:cBhvr>
                                        <p:cTn id="188" dur="2000"/>
                                        <p:tgtEl>
                                          <p:spTgt spid="63"/>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xit" presetSubtype="0" fill="hold" grpId="2" nodeType="clickEffect">
                                  <p:stCondLst>
                                    <p:cond delay="0"/>
                                  </p:stCondLst>
                                  <p:childTnLst>
                                    <p:animEffect transition="out" filter="fade">
                                      <p:cBhvr>
                                        <p:cTn id="192" dur="2000"/>
                                        <p:tgtEl>
                                          <p:spTgt spid="52"/>
                                        </p:tgtEl>
                                      </p:cBhvr>
                                    </p:animEffect>
                                    <p:set>
                                      <p:cBhvr>
                                        <p:cTn id="193" dur="1" fill="hold">
                                          <p:stCondLst>
                                            <p:cond delay="1999"/>
                                          </p:stCondLst>
                                        </p:cTn>
                                        <p:tgtEl>
                                          <p:spTgt spid="52"/>
                                        </p:tgtEl>
                                        <p:attrNameLst>
                                          <p:attrName>style.visibility</p:attrName>
                                        </p:attrNameLst>
                                      </p:cBhvr>
                                      <p:to>
                                        <p:strVal val="hidden"/>
                                      </p:to>
                                    </p:set>
                                  </p:childTnLst>
                                </p:cTn>
                              </p:par>
                              <p:par>
                                <p:cTn id="194" presetID="10" presetClass="exit" presetSubtype="0" fill="hold" nodeType="withEffect">
                                  <p:stCondLst>
                                    <p:cond delay="0"/>
                                  </p:stCondLst>
                                  <p:childTnLst>
                                    <p:animEffect transition="out" filter="fade">
                                      <p:cBhvr>
                                        <p:cTn id="195" dur="2000"/>
                                        <p:tgtEl>
                                          <p:spTgt spid="93"/>
                                        </p:tgtEl>
                                      </p:cBhvr>
                                    </p:animEffect>
                                    <p:set>
                                      <p:cBhvr>
                                        <p:cTn id="196" dur="1" fill="hold">
                                          <p:stCondLst>
                                            <p:cond delay="1999"/>
                                          </p:stCondLst>
                                        </p:cTn>
                                        <p:tgtEl>
                                          <p:spTgt spid="93"/>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2000"/>
                                        <p:tgtEl>
                                          <p:spTgt spid="63"/>
                                        </p:tgtEl>
                                      </p:cBhvr>
                                    </p:animEffect>
                                    <p:set>
                                      <p:cBhvr>
                                        <p:cTn id="199" dur="1" fill="hold">
                                          <p:stCondLst>
                                            <p:cond delay="1999"/>
                                          </p:stCondLst>
                                        </p:cTn>
                                        <p:tgtEl>
                                          <p:spTgt spid="63"/>
                                        </p:tgtEl>
                                        <p:attrNameLst>
                                          <p:attrName>style.visibility</p:attrName>
                                        </p:attrNameLst>
                                      </p:cBhvr>
                                      <p:to>
                                        <p:strVal val="hidden"/>
                                      </p:to>
                                    </p:set>
                                  </p:childTnLst>
                                </p:cTn>
                              </p:par>
                              <p:par>
                                <p:cTn id="200" presetID="10" presetClass="exit" presetSubtype="0" fill="hold" grpId="2" nodeType="withEffect">
                                  <p:stCondLst>
                                    <p:cond delay="0"/>
                                  </p:stCondLst>
                                  <p:childTnLst>
                                    <p:animEffect transition="out" filter="fade">
                                      <p:cBhvr>
                                        <p:cTn id="201" dur="2000"/>
                                        <p:tgtEl>
                                          <p:spTgt spid="55"/>
                                        </p:tgtEl>
                                      </p:cBhvr>
                                    </p:animEffect>
                                    <p:set>
                                      <p:cBhvr>
                                        <p:cTn id="202" dur="1" fill="hold">
                                          <p:stCondLst>
                                            <p:cond delay="1999"/>
                                          </p:stCondLst>
                                        </p:cTn>
                                        <p:tgtEl>
                                          <p:spTgt spid="55"/>
                                        </p:tgtEl>
                                        <p:attrNameLst>
                                          <p:attrName>style.visibility</p:attrName>
                                        </p:attrNameLst>
                                      </p:cBhvr>
                                      <p:to>
                                        <p:strVal val="hidden"/>
                                      </p:to>
                                    </p:set>
                                  </p:childTnLst>
                                </p:cTn>
                              </p:par>
                              <p:par>
                                <p:cTn id="203" presetID="10" presetClass="exit" presetSubtype="0" fill="hold" grpId="2" nodeType="withEffect">
                                  <p:stCondLst>
                                    <p:cond delay="0"/>
                                  </p:stCondLst>
                                  <p:childTnLst>
                                    <p:animEffect transition="out" filter="fade">
                                      <p:cBhvr>
                                        <p:cTn id="204" dur="2000"/>
                                        <p:tgtEl>
                                          <p:spTgt spid="56"/>
                                        </p:tgtEl>
                                      </p:cBhvr>
                                    </p:animEffect>
                                    <p:set>
                                      <p:cBhvr>
                                        <p:cTn id="205" dur="1" fill="hold">
                                          <p:stCondLst>
                                            <p:cond delay="1999"/>
                                          </p:stCondLst>
                                        </p:cTn>
                                        <p:tgtEl>
                                          <p:spTgt spid="56"/>
                                        </p:tgtEl>
                                        <p:attrNameLst>
                                          <p:attrName>style.visibility</p:attrName>
                                        </p:attrNameLst>
                                      </p:cBhvr>
                                      <p:to>
                                        <p:strVal val="hidden"/>
                                      </p:to>
                                    </p:set>
                                  </p:childTnLst>
                                </p:cTn>
                              </p:par>
                              <p:par>
                                <p:cTn id="206" presetID="10" presetClass="exit" presetSubtype="0" fill="hold" grpId="2" nodeType="withEffect">
                                  <p:stCondLst>
                                    <p:cond delay="0"/>
                                  </p:stCondLst>
                                  <p:childTnLst>
                                    <p:animEffect transition="out" filter="fade">
                                      <p:cBhvr>
                                        <p:cTn id="207" dur="2000"/>
                                        <p:tgtEl>
                                          <p:spTgt spid="57"/>
                                        </p:tgtEl>
                                      </p:cBhvr>
                                    </p:animEffect>
                                    <p:set>
                                      <p:cBhvr>
                                        <p:cTn id="208" dur="1" fill="hold">
                                          <p:stCondLst>
                                            <p:cond delay="1999"/>
                                          </p:stCondLst>
                                        </p:cTn>
                                        <p:tgtEl>
                                          <p:spTgt spid="57"/>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2000"/>
                                        <p:tgtEl>
                                          <p:spTgt spid="59"/>
                                        </p:tgtEl>
                                      </p:cBhvr>
                                    </p:animEffect>
                                    <p:set>
                                      <p:cBhvr>
                                        <p:cTn id="211" dur="1" fill="hold">
                                          <p:stCondLst>
                                            <p:cond delay="1999"/>
                                          </p:stCondLst>
                                        </p:cTn>
                                        <p:tgtEl>
                                          <p:spTgt spid="59"/>
                                        </p:tgtEl>
                                        <p:attrNameLst>
                                          <p:attrName>style.visibility</p:attrName>
                                        </p:attrNameLst>
                                      </p:cBhvr>
                                      <p:to>
                                        <p:strVal val="hidden"/>
                                      </p:to>
                                    </p:set>
                                  </p:childTnLst>
                                </p:cTn>
                              </p:par>
                              <p:par>
                                <p:cTn id="212" presetID="10" presetClass="exit" presetSubtype="0" fill="hold" grpId="0" nodeType="withEffect" nodePh="1">
                                  <p:stCondLst>
                                    <p:cond delay="0"/>
                                  </p:stCondLst>
                                  <p:endCondLst>
                                    <p:cond evt="begin" delay="0">
                                      <p:tn val="212"/>
                                    </p:cond>
                                  </p:endCondLst>
                                  <p:childTnLst>
                                    <p:animEffect transition="out" filter="fade">
                                      <p:cBhvr>
                                        <p:cTn id="213" dur="2000"/>
                                        <p:tgtEl>
                                          <p:spTgt spid="60"/>
                                        </p:tgtEl>
                                      </p:cBhvr>
                                    </p:animEffect>
                                    <p:set>
                                      <p:cBhvr>
                                        <p:cTn id="214" dur="1" fill="hold">
                                          <p:stCondLst>
                                            <p:cond delay="1999"/>
                                          </p:stCondLst>
                                        </p:cTn>
                                        <p:tgtEl>
                                          <p:spTgt spid="60"/>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2000"/>
                                        <p:tgtEl>
                                          <p:spTgt spid="61"/>
                                        </p:tgtEl>
                                      </p:cBhvr>
                                    </p:animEffect>
                                    <p:set>
                                      <p:cBhvr>
                                        <p:cTn id="217" dur="1" fill="hold">
                                          <p:stCondLst>
                                            <p:cond delay="1999"/>
                                          </p:stCondLst>
                                        </p:cTn>
                                        <p:tgtEl>
                                          <p:spTgt spid="61"/>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2000"/>
                                        <p:tgtEl>
                                          <p:spTgt spid="62"/>
                                        </p:tgtEl>
                                      </p:cBhvr>
                                    </p:animEffect>
                                    <p:set>
                                      <p:cBhvr>
                                        <p:cTn id="220" dur="1" fill="hold">
                                          <p:stCondLst>
                                            <p:cond delay="1999"/>
                                          </p:stCondLst>
                                        </p:cTn>
                                        <p:tgtEl>
                                          <p:spTgt spid="62"/>
                                        </p:tgtEl>
                                        <p:attrNameLst>
                                          <p:attrName>style.visibility</p:attrName>
                                        </p:attrNameLst>
                                      </p:cBhvr>
                                      <p:to>
                                        <p:strVal val="hidden"/>
                                      </p:to>
                                    </p:set>
                                  </p:childTnLst>
                                </p:cTn>
                              </p:par>
                              <p:par>
                                <p:cTn id="221" presetID="10" presetClass="exit" presetSubtype="0" fill="hold" grpId="2" nodeType="withEffect">
                                  <p:stCondLst>
                                    <p:cond delay="0"/>
                                  </p:stCondLst>
                                  <p:childTnLst>
                                    <p:animEffect transition="out" filter="fade">
                                      <p:cBhvr>
                                        <p:cTn id="222" dur="2000"/>
                                        <p:tgtEl>
                                          <p:spTgt spid="64"/>
                                        </p:tgtEl>
                                      </p:cBhvr>
                                    </p:animEffect>
                                    <p:set>
                                      <p:cBhvr>
                                        <p:cTn id="223" dur="1" fill="hold">
                                          <p:stCondLst>
                                            <p:cond delay="1999"/>
                                          </p:stCondLst>
                                        </p:cTn>
                                        <p:tgtEl>
                                          <p:spTgt spid="64"/>
                                        </p:tgtEl>
                                        <p:attrNameLst>
                                          <p:attrName>style.visibility</p:attrName>
                                        </p:attrNameLst>
                                      </p:cBhvr>
                                      <p:to>
                                        <p:strVal val="hidden"/>
                                      </p:to>
                                    </p:set>
                                  </p:childTnLst>
                                </p:cTn>
                              </p:par>
                              <p:par>
                                <p:cTn id="224" presetID="10" presetClass="exit" presetSubtype="0" fill="hold" grpId="1" nodeType="withEffect">
                                  <p:stCondLst>
                                    <p:cond delay="0"/>
                                  </p:stCondLst>
                                  <p:childTnLst>
                                    <p:animEffect transition="out" filter="fade">
                                      <p:cBhvr>
                                        <p:cTn id="225" dur="2000"/>
                                        <p:tgtEl>
                                          <p:spTgt spid="65"/>
                                        </p:tgtEl>
                                      </p:cBhvr>
                                    </p:animEffect>
                                    <p:set>
                                      <p:cBhvr>
                                        <p:cTn id="226" dur="1" fill="hold">
                                          <p:stCondLst>
                                            <p:cond delay="1999"/>
                                          </p:stCondLst>
                                        </p:cTn>
                                        <p:tgtEl>
                                          <p:spTgt spid="65"/>
                                        </p:tgtEl>
                                        <p:attrNameLst>
                                          <p:attrName>style.visibility</p:attrName>
                                        </p:attrNameLst>
                                      </p:cBhvr>
                                      <p:to>
                                        <p:strVal val="hidden"/>
                                      </p:to>
                                    </p:set>
                                  </p:childTnLst>
                                </p:cTn>
                              </p:par>
                              <p:par>
                                <p:cTn id="227" presetID="10" presetClass="exit" presetSubtype="0" fill="hold" grpId="1" nodeType="withEffect">
                                  <p:stCondLst>
                                    <p:cond delay="0"/>
                                  </p:stCondLst>
                                  <p:childTnLst>
                                    <p:animEffect transition="out" filter="fade">
                                      <p:cBhvr>
                                        <p:cTn id="228" dur="2000"/>
                                        <p:tgtEl>
                                          <p:spTgt spid="66"/>
                                        </p:tgtEl>
                                      </p:cBhvr>
                                    </p:animEffect>
                                    <p:set>
                                      <p:cBhvr>
                                        <p:cTn id="229" dur="1" fill="hold">
                                          <p:stCondLst>
                                            <p:cond delay="1999"/>
                                          </p:stCondLst>
                                        </p:cTn>
                                        <p:tgtEl>
                                          <p:spTgt spid="66"/>
                                        </p:tgtEl>
                                        <p:attrNameLst>
                                          <p:attrName>style.visibility</p:attrName>
                                        </p:attrNameLst>
                                      </p:cBhvr>
                                      <p:to>
                                        <p:strVal val="hidden"/>
                                      </p:to>
                                    </p:set>
                                  </p:childTnLst>
                                </p:cTn>
                              </p:par>
                              <p:par>
                                <p:cTn id="230" presetID="10" presetClass="exit" presetSubtype="0" fill="hold" grpId="2" nodeType="withEffect">
                                  <p:stCondLst>
                                    <p:cond delay="0"/>
                                  </p:stCondLst>
                                  <p:childTnLst>
                                    <p:animEffect transition="out" filter="fade">
                                      <p:cBhvr>
                                        <p:cTn id="231" dur="2000"/>
                                        <p:tgtEl>
                                          <p:spTgt spid="67"/>
                                        </p:tgtEl>
                                      </p:cBhvr>
                                    </p:animEffect>
                                    <p:set>
                                      <p:cBhvr>
                                        <p:cTn id="232" dur="1" fill="hold">
                                          <p:stCondLst>
                                            <p:cond delay="1999"/>
                                          </p:stCondLst>
                                        </p:cTn>
                                        <p:tgtEl>
                                          <p:spTgt spid="67"/>
                                        </p:tgtEl>
                                        <p:attrNameLst>
                                          <p:attrName>style.visibility</p:attrName>
                                        </p:attrNameLst>
                                      </p:cBhvr>
                                      <p:to>
                                        <p:strVal val="hidden"/>
                                      </p:to>
                                    </p:set>
                                  </p:childTnLst>
                                </p:cTn>
                              </p:par>
                              <p:par>
                                <p:cTn id="233" presetID="10" presetClass="exit" presetSubtype="0" fill="hold" grpId="1" nodeType="withEffect">
                                  <p:stCondLst>
                                    <p:cond delay="0"/>
                                  </p:stCondLst>
                                  <p:childTnLst>
                                    <p:animEffect transition="out" filter="fade">
                                      <p:cBhvr>
                                        <p:cTn id="234" dur="2000"/>
                                        <p:tgtEl>
                                          <p:spTgt spid="68"/>
                                        </p:tgtEl>
                                      </p:cBhvr>
                                    </p:animEffect>
                                    <p:set>
                                      <p:cBhvr>
                                        <p:cTn id="235" dur="1" fill="hold">
                                          <p:stCondLst>
                                            <p:cond delay="1999"/>
                                          </p:stCondLst>
                                        </p:cTn>
                                        <p:tgtEl>
                                          <p:spTgt spid="68"/>
                                        </p:tgtEl>
                                        <p:attrNameLst>
                                          <p:attrName>style.visibility</p:attrName>
                                        </p:attrNameLst>
                                      </p:cBhvr>
                                      <p:to>
                                        <p:strVal val="hidden"/>
                                      </p:to>
                                    </p:set>
                                  </p:childTnLst>
                                </p:cTn>
                              </p:par>
                              <p:par>
                                <p:cTn id="236" presetID="10" presetClass="exit" presetSubtype="0" fill="hold" grpId="1" nodeType="withEffect">
                                  <p:stCondLst>
                                    <p:cond delay="0"/>
                                  </p:stCondLst>
                                  <p:childTnLst>
                                    <p:animEffect transition="out" filter="fade">
                                      <p:cBhvr>
                                        <p:cTn id="237" dur="2000"/>
                                        <p:tgtEl>
                                          <p:spTgt spid="69"/>
                                        </p:tgtEl>
                                      </p:cBhvr>
                                    </p:animEffect>
                                    <p:set>
                                      <p:cBhvr>
                                        <p:cTn id="238" dur="1" fill="hold">
                                          <p:stCondLst>
                                            <p:cond delay="1999"/>
                                          </p:stCondLst>
                                        </p:cTn>
                                        <p:tgtEl>
                                          <p:spTgt spid="69"/>
                                        </p:tgtEl>
                                        <p:attrNameLst>
                                          <p:attrName>style.visibility</p:attrName>
                                        </p:attrNameLst>
                                      </p:cBhvr>
                                      <p:to>
                                        <p:strVal val="hidden"/>
                                      </p:to>
                                    </p:set>
                                  </p:childTnLst>
                                </p:cTn>
                              </p:par>
                              <p:par>
                                <p:cTn id="239" presetID="10" presetClass="exit" presetSubtype="0" fill="hold" grpId="2" nodeType="withEffect">
                                  <p:stCondLst>
                                    <p:cond delay="0"/>
                                  </p:stCondLst>
                                  <p:childTnLst>
                                    <p:animEffect transition="out" filter="fade">
                                      <p:cBhvr>
                                        <p:cTn id="240" dur="2000"/>
                                        <p:tgtEl>
                                          <p:spTgt spid="70"/>
                                        </p:tgtEl>
                                      </p:cBhvr>
                                    </p:animEffect>
                                    <p:set>
                                      <p:cBhvr>
                                        <p:cTn id="241" dur="1" fill="hold">
                                          <p:stCondLst>
                                            <p:cond delay="1999"/>
                                          </p:stCondLst>
                                        </p:cTn>
                                        <p:tgtEl>
                                          <p:spTgt spid="70"/>
                                        </p:tgtEl>
                                        <p:attrNameLst>
                                          <p:attrName>style.visibility</p:attrName>
                                        </p:attrNameLst>
                                      </p:cBhvr>
                                      <p:to>
                                        <p:strVal val="hidden"/>
                                      </p:to>
                                    </p:set>
                                  </p:childTnLst>
                                </p:cTn>
                              </p:par>
                              <p:par>
                                <p:cTn id="242" presetID="10" presetClass="exit" presetSubtype="0" fill="hold" grpId="2" nodeType="withEffect">
                                  <p:stCondLst>
                                    <p:cond delay="0"/>
                                  </p:stCondLst>
                                  <p:childTnLst>
                                    <p:animEffect transition="out" filter="fade">
                                      <p:cBhvr>
                                        <p:cTn id="243" dur="2000"/>
                                        <p:tgtEl>
                                          <p:spTgt spid="77"/>
                                        </p:tgtEl>
                                      </p:cBhvr>
                                    </p:animEffect>
                                    <p:set>
                                      <p:cBhvr>
                                        <p:cTn id="244" dur="1" fill="hold">
                                          <p:stCondLst>
                                            <p:cond delay="1999"/>
                                          </p:stCondLst>
                                        </p:cTn>
                                        <p:tgtEl>
                                          <p:spTgt spid="77"/>
                                        </p:tgtEl>
                                        <p:attrNameLst>
                                          <p:attrName>style.visibility</p:attrName>
                                        </p:attrNameLst>
                                      </p:cBhvr>
                                      <p:to>
                                        <p:strVal val="hidden"/>
                                      </p:to>
                                    </p:set>
                                  </p:childTnLst>
                                </p:cTn>
                              </p:par>
                              <p:par>
                                <p:cTn id="245" presetID="10" presetClass="exit" presetSubtype="0" fill="hold" grpId="2" nodeType="withEffect">
                                  <p:stCondLst>
                                    <p:cond delay="0"/>
                                  </p:stCondLst>
                                  <p:childTnLst>
                                    <p:animEffect transition="out" filter="fade">
                                      <p:cBhvr>
                                        <p:cTn id="246" dur="2000"/>
                                        <p:tgtEl>
                                          <p:spTgt spid="78"/>
                                        </p:tgtEl>
                                      </p:cBhvr>
                                    </p:animEffect>
                                    <p:set>
                                      <p:cBhvr>
                                        <p:cTn id="247" dur="1" fill="hold">
                                          <p:stCondLst>
                                            <p:cond delay="1999"/>
                                          </p:stCondLst>
                                        </p:cTn>
                                        <p:tgtEl>
                                          <p:spTgt spid="78"/>
                                        </p:tgtEl>
                                        <p:attrNameLst>
                                          <p:attrName>style.visibility</p:attrName>
                                        </p:attrNameLst>
                                      </p:cBhvr>
                                      <p:to>
                                        <p:strVal val="hidden"/>
                                      </p:to>
                                    </p:set>
                                  </p:childTnLst>
                                </p:cTn>
                              </p:par>
                              <p:par>
                                <p:cTn id="248" presetID="10" presetClass="exit" presetSubtype="0" fill="hold" grpId="2" nodeType="withEffect">
                                  <p:stCondLst>
                                    <p:cond delay="0"/>
                                  </p:stCondLst>
                                  <p:childTnLst>
                                    <p:animEffect transition="out" filter="fade">
                                      <p:cBhvr>
                                        <p:cTn id="249" dur="2000"/>
                                        <p:tgtEl>
                                          <p:spTgt spid="79"/>
                                        </p:tgtEl>
                                      </p:cBhvr>
                                    </p:animEffect>
                                    <p:set>
                                      <p:cBhvr>
                                        <p:cTn id="250" dur="1" fill="hold">
                                          <p:stCondLst>
                                            <p:cond delay="1999"/>
                                          </p:stCondLst>
                                        </p:cTn>
                                        <p:tgtEl>
                                          <p:spTgt spid="79"/>
                                        </p:tgtEl>
                                        <p:attrNameLst>
                                          <p:attrName>style.visibility</p:attrName>
                                        </p:attrNameLst>
                                      </p:cBhvr>
                                      <p:to>
                                        <p:strVal val="hidden"/>
                                      </p:to>
                                    </p:set>
                                  </p:childTnLst>
                                </p:cTn>
                              </p:par>
                              <p:par>
                                <p:cTn id="251" presetID="10" presetClass="exit" presetSubtype="0" fill="hold" grpId="2" nodeType="withEffect">
                                  <p:stCondLst>
                                    <p:cond delay="0"/>
                                  </p:stCondLst>
                                  <p:childTnLst>
                                    <p:animEffect transition="out" filter="fade">
                                      <p:cBhvr>
                                        <p:cTn id="252" dur="2000"/>
                                        <p:tgtEl>
                                          <p:spTgt spid="82"/>
                                        </p:tgtEl>
                                      </p:cBhvr>
                                    </p:animEffect>
                                    <p:set>
                                      <p:cBhvr>
                                        <p:cTn id="253" dur="1" fill="hold">
                                          <p:stCondLst>
                                            <p:cond delay="1999"/>
                                          </p:stCondLst>
                                        </p:cTn>
                                        <p:tgtEl>
                                          <p:spTgt spid="82"/>
                                        </p:tgtEl>
                                        <p:attrNameLst>
                                          <p:attrName>style.visibility</p:attrName>
                                        </p:attrNameLst>
                                      </p:cBhvr>
                                      <p:to>
                                        <p:strVal val="hidden"/>
                                      </p:to>
                                    </p:set>
                                  </p:childTnLst>
                                </p:cTn>
                              </p:par>
                              <p:par>
                                <p:cTn id="254" presetID="10" presetClass="exit" presetSubtype="0" fill="hold" grpId="2" nodeType="withEffect">
                                  <p:stCondLst>
                                    <p:cond delay="0"/>
                                  </p:stCondLst>
                                  <p:childTnLst>
                                    <p:animEffect transition="out" filter="fade">
                                      <p:cBhvr>
                                        <p:cTn id="255" dur="2000"/>
                                        <p:tgtEl>
                                          <p:spTgt spid="83"/>
                                        </p:tgtEl>
                                      </p:cBhvr>
                                    </p:animEffect>
                                    <p:set>
                                      <p:cBhvr>
                                        <p:cTn id="256" dur="1" fill="hold">
                                          <p:stCondLst>
                                            <p:cond delay="1999"/>
                                          </p:stCondLst>
                                        </p:cTn>
                                        <p:tgtEl>
                                          <p:spTgt spid="83"/>
                                        </p:tgtEl>
                                        <p:attrNameLst>
                                          <p:attrName>style.visibility</p:attrName>
                                        </p:attrNameLst>
                                      </p:cBhvr>
                                      <p:to>
                                        <p:strVal val="hidden"/>
                                      </p:to>
                                    </p:set>
                                  </p:childTnLst>
                                </p:cTn>
                              </p:par>
                              <p:par>
                                <p:cTn id="257" presetID="10" presetClass="exit" presetSubtype="0" fill="hold" grpId="2" nodeType="withEffect">
                                  <p:stCondLst>
                                    <p:cond delay="0"/>
                                  </p:stCondLst>
                                  <p:childTnLst>
                                    <p:animEffect transition="out" filter="fade">
                                      <p:cBhvr>
                                        <p:cTn id="258" dur="2000"/>
                                        <p:tgtEl>
                                          <p:spTgt spid="84"/>
                                        </p:tgtEl>
                                      </p:cBhvr>
                                    </p:animEffect>
                                    <p:set>
                                      <p:cBhvr>
                                        <p:cTn id="259" dur="1" fill="hold">
                                          <p:stCondLst>
                                            <p:cond delay="1999"/>
                                          </p:stCondLst>
                                        </p:cTn>
                                        <p:tgtEl>
                                          <p:spTgt spid="84"/>
                                        </p:tgtEl>
                                        <p:attrNameLst>
                                          <p:attrName>style.visibility</p:attrName>
                                        </p:attrNameLst>
                                      </p:cBhvr>
                                      <p:to>
                                        <p:strVal val="hidden"/>
                                      </p:to>
                                    </p:set>
                                  </p:childTnLst>
                                </p:cTn>
                              </p:par>
                              <p:par>
                                <p:cTn id="260" presetID="10" presetClass="exit" presetSubtype="0" fill="hold" grpId="2" nodeType="withEffect">
                                  <p:stCondLst>
                                    <p:cond delay="0"/>
                                  </p:stCondLst>
                                  <p:childTnLst>
                                    <p:animEffect transition="out" filter="fade">
                                      <p:cBhvr>
                                        <p:cTn id="261" dur="2000"/>
                                        <p:tgtEl>
                                          <p:spTgt spid="85"/>
                                        </p:tgtEl>
                                      </p:cBhvr>
                                    </p:animEffect>
                                    <p:set>
                                      <p:cBhvr>
                                        <p:cTn id="262" dur="1" fill="hold">
                                          <p:stCondLst>
                                            <p:cond delay="1999"/>
                                          </p:stCondLst>
                                        </p:cTn>
                                        <p:tgtEl>
                                          <p:spTgt spid="85"/>
                                        </p:tgtEl>
                                        <p:attrNameLst>
                                          <p:attrName>style.visibility</p:attrName>
                                        </p:attrNameLst>
                                      </p:cBhvr>
                                      <p:to>
                                        <p:strVal val="hidden"/>
                                      </p:to>
                                    </p:set>
                                  </p:childTnLst>
                                </p:cTn>
                              </p:par>
                              <p:par>
                                <p:cTn id="263" presetID="10" presetClass="exit" presetSubtype="0" fill="hold" grpId="1" nodeType="withEffect">
                                  <p:stCondLst>
                                    <p:cond delay="0"/>
                                  </p:stCondLst>
                                  <p:childTnLst>
                                    <p:animEffect transition="out" filter="fade">
                                      <p:cBhvr>
                                        <p:cTn id="264" dur="2000"/>
                                        <p:tgtEl>
                                          <p:spTgt spid="86"/>
                                        </p:tgtEl>
                                      </p:cBhvr>
                                    </p:animEffect>
                                    <p:set>
                                      <p:cBhvr>
                                        <p:cTn id="265" dur="1" fill="hold">
                                          <p:stCondLst>
                                            <p:cond delay="1999"/>
                                          </p:stCondLst>
                                        </p:cTn>
                                        <p:tgtEl>
                                          <p:spTgt spid="86"/>
                                        </p:tgtEl>
                                        <p:attrNameLst>
                                          <p:attrName>style.visibility</p:attrName>
                                        </p:attrNameLst>
                                      </p:cBhvr>
                                      <p:to>
                                        <p:strVal val="hidden"/>
                                      </p:to>
                                    </p:set>
                                  </p:childTnLst>
                                </p:cTn>
                              </p:par>
                              <p:par>
                                <p:cTn id="266" presetID="10" presetClass="exit" presetSubtype="0" fill="hold" grpId="1" nodeType="withEffect">
                                  <p:stCondLst>
                                    <p:cond delay="0"/>
                                  </p:stCondLst>
                                  <p:childTnLst>
                                    <p:animEffect transition="out" filter="fade">
                                      <p:cBhvr>
                                        <p:cTn id="267" dur="2000"/>
                                        <p:tgtEl>
                                          <p:spTgt spid="87"/>
                                        </p:tgtEl>
                                      </p:cBhvr>
                                    </p:animEffect>
                                    <p:set>
                                      <p:cBhvr>
                                        <p:cTn id="268" dur="1" fill="hold">
                                          <p:stCondLst>
                                            <p:cond delay="1999"/>
                                          </p:stCondLst>
                                        </p:cTn>
                                        <p:tgtEl>
                                          <p:spTgt spid="87"/>
                                        </p:tgtEl>
                                        <p:attrNameLst>
                                          <p:attrName>style.visibility</p:attrName>
                                        </p:attrNameLst>
                                      </p:cBhvr>
                                      <p:to>
                                        <p:strVal val="hidden"/>
                                      </p:to>
                                    </p:set>
                                  </p:childTnLst>
                                </p:cTn>
                              </p:par>
                              <p:par>
                                <p:cTn id="269" presetID="10" presetClass="exit" presetSubtype="0" fill="hold" grpId="2" nodeType="withEffect">
                                  <p:stCondLst>
                                    <p:cond delay="0"/>
                                  </p:stCondLst>
                                  <p:childTnLst>
                                    <p:animEffect transition="out" filter="fade">
                                      <p:cBhvr>
                                        <p:cTn id="270" dur="2000"/>
                                        <p:tgtEl>
                                          <p:spTgt spid="88"/>
                                        </p:tgtEl>
                                      </p:cBhvr>
                                    </p:animEffect>
                                    <p:set>
                                      <p:cBhvr>
                                        <p:cTn id="271" dur="1" fill="hold">
                                          <p:stCondLst>
                                            <p:cond delay="1999"/>
                                          </p:stCondLst>
                                        </p:cTn>
                                        <p:tgtEl>
                                          <p:spTgt spid="88"/>
                                        </p:tgtEl>
                                        <p:attrNameLst>
                                          <p:attrName>style.visibility</p:attrName>
                                        </p:attrNameLst>
                                      </p:cBhvr>
                                      <p:to>
                                        <p:strVal val="hidden"/>
                                      </p:to>
                                    </p:set>
                                  </p:childTnLst>
                                </p:cTn>
                              </p:par>
                              <p:par>
                                <p:cTn id="272" presetID="10" presetClass="exit" presetSubtype="0" fill="hold" grpId="2" nodeType="withEffect">
                                  <p:stCondLst>
                                    <p:cond delay="0"/>
                                  </p:stCondLst>
                                  <p:childTnLst>
                                    <p:animEffect transition="out" filter="fade">
                                      <p:cBhvr>
                                        <p:cTn id="273" dur="2000"/>
                                        <p:tgtEl>
                                          <p:spTgt spid="89"/>
                                        </p:tgtEl>
                                      </p:cBhvr>
                                    </p:animEffect>
                                    <p:set>
                                      <p:cBhvr>
                                        <p:cTn id="274" dur="1" fill="hold">
                                          <p:stCondLst>
                                            <p:cond delay="1999"/>
                                          </p:stCondLst>
                                        </p:cTn>
                                        <p:tgtEl>
                                          <p:spTgt spid="89"/>
                                        </p:tgtEl>
                                        <p:attrNameLst>
                                          <p:attrName>style.visibility</p:attrName>
                                        </p:attrNameLst>
                                      </p:cBhvr>
                                      <p:to>
                                        <p:strVal val="hidden"/>
                                      </p:to>
                                    </p:set>
                                  </p:childTnLst>
                                </p:cTn>
                              </p:par>
                              <p:par>
                                <p:cTn id="275" presetID="10" presetClass="exit" presetSubtype="0" fill="hold" grpId="2" nodeType="withEffect">
                                  <p:stCondLst>
                                    <p:cond delay="0"/>
                                  </p:stCondLst>
                                  <p:childTnLst>
                                    <p:animEffect transition="out" filter="fade">
                                      <p:cBhvr>
                                        <p:cTn id="276" dur="2000"/>
                                        <p:tgtEl>
                                          <p:spTgt spid="90"/>
                                        </p:tgtEl>
                                      </p:cBhvr>
                                    </p:animEffect>
                                    <p:set>
                                      <p:cBhvr>
                                        <p:cTn id="277" dur="1" fill="hold">
                                          <p:stCondLst>
                                            <p:cond delay="1999"/>
                                          </p:stCondLst>
                                        </p:cTn>
                                        <p:tgtEl>
                                          <p:spTgt spid="90"/>
                                        </p:tgtEl>
                                        <p:attrNameLst>
                                          <p:attrName>style.visibility</p:attrName>
                                        </p:attrNameLst>
                                      </p:cBhvr>
                                      <p:to>
                                        <p:strVal val="hidden"/>
                                      </p:to>
                                    </p:set>
                                  </p:childTnLst>
                                </p:cTn>
                              </p:par>
                              <p:par>
                                <p:cTn id="278" presetID="10" presetClass="exit" presetSubtype="0" fill="hold" grpId="2" nodeType="withEffect">
                                  <p:stCondLst>
                                    <p:cond delay="0"/>
                                  </p:stCondLst>
                                  <p:childTnLst>
                                    <p:animEffect transition="out" filter="fade">
                                      <p:cBhvr>
                                        <p:cTn id="279" dur="2000"/>
                                        <p:tgtEl>
                                          <p:spTgt spid="91"/>
                                        </p:tgtEl>
                                      </p:cBhvr>
                                    </p:animEffect>
                                    <p:set>
                                      <p:cBhvr>
                                        <p:cTn id="280" dur="1" fill="hold">
                                          <p:stCondLst>
                                            <p:cond delay="1999"/>
                                          </p:stCondLst>
                                        </p:cTn>
                                        <p:tgtEl>
                                          <p:spTgt spid="91"/>
                                        </p:tgtEl>
                                        <p:attrNameLst>
                                          <p:attrName>style.visibility</p:attrName>
                                        </p:attrNameLst>
                                      </p:cBhvr>
                                      <p:to>
                                        <p:strVal val="hidden"/>
                                      </p:to>
                                    </p:set>
                                  </p:childTnLst>
                                </p:cTn>
                              </p:par>
                            </p:childTnLst>
                          </p:cTn>
                        </p:par>
                      </p:childTnLst>
                    </p:cTn>
                  </p:par>
                  <p:par>
                    <p:cTn id="281" fill="hold">
                      <p:stCondLst>
                        <p:cond delay="indefinite"/>
                      </p:stCondLst>
                      <p:childTnLst>
                        <p:par>
                          <p:cTn id="282" fill="hold">
                            <p:stCondLst>
                              <p:cond delay="0"/>
                            </p:stCondLst>
                            <p:childTnLst>
                              <p:par>
                                <p:cTn id="283" presetID="10" presetClass="entr" presetSubtype="0" repeatCount="indefinite" fill="hold" grpId="0" nodeType="clickEffect">
                                  <p:stCondLst>
                                    <p:cond delay="0"/>
                                  </p:stCondLst>
                                  <p:childTnLst>
                                    <p:set>
                                      <p:cBhvr>
                                        <p:cTn id="284" dur="1" fill="hold">
                                          <p:stCondLst>
                                            <p:cond delay="0"/>
                                          </p:stCondLst>
                                        </p:cTn>
                                        <p:tgtEl>
                                          <p:spTgt spid="92"/>
                                        </p:tgtEl>
                                        <p:attrNameLst>
                                          <p:attrName>style.visibility</p:attrName>
                                        </p:attrNameLst>
                                      </p:cBhvr>
                                      <p:to>
                                        <p:strVal val="visible"/>
                                      </p:to>
                                    </p:set>
                                    <p:animEffect transition="in" filter="fade">
                                      <p:cBhvr>
                                        <p:cTn id="285" dur="2000"/>
                                        <p:tgtEl>
                                          <p:spTgt spid="92"/>
                                        </p:tgtEl>
                                      </p:cBhvr>
                                    </p:animEffect>
                                  </p:childTnLst>
                                </p:cTn>
                              </p:par>
                            </p:childTnLst>
                          </p:cTn>
                        </p:par>
                      </p:childTnLst>
                    </p:cTn>
                  </p:par>
                  <p:par>
                    <p:cTn id="286" fill="hold">
                      <p:stCondLst>
                        <p:cond delay="indefinite"/>
                      </p:stCondLst>
                      <p:childTnLst>
                        <p:par>
                          <p:cTn id="287" fill="hold">
                            <p:stCondLst>
                              <p:cond delay="0"/>
                            </p:stCondLst>
                            <p:childTnLst>
                              <p:par>
                                <p:cTn id="288" presetID="10" presetClass="entr" presetSubtype="0" fill="hold" nodeType="clickEffect">
                                  <p:stCondLst>
                                    <p:cond delay="0"/>
                                  </p:stCondLst>
                                  <p:childTnLst>
                                    <p:set>
                                      <p:cBhvr>
                                        <p:cTn id="289" dur="1" fill="hold">
                                          <p:stCondLst>
                                            <p:cond delay="0"/>
                                          </p:stCondLst>
                                        </p:cTn>
                                        <p:tgtEl>
                                          <p:spTgt spid="98"/>
                                        </p:tgtEl>
                                        <p:attrNameLst>
                                          <p:attrName>style.visibility</p:attrName>
                                        </p:attrNameLst>
                                      </p:cBhvr>
                                      <p:to>
                                        <p:strVal val="visible"/>
                                      </p:to>
                                    </p:set>
                                    <p:animEffect transition="in" filter="fade">
                                      <p:cBhvr>
                                        <p:cTn id="29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P spid="52" grpId="2" animBg="1"/>
      <p:bldP spid="55" grpId="0" animBg="1"/>
      <p:bldP spid="55" grpId="1" animBg="1"/>
      <p:bldP spid="55" grpId="2" animBg="1"/>
      <p:bldP spid="56" grpId="0" animBg="1"/>
      <p:bldP spid="56" grpId="1" animBg="1"/>
      <p:bldP spid="56" grpId="2" animBg="1"/>
      <p:bldP spid="57" grpId="0" animBg="1"/>
      <p:bldP spid="57" grpId="1" animBg="1"/>
      <p:bldP spid="57" grpId="2" animBg="1"/>
      <p:bldP spid="58" grpId="0" animBg="1"/>
      <p:bldP spid="59" grpId="0"/>
      <p:bldP spid="59" grpId="1"/>
      <p:bldP spid="60" grpId="0"/>
      <p:bldP spid="61" grpId="0"/>
      <p:bldP spid="61" grpId="1"/>
      <p:bldP spid="62" grpId="0"/>
      <p:bldP spid="62" grpId="1"/>
      <p:bldP spid="63" grpId="0"/>
      <p:bldP spid="63" grpId="1"/>
      <p:bldP spid="64" grpId="0" animBg="1"/>
      <p:bldP spid="64" grpId="1" animBg="1"/>
      <p:bldP spid="64" grpId="2" animBg="1"/>
      <p:bldP spid="65" grpId="0" animBg="1"/>
      <p:bldP spid="65" grpId="1" animBg="1"/>
      <p:bldP spid="66" grpId="0" animBg="1"/>
      <p:bldP spid="66" grpId="1" animBg="1"/>
      <p:bldP spid="67" grpId="0" animBg="1"/>
      <p:bldP spid="67" grpId="1" animBg="1"/>
      <p:bldP spid="67" grpId="2" animBg="1"/>
      <p:bldP spid="68" grpId="0" animBg="1"/>
      <p:bldP spid="68" grpId="1" animBg="1"/>
      <p:bldP spid="69" grpId="0" animBg="1"/>
      <p:bldP spid="69" grpId="1" animBg="1"/>
      <p:bldP spid="70" grpId="0" animBg="1"/>
      <p:bldP spid="70" grpId="1" animBg="1"/>
      <p:bldP spid="70" grpId="2" animBg="1"/>
      <p:bldP spid="77" grpId="0" animBg="1"/>
      <p:bldP spid="77" grpId="1" animBg="1"/>
      <p:bldP spid="77" grpId="2" animBg="1"/>
      <p:bldP spid="78" grpId="0" animBg="1"/>
      <p:bldP spid="78" grpId="1" animBg="1"/>
      <p:bldP spid="78" grpId="2" animBg="1"/>
      <p:bldP spid="79" grpId="0" animBg="1"/>
      <p:bldP spid="79" grpId="1" animBg="1"/>
      <p:bldP spid="79" grpId="2" animBg="1"/>
      <p:bldP spid="82" grpId="0" animBg="1"/>
      <p:bldP spid="82" grpId="1" animBg="1"/>
      <p:bldP spid="82" grpId="2" animBg="1"/>
      <p:bldP spid="83" grpId="0" animBg="1"/>
      <p:bldP spid="83" grpId="1" animBg="1"/>
      <p:bldP spid="83" grpId="2" animBg="1"/>
      <p:bldP spid="84" grpId="0" animBg="1"/>
      <p:bldP spid="84" grpId="1" animBg="1"/>
      <p:bldP spid="84" grpId="2" animBg="1"/>
      <p:bldP spid="85" grpId="0" animBg="1"/>
      <p:bldP spid="85" grpId="1" animBg="1"/>
      <p:bldP spid="85" grpId="2" animBg="1"/>
      <p:bldP spid="86" grpId="0" animBg="1"/>
      <p:bldP spid="86" grpId="1" animBg="1"/>
      <p:bldP spid="87" grpId="0" animBg="1"/>
      <p:bldP spid="87" grpId="1" animBg="1"/>
      <p:bldP spid="88" grpId="0" animBg="1"/>
      <p:bldP spid="88" grpId="1" animBg="1"/>
      <p:bldP spid="88" grpId="2" animBg="1"/>
      <p:bldP spid="89" grpId="0" animBg="1"/>
      <p:bldP spid="89" grpId="1" animBg="1"/>
      <p:bldP spid="89" grpId="2" animBg="1"/>
      <p:bldP spid="90" grpId="0" animBg="1"/>
      <p:bldP spid="90" grpId="1" animBg="1"/>
      <p:bldP spid="90" grpId="2" animBg="1"/>
      <p:bldP spid="91" grpId="0" animBg="1"/>
      <p:bldP spid="91" grpId="1" animBg="1"/>
      <p:bldP spid="91" grpId="2" animBg="1"/>
      <p:bldP spid="9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3" name="Table 2"/>
              <p:cNvGraphicFramePr>
                <a:graphicFrameLocks noGrp="1"/>
              </p:cNvGraphicFramePr>
              <p:nvPr/>
            </p:nvGraphicFramePr>
            <p:xfrm>
              <a:off x="914399" y="830112"/>
              <a:ext cx="7128793" cy="5281367"/>
            </p:xfrm>
            <a:graphic>
              <a:graphicData uri="http://schemas.openxmlformats.org/drawingml/2006/table">
                <a:tbl>
                  <a:tblPr rtl="1" firstRow="1" bandRow="1">
                    <a:tableStyleId>{21E4AEA4-8DFA-4A89-87EB-49C32662AFE0}</a:tableStyleId>
                  </a:tblPr>
                  <a:tblGrid>
                    <a:gridCol w="1983898">
                      <a:extLst>
                        <a:ext uri="{9D8B030D-6E8A-4147-A177-3AD203B41FA5}">
                          <a16:colId xmlns:a16="http://schemas.microsoft.com/office/drawing/2014/main" val="20000"/>
                        </a:ext>
                      </a:extLst>
                    </a:gridCol>
                    <a:gridCol w="2612885">
                      <a:extLst>
                        <a:ext uri="{9D8B030D-6E8A-4147-A177-3AD203B41FA5}">
                          <a16:colId xmlns:a16="http://schemas.microsoft.com/office/drawing/2014/main" val="20001"/>
                        </a:ext>
                      </a:extLst>
                    </a:gridCol>
                    <a:gridCol w="2532010">
                      <a:extLst>
                        <a:ext uri="{9D8B030D-6E8A-4147-A177-3AD203B41FA5}">
                          <a16:colId xmlns:a16="http://schemas.microsoft.com/office/drawing/2014/main" val="20002"/>
                        </a:ext>
                      </a:extLst>
                    </a:gridCol>
                  </a:tblGrid>
                  <a:tr h="349473">
                    <a:tc rowSpan="2">
                      <a:txBody>
                        <a:bodyPr/>
                        <a:lstStyle/>
                        <a:p>
                          <a:pPr algn="ctr" rtl="1"/>
                          <a:r>
                            <a:rPr lang="ar-KW" sz="1400" dirty="0"/>
                            <a:t>المعادلة</a:t>
                          </a:r>
                          <a:endParaRPr lang="ar-KW" sz="1400" dirty="0">
                            <a:cs typeface="AGA Rasheeq Bold" pitchFamily="2" charset="-78"/>
                          </a:endParaRPr>
                        </a:p>
                      </a:txBody>
                      <a:tcPr marL="68580" marR="68580" marT="34290" marB="34290" anchor="ctr"/>
                    </a:tc>
                    <a:tc>
                      <a:txBody>
                        <a:bodyPr/>
                        <a:lstStyle/>
                        <a:p>
                          <a:pPr algn="ctr" rtl="1"/>
                          <a14:m>
                            <m:oMathPara xmlns:m="http://schemas.openxmlformats.org/officeDocument/2006/math">
                              <m:oMathParaPr>
                                <m:jc m:val="centerGroup"/>
                              </m:oMathParaPr>
                              <m:oMath xmlns:m="http://schemas.openxmlformats.org/officeDocument/2006/math">
                                <m:r>
                                  <a:rPr lang="en-US" sz="1400" b="1" i="1" smtClean="0">
                                    <a:latin typeface="Cambria Math"/>
                                  </a:rPr>
                                  <m:t>𝒂</m:t>
                                </m:r>
                                <m:r>
                                  <a:rPr lang="en-US" sz="1400" b="1" i="1" smtClean="0">
                                    <a:latin typeface="Cambria Math"/>
                                    <a:ea typeface="Cambria Math"/>
                                  </a:rPr>
                                  <m:t>&gt;</m:t>
                                </m:r>
                                <m:r>
                                  <a:rPr lang="en-US" sz="1400" b="1" i="1" smtClean="0">
                                    <a:latin typeface="Cambria Math"/>
                                    <a:ea typeface="Cambria Math"/>
                                  </a:rPr>
                                  <m:t>𝒃</m:t>
                                </m:r>
                                <m:r>
                                  <a:rPr lang="en-US" sz="1400" b="1" i="1" smtClean="0">
                                    <a:latin typeface="Cambria Math"/>
                                    <a:ea typeface="Cambria Math"/>
                                  </a:rPr>
                                  <m:t>&gt;</m:t>
                                </m:r>
                                <m:r>
                                  <a:rPr lang="en-US" sz="1400" b="1" i="1" smtClean="0">
                                    <a:latin typeface="Cambria Math"/>
                                    <a:ea typeface="Cambria Math"/>
                                  </a:rPr>
                                  <m:t>𝟎</m:t>
                                </m:r>
                              </m:oMath>
                            </m:oMathPara>
                          </a14:m>
                          <a:endParaRPr lang="ar-KW" sz="1400" dirty="0"/>
                        </a:p>
                      </a:txBody>
                      <a:tcPr marL="68580" marR="68580" marT="34290" marB="3429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1" i="1" smtClean="0">
                                    <a:latin typeface="Cambria Math"/>
                                  </a:rPr>
                                  <m:t>𝒂</m:t>
                                </m:r>
                                <m:r>
                                  <a:rPr lang="en-US" sz="1400" b="1" i="1" smtClean="0">
                                    <a:latin typeface="Cambria Math"/>
                                    <a:ea typeface="Cambria Math"/>
                                  </a:rPr>
                                  <m:t>&gt;</m:t>
                                </m:r>
                                <m:r>
                                  <a:rPr lang="en-US" sz="1400" b="1" i="1" smtClean="0">
                                    <a:latin typeface="Cambria Math"/>
                                    <a:ea typeface="Cambria Math"/>
                                  </a:rPr>
                                  <m:t>𝒃</m:t>
                                </m:r>
                                <m:r>
                                  <a:rPr lang="en-US" sz="1400" b="1" i="1" smtClean="0">
                                    <a:latin typeface="Cambria Math"/>
                                    <a:ea typeface="Cambria Math"/>
                                  </a:rPr>
                                  <m:t>&gt;</m:t>
                                </m:r>
                                <m:r>
                                  <a:rPr lang="en-US" sz="1400" b="1" i="1" smtClean="0">
                                    <a:latin typeface="Cambria Math"/>
                                    <a:ea typeface="Cambria Math"/>
                                  </a:rPr>
                                  <m:t>𝟎</m:t>
                                </m:r>
                              </m:oMath>
                            </m:oMathPara>
                          </a14:m>
                          <a:endParaRPr lang="ar-KW" sz="1400" dirty="0"/>
                        </a:p>
                      </a:txBody>
                      <a:tcPr marL="68580" marR="68580" marT="34290" marB="34290" anchor="ctr"/>
                    </a:tc>
                    <a:extLst>
                      <a:ext uri="{0D108BD9-81ED-4DB2-BD59-A6C34878D82A}">
                        <a16:rowId xmlns:a16="http://schemas.microsoft.com/office/drawing/2014/main" val="10000"/>
                      </a:ext>
                    </a:extLst>
                  </a:tr>
                  <a:tr h="486632">
                    <a:tc vMerge="1">
                      <a:txBody>
                        <a:bodyPr/>
                        <a:lstStyle/>
                        <a:p>
                          <a:pPr rtl="1"/>
                          <a:endParaRPr lang="ar-KW"/>
                        </a:p>
                      </a:txBody>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ar-KW" sz="1400" i="1" smtClean="0">
                                        <a:latin typeface="Cambria Math" panose="02040503050406030204" pitchFamily="18" charset="0"/>
                                      </a:rPr>
                                    </m:ctrlPr>
                                  </m:fPr>
                                  <m:num>
                                    <m:sSup>
                                      <m:sSupPr>
                                        <m:ctrlPr>
                                          <a:rPr lang="ar-KW" sz="1400" i="1" smtClean="0">
                                            <a:latin typeface="Cambria Math" panose="02040503050406030204" pitchFamily="18" charset="0"/>
                                          </a:rPr>
                                        </m:ctrlPr>
                                      </m:sSupPr>
                                      <m:e>
                                        <m:r>
                                          <a:rPr lang="en-US" sz="1400" smtClean="0">
                                            <a:latin typeface="Cambria Math"/>
                                          </a:rPr>
                                          <m:t>𝒙</m:t>
                                        </m:r>
                                      </m:e>
                                      <m:sup>
                                        <m:r>
                                          <a:rPr lang="en-US" sz="1400" smtClean="0">
                                            <a:latin typeface="Cambria Math"/>
                                          </a:rPr>
                                          <m:t>𝟐</m:t>
                                        </m:r>
                                      </m:sup>
                                    </m:sSup>
                                  </m:num>
                                  <m:den>
                                    <m:sSup>
                                      <m:sSupPr>
                                        <m:ctrlPr>
                                          <a:rPr lang="ar-KW" sz="1400" i="1" smtClean="0">
                                            <a:latin typeface="Cambria Math" panose="02040503050406030204" pitchFamily="18" charset="0"/>
                                          </a:rPr>
                                        </m:ctrlPr>
                                      </m:sSupPr>
                                      <m:e>
                                        <m:r>
                                          <a:rPr lang="en-US" sz="1400" smtClean="0">
                                            <a:latin typeface="Cambria Math"/>
                                          </a:rPr>
                                          <m:t>𝒂</m:t>
                                        </m:r>
                                      </m:e>
                                      <m:sup>
                                        <m:r>
                                          <a:rPr lang="en-US" sz="1400" smtClean="0">
                                            <a:latin typeface="Cambria Math"/>
                                          </a:rPr>
                                          <m:t>𝟐</m:t>
                                        </m:r>
                                      </m:sup>
                                    </m:sSup>
                                  </m:den>
                                </m:f>
                                <m:r>
                                  <a:rPr lang="en-US" sz="1400" smtClean="0">
                                    <a:latin typeface="Cambria Math"/>
                                  </a:rPr>
                                  <m:t>+</m:t>
                                </m:r>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smtClean="0">
                                            <a:latin typeface="Cambria Math"/>
                                          </a:rPr>
                                          <m:t>𝒚</m:t>
                                        </m:r>
                                      </m:e>
                                      <m:sup>
                                        <m:r>
                                          <a:rPr lang="en-US" sz="1400" smtClean="0">
                                            <a:latin typeface="Cambria Math"/>
                                          </a:rPr>
                                          <m:t>𝟐</m:t>
                                        </m:r>
                                      </m:sup>
                                    </m:sSup>
                                  </m:num>
                                  <m:den>
                                    <m:sSup>
                                      <m:sSupPr>
                                        <m:ctrlPr>
                                          <a:rPr lang="en-US" sz="1400" i="1" smtClean="0">
                                            <a:latin typeface="Cambria Math" panose="02040503050406030204" pitchFamily="18" charset="0"/>
                                          </a:rPr>
                                        </m:ctrlPr>
                                      </m:sSupPr>
                                      <m:e>
                                        <m:r>
                                          <a:rPr lang="en-US" sz="1400" smtClean="0">
                                            <a:latin typeface="Cambria Math"/>
                                          </a:rPr>
                                          <m:t>𝒃</m:t>
                                        </m:r>
                                      </m:e>
                                      <m:sup>
                                        <m:r>
                                          <a:rPr lang="en-US" sz="1400" smtClean="0">
                                            <a:latin typeface="Cambria Math"/>
                                          </a:rPr>
                                          <m:t>𝟐</m:t>
                                        </m:r>
                                      </m:sup>
                                    </m:sSup>
                                  </m:den>
                                </m:f>
                                <m:r>
                                  <a:rPr lang="en-US" sz="1400" smtClean="0">
                                    <a:latin typeface="Cambria Math"/>
                                  </a:rPr>
                                  <m:t>=</m:t>
                                </m:r>
                                <m:r>
                                  <a:rPr lang="en-US" sz="1400" smtClean="0">
                                    <a:latin typeface="Cambria Math"/>
                                  </a:rPr>
                                  <m:t>𝟏</m:t>
                                </m:r>
                              </m:oMath>
                            </m:oMathPara>
                          </a14:m>
                          <a:endParaRPr lang="ar-KW" sz="1400" dirty="0"/>
                        </a:p>
                      </a:txBody>
                      <a:tcPr marL="68580" marR="68580" marT="34290" marB="34290" anchor="ctr">
                        <a:solidFill>
                          <a:schemeClr val="accent2"/>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lang="ar-KW" sz="1400" i="1" smtClean="0">
                                        <a:latin typeface="Cambria Math" panose="02040503050406030204" pitchFamily="18" charset="0"/>
                                      </a:rPr>
                                    </m:ctrlPr>
                                  </m:fPr>
                                  <m:num>
                                    <m:sSup>
                                      <m:sSupPr>
                                        <m:ctrlPr>
                                          <a:rPr lang="ar-KW" sz="1400" i="1" smtClean="0">
                                            <a:latin typeface="Cambria Math" panose="02040503050406030204" pitchFamily="18" charset="0"/>
                                          </a:rPr>
                                        </m:ctrlPr>
                                      </m:sSupPr>
                                      <m:e>
                                        <m:r>
                                          <a:rPr lang="en-US" sz="1400" smtClean="0">
                                            <a:latin typeface="Cambria Math"/>
                                          </a:rPr>
                                          <m:t>𝒙</m:t>
                                        </m:r>
                                      </m:e>
                                      <m:sup>
                                        <m:r>
                                          <a:rPr lang="en-US" sz="1400" smtClean="0">
                                            <a:latin typeface="Cambria Math"/>
                                          </a:rPr>
                                          <m:t>𝟐</m:t>
                                        </m:r>
                                      </m:sup>
                                    </m:sSup>
                                  </m:num>
                                  <m:den>
                                    <m:sSup>
                                      <m:sSupPr>
                                        <m:ctrlPr>
                                          <a:rPr lang="ar-KW" sz="1400" i="1" smtClean="0">
                                            <a:latin typeface="Cambria Math" panose="02040503050406030204" pitchFamily="18" charset="0"/>
                                          </a:rPr>
                                        </m:ctrlPr>
                                      </m:sSupPr>
                                      <m:e>
                                        <m:r>
                                          <a:rPr lang="en-US" sz="1400" smtClean="0">
                                            <a:latin typeface="Cambria Math"/>
                                          </a:rPr>
                                          <m:t>𝒃</m:t>
                                        </m:r>
                                      </m:e>
                                      <m:sup>
                                        <m:r>
                                          <a:rPr lang="en-US" sz="1400" smtClean="0">
                                            <a:latin typeface="Cambria Math"/>
                                          </a:rPr>
                                          <m:t>𝟐</m:t>
                                        </m:r>
                                      </m:sup>
                                    </m:sSup>
                                  </m:den>
                                </m:f>
                                <m:r>
                                  <a:rPr lang="en-US" sz="1400" smtClean="0">
                                    <a:latin typeface="Cambria Math"/>
                                  </a:rPr>
                                  <m:t>+</m:t>
                                </m:r>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smtClean="0">
                                            <a:latin typeface="Cambria Math"/>
                                          </a:rPr>
                                          <m:t>𝒚</m:t>
                                        </m:r>
                                      </m:e>
                                      <m:sup>
                                        <m:r>
                                          <a:rPr lang="en-US" sz="1400" smtClean="0">
                                            <a:latin typeface="Cambria Math"/>
                                          </a:rPr>
                                          <m:t>𝟐</m:t>
                                        </m:r>
                                      </m:sup>
                                    </m:sSup>
                                  </m:num>
                                  <m:den>
                                    <m:sSup>
                                      <m:sSupPr>
                                        <m:ctrlPr>
                                          <a:rPr lang="en-US" sz="1400" i="1" smtClean="0">
                                            <a:latin typeface="Cambria Math" panose="02040503050406030204" pitchFamily="18" charset="0"/>
                                          </a:rPr>
                                        </m:ctrlPr>
                                      </m:sSupPr>
                                      <m:e>
                                        <m:r>
                                          <a:rPr lang="en-US" sz="1400" smtClean="0">
                                            <a:latin typeface="Cambria Math"/>
                                          </a:rPr>
                                          <m:t>𝒂</m:t>
                                        </m:r>
                                      </m:e>
                                      <m:sup>
                                        <m:r>
                                          <a:rPr lang="en-US" sz="1400" smtClean="0">
                                            <a:latin typeface="Cambria Math"/>
                                          </a:rPr>
                                          <m:t>𝟐</m:t>
                                        </m:r>
                                      </m:sup>
                                    </m:sSup>
                                  </m:den>
                                </m:f>
                                <m:r>
                                  <a:rPr lang="en-US" sz="1400" smtClean="0">
                                    <a:latin typeface="Cambria Math"/>
                                  </a:rPr>
                                  <m:t>=</m:t>
                                </m:r>
                                <m:r>
                                  <a:rPr lang="en-US" sz="1400" smtClean="0">
                                    <a:latin typeface="Cambria Math"/>
                                  </a:rPr>
                                  <m:t>𝟏</m:t>
                                </m:r>
                              </m:oMath>
                            </m:oMathPara>
                          </a14:m>
                          <a:endParaRPr lang="ar-KW" sz="1400" dirty="0"/>
                        </a:p>
                      </a:txBody>
                      <a:tcPr marL="68580" marR="68580" marT="34290" marB="34290" anchor="ctr">
                        <a:solidFill>
                          <a:schemeClr val="accent2"/>
                        </a:solidFill>
                      </a:tcPr>
                    </a:tc>
                    <a:extLst>
                      <a:ext uri="{0D108BD9-81ED-4DB2-BD59-A6C34878D82A}">
                        <a16:rowId xmlns:a16="http://schemas.microsoft.com/office/drawing/2014/main" val="10001"/>
                      </a:ext>
                    </a:extLst>
                  </a:tr>
                  <a:tr h="1508760">
                    <a:tc>
                      <a:txBody>
                        <a:bodyPr/>
                        <a:lstStyle/>
                        <a:p>
                          <a:pPr algn="ctr" rtl="1"/>
                          <a:r>
                            <a:rPr lang="ar-KW" sz="1400" dirty="0"/>
                            <a:t>بيان القطع</a:t>
                          </a:r>
                          <a:endParaRPr lang="ar-KW" sz="1400" dirty="0">
                            <a:cs typeface="AGA Rasheeq Bold" pitchFamily="2" charset="-78"/>
                          </a:endParaRPr>
                        </a:p>
                      </a:txBody>
                      <a:tcPr marL="68580" marR="68580" marT="34290" marB="34290" anchor="ctr"/>
                    </a:tc>
                    <a:tc>
                      <a:txBody>
                        <a:bodyPr/>
                        <a:lstStyle/>
                        <a:p>
                          <a:pPr algn="ctr" rtl="1"/>
                          <a:endParaRPr lang="ar-KW" sz="1400" dirty="0"/>
                        </a:p>
                      </a:txBody>
                      <a:tcPr marL="68580" marR="68580" marT="34290" marB="34290" anchor="ctr"/>
                    </a:tc>
                    <a:tc>
                      <a:txBody>
                        <a:bodyPr/>
                        <a:lstStyle/>
                        <a:p>
                          <a:pPr algn="ctr" rtl="1"/>
                          <a:endParaRPr lang="ar-KW" sz="1400" dirty="0"/>
                        </a:p>
                        <a:p>
                          <a:pPr algn="ctr" rtl="1"/>
                          <a:endParaRPr lang="ar-KW" sz="1400" dirty="0"/>
                        </a:p>
                        <a:p>
                          <a:pPr algn="ctr" rtl="1"/>
                          <a:endParaRPr lang="ar-KW" sz="1400" dirty="0"/>
                        </a:p>
                        <a:p>
                          <a:pPr algn="ctr" rtl="1"/>
                          <a:endParaRPr lang="ar-KW" sz="1400" dirty="0"/>
                        </a:p>
                        <a:p>
                          <a:pPr algn="ctr" rtl="1"/>
                          <a:endParaRPr lang="ar-KW" sz="1400" dirty="0"/>
                        </a:p>
                        <a:p>
                          <a:pPr algn="ctr" rtl="1"/>
                          <a:endParaRPr lang="ar-KW" sz="1400" dirty="0"/>
                        </a:p>
                        <a:p>
                          <a:pPr algn="ctr" rtl="1"/>
                          <a:endParaRPr lang="ar-KW" sz="1400" dirty="0"/>
                        </a:p>
                      </a:txBody>
                      <a:tcPr marL="68580" marR="68580" marT="34290" marB="34290" anchor="ctr"/>
                    </a:tc>
                    <a:extLst>
                      <a:ext uri="{0D108BD9-81ED-4DB2-BD59-A6C34878D82A}">
                        <a16:rowId xmlns:a16="http://schemas.microsoft.com/office/drawing/2014/main" val="10002"/>
                      </a:ext>
                    </a:extLst>
                  </a:tr>
                  <a:tr h="278130">
                    <a:tc>
                      <a:txBody>
                        <a:bodyPr/>
                        <a:lstStyle/>
                        <a:p>
                          <a:pPr algn="ctr" rtl="1"/>
                          <a:r>
                            <a:rPr lang="ar-KW" sz="1400" dirty="0"/>
                            <a:t>طرفا المحور الأكبر (الرأسان)</a:t>
                          </a:r>
                          <a:endParaRPr lang="ar-KW" sz="1400" dirty="0">
                            <a:cs typeface="AGA Rasheeq Bold" pitchFamily="2" charset="-78"/>
                          </a:endParaRPr>
                        </a:p>
                      </a:txBody>
                      <a:tcPr marL="68580" marR="68580" marT="34290" marB="3429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ar-KW" sz="1200" i="1" smtClean="0">
                                        <a:latin typeface="Cambria Math" panose="02040503050406030204" pitchFamily="18" charset="0"/>
                                      </a:rPr>
                                    </m:ctrlPr>
                                  </m:sSubPr>
                                  <m:e>
                                    <m:r>
                                      <a:rPr lang="en-US" sz="1200" smtClean="0">
                                        <a:latin typeface="Cambria Math"/>
                                      </a:rPr>
                                      <m:t>𝐴</m:t>
                                    </m:r>
                                  </m:e>
                                  <m:sub>
                                    <m:r>
                                      <a:rPr lang="en-US" sz="1200" smtClean="0">
                                        <a:latin typeface="Cambria Math"/>
                                      </a:rPr>
                                      <m:t>1</m:t>
                                    </m:r>
                                  </m:sub>
                                </m:sSub>
                                <m:d>
                                  <m:dPr>
                                    <m:ctrlPr>
                                      <a:rPr lang="ar-KW" sz="1200" i="1" smtClean="0">
                                        <a:latin typeface="Cambria Math" panose="02040503050406030204" pitchFamily="18" charset="0"/>
                                      </a:rPr>
                                    </m:ctrlPr>
                                  </m:dPr>
                                  <m:e>
                                    <m:r>
                                      <a:rPr lang="en-US" sz="1200" smtClean="0">
                                        <a:latin typeface="Cambria Math"/>
                                      </a:rPr>
                                      <m:t>−</m:t>
                                    </m:r>
                                    <m:r>
                                      <a:rPr lang="en-US" sz="1200" smtClean="0">
                                        <a:latin typeface="Cambria Math"/>
                                      </a:rPr>
                                      <m:t>𝑎</m:t>
                                    </m:r>
                                    <m:r>
                                      <a:rPr lang="en-US" sz="1200" smtClean="0">
                                        <a:latin typeface="Cambria Math"/>
                                      </a:rPr>
                                      <m:t> , </m:t>
                                    </m:r>
                                    <m:r>
                                      <a:rPr lang="en-US" sz="1200" smtClean="0">
                                        <a:latin typeface="Cambria Math"/>
                                      </a:rPr>
                                      <m:t>0</m:t>
                                    </m:r>
                                  </m:e>
                                </m:d>
                                <m:r>
                                  <a:rPr lang="en-US" sz="1200" smtClean="0">
                                    <a:latin typeface="Cambria Math"/>
                                  </a:rPr>
                                  <m:t> , </m:t>
                                </m:r>
                                <m:sSub>
                                  <m:sSubPr>
                                    <m:ctrlPr>
                                      <a:rPr lang="en-US" sz="1200" i="1" smtClean="0">
                                        <a:latin typeface="Cambria Math" panose="02040503050406030204" pitchFamily="18" charset="0"/>
                                      </a:rPr>
                                    </m:ctrlPr>
                                  </m:sSubPr>
                                  <m:e>
                                    <m:r>
                                      <a:rPr lang="en-US" sz="1200" smtClean="0">
                                        <a:latin typeface="Cambria Math"/>
                                      </a:rPr>
                                      <m:t>𝐴</m:t>
                                    </m:r>
                                  </m:e>
                                  <m:sub>
                                    <m:r>
                                      <a:rPr lang="en-US" sz="1200" smtClean="0">
                                        <a:latin typeface="Cambria Math"/>
                                      </a:rPr>
                                      <m:t>2</m:t>
                                    </m:r>
                                  </m:sub>
                                </m:sSub>
                                <m:d>
                                  <m:dPr>
                                    <m:ctrlPr>
                                      <a:rPr lang="en-US" sz="1200" i="1" smtClean="0">
                                        <a:latin typeface="Cambria Math" panose="02040503050406030204" pitchFamily="18" charset="0"/>
                                      </a:rPr>
                                    </m:ctrlPr>
                                  </m:dPr>
                                  <m:e>
                                    <m:r>
                                      <a:rPr lang="en-US" sz="1200" smtClean="0">
                                        <a:latin typeface="Cambria Math"/>
                                      </a:rPr>
                                      <m:t>𝑎</m:t>
                                    </m:r>
                                    <m:r>
                                      <a:rPr lang="en-US" sz="1200" smtClean="0">
                                        <a:latin typeface="Cambria Math"/>
                                      </a:rPr>
                                      <m:t> , </m:t>
                                    </m:r>
                                    <m:r>
                                      <a:rPr lang="en-US" sz="1200" smtClean="0">
                                        <a:latin typeface="Cambria Math"/>
                                      </a:rPr>
                                      <m:t>0</m:t>
                                    </m:r>
                                  </m:e>
                                </m:d>
                              </m:oMath>
                            </m:oMathPara>
                          </a14:m>
                          <a:endParaRPr lang="ar-KW" sz="1400" dirty="0"/>
                        </a:p>
                      </a:txBody>
                      <a:tcPr marL="68580" marR="68580" marT="34290" marB="34290" anchor="ctr"/>
                    </a:tc>
                    <a:tc>
                      <a:txBody>
                        <a:bodyPr/>
                        <a:lstStyle/>
                        <a:p>
                          <a:pPr algn="ctr" rtl="0"/>
                          <a14:m>
                            <m:oMathPara xmlns:m="http://schemas.openxmlformats.org/officeDocument/2006/math">
                              <m:oMathParaPr>
                                <m:jc m:val="centerGroup"/>
                              </m:oMathParaPr>
                              <m:oMath xmlns:m="http://schemas.openxmlformats.org/officeDocument/2006/math">
                                <m:sSub>
                                  <m:sSubPr>
                                    <m:ctrlPr>
                                      <a:rPr lang="ar-KW" sz="1400" i="1" smtClean="0">
                                        <a:latin typeface="Cambria Math" panose="02040503050406030204" pitchFamily="18" charset="0"/>
                                      </a:rPr>
                                    </m:ctrlPr>
                                  </m:sSubPr>
                                  <m:e>
                                    <m:r>
                                      <a:rPr lang="en-US" sz="1400" smtClean="0">
                                        <a:latin typeface="Cambria Math"/>
                                      </a:rPr>
                                      <m:t>𝐴</m:t>
                                    </m:r>
                                  </m:e>
                                  <m:sub>
                                    <m:r>
                                      <a:rPr lang="en-US" sz="1400" smtClean="0">
                                        <a:latin typeface="Cambria Math"/>
                                      </a:rPr>
                                      <m:t>1</m:t>
                                    </m:r>
                                  </m:sub>
                                </m:sSub>
                                <m:d>
                                  <m:dPr>
                                    <m:ctrlPr>
                                      <a:rPr lang="ar-KW" sz="1400" i="1" smtClean="0">
                                        <a:latin typeface="Cambria Math" panose="02040503050406030204" pitchFamily="18" charset="0"/>
                                      </a:rPr>
                                    </m:ctrlPr>
                                  </m:dPr>
                                  <m:e>
                                    <m:r>
                                      <a:rPr lang="en-US" sz="1400" smtClean="0">
                                        <a:latin typeface="Cambria Math"/>
                                      </a:rPr>
                                      <m:t>0</m:t>
                                    </m:r>
                                    <m:r>
                                      <a:rPr lang="en-US" sz="1400" smtClean="0">
                                        <a:latin typeface="Cambria Math"/>
                                      </a:rPr>
                                      <m:t> , −</m:t>
                                    </m:r>
                                    <m:r>
                                      <a:rPr lang="en-US" sz="1400" smtClean="0">
                                        <a:latin typeface="Cambria Math"/>
                                      </a:rPr>
                                      <m:t>𝑎</m:t>
                                    </m:r>
                                  </m:e>
                                </m:d>
                                <m:r>
                                  <a:rPr lang="en-US" sz="1400" smtClean="0">
                                    <a:latin typeface="Cambria Math"/>
                                  </a:rPr>
                                  <m:t> , </m:t>
                                </m:r>
                                <m:sSub>
                                  <m:sSubPr>
                                    <m:ctrlPr>
                                      <a:rPr lang="en-US" sz="1400" i="1" smtClean="0">
                                        <a:latin typeface="Cambria Math" panose="02040503050406030204" pitchFamily="18" charset="0"/>
                                      </a:rPr>
                                    </m:ctrlPr>
                                  </m:sSubPr>
                                  <m:e>
                                    <m:r>
                                      <a:rPr lang="en-US" sz="1400" smtClean="0">
                                        <a:latin typeface="Cambria Math"/>
                                      </a:rPr>
                                      <m:t>𝐴</m:t>
                                    </m:r>
                                  </m:e>
                                  <m:sub>
                                    <m:r>
                                      <a:rPr lang="en-US" sz="1400" smtClean="0">
                                        <a:latin typeface="Cambria Math"/>
                                      </a:rPr>
                                      <m:t>2</m:t>
                                    </m:r>
                                  </m:sub>
                                </m:sSub>
                                <m:d>
                                  <m:dPr>
                                    <m:ctrlPr>
                                      <a:rPr lang="en-US" sz="1400" i="1" smtClean="0">
                                        <a:latin typeface="Cambria Math" panose="02040503050406030204" pitchFamily="18" charset="0"/>
                                      </a:rPr>
                                    </m:ctrlPr>
                                  </m:dPr>
                                  <m:e>
                                    <m:r>
                                      <a:rPr lang="en-US" sz="1400" smtClean="0">
                                        <a:latin typeface="Cambria Math"/>
                                      </a:rPr>
                                      <m:t>0</m:t>
                                    </m:r>
                                    <m:r>
                                      <a:rPr lang="en-US" sz="1400" smtClean="0">
                                        <a:latin typeface="Cambria Math"/>
                                      </a:rPr>
                                      <m:t> , </m:t>
                                    </m:r>
                                    <m:r>
                                      <a:rPr lang="en-US" sz="1400" smtClean="0">
                                        <a:latin typeface="Cambria Math"/>
                                      </a:rPr>
                                      <m:t>𝑎</m:t>
                                    </m:r>
                                  </m:e>
                                </m:d>
                              </m:oMath>
                            </m:oMathPara>
                          </a14:m>
                          <a:endParaRPr lang="ar-KW" sz="1400" dirty="0"/>
                        </a:p>
                      </a:txBody>
                      <a:tcPr marL="68580" marR="68580" marT="34290" marB="34290" anchor="ctr"/>
                    </a:tc>
                    <a:extLst>
                      <a:ext uri="{0D108BD9-81ED-4DB2-BD59-A6C34878D82A}">
                        <a16:rowId xmlns:a16="http://schemas.microsoft.com/office/drawing/2014/main" val="10003"/>
                      </a:ext>
                    </a:extLst>
                  </a:tr>
                  <a:tr h="278130">
                    <a:tc>
                      <a:txBody>
                        <a:bodyPr/>
                        <a:lstStyle/>
                        <a:p>
                          <a:pPr algn="ctr" rtl="1"/>
                          <a:r>
                            <a:rPr lang="ar-KW" sz="1400" dirty="0"/>
                            <a:t>المحور الأكبر</a:t>
                          </a:r>
                          <a:endParaRPr lang="ar-KW" sz="1400" dirty="0">
                            <a:cs typeface="AGA Rasheeq Bold" pitchFamily="2" charset="-78"/>
                          </a:endParaRPr>
                        </a:p>
                      </a:txBody>
                      <a:tcPr marL="68580" marR="68580" marT="34290" marB="34290" anchor="ctr"/>
                    </a:tc>
                    <a:tc>
                      <a:txBody>
                        <a:bodyPr/>
                        <a:lstStyle/>
                        <a:p>
                          <a:pPr algn="ctr" rtl="1"/>
                          <a:r>
                            <a:rPr lang="ar-KW" sz="1400" dirty="0"/>
                            <a:t>ينطبق على محور السينات</a:t>
                          </a:r>
                          <a:endParaRPr lang="ar-KW" sz="1400" dirty="0">
                            <a:cs typeface="AGA Rasheeq Bold" pitchFamily="2" charset="-78"/>
                          </a:endParaRPr>
                        </a:p>
                      </a:txBody>
                      <a:tcPr marL="68580" marR="68580" marT="34290" marB="3429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KW" sz="1400" dirty="0"/>
                            <a:t>ينطبق على محور الصادات</a:t>
                          </a:r>
                          <a:endParaRPr lang="ar-KW" sz="1400" dirty="0">
                            <a:cs typeface="AGA Rasheeq Bold" pitchFamily="2" charset="-78"/>
                          </a:endParaRPr>
                        </a:p>
                      </a:txBody>
                      <a:tcPr marL="68580" marR="68580" marT="34290" marB="34290" anchor="ctr"/>
                    </a:tc>
                    <a:extLst>
                      <a:ext uri="{0D108BD9-81ED-4DB2-BD59-A6C34878D82A}">
                        <a16:rowId xmlns:a16="http://schemas.microsoft.com/office/drawing/2014/main" val="10004"/>
                      </a:ext>
                    </a:extLst>
                  </a:tr>
                  <a:tr h="397422">
                    <a:tc>
                      <a:txBody>
                        <a:bodyPr/>
                        <a:lstStyle/>
                        <a:p>
                          <a:pPr algn="ctr" rtl="1"/>
                          <a:r>
                            <a:rPr lang="ar-KW" sz="1400" dirty="0"/>
                            <a:t>طول المحور الأكبر</a:t>
                          </a:r>
                          <a:endParaRPr lang="ar-KW" sz="1400" dirty="0">
                            <a:cs typeface="AGA Rasheeq Bold" pitchFamily="2" charset="-78"/>
                          </a:endParaRPr>
                        </a:p>
                      </a:txBody>
                      <a:tcPr marL="68580" marR="68580" marT="34290" marB="34290" anchor="ctr"/>
                    </a:tc>
                    <a:tc gridSpan="2">
                      <a:txBody>
                        <a:bodyPr/>
                        <a:lstStyle/>
                        <a:p>
                          <a:pPr algn="ctr" rtl="1"/>
                          <a14:m>
                            <m:oMathPara xmlns:m="http://schemas.openxmlformats.org/officeDocument/2006/math">
                              <m:oMathParaPr>
                                <m:jc m:val="centerGroup"/>
                              </m:oMathParaPr>
                              <m:oMath xmlns:m="http://schemas.openxmlformats.org/officeDocument/2006/math">
                                <m:r>
                                  <a:rPr lang="en-US" sz="1400" smtClean="0">
                                    <a:latin typeface="Cambria Math"/>
                                  </a:rPr>
                                  <m:t>2</m:t>
                                </m:r>
                                <m:r>
                                  <a:rPr lang="en-US" sz="1400" smtClean="0">
                                    <a:latin typeface="Cambria Math"/>
                                  </a:rPr>
                                  <m:t>𝑎</m:t>
                                </m:r>
                              </m:oMath>
                            </m:oMathPara>
                          </a14:m>
                          <a:endParaRPr lang="ar-KW" sz="1400" dirty="0"/>
                        </a:p>
                      </a:txBody>
                      <a:tcPr marL="68580" marR="68580" marT="34290" marB="34290" anchor="ctr">
                        <a:solidFill>
                          <a:schemeClr val="accent6">
                            <a:lumMod val="20000"/>
                            <a:lumOff val="80000"/>
                          </a:schemeClr>
                        </a:solidFill>
                      </a:tcPr>
                    </a:tc>
                    <a:tc hMerge="1">
                      <a:txBody>
                        <a:bodyPr/>
                        <a:lstStyle/>
                        <a:p>
                          <a:pPr rtl="1"/>
                          <a:endParaRPr lang="ar-KW" dirty="0"/>
                        </a:p>
                      </a:txBody>
                      <a:tcPr/>
                    </a:tc>
                    <a:extLst>
                      <a:ext uri="{0D108BD9-81ED-4DB2-BD59-A6C34878D82A}">
                        <a16:rowId xmlns:a16="http://schemas.microsoft.com/office/drawing/2014/main" val="10005"/>
                      </a:ext>
                    </a:extLst>
                  </a:tr>
                  <a:tr h="278130">
                    <a:tc>
                      <a:txBody>
                        <a:bodyPr/>
                        <a:lstStyle/>
                        <a:p>
                          <a:pPr algn="ctr" rtl="1"/>
                          <a:r>
                            <a:rPr lang="ar-KW" sz="1400" dirty="0"/>
                            <a:t>طرفا</a:t>
                          </a:r>
                          <a:r>
                            <a:rPr lang="ar-KW" sz="1400" baseline="0" dirty="0"/>
                            <a:t> المحور الأصغر</a:t>
                          </a:r>
                          <a:endParaRPr lang="ar-KW" sz="1400" dirty="0">
                            <a:cs typeface="AGA Rasheeq Bold" pitchFamily="2" charset="-78"/>
                          </a:endParaRPr>
                        </a:p>
                      </a:txBody>
                      <a:tcPr marL="68580" marR="68580" marT="34290" marB="3429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ar-KW" sz="1200" i="1" smtClean="0">
                                        <a:latin typeface="Cambria Math" panose="02040503050406030204" pitchFamily="18" charset="0"/>
                                      </a:rPr>
                                    </m:ctrlPr>
                                  </m:sSubPr>
                                  <m:e>
                                    <m:r>
                                      <a:rPr lang="en-US" sz="1200" smtClean="0">
                                        <a:latin typeface="Cambria Math"/>
                                      </a:rPr>
                                      <m:t>𝐵</m:t>
                                    </m:r>
                                  </m:e>
                                  <m:sub>
                                    <m:r>
                                      <a:rPr lang="en-US" sz="1200" smtClean="0">
                                        <a:latin typeface="Cambria Math"/>
                                      </a:rPr>
                                      <m:t>1</m:t>
                                    </m:r>
                                  </m:sub>
                                </m:sSub>
                                <m:d>
                                  <m:dPr>
                                    <m:ctrlPr>
                                      <a:rPr lang="ar-KW" sz="1200" i="1" smtClean="0">
                                        <a:latin typeface="Cambria Math" panose="02040503050406030204" pitchFamily="18" charset="0"/>
                                      </a:rPr>
                                    </m:ctrlPr>
                                  </m:dPr>
                                  <m:e>
                                    <m:r>
                                      <a:rPr lang="en-US" sz="1200" smtClean="0">
                                        <a:latin typeface="Cambria Math"/>
                                      </a:rPr>
                                      <m:t>0</m:t>
                                    </m:r>
                                    <m:r>
                                      <a:rPr lang="en-US" sz="1200" smtClean="0">
                                        <a:latin typeface="Cambria Math"/>
                                      </a:rPr>
                                      <m:t> , −</m:t>
                                    </m:r>
                                    <m:r>
                                      <a:rPr lang="en-US" sz="1200" smtClean="0">
                                        <a:latin typeface="Cambria Math"/>
                                      </a:rPr>
                                      <m:t>𝑏</m:t>
                                    </m:r>
                                  </m:e>
                                </m:d>
                                <m:r>
                                  <a:rPr lang="en-US" sz="1200" smtClean="0">
                                    <a:latin typeface="Cambria Math"/>
                                  </a:rPr>
                                  <m:t> , </m:t>
                                </m:r>
                                <m:sSub>
                                  <m:sSubPr>
                                    <m:ctrlPr>
                                      <a:rPr lang="en-US" sz="1200" i="1" smtClean="0">
                                        <a:latin typeface="Cambria Math" panose="02040503050406030204" pitchFamily="18" charset="0"/>
                                      </a:rPr>
                                    </m:ctrlPr>
                                  </m:sSubPr>
                                  <m:e>
                                    <m:r>
                                      <a:rPr lang="en-US" sz="1200" smtClean="0">
                                        <a:latin typeface="Cambria Math"/>
                                      </a:rPr>
                                      <m:t>𝐵</m:t>
                                    </m:r>
                                  </m:e>
                                  <m:sub>
                                    <m:r>
                                      <a:rPr lang="en-US" sz="1200" smtClean="0">
                                        <a:latin typeface="Cambria Math"/>
                                      </a:rPr>
                                      <m:t>2</m:t>
                                    </m:r>
                                  </m:sub>
                                </m:sSub>
                                <m:d>
                                  <m:dPr>
                                    <m:ctrlPr>
                                      <a:rPr lang="en-US" sz="1200" i="1" smtClean="0">
                                        <a:latin typeface="Cambria Math" panose="02040503050406030204" pitchFamily="18" charset="0"/>
                                      </a:rPr>
                                    </m:ctrlPr>
                                  </m:dPr>
                                  <m:e>
                                    <m:r>
                                      <a:rPr lang="en-US" sz="1200" smtClean="0">
                                        <a:latin typeface="Cambria Math"/>
                                      </a:rPr>
                                      <m:t>0</m:t>
                                    </m:r>
                                    <m:r>
                                      <a:rPr lang="en-US" sz="1200" smtClean="0">
                                        <a:latin typeface="Cambria Math"/>
                                      </a:rPr>
                                      <m:t> , </m:t>
                                    </m:r>
                                    <m:r>
                                      <a:rPr lang="en-US" sz="1200" smtClean="0">
                                        <a:latin typeface="Cambria Math"/>
                                      </a:rPr>
                                      <m:t>𝑏</m:t>
                                    </m:r>
                                  </m:e>
                                </m:d>
                              </m:oMath>
                            </m:oMathPara>
                          </a14:m>
                          <a:endParaRPr lang="ar-KW" sz="1200" dirty="0"/>
                        </a:p>
                      </a:txBody>
                      <a:tcPr marL="68580" marR="68580" marT="34290" marB="3429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ar-KW" sz="1200" i="1" smtClean="0">
                                        <a:latin typeface="Cambria Math" panose="02040503050406030204" pitchFamily="18" charset="0"/>
                                      </a:rPr>
                                    </m:ctrlPr>
                                  </m:sSubPr>
                                  <m:e>
                                    <m:r>
                                      <a:rPr lang="en-US" sz="1200" smtClean="0">
                                        <a:latin typeface="Cambria Math"/>
                                      </a:rPr>
                                      <m:t>𝐵</m:t>
                                    </m:r>
                                  </m:e>
                                  <m:sub>
                                    <m:r>
                                      <a:rPr lang="en-US" sz="1200" smtClean="0">
                                        <a:latin typeface="Cambria Math"/>
                                      </a:rPr>
                                      <m:t>1</m:t>
                                    </m:r>
                                  </m:sub>
                                </m:sSub>
                                <m:d>
                                  <m:dPr>
                                    <m:ctrlPr>
                                      <a:rPr lang="ar-KW" sz="1200" i="1" smtClean="0">
                                        <a:latin typeface="Cambria Math" panose="02040503050406030204" pitchFamily="18" charset="0"/>
                                      </a:rPr>
                                    </m:ctrlPr>
                                  </m:dPr>
                                  <m:e>
                                    <m:r>
                                      <a:rPr lang="en-US" sz="1200" smtClean="0">
                                        <a:latin typeface="Cambria Math"/>
                                      </a:rPr>
                                      <m:t>−</m:t>
                                    </m:r>
                                    <m:r>
                                      <a:rPr lang="en-US" sz="1200" smtClean="0">
                                        <a:latin typeface="Cambria Math"/>
                                      </a:rPr>
                                      <m:t>𝑏</m:t>
                                    </m:r>
                                    <m:r>
                                      <a:rPr lang="en-US" sz="1200" smtClean="0">
                                        <a:latin typeface="Cambria Math"/>
                                      </a:rPr>
                                      <m:t> , </m:t>
                                    </m:r>
                                    <m:r>
                                      <a:rPr lang="en-US" sz="1200" smtClean="0">
                                        <a:latin typeface="Cambria Math"/>
                                      </a:rPr>
                                      <m:t>0</m:t>
                                    </m:r>
                                  </m:e>
                                </m:d>
                                <m:r>
                                  <a:rPr lang="en-US" sz="1200" smtClean="0">
                                    <a:latin typeface="Cambria Math"/>
                                  </a:rPr>
                                  <m:t> , </m:t>
                                </m:r>
                                <m:sSub>
                                  <m:sSubPr>
                                    <m:ctrlPr>
                                      <a:rPr lang="en-US" sz="1200" i="1" smtClean="0">
                                        <a:latin typeface="Cambria Math" panose="02040503050406030204" pitchFamily="18" charset="0"/>
                                      </a:rPr>
                                    </m:ctrlPr>
                                  </m:sSubPr>
                                  <m:e>
                                    <m:r>
                                      <a:rPr lang="en-US" sz="1200" smtClean="0">
                                        <a:latin typeface="Cambria Math"/>
                                      </a:rPr>
                                      <m:t>𝐵</m:t>
                                    </m:r>
                                  </m:e>
                                  <m:sub>
                                    <m:r>
                                      <a:rPr lang="en-US" sz="1200" smtClean="0">
                                        <a:latin typeface="Cambria Math"/>
                                      </a:rPr>
                                      <m:t>2</m:t>
                                    </m:r>
                                  </m:sub>
                                </m:sSub>
                                <m:d>
                                  <m:dPr>
                                    <m:ctrlPr>
                                      <a:rPr lang="en-US" sz="1200" i="1" smtClean="0">
                                        <a:latin typeface="Cambria Math" panose="02040503050406030204" pitchFamily="18" charset="0"/>
                                      </a:rPr>
                                    </m:ctrlPr>
                                  </m:dPr>
                                  <m:e>
                                    <m:r>
                                      <a:rPr lang="en-US" sz="1200" smtClean="0">
                                        <a:latin typeface="Cambria Math"/>
                                      </a:rPr>
                                      <m:t>𝑏</m:t>
                                    </m:r>
                                    <m:r>
                                      <a:rPr lang="en-US" sz="1200" smtClean="0">
                                        <a:latin typeface="Cambria Math"/>
                                      </a:rPr>
                                      <m:t> , </m:t>
                                    </m:r>
                                    <m:r>
                                      <a:rPr lang="en-US" sz="1200" smtClean="0">
                                        <a:latin typeface="Cambria Math"/>
                                      </a:rPr>
                                      <m:t>0</m:t>
                                    </m:r>
                                  </m:e>
                                </m:d>
                              </m:oMath>
                            </m:oMathPara>
                          </a14:m>
                          <a:endParaRPr lang="ar-KW" sz="1200" dirty="0"/>
                        </a:p>
                      </a:txBody>
                      <a:tcPr marL="68580" marR="68580" marT="34290" marB="34290" anchor="ctr"/>
                    </a:tc>
                    <a:extLst>
                      <a:ext uri="{0D108BD9-81ED-4DB2-BD59-A6C34878D82A}">
                        <a16:rowId xmlns:a16="http://schemas.microsoft.com/office/drawing/2014/main" val="10006"/>
                      </a:ext>
                    </a:extLst>
                  </a:tr>
                  <a:tr h="278130">
                    <a:tc>
                      <a:txBody>
                        <a:bodyPr/>
                        <a:lstStyle/>
                        <a:p>
                          <a:pPr algn="ctr" rtl="1"/>
                          <a:r>
                            <a:rPr lang="ar-KW" sz="1400" dirty="0"/>
                            <a:t>طول المحور الأصغر</a:t>
                          </a:r>
                          <a:endParaRPr lang="ar-KW" sz="1400" dirty="0">
                            <a:cs typeface="AGA Rasheeq Bold" pitchFamily="2" charset="-78"/>
                          </a:endParaRPr>
                        </a:p>
                      </a:txBody>
                      <a:tcPr marL="68580" marR="68580" marT="34290" marB="34290" anchor="ctr"/>
                    </a:tc>
                    <a:tc gridSpan="2">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smtClean="0">
                                    <a:latin typeface="Cambria Math"/>
                                  </a:rPr>
                                  <m:t>2</m:t>
                                </m:r>
                                <m:r>
                                  <a:rPr lang="en-US" sz="1400" smtClean="0">
                                    <a:latin typeface="Cambria Math"/>
                                  </a:rPr>
                                  <m:t>𝑏</m:t>
                                </m:r>
                              </m:oMath>
                            </m:oMathPara>
                          </a14:m>
                          <a:endParaRPr lang="ar-KW" sz="1400" dirty="0"/>
                        </a:p>
                      </a:txBody>
                      <a:tcPr marL="68580" marR="68580" marT="34290" marB="34290" anchor="ctr">
                        <a:solidFill>
                          <a:schemeClr val="accent6">
                            <a:lumMod val="20000"/>
                            <a:lumOff val="80000"/>
                          </a:schemeClr>
                        </a:solidFill>
                      </a:tcPr>
                    </a:tc>
                    <a:tc hMerge="1">
                      <a:txBody>
                        <a:bodyPr/>
                        <a:lstStyle/>
                        <a:p>
                          <a:pPr algn="ctr" rtl="1"/>
                          <a:endParaRPr lang="ar-KW" dirty="0"/>
                        </a:p>
                      </a:txBody>
                      <a:tcPr anchor="ctr"/>
                    </a:tc>
                    <a:extLst>
                      <a:ext uri="{0D108BD9-81ED-4DB2-BD59-A6C34878D82A}">
                        <a16:rowId xmlns:a16="http://schemas.microsoft.com/office/drawing/2014/main" val="10007"/>
                      </a:ext>
                    </a:extLst>
                  </a:tr>
                  <a:tr h="278130">
                    <a:tc>
                      <a:txBody>
                        <a:bodyPr/>
                        <a:lstStyle/>
                        <a:p>
                          <a:pPr algn="ctr" rtl="1"/>
                          <a:r>
                            <a:rPr lang="ar-KW" sz="1400" dirty="0"/>
                            <a:t>البؤرتان</a:t>
                          </a:r>
                          <a:endParaRPr lang="ar-KW" sz="1400" dirty="0">
                            <a:cs typeface="AGA Rasheeq Bold" pitchFamily="2" charset="-78"/>
                          </a:endParaRPr>
                        </a:p>
                      </a:txBody>
                      <a:tcPr marL="68580" marR="68580" marT="34290" marB="3429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ar-KW" sz="1200" i="1" smtClean="0">
                                        <a:latin typeface="Cambria Math" panose="02040503050406030204" pitchFamily="18" charset="0"/>
                                      </a:rPr>
                                    </m:ctrlPr>
                                  </m:sSubPr>
                                  <m:e>
                                    <m:r>
                                      <a:rPr lang="en-US" sz="1200" smtClean="0">
                                        <a:latin typeface="Cambria Math"/>
                                      </a:rPr>
                                      <m:t>𝐹</m:t>
                                    </m:r>
                                  </m:e>
                                  <m:sub>
                                    <m:r>
                                      <a:rPr lang="en-US" sz="1200" smtClean="0">
                                        <a:latin typeface="Cambria Math"/>
                                      </a:rPr>
                                      <m:t>1</m:t>
                                    </m:r>
                                  </m:sub>
                                </m:sSub>
                                <m:d>
                                  <m:dPr>
                                    <m:ctrlPr>
                                      <a:rPr lang="ar-KW" sz="1200" i="1" smtClean="0">
                                        <a:latin typeface="Cambria Math" panose="02040503050406030204" pitchFamily="18" charset="0"/>
                                      </a:rPr>
                                    </m:ctrlPr>
                                  </m:dPr>
                                  <m:e>
                                    <m:r>
                                      <a:rPr lang="en-US" sz="1200" smtClean="0">
                                        <a:latin typeface="Cambria Math"/>
                                      </a:rPr>
                                      <m:t>−</m:t>
                                    </m:r>
                                    <m:r>
                                      <a:rPr lang="en-US" sz="1200" smtClean="0">
                                        <a:latin typeface="Cambria Math"/>
                                      </a:rPr>
                                      <m:t>𝑐</m:t>
                                    </m:r>
                                    <m:r>
                                      <a:rPr lang="en-US" sz="1200" smtClean="0">
                                        <a:latin typeface="Cambria Math"/>
                                      </a:rPr>
                                      <m:t> , </m:t>
                                    </m:r>
                                    <m:r>
                                      <a:rPr lang="en-US" sz="1200" smtClean="0">
                                        <a:latin typeface="Cambria Math"/>
                                      </a:rPr>
                                      <m:t>0</m:t>
                                    </m:r>
                                  </m:e>
                                </m:d>
                                <m:r>
                                  <a:rPr lang="en-US" sz="1200" smtClean="0">
                                    <a:latin typeface="Cambria Math"/>
                                  </a:rPr>
                                  <m:t> , </m:t>
                                </m:r>
                                <m:sSub>
                                  <m:sSubPr>
                                    <m:ctrlPr>
                                      <a:rPr lang="en-US" sz="1200" i="1" smtClean="0">
                                        <a:latin typeface="Cambria Math" panose="02040503050406030204" pitchFamily="18" charset="0"/>
                                      </a:rPr>
                                    </m:ctrlPr>
                                  </m:sSubPr>
                                  <m:e>
                                    <m:r>
                                      <a:rPr lang="en-US" sz="1200" smtClean="0">
                                        <a:latin typeface="Cambria Math"/>
                                      </a:rPr>
                                      <m:t>𝐹</m:t>
                                    </m:r>
                                  </m:e>
                                  <m:sub>
                                    <m:r>
                                      <a:rPr lang="en-US" sz="1200" smtClean="0">
                                        <a:latin typeface="Cambria Math"/>
                                      </a:rPr>
                                      <m:t>2</m:t>
                                    </m:r>
                                  </m:sub>
                                </m:sSub>
                                <m:d>
                                  <m:dPr>
                                    <m:ctrlPr>
                                      <a:rPr lang="en-US" sz="1200" i="1" smtClean="0">
                                        <a:latin typeface="Cambria Math" panose="02040503050406030204" pitchFamily="18" charset="0"/>
                                      </a:rPr>
                                    </m:ctrlPr>
                                  </m:dPr>
                                  <m:e>
                                    <m:r>
                                      <a:rPr lang="en-US" sz="1200" smtClean="0">
                                        <a:latin typeface="Cambria Math"/>
                                      </a:rPr>
                                      <m:t>𝑐</m:t>
                                    </m:r>
                                    <m:r>
                                      <a:rPr lang="en-US" sz="1200" smtClean="0">
                                        <a:latin typeface="Cambria Math"/>
                                      </a:rPr>
                                      <m:t> , </m:t>
                                    </m:r>
                                    <m:r>
                                      <a:rPr lang="en-US" sz="1200" smtClean="0">
                                        <a:latin typeface="Cambria Math"/>
                                      </a:rPr>
                                      <m:t>0</m:t>
                                    </m:r>
                                  </m:e>
                                </m:d>
                              </m:oMath>
                            </m:oMathPara>
                          </a14:m>
                          <a:endParaRPr lang="ar-KW" sz="1400" dirty="0"/>
                        </a:p>
                      </a:txBody>
                      <a:tcPr marL="68580" marR="68580" marT="34290" marB="3429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ar-KW" sz="1200" i="1" smtClean="0">
                                        <a:latin typeface="Cambria Math" panose="02040503050406030204" pitchFamily="18" charset="0"/>
                                      </a:rPr>
                                    </m:ctrlPr>
                                  </m:sSubPr>
                                  <m:e>
                                    <m:r>
                                      <a:rPr lang="en-US" sz="1200" smtClean="0">
                                        <a:latin typeface="Cambria Math"/>
                                      </a:rPr>
                                      <m:t>𝐹</m:t>
                                    </m:r>
                                  </m:e>
                                  <m:sub>
                                    <m:r>
                                      <a:rPr lang="en-US" sz="1200" smtClean="0">
                                        <a:latin typeface="Cambria Math"/>
                                      </a:rPr>
                                      <m:t>1</m:t>
                                    </m:r>
                                  </m:sub>
                                </m:sSub>
                                <m:d>
                                  <m:dPr>
                                    <m:ctrlPr>
                                      <a:rPr lang="ar-KW" sz="1200" i="1" smtClean="0">
                                        <a:latin typeface="Cambria Math" panose="02040503050406030204" pitchFamily="18" charset="0"/>
                                      </a:rPr>
                                    </m:ctrlPr>
                                  </m:dPr>
                                  <m:e>
                                    <m:r>
                                      <a:rPr lang="en-US" sz="1200" smtClean="0">
                                        <a:latin typeface="Cambria Math"/>
                                      </a:rPr>
                                      <m:t>0</m:t>
                                    </m:r>
                                    <m:r>
                                      <a:rPr lang="en-US" sz="1200" smtClean="0">
                                        <a:latin typeface="Cambria Math"/>
                                      </a:rPr>
                                      <m:t> , −</m:t>
                                    </m:r>
                                    <m:r>
                                      <a:rPr lang="en-US" sz="1200" smtClean="0">
                                        <a:latin typeface="Cambria Math"/>
                                      </a:rPr>
                                      <m:t>𝑐</m:t>
                                    </m:r>
                                  </m:e>
                                </m:d>
                                <m:r>
                                  <a:rPr lang="en-US" sz="1200" smtClean="0">
                                    <a:latin typeface="Cambria Math"/>
                                  </a:rPr>
                                  <m:t> , </m:t>
                                </m:r>
                                <m:sSub>
                                  <m:sSubPr>
                                    <m:ctrlPr>
                                      <a:rPr lang="en-US" sz="1200" i="1" smtClean="0">
                                        <a:latin typeface="Cambria Math" panose="02040503050406030204" pitchFamily="18" charset="0"/>
                                      </a:rPr>
                                    </m:ctrlPr>
                                  </m:sSubPr>
                                  <m:e>
                                    <m:r>
                                      <a:rPr lang="en-US" sz="1200" smtClean="0">
                                        <a:latin typeface="Cambria Math"/>
                                      </a:rPr>
                                      <m:t>𝐹</m:t>
                                    </m:r>
                                  </m:e>
                                  <m:sub>
                                    <m:r>
                                      <a:rPr lang="en-US" sz="1200" smtClean="0">
                                        <a:latin typeface="Cambria Math"/>
                                      </a:rPr>
                                      <m:t>2</m:t>
                                    </m:r>
                                  </m:sub>
                                </m:sSub>
                                <m:d>
                                  <m:dPr>
                                    <m:ctrlPr>
                                      <a:rPr lang="en-US" sz="1200" i="1" smtClean="0">
                                        <a:latin typeface="Cambria Math" panose="02040503050406030204" pitchFamily="18" charset="0"/>
                                      </a:rPr>
                                    </m:ctrlPr>
                                  </m:dPr>
                                  <m:e>
                                    <m:r>
                                      <a:rPr lang="en-US" sz="1200" smtClean="0">
                                        <a:latin typeface="Cambria Math"/>
                                      </a:rPr>
                                      <m:t>0</m:t>
                                    </m:r>
                                    <m:r>
                                      <a:rPr lang="en-US" sz="1200" smtClean="0">
                                        <a:latin typeface="Cambria Math"/>
                                      </a:rPr>
                                      <m:t> , </m:t>
                                    </m:r>
                                    <m:r>
                                      <a:rPr lang="en-US" sz="1200" smtClean="0">
                                        <a:latin typeface="Cambria Math"/>
                                      </a:rPr>
                                      <m:t>𝑐</m:t>
                                    </m:r>
                                  </m:e>
                                </m:d>
                              </m:oMath>
                            </m:oMathPara>
                          </a14:m>
                          <a:endParaRPr lang="ar-KW" sz="1400" dirty="0"/>
                        </a:p>
                      </a:txBody>
                      <a:tcPr marL="68580" marR="68580" marT="34290" marB="34290" anchor="ctr"/>
                    </a:tc>
                    <a:extLst>
                      <a:ext uri="{0D108BD9-81ED-4DB2-BD59-A6C34878D82A}">
                        <a16:rowId xmlns:a16="http://schemas.microsoft.com/office/drawing/2014/main" val="10008"/>
                      </a:ext>
                    </a:extLst>
                  </a:tr>
                  <a:tr h="278130">
                    <a:tc>
                      <a:txBody>
                        <a:bodyPr/>
                        <a:lstStyle/>
                        <a:p>
                          <a:pPr algn="ctr" rtl="1"/>
                          <a:r>
                            <a:rPr lang="ar-KW" sz="1400" dirty="0"/>
                            <a:t>العلاقة الأساسية</a:t>
                          </a:r>
                          <a:endParaRPr lang="ar-KW" sz="1400" dirty="0">
                            <a:cs typeface="AGA Rasheeq Bold" pitchFamily="2" charset="-78"/>
                          </a:endParaRPr>
                        </a:p>
                      </a:txBody>
                      <a:tcPr marL="68580" marR="68580" marT="34290" marB="34290" anchor="ctr"/>
                    </a:tc>
                    <a:tc gridSpan="2">
                      <a:txBody>
                        <a:bodyPr/>
                        <a:lstStyle/>
                        <a:p>
                          <a:pPr algn="ctr" rtl="1"/>
                          <a14:m>
                            <m:oMathPara xmlns:m="http://schemas.openxmlformats.org/officeDocument/2006/math">
                              <m:oMathParaPr>
                                <m:jc m:val="centerGroup"/>
                              </m:oMathParaPr>
                              <m:oMath xmlns:m="http://schemas.openxmlformats.org/officeDocument/2006/math">
                                <m:sSup>
                                  <m:sSupPr>
                                    <m:ctrlPr>
                                      <a:rPr lang="ar-KW" sz="1400" i="1" smtClean="0">
                                        <a:latin typeface="Cambria Math" panose="02040503050406030204" pitchFamily="18" charset="0"/>
                                      </a:rPr>
                                    </m:ctrlPr>
                                  </m:sSupPr>
                                  <m:e>
                                    <m:r>
                                      <a:rPr lang="en-US" sz="1400" smtClean="0">
                                        <a:latin typeface="Cambria Math"/>
                                      </a:rPr>
                                      <m:t>𝑎</m:t>
                                    </m:r>
                                  </m:e>
                                  <m:sup>
                                    <m:r>
                                      <a:rPr lang="en-US" sz="1400" smtClean="0">
                                        <a:latin typeface="Cambria Math"/>
                                      </a:rPr>
                                      <m:t>2</m:t>
                                    </m:r>
                                  </m:sup>
                                </m:sSup>
                                <m:r>
                                  <a:rPr lang="en-US" sz="1400" smtClean="0">
                                    <a:latin typeface="Cambria Math"/>
                                  </a:rPr>
                                  <m:t>=</m:t>
                                </m:r>
                                <m:sSup>
                                  <m:sSupPr>
                                    <m:ctrlPr>
                                      <a:rPr lang="en-US" sz="1400" i="1" smtClean="0">
                                        <a:latin typeface="Cambria Math" panose="02040503050406030204" pitchFamily="18" charset="0"/>
                                      </a:rPr>
                                    </m:ctrlPr>
                                  </m:sSupPr>
                                  <m:e>
                                    <m:r>
                                      <a:rPr lang="en-US" sz="1400" smtClean="0">
                                        <a:latin typeface="Cambria Math"/>
                                      </a:rPr>
                                      <m:t>𝑏</m:t>
                                    </m:r>
                                  </m:e>
                                  <m:sup>
                                    <m:r>
                                      <a:rPr lang="en-US" sz="1400" smtClean="0">
                                        <a:latin typeface="Cambria Math"/>
                                      </a:rPr>
                                      <m:t>2</m:t>
                                    </m:r>
                                  </m:sup>
                                </m:sSup>
                                <m:r>
                                  <a:rPr lang="en-US" sz="1400" smtClean="0">
                                    <a:latin typeface="Cambria Math"/>
                                  </a:rPr>
                                  <m:t>+</m:t>
                                </m:r>
                                <m:sSup>
                                  <m:sSupPr>
                                    <m:ctrlPr>
                                      <a:rPr lang="en-US" sz="1400" i="1" smtClean="0">
                                        <a:latin typeface="Cambria Math" panose="02040503050406030204" pitchFamily="18" charset="0"/>
                                      </a:rPr>
                                    </m:ctrlPr>
                                  </m:sSupPr>
                                  <m:e>
                                    <m:r>
                                      <a:rPr lang="en-US" sz="1400" smtClean="0">
                                        <a:latin typeface="Cambria Math"/>
                                      </a:rPr>
                                      <m:t>𝑐</m:t>
                                    </m:r>
                                  </m:e>
                                  <m:sup>
                                    <m:r>
                                      <a:rPr lang="en-US" sz="1400" smtClean="0">
                                        <a:latin typeface="Cambria Math"/>
                                      </a:rPr>
                                      <m:t>2</m:t>
                                    </m:r>
                                  </m:sup>
                                </m:sSup>
                              </m:oMath>
                            </m:oMathPara>
                          </a14:m>
                          <a:endParaRPr lang="ar-KW" sz="1400" dirty="0"/>
                        </a:p>
                      </a:txBody>
                      <a:tcPr marL="68580" marR="68580" marT="34290" marB="34290" anchor="ctr">
                        <a:solidFill>
                          <a:schemeClr val="accent6">
                            <a:lumMod val="20000"/>
                            <a:lumOff val="80000"/>
                          </a:schemeClr>
                        </a:solidFill>
                      </a:tcPr>
                    </a:tc>
                    <a:tc hMerge="1">
                      <a:txBody>
                        <a:bodyPr/>
                        <a:lstStyle/>
                        <a:p>
                          <a:pPr rtl="1"/>
                          <a:endParaRPr lang="ar-KW" dirty="0"/>
                        </a:p>
                      </a:txBody>
                      <a:tcPr/>
                    </a:tc>
                    <a:extLst>
                      <a:ext uri="{0D108BD9-81ED-4DB2-BD59-A6C34878D82A}">
                        <a16:rowId xmlns:a16="http://schemas.microsoft.com/office/drawing/2014/main" val="10009"/>
                      </a:ext>
                    </a:extLst>
                  </a:tr>
                  <a:tr h="481442">
                    <a:tc>
                      <a:txBody>
                        <a:bodyPr/>
                        <a:lstStyle/>
                        <a:p>
                          <a:pPr algn="ctr" rtl="1"/>
                          <a:r>
                            <a:rPr lang="ar-KW" sz="1400" dirty="0"/>
                            <a:t>معادلة الدليلين</a:t>
                          </a:r>
                          <a:endParaRPr lang="ar-KW" sz="1400" dirty="0">
                            <a:cs typeface="AGA Rasheeq Bold" pitchFamily="2" charset="-78"/>
                          </a:endParaRPr>
                        </a:p>
                      </a:txBody>
                      <a:tcPr marL="68580" marR="68580" marT="34290" marB="3429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smtClean="0">
                                    <a:latin typeface="Cambria Math"/>
                                  </a:rPr>
                                  <m:t>𝑥</m:t>
                                </m:r>
                                <m:r>
                                  <a:rPr lang="en-US" sz="1400" smtClean="0">
                                    <a:latin typeface="Cambria Math"/>
                                  </a:rPr>
                                  <m:t>=±</m:t>
                                </m:r>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smtClean="0">
                                            <a:latin typeface="Cambria Math"/>
                                          </a:rPr>
                                          <m:t>𝑎</m:t>
                                        </m:r>
                                      </m:e>
                                      <m:sup>
                                        <m:r>
                                          <a:rPr lang="en-US" sz="1400" smtClean="0">
                                            <a:latin typeface="Cambria Math"/>
                                          </a:rPr>
                                          <m:t>2</m:t>
                                        </m:r>
                                      </m:sup>
                                    </m:sSup>
                                  </m:num>
                                  <m:den>
                                    <m:r>
                                      <a:rPr lang="en-US" sz="1400" smtClean="0">
                                        <a:latin typeface="Cambria Math"/>
                                      </a:rPr>
                                      <m:t>𝑐</m:t>
                                    </m:r>
                                  </m:den>
                                </m:f>
                              </m:oMath>
                            </m:oMathPara>
                          </a14:m>
                          <a:endParaRPr lang="ar-KW" sz="1400" dirty="0"/>
                        </a:p>
                      </a:txBody>
                      <a:tcPr marL="68580" marR="68580" marT="34290" marB="3429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smtClean="0">
                                    <a:latin typeface="Cambria Math"/>
                                  </a:rPr>
                                  <m:t>𝑦</m:t>
                                </m:r>
                                <m:r>
                                  <a:rPr lang="en-US" sz="1400" smtClean="0">
                                    <a:latin typeface="Cambria Math"/>
                                  </a:rPr>
                                  <m:t>=±</m:t>
                                </m:r>
                                <m:f>
                                  <m:fPr>
                                    <m:ctrlPr>
                                      <a:rPr lang="en-US" sz="1400" i="1" smtClean="0">
                                        <a:latin typeface="Cambria Math" panose="02040503050406030204" pitchFamily="18" charset="0"/>
                                      </a:rPr>
                                    </m:ctrlPr>
                                  </m:fPr>
                                  <m:num>
                                    <m:sSup>
                                      <m:sSupPr>
                                        <m:ctrlPr>
                                          <a:rPr lang="en-US" sz="1400" i="1" smtClean="0">
                                            <a:latin typeface="Cambria Math" panose="02040503050406030204" pitchFamily="18" charset="0"/>
                                          </a:rPr>
                                        </m:ctrlPr>
                                      </m:sSupPr>
                                      <m:e>
                                        <m:r>
                                          <a:rPr lang="en-US" sz="1400" smtClean="0">
                                            <a:latin typeface="Cambria Math"/>
                                          </a:rPr>
                                          <m:t>𝑎</m:t>
                                        </m:r>
                                      </m:e>
                                      <m:sup>
                                        <m:r>
                                          <a:rPr lang="en-US" sz="1400" smtClean="0">
                                            <a:latin typeface="Cambria Math"/>
                                          </a:rPr>
                                          <m:t>2</m:t>
                                        </m:r>
                                      </m:sup>
                                    </m:sSup>
                                  </m:num>
                                  <m:den>
                                    <m:r>
                                      <a:rPr lang="en-US" sz="1400" smtClean="0">
                                        <a:latin typeface="Cambria Math"/>
                                      </a:rPr>
                                      <m:t>𝑐</m:t>
                                    </m:r>
                                  </m:den>
                                </m:f>
                              </m:oMath>
                            </m:oMathPara>
                          </a14:m>
                          <a:endParaRPr lang="ar-KW" sz="1400" dirty="0"/>
                        </a:p>
                      </a:txBody>
                      <a:tcPr marL="68580" marR="68580" marT="34290" marB="34290" anchor="ctr"/>
                    </a:tc>
                    <a:extLst>
                      <a:ext uri="{0D108BD9-81ED-4DB2-BD59-A6C34878D82A}">
                        <a16:rowId xmlns:a16="http://schemas.microsoft.com/office/drawing/2014/main" val="10010"/>
                      </a:ext>
                    </a:extLst>
                  </a:tr>
                  <a:tr h="278130">
                    <a:tc>
                      <a:txBody>
                        <a:bodyPr/>
                        <a:lstStyle/>
                        <a:p>
                          <a:pPr algn="ctr" rtl="1"/>
                          <a:r>
                            <a:rPr lang="ar-KW" sz="1400" dirty="0"/>
                            <a:t>التناظر</a:t>
                          </a:r>
                          <a:endParaRPr lang="ar-KW" sz="1400" dirty="0">
                            <a:cs typeface="AGA Rasheeq Bold" pitchFamily="2" charset="-78"/>
                          </a:endParaRPr>
                        </a:p>
                      </a:txBody>
                      <a:tcPr marL="68580" marR="68580" marT="34290" marB="34290" anchor="ctr"/>
                    </a:tc>
                    <a:tc gridSpan="2">
                      <a:txBody>
                        <a:bodyPr/>
                        <a:lstStyle/>
                        <a:p>
                          <a:pPr algn="ctr" rtl="1"/>
                          <a:r>
                            <a:rPr lang="ar-KW" sz="1400" dirty="0"/>
                            <a:t>القطع الناقص متناظر حول كل من محوريه ومركزه</a:t>
                          </a:r>
                          <a:endParaRPr lang="ar-KW" sz="1400" dirty="0">
                            <a:cs typeface="AGA Rasheeq Bold" pitchFamily="2" charset="-78"/>
                          </a:endParaRPr>
                        </a:p>
                      </a:txBody>
                      <a:tcPr marL="68580" marR="68580" marT="34290" marB="34290" anchor="ctr">
                        <a:solidFill>
                          <a:schemeClr val="accent6">
                            <a:lumMod val="20000"/>
                            <a:lumOff val="80000"/>
                          </a:schemeClr>
                        </a:solidFill>
                      </a:tcPr>
                    </a:tc>
                    <a:tc hMerge="1">
                      <a:txBody>
                        <a:bodyPr/>
                        <a:lstStyle/>
                        <a:p>
                          <a:pPr rtl="1"/>
                          <a:endParaRPr lang="ar-KW" dirty="0"/>
                        </a:p>
                      </a:txBody>
                      <a:tcPr/>
                    </a:tc>
                    <a:extLst>
                      <a:ext uri="{0D108BD9-81ED-4DB2-BD59-A6C34878D82A}">
                        <a16:rowId xmlns:a16="http://schemas.microsoft.com/office/drawing/2014/main" val="10011"/>
                      </a:ext>
                    </a:extLst>
                  </a:tr>
                </a:tbl>
              </a:graphicData>
            </a:graphic>
          </p:graphicFrame>
        </mc:Choice>
        <mc:Fallback>
          <p:graphicFrame>
            <p:nvGraphicFramePr>
              <p:cNvPr id="3" name="Table 2"/>
              <p:cNvGraphicFramePr>
                <a:graphicFrameLocks noGrp="1"/>
              </p:cNvGraphicFramePr>
              <p:nvPr/>
            </p:nvGraphicFramePr>
            <p:xfrm>
              <a:off x="914399" y="830112"/>
              <a:ext cx="7128793" cy="5281367"/>
            </p:xfrm>
            <a:graphic>
              <a:graphicData uri="http://schemas.openxmlformats.org/drawingml/2006/table">
                <a:tbl>
                  <a:tblPr rtl="1" firstRow="1" bandRow="1">
                    <a:tableStyleId>{21E4AEA4-8DFA-4A89-87EB-49C32662AFE0}</a:tableStyleId>
                  </a:tblPr>
                  <a:tblGrid>
                    <a:gridCol w="1983898">
                      <a:extLst>
                        <a:ext uri="{9D8B030D-6E8A-4147-A177-3AD203B41FA5}">
                          <a16:colId xmlns:a16="http://schemas.microsoft.com/office/drawing/2014/main" val="20000"/>
                        </a:ext>
                      </a:extLst>
                    </a:gridCol>
                    <a:gridCol w="2612885">
                      <a:extLst>
                        <a:ext uri="{9D8B030D-6E8A-4147-A177-3AD203B41FA5}">
                          <a16:colId xmlns:a16="http://schemas.microsoft.com/office/drawing/2014/main" val="20001"/>
                        </a:ext>
                      </a:extLst>
                    </a:gridCol>
                    <a:gridCol w="2532010">
                      <a:extLst>
                        <a:ext uri="{9D8B030D-6E8A-4147-A177-3AD203B41FA5}">
                          <a16:colId xmlns:a16="http://schemas.microsoft.com/office/drawing/2014/main" val="20002"/>
                        </a:ext>
                      </a:extLst>
                    </a:gridCol>
                  </a:tblGrid>
                  <a:tr h="349473">
                    <a:tc rowSpan="2">
                      <a:txBody>
                        <a:bodyPr/>
                        <a:lstStyle/>
                        <a:p>
                          <a:pPr algn="ctr" rtl="1"/>
                          <a:r>
                            <a:rPr lang="ar-KW" sz="1400" dirty="0"/>
                            <a:t>المعادلة</a:t>
                          </a:r>
                          <a:endParaRPr lang="ar-KW" sz="1400" dirty="0">
                            <a:cs typeface="AGA Rasheeq Bold" pitchFamily="2" charset="-78"/>
                          </a:endParaRPr>
                        </a:p>
                      </a:txBody>
                      <a:tcPr marL="68580" marR="68580" marT="34290" marB="34290" anchor="ctr"/>
                    </a:tc>
                    <a:tc>
                      <a:txBody>
                        <a:bodyPr/>
                        <a:lstStyle/>
                        <a:p>
                          <a:endParaRPr lang="en-US"/>
                        </a:p>
                      </a:txBody>
                      <a:tcPr marL="68580" marR="68580" marT="34290" marB="34290" anchor="ctr">
                        <a:blipFill>
                          <a:blip r:embed="rId2"/>
                          <a:stretch>
                            <a:fillRect l="-76224" t="-1754" r="-97902" b="-1442105"/>
                          </a:stretch>
                        </a:blipFill>
                      </a:tcPr>
                    </a:tc>
                    <a:tc>
                      <a:txBody>
                        <a:bodyPr/>
                        <a:lstStyle/>
                        <a:p>
                          <a:endParaRPr lang="en-US"/>
                        </a:p>
                      </a:txBody>
                      <a:tcPr marL="68580" marR="68580" marT="34290" marB="34290" anchor="ctr">
                        <a:blipFill>
                          <a:blip r:embed="rId2"/>
                          <a:stretch>
                            <a:fillRect l="-181731" t="-1754" r="-962" b="-1442105"/>
                          </a:stretch>
                        </a:blipFill>
                      </a:tcPr>
                    </a:tc>
                    <a:extLst>
                      <a:ext uri="{0D108BD9-81ED-4DB2-BD59-A6C34878D82A}">
                        <a16:rowId xmlns:a16="http://schemas.microsoft.com/office/drawing/2014/main" val="10000"/>
                      </a:ext>
                    </a:extLst>
                  </a:tr>
                  <a:tr h="502095">
                    <a:tc vMerge="1">
                      <a:txBody>
                        <a:bodyPr/>
                        <a:lstStyle/>
                        <a:p>
                          <a:pPr rtl="1"/>
                          <a:endParaRPr lang="ar-KW"/>
                        </a:p>
                      </a:txBody>
                      <a:tcPr/>
                    </a:tc>
                    <a:tc>
                      <a:txBody>
                        <a:bodyPr/>
                        <a:lstStyle/>
                        <a:p>
                          <a:endParaRPr lang="en-US"/>
                        </a:p>
                      </a:txBody>
                      <a:tcPr marL="68580" marR="68580" marT="34290" marB="34290" anchor="ctr">
                        <a:blipFill>
                          <a:blip r:embed="rId2"/>
                          <a:stretch>
                            <a:fillRect l="-76224" t="-69880" r="-97902" b="-890361"/>
                          </a:stretch>
                        </a:blipFill>
                      </a:tcPr>
                    </a:tc>
                    <a:tc>
                      <a:txBody>
                        <a:bodyPr/>
                        <a:lstStyle/>
                        <a:p>
                          <a:endParaRPr lang="en-US"/>
                        </a:p>
                      </a:txBody>
                      <a:tcPr marL="68580" marR="68580" marT="34290" marB="34290" anchor="ctr">
                        <a:blipFill>
                          <a:blip r:embed="rId2"/>
                          <a:stretch>
                            <a:fillRect l="-181731" t="-69880" r="-962" b="-890361"/>
                          </a:stretch>
                        </a:blipFill>
                      </a:tcPr>
                    </a:tc>
                    <a:extLst>
                      <a:ext uri="{0D108BD9-81ED-4DB2-BD59-A6C34878D82A}">
                        <a16:rowId xmlns:a16="http://schemas.microsoft.com/office/drawing/2014/main" val="10001"/>
                      </a:ext>
                    </a:extLst>
                  </a:tr>
                  <a:tr h="1562100">
                    <a:tc>
                      <a:txBody>
                        <a:bodyPr/>
                        <a:lstStyle/>
                        <a:p>
                          <a:pPr algn="ctr" rtl="1"/>
                          <a:r>
                            <a:rPr lang="ar-KW" sz="1400" dirty="0"/>
                            <a:t>بيان القطع</a:t>
                          </a:r>
                          <a:endParaRPr lang="ar-KW" sz="1400" dirty="0">
                            <a:cs typeface="AGA Rasheeq Bold" pitchFamily="2" charset="-78"/>
                          </a:endParaRPr>
                        </a:p>
                      </a:txBody>
                      <a:tcPr marL="68580" marR="68580" marT="34290" marB="34290" anchor="ctr"/>
                    </a:tc>
                    <a:tc>
                      <a:txBody>
                        <a:bodyPr/>
                        <a:lstStyle/>
                        <a:p>
                          <a:pPr algn="ctr" rtl="1"/>
                          <a:endParaRPr lang="ar-KW" sz="1400" dirty="0"/>
                        </a:p>
                      </a:txBody>
                      <a:tcPr marL="68580" marR="68580" marT="34290" marB="34290" anchor="ctr"/>
                    </a:tc>
                    <a:tc>
                      <a:txBody>
                        <a:bodyPr/>
                        <a:lstStyle/>
                        <a:p>
                          <a:pPr algn="ctr" rtl="1"/>
                          <a:endParaRPr lang="ar-KW" sz="1400" dirty="0"/>
                        </a:p>
                        <a:p>
                          <a:pPr algn="ctr" rtl="1"/>
                          <a:endParaRPr lang="ar-KW" sz="1400" dirty="0"/>
                        </a:p>
                        <a:p>
                          <a:pPr algn="ctr" rtl="1"/>
                          <a:endParaRPr lang="ar-KW" sz="1400" dirty="0"/>
                        </a:p>
                        <a:p>
                          <a:pPr algn="ctr" rtl="1"/>
                          <a:endParaRPr lang="ar-KW" sz="1400" dirty="0"/>
                        </a:p>
                        <a:p>
                          <a:pPr algn="ctr" rtl="1"/>
                          <a:endParaRPr lang="ar-KW" sz="1400" dirty="0"/>
                        </a:p>
                        <a:p>
                          <a:pPr algn="ctr" rtl="1"/>
                          <a:endParaRPr lang="ar-KW" sz="1400" dirty="0"/>
                        </a:p>
                        <a:p>
                          <a:pPr algn="ctr" rtl="1"/>
                          <a:endParaRPr lang="ar-KW" sz="1400" dirty="0"/>
                        </a:p>
                      </a:txBody>
                      <a:tcPr marL="68580" marR="68580" marT="34290" marB="34290" anchor="ctr"/>
                    </a:tc>
                    <a:extLst>
                      <a:ext uri="{0D108BD9-81ED-4DB2-BD59-A6C34878D82A}">
                        <a16:rowId xmlns:a16="http://schemas.microsoft.com/office/drawing/2014/main" val="10002"/>
                      </a:ext>
                    </a:extLst>
                  </a:tr>
                  <a:tr h="281940">
                    <a:tc>
                      <a:txBody>
                        <a:bodyPr/>
                        <a:lstStyle/>
                        <a:p>
                          <a:pPr algn="ctr" rtl="1"/>
                          <a:r>
                            <a:rPr lang="ar-KW" sz="1400" dirty="0"/>
                            <a:t>طرفا المحور الأكبر (الرأسان)</a:t>
                          </a:r>
                          <a:endParaRPr lang="ar-KW" sz="1400" dirty="0">
                            <a:cs typeface="AGA Rasheeq Bold" pitchFamily="2" charset="-78"/>
                          </a:endParaRPr>
                        </a:p>
                      </a:txBody>
                      <a:tcPr marL="68580" marR="68580" marT="34290" marB="34290" anchor="ctr"/>
                    </a:tc>
                    <a:tc>
                      <a:txBody>
                        <a:bodyPr/>
                        <a:lstStyle/>
                        <a:p>
                          <a:endParaRPr lang="en-US"/>
                        </a:p>
                      </a:txBody>
                      <a:tcPr marL="68580" marR="68580" marT="34290" marB="34290" anchor="ctr">
                        <a:blipFill>
                          <a:blip r:embed="rId2"/>
                          <a:stretch>
                            <a:fillRect l="-76224" t="-844681" r="-97902" b="-927660"/>
                          </a:stretch>
                        </a:blipFill>
                      </a:tcPr>
                    </a:tc>
                    <a:tc>
                      <a:txBody>
                        <a:bodyPr/>
                        <a:lstStyle/>
                        <a:p>
                          <a:endParaRPr lang="en-US"/>
                        </a:p>
                      </a:txBody>
                      <a:tcPr marL="68580" marR="68580" marT="34290" marB="34290" anchor="ctr">
                        <a:blipFill>
                          <a:blip r:embed="rId2"/>
                          <a:stretch>
                            <a:fillRect l="-181731" t="-844681" r="-962" b="-927660"/>
                          </a:stretch>
                        </a:blipFill>
                      </a:tcPr>
                    </a:tc>
                    <a:extLst>
                      <a:ext uri="{0D108BD9-81ED-4DB2-BD59-A6C34878D82A}">
                        <a16:rowId xmlns:a16="http://schemas.microsoft.com/office/drawing/2014/main" val="10003"/>
                      </a:ext>
                    </a:extLst>
                  </a:tr>
                  <a:tr h="281940">
                    <a:tc>
                      <a:txBody>
                        <a:bodyPr/>
                        <a:lstStyle/>
                        <a:p>
                          <a:pPr algn="ctr" rtl="1"/>
                          <a:r>
                            <a:rPr lang="ar-KW" sz="1400" dirty="0"/>
                            <a:t>المحور الأكبر</a:t>
                          </a:r>
                          <a:endParaRPr lang="ar-KW" sz="1400" dirty="0">
                            <a:cs typeface="AGA Rasheeq Bold" pitchFamily="2" charset="-78"/>
                          </a:endParaRPr>
                        </a:p>
                      </a:txBody>
                      <a:tcPr marL="68580" marR="68580" marT="34290" marB="34290" anchor="ctr"/>
                    </a:tc>
                    <a:tc>
                      <a:txBody>
                        <a:bodyPr/>
                        <a:lstStyle/>
                        <a:p>
                          <a:pPr algn="ctr" rtl="1"/>
                          <a:r>
                            <a:rPr lang="ar-KW" sz="1400" dirty="0"/>
                            <a:t>ينطبق على محور السينات</a:t>
                          </a:r>
                          <a:endParaRPr lang="ar-KW" sz="1400" dirty="0">
                            <a:cs typeface="AGA Rasheeq Bold" pitchFamily="2" charset="-78"/>
                          </a:endParaRPr>
                        </a:p>
                      </a:txBody>
                      <a:tcPr marL="68580" marR="68580" marT="34290" marB="34290"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KW" sz="1400" dirty="0"/>
                            <a:t>ينطبق على محور الصادات</a:t>
                          </a:r>
                          <a:endParaRPr lang="ar-KW" sz="1400" dirty="0">
                            <a:cs typeface="AGA Rasheeq Bold" pitchFamily="2" charset="-78"/>
                          </a:endParaRPr>
                        </a:p>
                      </a:txBody>
                      <a:tcPr marL="68580" marR="68580" marT="34290" marB="34290" anchor="ctr"/>
                    </a:tc>
                    <a:extLst>
                      <a:ext uri="{0D108BD9-81ED-4DB2-BD59-A6C34878D82A}">
                        <a16:rowId xmlns:a16="http://schemas.microsoft.com/office/drawing/2014/main" val="10004"/>
                      </a:ext>
                    </a:extLst>
                  </a:tr>
                  <a:tr h="397422">
                    <a:tc>
                      <a:txBody>
                        <a:bodyPr/>
                        <a:lstStyle/>
                        <a:p>
                          <a:pPr algn="ctr" rtl="1"/>
                          <a:r>
                            <a:rPr lang="ar-KW" sz="1400" dirty="0"/>
                            <a:t>طول المحور الأكبر</a:t>
                          </a:r>
                          <a:endParaRPr lang="ar-KW" sz="1400" dirty="0">
                            <a:cs typeface="AGA Rasheeq Bold" pitchFamily="2" charset="-78"/>
                          </a:endParaRPr>
                        </a:p>
                      </a:txBody>
                      <a:tcPr marL="68580" marR="68580" marT="34290" marB="34290" anchor="ctr"/>
                    </a:tc>
                    <a:tc gridSpan="2">
                      <a:txBody>
                        <a:bodyPr/>
                        <a:lstStyle/>
                        <a:p>
                          <a:endParaRPr lang="en-US"/>
                        </a:p>
                      </a:txBody>
                      <a:tcPr marL="68580" marR="68580" marT="34290" marB="34290" anchor="ctr">
                        <a:blipFill>
                          <a:blip r:embed="rId2"/>
                          <a:stretch>
                            <a:fillRect l="-38698" t="-753846" r="-473" b="-500000"/>
                          </a:stretch>
                        </a:blipFill>
                      </a:tcPr>
                    </a:tc>
                    <a:tc hMerge="1">
                      <a:txBody>
                        <a:bodyPr/>
                        <a:lstStyle/>
                        <a:p>
                          <a:pPr rtl="1"/>
                          <a:endParaRPr lang="ar-KW" dirty="0"/>
                        </a:p>
                      </a:txBody>
                      <a:tcPr/>
                    </a:tc>
                    <a:extLst>
                      <a:ext uri="{0D108BD9-81ED-4DB2-BD59-A6C34878D82A}">
                        <a16:rowId xmlns:a16="http://schemas.microsoft.com/office/drawing/2014/main" val="10005"/>
                      </a:ext>
                    </a:extLst>
                  </a:tr>
                  <a:tr h="281940">
                    <a:tc>
                      <a:txBody>
                        <a:bodyPr/>
                        <a:lstStyle/>
                        <a:p>
                          <a:pPr algn="ctr" rtl="1"/>
                          <a:r>
                            <a:rPr lang="ar-KW" sz="1400" dirty="0"/>
                            <a:t>طرفا</a:t>
                          </a:r>
                          <a:r>
                            <a:rPr lang="ar-KW" sz="1400" baseline="0" dirty="0"/>
                            <a:t> المحور الأصغر</a:t>
                          </a:r>
                          <a:endParaRPr lang="ar-KW" sz="1400" dirty="0">
                            <a:cs typeface="AGA Rasheeq Bold" pitchFamily="2" charset="-78"/>
                          </a:endParaRPr>
                        </a:p>
                      </a:txBody>
                      <a:tcPr marL="68580" marR="68580" marT="34290" marB="34290" anchor="ctr"/>
                    </a:tc>
                    <a:tc>
                      <a:txBody>
                        <a:bodyPr/>
                        <a:lstStyle/>
                        <a:p>
                          <a:endParaRPr lang="en-US"/>
                        </a:p>
                      </a:txBody>
                      <a:tcPr marL="68580" marR="68580" marT="34290" marB="34290" anchor="ctr">
                        <a:blipFill>
                          <a:blip r:embed="rId2"/>
                          <a:stretch>
                            <a:fillRect l="-76224" t="-1206522" r="-97902" b="-606522"/>
                          </a:stretch>
                        </a:blipFill>
                      </a:tcPr>
                    </a:tc>
                    <a:tc>
                      <a:txBody>
                        <a:bodyPr/>
                        <a:lstStyle/>
                        <a:p>
                          <a:endParaRPr lang="en-US"/>
                        </a:p>
                      </a:txBody>
                      <a:tcPr marL="68580" marR="68580" marT="34290" marB="34290" anchor="ctr">
                        <a:blipFill>
                          <a:blip r:embed="rId2"/>
                          <a:stretch>
                            <a:fillRect l="-181731" t="-1206522" r="-962" b="-606522"/>
                          </a:stretch>
                        </a:blipFill>
                      </a:tcPr>
                    </a:tc>
                    <a:extLst>
                      <a:ext uri="{0D108BD9-81ED-4DB2-BD59-A6C34878D82A}">
                        <a16:rowId xmlns:a16="http://schemas.microsoft.com/office/drawing/2014/main" val="10006"/>
                      </a:ext>
                    </a:extLst>
                  </a:tr>
                  <a:tr h="281940">
                    <a:tc>
                      <a:txBody>
                        <a:bodyPr/>
                        <a:lstStyle/>
                        <a:p>
                          <a:pPr algn="ctr" rtl="1"/>
                          <a:r>
                            <a:rPr lang="ar-KW" sz="1400" dirty="0"/>
                            <a:t>طول المحور الأصغر</a:t>
                          </a:r>
                          <a:endParaRPr lang="ar-KW" sz="1400" dirty="0">
                            <a:cs typeface="AGA Rasheeq Bold" pitchFamily="2" charset="-78"/>
                          </a:endParaRPr>
                        </a:p>
                      </a:txBody>
                      <a:tcPr marL="68580" marR="68580" marT="34290" marB="34290" anchor="ctr"/>
                    </a:tc>
                    <a:tc gridSpan="2">
                      <a:txBody>
                        <a:bodyPr/>
                        <a:lstStyle/>
                        <a:p>
                          <a:endParaRPr lang="en-US"/>
                        </a:p>
                      </a:txBody>
                      <a:tcPr marL="68580" marR="68580" marT="34290" marB="34290" anchor="ctr">
                        <a:blipFill>
                          <a:blip r:embed="rId2"/>
                          <a:stretch>
                            <a:fillRect l="-38698" t="-1278723" r="-473" b="-493617"/>
                          </a:stretch>
                        </a:blipFill>
                      </a:tcPr>
                    </a:tc>
                    <a:tc hMerge="1">
                      <a:txBody>
                        <a:bodyPr/>
                        <a:lstStyle/>
                        <a:p>
                          <a:pPr algn="ctr" rtl="1"/>
                          <a:endParaRPr lang="ar-KW" dirty="0"/>
                        </a:p>
                      </a:txBody>
                      <a:tcPr anchor="ctr"/>
                    </a:tc>
                    <a:extLst>
                      <a:ext uri="{0D108BD9-81ED-4DB2-BD59-A6C34878D82A}">
                        <a16:rowId xmlns:a16="http://schemas.microsoft.com/office/drawing/2014/main" val="10007"/>
                      </a:ext>
                    </a:extLst>
                  </a:tr>
                  <a:tr h="281940">
                    <a:tc>
                      <a:txBody>
                        <a:bodyPr/>
                        <a:lstStyle/>
                        <a:p>
                          <a:pPr algn="ctr" rtl="1"/>
                          <a:r>
                            <a:rPr lang="ar-KW" sz="1400" dirty="0"/>
                            <a:t>البؤرتان</a:t>
                          </a:r>
                          <a:endParaRPr lang="ar-KW" sz="1400" dirty="0">
                            <a:cs typeface="AGA Rasheeq Bold" pitchFamily="2" charset="-78"/>
                          </a:endParaRPr>
                        </a:p>
                      </a:txBody>
                      <a:tcPr marL="68580" marR="68580" marT="34290" marB="34290" anchor="ctr"/>
                    </a:tc>
                    <a:tc>
                      <a:txBody>
                        <a:bodyPr/>
                        <a:lstStyle/>
                        <a:p>
                          <a:endParaRPr lang="en-US"/>
                        </a:p>
                      </a:txBody>
                      <a:tcPr marL="68580" marR="68580" marT="34290" marB="34290" anchor="ctr">
                        <a:blipFill>
                          <a:blip r:embed="rId2"/>
                          <a:stretch>
                            <a:fillRect l="-76224" t="-1408696" r="-97902" b="-404348"/>
                          </a:stretch>
                        </a:blipFill>
                      </a:tcPr>
                    </a:tc>
                    <a:tc>
                      <a:txBody>
                        <a:bodyPr/>
                        <a:lstStyle/>
                        <a:p>
                          <a:endParaRPr lang="en-US"/>
                        </a:p>
                      </a:txBody>
                      <a:tcPr marL="68580" marR="68580" marT="34290" marB="34290" anchor="ctr">
                        <a:blipFill>
                          <a:blip r:embed="rId2"/>
                          <a:stretch>
                            <a:fillRect l="-181731" t="-1408696" r="-962" b="-404348"/>
                          </a:stretch>
                        </a:blipFill>
                      </a:tcPr>
                    </a:tc>
                    <a:extLst>
                      <a:ext uri="{0D108BD9-81ED-4DB2-BD59-A6C34878D82A}">
                        <a16:rowId xmlns:a16="http://schemas.microsoft.com/office/drawing/2014/main" val="10008"/>
                      </a:ext>
                    </a:extLst>
                  </a:tr>
                  <a:tr h="281940">
                    <a:tc>
                      <a:txBody>
                        <a:bodyPr/>
                        <a:lstStyle/>
                        <a:p>
                          <a:pPr algn="ctr" rtl="1"/>
                          <a:r>
                            <a:rPr lang="ar-KW" sz="1400" dirty="0"/>
                            <a:t>العلاقة الأساسية</a:t>
                          </a:r>
                          <a:endParaRPr lang="ar-KW" sz="1400" dirty="0">
                            <a:cs typeface="AGA Rasheeq Bold" pitchFamily="2" charset="-78"/>
                          </a:endParaRPr>
                        </a:p>
                      </a:txBody>
                      <a:tcPr marL="68580" marR="68580" marT="34290" marB="34290" anchor="ctr"/>
                    </a:tc>
                    <a:tc gridSpan="2">
                      <a:txBody>
                        <a:bodyPr/>
                        <a:lstStyle/>
                        <a:p>
                          <a:endParaRPr lang="en-US"/>
                        </a:p>
                      </a:txBody>
                      <a:tcPr marL="68580" marR="68580" marT="34290" marB="34290" anchor="ctr">
                        <a:blipFill>
                          <a:blip r:embed="rId2"/>
                          <a:stretch>
                            <a:fillRect l="-38698" t="-1508696" r="-473" b="-304348"/>
                          </a:stretch>
                        </a:blipFill>
                      </a:tcPr>
                    </a:tc>
                    <a:tc hMerge="1">
                      <a:txBody>
                        <a:bodyPr/>
                        <a:lstStyle/>
                        <a:p>
                          <a:pPr rtl="1"/>
                          <a:endParaRPr lang="ar-KW" dirty="0"/>
                        </a:p>
                      </a:txBody>
                      <a:tcPr/>
                    </a:tc>
                    <a:extLst>
                      <a:ext uri="{0D108BD9-81ED-4DB2-BD59-A6C34878D82A}">
                        <a16:rowId xmlns:a16="http://schemas.microsoft.com/office/drawing/2014/main" val="10009"/>
                      </a:ext>
                    </a:extLst>
                  </a:tr>
                  <a:tr h="496697">
                    <a:tc>
                      <a:txBody>
                        <a:bodyPr/>
                        <a:lstStyle/>
                        <a:p>
                          <a:pPr algn="ctr" rtl="1"/>
                          <a:r>
                            <a:rPr lang="ar-KW" sz="1400" dirty="0"/>
                            <a:t>معادلة الدليلين</a:t>
                          </a:r>
                          <a:endParaRPr lang="ar-KW" sz="1400" dirty="0">
                            <a:cs typeface="AGA Rasheeq Bold" pitchFamily="2" charset="-78"/>
                          </a:endParaRPr>
                        </a:p>
                      </a:txBody>
                      <a:tcPr marL="68580" marR="68580" marT="34290" marB="34290" anchor="ctr"/>
                    </a:tc>
                    <a:tc>
                      <a:txBody>
                        <a:bodyPr/>
                        <a:lstStyle/>
                        <a:p>
                          <a:endParaRPr lang="en-US"/>
                        </a:p>
                      </a:txBody>
                      <a:tcPr marL="68580" marR="68580" marT="34290" marB="34290" anchor="ctr">
                        <a:blipFill>
                          <a:blip r:embed="rId2"/>
                          <a:stretch>
                            <a:fillRect l="-76224" t="-902439" r="-97902" b="-70732"/>
                          </a:stretch>
                        </a:blipFill>
                      </a:tcPr>
                    </a:tc>
                    <a:tc>
                      <a:txBody>
                        <a:bodyPr/>
                        <a:lstStyle/>
                        <a:p>
                          <a:endParaRPr lang="en-US"/>
                        </a:p>
                      </a:txBody>
                      <a:tcPr marL="68580" marR="68580" marT="34290" marB="34290" anchor="ctr">
                        <a:blipFill>
                          <a:blip r:embed="rId2"/>
                          <a:stretch>
                            <a:fillRect l="-181731" t="-902439" r="-962" b="-70732"/>
                          </a:stretch>
                        </a:blipFill>
                      </a:tcPr>
                    </a:tc>
                    <a:extLst>
                      <a:ext uri="{0D108BD9-81ED-4DB2-BD59-A6C34878D82A}">
                        <a16:rowId xmlns:a16="http://schemas.microsoft.com/office/drawing/2014/main" val="10010"/>
                      </a:ext>
                    </a:extLst>
                  </a:tr>
                  <a:tr h="281940">
                    <a:tc>
                      <a:txBody>
                        <a:bodyPr/>
                        <a:lstStyle/>
                        <a:p>
                          <a:pPr algn="ctr" rtl="1"/>
                          <a:r>
                            <a:rPr lang="ar-KW" sz="1400" dirty="0"/>
                            <a:t>التناظر</a:t>
                          </a:r>
                          <a:endParaRPr lang="ar-KW" sz="1400" dirty="0">
                            <a:cs typeface="AGA Rasheeq Bold" pitchFamily="2" charset="-78"/>
                          </a:endParaRPr>
                        </a:p>
                      </a:txBody>
                      <a:tcPr marL="68580" marR="68580" marT="34290" marB="34290" anchor="ctr"/>
                    </a:tc>
                    <a:tc gridSpan="2">
                      <a:txBody>
                        <a:bodyPr/>
                        <a:lstStyle/>
                        <a:p>
                          <a:pPr algn="ctr" rtl="1"/>
                          <a:r>
                            <a:rPr lang="ar-KW" sz="1400" dirty="0"/>
                            <a:t>القطع الناقص متناظر حول كل من محوريه ومركزه</a:t>
                          </a:r>
                          <a:endParaRPr lang="ar-KW" sz="1400" dirty="0">
                            <a:cs typeface="AGA Rasheeq Bold" pitchFamily="2" charset="-78"/>
                          </a:endParaRPr>
                        </a:p>
                      </a:txBody>
                      <a:tcPr marL="68580" marR="68580" marT="34290" marB="34290" anchor="ctr">
                        <a:solidFill>
                          <a:schemeClr val="accent6">
                            <a:lumMod val="20000"/>
                            <a:lumOff val="80000"/>
                          </a:schemeClr>
                        </a:solidFill>
                      </a:tcPr>
                    </a:tc>
                    <a:tc hMerge="1">
                      <a:txBody>
                        <a:bodyPr/>
                        <a:lstStyle/>
                        <a:p>
                          <a:pPr rtl="1"/>
                          <a:endParaRPr lang="ar-KW" dirty="0"/>
                        </a:p>
                      </a:txBody>
                      <a:tcPr/>
                    </a:tc>
                    <a:extLst>
                      <a:ext uri="{0D108BD9-81ED-4DB2-BD59-A6C34878D82A}">
                        <a16:rowId xmlns:a16="http://schemas.microsoft.com/office/drawing/2014/main" val="10011"/>
                      </a:ext>
                    </a:extLst>
                  </a:tr>
                </a:tbl>
              </a:graphicData>
            </a:graphic>
          </p:graphicFrame>
        </mc:Fallback>
      </mc:AlternateContent>
      <p:pic>
        <p:nvPicPr>
          <p:cNvPr id="6" name="Snagit_PPTB6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1754355"/>
            <a:ext cx="2160240" cy="1458623"/>
          </a:xfrm>
          <a:prstGeom prst="rect">
            <a:avLst/>
          </a:prstGeom>
        </p:spPr>
      </p:pic>
      <p:pic>
        <p:nvPicPr>
          <p:cNvPr id="7" name="Snagit_PPTA1E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68876" y="1717743"/>
            <a:ext cx="1206980" cy="1456453"/>
          </a:xfrm>
          <a:prstGeom prst="rect">
            <a:avLst/>
          </a:prstGeom>
        </p:spPr>
      </p:pic>
    </p:spTree>
    <p:extLst>
      <p:ext uri="{BB962C8B-B14F-4D97-AF65-F5344CB8AC3E}">
        <p14:creationId xmlns:p14="http://schemas.microsoft.com/office/powerpoint/2010/main" val="2735436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831776" y="-243408"/>
            <a:ext cx="6692552" cy="1136575"/>
            <a:chOff x="2089543" y="548680"/>
            <a:chExt cx="5992218" cy="1514715"/>
          </a:xfrm>
        </p:grpSpPr>
        <p:sp>
          <p:nvSpPr>
            <p:cNvPr id="5" name="TextBox 4"/>
            <p:cNvSpPr txBox="1"/>
            <p:nvPr/>
          </p:nvSpPr>
          <p:spPr>
            <a:xfrm>
              <a:off x="2089543" y="1268759"/>
              <a:ext cx="5992218" cy="615262"/>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اذا كانت                         معادلة قطع ناقص </a:t>
              </a:r>
              <a:r>
                <a:rPr lang="ar-SA" sz="2400" b="1" dirty="0">
                  <a:solidFill>
                    <a:srgbClr val="00B050"/>
                  </a:solidFill>
                  <a:latin typeface="Simplified Arabic" panose="02020603050405020304" pitchFamily="18" charset="-78"/>
                  <a:cs typeface="Simplified Arabic" panose="02020603050405020304" pitchFamily="18" charset="-78"/>
                </a:rPr>
                <a:t>ف</a:t>
              </a:r>
              <a:r>
                <a:rPr lang="ar-KW" sz="2400" b="1" dirty="0">
                  <a:solidFill>
                    <a:srgbClr val="00B050"/>
                  </a:solidFill>
                  <a:latin typeface="Simplified Arabic" panose="02020603050405020304" pitchFamily="18" charset="-78"/>
                  <a:cs typeface="Simplified Arabic" panose="02020603050405020304" pitchFamily="18" charset="-78"/>
                </a:rPr>
                <a:t>أوجد :</a:t>
              </a:r>
            </a:p>
          </p:txBody>
        </p:sp>
        <p:grpSp>
          <p:nvGrpSpPr>
            <p:cNvPr id="6" name="Group 5"/>
            <p:cNvGrpSpPr/>
            <p:nvPr/>
          </p:nvGrpSpPr>
          <p:grpSpPr>
            <a:xfrm>
              <a:off x="5157956" y="548680"/>
              <a:ext cx="2085660" cy="1514715"/>
              <a:chOff x="4211960" y="1556792"/>
              <a:chExt cx="2085660" cy="1514715"/>
            </a:xfrm>
          </p:grpSpPr>
          <mc:AlternateContent xmlns:mc="http://schemas.openxmlformats.org/markup-compatibility/2006">
            <mc:Choice xmlns:a14="http://schemas.microsoft.com/office/drawing/2010/main" Requires="a14">
              <p:sp>
                <p:nvSpPr>
                  <p:cNvPr id="7" name="TextBox 6"/>
                  <p:cNvSpPr txBox="1"/>
                  <p:nvPr/>
                </p:nvSpPr>
                <p:spPr>
                  <a:xfrm>
                    <a:off x="4434006" y="2098453"/>
                    <a:ext cx="1863614" cy="973054"/>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400" b="1" i="1">
                                  <a:solidFill>
                                    <a:srgbClr val="00B050"/>
                                  </a:solidFill>
                                  <a:latin typeface="Cambria Math" panose="02040503050406030204" pitchFamily="18" charset="0"/>
                                  <a:cs typeface="Simplified Arabic" panose="02020603050405020304" pitchFamily="18" charset="-78"/>
                                </a:rPr>
                              </m:ctrlPr>
                            </m:fPr>
                            <m:num>
                              <m:r>
                                <a:rPr lang="en-US" sz="2400" b="1" i="1">
                                  <a:solidFill>
                                    <a:srgbClr val="00B050"/>
                                  </a:solidFill>
                                  <a:latin typeface="Cambria Math"/>
                                  <a:cs typeface="Simplified Arabic" panose="02020603050405020304" pitchFamily="18" charset="-78"/>
                                </a:rPr>
                                <m:t>𝒙</m:t>
                              </m:r>
                              <m:r>
                                <a:rPr lang="en-US" sz="2400" b="1" i="1" baseline="30000">
                                  <a:solidFill>
                                    <a:srgbClr val="00B050"/>
                                  </a:solidFill>
                                  <a:latin typeface="Cambria Math"/>
                                  <a:cs typeface="Simplified Arabic" panose="02020603050405020304" pitchFamily="18" charset="-78"/>
                                </a:rPr>
                                <m:t>𝟐</m:t>
                              </m:r>
                            </m:num>
                            <m:den>
                              <m:r>
                                <a:rPr lang="ar-KW" sz="2400" b="1" i="1">
                                  <a:solidFill>
                                    <a:srgbClr val="00B050"/>
                                  </a:solidFill>
                                  <a:latin typeface="Cambria Math"/>
                                  <a:cs typeface="Simplified Arabic" panose="02020603050405020304" pitchFamily="18" charset="-78"/>
                                </a:rPr>
                                <m:t>𝟏𝟔</m:t>
                              </m:r>
                            </m:den>
                          </m:f>
                          <m:r>
                            <a:rPr lang="ar-KW" sz="2400" b="1" i="1">
                              <a:solidFill>
                                <a:srgbClr val="00B050"/>
                              </a:solidFill>
                              <a:latin typeface="Cambria Math"/>
                              <a:cs typeface="Simplified Arabic" panose="02020603050405020304" pitchFamily="18" charset="-78"/>
                            </a:rPr>
                            <m:t>+</m:t>
                          </m:r>
                          <m:f>
                            <m:fPr>
                              <m:ctrlPr>
                                <a:rPr lang="ar-KW" sz="2400" b="1" i="1">
                                  <a:solidFill>
                                    <a:srgbClr val="00B050"/>
                                  </a:solidFill>
                                  <a:latin typeface="Cambria Math" panose="02040503050406030204" pitchFamily="18" charset="0"/>
                                  <a:cs typeface="Simplified Arabic" panose="02020603050405020304" pitchFamily="18" charset="-78"/>
                                </a:rPr>
                              </m:ctrlPr>
                            </m:fPr>
                            <m:num>
                              <m:r>
                                <a:rPr lang="en-US" sz="2400" b="1" i="1">
                                  <a:solidFill>
                                    <a:srgbClr val="00B050"/>
                                  </a:solidFill>
                                  <a:latin typeface="Cambria Math"/>
                                  <a:cs typeface="Simplified Arabic" panose="02020603050405020304" pitchFamily="18" charset="-78"/>
                                </a:rPr>
                                <m:t>𝒚</m:t>
                              </m:r>
                              <m:r>
                                <a:rPr lang="en-US" sz="2400" b="1" i="1" baseline="30000">
                                  <a:solidFill>
                                    <a:srgbClr val="00B050"/>
                                  </a:solidFill>
                                  <a:latin typeface="Cambria Math"/>
                                  <a:cs typeface="Simplified Arabic" panose="02020603050405020304" pitchFamily="18" charset="-78"/>
                                </a:rPr>
                                <m:t>𝟐</m:t>
                              </m:r>
                            </m:num>
                            <m:den>
                              <m:r>
                                <a:rPr lang="ar-KW" sz="2400" b="1" i="1">
                                  <a:solidFill>
                                    <a:srgbClr val="00B050"/>
                                  </a:solidFill>
                                  <a:latin typeface="Cambria Math"/>
                                  <a:cs typeface="Simplified Arabic" panose="02020603050405020304" pitchFamily="18" charset="-78"/>
                                </a:rPr>
                                <m:t>𝟏𝟎</m:t>
                              </m:r>
                            </m:den>
                          </m:f>
                          <m:r>
                            <a:rPr lang="ar-KW" sz="2400" b="1" i="1">
                              <a:solidFill>
                                <a:srgbClr val="00B050"/>
                              </a:solidFill>
                              <a:latin typeface="Cambria Math"/>
                              <a:cs typeface="Simplified Arabic" panose="02020603050405020304" pitchFamily="18" charset="-78"/>
                            </a:rPr>
                            <m:t>=</m:t>
                          </m:r>
                          <m:r>
                            <a:rPr lang="ar-KW" sz="2400" b="1" i="1">
                              <a:solidFill>
                                <a:srgbClr val="00B050"/>
                              </a:solidFill>
                              <a:latin typeface="Cambria Math"/>
                              <a:cs typeface="Simplified Arabic" panose="02020603050405020304" pitchFamily="18" charset="-78"/>
                            </a:rPr>
                            <m:t>𝟏</m:t>
                          </m:r>
                        </m:oMath>
                      </m:oMathPara>
                    </a14:m>
                    <a:endParaRPr lang="ar-KW" sz="2400" b="1" dirty="0">
                      <a:solidFill>
                        <a:srgbClr val="00B050"/>
                      </a:solidFill>
                      <a:latin typeface="Simplified Arabic" panose="02020603050405020304" pitchFamily="18" charset="-78"/>
                      <a:cs typeface="Simplified Arabic" panose="02020603050405020304" pitchFamily="18" charset="-78"/>
                    </a:endParaRPr>
                  </a:p>
                </p:txBody>
              </p:sp>
            </mc:Choice>
            <mc:Fallback>
              <p:sp>
                <p:nvSpPr>
                  <p:cNvPr id="7" name="TextBox 6"/>
                  <p:cNvSpPr txBox="1">
                    <a:spLocks noRot="1" noChangeAspect="1" noMove="1" noResize="1" noEditPoints="1" noAdjustHandles="1" noChangeArrowheads="1" noChangeShapeType="1" noTextEdit="1"/>
                  </p:cNvSpPr>
                  <p:nvPr/>
                </p:nvSpPr>
                <p:spPr>
                  <a:xfrm>
                    <a:off x="4434006" y="2098453"/>
                    <a:ext cx="1863614" cy="973054"/>
                  </a:xfrm>
                  <a:prstGeom prst="rect">
                    <a:avLst/>
                  </a:prstGeom>
                  <a:blipFill>
                    <a:blip r:embed="rId2"/>
                    <a:stretch>
                      <a:fillRect r="-3509" b="-4167"/>
                    </a:stretch>
                  </a:blipFill>
                </p:spPr>
                <p:txBody>
                  <a:bodyPr/>
                  <a:lstStyle/>
                  <a:p>
                    <a:r>
                      <a:rPr lang="en-US">
                        <a:noFill/>
                      </a:rPr>
                      <a:t> </a:t>
                    </a:r>
                  </a:p>
                </p:txBody>
              </p:sp>
            </mc:Fallback>
          </mc:AlternateContent>
          <p:sp>
            <p:nvSpPr>
              <p:cNvPr id="8" name="TextBox 7"/>
              <p:cNvSpPr txBox="1"/>
              <p:nvPr/>
            </p:nvSpPr>
            <p:spPr>
              <a:xfrm>
                <a:off x="4211960" y="1556792"/>
                <a:ext cx="72008" cy="615262"/>
              </a:xfrm>
              <a:prstGeom prst="rect">
                <a:avLst/>
              </a:prstGeom>
              <a:noFill/>
            </p:spPr>
            <p:txBody>
              <a:bodyPr wrap="square" rtlCol="1">
                <a:spAutoFit/>
              </a:bodyPr>
              <a:lstStyle/>
              <a:p>
                <a:endParaRPr lang="ar-KW" sz="2400" b="1" dirty="0">
                  <a:solidFill>
                    <a:srgbClr val="00B050"/>
                  </a:solidFill>
                  <a:latin typeface="Simplified Arabic" panose="02020603050405020304" pitchFamily="18" charset="-78"/>
                  <a:cs typeface="Simplified Arabic" panose="02020603050405020304" pitchFamily="18" charset="-78"/>
                </a:endParaRPr>
              </a:p>
            </p:txBody>
          </p:sp>
          <p:sp>
            <p:nvSpPr>
              <p:cNvPr id="9" name="TextBox 8"/>
              <p:cNvSpPr txBox="1"/>
              <p:nvPr/>
            </p:nvSpPr>
            <p:spPr>
              <a:xfrm>
                <a:off x="5292080" y="1556792"/>
                <a:ext cx="72008" cy="615262"/>
              </a:xfrm>
              <a:prstGeom prst="rect">
                <a:avLst/>
              </a:prstGeom>
              <a:noFill/>
            </p:spPr>
            <p:txBody>
              <a:bodyPr wrap="square" rtlCol="1">
                <a:spAutoFit/>
              </a:bodyPr>
              <a:lstStyle/>
              <a:p>
                <a:endParaRPr lang="ar-KW" sz="2400" b="1" dirty="0">
                  <a:solidFill>
                    <a:srgbClr val="00B050"/>
                  </a:solidFill>
                  <a:latin typeface="Simplified Arabic" panose="02020603050405020304" pitchFamily="18" charset="-78"/>
                  <a:cs typeface="Simplified Arabic" panose="02020603050405020304" pitchFamily="18" charset="-78"/>
                </a:endParaRPr>
              </a:p>
            </p:txBody>
          </p:sp>
        </p:grpSp>
      </p:grpSp>
      <p:grpSp>
        <p:nvGrpSpPr>
          <p:cNvPr id="10" name="Group 9"/>
          <p:cNvGrpSpPr/>
          <p:nvPr/>
        </p:nvGrpSpPr>
        <p:grpSpPr>
          <a:xfrm>
            <a:off x="3131840" y="908722"/>
            <a:ext cx="4039728" cy="461665"/>
            <a:chOff x="2195736" y="2276872"/>
            <a:chExt cx="6956644" cy="461665"/>
          </a:xfrm>
        </p:grpSpPr>
        <p:sp>
          <p:nvSpPr>
            <p:cNvPr id="11" name="Oval 10"/>
            <p:cNvSpPr/>
            <p:nvPr/>
          </p:nvSpPr>
          <p:spPr>
            <a:xfrm>
              <a:off x="8532439" y="2348920"/>
              <a:ext cx="619941"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a</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12" name="TextBox 11"/>
            <p:cNvSpPr txBox="1"/>
            <p:nvPr/>
          </p:nvSpPr>
          <p:spPr>
            <a:xfrm>
              <a:off x="2195736" y="2276872"/>
              <a:ext cx="6192689"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رأس القطع وطرفي المحور الاصغر</a:t>
              </a:r>
            </a:p>
          </p:txBody>
        </p:sp>
      </p:grpSp>
      <p:grpSp>
        <p:nvGrpSpPr>
          <p:cNvPr id="13" name="Group 12"/>
          <p:cNvGrpSpPr/>
          <p:nvPr/>
        </p:nvGrpSpPr>
        <p:grpSpPr>
          <a:xfrm>
            <a:off x="5542960" y="1541808"/>
            <a:ext cx="1628608" cy="490324"/>
            <a:chOff x="7263832" y="2290564"/>
            <a:chExt cx="1628608" cy="490324"/>
          </a:xfrm>
        </p:grpSpPr>
        <p:sp>
          <p:nvSpPr>
            <p:cNvPr id="14" name="Oval 13"/>
            <p:cNvSpPr/>
            <p:nvPr/>
          </p:nvSpPr>
          <p:spPr>
            <a:xfrm>
              <a:off x="8532440" y="2290564"/>
              <a:ext cx="360000"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b</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15" name="TextBox 14"/>
            <p:cNvSpPr txBox="1"/>
            <p:nvPr/>
          </p:nvSpPr>
          <p:spPr>
            <a:xfrm>
              <a:off x="7263832" y="2319223"/>
              <a:ext cx="1246372"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البؤرتين</a:t>
              </a:r>
            </a:p>
          </p:txBody>
        </p:sp>
      </p:grpSp>
      <p:grpSp>
        <p:nvGrpSpPr>
          <p:cNvPr id="16" name="Group 15"/>
          <p:cNvGrpSpPr/>
          <p:nvPr/>
        </p:nvGrpSpPr>
        <p:grpSpPr>
          <a:xfrm>
            <a:off x="1470949" y="1570469"/>
            <a:ext cx="3035853" cy="461665"/>
            <a:chOff x="6022776" y="2276872"/>
            <a:chExt cx="2869664" cy="461665"/>
          </a:xfrm>
        </p:grpSpPr>
        <p:sp>
          <p:nvSpPr>
            <p:cNvPr id="17" name="Oval 16"/>
            <p:cNvSpPr/>
            <p:nvPr/>
          </p:nvSpPr>
          <p:spPr>
            <a:xfrm>
              <a:off x="8532440" y="2276872"/>
              <a:ext cx="360000"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c</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18" name="TextBox 17"/>
            <p:cNvSpPr txBox="1"/>
            <p:nvPr/>
          </p:nvSpPr>
          <p:spPr>
            <a:xfrm>
              <a:off x="6022776" y="2276872"/>
              <a:ext cx="2448272"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معادلتي دليلي القطع</a:t>
              </a:r>
            </a:p>
          </p:txBody>
        </p:sp>
      </p:grpSp>
      <p:grpSp>
        <p:nvGrpSpPr>
          <p:cNvPr id="19" name="Group 18"/>
          <p:cNvGrpSpPr/>
          <p:nvPr/>
        </p:nvGrpSpPr>
        <p:grpSpPr>
          <a:xfrm>
            <a:off x="4139953" y="2161300"/>
            <a:ext cx="3096343" cy="461665"/>
            <a:chOff x="5796097" y="2276872"/>
            <a:chExt cx="3096343" cy="461665"/>
          </a:xfrm>
        </p:grpSpPr>
        <p:sp>
          <p:nvSpPr>
            <p:cNvPr id="20" name="Oval 19"/>
            <p:cNvSpPr/>
            <p:nvPr/>
          </p:nvSpPr>
          <p:spPr>
            <a:xfrm>
              <a:off x="8532440" y="2276872"/>
              <a:ext cx="360000"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d</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21" name="TextBox 20"/>
            <p:cNvSpPr txBox="1"/>
            <p:nvPr/>
          </p:nvSpPr>
          <p:spPr>
            <a:xfrm>
              <a:off x="5796097" y="2276872"/>
              <a:ext cx="2664296"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طول كل من المحورين</a:t>
              </a:r>
            </a:p>
          </p:txBody>
        </p:sp>
      </p:grpSp>
      <p:sp>
        <p:nvSpPr>
          <p:cNvPr id="25" name="Title 1"/>
          <p:cNvSpPr txBox="1">
            <a:spLocks/>
          </p:cNvSpPr>
          <p:nvPr/>
        </p:nvSpPr>
        <p:spPr>
          <a:xfrm>
            <a:off x="7632869" y="159499"/>
            <a:ext cx="1043589" cy="842967"/>
          </a:xfrm>
          <a:prstGeom prst="rect">
            <a:avLst/>
          </a:prstGeo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2400" b="1" u="sng" cap="none" dirty="0">
                <a:ln>
                  <a:solidFill>
                    <a:schemeClr val="tx1"/>
                  </a:solidFill>
                </a:ln>
                <a:solidFill>
                  <a:schemeClr val="accent3"/>
                </a:solidFill>
                <a:latin typeface="Simplified Arabic" pitchFamily="18" charset="-78"/>
                <a:cs typeface="Simplified Arabic" pitchFamily="18" charset="-78"/>
              </a:rPr>
              <a:t>مثال</a:t>
            </a:r>
            <a:r>
              <a:rPr lang="en-US" sz="2400" b="1" u="sng" cap="none" dirty="0">
                <a:ln>
                  <a:solidFill>
                    <a:schemeClr val="tx1"/>
                  </a:solidFill>
                </a:ln>
                <a:solidFill>
                  <a:schemeClr val="accent3"/>
                </a:solidFill>
                <a:latin typeface="Simplified Arabic" pitchFamily="18" charset="-78"/>
                <a:cs typeface="Simplified Arabic" pitchFamily="18" charset="-78"/>
              </a:rPr>
              <a:t>1</a:t>
            </a:r>
            <a:r>
              <a:rPr lang="ar-KW" sz="2400" b="1" u="sng" cap="none" dirty="0">
                <a:ln>
                  <a:solidFill>
                    <a:schemeClr val="tx1"/>
                  </a:solidFill>
                </a:ln>
                <a:solidFill>
                  <a:schemeClr val="accent3"/>
                </a:solidFill>
                <a:latin typeface="Simplified Arabic" pitchFamily="18" charset="-78"/>
                <a:cs typeface="Simplified Arabic" pitchFamily="18" charset="-78"/>
              </a:rPr>
              <a:t> </a:t>
            </a:r>
            <a:br>
              <a:rPr lang="ar-KW" sz="2400" b="1" u="sng" cap="none" dirty="0">
                <a:ln>
                  <a:solidFill>
                    <a:schemeClr val="tx1"/>
                  </a:solidFill>
                </a:ln>
                <a:solidFill>
                  <a:schemeClr val="accent3"/>
                </a:solidFill>
                <a:latin typeface="Simplified Arabic" pitchFamily="18" charset="-78"/>
                <a:cs typeface="Simplified Arabic" pitchFamily="18" charset="-78"/>
              </a:rPr>
            </a:br>
            <a:r>
              <a:rPr lang="ar-KW" sz="2400" b="1" u="sng" cap="none" dirty="0">
                <a:ln>
                  <a:solidFill>
                    <a:schemeClr val="tx1"/>
                  </a:solidFill>
                </a:ln>
                <a:solidFill>
                  <a:schemeClr val="accent3"/>
                </a:solidFill>
                <a:latin typeface="Simplified Arabic" pitchFamily="18" charset="-78"/>
                <a:cs typeface="Simplified Arabic" pitchFamily="18" charset="-78"/>
              </a:rPr>
              <a:t>ص</a:t>
            </a:r>
            <a:r>
              <a:rPr lang="en-US" sz="2400" b="1" u="sng" cap="none" dirty="0">
                <a:ln>
                  <a:solidFill>
                    <a:schemeClr val="tx1"/>
                  </a:solidFill>
                </a:ln>
                <a:solidFill>
                  <a:schemeClr val="accent3"/>
                </a:solidFill>
                <a:latin typeface="Simplified Arabic" pitchFamily="18" charset="-78"/>
                <a:cs typeface="Simplified Arabic" pitchFamily="18" charset="-78"/>
              </a:rPr>
              <a:t>112</a:t>
            </a:r>
            <a:endParaRPr lang="ar-KW" sz="2400" b="1" u="sng" cap="none" dirty="0">
              <a:ln>
                <a:solidFill>
                  <a:schemeClr val="tx1"/>
                </a:solidFill>
              </a:ln>
              <a:solidFill>
                <a:schemeClr val="accent3"/>
              </a:solidFill>
              <a:latin typeface="Simplified Arabic" pitchFamily="18" charset="-78"/>
              <a:cs typeface="Simplified Arabic" pitchFamily="18" charset="-78"/>
            </a:endParaRPr>
          </a:p>
        </p:txBody>
      </p:sp>
      <p:sp>
        <p:nvSpPr>
          <p:cNvPr id="26" name="Oval 25"/>
          <p:cNvSpPr/>
          <p:nvPr/>
        </p:nvSpPr>
        <p:spPr>
          <a:xfrm>
            <a:off x="271963" y="2902173"/>
            <a:ext cx="432048"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t>a</a:t>
            </a:r>
            <a:endParaRPr lang="ar-KW" dirty="0"/>
          </a:p>
        </p:txBody>
      </p:sp>
      <p:sp>
        <p:nvSpPr>
          <p:cNvPr id="27" name="TextBox 26"/>
          <p:cNvSpPr txBox="1"/>
          <p:nvPr/>
        </p:nvSpPr>
        <p:spPr>
          <a:xfrm>
            <a:off x="3437967" y="2858866"/>
            <a:ext cx="2804120" cy="461665"/>
          </a:xfrm>
          <a:prstGeom prst="rect">
            <a:avLst/>
          </a:prstGeom>
          <a:noFill/>
        </p:spPr>
        <p:txBody>
          <a:bodyPr wrap="square" rtlCol="1">
            <a:spAutoFit/>
          </a:bodyPr>
          <a:lstStyle/>
          <a:p>
            <a:r>
              <a:rPr lang="ar-KW" sz="2400" b="1" dirty="0">
                <a:solidFill>
                  <a:srgbClr val="FF0000"/>
                </a:solidFill>
              </a:rPr>
              <a:t>معادلة القطع الناقص هي:</a:t>
            </a:r>
          </a:p>
        </p:txBody>
      </p:sp>
      <p:sp>
        <p:nvSpPr>
          <p:cNvPr id="29" name="TextBox 28"/>
          <p:cNvSpPr txBox="1"/>
          <p:nvPr/>
        </p:nvSpPr>
        <p:spPr>
          <a:xfrm>
            <a:off x="3697935" y="3524430"/>
            <a:ext cx="3548328" cy="461665"/>
          </a:xfrm>
          <a:prstGeom prst="rect">
            <a:avLst/>
          </a:prstGeom>
          <a:noFill/>
        </p:spPr>
        <p:txBody>
          <a:bodyPr wrap="square" rtlCol="1">
            <a:spAutoFit/>
          </a:bodyPr>
          <a:lstStyle/>
          <a:p>
            <a:r>
              <a:rPr lang="ar-KW" sz="2400" b="1" dirty="0">
                <a:solidFill>
                  <a:srgbClr val="FF0000"/>
                </a:solidFill>
              </a:rPr>
              <a:t>ومن معادلة القطع الناقص نجد ان</a:t>
            </a:r>
          </a:p>
        </p:txBody>
      </p:sp>
      <p:sp>
        <p:nvSpPr>
          <p:cNvPr id="30" name="TextBox 29"/>
          <p:cNvSpPr txBox="1"/>
          <p:nvPr/>
        </p:nvSpPr>
        <p:spPr>
          <a:xfrm>
            <a:off x="4258808" y="4432675"/>
            <a:ext cx="4319739" cy="461665"/>
          </a:xfrm>
          <a:prstGeom prst="rect">
            <a:avLst/>
          </a:prstGeom>
          <a:noFill/>
        </p:spPr>
        <p:txBody>
          <a:bodyPr wrap="square" rtlCol="1">
            <a:spAutoFit/>
          </a:bodyPr>
          <a:lstStyle/>
          <a:p>
            <a:r>
              <a:rPr lang="ar-KW" sz="2400" b="1" dirty="0">
                <a:solidFill>
                  <a:srgbClr val="FF0000"/>
                </a:solidFill>
              </a:rPr>
              <a:t>المحور الاكبر ينطبق على  محور السينات</a:t>
            </a:r>
          </a:p>
        </p:txBody>
      </p:sp>
      <mc:AlternateContent xmlns:mc="http://schemas.openxmlformats.org/markup-compatibility/2006">
        <mc:Choice xmlns:a14="http://schemas.microsoft.com/office/drawing/2010/main" Requires="a14">
          <p:sp>
            <p:nvSpPr>
              <p:cNvPr id="31" name="TextBox 30"/>
              <p:cNvSpPr txBox="1"/>
              <p:nvPr/>
            </p:nvSpPr>
            <p:spPr>
              <a:xfrm>
                <a:off x="830102" y="3501008"/>
                <a:ext cx="1149610" cy="470000"/>
              </a:xfrm>
              <a:prstGeom prst="rect">
                <a:avLst/>
              </a:prstGeom>
              <a:noFill/>
            </p:spPr>
            <p:txBody>
              <a:bodyPr wrap="none" rtlCol="1">
                <a:spAutoFit/>
              </a:bodyPr>
              <a:lstStyle/>
              <a:p>
                <a:pPr algn="l"/>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𝒂</m:t>
                        </m:r>
                      </m:e>
                      <m:sup>
                        <m:r>
                          <a:rPr lang="en-US" sz="2400" b="1" i="1">
                            <a:latin typeface="Cambria Math"/>
                          </a:rPr>
                          <m:t>𝟐</m:t>
                        </m:r>
                      </m:sup>
                    </m:sSup>
                  </m:oMath>
                </a14:m>
                <a:r>
                  <a:rPr lang="en-US" sz="2400" b="1" dirty="0"/>
                  <a:t>= 16</a:t>
                </a:r>
                <a:endParaRPr lang="ar-KW" sz="2400" b="1" dirty="0"/>
              </a:p>
            </p:txBody>
          </p:sp>
        </mc:Choice>
        <mc:Fallback>
          <p:sp>
            <p:nvSpPr>
              <p:cNvPr id="31" name="TextBox 30"/>
              <p:cNvSpPr txBox="1">
                <a:spLocks noRot="1" noChangeAspect="1" noMove="1" noResize="1" noEditPoints="1" noAdjustHandles="1" noChangeArrowheads="1" noChangeShapeType="1" noTextEdit="1"/>
              </p:cNvSpPr>
              <p:nvPr/>
            </p:nvSpPr>
            <p:spPr>
              <a:xfrm>
                <a:off x="830102" y="3501008"/>
                <a:ext cx="1149610" cy="470000"/>
              </a:xfrm>
              <a:prstGeom prst="rect">
                <a:avLst/>
              </a:prstGeom>
              <a:blipFill>
                <a:blip r:embed="rId3"/>
                <a:stretch>
                  <a:fillRect t="-9091" r="-8466" b="-28571"/>
                </a:stretch>
              </a:blipFill>
            </p:spPr>
            <p:txBody>
              <a:bodyPr/>
              <a:lstStyle/>
              <a:p>
                <a:r>
                  <a:rPr lang="en-US">
                    <a:noFill/>
                  </a:rPr>
                  <a:t> </a:t>
                </a:r>
              </a:p>
            </p:txBody>
          </p:sp>
        </mc:Fallback>
      </mc:AlternateContent>
      <p:sp>
        <p:nvSpPr>
          <p:cNvPr id="32" name="Right Arrow 31"/>
          <p:cNvSpPr/>
          <p:nvPr/>
        </p:nvSpPr>
        <p:spPr>
          <a:xfrm>
            <a:off x="2068181" y="3685138"/>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33" name="TextBox 32"/>
          <p:cNvSpPr txBox="1"/>
          <p:nvPr/>
        </p:nvSpPr>
        <p:spPr>
          <a:xfrm>
            <a:off x="2581055" y="3429002"/>
            <a:ext cx="910827" cy="461665"/>
          </a:xfrm>
          <a:prstGeom prst="rect">
            <a:avLst/>
          </a:prstGeom>
          <a:noFill/>
        </p:spPr>
        <p:txBody>
          <a:bodyPr wrap="none" rtlCol="1">
            <a:spAutoFit/>
          </a:bodyPr>
          <a:lstStyle/>
          <a:p>
            <a:r>
              <a:rPr lang="en-US" sz="2400" b="1" dirty="0"/>
              <a:t>a = 4</a:t>
            </a:r>
            <a:endParaRPr lang="ar-KW" sz="2400" b="1" dirty="0"/>
          </a:p>
        </p:txBody>
      </p:sp>
      <mc:AlternateContent xmlns:mc="http://schemas.openxmlformats.org/markup-compatibility/2006">
        <mc:Choice xmlns:a14="http://schemas.microsoft.com/office/drawing/2010/main" Requires="a14">
          <p:sp>
            <p:nvSpPr>
              <p:cNvPr id="34" name="TextBox 33"/>
              <p:cNvSpPr txBox="1"/>
              <p:nvPr/>
            </p:nvSpPr>
            <p:spPr>
              <a:xfrm>
                <a:off x="601126" y="3962673"/>
                <a:ext cx="1234570" cy="470000"/>
              </a:xfrm>
              <a:prstGeom prst="rect">
                <a:avLst/>
              </a:prstGeom>
              <a:noFill/>
            </p:spPr>
            <p:txBody>
              <a:bodyPr wrap="none" rtlCol="1">
                <a:spAutoFit/>
              </a:bodyPr>
              <a:lstStyle/>
              <a:p>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𝒃</m:t>
                        </m:r>
                      </m:e>
                      <m:sup>
                        <m:r>
                          <a:rPr lang="en-US" sz="2400" b="1" i="1">
                            <a:latin typeface="Cambria Math"/>
                          </a:rPr>
                          <m:t>𝟐</m:t>
                        </m:r>
                      </m:sup>
                    </m:sSup>
                  </m:oMath>
                </a14:m>
                <a:r>
                  <a:rPr lang="en-US" sz="2400" b="1" dirty="0"/>
                  <a:t> = 10</a:t>
                </a:r>
                <a:endParaRPr lang="ar-KW" sz="2400" b="1" dirty="0"/>
              </a:p>
            </p:txBody>
          </p:sp>
        </mc:Choice>
        <mc:Fallback>
          <p:sp>
            <p:nvSpPr>
              <p:cNvPr id="34" name="TextBox 33"/>
              <p:cNvSpPr txBox="1">
                <a:spLocks noRot="1" noChangeAspect="1" noMove="1" noResize="1" noEditPoints="1" noAdjustHandles="1" noChangeArrowheads="1" noChangeShapeType="1" noTextEdit="1"/>
              </p:cNvSpPr>
              <p:nvPr/>
            </p:nvSpPr>
            <p:spPr>
              <a:xfrm>
                <a:off x="601126" y="3962673"/>
                <a:ext cx="1234570" cy="470000"/>
              </a:xfrm>
              <a:prstGeom prst="rect">
                <a:avLst/>
              </a:prstGeom>
              <a:blipFill>
                <a:blip r:embed="rId4"/>
                <a:stretch>
                  <a:fillRect l="-990" t="-9091" r="-7921" b="-28571"/>
                </a:stretch>
              </a:blipFill>
            </p:spPr>
            <p:txBody>
              <a:bodyPr/>
              <a:lstStyle/>
              <a:p>
                <a:r>
                  <a:rPr lang="en-US">
                    <a:noFill/>
                  </a:rPr>
                  <a:t> </a:t>
                </a:r>
              </a:p>
            </p:txBody>
          </p:sp>
        </mc:Fallback>
      </mc:AlternateContent>
      <p:sp>
        <p:nvSpPr>
          <p:cNvPr id="35" name="Right Arrow 34"/>
          <p:cNvSpPr/>
          <p:nvPr/>
        </p:nvSpPr>
        <p:spPr>
          <a:xfrm>
            <a:off x="2051722" y="4204988"/>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mc:AlternateContent xmlns:mc="http://schemas.openxmlformats.org/markup-compatibility/2006">
        <mc:Choice xmlns:a14="http://schemas.microsoft.com/office/drawing/2010/main" Requires="a14">
          <p:sp>
            <p:nvSpPr>
              <p:cNvPr id="36" name="TextBox 35"/>
              <p:cNvSpPr txBox="1"/>
              <p:nvPr/>
            </p:nvSpPr>
            <p:spPr>
              <a:xfrm>
                <a:off x="2535407" y="3933058"/>
                <a:ext cx="1316515" cy="496483"/>
              </a:xfrm>
              <a:prstGeom prst="rect">
                <a:avLst/>
              </a:prstGeom>
              <a:noFill/>
            </p:spPr>
            <p:txBody>
              <a:bodyPr wrap="none" rtlCol="1">
                <a:spAutoFit/>
              </a:bodyPr>
              <a:lstStyle/>
              <a:p>
                <a:r>
                  <a:rPr lang="en-US" sz="2400" b="1" dirty="0"/>
                  <a:t> b =</a:t>
                </a:r>
                <a14:m>
                  <m:oMath xmlns:m="http://schemas.openxmlformats.org/officeDocument/2006/math">
                    <m:rad>
                      <m:radPr>
                        <m:degHide m:val="on"/>
                        <m:ctrlPr>
                          <a:rPr lang="en-US" sz="2400" b="1" i="1">
                            <a:latin typeface="Cambria Math" panose="02040503050406030204" pitchFamily="18" charset="0"/>
                          </a:rPr>
                        </m:ctrlPr>
                      </m:radPr>
                      <m:deg/>
                      <m:e>
                        <m:r>
                          <a:rPr lang="en-US" sz="2400" b="1" i="1">
                            <a:latin typeface="Cambria Math"/>
                          </a:rPr>
                          <m:t>𝟏𝟎</m:t>
                        </m:r>
                      </m:e>
                    </m:rad>
                  </m:oMath>
                </a14:m>
                <a:endParaRPr lang="ar-KW" sz="2400" b="1" dirty="0"/>
              </a:p>
            </p:txBody>
          </p:sp>
        </mc:Choice>
        <mc:Fallback>
          <p:sp>
            <p:nvSpPr>
              <p:cNvPr id="36" name="TextBox 35"/>
              <p:cNvSpPr txBox="1">
                <a:spLocks noRot="1" noChangeAspect="1" noMove="1" noResize="1" noEditPoints="1" noAdjustHandles="1" noChangeArrowheads="1" noChangeShapeType="1" noTextEdit="1"/>
              </p:cNvSpPr>
              <p:nvPr/>
            </p:nvSpPr>
            <p:spPr>
              <a:xfrm>
                <a:off x="2535407" y="3933058"/>
                <a:ext cx="1316515" cy="496483"/>
              </a:xfrm>
              <a:prstGeom prst="rect">
                <a:avLst/>
              </a:prstGeom>
              <a:blipFill>
                <a:blip r:embed="rId5"/>
                <a:stretch>
                  <a:fillRect t="-3659" b="-25610"/>
                </a:stretch>
              </a:blipFill>
            </p:spPr>
            <p:txBody>
              <a:bodyPr/>
              <a:lstStyle/>
              <a:p>
                <a:r>
                  <a:rPr lang="en-US">
                    <a:noFill/>
                  </a:rPr>
                  <a:t> </a:t>
                </a:r>
              </a:p>
            </p:txBody>
          </p:sp>
        </mc:Fallback>
      </mc:AlternateContent>
      <p:sp>
        <p:nvSpPr>
          <p:cNvPr id="37" name="TextBox 36"/>
          <p:cNvSpPr txBox="1"/>
          <p:nvPr/>
        </p:nvSpPr>
        <p:spPr>
          <a:xfrm>
            <a:off x="4840027" y="5013178"/>
            <a:ext cx="2583904" cy="461665"/>
          </a:xfrm>
          <a:prstGeom prst="rect">
            <a:avLst/>
          </a:prstGeom>
          <a:noFill/>
        </p:spPr>
        <p:txBody>
          <a:bodyPr wrap="square" rtlCol="1">
            <a:spAutoFit/>
          </a:bodyPr>
          <a:lstStyle/>
          <a:p>
            <a:r>
              <a:rPr lang="ar-KW" sz="2400" b="1" dirty="0">
                <a:solidFill>
                  <a:srgbClr val="FF0000"/>
                </a:solidFill>
              </a:rPr>
              <a:t>رأسا القطع الناقص هما </a:t>
            </a:r>
          </a:p>
        </p:txBody>
      </p:sp>
      <p:sp>
        <p:nvSpPr>
          <p:cNvPr id="38" name="TextBox 37"/>
          <p:cNvSpPr txBox="1"/>
          <p:nvPr/>
        </p:nvSpPr>
        <p:spPr>
          <a:xfrm>
            <a:off x="737660" y="4941170"/>
            <a:ext cx="4041407" cy="461665"/>
          </a:xfrm>
          <a:prstGeom prst="rect">
            <a:avLst/>
          </a:prstGeom>
          <a:noFill/>
        </p:spPr>
        <p:txBody>
          <a:bodyPr wrap="square" rtlCol="1">
            <a:spAutoFit/>
          </a:bodyPr>
          <a:lstStyle/>
          <a:p>
            <a:pPr algn="l"/>
            <a:r>
              <a:rPr lang="en-US" sz="2400" b="1" dirty="0"/>
              <a:t>A</a:t>
            </a:r>
            <a:r>
              <a:rPr lang="en-US" sz="1600" b="1" dirty="0"/>
              <a:t>1 </a:t>
            </a:r>
            <a:r>
              <a:rPr lang="en-US" sz="2400" b="1" dirty="0"/>
              <a:t>(-4 , 0 )  ,  A</a:t>
            </a:r>
            <a:r>
              <a:rPr lang="en-US" sz="1600" b="1" dirty="0"/>
              <a:t>2 </a:t>
            </a:r>
            <a:r>
              <a:rPr lang="en-US" sz="2400" b="1" dirty="0"/>
              <a:t> (4 ,  0 ) </a:t>
            </a:r>
            <a:endParaRPr lang="ar-KW" sz="1100" b="1" dirty="0"/>
          </a:p>
        </p:txBody>
      </p:sp>
      <mc:AlternateContent xmlns:mc="http://schemas.openxmlformats.org/markup-compatibility/2006">
        <mc:Choice xmlns:a14="http://schemas.microsoft.com/office/drawing/2010/main" Requires="a14">
          <p:sp>
            <p:nvSpPr>
              <p:cNvPr id="41" name="TextBox 40"/>
              <p:cNvSpPr txBox="1"/>
              <p:nvPr/>
            </p:nvSpPr>
            <p:spPr>
              <a:xfrm>
                <a:off x="881364" y="2711241"/>
                <a:ext cx="2669222"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𝒙</m:t>
                              </m:r>
                            </m:e>
                            <m:sup>
                              <m:r>
                                <a:rPr lang="ar-KW" sz="2000" b="1" i="1">
                                  <a:latin typeface="Cambria Math"/>
                                </a:rPr>
                                <m:t>𝟐</m:t>
                              </m:r>
                            </m:sup>
                          </m:sSup>
                        </m:num>
                        <m:den>
                          <m:sSup>
                            <m:sSupPr>
                              <m:ctrlPr>
                                <a:rPr lang="ar-KW" sz="2000" b="1" i="1">
                                  <a:latin typeface="Cambria Math" panose="02040503050406030204" pitchFamily="18" charset="0"/>
                                </a:rPr>
                              </m:ctrlPr>
                            </m:sSupPr>
                            <m:e>
                              <m:r>
                                <a:rPr lang="en-US" sz="2000" b="1" i="1">
                                  <a:latin typeface="Cambria Math"/>
                                </a:rPr>
                                <m:t>𝒂</m:t>
                              </m:r>
                            </m:e>
                            <m:sup>
                              <m:r>
                                <a:rPr lang="ar-KW" sz="2000" b="1" i="1">
                                  <a:latin typeface="Cambria Math"/>
                                </a:rPr>
                                <m:t>𝟐</m:t>
                              </m:r>
                            </m:sup>
                          </m:sSup>
                        </m:den>
                      </m:f>
                      <m:r>
                        <a:rPr lang="en-US" sz="2000" b="1" i="1">
                          <a:latin typeface="Cambria Math"/>
                        </a:rPr>
                        <m:t>+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𝒚</m:t>
                              </m:r>
                            </m:e>
                            <m:sup>
                              <m:r>
                                <a:rPr lang="en-US" sz="2000" b="1" i="1">
                                  <a:latin typeface="Cambria Math"/>
                                </a:rPr>
                                <m:t>𝟐</m:t>
                              </m:r>
                            </m:sup>
                          </m:sSup>
                        </m:num>
                        <m:den>
                          <m:sSup>
                            <m:sSupPr>
                              <m:ctrlPr>
                                <a:rPr lang="en-US" sz="2000" b="1" i="1">
                                  <a:latin typeface="Cambria Math" panose="02040503050406030204" pitchFamily="18" charset="0"/>
                                </a:rPr>
                              </m:ctrlPr>
                            </m:sSupPr>
                            <m:e>
                              <m:r>
                                <a:rPr lang="en-US" sz="2000" b="1" i="1">
                                  <a:latin typeface="Cambria Math"/>
                                </a:rPr>
                                <m:t>𝒃</m:t>
                              </m:r>
                            </m:e>
                            <m:sup>
                              <m:r>
                                <a:rPr lang="en-US" sz="2000" b="1" i="1">
                                  <a:latin typeface="Cambria Math"/>
                                </a:rPr>
                                <m:t>𝟐</m:t>
                              </m:r>
                            </m:sup>
                          </m:sSup>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41" name="TextBox 40"/>
              <p:cNvSpPr txBox="1">
                <a:spLocks noRot="1" noChangeAspect="1" noMove="1" noResize="1" noEditPoints="1" noAdjustHandles="1" noChangeArrowheads="1" noChangeShapeType="1" noTextEdit="1"/>
              </p:cNvSpPr>
              <p:nvPr/>
            </p:nvSpPr>
            <p:spPr>
              <a:xfrm>
                <a:off x="881364" y="2711241"/>
                <a:ext cx="2669222" cy="717761"/>
              </a:xfrm>
              <a:prstGeom prst="rect">
                <a:avLst/>
              </a:prstGeom>
              <a:blipFill>
                <a:blip r:embed="rId6"/>
                <a:stretch>
                  <a:fillRect/>
                </a:stretch>
              </a:blipFill>
            </p:spPr>
            <p:txBody>
              <a:bodyPr/>
              <a:lstStyle/>
              <a:p>
                <a:r>
                  <a:rPr lang="en-US">
                    <a:noFill/>
                  </a:rPr>
                  <a:t> </a:t>
                </a:r>
              </a:p>
            </p:txBody>
          </p:sp>
        </mc:Fallback>
      </mc:AlternateContent>
      <p:pic>
        <p:nvPicPr>
          <p:cNvPr id="44" name="Picture 2"/>
          <p:cNvPicPr>
            <a:picLocks noChangeAspect="1" noChangeArrowheads="1"/>
          </p:cNvPicPr>
          <p:nvPr/>
        </p:nvPicPr>
        <p:blipFill>
          <a:blip r:embed="rId7" cstate="print">
            <a:duotone>
              <a:prstClr val="black"/>
              <a:schemeClr val="accent1">
                <a:tint val="45000"/>
                <a:satMod val="400000"/>
              </a:schemeClr>
            </a:duotone>
          </a:blip>
          <a:srcRect l="88046" t="11971" r="1566" b="79944"/>
          <a:stretch>
            <a:fillRect/>
          </a:stretch>
        </p:blipFill>
        <p:spPr bwMode="auto">
          <a:xfrm>
            <a:off x="7828269" y="2949893"/>
            <a:ext cx="776181" cy="432048"/>
          </a:xfrm>
          <a:prstGeom prst="rect">
            <a:avLst/>
          </a:prstGeom>
          <a:noFill/>
          <a:ln w="9525">
            <a:noFill/>
            <a:miter lim="800000"/>
            <a:headEnd/>
            <a:tailEnd/>
          </a:ln>
        </p:spPr>
      </p:pic>
      <p:sp>
        <p:nvSpPr>
          <p:cNvPr id="45" name="TextBox 44"/>
          <p:cNvSpPr txBox="1"/>
          <p:nvPr/>
        </p:nvSpPr>
        <p:spPr>
          <a:xfrm>
            <a:off x="4857945" y="5559625"/>
            <a:ext cx="2774922" cy="461665"/>
          </a:xfrm>
          <a:prstGeom prst="rect">
            <a:avLst/>
          </a:prstGeom>
          <a:noFill/>
        </p:spPr>
        <p:txBody>
          <a:bodyPr wrap="square" rtlCol="1">
            <a:spAutoFit/>
          </a:bodyPr>
          <a:lstStyle/>
          <a:p>
            <a:r>
              <a:rPr lang="ar-KW" sz="2400" b="1" dirty="0">
                <a:solidFill>
                  <a:srgbClr val="FF0000"/>
                </a:solidFill>
              </a:rPr>
              <a:t>طرفا المحور الاصغر هما:</a:t>
            </a:r>
          </a:p>
        </p:txBody>
      </p:sp>
      <mc:AlternateContent xmlns:mc="http://schemas.openxmlformats.org/markup-compatibility/2006">
        <mc:Choice xmlns:a14="http://schemas.microsoft.com/office/drawing/2010/main" Requires="a14">
          <p:sp>
            <p:nvSpPr>
              <p:cNvPr id="46" name="TextBox 45"/>
              <p:cNvSpPr txBox="1"/>
              <p:nvPr/>
            </p:nvSpPr>
            <p:spPr>
              <a:xfrm>
                <a:off x="755578" y="5487617"/>
                <a:ext cx="4174313" cy="496483"/>
              </a:xfrm>
              <a:prstGeom prst="rect">
                <a:avLst/>
              </a:prstGeom>
              <a:noFill/>
            </p:spPr>
            <p:txBody>
              <a:bodyPr wrap="square" rtlCol="1">
                <a:spAutoFit/>
              </a:bodyPr>
              <a:lstStyle/>
              <a:p>
                <a:pPr algn="l"/>
                <a:r>
                  <a:rPr lang="en-US" sz="2400" b="1" dirty="0"/>
                  <a:t>B</a:t>
                </a:r>
                <a:r>
                  <a:rPr lang="en-US" sz="1600" b="1" dirty="0"/>
                  <a:t>1(</a:t>
                </a:r>
                <a:r>
                  <a:rPr lang="en-US" sz="2400" b="1" dirty="0"/>
                  <a:t>0 , -</a:t>
                </a:r>
                <a14:m>
                  <m:oMath xmlns:m="http://schemas.openxmlformats.org/officeDocument/2006/math">
                    <m:rad>
                      <m:radPr>
                        <m:degHide m:val="on"/>
                        <m:ctrlPr>
                          <a:rPr lang="en-US" sz="2400" b="1" i="1">
                            <a:latin typeface="Cambria Math" panose="02040503050406030204" pitchFamily="18" charset="0"/>
                          </a:rPr>
                        </m:ctrlPr>
                      </m:radPr>
                      <m:deg/>
                      <m:e>
                        <m:r>
                          <a:rPr lang="en-US" sz="2400" b="1" i="1">
                            <a:latin typeface="Cambria Math"/>
                          </a:rPr>
                          <m:t>𝟏𝟎</m:t>
                        </m:r>
                      </m:e>
                    </m:rad>
                  </m:oMath>
                </a14:m>
                <a:r>
                  <a:rPr lang="en-US" sz="2400" b="1" dirty="0"/>
                  <a:t>)  ,  B</a:t>
                </a:r>
                <a:r>
                  <a:rPr lang="en-US" sz="1600" b="1" dirty="0"/>
                  <a:t>2 </a:t>
                </a:r>
                <a:r>
                  <a:rPr lang="en-US" sz="2400" b="1" dirty="0"/>
                  <a:t>(0 , </a:t>
                </a:r>
                <a14:m>
                  <m:oMath xmlns:m="http://schemas.openxmlformats.org/officeDocument/2006/math">
                    <m:rad>
                      <m:radPr>
                        <m:degHide m:val="on"/>
                        <m:ctrlPr>
                          <a:rPr lang="en-US" sz="2400" b="1" i="1">
                            <a:latin typeface="Cambria Math" panose="02040503050406030204" pitchFamily="18" charset="0"/>
                          </a:rPr>
                        </m:ctrlPr>
                      </m:radPr>
                      <m:deg/>
                      <m:e>
                        <m:r>
                          <a:rPr lang="en-US" sz="2400" b="1" i="1">
                            <a:latin typeface="Cambria Math"/>
                          </a:rPr>
                          <m:t>𝟏𝟎</m:t>
                        </m:r>
                      </m:e>
                    </m:rad>
                  </m:oMath>
                </a14:m>
                <a:r>
                  <a:rPr lang="en-US" sz="2400" b="1" dirty="0"/>
                  <a:t>) </a:t>
                </a:r>
                <a:endParaRPr lang="ar-KW" sz="1100" b="1" dirty="0"/>
              </a:p>
            </p:txBody>
          </p:sp>
        </mc:Choice>
        <mc:Fallback>
          <p:sp>
            <p:nvSpPr>
              <p:cNvPr id="46" name="TextBox 45"/>
              <p:cNvSpPr txBox="1">
                <a:spLocks noRot="1" noChangeAspect="1" noMove="1" noResize="1" noEditPoints="1" noAdjustHandles="1" noChangeArrowheads="1" noChangeShapeType="1" noTextEdit="1"/>
              </p:cNvSpPr>
              <p:nvPr/>
            </p:nvSpPr>
            <p:spPr>
              <a:xfrm>
                <a:off x="755578" y="5487617"/>
                <a:ext cx="4174313" cy="496483"/>
              </a:xfrm>
              <a:prstGeom prst="rect">
                <a:avLst/>
              </a:prstGeom>
              <a:blipFill>
                <a:blip r:embed="rId8"/>
                <a:stretch>
                  <a:fillRect l="-2190" t="-3659" b="-25610"/>
                </a:stretch>
              </a:blipFill>
            </p:spPr>
            <p:txBody>
              <a:bodyPr/>
              <a:lstStyle/>
              <a:p>
                <a:r>
                  <a:rPr lang="en-US">
                    <a:noFill/>
                  </a:rPr>
                  <a:t> </a:t>
                </a:r>
              </a:p>
            </p:txBody>
          </p:sp>
        </mc:Fallback>
      </mc:AlternateContent>
    </p:spTree>
    <p:extLst>
      <p:ext uri="{BB962C8B-B14F-4D97-AF65-F5344CB8AC3E}">
        <p14:creationId xmlns:p14="http://schemas.microsoft.com/office/powerpoint/2010/main" val="412809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9" grpId="0"/>
      <p:bldP spid="30" grpId="0"/>
      <p:bldP spid="31" grpId="0"/>
      <p:bldP spid="32" grpId="0" animBg="1"/>
      <p:bldP spid="33" grpId="0"/>
      <p:bldP spid="34" grpId="0"/>
      <p:bldP spid="35" grpId="0" animBg="1"/>
      <p:bldP spid="36" grpId="0"/>
      <p:bldP spid="37" grpId="0"/>
      <p:bldP spid="38" grpId="0"/>
      <p:bldP spid="41"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prstClr val="black"/>
              <a:schemeClr val="accent1">
                <a:tint val="45000"/>
                <a:satMod val="400000"/>
              </a:schemeClr>
            </a:duotone>
          </a:blip>
          <a:srcRect l="88046" t="11971" r="1566" b="79944"/>
          <a:stretch>
            <a:fillRect/>
          </a:stretch>
        </p:blipFill>
        <p:spPr bwMode="auto">
          <a:xfrm>
            <a:off x="7740354" y="332656"/>
            <a:ext cx="776181" cy="432048"/>
          </a:xfrm>
          <a:prstGeom prst="rect">
            <a:avLst/>
          </a:prstGeom>
          <a:noFill/>
          <a:ln w="9525">
            <a:noFill/>
            <a:miter lim="800000"/>
            <a:headEnd/>
            <a:tailEnd/>
          </a:ln>
        </p:spPr>
      </p:pic>
      <p:sp>
        <p:nvSpPr>
          <p:cNvPr id="5" name="Oval 4"/>
          <p:cNvSpPr/>
          <p:nvPr/>
        </p:nvSpPr>
        <p:spPr>
          <a:xfrm>
            <a:off x="259904" y="348239"/>
            <a:ext cx="432048"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t>b</a:t>
            </a:r>
            <a:endParaRPr lang="ar-KW" dirty="0"/>
          </a:p>
        </p:txBody>
      </p:sp>
      <p:sp>
        <p:nvSpPr>
          <p:cNvPr id="6" name="TextBox 5"/>
          <p:cNvSpPr txBox="1"/>
          <p:nvPr/>
        </p:nvSpPr>
        <p:spPr>
          <a:xfrm>
            <a:off x="3788296" y="447057"/>
            <a:ext cx="3672408" cy="461665"/>
          </a:xfrm>
          <a:prstGeom prst="rect">
            <a:avLst/>
          </a:prstGeom>
          <a:noFill/>
        </p:spPr>
        <p:txBody>
          <a:bodyPr wrap="square" rtlCol="1">
            <a:spAutoFit/>
          </a:bodyPr>
          <a:lstStyle/>
          <a:p>
            <a:r>
              <a:rPr lang="ar-KW" sz="2400" b="1" dirty="0">
                <a:solidFill>
                  <a:srgbClr val="FF0000"/>
                </a:solidFill>
              </a:rPr>
              <a:t> لايجاد البؤرتين نكتب المعادلة</a:t>
            </a:r>
          </a:p>
        </p:txBody>
      </p:sp>
      <p:sp>
        <p:nvSpPr>
          <p:cNvPr id="7" name="Rectangle 6"/>
          <p:cNvSpPr/>
          <p:nvPr/>
        </p:nvSpPr>
        <p:spPr>
          <a:xfrm>
            <a:off x="907696" y="368275"/>
            <a:ext cx="2304256" cy="461665"/>
          </a:xfrm>
          <a:prstGeom prst="rect">
            <a:avLst/>
          </a:prstGeom>
        </p:spPr>
        <p:txBody>
          <a:bodyPr wrap="square">
            <a:spAutoFit/>
          </a:bodyPr>
          <a:lstStyle/>
          <a:p>
            <a:r>
              <a:rPr lang="en-US" sz="2400" b="1" dirty="0"/>
              <a:t>c</a:t>
            </a:r>
            <a:r>
              <a:rPr lang="en-US" sz="2400" b="1" baseline="30000" dirty="0"/>
              <a:t>2 </a:t>
            </a:r>
            <a:r>
              <a:rPr lang="en-US" sz="2400" b="1" dirty="0"/>
              <a:t>=  a</a:t>
            </a:r>
            <a:r>
              <a:rPr lang="en-US" sz="2400" b="1" baseline="30000" dirty="0"/>
              <a:t>2</a:t>
            </a:r>
            <a:r>
              <a:rPr lang="en-US" sz="2400" b="1" dirty="0"/>
              <a:t>  -  b</a:t>
            </a:r>
            <a:r>
              <a:rPr lang="en-US" sz="2400" b="1" baseline="30000" dirty="0"/>
              <a:t>2</a:t>
            </a:r>
            <a:r>
              <a:rPr lang="ar-KW" sz="2400" b="1" baseline="30000" dirty="0"/>
              <a:t> </a:t>
            </a:r>
            <a:endParaRPr lang="ar-KW" sz="2400" dirty="0"/>
          </a:p>
        </p:txBody>
      </p:sp>
      <p:sp>
        <p:nvSpPr>
          <p:cNvPr id="8" name="Rectangle 7"/>
          <p:cNvSpPr/>
          <p:nvPr/>
        </p:nvSpPr>
        <p:spPr>
          <a:xfrm>
            <a:off x="827584" y="861685"/>
            <a:ext cx="2116756" cy="830997"/>
          </a:xfrm>
          <a:prstGeom prst="rect">
            <a:avLst/>
          </a:prstGeom>
        </p:spPr>
        <p:txBody>
          <a:bodyPr wrap="square">
            <a:spAutoFit/>
          </a:bodyPr>
          <a:lstStyle/>
          <a:p>
            <a:r>
              <a:rPr lang="en-US" sz="2400" b="1" dirty="0"/>
              <a:t>c</a:t>
            </a:r>
            <a:r>
              <a:rPr lang="en-US" sz="2400" b="1" baseline="30000" dirty="0"/>
              <a:t>2 </a:t>
            </a:r>
            <a:r>
              <a:rPr lang="en-US" sz="2400" b="1" dirty="0"/>
              <a:t>= 16 – 10 </a:t>
            </a:r>
          </a:p>
          <a:p>
            <a:r>
              <a:rPr lang="en-US" sz="2400" b="1" dirty="0"/>
              <a:t>= 6       </a:t>
            </a:r>
            <a:r>
              <a:rPr lang="ar-KW" sz="2400" b="1" baseline="30000" dirty="0"/>
              <a:t> </a:t>
            </a:r>
            <a:r>
              <a:rPr lang="en-US" sz="2400" b="1" baseline="30000" dirty="0"/>
              <a:t>  </a:t>
            </a:r>
            <a:endParaRPr lang="ar-KW" sz="2400" dirty="0"/>
          </a:p>
        </p:txBody>
      </p:sp>
      <p:sp>
        <p:nvSpPr>
          <p:cNvPr id="9" name="TextBox 8"/>
          <p:cNvSpPr txBox="1"/>
          <p:nvPr/>
        </p:nvSpPr>
        <p:spPr>
          <a:xfrm>
            <a:off x="4355976" y="1046350"/>
            <a:ext cx="2168624" cy="461665"/>
          </a:xfrm>
          <a:prstGeom prst="rect">
            <a:avLst/>
          </a:prstGeom>
          <a:noFill/>
        </p:spPr>
        <p:txBody>
          <a:bodyPr wrap="square" rtlCol="1">
            <a:spAutoFit/>
          </a:bodyPr>
          <a:lstStyle/>
          <a:p>
            <a:r>
              <a:rPr lang="ar-KW" sz="2400" b="1" dirty="0">
                <a:solidFill>
                  <a:srgbClr val="FF0000"/>
                </a:solidFill>
              </a:rPr>
              <a:t>وبالتعويض</a:t>
            </a:r>
          </a:p>
        </p:txBody>
      </p:sp>
      <mc:AlternateContent xmlns:mc="http://schemas.openxmlformats.org/markup-compatibility/2006">
        <mc:Choice xmlns:a14="http://schemas.microsoft.com/office/drawing/2010/main" Requires="a14">
          <p:sp>
            <p:nvSpPr>
              <p:cNvPr id="10" name="Rectangle 9"/>
              <p:cNvSpPr/>
              <p:nvPr/>
            </p:nvSpPr>
            <p:spPr>
              <a:xfrm>
                <a:off x="827584" y="1661899"/>
                <a:ext cx="1460300" cy="513602"/>
              </a:xfrm>
              <a:prstGeom prst="rect">
                <a:avLst/>
              </a:prstGeom>
            </p:spPr>
            <p:txBody>
              <a:bodyPr wrap="square">
                <a:spAutoFit/>
              </a:bodyPr>
              <a:lstStyle/>
              <a:p>
                <a:r>
                  <a:rPr lang="en-US" sz="2400" b="1" dirty="0"/>
                  <a:t>c </a:t>
                </a:r>
                <a:r>
                  <a:rPr lang="en-US" sz="2400" b="1" baseline="30000" dirty="0"/>
                  <a:t> </a:t>
                </a:r>
                <a:r>
                  <a:rPr lang="en-US" sz="2400" b="1" dirty="0"/>
                  <a:t> =</a:t>
                </a:r>
                <a14:m>
                  <m:oMath xmlns:m="http://schemas.openxmlformats.org/officeDocument/2006/math">
                    <m:rad>
                      <m:radPr>
                        <m:degHide m:val="on"/>
                        <m:ctrlPr>
                          <a:rPr lang="en-US" sz="2400" b="1" i="1">
                            <a:latin typeface="Cambria Math" panose="02040503050406030204" pitchFamily="18" charset="0"/>
                          </a:rPr>
                        </m:ctrlPr>
                      </m:radPr>
                      <m:deg/>
                      <m:e>
                        <m:r>
                          <a:rPr lang="en-US" sz="2400" b="1" i="1">
                            <a:latin typeface="Cambria Math"/>
                          </a:rPr>
                          <m:t>𝟔</m:t>
                        </m:r>
                      </m:e>
                    </m:rad>
                  </m:oMath>
                </a14:m>
                <a:endParaRPr lang="ar-KW" sz="2400" dirty="0"/>
              </a:p>
            </p:txBody>
          </p:sp>
        </mc:Choice>
        <mc:Fallback>
          <p:sp>
            <p:nvSpPr>
              <p:cNvPr id="10" name="Rectangle 9"/>
              <p:cNvSpPr>
                <a:spLocks noRot="1" noChangeAspect="1" noMove="1" noResize="1" noEditPoints="1" noAdjustHandles="1" noChangeArrowheads="1" noChangeShapeType="1" noTextEdit="1"/>
              </p:cNvSpPr>
              <p:nvPr/>
            </p:nvSpPr>
            <p:spPr>
              <a:xfrm>
                <a:off x="827584" y="1661899"/>
                <a:ext cx="1460300" cy="513602"/>
              </a:xfrm>
              <a:prstGeom prst="rect">
                <a:avLst/>
              </a:prstGeom>
              <a:blipFill>
                <a:blip r:embed="rId3"/>
                <a:stretch>
                  <a:fillRect t="-3571" b="-22619"/>
                </a:stretch>
              </a:blipFill>
            </p:spPr>
            <p:txBody>
              <a:bodyPr/>
              <a:lstStyle/>
              <a:p>
                <a:r>
                  <a:rPr lang="en-US">
                    <a:noFill/>
                  </a:rPr>
                  <a:t> </a:t>
                </a:r>
              </a:p>
            </p:txBody>
          </p:sp>
        </mc:Fallback>
      </mc:AlternateContent>
      <p:sp>
        <p:nvSpPr>
          <p:cNvPr id="11" name="TextBox 10"/>
          <p:cNvSpPr txBox="1"/>
          <p:nvPr/>
        </p:nvSpPr>
        <p:spPr>
          <a:xfrm>
            <a:off x="5105340" y="2280967"/>
            <a:ext cx="1253420" cy="461665"/>
          </a:xfrm>
          <a:prstGeom prst="rect">
            <a:avLst/>
          </a:prstGeom>
          <a:noFill/>
        </p:spPr>
        <p:txBody>
          <a:bodyPr wrap="square" rtlCol="1">
            <a:spAutoFit/>
          </a:bodyPr>
          <a:lstStyle/>
          <a:p>
            <a:r>
              <a:rPr lang="ar-KW" sz="2400" b="1" dirty="0">
                <a:solidFill>
                  <a:srgbClr val="FF0000"/>
                </a:solidFill>
              </a:rPr>
              <a:t>البؤرتان </a:t>
            </a:r>
          </a:p>
        </p:txBody>
      </p:sp>
      <mc:AlternateContent xmlns:mc="http://schemas.openxmlformats.org/markup-compatibility/2006">
        <mc:Choice xmlns:a14="http://schemas.microsoft.com/office/drawing/2010/main" Requires="a14">
          <p:sp>
            <p:nvSpPr>
              <p:cNvPr id="12" name="TextBox 11"/>
              <p:cNvSpPr txBox="1"/>
              <p:nvPr/>
            </p:nvSpPr>
            <p:spPr>
              <a:xfrm>
                <a:off x="640844" y="2262063"/>
                <a:ext cx="4464496" cy="513602"/>
              </a:xfrm>
              <a:prstGeom prst="rect">
                <a:avLst/>
              </a:prstGeom>
              <a:noFill/>
            </p:spPr>
            <p:txBody>
              <a:bodyPr wrap="square" rtlCol="1">
                <a:spAutoFit/>
              </a:bodyPr>
              <a:lstStyle/>
              <a:p>
                <a:pPr algn="l"/>
                <a:r>
                  <a:rPr lang="en-US" sz="2400" b="1" dirty="0"/>
                  <a:t>F</a:t>
                </a:r>
                <a:r>
                  <a:rPr lang="en-US" sz="1600" b="1" dirty="0"/>
                  <a:t>1 </a:t>
                </a:r>
                <a:r>
                  <a:rPr lang="en-US" sz="2400" b="1" dirty="0"/>
                  <a:t>(-</a:t>
                </a:r>
                <a14:m>
                  <m:oMath xmlns:m="http://schemas.openxmlformats.org/officeDocument/2006/math">
                    <m:rad>
                      <m:radPr>
                        <m:degHide m:val="on"/>
                        <m:ctrlPr>
                          <a:rPr lang="en-US" sz="2400" b="1" i="1">
                            <a:latin typeface="Cambria Math" panose="02040503050406030204" pitchFamily="18" charset="0"/>
                          </a:rPr>
                        </m:ctrlPr>
                      </m:radPr>
                      <m:deg/>
                      <m:e>
                        <m:r>
                          <a:rPr lang="en-US" sz="2400" b="1" i="1">
                            <a:latin typeface="Cambria Math"/>
                          </a:rPr>
                          <m:t>𝟔</m:t>
                        </m:r>
                      </m:e>
                    </m:rad>
                  </m:oMath>
                </a14:m>
                <a:r>
                  <a:rPr lang="en-US" sz="2400" b="1" dirty="0"/>
                  <a:t> , 0 )  ,  F</a:t>
                </a:r>
                <a:r>
                  <a:rPr lang="en-US" sz="1600" b="1" dirty="0"/>
                  <a:t>2 </a:t>
                </a:r>
                <a:r>
                  <a:rPr lang="en-US" sz="2400" b="1" dirty="0"/>
                  <a:t> (</a:t>
                </a:r>
                <a14:m>
                  <m:oMath xmlns:m="http://schemas.openxmlformats.org/officeDocument/2006/math">
                    <m:rad>
                      <m:radPr>
                        <m:degHide m:val="on"/>
                        <m:ctrlPr>
                          <a:rPr lang="en-US" sz="2400" b="1" i="1">
                            <a:latin typeface="Cambria Math" panose="02040503050406030204" pitchFamily="18" charset="0"/>
                          </a:rPr>
                        </m:ctrlPr>
                      </m:radPr>
                      <m:deg/>
                      <m:e>
                        <m:r>
                          <a:rPr lang="en-US" sz="2400" b="1" i="1">
                            <a:latin typeface="Cambria Math"/>
                          </a:rPr>
                          <m:t>𝟔</m:t>
                        </m:r>
                      </m:e>
                    </m:rad>
                  </m:oMath>
                </a14:m>
                <a:r>
                  <a:rPr lang="en-US" sz="2400" b="1" dirty="0"/>
                  <a:t>,  0 ) </a:t>
                </a:r>
                <a:endParaRPr lang="ar-KW" sz="1100" b="1" dirty="0"/>
              </a:p>
            </p:txBody>
          </p:sp>
        </mc:Choice>
        <mc:Fallback>
          <p:sp>
            <p:nvSpPr>
              <p:cNvPr id="12" name="TextBox 11"/>
              <p:cNvSpPr txBox="1">
                <a:spLocks noRot="1" noChangeAspect="1" noMove="1" noResize="1" noEditPoints="1" noAdjustHandles="1" noChangeArrowheads="1" noChangeShapeType="1" noTextEdit="1"/>
              </p:cNvSpPr>
              <p:nvPr/>
            </p:nvSpPr>
            <p:spPr>
              <a:xfrm>
                <a:off x="640844" y="2262063"/>
                <a:ext cx="4464496" cy="513602"/>
              </a:xfrm>
              <a:prstGeom prst="rect">
                <a:avLst/>
              </a:prstGeom>
              <a:blipFill>
                <a:blip r:embed="rId4"/>
                <a:stretch>
                  <a:fillRect l="-1913" t="-3571" b="-22619"/>
                </a:stretch>
              </a:blipFill>
            </p:spPr>
            <p:txBody>
              <a:bodyPr/>
              <a:lstStyle/>
              <a:p>
                <a:r>
                  <a:rPr lang="en-US">
                    <a:noFill/>
                  </a:rPr>
                  <a:t> </a:t>
                </a:r>
              </a:p>
            </p:txBody>
          </p:sp>
        </mc:Fallback>
      </mc:AlternateContent>
      <p:sp>
        <p:nvSpPr>
          <p:cNvPr id="13" name="Oval 12"/>
          <p:cNvSpPr/>
          <p:nvPr/>
        </p:nvSpPr>
        <p:spPr>
          <a:xfrm>
            <a:off x="259904" y="3067904"/>
            <a:ext cx="432048"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solidFill>
                  <a:schemeClr val="tx1"/>
                </a:solidFill>
              </a:rPr>
              <a:t>c</a:t>
            </a:r>
            <a:endParaRPr lang="ar-KW" dirty="0">
              <a:solidFill>
                <a:schemeClr val="tx1"/>
              </a:solidFill>
            </a:endParaRPr>
          </a:p>
        </p:txBody>
      </p:sp>
      <p:sp>
        <p:nvSpPr>
          <p:cNvPr id="14" name="TextBox 13"/>
          <p:cNvSpPr txBox="1"/>
          <p:nvPr/>
        </p:nvSpPr>
        <p:spPr>
          <a:xfrm>
            <a:off x="2915818" y="3114377"/>
            <a:ext cx="3114949" cy="461665"/>
          </a:xfrm>
          <a:prstGeom prst="rect">
            <a:avLst/>
          </a:prstGeom>
          <a:noFill/>
        </p:spPr>
        <p:txBody>
          <a:bodyPr wrap="square" rtlCol="1">
            <a:spAutoFit/>
          </a:bodyPr>
          <a:lstStyle/>
          <a:p>
            <a:r>
              <a:rPr lang="ar-KW" sz="2400" b="1" dirty="0">
                <a:solidFill>
                  <a:srgbClr val="FF0000"/>
                </a:solidFill>
              </a:rPr>
              <a:t>معادلتي دليلي القطع الناقص</a:t>
            </a:r>
          </a:p>
        </p:txBody>
      </p:sp>
      <mc:AlternateContent xmlns:mc="http://schemas.openxmlformats.org/markup-compatibility/2006">
        <mc:Choice xmlns:a14="http://schemas.microsoft.com/office/drawing/2010/main" Requires="a14">
          <p:sp>
            <p:nvSpPr>
              <p:cNvPr id="15" name="TextBox 14"/>
              <p:cNvSpPr txBox="1"/>
              <p:nvPr/>
            </p:nvSpPr>
            <p:spPr>
              <a:xfrm>
                <a:off x="1957683" y="2918203"/>
                <a:ext cx="255198" cy="717761"/>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𝒙</m:t>
                      </m:r>
                      <m:r>
                        <a:rPr lang="en-US" sz="2000" b="1" i="1">
                          <a:latin typeface="Cambria Math"/>
                        </a:rPr>
                        <m:t>=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𝒂</m:t>
                              </m:r>
                            </m:e>
                            <m:sup>
                              <m:r>
                                <a:rPr lang="en-US" sz="2000" b="1" i="1">
                                  <a:latin typeface="Cambria Math"/>
                                </a:rPr>
                                <m:t>𝟐</m:t>
                              </m:r>
                            </m:sup>
                          </m:sSup>
                        </m:num>
                        <m:den>
                          <m:r>
                            <a:rPr lang="en-US" sz="2000" b="1" i="1">
                              <a:latin typeface="Cambria Math"/>
                            </a:rPr>
                            <m:t>𝒄</m:t>
                          </m:r>
                        </m:den>
                      </m:f>
                    </m:oMath>
                  </m:oMathPara>
                </a14:m>
                <a:endParaRPr lang="ar-KW" sz="2000" b="1" dirty="0"/>
              </a:p>
            </p:txBody>
          </p:sp>
        </mc:Choice>
        <mc:Fallback>
          <p:sp>
            <p:nvSpPr>
              <p:cNvPr id="15" name="TextBox 14"/>
              <p:cNvSpPr txBox="1">
                <a:spLocks noRot="1" noChangeAspect="1" noMove="1" noResize="1" noEditPoints="1" noAdjustHandles="1" noChangeArrowheads="1" noChangeShapeType="1" noTextEdit="1"/>
              </p:cNvSpPr>
              <p:nvPr/>
            </p:nvSpPr>
            <p:spPr>
              <a:xfrm>
                <a:off x="1957683" y="2918203"/>
                <a:ext cx="255198" cy="717761"/>
              </a:xfrm>
              <a:prstGeom prst="rect">
                <a:avLst/>
              </a:prstGeom>
              <a:blipFill>
                <a:blip r:embed="rId5"/>
                <a:stretch>
                  <a:fillRect r="-3476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475930" y="3608998"/>
                <a:ext cx="2037495" cy="728084"/>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𝒙</m:t>
                      </m:r>
                      <m:r>
                        <a:rPr lang="en-US" sz="2000" b="1" i="1">
                          <a:latin typeface="Cambria Math"/>
                        </a:rPr>
                        <m:t>= </m:t>
                      </m:r>
                      <m:f>
                        <m:fPr>
                          <m:ctrlPr>
                            <a:rPr lang="en-US" sz="2000" b="1" i="1">
                              <a:latin typeface="Cambria Math" panose="02040503050406030204" pitchFamily="18" charset="0"/>
                            </a:rPr>
                          </m:ctrlPr>
                        </m:fPr>
                        <m:num>
                          <m:r>
                            <a:rPr lang="en-US" sz="2000" b="1" i="1">
                              <a:latin typeface="Cambria Math"/>
                            </a:rPr>
                            <m:t>−</m:t>
                          </m:r>
                          <m:r>
                            <a:rPr lang="en-US" sz="2000" b="1" i="1">
                              <a:latin typeface="Cambria Math"/>
                            </a:rPr>
                            <m:t>𝟏𝟔</m:t>
                          </m:r>
                        </m:num>
                        <m:den>
                          <m:rad>
                            <m:radPr>
                              <m:degHide m:val="on"/>
                              <m:ctrlPr>
                                <a:rPr lang="en-US" sz="2000" b="1" i="1">
                                  <a:latin typeface="Cambria Math" panose="02040503050406030204" pitchFamily="18" charset="0"/>
                                </a:rPr>
                              </m:ctrlPr>
                            </m:radPr>
                            <m:deg/>
                            <m:e>
                              <m:r>
                                <a:rPr lang="en-US" sz="2000" b="1" i="1">
                                  <a:latin typeface="Cambria Math"/>
                                </a:rPr>
                                <m:t>𝟔</m:t>
                              </m:r>
                            </m:e>
                          </m:rad>
                        </m:den>
                      </m:f>
                    </m:oMath>
                  </m:oMathPara>
                </a14:m>
                <a:endParaRPr lang="ar-KW" sz="2000" b="1" dirty="0"/>
              </a:p>
            </p:txBody>
          </p:sp>
        </mc:Choice>
        <mc:Fallback>
          <p:sp>
            <p:nvSpPr>
              <p:cNvPr id="16" name="TextBox 15"/>
              <p:cNvSpPr txBox="1">
                <a:spLocks noRot="1" noChangeAspect="1" noMove="1" noResize="1" noEditPoints="1" noAdjustHandles="1" noChangeArrowheads="1" noChangeShapeType="1" noTextEdit="1"/>
              </p:cNvSpPr>
              <p:nvPr/>
            </p:nvSpPr>
            <p:spPr>
              <a:xfrm>
                <a:off x="475930" y="3608998"/>
                <a:ext cx="2037495" cy="72808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4539578" y="3567770"/>
                <a:ext cx="255198" cy="797334"/>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m:t>
                      </m:r>
                      <m:f>
                        <m:fPr>
                          <m:ctrlPr>
                            <a:rPr lang="en-US" sz="2000" b="1" i="1">
                              <a:latin typeface="Cambria Math" panose="02040503050406030204" pitchFamily="18" charset="0"/>
                            </a:rPr>
                          </m:ctrlPr>
                        </m:fPr>
                        <m:num>
                          <m:r>
                            <a:rPr lang="en-US" sz="2000" b="1" i="1">
                              <a:latin typeface="Cambria Math"/>
                            </a:rPr>
                            <m:t>−</m:t>
                          </m:r>
                          <m:r>
                            <a:rPr lang="en-US" sz="2000" b="1" i="1">
                              <a:latin typeface="Cambria Math"/>
                            </a:rPr>
                            <m:t>𝟖</m:t>
                          </m:r>
                          <m:rad>
                            <m:radPr>
                              <m:degHide m:val="on"/>
                              <m:ctrlPr>
                                <a:rPr lang="en-US" sz="2000" b="1" i="1">
                                  <a:latin typeface="Cambria Math" panose="02040503050406030204" pitchFamily="18" charset="0"/>
                                </a:rPr>
                              </m:ctrlPr>
                            </m:radPr>
                            <m:deg/>
                            <m:e>
                              <m:r>
                                <a:rPr lang="en-US" sz="2000" b="1" i="1">
                                  <a:latin typeface="Cambria Math"/>
                                </a:rPr>
                                <m:t>𝟔</m:t>
                              </m:r>
                            </m:e>
                          </m:rad>
                        </m:num>
                        <m:den>
                          <m:r>
                            <a:rPr lang="en-US" sz="2000" b="1" i="1">
                              <a:latin typeface="Cambria Math"/>
                            </a:rPr>
                            <m:t>𝟑</m:t>
                          </m:r>
                        </m:den>
                      </m:f>
                      <m:r>
                        <a:rPr lang="en-US" sz="2000" b="1" i="1">
                          <a:latin typeface="Cambria Math"/>
                        </a:rPr>
                        <m:t>         </m:t>
                      </m:r>
                      <m:r>
                        <a:rPr lang="en-US" sz="2000" b="1" i="1">
                          <a:latin typeface="Cambria Math"/>
                        </a:rPr>
                        <m:t>𝒙</m:t>
                      </m:r>
                      <m:r>
                        <a:rPr lang="en-US" sz="2000" b="1" i="1">
                          <a:latin typeface="Cambria Math"/>
                        </a:rPr>
                        <m:t>=− </m:t>
                      </m:r>
                      <m:f>
                        <m:fPr>
                          <m:ctrlPr>
                            <a:rPr lang="en-US" sz="2000" b="1" i="1">
                              <a:latin typeface="Cambria Math" panose="02040503050406030204" pitchFamily="18" charset="0"/>
                            </a:rPr>
                          </m:ctrlPr>
                        </m:fPr>
                        <m:num>
                          <m:r>
                            <a:rPr lang="en-US" sz="2000" b="1" i="1">
                              <a:latin typeface="Cambria Math"/>
                            </a:rPr>
                            <m:t>𝟏𝟔</m:t>
                          </m:r>
                        </m:num>
                        <m:den>
                          <m:rad>
                            <m:radPr>
                              <m:degHide m:val="on"/>
                              <m:ctrlPr>
                                <a:rPr lang="en-US" sz="2000" b="1" i="1">
                                  <a:latin typeface="Cambria Math" panose="02040503050406030204" pitchFamily="18" charset="0"/>
                                </a:rPr>
                              </m:ctrlPr>
                            </m:radPr>
                            <m:deg/>
                            <m:e>
                              <m:r>
                                <a:rPr lang="en-US" sz="2000" b="1" i="1">
                                  <a:latin typeface="Cambria Math"/>
                                </a:rPr>
                                <m:t>𝟔</m:t>
                              </m:r>
                            </m:e>
                          </m:rad>
                        </m:den>
                      </m:f>
                    </m:oMath>
                  </m:oMathPara>
                </a14:m>
                <a:endParaRPr lang="ar-KW" sz="2000" b="1" dirty="0"/>
              </a:p>
            </p:txBody>
          </p:sp>
        </mc:Choice>
        <mc:Fallback>
          <p:sp>
            <p:nvSpPr>
              <p:cNvPr id="17" name="TextBox 16"/>
              <p:cNvSpPr txBox="1">
                <a:spLocks noRot="1" noChangeAspect="1" noMove="1" noResize="1" noEditPoints="1" noAdjustHandles="1" noChangeArrowheads="1" noChangeShapeType="1" noTextEdit="1"/>
              </p:cNvSpPr>
              <p:nvPr/>
            </p:nvSpPr>
            <p:spPr>
              <a:xfrm>
                <a:off x="4539578" y="3567770"/>
                <a:ext cx="255198" cy="797334"/>
              </a:xfrm>
              <a:prstGeom prst="rect">
                <a:avLst/>
              </a:prstGeom>
              <a:blipFill>
                <a:blip r:embed="rId7"/>
                <a:stretch>
                  <a:fillRect r="-933333"/>
                </a:stretch>
              </a:blipFill>
            </p:spPr>
            <p:txBody>
              <a:bodyPr/>
              <a:lstStyle/>
              <a:p>
                <a:r>
                  <a:rPr lang="en-US">
                    <a:noFill/>
                  </a:rPr>
                  <a:t> </a:t>
                </a:r>
              </a:p>
            </p:txBody>
          </p:sp>
        </mc:Fallback>
      </mc:AlternateContent>
      <p:sp>
        <p:nvSpPr>
          <p:cNvPr id="18" name="TextBox 17"/>
          <p:cNvSpPr txBox="1"/>
          <p:nvPr/>
        </p:nvSpPr>
        <p:spPr>
          <a:xfrm>
            <a:off x="3563888" y="5559625"/>
            <a:ext cx="2880320" cy="461665"/>
          </a:xfrm>
          <a:prstGeom prst="rect">
            <a:avLst/>
          </a:prstGeom>
          <a:noFill/>
        </p:spPr>
        <p:txBody>
          <a:bodyPr wrap="square" rtlCol="1">
            <a:spAutoFit/>
          </a:bodyPr>
          <a:lstStyle/>
          <a:p>
            <a:r>
              <a:rPr lang="ar-KW" sz="2400" b="1" dirty="0">
                <a:solidFill>
                  <a:srgbClr val="FF0000"/>
                </a:solidFill>
              </a:rPr>
              <a:t>طول المحور الاصغر هو</a:t>
            </a:r>
          </a:p>
        </p:txBody>
      </p:sp>
      <p:sp>
        <p:nvSpPr>
          <p:cNvPr id="19" name="Oval 18"/>
          <p:cNvSpPr/>
          <p:nvPr/>
        </p:nvSpPr>
        <p:spPr>
          <a:xfrm>
            <a:off x="475928" y="4913320"/>
            <a:ext cx="432048"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solidFill>
                  <a:schemeClr val="tx1"/>
                </a:solidFill>
              </a:rPr>
              <a:t>d</a:t>
            </a:r>
            <a:endParaRPr lang="ar-KW" dirty="0">
              <a:solidFill>
                <a:schemeClr val="tx1"/>
              </a:solidFill>
            </a:endParaRPr>
          </a:p>
        </p:txBody>
      </p:sp>
      <p:sp>
        <p:nvSpPr>
          <p:cNvPr id="20" name="TextBox 19"/>
          <p:cNvSpPr txBox="1"/>
          <p:nvPr/>
        </p:nvSpPr>
        <p:spPr>
          <a:xfrm>
            <a:off x="3491880" y="5014029"/>
            <a:ext cx="2880320" cy="461665"/>
          </a:xfrm>
          <a:prstGeom prst="rect">
            <a:avLst/>
          </a:prstGeom>
          <a:noFill/>
        </p:spPr>
        <p:txBody>
          <a:bodyPr wrap="square" rtlCol="1">
            <a:spAutoFit/>
          </a:bodyPr>
          <a:lstStyle/>
          <a:p>
            <a:r>
              <a:rPr lang="ar-KW" sz="2400" b="1" dirty="0">
                <a:solidFill>
                  <a:srgbClr val="FF0000"/>
                </a:solidFill>
              </a:rPr>
              <a:t>طول المحور الاكبر هو</a:t>
            </a:r>
          </a:p>
        </p:txBody>
      </p:sp>
      <mc:AlternateContent xmlns:mc="http://schemas.openxmlformats.org/markup-compatibility/2006">
        <mc:Choice xmlns:a14="http://schemas.microsoft.com/office/drawing/2010/main" Requires="a14">
          <p:sp>
            <p:nvSpPr>
              <p:cNvPr id="21" name="TextBox 20"/>
              <p:cNvSpPr txBox="1"/>
              <p:nvPr/>
            </p:nvSpPr>
            <p:spPr>
              <a:xfrm>
                <a:off x="1063748" y="4976052"/>
                <a:ext cx="2880320" cy="461665"/>
              </a:xfrm>
              <a:prstGeom prst="rect">
                <a:avLst/>
              </a:prstGeom>
              <a:noFill/>
            </p:spPr>
            <p:txBody>
              <a:bodyPr wrap="square" rtlCol="1">
                <a:spAutoFit/>
              </a:bodyPr>
              <a:lstStyle/>
              <a:p>
                <a:pPr algn="l"/>
                <a:r>
                  <a:rPr lang="en-US" sz="2400" b="1" dirty="0"/>
                  <a:t>2a = 2  </a:t>
                </a:r>
                <a14:m>
                  <m:oMath xmlns:m="http://schemas.openxmlformats.org/officeDocument/2006/math">
                    <m:r>
                      <a:rPr lang="en-US" sz="2400" b="1" i="1">
                        <a:latin typeface="Cambria Math"/>
                        <a:ea typeface="Cambria Math"/>
                      </a:rPr>
                      <m:t>× </m:t>
                    </m:r>
                    <m:r>
                      <a:rPr lang="en-US" sz="2400" b="1" i="1">
                        <a:latin typeface="Cambria Math"/>
                        <a:ea typeface="Cambria Math"/>
                      </a:rPr>
                      <m:t>𝟒</m:t>
                    </m:r>
                    <m:r>
                      <a:rPr lang="en-US" sz="2400" b="1" i="1">
                        <a:latin typeface="Cambria Math"/>
                        <a:ea typeface="Cambria Math"/>
                      </a:rPr>
                      <m:t>=</m:t>
                    </m:r>
                    <m:r>
                      <a:rPr lang="en-US" sz="2400" b="1" i="1">
                        <a:latin typeface="Cambria Math"/>
                        <a:ea typeface="Cambria Math"/>
                      </a:rPr>
                      <m:t>𝟖</m:t>
                    </m:r>
                  </m:oMath>
                </a14:m>
                <a:endParaRPr lang="ar-KW" sz="2400" b="1" dirty="0"/>
              </a:p>
            </p:txBody>
          </p:sp>
        </mc:Choice>
        <mc:Fallback>
          <p:sp>
            <p:nvSpPr>
              <p:cNvPr id="21" name="TextBox 20"/>
              <p:cNvSpPr txBox="1">
                <a:spLocks noRot="1" noChangeAspect="1" noMove="1" noResize="1" noEditPoints="1" noAdjustHandles="1" noChangeArrowheads="1" noChangeShapeType="1" noTextEdit="1"/>
              </p:cNvSpPr>
              <p:nvPr/>
            </p:nvSpPr>
            <p:spPr>
              <a:xfrm>
                <a:off x="1063748" y="4976052"/>
                <a:ext cx="2880320" cy="461665"/>
              </a:xfrm>
              <a:prstGeom prst="rect">
                <a:avLst/>
              </a:prstGeom>
              <a:blipFill>
                <a:blip r:embed="rId8"/>
                <a:stretch>
                  <a:fillRect l="-2960" t="-10526"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1040205" y="5521275"/>
                <a:ext cx="2880320" cy="461665"/>
              </a:xfrm>
              <a:prstGeom prst="rect">
                <a:avLst/>
              </a:prstGeom>
              <a:noFill/>
            </p:spPr>
            <p:txBody>
              <a:bodyPr wrap="square" rtlCol="1">
                <a:spAutoFit/>
              </a:bodyPr>
              <a:lstStyle/>
              <a:p>
                <a:pPr algn="l"/>
                <a:r>
                  <a:rPr lang="en-US" sz="2400" b="1" dirty="0"/>
                  <a:t>2b = 2  </a:t>
                </a:r>
                <a14:m>
                  <m:oMath xmlns:m="http://schemas.openxmlformats.org/officeDocument/2006/math">
                    <m:r>
                      <a:rPr lang="en-US" sz="2400" b="1" i="1">
                        <a:latin typeface="Cambria Math"/>
                        <a:ea typeface="Cambria Math"/>
                      </a:rPr>
                      <m:t>× </m:t>
                    </m:r>
                    <m:r>
                      <a:rPr lang="en-US" sz="2400" b="1" i="1">
                        <a:latin typeface="Cambria Math"/>
                        <a:ea typeface="Cambria Math"/>
                      </a:rPr>
                      <m:t>𝟑</m:t>
                    </m:r>
                    <m:r>
                      <a:rPr lang="en-US" sz="2400" b="1" i="1">
                        <a:latin typeface="Cambria Math"/>
                        <a:ea typeface="Cambria Math"/>
                      </a:rPr>
                      <m:t>=</m:t>
                    </m:r>
                    <m:r>
                      <a:rPr lang="en-US" sz="2400" b="1" i="1">
                        <a:latin typeface="Cambria Math"/>
                        <a:ea typeface="Cambria Math"/>
                      </a:rPr>
                      <m:t>𝟔</m:t>
                    </m:r>
                  </m:oMath>
                </a14:m>
                <a:endParaRPr lang="ar-KW" sz="2400" b="1" dirty="0"/>
              </a:p>
            </p:txBody>
          </p:sp>
        </mc:Choice>
        <mc:Fallback>
          <p:sp>
            <p:nvSpPr>
              <p:cNvPr id="22" name="TextBox 21"/>
              <p:cNvSpPr txBox="1">
                <a:spLocks noRot="1" noChangeAspect="1" noMove="1" noResize="1" noEditPoints="1" noAdjustHandles="1" noChangeArrowheads="1" noChangeShapeType="1" noTextEdit="1"/>
              </p:cNvSpPr>
              <p:nvPr/>
            </p:nvSpPr>
            <p:spPr>
              <a:xfrm>
                <a:off x="1040205" y="5521275"/>
                <a:ext cx="2880320" cy="461665"/>
              </a:xfrm>
              <a:prstGeom prst="rect">
                <a:avLst/>
              </a:prstGeom>
              <a:blipFill>
                <a:blip r:embed="rId9"/>
                <a:stretch>
                  <a:fillRect l="-3178" t="-10667" b="-30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p:cNvSpPr txBox="1"/>
              <p:nvPr/>
            </p:nvSpPr>
            <p:spPr>
              <a:xfrm>
                <a:off x="5367924" y="3573016"/>
                <a:ext cx="255198" cy="739818"/>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 </m:t>
                      </m:r>
                      <m:f>
                        <m:fPr>
                          <m:ctrlPr>
                            <a:rPr lang="en-US" sz="2000" b="1" i="1">
                              <a:latin typeface="Cambria Math" panose="02040503050406030204" pitchFamily="18" charset="0"/>
                            </a:rPr>
                          </m:ctrlPr>
                        </m:fPr>
                        <m:num>
                          <m:r>
                            <a:rPr lang="en-US" sz="2000" b="1" i="1">
                              <a:latin typeface="Cambria Math"/>
                            </a:rPr>
                            <m:t>𝟖</m:t>
                          </m:r>
                          <m:rad>
                            <m:radPr>
                              <m:degHide m:val="on"/>
                              <m:ctrlPr>
                                <a:rPr lang="en-US" sz="2000" b="1" i="1">
                                  <a:latin typeface="Cambria Math" panose="02040503050406030204" pitchFamily="18" charset="0"/>
                                </a:rPr>
                              </m:ctrlPr>
                            </m:radPr>
                            <m:deg/>
                            <m:e>
                              <m:r>
                                <a:rPr lang="en-US" sz="2000" b="1" i="1">
                                  <a:latin typeface="Cambria Math"/>
                                </a:rPr>
                                <m:t>𝟔</m:t>
                              </m:r>
                            </m:e>
                          </m:rad>
                        </m:num>
                        <m:den>
                          <m:r>
                            <a:rPr lang="en-US" sz="2000" b="1" i="1">
                              <a:latin typeface="Cambria Math"/>
                            </a:rPr>
                            <m:t>𝟑</m:t>
                          </m:r>
                        </m:den>
                      </m:f>
                    </m:oMath>
                  </m:oMathPara>
                </a14:m>
                <a:endParaRPr lang="ar-SA" sz="2000" b="1" dirty="0"/>
              </a:p>
            </p:txBody>
          </p:sp>
        </mc:Choice>
        <mc:Fallback>
          <p:sp>
            <p:nvSpPr>
              <p:cNvPr id="2" name="TextBox 1"/>
              <p:cNvSpPr txBox="1">
                <a:spLocks noRot="1" noChangeAspect="1" noMove="1" noResize="1" noEditPoints="1" noAdjustHandles="1" noChangeArrowheads="1" noChangeShapeType="1" noTextEdit="1"/>
              </p:cNvSpPr>
              <p:nvPr/>
            </p:nvSpPr>
            <p:spPr>
              <a:xfrm>
                <a:off x="5367924" y="3573016"/>
                <a:ext cx="255198" cy="739818"/>
              </a:xfrm>
              <a:prstGeom prst="rect">
                <a:avLst/>
              </a:prstGeom>
              <a:blipFill>
                <a:blip r:embed="rId10"/>
                <a:stretch>
                  <a:fillRect r="-253659"/>
                </a:stretch>
              </a:blipFill>
            </p:spPr>
            <p:txBody>
              <a:bodyPr/>
              <a:lstStyle/>
              <a:p>
                <a:r>
                  <a:rPr lang="en-US">
                    <a:noFill/>
                  </a:rPr>
                  <a:t> </a:t>
                </a:r>
              </a:p>
            </p:txBody>
          </p:sp>
        </mc:Fallback>
      </mc:AlternateContent>
      <p:pic>
        <p:nvPicPr>
          <p:cNvPr id="7170" name="Picture 2"/>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524599" y="4950055"/>
            <a:ext cx="2564737" cy="1604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606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P spid="12" grpId="0"/>
      <p:bldP spid="13" grpId="0" animBg="1"/>
      <p:bldP spid="14" grpId="0"/>
      <p:bldP spid="15" grpId="0"/>
      <p:bldP spid="16" grpId="0"/>
      <p:bldP spid="17" grpId="0"/>
      <p:bldP spid="18" grpId="0"/>
      <p:bldP spid="19" grpId="0" animBg="1"/>
      <p:bldP spid="20" grpId="0"/>
      <p:bldP spid="21" grpId="0"/>
      <p:bldP spid="22"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395536" y="-243408"/>
            <a:ext cx="6692552" cy="1100738"/>
            <a:chOff x="2089543" y="548680"/>
            <a:chExt cx="5992218" cy="1466956"/>
          </a:xfrm>
        </p:grpSpPr>
        <p:sp>
          <p:nvSpPr>
            <p:cNvPr id="5" name="TextBox 4"/>
            <p:cNvSpPr txBox="1"/>
            <p:nvPr/>
          </p:nvSpPr>
          <p:spPr>
            <a:xfrm>
              <a:off x="2089543" y="1268759"/>
              <a:ext cx="5992218" cy="615262"/>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اذا كانت                    معادلة قطع ناقص </a:t>
              </a:r>
              <a:r>
                <a:rPr lang="ar-SA" sz="2400" b="1" dirty="0">
                  <a:solidFill>
                    <a:srgbClr val="00B050"/>
                  </a:solidFill>
                  <a:latin typeface="Simplified Arabic" panose="02020603050405020304" pitchFamily="18" charset="-78"/>
                  <a:cs typeface="Simplified Arabic" panose="02020603050405020304" pitchFamily="18" charset="-78"/>
                </a:rPr>
                <a:t>ف</a:t>
              </a:r>
              <a:r>
                <a:rPr lang="ar-KW" sz="2400" b="1" dirty="0">
                  <a:solidFill>
                    <a:srgbClr val="00B050"/>
                  </a:solidFill>
                  <a:latin typeface="Simplified Arabic" panose="02020603050405020304" pitchFamily="18" charset="-78"/>
                  <a:cs typeface="Simplified Arabic" panose="02020603050405020304" pitchFamily="18" charset="-78"/>
                </a:rPr>
                <a:t>أوجد :</a:t>
              </a:r>
            </a:p>
          </p:txBody>
        </p:sp>
        <p:grpSp>
          <p:nvGrpSpPr>
            <p:cNvPr id="6" name="Group 5"/>
            <p:cNvGrpSpPr/>
            <p:nvPr/>
          </p:nvGrpSpPr>
          <p:grpSpPr>
            <a:xfrm>
              <a:off x="5157956" y="548680"/>
              <a:ext cx="1152128" cy="1466956"/>
              <a:chOff x="4211960" y="1556792"/>
              <a:chExt cx="1152128" cy="1466956"/>
            </a:xfrm>
          </p:grpSpPr>
          <mc:AlternateContent xmlns:mc="http://schemas.openxmlformats.org/markup-compatibility/2006">
            <mc:Choice xmlns:a14="http://schemas.microsoft.com/office/drawing/2010/main" Requires="a14">
              <p:sp>
                <p:nvSpPr>
                  <p:cNvPr id="7" name="TextBox 6"/>
                  <p:cNvSpPr txBox="1"/>
                  <p:nvPr/>
                </p:nvSpPr>
                <p:spPr>
                  <a:xfrm>
                    <a:off x="4824595" y="2050694"/>
                    <a:ext cx="252892" cy="973054"/>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KW" sz="2400" b="1" i="1">
                                  <a:solidFill>
                                    <a:srgbClr val="00B050"/>
                                  </a:solidFill>
                                  <a:latin typeface="Cambria Math" panose="02040503050406030204" pitchFamily="18" charset="0"/>
                                  <a:cs typeface="Simplified Arabic" panose="02020603050405020304" pitchFamily="18" charset="-78"/>
                                </a:rPr>
                              </m:ctrlPr>
                            </m:fPr>
                            <m:num>
                              <m:r>
                                <a:rPr lang="en-US" sz="2400" b="1" i="1">
                                  <a:solidFill>
                                    <a:srgbClr val="00B050"/>
                                  </a:solidFill>
                                  <a:latin typeface="Cambria Math"/>
                                  <a:cs typeface="Simplified Arabic" panose="02020603050405020304" pitchFamily="18" charset="-78"/>
                                </a:rPr>
                                <m:t>𝒙</m:t>
                              </m:r>
                              <m:r>
                                <a:rPr lang="en-US" sz="2400" b="1" i="1" baseline="30000">
                                  <a:solidFill>
                                    <a:srgbClr val="00B050"/>
                                  </a:solidFill>
                                  <a:latin typeface="Cambria Math"/>
                                  <a:cs typeface="Simplified Arabic" panose="02020603050405020304" pitchFamily="18" charset="-78"/>
                                </a:rPr>
                                <m:t>𝟐</m:t>
                              </m:r>
                            </m:num>
                            <m:den>
                              <m:r>
                                <a:rPr lang="ar-KW" sz="2400" b="1" i="1">
                                  <a:solidFill>
                                    <a:srgbClr val="00B050"/>
                                  </a:solidFill>
                                  <a:latin typeface="Cambria Math"/>
                                  <a:cs typeface="Simplified Arabic" panose="02020603050405020304" pitchFamily="18" charset="-78"/>
                                </a:rPr>
                                <m:t>𝟒</m:t>
                              </m:r>
                            </m:den>
                          </m:f>
                          <m:r>
                            <a:rPr lang="ar-KW" sz="2400" b="1" i="1">
                              <a:solidFill>
                                <a:srgbClr val="00B050"/>
                              </a:solidFill>
                              <a:latin typeface="Cambria Math"/>
                              <a:cs typeface="Simplified Arabic" panose="02020603050405020304" pitchFamily="18" charset="-78"/>
                            </a:rPr>
                            <m:t>+</m:t>
                          </m:r>
                          <m:f>
                            <m:fPr>
                              <m:ctrlPr>
                                <a:rPr lang="ar-KW" sz="2400" b="1" i="1">
                                  <a:solidFill>
                                    <a:srgbClr val="00B050"/>
                                  </a:solidFill>
                                  <a:latin typeface="Cambria Math" panose="02040503050406030204" pitchFamily="18" charset="0"/>
                                  <a:cs typeface="Simplified Arabic" panose="02020603050405020304" pitchFamily="18" charset="-78"/>
                                </a:rPr>
                              </m:ctrlPr>
                            </m:fPr>
                            <m:num>
                              <m:r>
                                <a:rPr lang="en-US" sz="2400" b="1" i="1">
                                  <a:solidFill>
                                    <a:srgbClr val="00B050"/>
                                  </a:solidFill>
                                  <a:latin typeface="Cambria Math"/>
                                  <a:cs typeface="Simplified Arabic" panose="02020603050405020304" pitchFamily="18" charset="-78"/>
                                </a:rPr>
                                <m:t>𝒚</m:t>
                              </m:r>
                              <m:r>
                                <a:rPr lang="en-US" sz="2400" b="1" i="1" baseline="30000">
                                  <a:solidFill>
                                    <a:srgbClr val="00B050"/>
                                  </a:solidFill>
                                  <a:latin typeface="Cambria Math"/>
                                  <a:cs typeface="Simplified Arabic" panose="02020603050405020304" pitchFamily="18" charset="-78"/>
                                </a:rPr>
                                <m:t>𝟐</m:t>
                              </m:r>
                            </m:num>
                            <m:den>
                              <m:r>
                                <a:rPr lang="ar-KW" sz="2400" b="1" i="1">
                                  <a:solidFill>
                                    <a:srgbClr val="00B050"/>
                                  </a:solidFill>
                                  <a:latin typeface="Cambria Math"/>
                                  <a:cs typeface="Simplified Arabic" panose="02020603050405020304" pitchFamily="18" charset="-78"/>
                                </a:rPr>
                                <m:t>𝟗</m:t>
                              </m:r>
                            </m:den>
                          </m:f>
                          <m:r>
                            <a:rPr lang="ar-KW" sz="2400" b="1" i="1">
                              <a:solidFill>
                                <a:srgbClr val="00B050"/>
                              </a:solidFill>
                              <a:latin typeface="Cambria Math"/>
                              <a:cs typeface="Simplified Arabic" panose="02020603050405020304" pitchFamily="18" charset="-78"/>
                            </a:rPr>
                            <m:t>=</m:t>
                          </m:r>
                          <m:r>
                            <a:rPr lang="ar-KW" sz="2400" b="1" i="1">
                              <a:solidFill>
                                <a:srgbClr val="00B050"/>
                              </a:solidFill>
                              <a:latin typeface="Cambria Math"/>
                              <a:cs typeface="Simplified Arabic" panose="02020603050405020304" pitchFamily="18" charset="-78"/>
                            </a:rPr>
                            <m:t>𝟏</m:t>
                          </m:r>
                        </m:oMath>
                      </m:oMathPara>
                    </a14:m>
                    <a:endParaRPr lang="ar-KW" sz="2400" b="1" dirty="0">
                      <a:solidFill>
                        <a:srgbClr val="00B050"/>
                      </a:solidFill>
                      <a:latin typeface="Simplified Arabic" panose="02020603050405020304" pitchFamily="18" charset="-78"/>
                      <a:cs typeface="Simplified Arabic" panose="02020603050405020304" pitchFamily="18" charset="-78"/>
                    </a:endParaRPr>
                  </a:p>
                </p:txBody>
              </p:sp>
            </mc:Choice>
            <mc:Fallback>
              <p:sp>
                <p:nvSpPr>
                  <p:cNvPr id="7" name="TextBox 6"/>
                  <p:cNvSpPr txBox="1">
                    <a:spLocks noRot="1" noChangeAspect="1" noMove="1" noResize="1" noEditPoints="1" noAdjustHandles="1" noChangeArrowheads="1" noChangeShapeType="1" noTextEdit="1"/>
                  </p:cNvSpPr>
                  <p:nvPr/>
                </p:nvSpPr>
                <p:spPr>
                  <a:xfrm>
                    <a:off x="4824595" y="2050694"/>
                    <a:ext cx="252892" cy="973054"/>
                  </a:xfrm>
                  <a:prstGeom prst="rect">
                    <a:avLst/>
                  </a:prstGeom>
                  <a:blipFill>
                    <a:blip r:embed="rId2"/>
                    <a:stretch>
                      <a:fillRect r="-570213" b="-4167"/>
                    </a:stretch>
                  </a:blipFill>
                </p:spPr>
                <p:txBody>
                  <a:bodyPr/>
                  <a:lstStyle/>
                  <a:p>
                    <a:r>
                      <a:rPr lang="en-US">
                        <a:noFill/>
                      </a:rPr>
                      <a:t> </a:t>
                    </a:r>
                  </a:p>
                </p:txBody>
              </p:sp>
            </mc:Fallback>
          </mc:AlternateContent>
          <p:sp>
            <p:nvSpPr>
              <p:cNvPr id="8" name="TextBox 7"/>
              <p:cNvSpPr txBox="1"/>
              <p:nvPr/>
            </p:nvSpPr>
            <p:spPr>
              <a:xfrm>
                <a:off x="4211960" y="1556792"/>
                <a:ext cx="72008" cy="615262"/>
              </a:xfrm>
              <a:prstGeom prst="rect">
                <a:avLst/>
              </a:prstGeom>
              <a:noFill/>
            </p:spPr>
            <p:txBody>
              <a:bodyPr wrap="square" rtlCol="1">
                <a:spAutoFit/>
              </a:bodyPr>
              <a:lstStyle/>
              <a:p>
                <a:endParaRPr lang="ar-KW" sz="2400" b="1" dirty="0">
                  <a:solidFill>
                    <a:srgbClr val="00B050"/>
                  </a:solidFill>
                  <a:latin typeface="Simplified Arabic" panose="02020603050405020304" pitchFamily="18" charset="-78"/>
                  <a:cs typeface="Simplified Arabic" panose="02020603050405020304" pitchFamily="18" charset="-78"/>
                </a:endParaRPr>
              </a:p>
            </p:txBody>
          </p:sp>
          <p:sp>
            <p:nvSpPr>
              <p:cNvPr id="9" name="TextBox 8"/>
              <p:cNvSpPr txBox="1"/>
              <p:nvPr/>
            </p:nvSpPr>
            <p:spPr>
              <a:xfrm>
                <a:off x="5292080" y="1556792"/>
                <a:ext cx="72008" cy="615262"/>
              </a:xfrm>
              <a:prstGeom prst="rect">
                <a:avLst/>
              </a:prstGeom>
              <a:noFill/>
            </p:spPr>
            <p:txBody>
              <a:bodyPr wrap="square" rtlCol="1">
                <a:spAutoFit/>
              </a:bodyPr>
              <a:lstStyle/>
              <a:p>
                <a:endParaRPr lang="ar-KW" sz="2400" b="1" dirty="0">
                  <a:solidFill>
                    <a:srgbClr val="00B050"/>
                  </a:solidFill>
                  <a:latin typeface="Simplified Arabic" panose="02020603050405020304" pitchFamily="18" charset="-78"/>
                  <a:cs typeface="Simplified Arabic" panose="02020603050405020304" pitchFamily="18" charset="-78"/>
                </a:endParaRPr>
              </a:p>
            </p:txBody>
          </p:sp>
        </p:grpSp>
      </p:grpSp>
      <p:grpSp>
        <p:nvGrpSpPr>
          <p:cNvPr id="10" name="Group 9"/>
          <p:cNvGrpSpPr/>
          <p:nvPr/>
        </p:nvGrpSpPr>
        <p:grpSpPr>
          <a:xfrm>
            <a:off x="2843808" y="908722"/>
            <a:ext cx="4039728" cy="461665"/>
            <a:chOff x="2195736" y="2276872"/>
            <a:chExt cx="6956644" cy="461665"/>
          </a:xfrm>
        </p:grpSpPr>
        <p:sp>
          <p:nvSpPr>
            <p:cNvPr id="11" name="Oval 10"/>
            <p:cNvSpPr/>
            <p:nvPr/>
          </p:nvSpPr>
          <p:spPr>
            <a:xfrm>
              <a:off x="8532439" y="2348920"/>
              <a:ext cx="619941"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a</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12" name="TextBox 11"/>
            <p:cNvSpPr txBox="1"/>
            <p:nvPr/>
          </p:nvSpPr>
          <p:spPr>
            <a:xfrm>
              <a:off x="2195736" y="2276872"/>
              <a:ext cx="6192689"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رأس القطع وطرفي المحور الاصغر</a:t>
              </a:r>
            </a:p>
          </p:txBody>
        </p:sp>
      </p:grpSp>
      <p:grpSp>
        <p:nvGrpSpPr>
          <p:cNvPr id="13" name="Group 12"/>
          <p:cNvGrpSpPr/>
          <p:nvPr/>
        </p:nvGrpSpPr>
        <p:grpSpPr>
          <a:xfrm>
            <a:off x="5247648" y="1541808"/>
            <a:ext cx="1628608" cy="490324"/>
            <a:chOff x="7263832" y="2290564"/>
            <a:chExt cx="1628608" cy="490324"/>
          </a:xfrm>
        </p:grpSpPr>
        <p:sp>
          <p:nvSpPr>
            <p:cNvPr id="14" name="Oval 13"/>
            <p:cNvSpPr/>
            <p:nvPr/>
          </p:nvSpPr>
          <p:spPr>
            <a:xfrm>
              <a:off x="8532440" y="2290564"/>
              <a:ext cx="360000"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b</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15" name="TextBox 14"/>
            <p:cNvSpPr txBox="1"/>
            <p:nvPr/>
          </p:nvSpPr>
          <p:spPr>
            <a:xfrm>
              <a:off x="7263832" y="2319223"/>
              <a:ext cx="1246372"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البؤرتين</a:t>
              </a:r>
            </a:p>
          </p:txBody>
        </p:sp>
      </p:grpSp>
      <p:grpSp>
        <p:nvGrpSpPr>
          <p:cNvPr id="16" name="Group 15"/>
          <p:cNvGrpSpPr/>
          <p:nvPr/>
        </p:nvGrpSpPr>
        <p:grpSpPr>
          <a:xfrm>
            <a:off x="1470949" y="1570469"/>
            <a:ext cx="3035853" cy="461665"/>
            <a:chOff x="6022776" y="2276872"/>
            <a:chExt cx="2869664" cy="461665"/>
          </a:xfrm>
        </p:grpSpPr>
        <p:sp>
          <p:nvSpPr>
            <p:cNvPr id="17" name="Oval 16"/>
            <p:cNvSpPr/>
            <p:nvPr/>
          </p:nvSpPr>
          <p:spPr>
            <a:xfrm>
              <a:off x="8532440" y="2276872"/>
              <a:ext cx="360000"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c</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18" name="TextBox 17"/>
            <p:cNvSpPr txBox="1"/>
            <p:nvPr/>
          </p:nvSpPr>
          <p:spPr>
            <a:xfrm>
              <a:off x="6022776" y="2276872"/>
              <a:ext cx="2448272"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معادلتي دليلي القطع</a:t>
              </a:r>
            </a:p>
          </p:txBody>
        </p:sp>
      </p:grpSp>
      <p:grpSp>
        <p:nvGrpSpPr>
          <p:cNvPr id="19" name="Group 18"/>
          <p:cNvGrpSpPr/>
          <p:nvPr/>
        </p:nvGrpSpPr>
        <p:grpSpPr>
          <a:xfrm>
            <a:off x="3779914" y="2161300"/>
            <a:ext cx="3096343" cy="461665"/>
            <a:chOff x="5796097" y="2276872"/>
            <a:chExt cx="3096343" cy="461665"/>
          </a:xfrm>
        </p:grpSpPr>
        <p:sp>
          <p:nvSpPr>
            <p:cNvPr id="20" name="Oval 19"/>
            <p:cNvSpPr/>
            <p:nvPr/>
          </p:nvSpPr>
          <p:spPr>
            <a:xfrm>
              <a:off x="8532440" y="2276872"/>
              <a:ext cx="360000"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d</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21" name="TextBox 20"/>
            <p:cNvSpPr txBox="1"/>
            <p:nvPr/>
          </p:nvSpPr>
          <p:spPr>
            <a:xfrm>
              <a:off x="5796097" y="2276872"/>
              <a:ext cx="2664296"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طول كل من المحورين</a:t>
              </a:r>
            </a:p>
          </p:txBody>
        </p:sp>
      </p:grpSp>
      <p:sp>
        <p:nvSpPr>
          <p:cNvPr id="25" name="Title 1"/>
          <p:cNvSpPr txBox="1">
            <a:spLocks/>
          </p:cNvSpPr>
          <p:nvPr/>
        </p:nvSpPr>
        <p:spPr>
          <a:xfrm>
            <a:off x="7246264" y="159499"/>
            <a:ext cx="1574208" cy="842967"/>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25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2400" b="1" u="sng" cap="none" dirty="0">
                <a:ln>
                  <a:solidFill>
                    <a:schemeClr val="tx1"/>
                  </a:solidFill>
                </a:ln>
                <a:solidFill>
                  <a:schemeClr val="accent3"/>
                </a:solidFill>
                <a:latin typeface="Simplified Arabic" pitchFamily="18" charset="-78"/>
                <a:cs typeface="Simplified Arabic" pitchFamily="18" charset="-78"/>
              </a:rPr>
              <a:t>حاول ان تحل</a:t>
            </a:r>
            <a:r>
              <a:rPr lang="en-US" sz="2400" b="1" u="sng" cap="none" dirty="0">
                <a:ln>
                  <a:solidFill>
                    <a:schemeClr val="tx1"/>
                  </a:solidFill>
                </a:ln>
                <a:solidFill>
                  <a:schemeClr val="accent3"/>
                </a:solidFill>
                <a:latin typeface="Simplified Arabic" pitchFamily="18" charset="-78"/>
                <a:cs typeface="Simplified Arabic" pitchFamily="18" charset="-78"/>
              </a:rPr>
              <a:t>1</a:t>
            </a:r>
            <a:r>
              <a:rPr lang="ar-KW" sz="2400" b="1" u="sng" cap="none" dirty="0">
                <a:ln>
                  <a:solidFill>
                    <a:schemeClr val="tx1"/>
                  </a:solidFill>
                </a:ln>
                <a:solidFill>
                  <a:schemeClr val="accent3"/>
                </a:solidFill>
                <a:latin typeface="Simplified Arabic" pitchFamily="18" charset="-78"/>
                <a:cs typeface="Simplified Arabic" pitchFamily="18" charset="-78"/>
              </a:rPr>
              <a:t> </a:t>
            </a:r>
            <a:br>
              <a:rPr lang="ar-KW" sz="2400" b="1" u="sng" cap="none" dirty="0">
                <a:ln>
                  <a:solidFill>
                    <a:schemeClr val="tx1"/>
                  </a:solidFill>
                </a:ln>
                <a:solidFill>
                  <a:schemeClr val="accent3"/>
                </a:solidFill>
                <a:latin typeface="Simplified Arabic" pitchFamily="18" charset="-78"/>
                <a:cs typeface="Simplified Arabic" pitchFamily="18" charset="-78"/>
              </a:rPr>
            </a:br>
            <a:r>
              <a:rPr lang="ar-KW" sz="2400" b="1" u="sng" cap="none" dirty="0">
                <a:ln>
                  <a:solidFill>
                    <a:schemeClr val="tx1"/>
                  </a:solidFill>
                </a:ln>
                <a:solidFill>
                  <a:schemeClr val="accent3"/>
                </a:solidFill>
                <a:latin typeface="Simplified Arabic" pitchFamily="18" charset="-78"/>
                <a:cs typeface="Simplified Arabic" pitchFamily="18" charset="-78"/>
              </a:rPr>
              <a:t>ص</a:t>
            </a:r>
            <a:r>
              <a:rPr lang="en-US" sz="2400" b="1" u="sng" cap="none" dirty="0">
                <a:ln>
                  <a:solidFill>
                    <a:schemeClr val="tx1"/>
                  </a:solidFill>
                </a:ln>
                <a:solidFill>
                  <a:schemeClr val="accent3"/>
                </a:solidFill>
                <a:latin typeface="Simplified Arabic" pitchFamily="18" charset="-78"/>
                <a:cs typeface="Simplified Arabic" pitchFamily="18" charset="-78"/>
              </a:rPr>
              <a:t>112</a:t>
            </a:r>
            <a:endParaRPr lang="ar-KW" sz="2400" b="1" u="sng" cap="none" dirty="0">
              <a:ln>
                <a:solidFill>
                  <a:schemeClr val="tx1"/>
                </a:solidFill>
              </a:ln>
              <a:solidFill>
                <a:schemeClr val="accent3"/>
              </a:solidFill>
              <a:latin typeface="Simplified Arabic" pitchFamily="18" charset="-78"/>
              <a:cs typeface="Simplified Arabic" pitchFamily="18" charset="-78"/>
            </a:endParaRPr>
          </a:p>
        </p:txBody>
      </p:sp>
      <p:sp>
        <p:nvSpPr>
          <p:cNvPr id="26" name="Oval 25"/>
          <p:cNvSpPr/>
          <p:nvPr/>
        </p:nvSpPr>
        <p:spPr>
          <a:xfrm>
            <a:off x="271963" y="2902173"/>
            <a:ext cx="432048"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t>a</a:t>
            </a:r>
            <a:endParaRPr lang="ar-KW" dirty="0"/>
          </a:p>
        </p:txBody>
      </p:sp>
      <p:sp>
        <p:nvSpPr>
          <p:cNvPr id="27" name="TextBox 26"/>
          <p:cNvSpPr txBox="1"/>
          <p:nvPr/>
        </p:nvSpPr>
        <p:spPr>
          <a:xfrm>
            <a:off x="3437967" y="2858866"/>
            <a:ext cx="2804120" cy="461665"/>
          </a:xfrm>
          <a:prstGeom prst="rect">
            <a:avLst/>
          </a:prstGeom>
          <a:noFill/>
        </p:spPr>
        <p:txBody>
          <a:bodyPr wrap="square" rtlCol="1">
            <a:spAutoFit/>
          </a:bodyPr>
          <a:lstStyle/>
          <a:p>
            <a:r>
              <a:rPr lang="ar-KW" sz="2400" b="1" dirty="0">
                <a:solidFill>
                  <a:srgbClr val="FF0000"/>
                </a:solidFill>
              </a:rPr>
              <a:t>معادلة القطع الناقص هي:</a:t>
            </a:r>
          </a:p>
        </p:txBody>
      </p:sp>
      <p:sp>
        <p:nvSpPr>
          <p:cNvPr id="29" name="TextBox 28"/>
          <p:cNvSpPr txBox="1"/>
          <p:nvPr/>
        </p:nvSpPr>
        <p:spPr>
          <a:xfrm>
            <a:off x="3697935" y="3524430"/>
            <a:ext cx="3548328" cy="461665"/>
          </a:xfrm>
          <a:prstGeom prst="rect">
            <a:avLst/>
          </a:prstGeom>
          <a:noFill/>
        </p:spPr>
        <p:txBody>
          <a:bodyPr wrap="square" rtlCol="1">
            <a:spAutoFit/>
          </a:bodyPr>
          <a:lstStyle/>
          <a:p>
            <a:r>
              <a:rPr lang="ar-KW" sz="2400" b="1" dirty="0">
                <a:solidFill>
                  <a:srgbClr val="FF0000"/>
                </a:solidFill>
              </a:rPr>
              <a:t>ومن معادلة القطع الناقص نجد ان</a:t>
            </a:r>
          </a:p>
        </p:txBody>
      </p:sp>
      <p:sp>
        <p:nvSpPr>
          <p:cNvPr id="30" name="TextBox 29"/>
          <p:cNvSpPr txBox="1"/>
          <p:nvPr/>
        </p:nvSpPr>
        <p:spPr>
          <a:xfrm>
            <a:off x="4258808" y="4432675"/>
            <a:ext cx="4319739" cy="461665"/>
          </a:xfrm>
          <a:prstGeom prst="rect">
            <a:avLst/>
          </a:prstGeom>
          <a:noFill/>
        </p:spPr>
        <p:txBody>
          <a:bodyPr wrap="square" rtlCol="1">
            <a:spAutoFit/>
          </a:bodyPr>
          <a:lstStyle/>
          <a:p>
            <a:r>
              <a:rPr lang="ar-KW" sz="2400" b="1" dirty="0">
                <a:solidFill>
                  <a:srgbClr val="FF0000"/>
                </a:solidFill>
              </a:rPr>
              <a:t>المحور الاكبر ينطبق على  محورالصادات</a:t>
            </a:r>
          </a:p>
        </p:txBody>
      </p:sp>
      <mc:AlternateContent xmlns:mc="http://schemas.openxmlformats.org/markup-compatibility/2006">
        <mc:Choice xmlns:a14="http://schemas.microsoft.com/office/drawing/2010/main" Requires="a14">
          <p:sp>
            <p:nvSpPr>
              <p:cNvPr id="31" name="TextBox 30"/>
              <p:cNvSpPr txBox="1"/>
              <p:nvPr/>
            </p:nvSpPr>
            <p:spPr>
              <a:xfrm>
                <a:off x="830102" y="3501008"/>
                <a:ext cx="973280" cy="470000"/>
              </a:xfrm>
              <a:prstGeom prst="rect">
                <a:avLst/>
              </a:prstGeom>
              <a:noFill/>
            </p:spPr>
            <p:txBody>
              <a:bodyPr wrap="none" rtlCol="1">
                <a:spAutoFit/>
              </a:bodyPr>
              <a:lstStyle/>
              <a:p>
                <a:pPr algn="l"/>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𝒂</m:t>
                        </m:r>
                      </m:e>
                      <m:sup>
                        <m:r>
                          <a:rPr lang="en-US" sz="2400" b="1" i="1">
                            <a:latin typeface="Cambria Math"/>
                          </a:rPr>
                          <m:t>𝟐</m:t>
                        </m:r>
                      </m:sup>
                    </m:sSup>
                  </m:oMath>
                </a14:m>
                <a:r>
                  <a:rPr lang="en-US" sz="2400" b="1" dirty="0"/>
                  <a:t>= 9</a:t>
                </a:r>
                <a:endParaRPr lang="ar-KW" sz="2400" b="1" dirty="0"/>
              </a:p>
            </p:txBody>
          </p:sp>
        </mc:Choice>
        <mc:Fallback>
          <p:sp>
            <p:nvSpPr>
              <p:cNvPr id="31" name="TextBox 30"/>
              <p:cNvSpPr txBox="1">
                <a:spLocks noRot="1" noChangeAspect="1" noMove="1" noResize="1" noEditPoints="1" noAdjustHandles="1" noChangeArrowheads="1" noChangeShapeType="1" noTextEdit="1"/>
              </p:cNvSpPr>
              <p:nvPr/>
            </p:nvSpPr>
            <p:spPr>
              <a:xfrm>
                <a:off x="830102" y="3501008"/>
                <a:ext cx="973280" cy="470000"/>
              </a:xfrm>
              <a:prstGeom prst="rect">
                <a:avLst/>
              </a:prstGeom>
              <a:blipFill>
                <a:blip r:embed="rId3"/>
                <a:stretch>
                  <a:fillRect t="-9091" r="-10000" b="-28571"/>
                </a:stretch>
              </a:blipFill>
            </p:spPr>
            <p:txBody>
              <a:bodyPr/>
              <a:lstStyle/>
              <a:p>
                <a:r>
                  <a:rPr lang="en-US">
                    <a:noFill/>
                  </a:rPr>
                  <a:t> </a:t>
                </a:r>
              </a:p>
            </p:txBody>
          </p:sp>
        </mc:Fallback>
      </mc:AlternateContent>
      <p:sp>
        <p:nvSpPr>
          <p:cNvPr id="32" name="Right Arrow 31"/>
          <p:cNvSpPr/>
          <p:nvPr/>
        </p:nvSpPr>
        <p:spPr>
          <a:xfrm>
            <a:off x="2068181" y="3685138"/>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33" name="TextBox 32"/>
          <p:cNvSpPr txBox="1"/>
          <p:nvPr/>
        </p:nvSpPr>
        <p:spPr>
          <a:xfrm>
            <a:off x="2581055" y="3429002"/>
            <a:ext cx="910827" cy="461665"/>
          </a:xfrm>
          <a:prstGeom prst="rect">
            <a:avLst/>
          </a:prstGeom>
          <a:noFill/>
        </p:spPr>
        <p:txBody>
          <a:bodyPr wrap="none" rtlCol="1">
            <a:spAutoFit/>
          </a:bodyPr>
          <a:lstStyle/>
          <a:p>
            <a:r>
              <a:rPr lang="en-US" sz="2400" b="1" dirty="0"/>
              <a:t>a = 3</a:t>
            </a:r>
            <a:endParaRPr lang="ar-KW" sz="2400" b="1" dirty="0"/>
          </a:p>
        </p:txBody>
      </p:sp>
      <mc:AlternateContent xmlns:mc="http://schemas.openxmlformats.org/markup-compatibility/2006">
        <mc:Choice xmlns:a14="http://schemas.microsoft.com/office/drawing/2010/main" Requires="a14">
          <p:sp>
            <p:nvSpPr>
              <p:cNvPr id="34" name="TextBox 33"/>
              <p:cNvSpPr txBox="1"/>
              <p:nvPr/>
            </p:nvSpPr>
            <p:spPr>
              <a:xfrm>
                <a:off x="777458" y="3962673"/>
                <a:ext cx="1058238" cy="470000"/>
              </a:xfrm>
              <a:prstGeom prst="rect">
                <a:avLst/>
              </a:prstGeom>
              <a:noFill/>
            </p:spPr>
            <p:txBody>
              <a:bodyPr wrap="none" rtlCol="1">
                <a:spAutoFit/>
              </a:bodyPr>
              <a:lstStyle/>
              <a:p>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𝒃</m:t>
                        </m:r>
                      </m:e>
                      <m:sup>
                        <m:r>
                          <a:rPr lang="en-US" sz="2400" b="1" i="1">
                            <a:latin typeface="Cambria Math"/>
                          </a:rPr>
                          <m:t>𝟐</m:t>
                        </m:r>
                      </m:sup>
                    </m:sSup>
                  </m:oMath>
                </a14:m>
                <a:r>
                  <a:rPr lang="en-US" sz="2400" b="1" dirty="0"/>
                  <a:t> = 4</a:t>
                </a:r>
                <a:endParaRPr lang="ar-KW" sz="2400" b="1" dirty="0"/>
              </a:p>
            </p:txBody>
          </p:sp>
        </mc:Choice>
        <mc:Fallback>
          <p:sp>
            <p:nvSpPr>
              <p:cNvPr id="34" name="TextBox 33"/>
              <p:cNvSpPr txBox="1">
                <a:spLocks noRot="1" noChangeAspect="1" noMove="1" noResize="1" noEditPoints="1" noAdjustHandles="1" noChangeArrowheads="1" noChangeShapeType="1" noTextEdit="1"/>
              </p:cNvSpPr>
              <p:nvPr/>
            </p:nvSpPr>
            <p:spPr>
              <a:xfrm>
                <a:off x="777458" y="3962673"/>
                <a:ext cx="1058238" cy="470000"/>
              </a:xfrm>
              <a:prstGeom prst="rect">
                <a:avLst/>
              </a:prstGeom>
              <a:blipFill>
                <a:blip r:embed="rId4"/>
                <a:stretch>
                  <a:fillRect l="-578" t="-9091" r="-9827" b="-28571"/>
                </a:stretch>
              </a:blipFill>
            </p:spPr>
            <p:txBody>
              <a:bodyPr/>
              <a:lstStyle/>
              <a:p>
                <a:r>
                  <a:rPr lang="en-US">
                    <a:noFill/>
                  </a:rPr>
                  <a:t> </a:t>
                </a:r>
              </a:p>
            </p:txBody>
          </p:sp>
        </mc:Fallback>
      </mc:AlternateContent>
      <p:sp>
        <p:nvSpPr>
          <p:cNvPr id="35" name="Right Arrow 34"/>
          <p:cNvSpPr/>
          <p:nvPr/>
        </p:nvSpPr>
        <p:spPr>
          <a:xfrm>
            <a:off x="2051722" y="4204988"/>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mc:AlternateContent xmlns:mc="http://schemas.openxmlformats.org/markup-compatibility/2006">
        <mc:Choice xmlns:a14="http://schemas.microsoft.com/office/drawing/2010/main" Requires="a14">
          <p:sp>
            <p:nvSpPr>
              <p:cNvPr id="36" name="TextBox 35"/>
              <p:cNvSpPr txBox="1"/>
              <p:nvPr/>
            </p:nvSpPr>
            <p:spPr>
              <a:xfrm>
                <a:off x="2921858" y="3933058"/>
                <a:ext cx="930062" cy="461665"/>
              </a:xfrm>
              <a:prstGeom prst="rect">
                <a:avLst/>
              </a:prstGeom>
              <a:noFill/>
            </p:spPr>
            <p:txBody>
              <a:bodyPr wrap="none" rtlCol="1">
                <a:spAutoFit/>
              </a:bodyPr>
              <a:lstStyle/>
              <a:p>
                <a:r>
                  <a:rPr lang="en-US" sz="2400" b="1" dirty="0"/>
                  <a:t> b =</a:t>
                </a:r>
                <a14:m>
                  <m:oMath xmlns:m="http://schemas.openxmlformats.org/officeDocument/2006/math">
                    <m:r>
                      <a:rPr lang="en-US" sz="2400" b="1" i="1">
                        <a:latin typeface="Cambria Math"/>
                      </a:rPr>
                      <m:t>𝟐</m:t>
                    </m:r>
                  </m:oMath>
                </a14:m>
                <a:endParaRPr lang="ar-KW" sz="2400" b="1" dirty="0"/>
              </a:p>
            </p:txBody>
          </p:sp>
        </mc:Choice>
        <mc:Fallback>
          <p:sp>
            <p:nvSpPr>
              <p:cNvPr id="36" name="TextBox 35"/>
              <p:cNvSpPr txBox="1">
                <a:spLocks noRot="1" noChangeAspect="1" noMove="1" noResize="1" noEditPoints="1" noAdjustHandles="1" noChangeArrowheads="1" noChangeShapeType="1" noTextEdit="1"/>
              </p:cNvSpPr>
              <p:nvPr/>
            </p:nvSpPr>
            <p:spPr>
              <a:xfrm>
                <a:off x="2921858" y="3933058"/>
                <a:ext cx="930062" cy="461665"/>
              </a:xfrm>
              <a:prstGeom prst="rect">
                <a:avLst/>
              </a:prstGeom>
              <a:blipFill>
                <a:blip r:embed="rId5"/>
                <a:stretch>
                  <a:fillRect t="-10526" r="-1961" b="-28947"/>
                </a:stretch>
              </a:blipFill>
            </p:spPr>
            <p:txBody>
              <a:bodyPr/>
              <a:lstStyle/>
              <a:p>
                <a:r>
                  <a:rPr lang="en-US">
                    <a:noFill/>
                  </a:rPr>
                  <a:t> </a:t>
                </a:r>
              </a:p>
            </p:txBody>
          </p:sp>
        </mc:Fallback>
      </mc:AlternateContent>
      <p:sp>
        <p:nvSpPr>
          <p:cNvPr id="37" name="TextBox 36"/>
          <p:cNvSpPr txBox="1"/>
          <p:nvPr/>
        </p:nvSpPr>
        <p:spPr>
          <a:xfrm>
            <a:off x="4840027" y="5013178"/>
            <a:ext cx="2583904" cy="461665"/>
          </a:xfrm>
          <a:prstGeom prst="rect">
            <a:avLst/>
          </a:prstGeom>
          <a:noFill/>
        </p:spPr>
        <p:txBody>
          <a:bodyPr wrap="square" rtlCol="1">
            <a:spAutoFit/>
          </a:bodyPr>
          <a:lstStyle/>
          <a:p>
            <a:r>
              <a:rPr lang="ar-KW" sz="2400" b="1" dirty="0">
                <a:solidFill>
                  <a:srgbClr val="FF0000"/>
                </a:solidFill>
              </a:rPr>
              <a:t>رأسا القطع الناقص هما </a:t>
            </a:r>
          </a:p>
        </p:txBody>
      </p:sp>
      <p:sp>
        <p:nvSpPr>
          <p:cNvPr id="38" name="TextBox 37"/>
          <p:cNvSpPr txBox="1"/>
          <p:nvPr/>
        </p:nvSpPr>
        <p:spPr>
          <a:xfrm>
            <a:off x="737660" y="4941170"/>
            <a:ext cx="4041407" cy="461665"/>
          </a:xfrm>
          <a:prstGeom prst="rect">
            <a:avLst/>
          </a:prstGeom>
          <a:noFill/>
        </p:spPr>
        <p:txBody>
          <a:bodyPr wrap="square" rtlCol="1">
            <a:spAutoFit/>
          </a:bodyPr>
          <a:lstStyle/>
          <a:p>
            <a:pPr algn="l"/>
            <a:r>
              <a:rPr lang="en-US" sz="2400" b="1" dirty="0"/>
              <a:t>A</a:t>
            </a:r>
            <a:r>
              <a:rPr lang="en-US" sz="1600" b="1" dirty="0"/>
              <a:t>1 </a:t>
            </a:r>
            <a:r>
              <a:rPr lang="en-US" sz="2400" b="1" dirty="0"/>
              <a:t>0 , -3 )  ,  A</a:t>
            </a:r>
            <a:r>
              <a:rPr lang="en-US" sz="1600" b="1" dirty="0"/>
              <a:t>2 </a:t>
            </a:r>
            <a:r>
              <a:rPr lang="en-US" sz="2400" b="1" dirty="0"/>
              <a:t> (0 ,  3 ) </a:t>
            </a:r>
            <a:endParaRPr lang="ar-KW" sz="1100" b="1" dirty="0"/>
          </a:p>
        </p:txBody>
      </p:sp>
      <mc:AlternateContent xmlns:mc="http://schemas.openxmlformats.org/markup-compatibility/2006">
        <mc:Choice xmlns:a14="http://schemas.microsoft.com/office/drawing/2010/main" Requires="a14">
          <p:sp>
            <p:nvSpPr>
              <p:cNvPr id="41" name="TextBox 40"/>
              <p:cNvSpPr txBox="1"/>
              <p:nvPr/>
            </p:nvSpPr>
            <p:spPr>
              <a:xfrm>
                <a:off x="881364" y="2711241"/>
                <a:ext cx="2669222"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𝒙</m:t>
                              </m:r>
                            </m:e>
                            <m:sup>
                              <m:r>
                                <a:rPr lang="ar-KW" sz="2000" b="1" i="1">
                                  <a:latin typeface="Cambria Math"/>
                                </a:rPr>
                                <m:t>𝟐</m:t>
                              </m:r>
                            </m:sup>
                          </m:sSup>
                        </m:num>
                        <m:den>
                          <m:sSup>
                            <m:sSupPr>
                              <m:ctrlPr>
                                <a:rPr lang="ar-KW" sz="2000" b="1" i="1">
                                  <a:latin typeface="Cambria Math" panose="02040503050406030204" pitchFamily="18" charset="0"/>
                                </a:rPr>
                              </m:ctrlPr>
                            </m:sSupPr>
                            <m:e>
                              <m:r>
                                <a:rPr lang="en-US" sz="2000" b="1" i="1">
                                  <a:latin typeface="Cambria Math"/>
                                </a:rPr>
                                <m:t>𝒃</m:t>
                              </m:r>
                            </m:e>
                            <m:sup>
                              <m:r>
                                <a:rPr lang="ar-KW" sz="2000" b="1" i="1">
                                  <a:latin typeface="Cambria Math"/>
                                </a:rPr>
                                <m:t>𝟐</m:t>
                              </m:r>
                            </m:sup>
                          </m:sSup>
                        </m:den>
                      </m:f>
                      <m:r>
                        <a:rPr lang="en-US" sz="2000" b="1" i="1">
                          <a:latin typeface="Cambria Math"/>
                        </a:rPr>
                        <m:t>+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𝒚</m:t>
                              </m:r>
                            </m:e>
                            <m:sup>
                              <m:r>
                                <a:rPr lang="en-US" sz="2000" b="1" i="1">
                                  <a:latin typeface="Cambria Math"/>
                                </a:rPr>
                                <m:t>𝟐</m:t>
                              </m:r>
                            </m:sup>
                          </m:sSup>
                        </m:num>
                        <m:den>
                          <m:sSup>
                            <m:sSupPr>
                              <m:ctrlPr>
                                <a:rPr lang="en-US" sz="2000" b="1" i="1">
                                  <a:latin typeface="Cambria Math" panose="02040503050406030204" pitchFamily="18" charset="0"/>
                                </a:rPr>
                              </m:ctrlPr>
                            </m:sSupPr>
                            <m:e>
                              <m:r>
                                <a:rPr lang="en-US" sz="2000" b="1" i="1">
                                  <a:latin typeface="Cambria Math"/>
                                </a:rPr>
                                <m:t>𝒂</m:t>
                              </m:r>
                            </m:e>
                            <m:sup>
                              <m:r>
                                <a:rPr lang="en-US" sz="2000" b="1" i="1">
                                  <a:latin typeface="Cambria Math"/>
                                </a:rPr>
                                <m:t>𝟐</m:t>
                              </m:r>
                            </m:sup>
                          </m:sSup>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41" name="TextBox 40"/>
              <p:cNvSpPr txBox="1">
                <a:spLocks noRot="1" noChangeAspect="1" noMove="1" noResize="1" noEditPoints="1" noAdjustHandles="1" noChangeArrowheads="1" noChangeShapeType="1" noTextEdit="1"/>
              </p:cNvSpPr>
              <p:nvPr/>
            </p:nvSpPr>
            <p:spPr>
              <a:xfrm>
                <a:off x="881364" y="2711241"/>
                <a:ext cx="2669222" cy="717761"/>
              </a:xfrm>
              <a:prstGeom prst="rect">
                <a:avLst/>
              </a:prstGeom>
              <a:blipFill>
                <a:blip r:embed="rId6"/>
                <a:stretch>
                  <a:fillRect/>
                </a:stretch>
              </a:blipFill>
            </p:spPr>
            <p:txBody>
              <a:bodyPr/>
              <a:lstStyle/>
              <a:p>
                <a:r>
                  <a:rPr lang="en-US">
                    <a:noFill/>
                  </a:rPr>
                  <a:t> </a:t>
                </a:r>
              </a:p>
            </p:txBody>
          </p:sp>
        </mc:Fallback>
      </mc:AlternateContent>
      <p:pic>
        <p:nvPicPr>
          <p:cNvPr id="44" name="Picture 2"/>
          <p:cNvPicPr>
            <a:picLocks noChangeAspect="1" noChangeArrowheads="1"/>
          </p:cNvPicPr>
          <p:nvPr/>
        </p:nvPicPr>
        <p:blipFill>
          <a:blip r:embed="rId7" cstate="print">
            <a:duotone>
              <a:prstClr val="black"/>
              <a:schemeClr val="accent1">
                <a:tint val="45000"/>
                <a:satMod val="400000"/>
              </a:schemeClr>
            </a:duotone>
          </a:blip>
          <a:srcRect l="88046" t="11971" r="1566" b="79944"/>
          <a:stretch>
            <a:fillRect/>
          </a:stretch>
        </p:blipFill>
        <p:spPr bwMode="auto">
          <a:xfrm>
            <a:off x="7828269" y="2949893"/>
            <a:ext cx="776181" cy="432048"/>
          </a:xfrm>
          <a:prstGeom prst="rect">
            <a:avLst/>
          </a:prstGeom>
          <a:noFill/>
          <a:ln w="9525">
            <a:noFill/>
            <a:miter lim="800000"/>
            <a:headEnd/>
            <a:tailEnd/>
          </a:ln>
        </p:spPr>
      </p:pic>
      <p:sp>
        <p:nvSpPr>
          <p:cNvPr id="45" name="TextBox 44"/>
          <p:cNvSpPr txBox="1"/>
          <p:nvPr/>
        </p:nvSpPr>
        <p:spPr>
          <a:xfrm>
            <a:off x="4857945" y="5559625"/>
            <a:ext cx="2774922" cy="461665"/>
          </a:xfrm>
          <a:prstGeom prst="rect">
            <a:avLst/>
          </a:prstGeom>
          <a:noFill/>
        </p:spPr>
        <p:txBody>
          <a:bodyPr wrap="square" rtlCol="1">
            <a:spAutoFit/>
          </a:bodyPr>
          <a:lstStyle/>
          <a:p>
            <a:r>
              <a:rPr lang="ar-KW" sz="2400" b="1" dirty="0">
                <a:solidFill>
                  <a:srgbClr val="FF0000"/>
                </a:solidFill>
              </a:rPr>
              <a:t>طرفا المحور الاصغر هما:</a:t>
            </a:r>
          </a:p>
        </p:txBody>
      </p:sp>
      <mc:AlternateContent xmlns:mc="http://schemas.openxmlformats.org/markup-compatibility/2006">
        <mc:Choice xmlns:a14="http://schemas.microsoft.com/office/drawing/2010/main" Requires="a14">
          <p:sp>
            <p:nvSpPr>
              <p:cNvPr id="46" name="TextBox 45"/>
              <p:cNvSpPr txBox="1"/>
              <p:nvPr/>
            </p:nvSpPr>
            <p:spPr>
              <a:xfrm>
                <a:off x="755578" y="5487617"/>
                <a:ext cx="4041407" cy="461665"/>
              </a:xfrm>
              <a:prstGeom prst="rect">
                <a:avLst/>
              </a:prstGeom>
              <a:noFill/>
            </p:spPr>
            <p:txBody>
              <a:bodyPr wrap="square" rtlCol="1">
                <a:spAutoFit/>
              </a:bodyPr>
              <a:lstStyle/>
              <a:p>
                <a:pPr algn="l"/>
                <a:r>
                  <a:rPr lang="en-US" sz="2400" b="1" dirty="0"/>
                  <a:t>B</a:t>
                </a:r>
                <a:r>
                  <a:rPr lang="en-US" sz="1600" b="1" dirty="0"/>
                  <a:t>1 </a:t>
                </a:r>
                <a:r>
                  <a:rPr lang="en-US" sz="2400" b="1" dirty="0"/>
                  <a:t>(-2 , 0)  ,  B</a:t>
                </a:r>
                <a:r>
                  <a:rPr lang="en-US" sz="1600" b="1" dirty="0"/>
                  <a:t>2 </a:t>
                </a:r>
                <a:r>
                  <a:rPr lang="en-US" sz="2400" b="1" dirty="0"/>
                  <a:t> (2 , </a:t>
                </a:r>
                <a14:m>
                  <m:oMath xmlns:m="http://schemas.openxmlformats.org/officeDocument/2006/math">
                    <m:r>
                      <a:rPr lang="en-US" sz="2400" b="1" i="1">
                        <a:latin typeface="Cambria Math"/>
                      </a:rPr>
                      <m:t>𝟎</m:t>
                    </m:r>
                  </m:oMath>
                </a14:m>
                <a:r>
                  <a:rPr lang="en-US" sz="2400" b="1" dirty="0"/>
                  <a:t>) </a:t>
                </a:r>
                <a:endParaRPr lang="ar-KW" sz="1100" b="1" dirty="0"/>
              </a:p>
            </p:txBody>
          </p:sp>
        </mc:Choice>
        <mc:Fallback>
          <p:sp>
            <p:nvSpPr>
              <p:cNvPr id="46" name="TextBox 45"/>
              <p:cNvSpPr txBox="1">
                <a:spLocks noRot="1" noChangeAspect="1" noMove="1" noResize="1" noEditPoints="1" noAdjustHandles="1" noChangeArrowheads="1" noChangeShapeType="1" noTextEdit="1"/>
              </p:cNvSpPr>
              <p:nvPr/>
            </p:nvSpPr>
            <p:spPr>
              <a:xfrm>
                <a:off x="755578" y="5487617"/>
                <a:ext cx="4041407" cy="461665"/>
              </a:xfrm>
              <a:prstGeom prst="rect">
                <a:avLst/>
              </a:prstGeom>
              <a:blipFill>
                <a:blip r:embed="rId8"/>
                <a:stretch>
                  <a:fillRect l="-2262" t="-10526" b="-28947"/>
                </a:stretch>
              </a:blipFill>
            </p:spPr>
            <p:txBody>
              <a:bodyPr/>
              <a:lstStyle/>
              <a:p>
                <a:r>
                  <a:rPr lang="en-US">
                    <a:noFill/>
                  </a:rPr>
                  <a:t> </a:t>
                </a:r>
              </a:p>
            </p:txBody>
          </p:sp>
        </mc:Fallback>
      </mc:AlternateContent>
      <p:sp>
        <p:nvSpPr>
          <p:cNvPr id="39" name="وسيلة شرح على شكل سحابة 12"/>
          <p:cNvSpPr/>
          <p:nvPr/>
        </p:nvSpPr>
        <p:spPr bwMode="auto">
          <a:xfrm>
            <a:off x="216024" y="723900"/>
            <a:ext cx="1835696" cy="1336948"/>
          </a:xfrm>
          <a:prstGeom prst="cloudCallout">
            <a:avLst>
              <a:gd name="adj1" fmla="val -34406"/>
              <a:gd name="adj2" fmla="val 58454"/>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1" anchor="ctr" anchorCtr="0" compatLnSpc="1">
            <a:prstTxWarp prst="textNoShape">
              <a:avLst/>
            </a:prstTxWarp>
          </a:bodyPr>
          <a:lstStyle/>
          <a:p>
            <a:pPr algn="ctr"/>
            <a:r>
              <a:rPr lang="ar-KW" b="1" dirty="0">
                <a:solidFill>
                  <a:schemeClr val="tx1"/>
                </a:solidFill>
                <a:latin typeface="Tahoma" pitchFamily="34" charset="0"/>
                <a:cs typeface="Arial" pitchFamily="34" charset="0"/>
                <a:sym typeface="Symbol"/>
              </a:rPr>
              <a:t>المقام الأكبر هو </a:t>
            </a:r>
            <a:r>
              <a:rPr lang="en-US" b="1" dirty="0">
                <a:solidFill>
                  <a:schemeClr val="tx1"/>
                </a:solidFill>
                <a:latin typeface="Tahoma" pitchFamily="34" charset="0"/>
                <a:cs typeface="Arial" pitchFamily="34" charset="0"/>
                <a:sym typeface="Symbol"/>
              </a:rPr>
              <a:t>9</a:t>
            </a:r>
            <a:endParaRPr lang="ar-KW" b="1" dirty="0">
              <a:solidFill>
                <a:schemeClr val="tx1"/>
              </a:solidFill>
              <a:latin typeface="Tahoma" pitchFamily="34" charset="0"/>
              <a:cs typeface="Arial" pitchFamily="34" charset="0"/>
              <a:sym typeface="Symbol"/>
            </a:endParaRPr>
          </a:p>
          <a:p>
            <a:pPr algn="ctr"/>
            <a:r>
              <a:rPr lang="ar-KW" b="1" dirty="0">
                <a:solidFill>
                  <a:schemeClr val="tx1"/>
                </a:solidFill>
                <a:latin typeface="Tahoma" pitchFamily="34" charset="0"/>
                <a:cs typeface="Arial" pitchFamily="34" charset="0"/>
              </a:rPr>
              <a:t>المحور الأكبر</a:t>
            </a:r>
          </a:p>
          <a:p>
            <a:pPr algn="ctr"/>
            <a:r>
              <a:rPr lang="ar-KW" b="1" dirty="0">
                <a:solidFill>
                  <a:schemeClr val="tx1"/>
                </a:solidFill>
                <a:latin typeface="Tahoma" pitchFamily="34" charset="0"/>
                <a:cs typeface="Arial" pitchFamily="34" charset="0"/>
              </a:rPr>
              <a:t> هو محور الصادات</a:t>
            </a:r>
          </a:p>
        </p:txBody>
      </p:sp>
    </p:spTree>
    <p:extLst>
      <p:ext uri="{BB962C8B-B14F-4D97-AF65-F5344CB8AC3E}">
        <p14:creationId xmlns:p14="http://schemas.microsoft.com/office/powerpoint/2010/main" val="154526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9" grpId="0"/>
      <p:bldP spid="30" grpId="0"/>
      <p:bldP spid="31" grpId="0"/>
      <p:bldP spid="32" grpId="0" animBg="1"/>
      <p:bldP spid="33" grpId="0"/>
      <p:bldP spid="34" grpId="0"/>
      <p:bldP spid="35" grpId="0" animBg="1"/>
      <p:bldP spid="36" grpId="0"/>
      <p:bldP spid="37" grpId="0"/>
      <p:bldP spid="38" grpId="0"/>
      <p:bldP spid="41" grpId="0"/>
      <p:bldP spid="45" grpId="0"/>
      <p:bldP spid="46" grpId="0"/>
      <p:bldP spid="39"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prstClr val="black"/>
              <a:schemeClr val="accent1">
                <a:tint val="45000"/>
                <a:satMod val="400000"/>
              </a:schemeClr>
            </a:duotone>
          </a:blip>
          <a:srcRect l="88046" t="11971" r="1566" b="79944"/>
          <a:stretch>
            <a:fillRect/>
          </a:stretch>
        </p:blipFill>
        <p:spPr bwMode="auto">
          <a:xfrm>
            <a:off x="7740354" y="332656"/>
            <a:ext cx="776181" cy="432048"/>
          </a:xfrm>
          <a:prstGeom prst="rect">
            <a:avLst/>
          </a:prstGeom>
          <a:noFill/>
          <a:ln w="9525">
            <a:noFill/>
            <a:miter lim="800000"/>
            <a:headEnd/>
            <a:tailEnd/>
          </a:ln>
        </p:spPr>
      </p:pic>
      <p:sp>
        <p:nvSpPr>
          <p:cNvPr id="5" name="Oval 4"/>
          <p:cNvSpPr/>
          <p:nvPr/>
        </p:nvSpPr>
        <p:spPr>
          <a:xfrm>
            <a:off x="259904" y="348239"/>
            <a:ext cx="432048"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t>b</a:t>
            </a:r>
            <a:endParaRPr lang="ar-KW" dirty="0"/>
          </a:p>
        </p:txBody>
      </p:sp>
      <p:sp>
        <p:nvSpPr>
          <p:cNvPr id="6" name="TextBox 5"/>
          <p:cNvSpPr txBox="1"/>
          <p:nvPr/>
        </p:nvSpPr>
        <p:spPr>
          <a:xfrm>
            <a:off x="3788296" y="447057"/>
            <a:ext cx="3672408" cy="461665"/>
          </a:xfrm>
          <a:prstGeom prst="rect">
            <a:avLst/>
          </a:prstGeom>
          <a:noFill/>
        </p:spPr>
        <p:txBody>
          <a:bodyPr wrap="square" rtlCol="1">
            <a:spAutoFit/>
          </a:bodyPr>
          <a:lstStyle/>
          <a:p>
            <a:r>
              <a:rPr lang="ar-KW" sz="2400" b="1" dirty="0">
                <a:solidFill>
                  <a:srgbClr val="FF0000"/>
                </a:solidFill>
              </a:rPr>
              <a:t> لايجاد البؤرتين نكتب المعادلة</a:t>
            </a:r>
          </a:p>
        </p:txBody>
      </p:sp>
      <p:sp>
        <p:nvSpPr>
          <p:cNvPr id="7" name="Rectangle 6"/>
          <p:cNvSpPr/>
          <p:nvPr/>
        </p:nvSpPr>
        <p:spPr>
          <a:xfrm>
            <a:off x="907696" y="368275"/>
            <a:ext cx="2304256" cy="461665"/>
          </a:xfrm>
          <a:prstGeom prst="rect">
            <a:avLst/>
          </a:prstGeom>
        </p:spPr>
        <p:txBody>
          <a:bodyPr wrap="square">
            <a:spAutoFit/>
          </a:bodyPr>
          <a:lstStyle/>
          <a:p>
            <a:r>
              <a:rPr lang="en-US" sz="2400" b="1" dirty="0"/>
              <a:t>c</a:t>
            </a:r>
            <a:r>
              <a:rPr lang="en-US" sz="2400" b="1" baseline="30000" dirty="0"/>
              <a:t>2 </a:t>
            </a:r>
            <a:r>
              <a:rPr lang="en-US" sz="2400" b="1" dirty="0"/>
              <a:t>=  a</a:t>
            </a:r>
            <a:r>
              <a:rPr lang="en-US" sz="2400" b="1" baseline="30000" dirty="0"/>
              <a:t>2</a:t>
            </a:r>
            <a:r>
              <a:rPr lang="en-US" sz="2400" b="1" dirty="0"/>
              <a:t>  -  b</a:t>
            </a:r>
            <a:r>
              <a:rPr lang="en-US" sz="2400" b="1" baseline="30000" dirty="0"/>
              <a:t>2</a:t>
            </a:r>
            <a:r>
              <a:rPr lang="ar-KW" sz="2400" b="1" baseline="30000" dirty="0"/>
              <a:t> </a:t>
            </a:r>
            <a:endParaRPr lang="ar-KW" sz="2400" dirty="0"/>
          </a:p>
        </p:txBody>
      </p:sp>
      <p:sp>
        <p:nvSpPr>
          <p:cNvPr id="8" name="Rectangle 7"/>
          <p:cNvSpPr/>
          <p:nvPr/>
        </p:nvSpPr>
        <p:spPr>
          <a:xfrm>
            <a:off x="827584" y="861685"/>
            <a:ext cx="2116756" cy="830997"/>
          </a:xfrm>
          <a:prstGeom prst="rect">
            <a:avLst/>
          </a:prstGeom>
        </p:spPr>
        <p:txBody>
          <a:bodyPr wrap="square">
            <a:spAutoFit/>
          </a:bodyPr>
          <a:lstStyle/>
          <a:p>
            <a:r>
              <a:rPr lang="en-US" sz="2400" b="1" dirty="0"/>
              <a:t>c</a:t>
            </a:r>
            <a:r>
              <a:rPr lang="en-US" sz="2400" b="1" baseline="30000" dirty="0"/>
              <a:t>2 </a:t>
            </a:r>
            <a:r>
              <a:rPr lang="en-US" sz="2400" b="1" dirty="0"/>
              <a:t>= 9 – 4 </a:t>
            </a:r>
          </a:p>
          <a:p>
            <a:r>
              <a:rPr lang="en-US" sz="2400" b="1" dirty="0"/>
              <a:t>= 5       </a:t>
            </a:r>
            <a:r>
              <a:rPr lang="ar-KW" sz="2400" b="1" baseline="30000" dirty="0"/>
              <a:t> </a:t>
            </a:r>
            <a:r>
              <a:rPr lang="en-US" sz="2400" b="1" baseline="30000" dirty="0"/>
              <a:t>  </a:t>
            </a:r>
            <a:endParaRPr lang="ar-KW" sz="2400" dirty="0"/>
          </a:p>
        </p:txBody>
      </p:sp>
      <p:sp>
        <p:nvSpPr>
          <p:cNvPr id="9" name="TextBox 8"/>
          <p:cNvSpPr txBox="1"/>
          <p:nvPr/>
        </p:nvSpPr>
        <p:spPr>
          <a:xfrm>
            <a:off x="4355976" y="1046350"/>
            <a:ext cx="2168624" cy="461665"/>
          </a:xfrm>
          <a:prstGeom prst="rect">
            <a:avLst/>
          </a:prstGeom>
          <a:noFill/>
        </p:spPr>
        <p:txBody>
          <a:bodyPr wrap="square" rtlCol="1">
            <a:spAutoFit/>
          </a:bodyPr>
          <a:lstStyle/>
          <a:p>
            <a:r>
              <a:rPr lang="ar-KW" sz="2400" b="1" dirty="0">
                <a:solidFill>
                  <a:srgbClr val="FF0000"/>
                </a:solidFill>
              </a:rPr>
              <a:t>وبالتعويض</a:t>
            </a:r>
          </a:p>
        </p:txBody>
      </p:sp>
      <mc:AlternateContent xmlns:mc="http://schemas.openxmlformats.org/markup-compatibility/2006">
        <mc:Choice xmlns:a14="http://schemas.microsoft.com/office/drawing/2010/main" Requires="a14">
          <p:sp>
            <p:nvSpPr>
              <p:cNvPr id="10" name="Rectangle 9"/>
              <p:cNvSpPr/>
              <p:nvPr/>
            </p:nvSpPr>
            <p:spPr>
              <a:xfrm>
                <a:off x="827584" y="1661899"/>
                <a:ext cx="1460300" cy="513602"/>
              </a:xfrm>
              <a:prstGeom prst="rect">
                <a:avLst/>
              </a:prstGeom>
            </p:spPr>
            <p:txBody>
              <a:bodyPr wrap="square">
                <a:spAutoFit/>
              </a:bodyPr>
              <a:lstStyle/>
              <a:p>
                <a:r>
                  <a:rPr lang="en-US" sz="2400" b="1" dirty="0"/>
                  <a:t>c </a:t>
                </a:r>
                <a:r>
                  <a:rPr lang="en-US" sz="2400" b="1" baseline="30000" dirty="0"/>
                  <a:t> </a:t>
                </a:r>
                <a:r>
                  <a:rPr lang="en-US" sz="2400" b="1" dirty="0"/>
                  <a:t> =</a:t>
                </a:r>
                <a14:m>
                  <m:oMath xmlns:m="http://schemas.openxmlformats.org/officeDocument/2006/math">
                    <m:rad>
                      <m:radPr>
                        <m:degHide m:val="on"/>
                        <m:ctrlPr>
                          <a:rPr lang="en-US" sz="2400" b="1" i="1">
                            <a:latin typeface="Cambria Math" panose="02040503050406030204" pitchFamily="18" charset="0"/>
                          </a:rPr>
                        </m:ctrlPr>
                      </m:radPr>
                      <m:deg/>
                      <m:e>
                        <m:r>
                          <a:rPr lang="en-US" sz="2400" b="1" i="1">
                            <a:latin typeface="Cambria Math"/>
                          </a:rPr>
                          <m:t>𝟓</m:t>
                        </m:r>
                      </m:e>
                    </m:rad>
                  </m:oMath>
                </a14:m>
                <a:endParaRPr lang="ar-KW" sz="2400" dirty="0"/>
              </a:p>
            </p:txBody>
          </p:sp>
        </mc:Choice>
        <mc:Fallback>
          <p:sp>
            <p:nvSpPr>
              <p:cNvPr id="10" name="Rectangle 9"/>
              <p:cNvSpPr>
                <a:spLocks noRot="1" noChangeAspect="1" noMove="1" noResize="1" noEditPoints="1" noAdjustHandles="1" noChangeArrowheads="1" noChangeShapeType="1" noTextEdit="1"/>
              </p:cNvSpPr>
              <p:nvPr/>
            </p:nvSpPr>
            <p:spPr>
              <a:xfrm>
                <a:off x="827584" y="1661899"/>
                <a:ext cx="1460300" cy="513602"/>
              </a:xfrm>
              <a:prstGeom prst="rect">
                <a:avLst/>
              </a:prstGeom>
              <a:blipFill>
                <a:blip r:embed="rId3"/>
                <a:stretch>
                  <a:fillRect t="-2381" b="-23810"/>
                </a:stretch>
              </a:blipFill>
            </p:spPr>
            <p:txBody>
              <a:bodyPr/>
              <a:lstStyle/>
              <a:p>
                <a:r>
                  <a:rPr lang="en-US">
                    <a:noFill/>
                  </a:rPr>
                  <a:t> </a:t>
                </a:r>
              </a:p>
            </p:txBody>
          </p:sp>
        </mc:Fallback>
      </mc:AlternateContent>
      <p:sp>
        <p:nvSpPr>
          <p:cNvPr id="11" name="TextBox 10"/>
          <p:cNvSpPr txBox="1"/>
          <p:nvPr/>
        </p:nvSpPr>
        <p:spPr>
          <a:xfrm>
            <a:off x="4644008" y="2280967"/>
            <a:ext cx="1253420" cy="461665"/>
          </a:xfrm>
          <a:prstGeom prst="rect">
            <a:avLst/>
          </a:prstGeom>
          <a:noFill/>
        </p:spPr>
        <p:txBody>
          <a:bodyPr wrap="square" rtlCol="1">
            <a:spAutoFit/>
          </a:bodyPr>
          <a:lstStyle/>
          <a:p>
            <a:r>
              <a:rPr lang="ar-KW" sz="2400" b="1" dirty="0">
                <a:solidFill>
                  <a:srgbClr val="FF0000"/>
                </a:solidFill>
              </a:rPr>
              <a:t>البؤرتان </a:t>
            </a:r>
          </a:p>
        </p:txBody>
      </p:sp>
      <mc:AlternateContent xmlns:mc="http://schemas.openxmlformats.org/markup-compatibility/2006">
        <mc:Choice xmlns:a14="http://schemas.microsoft.com/office/drawing/2010/main" Requires="a14">
          <p:sp>
            <p:nvSpPr>
              <p:cNvPr id="12" name="TextBox 11"/>
              <p:cNvSpPr txBox="1"/>
              <p:nvPr/>
            </p:nvSpPr>
            <p:spPr>
              <a:xfrm>
                <a:off x="640844" y="2262063"/>
                <a:ext cx="4464496" cy="513602"/>
              </a:xfrm>
              <a:prstGeom prst="rect">
                <a:avLst/>
              </a:prstGeom>
              <a:noFill/>
            </p:spPr>
            <p:txBody>
              <a:bodyPr wrap="square" rtlCol="1">
                <a:spAutoFit/>
              </a:bodyPr>
              <a:lstStyle/>
              <a:p>
                <a:pPr algn="l"/>
                <a:r>
                  <a:rPr lang="en-US" sz="2400" b="1" dirty="0"/>
                  <a:t>F</a:t>
                </a:r>
                <a:r>
                  <a:rPr lang="en-US" sz="1600" b="1" dirty="0"/>
                  <a:t>1 </a:t>
                </a:r>
                <a:r>
                  <a:rPr lang="en-US" sz="2400" b="1" dirty="0"/>
                  <a:t>(0 , -</a:t>
                </a:r>
                <a14:m>
                  <m:oMath xmlns:m="http://schemas.openxmlformats.org/officeDocument/2006/math">
                    <m:rad>
                      <m:radPr>
                        <m:degHide m:val="on"/>
                        <m:ctrlPr>
                          <a:rPr lang="en-US" sz="2400" b="1" i="1">
                            <a:latin typeface="Cambria Math" panose="02040503050406030204" pitchFamily="18" charset="0"/>
                          </a:rPr>
                        </m:ctrlPr>
                      </m:radPr>
                      <m:deg/>
                      <m:e>
                        <m:r>
                          <a:rPr lang="en-US" sz="2400" b="1" i="1">
                            <a:latin typeface="Cambria Math"/>
                          </a:rPr>
                          <m:t>𝟓</m:t>
                        </m:r>
                      </m:e>
                    </m:rad>
                  </m:oMath>
                </a14:m>
                <a:r>
                  <a:rPr lang="en-US" sz="2400" b="1" dirty="0"/>
                  <a:t> )  ,  F</a:t>
                </a:r>
                <a:r>
                  <a:rPr lang="en-US" sz="1600" b="1" dirty="0"/>
                  <a:t>2 </a:t>
                </a:r>
                <a:r>
                  <a:rPr lang="en-US" sz="2400" b="1" dirty="0"/>
                  <a:t> (0 , </a:t>
                </a:r>
                <a14:m>
                  <m:oMath xmlns:m="http://schemas.openxmlformats.org/officeDocument/2006/math">
                    <m:rad>
                      <m:radPr>
                        <m:degHide m:val="on"/>
                        <m:ctrlPr>
                          <a:rPr lang="en-US" sz="2400" b="1" i="1">
                            <a:latin typeface="Cambria Math" panose="02040503050406030204" pitchFamily="18" charset="0"/>
                          </a:rPr>
                        </m:ctrlPr>
                      </m:radPr>
                      <m:deg/>
                      <m:e>
                        <m:r>
                          <a:rPr lang="en-US" sz="2400" b="1" i="1">
                            <a:latin typeface="Cambria Math"/>
                          </a:rPr>
                          <m:t>𝟓</m:t>
                        </m:r>
                      </m:e>
                    </m:rad>
                  </m:oMath>
                </a14:m>
                <a:r>
                  <a:rPr lang="en-US" sz="2400" b="1" dirty="0"/>
                  <a:t> ) </a:t>
                </a:r>
                <a:endParaRPr lang="ar-KW" sz="1100" b="1" dirty="0"/>
              </a:p>
            </p:txBody>
          </p:sp>
        </mc:Choice>
        <mc:Fallback>
          <p:sp>
            <p:nvSpPr>
              <p:cNvPr id="12" name="TextBox 11"/>
              <p:cNvSpPr txBox="1">
                <a:spLocks noRot="1" noChangeAspect="1" noMove="1" noResize="1" noEditPoints="1" noAdjustHandles="1" noChangeArrowheads="1" noChangeShapeType="1" noTextEdit="1"/>
              </p:cNvSpPr>
              <p:nvPr/>
            </p:nvSpPr>
            <p:spPr>
              <a:xfrm>
                <a:off x="640844" y="2262063"/>
                <a:ext cx="4464496" cy="513602"/>
              </a:xfrm>
              <a:prstGeom prst="rect">
                <a:avLst/>
              </a:prstGeom>
              <a:blipFill>
                <a:blip r:embed="rId4"/>
                <a:stretch>
                  <a:fillRect l="-1913" t="-2381" b="-23810"/>
                </a:stretch>
              </a:blipFill>
            </p:spPr>
            <p:txBody>
              <a:bodyPr/>
              <a:lstStyle/>
              <a:p>
                <a:r>
                  <a:rPr lang="en-US">
                    <a:noFill/>
                  </a:rPr>
                  <a:t> </a:t>
                </a:r>
              </a:p>
            </p:txBody>
          </p:sp>
        </mc:Fallback>
      </mc:AlternateContent>
      <p:sp>
        <p:nvSpPr>
          <p:cNvPr id="13" name="Oval 12"/>
          <p:cNvSpPr/>
          <p:nvPr/>
        </p:nvSpPr>
        <p:spPr>
          <a:xfrm>
            <a:off x="259904" y="3067904"/>
            <a:ext cx="432048"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solidFill>
                  <a:schemeClr val="tx1"/>
                </a:solidFill>
              </a:rPr>
              <a:t>c</a:t>
            </a:r>
            <a:endParaRPr lang="ar-KW" dirty="0">
              <a:solidFill>
                <a:schemeClr val="tx1"/>
              </a:solidFill>
            </a:endParaRPr>
          </a:p>
        </p:txBody>
      </p:sp>
      <p:sp>
        <p:nvSpPr>
          <p:cNvPr id="14" name="TextBox 13"/>
          <p:cNvSpPr txBox="1"/>
          <p:nvPr/>
        </p:nvSpPr>
        <p:spPr>
          <a:xfrm>
            <a:off x="2915818" y="3114377"/>
            <a:ext cx="3114949" cy="461665"/>
          </a:xfrm>
          <a:prstGeom prst="rect">
            <a:avLst/>
          </a:prstGeom>
          <a:noFill/>
        </p:spPr>
        <p:txBody>
          <a:bodyPr wrap="square" rtlCol="1">
            <a:spAutoFit/>
          </a:bodyPr>
          <a:lstStyle/>
          <a:p>
            <a:r>
              <a:rPr lang="ar-KW" sz="2400" b="1" dirty="0">
                <a:solidFill>
                  <a:srgbClr val="FF0000"/>
                </a:solidFill>
              </a:rPr>
              <a:t>معادلتي دليلي القطع الناقص</a:t>
            </a:r>
          </a:p>
        </p:txBody>
      </p:sp>
      <mc:AlternateContent xmlns:mc="http://schemas.openxmlformats.org/markup-compatibility/2006">
        <mc:Choice xmlns:a14="http://schemas.microsoft.com/office/drawing/2010/main" Requires="a14">
          <p:sp>
            <p:nvSpPr>
              <p:cNvPr id="15" name="TextBox 14"/>
              <p:cNvSpPr txBox="1"/>
              <p:nvPr/>
            </p:nvSpPr>
            <p:spPr>
              <a:xfrm>
                <a:off x="1957683" y="2918203"/>
                <a:ext cx="255198" cy="717761"/>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𝒚</m:t>
                      </m:r>
                      <m:r>
                        <a:rPr lang="en-US" sz="2000" b="1" i="1">
                          <a:latin typeface="Cambria Math"/>
                        </a:rPr>
                        <m:t>=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𝒂</m:t>
                              </m:r>
                            </m:e>
                            <m:sup>
                              <m:r>
                                <a:rPr lang="en-US" sz="2000" b="1" i="1">
                                  <a:latin typeface="Cambria Math"/>
                                </a:rPr>
                                <m:t>𝟐</m:t>
                              </m:r>
                            </m:sup>
                          </m:sSup>
                        </m:num>
                        <m:den>
                          <m:r>
                            <a:rPr lang="en-US" sz="2000" b="1" i="1">
                              <a:latin typeface="Cambria Math"/>
                            </a:rPr>
                            <m:t>𝒄</m:t>
                          </m:r>
                        </m:den>
                      </m:f>
                    </m:oMath>
                  </m:oMathPara>
                </a14:m>
                <a:endParaRPr lang="ar-KW" sz="2000" b="1" dirty="0"/>
              </a:p>
            </p:txBody>
          </p:sp>
        </mc:Choice>
        <mc:Fallback>
          <p:sp>
            <p:nvSpPr>
              <p:cNvPr id="15" name="TextBox 14"/>
              <p:cNvSpPr txBox="1">
                <a:spLocks noRot="1" noChangeAspect="1" noMove="1" noResize="1" noEditPoints="1" noAdjustHandles="1" noChangeArrowheads="1" noChangeShapeType="1" noTextEdit="1"/>
              </p:cNvSpPr>
              <p:nvPr/>
            </p:nvSpPr>
            <p:spPr>
              <a:xfrm>
                <a:off x="1957683" y="2918203"/>
                <a:ext cx="255198" cy="717761"/>
              </a:xfrm>
              <a:prstGeom prst="rect">
                <a:avLst/>
              </a:prstGeom>
              <a:blipFill>
                <a:blip r:embed="rId5"/>
                <a:stretch>
                  <a:fillRect r="-35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251520" y="3670555"/>
                <a:ext cx="2397164" cy="550535"/>
              </a:xfrm>
              <a:prstGeom prst="rect">
                <a:avLst/>
              </a:prstGeom>
              <a:noFill/>
            </p:spPr>
            <p:txBody>
              <a:bodyPr wrap="square" rtlCol="1">
                <a:spAutoFit/>
              </a:bodyPr>
              <a:lstStyle/>
              <a:p>
                <a14:m>
                  <m:oMath xmlns:m="http://schemas.openxmlformats.org/officeDocument/2006/math">
                    <m:r>
                      <a:rPr lang="en-US" sz="2000" b="1" i="1">
                        <a:latin typeface="Cambria Math"/>
                      </a:rPr>
                      <m:t>𝒚</m:t>
                    </m:r>
                    <m:r>
                      <a:rPr lang="en-US" sz="2000" b="1" i="1">
                        <a:latin typeface="Cambria Math"/>
                      </a:rPr>
                      <m:t>=− </m:t>
                    </m:r>
                    <m:f>
                      <m:fPr>
                        <m:ctrlPr>
                          <a:rPr lang="en-US" sz="2000" b="1" i="1">
                            <a:latin typeface="Cambria Math" panose="02040503050406030204" pitchFamily="18" charset="0"/>
                          </a:rPr>
                        </m:ctrlPr>
                      </m:fPr>
                      <m:num>
                        <m:r>
                          <a:rPr lang="en-US" sz="2000" b="1" i="1">
                            <a:latin typeface="Cambria Math"/>
                          </a:rPr>
                          <m:t>𝟗</m:t>
                        </m:r>
                      </m:num>
                      <m:den>
                        <m:rad>
                          <m:radPr>
                            <m:degHide m:val="on"/>
                            <m:ctrlPr>
                              <a:rPr lang="en-US" sz="2000" b="1" i="1">
                                <a:latin typeface="Cambria Math" panose="02040503050406030204" pitchFamily="18" charset="0"/>
                              </a:rPr>
                            </m:ctrlPr>
                          </m:radPr>
                          <m:deg/>
                          <m:e>
                            <m:r>
                              <a:rPr lang="en-US" sz="2000" b="1" i="1">
                                <a:latin typeface="Cambria Math"/>
                              </a:rPr>
                              <m:t>𝟓</m:t>
                            </m:r>
                          </m:e>
                        </m:rad>
                      </m:den>
                    </m:f>
                  </m:oMath>
                </a14:m>
                <a:r>
                  <a:rPr lang="en-US" sz="2000" b="1" dirty="0"/>
                  <a:t> = -4,024</a:t>
                </a:r>
                <a:endParaRPr lang="ar-KW" sz="2000" b="1" dirty="0"/>
              </a:p>
            </p:txBody>
          </p:sp>
        </mc:Choice>
        <mc:Fallback>
          <p:sp>
            <p:nvSpPr>
              <p:cNvPr id="16" name="TextBox 15"/>
              <p:cNvSpPr txBox="1">
                <a:spLocks noRot="1" noChangeAspect="1" noMove="1" noResize="1" noEditPoints="1" noAdjustHandles="1" noChangeArrowheads="1" noChangeShapeType="1" noTextEdit="1"/>
              </p:cNvSpPr>
              <p:nvPr/>
            </p:nvSpPr>
            <p:spPr>
              <a:xfrm>
                <a:off x="251520" y="3670555"/>
                <a:ext cx="2397164" cy="550535"/>
              </a:xfrm>
              <a:prstGeom prst="rect">
                <a:avLst/>
              </a:prstGeom>
              <a:blipFill>
                <a:blip r:embed="rId6"/>
                <a:stretch>
                  <a:fillRect r="-3053" b="-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2931940" y="3670555"/>
                <a:ext cx="1928092" cy="550535"/>
              </a:xfrm>
              <a:prstGeom prst="rect">
                <a:avLst/>
              </a:prstGeom>
              <a:noFill/>
            </p:spPr>
            <p:txBody>
              <a:bodyPr wrap="none" rtlCol="1">
                <a:spAutoFit/>
              </a:bodyPr>
              <a:lstStyle/>
              <a:p>
                <a14:m>
                  <m:oMath xmlns:m="http://schemas.openxmlformats.org/officeDocument/2006/math">
                    <m:r>
                      <a:rPr lang="en-US" sz="2000" b="1" i="1">
                        <a:latin typeface="Cambria Math"/>
                      </a:rPr>
                      <m:t>𝒚</m:t>
                    </m:r>
                    <m:r>
                      <a:rPr lang="en-US" sz="2000" b="1" i="1">
                        <a:latin typeface="Cambria Math"/>
                      </a:rPr>
                      <m:t>= </m:t>
                    </m:r>
                    <m:f>
                      <m:fPr>
                        <m:ctrlPr>
                          <a:rPr lang="en-US" sz="2000" b="1" i="1">
                            <a:latin typeface="Cambria Math" panose="02040503050406030204" pitchFamily="18" charset="0"/>
                          </a:rPr>
                        </m:ctrlPr>
                      </m:fPr>
                      <m:num>
                        <m:r>
                          <a:rPr lang="en-US" sz="2000" b="1" i="1">
                            <a:latin typeface="Cambria Math"/>
                          </a:rPr>
                          <m:t>𝟗</m:t>
                        </m:r>
                      </m:num>
                      <m:den>
                        <m:rad>
                          <m:radPr>
                            <m:degHide m:val="on"/>
                            <m:ctrlPr>
                              <a:rPr lang="en-US" sz="2000" b="1" i="1">
                                <a:latin typeface="Cambria Math" panose="02040503050406030204" pitchFamily="18" charset="0"/>
                              </a:rPr>
                            </m:ctrlPr>
                          </m:radPr>
                          <m:deg/>
                          <m:e>
                            <m:r>
                              <a:rPr lang="en-US" sz="2000" b="1" i="1">
                                <a:latin typeface="Cambria Math"/>
                              </a:rPr>
                              <m:t>𝟓</m:t>
                            </m:r>
                          </m:e>
                        </m:rad>
                      </m:den>
                    </m:f>
                  </m:oMath>
                </a14:m>
                <a:r>
                  <a:rPr lang="en-US" sz="2000" b="1" dirty="0"/>
                  <a:t> = 4,024</a:t>
                </a:r>
                <a:endParaRPr lang="ar-KW" sz="2000" b="1" dirty="0"/>
              </a:p>
            </p:txBody>
          </p:sp>
        </mc:Choice>
        <mc:Fallback>
          <p:sp>
            <p:nvSpPr>
              <p:cNvPr id="17" name="TextBox 16"/>
              <p:cNvSpPr txBox="1">
                <a:spLocks noRot="1" noChangeAspect="1" noMove="1" noResize="1" noEditPoints="1" noAdjustHandles="1" noChangeArrowheads="1" noChangeShapeType="1" noTextEdit="1"/>
              </p:cNvSpPr>
              <p:nvPr/>
            </p:nvSpPr>
            <p:spPr>
              <a:xfrm>
                <a:off x="2931940" y="3670555"/>
                <a:ext cx="1928092" cy="550535"/>
              </a:xfrm>
              <a:prstGeom prst="rect">
                <a:avLst/>
              </a:prstGeom>
              <a:blipFill>
                <a:blip r:embed="rId7"/>
                <a:stretch>
                  <a:fillRect r="-3481" b="-3333"/>
                </a:stretch>
              </a:blipFill>
            </p:spPr>
            <p:txBody>
              <a:bodyPr/>
              <a:lstStyle/>
              <a:p>
                <a:r>
                  <a:rPr lang="en-US">
                    <a:noFill/>
                  </a:rPr>
                  <a:t> </a:t>
                </a:r>
              </a:p>
            </p:txBody>
          </p:sp>
        </mc:Fallback>
      </mc:AlternateContent>
      <p:sp>
        <p:nvSpPr>
          <p:cNvPr id="18" name="TextBox 17"/>
          <p:cNvSpPr txBox="1"/>
          <p:nvPr/>
        </p:nvSpPr>
        <p:spPr>
          <a:xfrm>
            <a:off x="3563888" y="5559625"/>
            <a:ext cx="2880320" cy="461665"/>
          </a:xfrm>
          <a:prstGeom prst="rect">
            <a:avLst/>
          </a:prstGeom>
          <a:noFill/>
        </p:spPr>
        <p:txBody>
          <a:bodyPr wrap="square" rtlCol="1">
            <a:spAutoFit/>
          </a:bodyPr>
          <a:lstStyle/>
          <a:p>
            <a:r>
              <a:rPr lang="ar-KW" sz="2400" b="1" dirty="0">
                <a:solidFill>
                  <a:srgbClr val="FF0000"/>
                </a:solidFill>
              </a:rPr>
              <a:t>طول المحور الاصغر هو</a:t>
            </a:r>
          </a:p>
        </p:txBody>
      </p:sp>
      <p:sp>
        <p:nvSpPr>
          <p:cNvPr id="19" name="Oval 18"/>
          <p:cNvSpPr/>
          <p:nvPr/>
        </p:nvSpPr>
        <p:spPr>
          <a:xfrm>
            <a:off x="475928" y="4913320"/>
            <a:ext cx="432048"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solidFill>
                  <a:schemeClr val="tx1"/>
                </a:solidFill>
              </a:rPr>
              <a:t>d</a:t>
            </a:r>
            <a:endParaRPr lang="ar-KW" dirty="0">
              <a:solidFill>
                <a:schemeClr val="tx1"/>
              </a:solidFill>
            </a:endParaRPr>
          </a:p>
        </p:txBody>
      </p:sp>
      <p:sp>
        <p:nvSpPr>
          <p:cNvPr id="20" name="TextBox 19"/>
          <p:cNvSpPr txBox="1"/>
          <p:nvPr/>
        </p:nvSpPr>
        <p:spPr>
          <a:xfrm>
            <a:off x="3491880" y="5014029"/>
            <a:ext cx="2880320" cy="461665"/>
          </a:xfrm>
          <a:prstGeom prst="rect">
            <a:avLst/>
          </a:prstGeom>
          <a:noFill/>
        </p:spPr>
        <p:txBody>
          <a:bodyPr wrap="square" rtlCol="1">
            <a:spAutoFit/>
          </a:bodyPr>
          <a:lstStyle/>
          <a:p>
            <a:r>
              <a:rPr lang="ar-KW" sz="2400" b="1" dirty="0">
                <a:solidFill>
                  <a:srgbClr val="FF0000"/>
                </a:solidFill>
              </a:rPr>
              <a:t>طول المحور الاكبر هو</a:t>
            </a:r>
          </a:p>
        </p:txBody>
      </p:sp>
      <mc:AlternateContent xmlns:mc="http://schemas.openxmlformats.org/markup-compatibility/2006">
        <mc:Choice xmlns:a14="http://schemas.microsoft.com/office/drawing/2010/main" Requires="a14">
          <p:sp>
            <p:nvSpPr>
              <p:cNvPr id="21" name="TextBox 20"/>
              <p:cNvSpPr txBox="1"/>
              <p:nvPr/>
            </p:nvSpPr>
            <p:spPr>
              <a:xfrm>
                <a:off x="1063748" y="4976052"/>
                <a:ext cx="2880320" cy="461665"/>
              </a:xfrm>
              <a:prstGeom prst="rect">
                <a:avLst/>
              </a:prstGeom>
              <a:noFill/>
            </p:spPr>
            <p:txBody>
              <a:bodyPr wrap="square" rtlCol="1">
                <a:spAutoFit/>
              </a:bodyPr>
              <a:lstStyle/>
              <a:p>
                <a:pPr algn="l"/>
                <a:r>
                  <a:rPr lang="en-US" sz="2400" b="1" dirty="0"/>
                  <a:t>2a = 2  </a:t>
                </a:r>
                <a14:m>
                  <m:oMath xmlns:m="http://schemas.openxmlformats.org/officeDocument/2006/math">
                    <m:r>
                      <a:rPr lang="en-US" sz="2400" b="1" i="1">
                        <a:latin typeface="Cambria Math"/>
                        <a:ea typeface="Cambria Math"/>
                      </a:rPr>
                      <m:t>×</m:t>
                    </m:r>
                    <m:r>
                      <a:rPr lang="en-US" sz="2400" b="1" i="1">
                        <a:latin typeface="Cambria Math"/>
                        <a:ea typeface="Cambria Math"/>
                      </a:rPr>
                      <m:t>𝟑</m:t>
                    </m:r>
                    <m:r>
                      <a:rPr lang="en-US" sz="2400" b="1" i="1">
                        <a:latin typeface="Cambria Math"/>
                        <a:ea typeface="Cambria Math"/>
                      </a:rPr>
                      <m:t>=</m:t>
                    </m:r>
                    <m:r>
                      <a:rPr lang="en-US" sz="2400" b="1" i="1">
                        <a:latin typeface="Cambria Math"/>
                        <a:ea typeface="Cambria Math"/>
                      </a:rPr>
                      <m:t>𝟔</m:t>
                    </m:r>
                  </m:oMath>
                </a14:m>
                <a:endParaRPr lang="ar-KW" sz="2400" b="1" dirty="0"/>
              </a:p>
            </p:txBody>
          </p:sp>
        </mc:Choice>
        <mc:Fallback>
          <p:sp>
            <p:nvSpPr>
              <p:cNvPr id="21" name="TextBox 20"/>
              <p:cNvSpPr txBox="1">
                <a:spLocks noRot="1" noChangeAspect="1" noMove="1" noResize="1" noEditPoints="1" noAdjustHandles="1" noChangeArrowheads="1" noChangeShapeType="1" noTextEdit="1"/>
              </p:cNvSpPr>
              <p:nvPr/>
            </p:nvSpPr>
            <p:spPr>
              <a:xfrm>
                <a:off x="1063748" y="4976052"/>
                <a:ext cx="2880320" cy="461665"/>
              </a:xfrm>
              <a:prstGeom prst="rect">
                <a:avLst/>
              </a:prstGeom>
              <a:blipFill>
                <a:blip r:embed="rId8"/>
                <a:stretch>
                  <a:fillRect l="-2960" t="-10526"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1040205" y="5521275"/>
                <a:ext cx="2880320" cy="461665"/>
              </a:xfrm>
              <a:prstGeom prst="rect">
                <a:avLst/>
              </a:prstGeom>
              <a:noFill/>
            </p:spPr>
            <p:txBody>
              <a:bodyPr wrap="square" rtlCol="1">
                <a:spAutoFit/>
              </a:bodyPr>
              <a:lstStyle/>
              <a:p>
                <a:pPr algn="l"/>
                <a:r>
                  <a:rPr lang="en-US" sz="2400" b="1" dirty="0"/>
                  <a:t>2b = 2  </a:t>
                </a:r>
                <a14:m>
                  <m:oMath xmlns:m="http://schemas.openxmlformats.org/officeDocument/2006/math">
                    <m:r>
                      <a:rPr lang="en-US" sz="2400" b="1" i="1">
                        <a:latin typeface="Cambria Math"/>
                        <a:ea typeface="Cambria Math"/>
                      </a:rPr>
                      <m:t>×</m:t>
                    </m:r>
                    <m:r>
                      <a:rPr lang="en-US" sz="2400" b="1" i="1">
                        <a:latin typeface="Cambria Math"/>
                        <a:ea typeface="Cambria Math"/>
                      </a:rPr>
                      <m:t>𝟐</m:t>
                    </m:r>
                    <m:r>
                      <a:rPr lang="en-US" sz="2400" b="1" i="1">
                        <a:latin typeface="Cambria Math"/>
                        <a:ea typeface="Cambria Math"/>
                      </a:rPr>
                      <m:t>=</m:t>
                    </m:r>
                    <m:r>
                      <a:rPr lang="en-US" sz="2400" b="1" i="1">
                        <a:latin typeface="Cambria Math"/>
                        <a:ea typeface="Cambria Math"/>
                      </a:rPr>
                      <m:t>𝟒</m:t>
                    </m:r>
                  </m:oMath>
                </a14:m>
                <a:endParaRPr lang="ar-KW" sz="2400" b="1" dirty="0"/>
              </a:p>
            </p:txBody>
          </p:sp>
        </mc:Choice>
        <mc:Fallback>
          <p:sp>
            <p:nvSpPr>
              <p:cNvPr id="22" name="TextBox 21"/>
              <p:cNvSpPr txBox="1">
                <a:spLocks noRot="1" noChangeAspect="1" noMove="1" noResize="1" noEditPoints="1" noAdjustHandles="1" noChangeArrowheads="1" noChangeShapeType="1" noTextEdit="1"/>
              </p:cNvSpPr>
              <p:nvPr/>
            </p:nvSpPr>
            <p:spPr>
              <a:xfrm>
                <a:off x="1040205" y="5521275"/>
                <a:ext cx="2880320" cy="461665"/>
              </a:xfrm>
              <a:prstGeom prst="rect">
                <a:avLst/>
              </a:prstGeom>
              <a:blipFill>
                <a:blip r:embed="rId9"/>
                <a:stretch>
                  <a:fillRect l="-3178" t="-10667" b="-30667"/>
                </a:stretch>
              </a:blipFill>
            </p:spPr>
            <p:txBody>
              <a:bodyPr/>
              <a:lstStyle/>
              <a:p>
                <a:r>
                  <a:rPr lang="en-US">
                    <a:noFill/>
                  </a:rPr>
                  <a:t> </a:t>
                </a:r>
              </a:p>
            </p:txBody>
          </p:sp>
        </mc:Fallback>
      </mc:AlternateContent>
      <p:pic>
        <p:nvPicPr>
          <p:cNvPr id="23" name="Picture 4"/>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Layer>
                </a14:imgProps>
              </a:ext>
            </a:extLst>
          </a:blip>
          <a:srcRect/>
          <a:stretch>
            <a:fillRect/>
          </a:stretch>
        </p:blipFill>
        <p:spPr bwMode="auto">
          <a:xfrm>
            <a:off x="6444210" y="2348882"/>
            <a:ext cx="2349511" cy="2294553"/>
          </a:xfrm>
          <a:prstGeom prst="rect">
            <a:avLst/>
          </a:prstGeom>
          <a:noFill/>
          <a:ln w="9525">
            <a:noFill/>
            <a:miter lim="800000"/>
            <a:headEnd/>
            <a:tailEnd/>
          </a:ln>
          <a:effectLst/>
        </p:spPr>
      </p:pic>
    </p:spTree>
    <p:extLst>
      <p:ext uri="{BB962C8B-B14F-4D97-AF65-F5344CB8AC3E}">
        <p14:creationId xmlns:p14="http://schemas.microsoft.com/office/powerpoint/2010/main" val="158284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P spid="12" grpId="0"/>
      <p:bldP spid="13" grpId="0" animBg="1"/>
      <p:bldP spid="14" grpId="0"/>
      <p:bldP spid="15" grpId="0"/>
      <p:bldP spid="16" grpId="0"/>
      <p:bldP spid="17" grpId="0"/>
      <p:bldP spid="18" grpId="0"/>
      <p:bldP spid="19" grpId="0" animBg="1"/>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827040" y="872913"/>
            <a:ext cx="324036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التقييم</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6" name="Content Placeholder 2"/>
          <p:cNvSpPr txBox="1">
            <a:spLocks/>
          </p:cNvSpPr>
          <p:nvPr/>
        </p:nvSpPr>
        <p:spPr>
          <a:xfrm>
            <a:off x="2123728" y="2132856"/>
            <a:ext cx="4392488" cy="2952328"/>
          </a:xfrm>
          <a:prstGeom prst="rect">
            <a:avLst/>
          </a:prstGeom>
        </p:spPr>
        <p:txBody>
          <a:bodyPr>
            <a:normAutofit/>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ar-SA" sz="4000" b="1" u="sng" dirty="0">
                <a:ln w="17780" cmpd="sng">
                  <a:solidFill>
                    <a:schemeClr val="tx1">
                      <a:lumMod val="85000"/>
                      <a:lumOff val="15000"/>
                    </a:schemeClr>
                  </a:solidFill>
                  <a:prstDash val="solid"/>
                  <a:miter lim="800000"/>
                </a:ln>
                <a:solidFill>
                  <a:srgbClr val="00B050"/>
                </a:solidFill>
                <a:effectLst>
                  <a:outerShdw blurRad="50800" algn="tl" rotWithShape="0">
                    <a:srgbClr val="000000"/>
                  </a:outerShdw>
                </a:effectLst>
                <a:latin typeface="Simplified Arabic" pitchFamily="18" charset="-78"/>
                <a:cs typeface="AGA Aladdin Regular" pitchFamily="2" charset="-78"/>
              </a:rPr>
              <a:t>حاول ان تحل </a:t>
            </a:r>
          </a:p>
          <a:p>
            <a:pPr marL="0" indent="0" algn="ctr" fontAlgn="auto">
              <a:spcAft>
                <a:spcPts val="0"/>
              </a:spcAft>
              <a:buNone/>
              <a:defRPr/>
            </a:pPr>
            <a:endParaRPr lang="ar-SA" sz="4000" b="1" u="sng" dirty="0">
              <a:ln w="17780" cmpd="sng">
                <a:solidFill>
                  <a:schemeClr val="tx1">
                    <a:lumMod val="85000"/>
                    <a:lumOff val="15000"/>
                  </a:schemeClr>
                </a:solidFill>
                <a:prstDash val="solid"/>
                <a:miter lim="800000"/>
              </a:ln>
              <a:solidFill>
                <a:srgbClr val="00B050"/>
              </a:solidFill>
              <a:effectLst>
                <a:outerShdw blurRad="50800" algn="tl" rotWithShape="0">
                  <a:srgbClr val="000000"/>
                </a:outerShdw>
              </a:effectLst>
              <a:latin typeface="Simplified Arabic" pitchFamily="18" charset="-78"/>
              <a:cs typeface="AGA Aladdin Regular" pitchFamily="2" charset="-78"/>
            </a:endParaRPr>
          </a:p>
          <a:p>
            <a:pPr marL="0" indent="0" algn="ctr" fontAlgn="auto">
              <a:spcAft>
                <a:spcPts val="0"/>
              </a:spcAft>
              <a:buNone/>
              <a:defRPr/>
            </a:pPr>
            <a:r>
              <a:rPr lang="ar-SA" sz="2800" b="1" dirty="0">
                <a:latin typeface="Simplified Arabic" pitchFamily="18" charset="-78"/>
                <a:cs typeface="Simplified Arabic" pitchFamily="18" charset="-78"/>
              </a:rPr>
              <a:t>ص </a:t>
            </a:r>
            <a:r>
              <a:rPr lang="en-US" sz="2800" b="1" dirty="0">
                <a:latin typeface="Simplified Arabic" pitchFamily="18" charset="-78"/>
                <a:cs typeface="Simplified Arabic" pitchFamily="18" charset="-78"/>
              </a:rPr>
              <a:t> 112</a:t>
            </a:r>
            <a:r>
              <a:rPr lang="ar-SA" sz="2800" b="1" dirty="0">
                <a:latin typeface="Simplified Arabic" pitchFamily="18" charset="-78"/>
                <a:cs typeface="Simplified Arabic" pitchFamily="18" charset="-78"/>
              </a:rPr>
              <a:t>رقم(</a:t>
            </a:r>
            <a:r>
              <a:rPr lang="en-US" sz="2800" b="1" dirty="0">
                <a:latin typeface="Simplified Arabic" pitchFamily="18" charset="-78"/>
                <a:cs typeface="Simplified Arabic" pitchFamily="18" charset="-78"/>
              </a:rPr>
              <a:t>1</a:t>
            </a:r>
            <a:r>
              <a:rPr lang="ar-SA" sz="2800" b="1" dirty="0">
                <a:latin typeface="Simplified Arabic" pitchFamily="18" charset="-78"/>
                <a:cs typeface="Simplified Arabic" pitchFamily="18" charset="-78"/>
              </a:rPr>
              <a:t>)</a:t>
            </a:r>
          </a:p>
          <a:p>
            <a:pPr marL="0" indent="0" algn="ctr" fontAlgn="auto">
              <a:spcAft>
                <a:spcPts val="0"/>
              </a:spcAft>
              <a:buNone/>
              <a:defRPr/>
            </a:pPr>
            <a:r>
              <a:rPr lang="ar-SA" sz="2800" b="1" dirty="0">
                <a:latin typeface="Simplified Arabic" pitchFamily="18" charset="-78"/>
                <a:cs typeface="Simplified Arabic" pitchFamily="18" charset="-7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47815" y="2781300"/>
            <a:ext cx="5513387" cy="1612900"/>
          </a:xfrm>
        </p:spPr>
        <p:txBody>
          <a:bodyPr/>
          <a:lstStyle/>
          <a:p>
            <a:pPr marL="0" indent="0" eaLnBrk="1" hangingPunct="1">
              <a:buNone/>
            </a:pPr>
            <a:r>
              <a:rPr lang="ar-SA" sz="2800" b="1" dirty="0">
                <a:latin typeface="Simplified Arabic" pitchFamily="18" charset="-78"/>
                <a:cs typeface="Simplified Arabic" pitchFamily="18" charset="-78"/>
              </a:rPr>
              <a:t>كراسة التمارين   ص</a:t>
            </a:r>
            <a:r>
              <a:rPr lang="en-US" sz="2800" b="1" dirty="0">
                <a:latin typeface="Simplified Arabic" pitchFamily="18" charset="-78"/>
                <a:cs typeface="Simplified Arabic" pitchFamily="18" charset="-78"/>
              </a:rPr>
              <a:t>43</a:t>
            </a:r>
            <a:r>
              <a:rPr lang="ar-SA" sz="2800" b="1" dirty="0">
                <a:latin typeface="Simplified Arabic" pitchFamily="18" charset="-78"/>
                <a:cs typeface="Simplified Arabic" pitchFamily="18" charset="-78"/>
              </a:rPr>
              <a:t> رقم</a:t>
            </a:r>
            <a:r>
              <a:rPr lang="en-US" sz="2800" b="1" dirty="0">
                <a:latin typeface="Simplified Arabic" pitchFamily="18" charset="-78"/>
                <a:cs typeface="Simplified Arabic" pitchFamily="18" charset="-78"/>
              </a:rPr>
              <a:t>(1 , 2) </a:t>
            </a:r>
            <a:endParaRPr lang="ar-SA" sz="2800" b="1" dirty="0">
              <a:latin typeface="Simplified Arabic" pitchFamily="18" charset="-78"/>
              <a:cs typeface="Simplified Arabic" pitchFamily="18" charset="-78"/>
            </a:endParaRPr>
          </a:p>
          <a:p>
            <a:pPr marL="0" indent="0" eaLnBrk="1" hangingPunct="1">
              <a:buNone/>
            </a:pPr>
            <a:r>
              <a:rPr lang="ar-SA" sz="2800" b="1" dirty="0">
                <a:latin typeface="Simplified Arabic" pitchFamily="18" charset="-78"/>
                <a:cs typeface="Simplified Arabic" pitchFamily="18" charset="-78"/>
              </a:rPr>
              <a:t>                 </a:t>
            </a:r>
          </a:p>
        </p:txBody>
      </p:sp>
      <p:sp>
        <p:nvSpPr>
          <p:cNvPr id="5" name="Title 1"/>
          <p:cNvSpPr>
            <a:spLocks noGrp="1"/>
          </p:cNvSpPr>
          <p:nvPr>
            <p:ph type="title"/>
          </p:nvPr>
        </p:nvSpPr>
        <p:spPr>
          <a:xfrm>
            <a:off x="2987824" y="1268761"/>
            <a:ext cx="324036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التطبيق</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5796136" y="1052736"/>
            <a:ext cx="2952328" cy="580758"/>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vert="horz" anchor="b">
            <a:normAutofit fontScale="97500"/>
          </a:bodyPr>
          <a:lstStyle>
            <a:lvl1pPr algn="l" rtl="1" eaLnBrk="0" fontAlgn="base" hangingPunct="0">
              <a:spcBef>
                <a:spcPct val="0"/>
              </a:spcBef>
              <a:spcAft>
                <a:spcPct val="0"/>
              </a:spcAft>
              <a:defRPr sz="3000" kern="1200" cap="small">
                <a:solidFill>
                  <a:schemeClr val="tx2"/>
                </a:solidFill>
                <a:latin typeface="+mj-lt"/>
                <a:ea typeface="+mj-ea"/>
                <a:cs typeface="+mj-cs"/>
              </a:defRPr>
            </a:lvl1pPr>
            <a:lvl2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2pPr>
            <a:lvl3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3pPr>
            <a:lvl4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4pPr>
            <a:lvl5pPr algn="l" rtl="1" eaLnBrk="0" fontAlgn="base" hangingPunct="0">
              <a:spcBef>
                <a:spcPct val="0"/>
              </a:spcBef>
              <a:spcAft>
                <a:spcPct val="0"/>
              </a:spcAft>
              <a:defRPr sz="3000">
                <a:solidFill>
                  <a:schemeClr val="tx2"/>
                </a:solidFill>
                <a:latin typeface="Century Schoolbook" pitchFamily="18" charset="0"/>
                <a:cs typeface="Times New Roman" pitchFamily="18" charset="0"/>
              </a:defRPr>
            </a:lvl5pPr>
            <a:lvl6pPr marL="457200" algn="l" rtl="1" fontAlgn="base">
              <a:spcBef>
                <a:spcPct val="0"/>
              </a:spcBef>
              <a:spcAft>
                <a:spcPct val="0"/>
              </a:spcAft>
              <a:defRPr sz="3000">
                <a:solidFill>
                  <a:schemeClr val="tx2"/>
                </a:solidFill>
                <a:latin typeface="Century Schoolbook" pitchFamily="18" charset="0"/>
                <a:cs typeface="Times New Roman" pitchFamily="18" charset="0"/>
              </a:defRPr>
            </a:lvl6pPr>
            <a:lvl7pPr marL="914400" algn="l" rtl="1" fontAlgn="base">
              <a:spcBef>
                <a:spcPct val="0"/>
              </a:spcBef>
              <a:spcAft>
                <a:spcPct val="0"/>
              </a:spcAft>
              <a:defRPr sz="3000">
                <a:solidFill>
                  <a:schemeClr val="tx2"/>
                </a:solidFill>
                <a:latin typeface="Century Schoolbook" pitchFamily="18" charset="0"/>
                <a:cs typeface="Times New Roman" pitchFamily="18" charset="0"/>
              </a:defRPr>
            </a:lvl7pPr>
            <a:lvl8pPr marL="1371600" algn="l" rtl="1" fontAlgn="base">
              <a:spcBef>
                <a:spcPct val="0"/>
              </a:spcBef>
              <a:spcAft>
                <a:spcPct val="0"/>
              </a:spcAft>
              <a:defRPr sz="3000">
                <a:solidFill>
                  <a:schemeClr val="tx2"/>
                </a:solidFill>
                <a:latin typeface="Century Schoolbook" pitchFamily="18" charset="0"/>
                <a:cs typeface="Times New Roman" pitchFamily="18" charset="0"/>
              </a:defRPr>
            </a:lvl8pPr>
            <a:lvl9pPr marL="1828800" algn="l" rtl="1" fontAlgn="base">
              <a:spcBef>
                <a:spcPct val="0"/>
              </a:spcBef>
              <a:spcAft>
                <a:spcPct val="0"/>
              </a:spcAft>
              <a:defRPr sz="3000">
                <a:solidFill>
                  <a:schemeClr val="tx2"/>
                </a:solidFill>
                <a:latin typeface="Century Schoolbook" pitchFamily="18" charset="0"/>
                <a:cs typeface="Times New Roman" pitchFamily="18" charset="0"/>
              </a:defRPr>
            </a:lvl9pPr>
          </a:lstStyle>
          <a:p>
            <a:r>
              <a:rPr lang="ar-KW" sz="2800" b="1" u="sng" dirty="0">
                <a:solidFill>
                  <a:sysClr val="windowText" lastClr="000000"/>
                </a:solidFill>
                <a:latin typeface="Simplified Arabic" panose="02020603050405020304" pitchFamily="18" charset="-78"/>
                <a:cs typeface="Sultan  koufi Bold 2 " pitchFamily="2" charset="-78"/>
              </a:rPr>
              <a:t>السطح المخروطي</a:t>
            </a:r>
            <a:endParaRPr lang="ar-KW" sz="2800" b="1" dirty="0">
              <a:solidFill>
                <a:sysClr val="windowText" lastClr="000000"/>
              </a:solidFill>
              <a:latin typeface="Simplified Arabic" panose="02020603050405020304" pitchFamily="18" charset="-78"/>
              <a:cs typeface="Sultan  koufi Bold 2 " pitchFamily="2" charset="-78"/>
            </a:endParaRPr>
          </a:p>
        </p:txBody>
      </p:sp>
      <p:grpSp>
        <p:nvGrpSpPr>
          <p:cNvPr id="6" name="Group 35"/>
          <p:cNvGrpSpPr>
            <a:grpSpLocks/>
          </p:cNvGrpSpPr>
          <p:nvPr/>
        </p:nvGrpSpPr>
        <p:grpSpPr bwMode="auto">
          <a:xfrm>
            <a:off x="1138358" y="2087495"/>
            <a:ext cx="1631950" cy="3479800"/>
            <a:chOff x="2154" y="1434"/>
            <a:chExt cx="949" cy="2192"/>
          </a:xfrm>
        </p:grpSpPr>
        <p:sp>
          <p:nvSpPr>
            <p:cNvPr id="7" name="AutoShape 30"/>
            <p:cNvSpPr>
              <a:spLocks noChangeArrowheads="1"/>
            </p:cNvSpPr>
            <p:nvPr/>
          </p:nvSpPr>
          <p:spPr bwMode="auto">
            <a:xfrm rot="-10800000">
              <a:off x="2154" y="2523"/>
              <a:ext cx="941" cy="916"/>
            </a:xfrm>
            <a:prstGeom prst="flowChartMerg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KW"/>
            </a:p>
          </p:txBody>
        </p:sp>
        <p:sp>
          <p:nvSpPr>
            <p:cNvPr id="8" name="Oval 31"/>
            <p:cNvSpPr>
              <a:spLocks noChangeArrowheads="1"/>
            </p:cNvSpPr>
            <p:nvPr/>
          </p:nvSpPr>
          <p:spPr bwMode="auto">
            <a:xfrm rot="-10800000">
              <a:off x="2154" y="3292"/>
              <a:ext cx="949" cy="334"/>
            </a:xfrm>
            <a:prstGeom prst="ellipse">
              <a:avLst/>
            </a:prstGeom>
            <a:gradFill rotWithShape="1">
              <a:gsLst>
                <a:gs pos="0">
                  <a:schemeClr val="accent2"/>
                </a:gs>
                <a:gs pos="100000">
                  <a:srgbClr val="FFFFFF"/>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KW"/>
            </a:p>
          </p:txBody>
        </p:sp>
        <p:sp>
          <p:nvSpPr>
            <p:cNvPr id="9" name="AutoShape 33"/>
            <p:cNvSpPr>
              <a:spLocks noChangeArrowheads="1"/>
            </p:cNvSpPr>
            <p:nvPr/>
          </p:nvSpPr>
          <p:spPr bwMode="auto">
            <a:xfrm>
              <a:off x="2154" y="1614"/>
              <a:ext cx="941" cy="915"/>
            </a:xfrm>
            <a:prstGeom prst="flowChartMerge">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KW"/>
            </a:p>
          </p:txBody>
        </p:sp>
        <p:sp>
          <p:nvSpPr>
            <p:cNvPr id="10" name="Oval 34"/>
            <p:cNvSpPr>
              <a:spLocks noChangeArrowheads="1"/>
            </p:cNvSpPr>
            <p:nvPr/>
          </p:nvSpPr>
          <p:spPr bwMode="auto">
            <a:xfrm>
              <a:off x="2154" y="1434"/>
              <a:ext cx="949" cy="333"/>
            </a:xfrm>
            <a:prstGeom prst="ellipse">
              <a:avLst/>
            </a:prstGeom>
            <a:gradFill rotWithShape="1">
              <a:gsLst>
                <a:gs pos="0">
                  <a:schemeClr val="accent2"/>
                </a:gs>
                <a:gs pos="100000">
                  <a:schemeClr val="bg1"/>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KW"/>
            </a:p>
          </p:txBody>
        </p:sp>
      </p:grpSp>
      <p:grpSp>
        <p:nvGrpSpPr>
          <p:cNvPr id="11" name="Group 10"/>
          <p:cNvGrpSpPr>
            <a:grpSpLocks/>
          </p:cNvGrpSpPr>
          <p:nvPr/>
        </p:nvGrpSpPr>
        <p:grpSpPr bwMode="auto">
          <a:xfrm>
            <a:off x="1954333" y="1874035"/>
            <a:ext cx="41275" cy="4467225"/>
            <a:chOff x="736" y="1261"/>
            <a:chExt cx="24" cy="2814"/>
          </a:xfrm>
        </p:grpSpPr>
        <p:sp>
          <p:nvSpPr>
            <p:cNvPr id="12" name="Line 11"/>
            <p:cNvSpPr>
              <a:spLocks noChangeShapeType="1"/>
            </p:cNvSpPr>
            <p:nvPr/>
          </p:nvSpPr>
          <p:spPr bwMode="auto">
            <a:xfrm flipV="1">
              <a:off x="748" y="3475"/>
              <a:ext cx="12" cy="6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KW"/>
            </a:p>
          </p:txBody>
        </p:sp>
        <p:sp>
          <p:nvSpPr>
            <p:cNvPr id="13" name="Line 12"/>
            <p:cNvSpPr>
              <a:spLocks noChangeShapeType="1"/>
            </p:cNvSpPr>
            <p:nvPr/>
          </p:nvSpPr>
          <p:spPr bwMode="auto">
            <a:xfrm flipV="1">
              <a:off x="736" y="1261"/>
              <a:ext cx="0" cy="67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KW"/>
            </a:p>
          </p:txBody>
        </p:sp>
        <p:sp>
          <p:nvSpPr>
            <p:cNvPr id="14" name="Line 13"/>
            <p:cNvSpPr>
              <a:spLocks noChangeShapeType="1"/>
            </p:cNvSpPr>
            <p:nvPr/>
          </p:nvSpPr>
          <p:spPr bwMode="auto">
            <a:xfrm>
              <a:off x="736" y="1885"/>
              <a:ext cx="0" cy="1488"/>
            </a:xfrm>
            <a:prstGeom prst="line">
              <a:avLst/>
            </a:prstGeom>
            <a:noFill/>
            <a:ln w="38100">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KW"/>
            </a:p>
          </p:txBody>
        </p:sp>
      </p:grpSp>
      <p:sp>
        <p:nvSpPr>
          <p:cNvPr id="15" name="TextBox 14"/>
          <p:cNvSpPr txBox="1"/>
          <p:nvPr/>
        </p:nvSpPr>
        <p:spPr>
          <a:xfrm>
            <a:off x="2770310" y="2852938"/>
            <a:ext cx="5910503" cy="1200329"/>
          </a:xfrm>
          <a:prstGeom prst="rect">
            <a:avLst/>
          </a:prstGeom>
          <a:noFill/>
        </p:spPr>
        <p:txBody>
          <a:bodyPr wrap="square" rtlCol="1">
            <a:spAutoFit/>
          </a:bodyPr>
          <a:lstStyle/>
          <a:p>
            <a:r>
              <a:rPr lang="ar-KW" sz="2400" b="1" dirty="0">
                <a:latin typeface="Simplified Arabic" panose="02020603050405020304" pitchFamily="18" charset="-78"/>
                <a:cs typeface="Simplified Arabic" panose="02020603050405020304" pitchFamily="18" charset="-78"/>
              </a:rPr>
              <a:t>إذا أدرنا هذا الشكل في الفضاء ثلاثي الأبعاد حول منصف إحدى الزاويتين بين هذين المستقيمين سينشأ من هذا الشكل سطح مخروطي قائمين رأساهما عند النقطة </a:t>
            </a:r>
            <a:r>
              <a:rPr lang="en-US" sz="2400" b="1" dirty="0">
                <a:latin typeface="Simplified Arabic" panose="02020603050405020304" pitchFamily="18" charset="-78"/>
                <a:cs typeface="Simplified Arabic" panose="02020603050405020304" pitchFamily="18" charset="-78"/>
              </a:rPr>
              <a:t>V</a:t>
            </a:r>
            <a:endParaRPr lang="ar-KW" sz="2400" b="1" dirty="0">
              <a:latin typeface="Simplified Arabic" panose="02020603050405020304" pitchFamily="18" charset="-78"/>
              <a:cs typeface="Simplified Arabic" panose="02020603050405020304" pitchFamily="18" charset="-78"/>
            </a:endParaRPr>
          </a:p>
        </p:txBody>
      </p:sp>
      <p:sp>
        <p:nvSpPr>
          <p:cNvPr id="16" name="Rectangle 15"/>
          <p:cNvSpPr/>
          <p:nvPr/>
        </p:nvSpPr>
        <p:spPr>
          <a:xfrm>
            <a:off x="2253776" y="3761553"/>
            <a:ext cx="399469" cy="523220"/>
          </a:xfrm>
          <a:prstGeom prst="rect">
            <a:avLst/>
          </a:prstGeom>
        </p:spPr>
        <p:txBody>
          <a:bodyPr wrap="none">
            <a:spAutoFit/>
          </a:bodyPr>
          <a:lstStyle/>
          <a:p>
            <a:r>
              <a:rPr lang="en-US" sz="2800" b="1" dirty="0">
                <a:latin typeface="Simplified Arabic" panose="02020603050405020304" pitchFamily="18" charset="-78"/>
                <a:cs typeface="Simplified Arabic" panose="02020603050405020304" pitchFamily="18" charset="-78"/>
              </a:rPr>
              <a:t>V</a:t>
            </a:r>
            <a:endParaRPr lang="ar-KW" sz="2800" dirty="0"/>
          </a:p>
        </p:txBody>
      </p:sp>
      <p:sp>
        <p:nvSpPr>
          <p:cNvPr id="17" name="Rectangle 16"/>
          <p:cNvSpPr/>
          <p:nvPr/>
        </p:nvSpPr>
        <p:spPr>
          <a:xfrm>
            <a:off x="1690887" y="6341258"/>
            <a:ext cx="764954" cy="400110"/>
          </a:xfrm>
          <a:prstGeom prst="rect">
            <a:avLst/>
          </a:prstGeom>
        </p:spPr>
        <p:txBody>
          <a:bodyPr wrap="none">
            <a:spAutoFit/>
          </a:bodyPr>
          <a:lstStyle/>
          <a:p>
            <a:r>
              <a:rPr lang="ar-KW" sz="2000" b="1" dirty="0">
                <a:latin typeface="Simplified Arabic" panose="02020603050405020304" pitchFamily="18" charset="-78"/>
                <a:cs typeface="Simplified Arabic" panose="02020603050405020304" pitchFamily="18" charset="-78"/>
              </a:rPr>
              <a:t>المحور</a:t>
            </a:r>
            <a:endParaRPr lang="ar-KW" sz="2000" dirty="0"/>
          </a:p>
        </p:txBody>
      </p:sp>
      <p:sp>
        <p:nvSpPr>
          <p:cNvPr id="18" name="Rectangle 17"/>
          <p:cNvSpPr/>
          <p:nvPr/>
        </p:nvSpPr>
        <p:spPr>
          <a:xfrm>
            <a:off x="-108520" y="3959476"/>
            <a:ext cx="1502334" cy="707886"/>
          </a:xfrm>
          <a:prstGeom prst="rect">
            <a:avLst/>
          </a:prstGeom>
        </p:spPr>
        <p:txBody>
          <a:bodyPr wrap="none">
            <a:spAutoFit/>
          </a:bodyPr>
          <a:lstStyle/>
          <a:p>
            <a:r>
              <a:rPr lang="ar-KW" sz="2000" b="1" dirty="0">
                <a:latin typeface="Simplified Arabic" panose="02020603050405020304" pitchFamily="18" charset="-78"/>
                <a:cs typeface="Simplified Arabic" panose="02020603050405020304" pitchFamily="18" charset="-78"/>
              </a:rPr>
              <a:t>سطح مخروطي </a:t>
            </a:r>
          </a:p>
          <a:p>
            <a:r>
              <a:rPr lang="ar-KW" sz="2000" b="1" dirty="0">
                <a:latin typeface="Simplified Arabic" panose="02020603050405020304" pitchFamily="18" charset="-78"/>
                <a:cs typeface="Simplified Arabic" panose="02020603050405020304" pitchFamily="18" charset="-78"/>
              </a:rPr>
              <a:t>قائم سفلي </a:t>
            </a:r>
            <a:endParaRPr lang="ar-KW" sz="2000" dirty="0"/>
          </a:p>
        </p:txBody>
      </p:sp>
      <p:sp>
        <p:nvSpPr>
          <p:cNvPr id="19" name="Rectangle 18"/>
          <p:cNvSpPr/>
          <p:nvPr/>
        </p:nvSpPr>
        <p:spPr>
          <a:xfrm>
            <a:off x="-17517" y="2945759"/>
            <a:ext cx="1502334" cy="707886"/>
          </a:xfrm>
          <a:prstGeom prst="rect">
            <a:avLst/>
          </a:prstGeom>
        </p:spPr>
        <p:txBody>
          <a:bodyPr wrap="none">
            <a:spAutoFit/>
          </a:bodyPr>
          <a:lstStyle/>
          <a:p>
            <a:r>
              <a:rPr lang="ar-KW" sz="2000" b="1" dirty="0">
                <a:latin typeface="Simplified Arabic" panose="02020603050405020304" pitchFamily="18" charset="-78"/>
                <a:cs typeface="Simplified Arabic" panose="02020603050405020304" pitchFamily="18" charset="-78"/>
              </a:rPr>
              <a:t>سطح مخروطي </a:t>
            </a:r>
          </a:p>
          <a:p>
            <a:r>
              <a:rPr lang="ar-KW" sz="2000" b="1" dirty="0">
                <a:latin typeface="Simplified Arabic" panose="02020603050405020304" pitchFamily="18" charset="-78"/>
                <a:cs typeface="Simplified Arabic" panose="02020603050405020304" pitchFamily="18" charset="-78"/>
              </a:rPr>
              <a:t>قائم علوي</a:t>
            </a:r>
            <a:endParaRPr lang="ar-KW" sz="2000" dirty="0"/>
          </a:p>
        </p:txBody>
      </p:sp>
      <p:sp>
        <p:nvSpPr>
          <p:cNvPr id="20" name="Rectangle 19"/>
          <p:cNvSpPr/>
          <p:nvPr/>
        </p:nvSpPr>
        <p:spPr>
          <a:xfrm>
            <a:off x="2961893" y="1473740"/>
            <a:ext cx="659155" cy="400110"/>
          </a:xfrm>
          <a:prstGeom prst="rect">
            <a:avLst/>
          </a:prstGeom>
        </p:spPr>
        <p:txBody>
          <a:bodyPr wrap="none">
            <a:spAutoFit/>
          </a:bodyPr>
          <a:lstStyle/>
          <a:p>
            <a:r>
              <a:rPr lang="ar-KW" sz="2000" b="1" dirty="0">
                <a:latin typeface="Simplified Arabic" panose="02020603050405020304" pitchFamily="18" charset="-78"/>
                <a:cs typeface="Simplified Arabic" panose="02020603050405020304" pitchFamily="18" charset="-78"/>
              </a:rPr>
              <a:t>الراسم</a:t>
            </a:r>
            <a:endParaRPr lang="ar-KW" sz="2000" dirty="0"/>
          </a:p>
        </p:txBody>
      </p:sp>
      <p:cxnSp>
        <p:nvCxnSpPr>
          <p:cNvPr id="21" name="Straight Arrow Connector 20"/>
          <p:cNvCxnSpPr/>
          <p:nvPr/>
        </p:nvCxnSpPr>
        <p:spPr>
          <a:xfrm flipH="1">
            <a:off x="733846" y="1841835"/>
            <a:ext cx="2343955" cy="4198513"/>
          </a:xfrm>
          <a:prstGeom prst="straightConnector1">
            <a:avLst/>
          </a:prstGeom>
          <a:ln w="38100">
            <a:solidFill>
              <a:srgbClr val="92D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138359" y="1717038"/>
            <a:ext cx="1505429" cy="448487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1401322" y="1717038"/>
            <a:ext cx="1171368" cy="4484876"/>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19872" y="1805917"/>
            <a:ext cx="5260940" cy="830997"/>
          </a:xfrm>
          <a:prstGeom prst="rect">
            <a:avLst/>
          </a:prstGeom>
          <a:noFill/>
        </p:spPr>
        <p:txBody>
          <a:bodyPr wrap="square" rtlCol="1">
            <a:spAutoFit/>
          </a:bodyPr>
          <a:lstStyle/>
          <a:p>
            <a:r>
              <a:rPr lang="ar-KW" sz="2400" b="1" dirty="0">
                <a:latin typeface="Simplified Arabic" panose="02020603050405020304" pitchFamily="18" charset="-78"/>
                <a:cs typeface="Simplified Arabic" panose="02020603050405020304" pitchFamily="18" charset="-78"/>
              </a:rPr>
              <a:t>تخيل شكلا هندسيا يتكون من مستقيمين غير متعامدين يتقاطعان في نقطة </a:t>
            </a:r>
            <a:r>
              <a:rPr lang="en-US" sz="2400" b="1" dirty="0">
                <a:latin typeface="Simplified Arabic" panose="02020603050405020304" pitchFamily="18" charset="-78"/>
                <a:cs typeface="Simplified Arabic" panose="02020603050405020304" pitchFamily="18" charset="-78"/>
              </a:rPr>
              <a:t>V</a:t>
            </a:r>
            <a:r>
              <a:rPr lang="ar-KW" sz="2400" b="1" dirty="0">
                <a:latin typeface="Simplified Arabic" panose="02020603050405020304" pitchFamily="18" charset="-78"/>
                <a:cs typeface="Simplified Arabic" panose="02020603050405020304" pitchFamily="18" charset="-78"/>
              </a:rPr>
              <a:t> </a:t>
            </a:r>
          </a:p>
        </p:txBody>
      </p:sp>
      <p:sp>
        <p:nvSpPr>
          <p:cNvPr id="25" name="TextBox 24"/>
          <p:cNvSpPr txBox="1"/>
          <p:nvPr/>
        </p:nvSpPr>
        <p:spPr>
          <a:xfrm>
            <a:off x="4067946" y="5103725"/>
            <a:ext cx="4689339" cy="830997"/>
          </a:xfrm>
          <a:prstGeom prst="rect">
            <a:avLst/>
          </a:prstGeom>
          <a:noFill/>
        </p:spPr>
        <p:txBody>
          <a:bodyPr wrap="square" rtlCol="1">
            <a:spAutoFit/>
          </a:bodyPr>
          <a:lstStyle/>
          <a:p>
            <a:r>
              <a:rPr lang="ar-KW" sz="2400" b="1" dirty="0">
                <a:latin typeface="Simplified Arabic" panose="02020603050405020304" pitchFamily="18" charset="-78"/>
                <a:cs typeface="Simplified Arabic" panose="02020603050405020304" pitchFamily="18" charset="-78"/>
              </a:rPr>
              <a:t>كل مستقيم يمر بالنقطة </a:t>
            </a:r>
            <a:r>
              <a:rPr lang="en-US" sz="2400" b="1" dirty="0">
                <a:latin typeface="Simplified Arabic" panose="02020603050405020304" pitchFamily="18" charset="-78"/>
                <a:cs typeface="Simplified Arabic" panose="02020603050405020304" pitchFamily="18" charset="-78"/>
              </a:rPr>
              <a:t>V </a:t>
            </a:r>
            <a:r>
              <a:rPr lang="ar-KW" sz="2400" b="1" dirty="0">
                <a:latin typeface="Simplified Arabic" panose="02020603050405020304" pitchFamily="18" charset="-78"/>
                <a:cs typeface="Simplified Arabic" panose="02020603050405020304" pitchFamily="18" charset="-78"/>
              </a:rPr>
              <a:t> ويشكل جزاء من</a:t>
            </a:r>
          </a:p>
          <a:p>
            <a:r>
              <a:rPr lang="ar-KW" sz="2400" b="1" dirty="0">
                <a:latin typeface="Simplified Arabic" panose="02020603050405020304" pitchFamily="18" charset="-78"/>
                <a:cs typeface="Simplified Arabic" panose="02020603050405020304" pitchFamily="18" charset="-78"/>
              </a:rPr>
              <a:t> السطح المخروطي يسمى </a:t>
            </a:r>
            <a:r>
              <a:rPr lang="ar-KW" sz="2400" b="1" dirty="0">
                <a:solidFill>
                  <a:srgbClr val="FF0000"/>
                </a:solidFill>
                <a:latin typeface="Simplified Arabic" panose="02020603050405020304" pitchFamily="18" charset="-78"/>
                <a:cs typeface="Simplified Arabic" panose="02020603050405020304" pitchFamily="18" charset="-78"/>
              </a:rPr>
              <a:t>الراسم </a:t>
            </a:r>
          </a:p>
        </p:txBody>
      </p:sp>
      <p:sp>
        <p:nvSpPr>
          <p:cNvPr id="26" name="Rectangle 25"/>
          <p:cNvSpPr/>
          <p:nvPr/>
        </p:nvSpPr>
        <p:spPr>
          <a:xfrm>
            <a:off x="4212676" y="4272728"/>
            <a:ext cx="4467179" cy="830997"/>
          </a:xfrm>
          <a:prstGeom prst="rect">
            <a:avLst/>
          </a:prstGeom>
        </p:spPr>
        <p:txBody>
          <a:bodyPr wrap="square">
            <a:spAutoFit/>
          </a:bodyPr>
          <a:lstStyle/>
          <a:p>
            <a:r>
              <a:rPr lang="ar-KW" sz="2400" b="1" dirty="0">
                <a:latin typeface="Simplified Arabic" panose="02020603050405020304" pitchFamily="18" charset="-78"/>
                <a:cs typeface="Simplified Arabic" panose="02020603050405020304" pitchFamily="18" charset="-78"/>
              </a:rPr>
              <a:t>و منصف إحدى الزاويتين هو </a:t>
            </a:r>
            <a:r>
              <a:rPr lang="ar-KW" sz="2400" b="1" dirty="0">
                <a:solidFill>
                  <a:srgbClr val="FF0000"/>
                </a:solidFill>
                <a:latin typeface="Simplified Arabic" panose="02020603050405020304" pitchFamily="18" charset="-78"/>
                <a:cs typeface="Simplified Arabic" panose="02020603050405020304" pitchFamily="18" charset="-78"/>
              </a:rPr>
              <a:t>المحور </a:t>
            </a:r>
            <a:r>
              <a:rPr lang="ar-KW" sz="2400" b="1" dirty="0">
                <a:latin typeface="Simplified Arabic" panose="02020603050405020304" pitchFamily="18" charset="-78"/>
                <a:cs typeface="Simplified Arabic" panose="02020603050405020304" pitchFamily="18" charset="-78"/>
              </a:rPr>
              <a:t>كما يبين الشكل المقابل </a:t>
            </a:r>
          </a:p>
        </p:txBody>
      </p:sp>
      <p:sp>
        <p:nvSpPr>
          <p:cNvPr id="27" name="Title 1"/>
          <p:cNvSpPr txBox="1">
            <a:spLocks/>
          </p:cNvSpPr>
          <p:nvPr/>
        </p:nvSpPr>
        <p:spPr>
          <a:xfrm>
            <a:off x="3602716" y="188640"/>
            <a:ext cx="2052227" cy="720080"/>
          </a:xfrm>
          <a:prstGeom prst="rect">
            <a:avLst/>
          </a:prstGeom>
        </p:spPr>
        <p:style>
          <a:lnRef idx="1">
            <a:schemeClr val="accent1"/>
          </a:lnRef>
          <a:fillRef idx="2">
            <a:schemeClr val="accent1"/>
          </a:fillRef>
          <a:effectRef idx="1">
            <a:schemeClr val="accent1"/>
          </a:effectRef>
          <a:fontRef idx="minor">
            <a:schemeClr val="dk1"/>
          </a:fontRef>
        </p:style>
        <p:txBody>
          <a:bodyPr vert="horz" anchor="b">
            <a:normAutofit/>
          </a:bodyPr>
          <a:lstStyle>
            <a:lvl1pPr algn="l" rtl="1" eaLnBrk="0" fontAlgn="base" hangingPunct="0">
              <a:spcBef>
                <a:spcPct val="0"/>
              </a:spcBef>
              <a:spcAft>
                <a:spcPct val="0"/>
              </a:spcAft>
              <a:defRPr sz="3000" kern="1200" cap="small">
                <a:solidFill>
                  <a:schemeClr val="dk1"/>
                </a:solidFill>
                <a:latin typeface="+mn-lt"/>
                <a:ea typeface="+mn-ea"/>
                <a:cs typeface="+mn-cs"/>
              </a:defRPr>
            </a:lvl1pPr>
            <a:lvl2pPr algn="l" rtl="1" eaLnBrk="0" fontAlgn="base" hangingPunct="0">
              <a:spcBef>
                <a:spcPct val="0"/>
              </a:spcBef>
              <a:spcAft>
                <a:spcPct val="0"/>
              </a:spcAft>
              <a:defRPr sz="3000">
                <a:solidFill>
                  <a:schemeClr val="dk1"/>
                </a:solidFill>
                <a:latin typeface="+mn-lt"/>
                <a:ea typeface="+mn-ea"/>
                <a:cs typeface="+mn-cs"/>
              </a:defRPr>
            </a:lvl2pPr>
            <a:lvl3pPr algn="l" rtl="1" eaLnBrk="0" fontAlgn="base" hangingPunct="0">
              <a:spcBef>
                <a:spcPct val="0"/>
              </a:spcBef>
              <a:spcAft>
                <a:spcPct val="0"/>
              </a:spcAft>
              <a:defRPr sz="3000">
                <a:solidFill>
                  <a:schemeClr val="dk1"/>
                </a:solidFill>
                <a:latin typeface="+mn-lt"/>
                <a:ea typeface="+mn-ea"/>
                <a:cs typeface="+mn-cs"/>
              </a:defRPr>
            </a:lvl3pPr>
            <a:lvl4pPr algn="l" rtl="1" eaLnBrk="0" fontAlgn="base" hangingPunct="0">
              <a:spcBef>
                <a:spcPct val="0"/>
              </a:spcBef>
              <a:spcAft>
                <a:spcPct val="0"/>
              </a:spcAft>
              <a:defRPr sz="3000">
                <a:solidFill>
                  <a:schemeClr val="dk1"/>
                </a:solidFill>
                <a:latin typeface="+mn-lt"/>
                <a:ea typeface="+mn-ea"/>
                <a:cs typeface="+mn-cs"/>
              </a:defRPr>
            </a:lvl4pPr>
            <a:lvl5pPr algn="l" rtl="1" eaLnBrk="0" fontAlgn="base" hangingPunct="0">
              <a:spcBef>
                <a:spcPct val="0"/>
              </a:spcBef>
              <a:spcAft>
                <a:spcPct val="0"/>
              </a:spcAft>
              <a:defRPr sz="3000">
                <a:solidFill>
                  <a:schemeClr val="dk1"/>
                </a:solidFill>
                <a:latin typeface="+mn-lt"/>
                <a:ea typeface="+mn-ea"/>
                <a:cs typeface="+mn-cs"/>
              </a:defRPr>
            </a:lvl5pPr>
            <a:lvl6pPr marL="457200" algn="l" rtl="1" fontAlgn="base">
              <a:spcBef>
                <a:spcPct val="0"/>
              </a:spcBef>
              <a:spcAft>
                <a:spcPct val="0"/>
              </a:spcAft>
              <a:defRPr sz="3000">
                <a:solidFill>
                  <a:schemeClr val="dk1"/>
                </a:solidFill>
                <a:latin typeface="+mn-lt"/>
                <a:ea typeface="+mn-ea"/>
                <a:cs typeface="+mn-cs"/>
              </a:defRPr>
            </a:lvl6pPr>
            <a:lvl7pPr marL="914400" algn="l" rtl="1" fontAlgn="base">
              <a:spcBef>
                <a:spcPct val="0"/>
              </a:spcBef>
              <a:spcAft>
                <a:spcPct val="0"/>
              </a:spcAft>
              <a:defRPr sz="3000">
                <a:solidFill>
                  <a:schemeClr val="dk1"/>
                </a:solidFill>
                <a:latin typeface="+mn-lt"/>
                <a:ea typeface="+mn-ea"/>
                <a:cs typeface="+mn-cs"/>
              </a:defRPr>
            </a:lvl7pPr>
            <a:lvl8pPr marL="1371600" algn="l" rtl="1" fontAlgn="base">
              <a:spcBef>
                <a:spcPct val="0"/>
              </a:spcBef>
              <a:spcAft>
                <a:spcPct val="0"/>
              </a:spcAft>
              <a:defRPr sz="3000">
                <a:solidFill>
                  <a:schemeClr val="dk1"/>
                </a:solidFill>
                <a:latin typeface="+mn-lt"/>
                <a:ea typeface="+mn-ea"/>
                <a:cs typeface="+mn-cs"/>
              </a:defRPr>
            </a:lvl8pPr>
            <a:lvl9pPr marL="1828800" algn="l" rtl="1" fontAlgn="base">
              <a:spcBef>
                <a:spcPct val="0"/>
              </a:spcBef>
              <a:spcAft>
                <a:spcPct val="0"/>
              </a:spcAft>
              <a:defRPr sz="3000">
                <a:solidFill>
                  <a:schemeClr val="dk1"/>
                </a:solidFill>
                <a:latin typeface="+mn-lt"/>
                <a:ea typeface="+mn-ea"/>
                <a:cs typeface="+mn-cs"/>
              </a:defRPr>
            </a:lvl9p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التدريس</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2000"/>
                                        <p:tgtEl>
                                          <p:spTgt spid="6"/>
                                        </p:tgtEl>
                                      </p:cBhvr>
                                    </p:animEffect>
                                    <p:anim calcmode="lin" valueType="num">
                                      <p:cBhvr>
                                        <p:cTn id="42" dur="2000" fill="hold"/>
                                        <p:tgtEl>
                                          <p:spTgt spid="6"/>
                                        </p:tgtEl>
                                        <p:attrNameLst>
                                          <p:attrName>ppt_w</p:attrName>
                                        </p:attrNameLst>
                                      </p:cBhvr>
                                      <p:tavLst>
                                        <p:tav tm="0" fmla="#ppt_w*sin(2.5*pi*$)">
                                          <p:val>
                                            <p:fltVal val="0"/>
                                          </p:val>
                                        </p:tav>
                                        <p:tav tm="100000">
                                          <p:val>
                                            <p:fltVal val="1"/>
                                          </p:val>
                                        </p:tav>
                                      </p:tavLst>
                                    </p:anim>
                                    <p:anim calcmode="lin" valueType="num">
                                      <p:cBhvr>
                                        <p:cTn id="4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barn(inVertical)">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1000"/>
                                        <p:tgtEl>
                                          <p:spTgt spid="11"/>
                                        </p:tgtEl>
                                      </p:cBhvr>
                                    </p:animEffect>
                                    <p:anim calcmode="lin" valueType="num">
                                      <p:cBhvr>
                                        <p:cTn id="64" dur="1000" fill="hold"/>
                                        <p:tgtEl>
                                          <p:spTgt spid="11"/>
                                        </p:tgtEl>
                                        <p:attrNameLst>
                                          <p:attrName>ppt_x</p:attrName>
                                        </p:attrNameLst>
                                      </p:cBhvr>
                                      <p:tavLst>
                                        <p:tav tm="0">
                                          <p:val>
                                            <p:strVal val="#ppt_x"/>
                                          </p:val>
                                        </p:tav>
                                        <p:tav tm="100000">
                                          <p:val>
                                            <p:strVal val="#ppt_x"/>
                                          </p:val>
                                        </p:tav>
                                      </p:tavLst>
                                    </p:anim>
                                    <p:anim calcmode="lin" valueType="num">
                                      <p:cBhvr>
                                        <p:cTn id="6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barn(inVertical)">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500"/>
                                        <p:tgtEl>
                                          <p:spTgt spid="25"/>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fade">
                                      <p:cBhvr>
                                        <p:cTn id="80" dur="1000"/>
                                        <p:tgtEl>
                                          <p:spTgt spid="21"/>
                                        </p:tgtEl>
                                      </p:cBhvr>
                                    </p:animEffect>
                                    <p:anim calcmode="lin" valueType="num">
                                      <p:cBhvr>
                                        <p:cTn id="81" dur="1000" fill="hold"/>
                                        <p:tgtEl>
                                          <p:spTgt spid="21"/>
                                        </p:tgtEl>
                                        <p:attrNameLst>
                                          <p:attrName>ppt_x</p:attrName>
                                        </p:attrNameLst>
                                      </p:cBhvr>
                                      <p:tavLst>
                                        <p:tav tm="0">
                                          <p:val>
                                            <p:strVal val="#ppt_x"/>
                                          </p:val>
                                        </p:tav>
                                        <p:tav tm="100000">
                                          <p:val>
                                            <p:strVal val="#ppt_x"/>
                                          </p:val>
                                        </p:tav>
                                      </p:tavLst>
                                    </p:anim>
                                    <p:anim calcmode="lin" valueType="num">
                                      <p:cBhvr>
                                        <p:cTn id="8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arn(inVertical)">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p:bldP spid="16" grpId="0"/>
      <p:bldP spid="17" grpId="0"/>
      <p:bldP spid="18" grpId="0"/>
      <p:bldP spid="19" grpId="0"/>
      <p:bldP spid="20" grpId="0"/>
      <p:bldP spid="24" grpId="0"/>
      <p:bldP spid="25" grpId="0"/>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187624" y="1124744"/>
            <a:ext cx="7056784" cy="3384376"/>
          </a:xfrm>
          <a:prstGeom prst="rect">
            <a:avLst/>
          </a:prstGeom>
        </p:spPr>
        <p:txBody>
          <a:bodyPr anchor="b">
            <a:normAutofit fontScale="90000" lnSpcReduction="2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بند (</a:t>
            </a:r>
            <a:r>
              <a:rPr lang="en-US"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pPr algn="ctr" fontAlgn="auto">
              <a:spcAft>
                <a:spcPts val="0"/>
              </a:spcAft>
              <a:defRPr/>
            </a:pPr>
            <a:b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القطع الناقص</a:t>
            </a:r>
            <a:b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37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Ellipse</a:t>
            </a:r>
          </a:p>
          <a:p>
            <a:pPr algn="ctr" fontAlgn="auto">
              <a:spcAft>
                <a:spcPts val="0"/>
              </a:spcAft>
              <a:defRPr/>
            </a:pPr>
            <a:br>
              <a:rPr lang="en-US"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ar-KW" sz="60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 </a:t>
            </a: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(الحصة الثانية)</a:t>
            </a:r>
          </a:p>
        </p:txBody>
      </p:sp>
      <p:grpSp>
        <p:nvGrpSpPr>
          <p:cNvPr id="73731" name="Group 2"/>
          <p:cNvGrpSpPr>
            <a:grpSpLocks/>
          </p:cNvGrpSpPr>
          <p:nvPr/>
        </p:nvGrpSpPr>
        <p:grpSpPr bwMode="auto">
          <a:xfrm>
            <a:off x="250825" y="5929315"/>
            <a:ext cx="1081088" cy="739775"/>
            <a:chOff x="251520" y="5929330"/>
            <a:chExt cx="1080120" cy="740030"/>
          </a:xfrm>
        </p:grpSpPr>
        <p:sp>
          <p:nvSpPr>
            <p:cNvPr id="4" name="Right Arrow 3">
              <a:hlinkClick r:id="rId2" action="ppaction://hlinksldjump"/>
            </p:cNvPr>
            <p:cNvSpPr/>
            <p:nvPr/>
          </p:nvSpPr>
          <p:spPr>
            <a:xfrm>
              <a:off x="322894" y="5929330"/>
              <a:ext cx="1008746" cy="74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TextBox 5"/>
            <p:cNvSpPr txBox="1"/>
            <p:nvPr/>
          </p:nvSpPr>
          <p:spPr>
            <a:xfrm>
              <a:off x="251520" y="6021288"/>
              <a:ext cx="779332" cy="461665"/>
            </a:xfrm>
            <a:prstGeom prst="rect">
              <a:avLst/>
            </a:prstGeom>
            <a:noFill/>
          </p:spPr>
          <p:txBody>
            <a:bodyPr rtlCol="1">
              <a:spAutoFit/>
            </a:bodyPr>
            <a:lstStyle/>
            <a:p>
              <a:pPr fontAlgn="auto">
                <a:spcBef>
                  <a:spcPts val="0"/>
                </a:spcBef>
                <a:spcAft>
                  <a:spcPts val="0"/>
                </a:spcAft>
                <a:defRPr/>
              </a:pPr>
              <a:r>
                <a:rPr lang="ar-KW" sz="2400" b="1"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cs typeface="Simplified Arabic" pitchFamily="18" charset="-78"/>
                </a:rPr>
                <a:t>رجوع</a:t>
              </a:r>
              <a:endParaRPr lang="ar-SA" sz="2400" b="1"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cs typeface="Simplified Arabic" pitchFamily="18" charset="-78"/>
              </a:endParaRPr>
            </a:p>
          </p:txBody>
        </p:sp>
      </p:grpSp>
    </p:spTree>
    <p:extLst>
      <p:ext uri="{BB962C8B-B14F-4D97-AF65-F5344CB8AC3E}">
        <p14:creationId xmlns:p14="http://schemas.microsoft.com/office/powerpoint/2010/main" val="1336803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841528" y="980728"/>
            <a:ext cx="3373546" cy="648072"/>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الأهداف</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3" name="Content Placeholder 2"/>
          <p:cNvSpPr>
            <a:spLocks noGrp="1"/>
          </p:cNvSpPr>
          <p:nvPr>
            <p:ph sz="quarter" idx="1"/>
          </p:nvPr>
        </p:nvSpPr>
        <p:spPr>
          <a:xfrm>
            <a:off x="107952" y="2205040"/>
            <a:ext cx="8424863" cy="2879725"/>
          </a:xfrm>
        </p:spPr>
        <p:txBody>
          <a:bodyPr/>
          <a:lstStyle/>
          <a:p>
            <a:pPr marL="0" indent="0">
              <a:buClr>
                <a:schemeClr val="accent1">
                  <a:lumMod val="75000"/>
                </a:schemeClr>
              </a:buClr>
              <a:buNone/>
            </a:pPr>
            <a:r>
              <a:rPr lang="ar-KW" sz="2800" b="1" dirty="0">
                <a:latin typeface="Simplified Arabic" panose="02020603050405020304" pitchFamily="18" charset="-78"/>
                <a:cs typeface="Simplified Arabic" panose="02020603050405020304" pitchFamily="18" charset="-78"/>
              </a:rPr>
              <a:t>1) يضع معادلة القطع الناقص بالصورة القياسية </a:t>
            </a:r>
          </a:p>
          <a:p>
            <a:pPr marL="0" indent="0">
              <a:buClr>
                <a:schemeClr val="accent1">
                  <a:lumMod val="75000"/>
                </a:schemeClr>
              </a:buClr>
              <a:buNone/>
            </a:pPr>
            <a:r>
              <a:rPr lang="ar-KW" sz="2800" b="1" dirty="0">
                <a:latin typeface="Simplified Arabic" panose="02020603050405020304" pitchFamily="18" charset="-78"/>
                <a:cs typeface="Simplified Arabic" panose="02020603050405020304" pitchFamily="18" charset="-78"/>
              </a:rPr>
              <a:t>2) يوجد معادلة القطع الناقص بمعلومية البؤرتان وطول احد محوريه</a:t>
            </a:r>
          </a:p>
          <a:p>
            <a:pPr marL="0" indent="0">
              <a:buClr>
                <a:schemeClr val="accent1">
                  <a:lumMod val="75000"/>
                </a:schemeClr>
              </a:buClr>
              <a:buNone/>
            </a:pPr>
            <a:r>
              <a:rPr lang="ar-KW" sz="2800" b="1" dirty="0">
                <a:latin typeface="Simplified Arabic" panose="02020603050405020304" pitchFamily="18" charset="-78"/>
                <a:cs typeface="Simplified Arabic" panose="02020603050405020304" pitchFamily="18" charset="-78"/>
              </a:rPr>
              <a:t>3) يعين البؤرتين والرأسين وطول المحور اذا علم معادلتة</a:t>
            </a:r>
          </a:p>
          <a:p>
            <a:pPr marL="0" indent="0">
              <a:buClr>
                <a:schemeClr val="accent1">
                  <a:lumMod val="75000"/>
                </a:schemeClr>
              </a:buClr>
              <a:buNone/>
            </a:pPr>
            <a:endParaRPr lang="ar-KW" sz="2800" b="1" dirty="0">
              <a:latin typeface="Simplified Arabic" panose="02020603050405020304" pitchFamily="18" charset="-78"/>
              <a:cs typeface="Simplified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987824" y="476673"/>
            <a:ext cx="324036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التمهيد</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pic>
        <p:nvPicPr>
          <p:cNvPr id="14"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rcRect l="26563" t="-770" b="86923"/>
          <a:stretch>
            <a:fillRect/>
          </a:stretch>
        </p:blipFill>
        <p:spPr bwMode="auto">
          <a:xfrm>
            <a:off x="417007" y="1588663"/>
            <a:ext cx="8023234" cy="548704"/>
          </a:xfrm>
          <a:prstGeom prst="rect">
            <a:avLst/>
          </a:prstGeom>
          <a:noFill/>
          <a:ln w="9525">
            <a:noFill/>
            <a:miter lim="800000"/>
            <a:headEnd/>
            <a:tailEnd/>
          </a:ln>
          <a:effec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533" y="2500541"/>
            <a:ext cx="7815813" cy="856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7" y="3429001"/>
            <a:ext cx="7684665" cy="82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532" y="4365106"/>
            <a:ext cx="7815813"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819127" y="2631596"/>
            <a:ext cx="36004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Oval 24"/>
          <p:cNvSpPr/>
          <p:nvPr/>
        </p:nvSpPr>
        <p:spPr>
          <a:xfrm>
            <a:off x="755575" y="4344023"/>
            <a:ext cx="36004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Oval 25"/>
          <p:cNvSpPr/>
          <p:nvPr/>
        </p:nvSpPr>
        <p:spPr>
          <a:xfrm>
            <a:off x="755575" y="3553234"/>
            <a:ext cx="360040"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مربع نص 2"/>
              <p:cNvSpPr txBox="1"/>
              <p:nvPr/>
            </p:nvSpPr>
            <p:spPr>
              <a:xfrm>
                <a:off x="395536" y="725797"/>
                <a:ext cx="6929486" cy="830997"/>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أوجد البؤرتين والرأسين وطول المحور الأكبر الذي معادلته للقطع الناقص الذي معادلته : </a:t>
                </a:r>
                <a14:m>
                  <m:oMath xmlns:m="http://schemas.openxmlformats.org/officeDocument/2006/math">
                    <m:r>
                      <a:rPr lang="ar-KW" sz="2400" b="1" i="1">
                        <a:solidFill>
                          <a:srgbClr val="00B050"/>
                        </a:solidFill>
                        <a:latin typeface="Cambria Math"/>
                        <a:cs typeface="Simplified Arabic" panose="02020603050405020304" pitchFamily="18" charset="-78"/>
                      </a:rPr>
                      <m:t>𝟐</m:t>
                    </m:r>
                    <m:r>
                      <a:rPr lang="en-US" sz="2400" b="1" i="1">
                        <a:solidFill>
                          <a:srgbClr val="00B050"/>
                        </a:solidFill>
                        <a:latin typeface="Cambria Math"/>
                        <a:cs typeface="Simplified Arabic" panose="02020603050405020304" pitchFamily="18" charset="-78"/>
                      </a:rPr>
                      <m:t>𝟓</m:t>
                    </m:r>
                    <m:r>
                      <a:rPr lang="en-US" sz="2400" b="1" i="1">
                        <a:solidFill>
                          <a:srgbClr val="00B050"/>
                        </a:solidFill>
                        <a:latin typeface="Cambria Math"/>
                        <a:cs typeface="Simplified Arabic" panose="02020603050405020304" pitchFamily="18" charset="-78"/>
                      </a:rPr>
                      <m:t>𝒙</m:t>
                    </m:r>
                    <m:r>
                      <a:rPr lang="en-US" sz="2400" b="1" i="1" baseline="30000">
                        <a:solidFill>
                          <a:srgbClr val="00B050"/>
                        </a:solidFill>
                        <a:latin typeface="Cambria Math"/>
                        <a:cs typeface="Simplified Arabic" panose="02020603050405020304" pitchFamily="18" charset="-78"/>
                      </a:rPr>
                      <m:t>𝟐</m:t>
                    </m:r>
                    <m:r>
                      <a:rPr lang="en-US" sz="2400" b="1" i="1">
                        <a:solidFill>
                          <a:srgbClr val="00B050"/>
                        </a:solidFill>
                        <a:latin typeface="Cambria Math"/>
                        <a:cs typeface="Simplified Arabic" panose="02020603050405020304" pitchFamily="18" charset="-78"/>
                      </a:rPr>
                      <m:t>+</m:t>
                    </m:r>
                    <m:r>
                      <a:rPr lang="en-US" sz="2400" b="1" i="1">
                        <a:solidFill>
                          <a:srgbClr val="00B050"/>
                        </a:solidFill>
                        <a:latin typeface="Cambria Math"/>
                        <a:cs typeface="Simplified Arabic" panose="02020603050405020304" pitchFamily="18" charset="-78"/>
                      </a:rPr>
                      <m:t>𝟏𝟔</m:t>
                    </m:r>
                    <m:r>
                      <a:rPr lang="en-US" sz="2400" b="1" i="1">
                        <a:solidFill>
                          <a:srgbClr val="00B050"/>
                        </a:solidFill>
                        <a:latin typeface="Cambria Math"/>
                        <a:cs typeface="Simplified Arabic" panose="02020603050405020304" pitchFamily="18" charset="-78"/>
                      </a:rPr>
                      <m:t>𝒚</m:t>
                    </m:r>
                    <m:r>
                      <a:rPr lang="en-US" sz="2400" b="1" i="1" baseline="30000">
                        <a:solidFill>
                          <a:srgbClr val="00B050"/>
                        </a:solidFill>
                        <a:latin typeface="Cambria Math"/>
                        <a:cs typeface="Simplified Arabic" panose="02020603050405020304" pitchFamily="18" charset="-78"/>
                      </a:rPr>
                      <m:t>𝟐</m:t>
                    </m:r>
                    <m:r>
                      <a:rPr lang="en-US" sz="2400" b="1" i="1">
                        <a:solidFill>
                          <a:srgbClr val="00B050"/>
                        </a:solidFill>
                        <a:latin typeface="Cambria Math"/>
                        <a:cs typeface="Simplified Arabic" panose="02020603050405020304" pitchFamily="18" charset="-78"/>
                      </a:rPr>
                      <m:t> −</m:t>
                    </m:r>
                    <m:r>
                      <a:rPr lang="en-US" sz="2400" b="1" i="1">
                        <a:solidFill>
                          <a:srgbClr val="00B050"/>
                        </a:solidFill>
                        <a:latin typeface="Cambria Math"/>
                        <a:cs typeface="Simplified Arabic" panose="02020603050405020304" pitchFamily="18" charset="-78"/>
                      </a:rPr>
                      <m:t>𝟒𝟎𝟎</m:t>
                    </m:r>
                    <m:r>
                      <a:rPr lang="en-US" sz="2400" b="1" i="1">
                        <a:solidFill>
                          <a:srgbClr val="00B050"/>
                        </a:solidFill>
                        <a:latin typeface="Cambria Math"/>
                        <a:cs typeface="Simplified Arabic" panose="02020603050405020304" pitchFamily="18" charset="-78"/>
                      </a:rPr>
                      <m:t>=</m:t>
                    </m:r>
                    <m:r>
                      <a:rPr lang="en-US" sz="2400" b="1" i="1">
                        <a:solidFill>
                          <a:srgbClr val="00B050"/>
                        </a:solidFill>
                        <a:latin typeface="Cambria Math"/>
                        <a:cs typeface="Simplified Arabic" panose="02020603050405020304" pitchFamily="18" charset="-78"/>
                      </a:rPr>
                      <m:t>𝟎</m:t>
                    </m:r>
                  </m:oMath>
                </a14:m>
                <a:endParaRPr lang="ar-KW" sz="2400" b="1" dirty="0">
                  <a:solidFill>
                    <a:srgbClr val="00B050"/>
                  </a:solidFill>
                  <a:latin typeface="Simplified Arabic" panose="02020603050405020304" pitchFamily="18" charset="-78"/>
                  <a:cs typeface="Simplified Arabic" panose="02020603050405020304" pitchFamily="18" charset="-78"/>
                </a:endParaRPr>
              </a:p>
            </p:txBody>
          </p:sp>
        </mc:Choice>
        <mc:Fallback>
          <p:sp>
            <p:nvSpPr>
              <p:cNvPr id="11" name="مربع نص 2"/>
              <p:cNvSpPr txBox="1">
                <a:spLocks noRot="1" noChangeAspect="1" noMove="1" noResize="1" noEditPoints="1" noAdjustHandles="1" noChangeArrowheads="1" noChangeShapeType="1" noTextEdit="1"/>
              </p:cNvSpPr>
              <p:nvPr/>
            </p:nvSpPr>
            <p:spPr>
              <a:xfrm>
                <a:off x="395536" y="725797"/>
                <a:ext cx="6929486" cy="830997"/>
              </a:xfrm>
              <a:prstGeom prst="rect">
                <a:avLst/>
              </a:prstGeom>
              <a:blipFill>
                <a:blip r:embed="rId2"/>
                <a:stretch>
                  <a:fillRect/>
                </a:stretch>
              </a:blipFill>
              <a:effectLst>
                <a:outerShdw blurRad="50800" dist="25000" dir="5400000" rotWithShape="0">
                  <a:srgbClr val="000000">
                    <a:alpha val="40000"/>
                  </a:srgbClr>
                </a:outerShdw>
                <a:softEdge rad="127000"/>
              </a:effectLst>
            </p:spPr>
            <p:txBody>
              <a:bodyPr/>
              <a:lstStyle/>
              <a:p>
                <a:r>
                  <a:rPr lang="en-US">
                    <a:noFill/>
                  </a:rPr>
                  <a:t> </a:t>
                </a:r>
              </a:p>
            </p:txBody>
          </p:sp>
        </mc:Fallback>
      </mc:AlternateContent>
      <p:sp>
        <p:nvSpPr>
          <p:cNvPr id="13" name="Title 1"/>
          <p:cNvSpPr txBox="1">
            <a:spLocks/>
          </p:cNvSpPr>
          <p:nvPr/>
        </p:nvSpPr>
        <p:spPr>
          <a:xfrm>
            <a:off x="7524330" y="641819"/>
            <a:ext cx="1043589" cy="842967"/>
          </a:xfrm>
          <a:prstGeom prst="rect">
            <a:avLst/>
          </a:prstGeo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2400" b="1" u="sng" cap="none" dirty="0">
                <a:ln>
                  <a:solidFill>
                    <a:schemeClr val="tx1"/>
                  </a:solidFill>
                </a:ln>
                <a:solidFill>
                  <a:schemeClr val="accent3"/>
                </a:solidFill>
                <a:latin typeface="Simplified Arabic" pitchFamily="18" charset="-78"/>
                <a:cs typeface="Simplified Arabic" pitchFamily="18" charset="-78"/>
              </a:rPr>
              <a:t>مثال</a:t>
            </a:r>
            <a:r>
              <a:rPr lang="en-US" sz="2400" b="1" u="sng" cap="none" dirty="0">
                <a:ln>
                  <a:solidFill>
                    <a:schemeClr val="tx1"/>
                  </a:solidFill>
                </a:ln>
                <a:solidFill>
                  <a:schemeClr val="accent3"/>
                </a:solidFill>
                <a:latin typeface="Simplified Arabic" pitchFamily="18" charset="-78"/>
                <a:cs typeface="Simplified Arabic" pitchFamily="18" charset="-78"/>
              </a:rPr>
              <a:t>3</a:t>
            </a:r>
            <a:r>
              <a:rPr lang="ar-KW" sz="2400" b="1" u="sng" cap="none" dirty="0">
                <a:ln>
                  <a:solidFill>
                    <a:schemeClr val="tx1"/>
                  </a:solidFill>
                </a:ln>
                <a:solidFill>
                  <a:schemeClr val="accent3"/>
                </a:solidFill>
                <a:latin typeface="Simplified Arabic" pitchFamily="18" charset="-78"/>
                <a:cs typeface="Simplified Arabic" pitchFamily="18" charset="-78"/>
              </a:rPr>
              <a:t> </a:t>
            </a:r>
            <a:br>
              <a:rPr lang="ar-KW" sz="2400" b="1" u="sng" cap="none" dirty="0">
                <a:ln>
                  <a:solidFill>
                    <a:schemeClr val="tx1"/>
                  </a:solidFill>
                </a:ln>
                <a:solidFill>
                  <a:schemeClr val="accent3"/>
                </a:solidFill>
                <a:latin typeface="Simplified Arabic" pitchFamily="18" charset="-78"/>
                <a:cs typeface="Simplified Arabic" pitchFamily="18" charset="-78"/>
              </a:rPr>
            </a:br>
            <a:r>
              <a:rPr lang="ar-KW" sz="2400" b="1" u="sng" cap="none" dirty="0">
                <a:ln>
                  <a:solidFill>
                    <a:schemeClr val="tx1"/>
                  </a:solidFill>
                </a:ln>
                <a:solidFill>
                  <a:schemeClr val="accent3"/>
                </a:solidFill>
                <a:latin typeface="Simplified Arabic" pitchFamily="18" charset="-78"/>
                <a:cs typeface="Simplified Arabic" pitchFamily="18" charset="-78"/>
              </a:rPr>
              <a:t>ص</a:t>
            </a:r>
            <a:r>
              <a:rPr lang="en-US" sz="2400" b="1" u="sng" cap="none" dirty="0">
                <a:ln>
                  <a:solidFill>
                    <a:schemeClr val="tx1"/>
                  </a:solidFill>
                </a:ln>
                <a:solidFill>
                  <a:schemeClr val="accent3"/>
                </a:solidFill>
                <a:latin typeface="Simplified Arabic" pitchFamily="18" charset="-78"/>
                <a:cs typeface="Simplified Arabic" pitchFamily="18" charset="-78"/>
              </a:rPr>
              <a:t>113</a:t>
            </a:r>
            <a:endParaRPr lang="ar-KW" sz="2400" b="1" u="sng" cap="none" dirty="0">
              <a:ln>
                <a:solidFill>
                  <a:schemeClr val="tx1"/>
                </a:solidFill>
              </a:ln>
              <a:solidFill>
                <a:schemeClr val="accent3"/>
              </a:solidFill>
              <a:latin typeface="Simplified Arabic" pitchFamily="18" charset="-78"/>
              <a:cs typeface="Simplified Arabic" pitchFamily="18" charset="-78"/>
            </a:endParaRPr>
          </a:p>
        </p:txBody>
      </p:sp>
      <p:pic>
        <p:nvPicPr>
          <p:cNvPr id="14" name="Picture 2"/>
          <p:cNvPicPr>
            <a:picLocks noChangeAspect="1" noChangeArrowheads="1"/>
          </p:cNvPicPr>
          <p:nvPr/>
        </p:nvPicPr>
        <p:blipFill>
          <a:blip r:embed="rId3" cstate="print">
            <a:duotone>
              <a:prstClr val="black"/>
              <a:schemeClr val="accent1">
                <a:tint val="45000"/>
                <a:satMod val="400000"/>
              </a:schemeClr>
            </a:duotone>
          </a:blip>
          <a:srcRect l="88046" t="11971" r="1566" b="79944"/>
          <a:stretch>
            <a:fillRect/>
          </a:stretch>
        </p:blipFill>
        <p:spPr bwMode="auto">
          <a:xfrm>
            <a:off x="7416845" y="1628800"/>
            <a:ext cx="776181" cy="432048"/>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2" name="Rectangle 1"/>
              <p:cNvSpPr/>
              <p:nvPr/>
            </p:nvSpPr>
            <p:spPr>
              <a:xfrm>
                <a:off x="887425" y="1698426"/>
                <a:ext cx="2839812"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ar-KW" sz="2000" b="1" i="1">
                          <a:latin typeface="Cambria Math"/>
                          <a:cs typeface="Simplified Arabic" panose="02020603050405020304" pitchFamily="18" charset="-78"/>
                        </a:rPr>
                        <m:t>𝟐</m:t>
                      </m:r>
                      <m:r>
                        <a:rPr lang="en-US" sz="2000" b="1" i="1">
                          <a:latin typeface="Cambria Math"/>
                          <a:cs typeface="Simplified Arabic" panose="02020603050405020304" pitchFamily="18" charset="-78"/>
                        </a:rPr>
                        <m:t>𝟓</m:t>
                      </m:r>
                      <m:r>
                        <a:rPr lang="en-US" sz="2000" b="1" i="1">
                          <a:latin typeface="Cambria Math"/>
                          <a:cs typeface="Simplified Arabic" panose="02020603050405020304" pitchFamily="18" charset="-78"/>
                        </a:rPr>
                        <m:t>𝒙</m:t>
                      </m:r>
                      <m:r>
                        <a:rPr lang="en-US" sz="2000" b="1" i="1" baseline="30000">
                          <a:latin typeface="Cambria Math"/>
                          <a:cs typeface="Simplified Arabic" panose="02020603050405020304" pitchFamily="18" charset="-78"/>
                        </a:rPr>
                        <m:t>𝟐</m:t>
                      </m:r>
                      <m:r>
                        <a:rPr lang="en-US" sz="2000" b="1" i="1">
                          <a:latin typeface="Cambria Math"/>
                          <a:cs typeface="Simplified Arabic" panose="02020603050405020304" pitchFamily="18" charset="-78"/>
                        </a:rPr>
                        <m:t>+</m:t>
                      </m:r>
                      <m:r>
                        <a:rPr lang="en-US" sz="2000" b="1" i="1">
                          <a:latin typeface="Cambria Math"/>
                          <a:cs typeface="Simplified Arabic" panose="02020603050405020304" pitchFamily="18" charset="-78"/>
                        </a:rPr>
                        <m:t>𝟏𝟔</m:t>
                      </m:r>
                      <m:r>
                        <a:rPr lang="en-US" sz="2000" b="1" i="1">
                          <a:latin typeface="Cambria Math"/>
                          <a:cs typeface="Simplified Arabic" panose="02020603050405020304" pitchFamily="18" charset="-78"/>
                        </a:rPr>
                        <m:t>𝒚</m:t>
                      </m:r>
                      <m:r>
                        <a:rPr lang="en-US" sz="2000" b="1" i="1" baseline="30000">
                          <a:latin typeface="Cambria Math"/>
                          <a:cs typeface="Simplified Arabic" panose="02020603050405020304" pitchFamily="18" charset="-78"/>
                        </a:rPr>
                        <m:t>𝟐</m:t>
                      </m:r>
                      <m:r>
                        <a:rPr lang="en-US" sz="2000" b="1" i="1">
                          <a:latin typeface="Cambria Math"/>
                          <a:cs typeface="Simplified Arabic" panose="02020603050405020304" pitchFamily="18" charset="-78"/>
                        </a:rPr>
                        <m:t>=</m:t>
                      </m:r>
                      <m:r>
                        <a:rPr lang="en-US" sz="2000" b="1" i="1">
                          <a:latin typeface="Cambria Math"/>
                          <a:cs typeface="Simplified Arabic" panose="02020603050405020304" pitchFamily="18" charset="-78"/>
                        </a:rPr>
                        <m:t>𝟒𝟎𝟎</m:t>
                      </m:r>
                    </m:oMath>
                  </m:oMathPara>
                </a14:m>
                <a:endParaRPr lang="ar-KW" sz="2000" b="1" dirty="0">
                  <a:latin typeface="Simplified Arabic" panose="02020603050405020304" pitchFamily="18" charset="-78"/>
                  <a:cs typeface="Simplified Arabic" panose="02020603050405020304" pitchFamily="18" charset="-78"/>
                </a:endParaRPr>
              </a:p>
            </p:txBody>
          </p:sp>
        </mc:Choice>
        <mc:Fallback>
          <p:sp>
            <p:nvSpPr>
              <p:cNvPr id="2" name="Rectangle 1"/>
              <p:cNvSpPr>
                <a:spLocks noRot="1" noChangeAspect="1" noMove="1" noResize="1" noEditPoints="1" noAdjustHandles="1" noChangeArrowheads="1" noChangeShapeType="1" noTextEdit="1"/>
              </p:cNvSpPr>
              <p:nvPr/>
            </p:nvSpPr>
            <p:spPr>
              <a:xfrm>
                <a:off x="887425" y="1698426"/>
                <a:ext cx="2839812" cy="400110"/>
              </a:xfrm>
              <a:prstGeom prst="rect">
                <a:avLst/>
              </a:prstGeom>
              <a:blipFill>
                <a:blip r:embed="rId4"/>
                <a:stretch>
                  <a:fillRect t="-7692" b="-29231"/>
                </a:stretch>
              </a:blipFill>
            </p:spPr>
            <p:txBody>
              <a:bodyPr/>
              <a:lstStyle/>
              <a:p>
                <a:r>
                  <a:rPr lang="en-US">
                    <a:noFill/>
                  </a:rPr>
                  <a:t> </a:t>
                </a:r>
              </a:p>
            </p:txBody>
          </p:sp>
        </mc:Fallback>
      </mc:AlternateContent>
      <p:sp>
        <p:nvSpPr>
          <p:cNvPr id="16" name="TextBox 15"/>
          <p:cNvSpPr txBox="1"/>
          <p:nvPr/>
        </p:nvSpPr>
        <p:spPr>
          <a:xfrm>
            <a:off x="4764692" y="2184850"/>
            <a:ext cx="3428332" cy="461665"/>
          </a:xfrm>
          <a:prstGeom prst="rect">
            <a:avLst/>
          </a:prstGeom>
          <a:noFill/>
        </p:spPr>
        <p:txBody>
          <a:bodyPr wrap="square" rtlCol="1">
            <a:spAutoFit/>
          </a:bodyPr>
          <a:lstStyle/>
          <a:p>
            <a:r>
              <a:rPr lang="ar-KW" sz="2400" b="1" dirty="0">
                <a:solidFill>
                  <a:srgbClr val="FF0000"/>
                </a:solidFill>
                <a:sym typeface="Symbol"/>
              </a:rPr>
              <a:t>قسمة طرفي المعادلة على </a:t>
            </a:r>
            <a:r>
              <a:rPr lang="en-US" sz="2400" b="1" dirty="0">
                <a:solidFill>
                  <a:srgbClr val="FF0000"/>
                </a:solidFill>
                <a:sym typeface="Symbol"/>
              </a:rPr>
              <a:t>400</a:t>
            </a:r>
            <a:endParaRPr lang="ar-KW" sz="2400" b="1" dirty="0">
              <a:solidFill>
                <a:srgbClr val="FF0000"/>
              </a:solidFill>
            </a:endParaRPr>
          </a:p>
        </p:txBody>
      </p:sp>
      <mc:AlternateContent xmlns:mc="http://schemas.openxmlformats.org/markup-compatibility/2006">
        <mc:Choice xmlns:a14="http://schemas.microsoft.com/office/drawing/2010/main" Requires="a14">
          <p:sp>
            <p:nvSpPr>
              <p:cNvPr id="3" name="TextBox 2"/>
              <p:cNvSpPr txBox="1"/>
              <p:nvPr/>
            </p:nvSpPr>
            <p:spPr>
              <a:xfrm>
                <a:off x="1014026" y="2153432"/>
                <a:ext cx="2726802" cy="67685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SA" sz="2000" b="1" i="1">
                              <a:latin typeface="Cambria Math" panose="02040503050406030204" pitchFamily="18" charset="0"/>
                            </a:rPr>
                          </m:ctrlPr>
                        </m:fPr>
                        <m:num>
                          <m:r>
                            <a:rPr lang="ar-SA" sz="2000" b="1" i="1">
                              <a:latin typeface="Cambria Math"/>
                            </a:rPr>
                            <m:t>𝟐𝟓</m:t>
                          </m:r>
                          <m:r>
                            <a:rPr lang="en-US" sz="2000" b="1" i="1">
                              <a:latin typeface="Cambria Math"/>
                            </a:rPr>
                            <m:t>𝒙</m:t>
                          </m:r>
                          <m:r>
                            <a:rPr lang="en-US" sz="2000" b="1" i="1" baseline="30000">
                              <a:latin typeface="Cambria Math"/>
                            </a:rPr>
                            <m:t>𝟐</m:t>
                          </m:r>
                        </m:num>
                        <m:den>
                          <m:r>
                            <a:rPr lang="ar-SA" sz="2000" b="1" i="1">
                              <a:latin typeface="Cambria Math"/>
                            </a:rPr>
                            <m:t>𝟒𝟎𝟎</m:t>
                          </m:r>
                        </m:den>
                      </m:f>
                      <m:r>
                        <a:rPr lang="ar-SA" sz="2000" b="1" i="1">
                          <a:latin typeface="Cambria Math"/>
                        </a:rPr>
                        <m:t>+ </m:t>
                      </m:r>
                      <m:f>
                        <m:fPr>
                          <m:ctrlPr>
                            <a:rPr lang="ar-SA" sz="2000" b="1" i="1">
                              <a:latin typeface="Cambria Math" panose="02040503050406030204" pitchFamily="18" charset="0"/>
                            </a:rPr>
                          </m:ctrlPr>
                        </m:fPr>
                        <m:num>
                          <m:r>
                            <a:rPr lang="ar-SA" sz="2000" b="1" i="1">
                              <a:latin typeface="Cambria Math"/>
                            </a:rPr>
                            <m:t>𝟏𝟔</m:t>
                          </m:r>
                          <m:r>
                            <a:rPr lang="en-US" sz="2000" b="1" i="1">
                              <a:latin typeface="Cambria Math"/>
                            </a:rPr>
                            <m:t>𝒚</m:t>
                          </m:r>
                          <m:r>
                            <a:rPr lang="en-US" sz="2000" b="1" i="1" baseline="30000">
                              <a:latin typeface="Cambria Math"/>
                            </a:rPr>
                            <m:t>𝟐</m:t>
                          </m:r>
                        </m:num>
                        <m:den>
                          <m:r>
                            <a:rPr lang="ar-SA" sz="2000" b="1" i="1">
                              <a:latin typeface="Cambria Math"/>
                            </a:rPr>
                            <m:t>𝟒𝟎𝟎</m:t>
                          </m:r>
                        </m:den>
                      </m:f>
                      <m:r>
                        <a:rPr lang="ar-SA" sz="2000" b="1" i="1">
                          <a:latin typeface="Cambria Math"/>
                        </a:rPr>
                        <m:t>= </m:t>
                      </m:r>
                      <m:f>
                        <m:fPr>
                          <m:ctrlPr>
                            <a:rPr lang="ar-SA" sz="2000" b="1" i="1">
                              <a:latin typeface="Cambria Math" panose="02040503050406030204" pitchFamily="18" charset="0"/>
                            </a:rPr>
                          </m:ctrlPr>
                        </m:fPr>
                        <m:num>
                          <m:r>
                            <a:rPr lang="ar-SA" sz="2000" b="1" i="1">
                              <a:latin typeface="Cambria Math"/>
                            </a:rPr>
                            <m:t>𝟒𝟎𝟎</m:t>
                          </m:r>
                        </m:num>
                        <m:den>
                          <m:r>
                            <a:rPr lang="ar-SA" sz="2000" b="1" i="1">
                              <a:latin typeface="Cambria Math"/>
                            </a:rPr>
                            <m:t>𝟒𝟎𝟎</m:t>
                          </m:r>
                        </m:den>
                      </m:f>
                    </m:oMath>
                  </m:oMathPara>
                </a14:m>
                <a:endParaRPr lang="ar-SA" sz="2000" b="1" dirty="0"/>
              </a:p>
            </p:txBody>
          </p:sp>
        </mc:Choice>
        <mc:Fallback>
          <p:sp>
            <p:nvSpPr>
              <p:cNvPr id="3" name="TextBox 2"/>
              <p:cNvSpPr txBox="1">
                <a:spLocks noRot="1" noChangeAspect="1" noMove="1" noResize="1" noEditPoints="1" noAdjustHandles="1" noChangeArrowheads="1" noChangeShapeType="1" noTextEdit="1"/>
              </p:cNvSpPr>
              <p:nvPr/>
            </p:nvSpPr>
            <p:spPr>
              <a:xfrm>
                <a:off x="1014026" y="2153432"/>
                <a:ext cx="2726802" cy="676852"/>
              </a:xfrm>
              <a:prstGeom prst="rect">
                <a:avLst/>
              </a:prstGeom>
              <a:blipFill>
                <a:blip r:embed="rId5"/>
                <a:stretch>
                  <a:fillRect/>
                </a:stretch>
              </a:blipFill>
            </p:spPr>
            <p:txBody>
              <a:bodyPr/>
              <a:lstStyle/>
              <a:p>
                <a:r>
                  <a:rPr lang="en-US">
                    <a:noFill/>
                  </a:rPr>
                  <a:t> </a:t>
                </a:r>
              </a:p>
            </p:txBody>
          </p:sp>
        </mc:Fallback>
      </mc:AlternateContent>
      <p:sp>
        <p:nvSpPr>
          <p:cNvPr id="18" name="TextBox 17"/>
          <p:cNvSpPr txBox="1"/>
          <p:nvPr/>
        </p:nvSpPr>
        <p:spPr>
          <a:xfrm>
            <a:off x="4917092" y="2875313"/>
            <a:ext cx="3428332" cy="461665"/>
          </a:xfrm>
          <a:prstGeom prst="rect">
            <a:avLst/>
          </a:prstGeom>
          <a:noFill/>
        </p:spPr>
        <p:txBody>
          <a:bodyPr wrap="square" rtlCol="1">
            <a:spAutoFit/>
          </a:bodyPr>
          <a:lstStyle/>
          <a:p>
            <a:r>
              <a:rPr lang="ar-KW" sz="2400" b="1" dirty="0">
                <a:solidFill>
                  <a:srgbClr val="FF0000"/>
                </a:solidFill>
              </a:rPr>
              <a:t>الصورة العامة للقطع الناقص</a:t>
            </a:r>
          </a:p>
        </p:txBody>
      </p:sp>
      <mc:AlternateContent xmlns:mc="http://schemas.openxmlformats.org/markup-compatibility/2006">
        <mc:Choice xmlns:a14="http://schemas.microsoft.com/office/drawing/2010/main" Requires="a14">
          <p:sp>
            <p:nvSpPr>
              <p:cNvPr id="19" name="TextBox 18"/>
              <p:cNvSpPr txBox="1"/>
              <p:nvPr/>
            </p:nvSpPr>
            <p:spPr>
              <a:xfrm>
                <a:off x="3727237" y="2804142"/>
                <a:ext cx="255198" cy="623889"/>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000" b="1" i="1">
                              <a:latin typeface="Cambria Math" panose="02040503050406030204" pitchFamily="18" charset="0"/>
                            </a:rPr>
                          </m:ctrlPr>
                        </m:fPr>
                        <m:num>
                          <m:r>
                            <a:rPr lang="en-US" sz="2000" b="1" i="1">
                              <a:latin typeface="Cambria Math"/>
                            </a:rPr>
                            <m:t>𝒙</m:t>
                          </m:r>
                          <m:r>
                            <a:rPr lang="en-US" sz="2000" b="1" i="1" baseline="30000">
                              <a:latin typeface="Cambria Math"/>
                            </a:rPr>
                            <m:t>𝟐</m:t>
                          </m:r>
                        </m:num>
                        <m:den>
                          <m:r>
                            <a:rPr lang="ar-SA" sz="2000" b="1" i="1">
                              <a:latin typeface="Cambria Math"/>
                            </a:rPr>
                            <m:t>𝟏𝟔</m:t>
                          </m:r>
                        </m:den>
                      </m:f>
                      <m:r>
                        <a:rPr lang="ar-SA" sz="2000" b="1" i="1">
                          <a:latin typeface="Cambria Math"/>
                        </a:rPr>
                        <m:t>+ </m:t>
                      </m:r>
                      <m:f>
                        <m:fPr>
                          <m:ctrlPr>
                            <a:rPr lang="ar-SA" sz="2000" b="1" i="1">
                              <a:latin typeface="Cambria Math" panose="02040503050406030204" pitchFamily="18" charset="0"/>
                            </a:rPr>
                          </m:ctrlPr>
                        </m:fPr>
                        <m:num>
                          <m:r>
                            <a:rPr lang="en-US" sz="2000" b="1" i="1">
                              <a:latin typeface="Cambria Math"/>
                            </a:rPr>
                            <m:t>𝒚</m:t>
                          </m:r>
                          <m:r>
                            <a:rPr lang="en-US" sz="2000" b="1" i="1" baseline="30000">
                              <a:latin typeface="Cambria Math"/>
                            </a:rPr>
                            <m:t>𝟐</m:t>
                          </m:r>
                        </m:num>
                        <m:den>
                          <m:r>
                            <a:rPr lang="ar-SA" sz="2000" b="1" i="1">
                              <a:latin typeface="Cambria Math"/>
                            </a:rPr>
                            <m:t>𝟐𝟓</m:t>
                          </m:r>
                        </m:den>
                      </m:f>
                      <m:r>
                        <a:rPr lang="ar-SA" sz="2000" b="1" i="1">
                          <a:latin typeface="Cambria Math"/>
                        </a:rPr>
                        <m:t>=</m:t>
                      </m:r>
                      <m:r>
                        <a:rPr lang="ar-SA" sz="2000" b="1" i="1">
                          <a:latin typeface="Cambria Math"/>
                        </a:rPr>
                        <m:t>𝟏</m:t>
                      </m:r>
                    </m:oMath>
                  </m:oMathPara>
                </a14:m>
                <a:endParaRPr lang="ar-SA" sz="2000" b="1" dirty="0"/>
              </a:p>
            </p:txBody>
          </p:sp>
        </mc:Choice>
        <mc:Fallback>
          <p:sp>
            <p:nvSpPr>
              <p:cNvPr id="19" name="TextBox 18"/>
              <p:cNvSpPr txBox="1">
                <a:spLocks noRot="1" noChangeAspect="1" noMove="1" noResize="1" noEditPoints="1" noAdjustHandles="1" noChangeArrowheads="1" noChangeShapeType="1" noTextEdit="1"/>
              </p:cNvSpPr>
              <p:nvPr/>
            </p:nvSpPr>
            <p:spPr>
              <a:xfrm>
                <a:off x="3727237" y="2804142"/>
                <a:ext cx="255198" cy="623889"/>
              </a:xfrm>
              <a:prstGeom prst="rect">
                <a:avLst/>
              </a:prstGeom>
              <a:blipFill>
                <a:blip r:embed="rId6"/>
                <a:stretch>
                  <a:fillRect r="-4976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2342270" y="3413423"/>
                <a:ext cx="1149610" cy="470000"/>
              </a:xfrm>
              <a:prstGeom prst="rect">
                <a:avLst/>
              </a:prstGeom>
              <a:noFill/>
            </p:spPr>
            <p:txBody>
              <a:bodyPr wrap="none" rtlCol="1">
                <a:spAutoFit/>
              </a:bodyPr>
              <a:lstStyle/>
              <a:p>
                <a:pPr algn="l"/>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𝒂</m:t>
                        </m:r>
                      </m:e>
                      <m:sup>
                        <m:r>
                          <a:rPr lang="en-US" sz="2400" b="1" i="1">
                            <a:latin typeface="Cambria Math"/>
                          </a:rPr>
                          <m:t>𝟐</m:t>
                        </m:r>
                      </m:sup>
                    </m:sSup>
                  </m:oMath>
                </a14:m>
                <a:r>
                  <a:rPr lang="en-US" sz="2400" b="1" dirty="0"/>
                  <a:t>= 25</a:t>
                </a:r>
                <a:endParaRPr lang="ar-KW" sz="2400" b="1" dirty="0"/>
              </a:p>
            </p:txBody>
          </p:sp>
        </mc:Choice>
        <mc:Fallback>
          <p:sp>
            <p:nvSpPr>
              <p:cNvPr id="20" name="TextBox 19"/>
              <p:cNvSpPr txBox="1">
                <a:spLocks noRot="1" noChangeAspect="1" noMove="1" noResize="1" noEditPoints="1" noAdjustHandles="1" noChangeArrowheads="1" noChangeShapeType="1" noTextEdit="1"/>
              </p:cNvSpPr>
              <p:nvPr/>
            </p:nvSpPr>
            <p:spPr>
              <a:xfrm>
                <a:off x="2342270" y="3413423"/>
                <a:ext cx="1149610" cy="470000"/>
              </a:xfrm>
              <a:prstGeom prst="rect">
                <a:avLst/>
              </a:prstGeom>
              <a:blipFill>
                <a:blip r:embed="rId7"/>
                <a:stretch>
                  <a:fillRect t="-9091" r="-8466" b="-28571"/>
                </a:stretch>
              </a:blipFill>
            </p:spPr>
            <p:txBody>
              <a:bodyPr/>
              <a:lstStyle/>
              <a:p>
                <a:r>
                  <a:rPr lang="en-US">
                    <a:noFill/>
                  </a:rPr>
                  <a:t> </a:t>
                </a:r>
              </a:p>
            </p:txBody>
          </p:sp>
        </mc:Fallback>
      </mc:AlternateContent>
      <p:sp>
        <p:nvSpPr>
          <p:cNvPr id="21" name="Right Arrow 20"/>
          <p:cNvSpPr/>
          <p:nvPr/>
        </p:nvSpPr>
        <p:spPr>
          <a:xfrm>
            <a:off x="3580349" y="3597553"/>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22" name="TextBox 21"/>
          <p:cNvSpPr txBox="1"/>
          <p:nvPr/>
        </p:nvSpPr>
        <p:spPr>
          <a:xfrm>
            <a:off x="4093223" y="3341417"/>
            <a:ext cx="910827" cy="461665"/>
          </a:xfrm>
          <a:prstGeom prst="rect">
            <a:avLst/>
          </a:prstGeom>
          <a:noFill/>
        </p:spPr>
        <p:txBody>
          <a:bodyPr wrap="none" rtlCol="1">
            <a:spAutoFit/>
          </a:bodyPr>
          <a:lstStyle/>
          <a:p>
            <a:r>
              <a:rPr lang="en-US" sz="2400" b="1" dirty="0"/>
              <a:t>a = 5</a:t>
            </a:r>
            <a:endParaRPr lang="ar-KW" sz="2400" b="1" dirty="0"/>
          </a:p>
        </p:txBody>
      </p:sp>
      <mc:AlternateContent xmlns:mc="http://schemas.openxmlformats.org/markup-compatibility/2006">
        <mc:Choice xmlns:a14="http://schemas.microsoft.com/office/drawing/2010/main" Requires="a14">
          <p:sp>
            <p:nvSpPr>
              <p:cNvPr id="23" name="TextBox 22"/>
              <p:cNvSpPr txBox="1"/>
              <p:nvPr/>
            </p:nvSpPr>
            <p:spPr>
              <a:xfrm>
                <a:off x="2113294" y="3875088"/>
                <a:ext cx="1234570" cy="470000"/>
              </a:xfrm>
              <a:prstGeom prst="rect">
                <a:avLst/>
              </a:prstGeom>
              <a:noFill/>
            </p:spPr>
            <p:txBody>
              <a:bodyPr wrap="none" rtlCol="1">
                <a:spAutoFit/>
              </a:bodyPr>
              <a:lstStyle/>
              <a:p>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𝒃</m:t>
                        </m:r>
                      </m:e>
                      <m:sup>
                        <m:r>
                          <a:rPr lang="en-US" sz="2400" b="1" i="1">
                            <a:latin typeface="Cambria Math"/>
                          </a:rPr>
                          <m:t>𝟐</m:t>
                        </m:r>
                      </m:sup>
                    </m:sSup>
                  </m:oMath>
                </a14:m>
                <a:r>
                  <a:rPr lang="en-US" sz="2400" b="1" dirty="0"/>
                  <a:t> = 16</a:t>
                </a:r>
                <a:endParaRPr lang="ar-KW" sz="2400" b="1" dirty="0"/>
              </a:p>
            </p:txBody>
          </p:sp>
        </mc:Choice>
        <mc:Fallback>
          <p:sp>
            <p:nvSpPr>
              <p:cNvPr id="23" name="TextBox 22"/>
              <p:cNvSpPr txBox="1">
                <a:spLocks noRot="1" noChangeAspect="1" noMove="1" noResize="1" noEditPoints="1" noAdjustHandles="1" noChangeArrowheads="1" noChangeShapeType="1" noTextEdit="1"/>
              </p:cNvSpPr>
              <p:nvPr/>
            </p:nvSpPr>
            <p:spPr>
              <a:xfrm>
                <a:off x="2113294" y="3875088"/>
                <a:ext cx="1234570" cy="470000"/>
              </a:xfrm>
              <a:prstGeom prst="rect">
                <a:avLst/>
              </a:prstGeom>
              <a:blipFill>
                <a:blip r:embed="rId8"/>
                <a:stretch>
                  <a:fillRect l="-990" t="-9091" r="-7921" b="-28571"/>
                </a:stretch>
              </a:blipFill>
            </p:spPr>
            <p:txBody>
              <a:bodyPr/>
              <a:lstStyle/>
              <a:p>
                <a:r>
                  <a:rPr lang="en-US">
                    <a:noFill/>
                  </a:rPr>
                  <a:t> </a:t>
                </a:r>
              </a:p>
            </p:txBody>
          </p:sp>
        </mc:Fallback>
      </mc:AlternateContent>
      <p:sp>
        <p:nvSpPr>
          <p:cNvPr id="24" name="Right Arrow 23"/>
          <p:cNvSpPr/>
          <p:nvPr/>
        </p:nvSpPr>
        <p:spPr>
          <a:xfrm>
            <a:off x="3563890" y="4117403"/>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mc:AlternateContent xmlns:mc="http://schemas.openxmlformats.org/markup-compatibility/2006">
        <mc:Choice xmlns:a14="http://schemas.microsoft.com/office/drawing/2010/main" Requires="a14">
          <p:sp>
            <p:nvSpPr>
              <p:cNvPr id="25" name="TextBox 24"/>
              <p:cNvSpPr txBox="1"/>
              <p:nvPr/>
            </p:nvSpPr>
            <p:spPr>
              <a:xfrm>
                <a:off x="4067944" y="3845473"/>
                <a:ext cx="930062" cy="461665"/>
              </a:xfrm>
              <a:prstGeom prst="rect">
                <a:avLst/>
              </a:prstGeom>
              <a:noFill/>
            </p:spPr>
            <p:txBody>
              <a:bodyPr wrap="none" rtlCol="1">
                <a:spAutoFit/>
              </a:bodyPr>
              <a:lstStyle/>
              <a:p>
                <a:r>
                  <a:rPr lang="en-US" sz="2400" b="1" dirty="0"/>
                  <a:t> b =</a:t>
                </a:r>
                <a14:m>
                  <m:oMath xmlns:m="http://schemas.openxmlformats.org/officeDocument/2006/math">
                    <m:r>
                      <a:rPr lang="en-US" sz="2400" b="1" i="1">
                        <a:latin typeface="Cambria Math"/>
                      </a:rPr>
                      <m:t>𝟒</m:t>
                    </m:r>
                  </m:oMath>
                </a14:m>
                <a:endParaRPr lang="ar-KW" sz="2400" b="1" dirty="0"/>
              </a:p>
            </p:txBody>
          </p:sp>
        </mc:Choice>
        <mc:Fallback>
          <p:sp>
            <p:nvSpPr>
              <p:cNvPr id="25" name="TextBox 24"/>
              <p:cNvSpPr txBox="1">
                <a:spLocks noRot="1" noChangeAspect="1" noMove="1" noResize="1" noEditPoints="1" noAdjustHandles="1" noChangeArrowheads="1" noChangeShapeType="1" noTextEdit="1"/>
              </p:cNvSpPr>
              <p:nvPr/>
            </p:nvSpPr>
            <p:spPr>
              <a:xfrm>
                <a:off x="4067944" y="3845473"/>
                <a:ext cx="930062" cy="461665"/>
              </a:xfrm>
              <a:prstGeom prst="rect">
                <a:avLst/>
              </a:prstGeom>
              <a:blipFill>
                <a:blip r:embed="rId9"/>
                <a:stretch>
                  <a:fillRect t="-10526" r="-1961" b="-28947"/>
                </a:stretch>
              </a:blipFill>
            </p:spPr>
            <p:txBody>
              <a:bodyPr/>
              <a:lstStyle/>
              <a:p>
                <a:r>
                  <a:rPr lang="en-US">
                    <a:noFill/>
                  </a:rPr>
                  <a:t> </a:t>
                </a:r>
              </a:p>
            </p:txBody>
          </p:sp>
        </mc:Fallback>
      </mc:AlternateContent>
      <p:sp>
        <p:nvSpPr>
          <p:cNvPr id="26" name="Rectangle 25"/>
          <p:cNvSpPr/>
          <p:nvPr/>
        </p:nvSpPr>
        <p:spPr>
          <a:xfrm>
            <a:off x="1771792" y="4266054"/>
            <a:ext cx="2304256" cy="461665"/>
          </a:xfrm>
          <a:prstGeom prst="rect">
            <a:avLst/>
          </a:prstGeom>
        </p:spPr>
        <p:txBody>
          <a:bodyPr wrap="square">
            <a:spAutoFit/>
          </a:bodyPr>
          <a:lstStyle/>
          <a:p>
            <a:r>
              <a:rPr lang="en-US" sz="2400" b="1" dirty="0">
                <a:latin typeface="رموز الرياضيات العربية"/>
                <a:cs typeface="رموز الرياضيات العربية"/>
              </a:rPr>
              <a:t>e </a:t>
            </a:r>
            <a:r>
              <a:rPr lang="en-US" sz="2400" b="1" dirty="0"/>
              <a:t>c</a:t>
            </a:r>
            <a:r>
              <a:rPr lang="en-US" sz="2400" b="1" baseline="30000" dirty="0"/>
              <a:t>2 </a:t>
            </a:r>
            <a:r>
              <a:rPr lang="en-US" sz="2400" b="1" dirty="0"/>
              <a:t>=  a</a:t>
            </a:r>
            <a:r>
              <a:rPr lang="en-US" sz="2400" b="1" baseline="30000" dirty="0"/>
              <a:t>2</a:t>
            </a:r>
            <a:r>
              <a:rPr lang="en-US" sz="2400" b="1" dirty="0"/>
              <a:t>  -  b</a:t>
            </a:r>
            <a:r>
              <a:rPr lang="en-US" sz="2400" b="1" baseline="30000" dirty="0"/>
              <a:t>2</a:t>
            </a:r>
            <a:r>
              <a:rPr lang="ar-KW" sz="2400" b="1" baseline="30000" dirty="0"/>
              <a:t> </a:t>
            </a:r>
            <a:endParaRPr lang="ar-KW" sz="2400" dirty="0"/>
          </a:p>
        </p:txBody>
      </p:sp>
      <p:sp>
        <p:nvSpPr>
          <p:cNvPr id="27" name="Rectangle 26"/>
          <p:cNvSpPr/>
          <p:nvPr/>
        </p:nvSpPr>
        <p:spPr>
          <a:xfrm>
            <a:off x="1691680" y="4759464"/>
            <a:ext cx="2116756" cy="830997"/>
          </a:xfrm>
          <a:prstGeom prst="rect">
            <a:avLst/>
          </a:prstGeom>
        </p:spPr>
        <p:txBody>
          <a:bodyPr wrap="square">
            <a:spAutoFit/>
          </a:bodyPr>
          <a:lstStyle/>
          <a:p>
            <a:r>
              <a:rPr lang="en-US" sz="2400" b="1" dirty="0"/>
              <a:t>c</a:t>
            </a:r>
            <a:r>
              <a:rPr lang="en-US" sz="2400" b="1" baseline="30000" dirty="0"/>
              <a:t>2 </a:t>
            </a:r>
            <a:r>
              <a:rPr lang="en-US" sz="2400" b="1" dirty="0"/>
              <a:t>= 25 – 16 </a:t>
            </a:r>
          </a:p>
          <a:p>
            <a:r>
              <a:rPr lang="en-US" sz="2400" b="1" dirty="0"/>
              <a:t>= 9       </a:t>
            </a:r>
            <a:r>
              <a:rPr lang="ar-KW" sz="2400" b="1" baseline="30000" dirty="0"/>
              <a:t> </a:t>
            </a:r>
            <a:r>
              <a:rPr lang="en-US" sz="2400" b="1" baseline="30000" dirty="0"/>
              <a:t>  </a:t>
            </a:r>
            <a:endParaRPr lang="ar-KW" sz="2400" dirty="0"/>
          </a:p>
        </p:txBody>
      </p:sp>
      <mc:AlternateContent xmlns:mc="http://schemas.openxmlformats.org/markup-compatibility/2006">
        <mc:Choice xmlns:a14="http://schemas.microsoft.com/office/drawing/2010/main" Requires="a14">
          <p:sp>
            <p:nvSpPr>
              <p:cNvPr id="28" name="Rectangle 27"/>
              <p:cNvSpPr/>
              <p:nvPr/>
            </p:nvSpPr>
            <p:spPr>
              <a:xfrm>
                <a:off x="1691680" y="5559680"/>
                <a:ext cx="1460300" cy="461665"/>
              </a:xfrm>
              <a:prstGeom prst="rect">
                <a:avLst/>
              </a:prstGeom>
            </p:spPr>
            <p:txBody>
              <a:bodyPr wrap="square">
                <a:spAutoFit/>
              </a:bodyPr>
              <a:lstStyle/>
              <a:p>
                <a:r>
                  <a:rPr lang="en-US" sz="2400" b="1" dirty="0"/>
                  <a:t>c </a:t>
                </a:r>
                <a:r>
                  <a:rPr lang="en-US" sz="2400" b="1" baseline="30000" dirty="0"/>
                  <a:t> </a:t>
                </a:r>
                <a:r>
                  <a:rPr lang="en-US" sz="2400" b="1" dirty="0"/>
                  <a:t> =</a:t>
                </a:r>
                <a14:m>
                  <m:oMath xmlns:m="http://schemas.openxmlformats.org/officeDocument/2006/math">
                    <m:r>
                      <a:rPr lang="en-US" sz="2400" b="1">
                        <a:latin typeface="Cambria Math"/>
                      </a:rPr>
                      <m:t> </m:t>
                    </m:r>
                    <m:r>
                      <a:rPr lang="en-US" sz="2400" b="1" i="1">
                        <a:latin typeface="Cambria Math"/>
                      </a:rPr>
                      <m:t>𝟑</m:t>
                    </m:r>
                  </m:oMath>
                </a14:m>
                <a:endParaRPr lang="ar-KW" sz="2400" dirty="0"/>
              </a:p>
            </p:txBody>
          </p:sp>
        </mc:Choice>
        <mc:Fallback>
          <p:sp>
            <p:nvSpPr>
              <p:cNvPr id="28" name="Rectangle 27"/>
              <p:cNvSpPr>
                <a:spLocks noRot="1" noChangeAspect="1" noMove="1" noResize="1" noEditPoints="1" noAdjustHandles="1" noChangeArrowheads="1" noChangeShapeType="1" noTextEdit="1"/>
              </p:cNvSpPr>
              <p:nvPr/>
            </p:nvSpPr>
            <p:spPr>
              <a:xfrm>
                <a:off x="1691680" y="5559680"/>
                <a:ext cx="1460300" cy="461665"/>
              </a:xfrm>
              <a:prstGeom prst="rect">
                <a:avLst/>
              </a:prstGeom>
              <a:blipFill>
                <a:blip r:embed="rId10"/>
                <a:stretch>
                  <a:fillRect t="-10526" r="-1255" b="-28947"/>
                </a:stretch>
              </a:blipFill>
            </p:spPr>
            <p:txBody>
              <a:bodyPr/>
              <a:lstStyle/>
              <a:p>
                <a:r>
                  <a:rPr lang="en-US">
                    <a:noFill/>
                  </a:rPr>
                  <a:t> </a:t>
                </a:r>
              </a:p>
            </p:txBody>
          </p:sp>
        </mc:Fallback>
      </mc:AlternateContent>
      <p:pic>
        <p:nvPicPr>
          <p:cNvPr id="29" name="Picture 3"/>
          <p:cNvPicPr>
            <a:picLocks noChangeAspect="1" noChangeArrowheads="1"/>
          </p:cNvPicPr>
          <p:nvPr/>
        </p:nvPicPr>
        <p:blipFill rotWithShape="1">
          <a:blip r:embed="rId11">
            <a:extLst>
              <a:ext uri="{BEBA8EAE-BF5A-486C-A8C5-ECC9F3942E4B}">
                <a14:imgProps xmlns:a14="http://schemas.microsoft.com/office/drawing/2010/main">
                  <a14:imgLayer r:embed="rId12">
                    <a14:imgEffect>
                      <a14:sharpenSoften amount="50000"/>
                    </a14:imgEffect>
                    <a14:imgEffect>
                      <a14:saturation sat="400000"/>
                    </a14:imgEffect>
                  </a14:imgLayer>
                </a14:imgProps>
              </a:ext>
              <a:ext uri="{28A0092B-C50C-407E-A947-70E740481C1C}">
                <a14:useLocalDpi xmlns:a14="http://schemas.microsoft.com/office/drawing/2010/main" val="0"/>
              </a:ext>
            </a:extLst>
          </a:blip>
          <a:srcRect l="43890" t="73879" b="15299"/>
          <a:stretch/>
        </p:blipFill>
        <p:spPr bwMode="auto">
          <a:xfrm>
            <a:off x="3892928" y="5140685"/>
            <a:ext cx="4855536" cy="532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3"/>
          <p:cNvPicPr>
            <a:picLocks noChangeAspect="1" noChangeArrowheads="1"/>
          </p:cNvPicPr>
          <p:nvPr/>
        </p:nvPicPr>
        <p:blipFill rotWithShape="1">
          <a:blip r:embed="rId11">
            <a:extLst>
              <a:ext uri="{BEBA8EAE-BF5A-486C-A8C5-ECC9F3942E4B}">
                <a14:imgProps xmlns:a14="http://schemas.microsoft.com/office/drawing/2010/main">
                  <a14:imgLayer r:embed="rId12">
                    <a14:imgEffect>
                      <a14:sharpenSoften amount="50000"/>
                    </a14:imgEffect>
                    <a14:imgEffect>
                      <a14:saturation sat="400000"/>
                    </a14:imgEffect>
                  </a14:imgLayer>
                </a14:imgProps>
              </a:ext>
              <a:ext uri="{28A0092B-C50C-407E-A947-70E740481C1C}">
                <a14:useLocalDpi xmlns:a14="http://schemas.microsoft.com/office/drawing/2010/main" val="0"/>
              </a:ext>
            </a:extLst>
          </a:blip>
          <a:srcRect l="43890" t="90419"/>
          <a:stretch/>
        </p:blipFill>
        <p:spPr bwMode="auto">
          <a:xfrm>
            <a:off x="3851920" y="6269985"/>
            <a:ext cx="4855536" cy="471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82437" y="5736583"/>
            <a:ext cx="4752975"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itle 1"/>
          <p:cNvSpPr txBox="1">
            <a:spLocks/>
          </p:cNvSpPr>
          <p:nvPr/>
        </p:nvSpPr>
        <p:spPr>
          <a:xfrm>
            <a:off x="3347865" y="67891"/>
            <a:ext cx="2016225" cy="594875"/>
          </a:xfrm>
          <a:prstGeom prst="rect">
            <a:avLst/>
          </a:prstGeom>
        </p:spPr>
        <p:style>
          <a:lnRef idx="1">
            <a:schemeClr val="accent1"/>
          </a:lnRef>
          <a:fillRef idx="2">
            <a:schemeClr val="accent1"/>
          </a:fillRef>
          <a:effectRef idx="1">
            <a:schemeClr val="accent1"/>
          </a:effectRef>
          <a:fontRef idx="minor">
            <a:schemeClr val="dk1"/>
          </a:fontRef>
        </p:style>
        <p:txBody>
          <a:bodyPr anchor="b">
            <a:normAutofit lnSpcReduction="10000"/>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التدريس</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2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 grpId="0"/>
      <p:bldP spid="16" grpId="0"/>
      <p:bldP spid="3" grpId="0"/>
      <p:bldP spid="18" grpId="0"/>
      <p:bldP spid="19" grpId="0"/>
      <p:bldP spid="20" grpId="0"/>
      <p:bldP spid="21" grpId="0" animBg="1"/>
      <p:bldP spid="22" grpId="0"/>
      <p:bldP spid="23" grpId="0"/>
      <p:bldP spid="24" grpId="0" animBg="1"/>
      <p:bldP spid="25" grpId="0"/>
      <p:bldP spid="26" grpId="0"/>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مربع نص 2"/>
              <p:cNvSpPr txBox="1"/>
              <p:nvPr/>
            </p:nvSpPr>
            <p:spPr>
              <a:xfrm>
                <a:off x="179512" y="188642"/>
                <a:ext cx="6929486" cy="830997"/>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أوجد البؤرتين والرأسين وطول المحور الأكبر الذي معادلته للقطع الناقص الذي معادلته : </a:t>
                </a:r>
                <a14:m>
                  <m:oMath xmlns:m="http://schemas.openxmlformats.org/officeDocument/2006/math">
                    <m:r>
                      <a:rPr lang="en-US" sz="2400" b="1" i="1">
                        <a:solidFill>
                          <a:srgbClr val="00B050"/>
                        </a:solidFill>
                        <a:latin typeface="Cambria Math"/>
                        <a:cs typeface="Simplified Arabic" panose="02020603050405020304" pitchFamily="18" charset="-78"/>
                      </a:rPr>
                      <m:t>𝒙</m:t>
                    </m:r>
                    <m:r>
                      <a:rPr lang="en-US" sz="2400" b="1" i="1" baseline="30000">
                        <a:solidFill>
                          <a:srgbClr val="00B050"/>
                        </a:solidFill>
                        <a:latin typeface="Cambria Math"/>
                        <a:cs typeface="Simplified Arabic" panose="02020603050405020304" pitchFamily="18" charset="-78"/>
                      </a:rPr>
                      <m:t>𝟐</m:t>
                    </m:r>
                    <m:r>
                      <a:rPr lang="en-US" sz="2400" b="1" i="1">
                        <a:solidFill>
                          <a:srgbClr val="00B050"/>
                        </a:solidFill>
                        <a:latin typeface="Cambria Math"/>
                        <a:cs typeface="Simplified Arabic" panose="02020603050405020304" pitchFamily="18" charset="-78"/>
                      </a:rPr>
                      <m:t>+</m:t>
                    </m:r>
                    <m:r>
                      <a:rPr lang="en-US" sz="2400" b="1" i="1">
                        <a:solidFill>
                          <a:srgbClr val="00B050"/>
                        </a:solidFill>
                        <a:latin typeface="Cambria Math"/>
                        <a:cs typeface="Simplified Arabic" panose="02020603050405020304" pitchFamily="18" charset="-78"/>
                      </a:rPr>
                      <m:t>𝟒</m:t>
                    </m:r>
                    <m:r>
                      <a:rPr lang="en-US" sz="2400" b="1" i="1">
                        <a:solidFill>
                          <a:srgbClr val="00B050"/>
                        </a:solidFill>
                        <a:latin typeface="Cambria Math"/>
                        <a:cs typeface="Simplified Arabic" panose="02020603050405020304" pitchFamily="18" charset="-78"/>
                      </a:rPr>
                      <m:t>𝒚</m:t>
                    </m:r>
                    <m:r>
                      <a:rPr lang="en-US" sz="2400" b="1" i="1" baseline="30000">
                        <a:solidFill>
                          <a:srgbClr val="00B050"/>
                        </a:solidFill>
                        <a:latin typeface="Cambria Math"/>
                        <a:cs typeface="Simplified Arabic" panose="02020603050405020304" pitchFamily="18" charset="-78"/>
                      </a:rPr>
                      <m:t>𝟐</m:t>
                    </m:r>
                    <m:r>
                      <a:rPr lang="en-US" sz="2400" b="1" i="1">
                        <a:solidFill>
                          <a:srgbClr val="00B050"/>
                        </a:solidFill>
                        <a:latin typeface="Cambria Math"/>
                        <a:cs typeface="Simplified Arabic" panose="02020603050405020304" pitchFamily="18" charset="-78"/>
                      </a:rPr>
                      <m:t>=</m:t>
                    </m:r>
                    <m:r>
                      <a:rPr lang="en-US" sz="2400" b="1" i="1">
                        <a:solidFill>
                          <a:srgbClr val="00B050"/>
                        </a:solidFill>
                        <a:latin typeface="Cambria Math"/>
                        <a:cs typeface="Simplified Arabic" panose="02020603050405020304" pitchFamily="18" charset="-78"/>
                      </a:rPr>
                      <m:t>𝟏𝟔</m:t>
                    </m:r>
                  </m:oMath>
                </a14:m>
                <a:endParaRPr lang="ar-KW" sz="2400" b="1" dirty="0">
                  <a:solidFill>
                    <a:srgbClr val="00B050"/>
                  </a:solidFill>
                  <a:latin typeface="Simplified Arabic" panose="02020603050405020304" pitchFamily="18" charset="-78"/>
                  <a:cs typeface="Simplified Arabic" panose="02020603050405020304" pitchFamily="18" charset="-78"/>
                </a:endParaRPr>
              </a:p>
            </p:txBody>
          </p:sp>
        </mc:Choice>
        <mc:Fallback>
          <p:sp>
            <p:nvSpPr>
              <p:cNvPr id="11" name="مربع نص 2"/>
              <p:cNvSpPr txBox="1">
                <a:spLocks noRot="1" noChangeAspect="1" noMove="1" noResize="1" noEditPoints="1" noAdjustHandles="1" noChangeArrowheads="1" noChangeShapeType="1" noTextEdit="1"/>
              </p:cNvSpPr>
              <p:nvPr/>
            </p:nvSpPr>
            <p:spPr>
              <a:xfrm>
                <a:off x="179512" y="188642"/>
                <a:ext cx="6929486" cy="830997"/>
              </a:xfrm>
              <a:prstGeom prst="rect">
                <a:avLst/>
              </a:prstGeom>
              <a:blipFill>
                <a:blip r:embed="rId2"/>
                <a:stretch>
                  <a:fillRect/>
                </a:stretch>
              </a:blipFill>
              <a:effectLst>
                <a:outerShdw blurRad="50800" dist="25000" dir="5400000" rotWithShape="0">
                  <a:srgbClr val="000000">
                    <a:alpha val="40000"/>
                  </a:srgbClr>
                </a:outerShdw>
                <a:softEdge rad="127000"/>
              </a:effectLst>
            </p:spPr>
            <p:txBody>
              <a:bodyPr/>
              <a:lstStyle/>
              <a:p>
                <a:r>
                  <a:rPr lang="en-US">
                    <a:noFill/>
                  </a:rPr>
                  <a:t> </a:t>
                </a:r>
              </a:p>
            </p:txBody>
          </p:sp>
        </mc:Fallback>
      </mc:AlternateContent>
      <p:sp>
        <p:nvSpPr>
          <p:cNvPr id="13" name="Title 1"/>
          <p:cNvSpPr txBox="1">
            <a:spLocks/>
          </p:cNvSpPr>
          <p:nvPr/>
        </p:nvSpPr>
        <p:spPr>
          <a:xfrm>
            <a:off x="7164288" y="301098"/>
            <a:ext cx="1567458" cy="67963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850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2400" b="1" u="sng" cap="none" dirty="0">
                <a:ln>
                  <a:solidFill>
                    <a:schemeClr val="tx1"/>
                  </a:solidFill>
                </a:ln>
                <a:solidFill>
                  <a:schemeClr val="accent3"/>
                </a:solidFill>
                <a:latin typeface="Simplified Arabic" pitchFamily="18" charset="-78"/>
                <a:cs typeface="Simplified Arabic" pitchFamily="18" charset="-78"/>
              </a:rPr>
              <a:t>حاول ان تحل </a:t>
            </a:r>
            <a:r>
              <a:rPr lang="en-US" sz="2400" b="1" u="sng" cap="none" dirty="0">
                <a:ln>
                  <a:solidFill>
                    <a:schemeClr val="tx1"/>
                  </a:solidFill>
                </a:ln>
                <a:solidFill>
                  <a:schemeClr val="accent3"/>
                </a:solidFill>
                <a:latin typeface="Simplified Arabic" pitchFamily="18" charset="-78"/>
                <a:cs typeface="Simplified Arabic" pitchFamily="18" charset="-78"/>
              </a:rPr>
              <a:t>3</a:t>
            </a:r>
            <a:r>
              <a:rPr lang="ar-KW" sz="2400" b="1" u="sng" cap="none" dirty="0">
                <a:ln>
                  <a:solidFill>
                    <a:schemeClr val="tx1"/>
                  </a:solidFill>
                </a:ln>
                <a:solidFill>
                  <a:schemeClr val="accent3"/>
                </a:solidFill>
                <a:latin typeface="Simplified Arabic" pitchFamily="18" charset="-78"/>
                <a:cs typeface="Simplified Arabic" pitchFamily="18" charset="-78"/>
              </a:rPr>
              <a:t> </a:t>
            </a:r>
            <a:br>
              <a:rPr lang="ar-KW" sz="2400" b="1" u="sng" cap="none" dirty="0">
                <a:ln>
                  <a:solidFill>
                    <a:schemeClr val="tx1"/>
                  </a:solidFill>
                </a:ln>
                <a:solidFill>
                  <a:schemeClr val="accent3"/>
                </a:solidFill>
                <a:latin typeface="Simplified Arabic" pitchFamily="18" charset="-78"/>
                <a:cs typeface="Simplified Arabic" pitchFamily="18" charset="-78"/>
              </a:rPr>
            </a:br>
            <a:r>
              <a:rPr lang="ar-KW" sz="2400" b="1" u="sng" cap="none" dirty="0">
                <a:ln>
                  <a:solidFill>
                    <a:schemeClr val="tx1"/>
                  </a:solidFill>
                </a:ln>
                <a:solidFill>
                  <a:schemeClr val="accent3"/>
                </a:solidFill>
                <a:latin typeface="Simplified Arabic" pitchFamily="18" charset="-78"/>
                <a:cs typeface="Simplified Arabic" pitchFamily="18" charset="-78"/>
              </a:rPr>
              <a:t>ص</a:t>
            </a:r>
            <a:r>
              <a:rPr lang="en-US" sz="2400" b="1" u="sng" cap="none" dirty="0">
                <a:ln>
                  <a:solidFill>
                    <a:schemeClr val="tx1"/>
                  </a:solidFill>
                </a:ln>
                <a:solidFill>
                  <a:schemeClr val="accent3"/>
                </a:solidFill>
                <a:latin typeface="Simplified Arabic" pitchFamily="18" charset="-78"/>
                <a:cs typeface="Simplified Arabic" pitchFamily="18" charset="-78"/>
              </a:rPr>
              <a:t>113</a:t>
            </a:r>
            <a:endParaRPr lang="ar-KW" sz="2400" b="1" u="sng" cap="none" dirty="0">
              <a:ln>
                <a:solidFill>
                  <a:schemeClr val="tx1"/>
                </a:solidFill>
              </a:ln>
              <a:solidFill>
                <a:schemeClr val="accent3"/>
              </a:solidFill>
              <a:latin typeface="Simplified Arabic" pitchFamily="18" charset="-78"/>
              <a:cs typeface="Simplified Arabic" pitchFamily="18" charset="-78"/>
            </a:endParaRPr>
          </a:p>
        </p:txBody>
      </p:sp>
      <p:pic>
        <p:nvPicPr>
          <p:cNvPr id="14" name="Picture 2"/>
          <p:cNvPicPr>
            <a:picLocks noChangeAspect="1" noChangeArrowheads="1"/>
          </p:cNvPicPr>
          <p:nvPr/>
        </p:nvPicPr>
        <p:blipFill>
          <a:blip r:embed="rId3" cstate="print">
            <a:duotone>
              <a:prstClr val="black"/>
              <a:schemeClr val="accent1">
                <a:tint val="45000"/>
                <a:satMod val="400000"/>
              </a:schemeClr>
            </a:duotone>
          </a:blip>
          <a:srcRect l="88046" t="11971" r="1566" b="79944"/>
          <a:stretch>
            <a:fillRect/>
          </a:stretch>
        </p:blipFill>
        <p:spPr bwMode="auto">
          <a:xfrm>
            <a:off x="7416845" y="1288081"/>
            <a:ext cx="776181" cy="432048"/>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2" name="Rectangle 1"/>
              <p:cNvSpPr/>
              <p:nvPr/>
            </p:nvSpPr>
            <p:spPr>
              <a:xfrm>
                <a:off x="4396484" y="1288081"/>
                <a:ext cx="26641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cs typeface="Simplified Arabic" panose="02020603050405020304" pitchFamily="18" charset="-78"/>
                        </a:rPr>
                        <m:t>𝒙</m:t>
                      </m:r>
                      <m:r>
                        <a:rPr lang="en-US" sz="2000" b="1" i="1" baseline="30000">
                          <a:latin typeface="Cambria Math"/>
                          <a:cs typeface="Simplified Arabic" panose="02020603050405020304" pitchFamily="18" charset="-78"/>
                        </a:rPr>
                        <m:t>𝟐</m:t>
                      </m:r>
                      <m:r>
                        <a:rPr lang="en-US" sz="2000" b="1" i="1">
                          <a:latin typeface="Cambria Math"/>
                          <a:cs typeface="Simplified Arabic" panose="02020603050405020304" pitchFamily="18" charset="-78"/>
                        </a:rPr>
                        <m:t>+</m:t>
                      </m:r>
                      <m:r>
                        <a:rPr lang="en-US" sz="2000" b="1" i="1">
                          <a:latin typeface="Cambria Math"/>
                          <a:cs typeface="Simplified Arabic" panose="02020603050405020304" pitchFamily="18" charset="-78"/>
                        </a:rPr>
                        <m:t>𝟒</m:t>
                      </m:r>
                      <m:r>
                        <a:rPr lang="en-US" sz="2000" b="1" i="1">
                          <a:latin typeface="Cambria Math"/>
                          <a:cs typeface="Simplified Arabic" panose="02020603050405020304" pitchFamily="18" charset="-78"/>
                        </a:rPr>
                        <m:t>𝒚</m:t>
                      </m:r>
                      <m:r>
                        <a:rPr lang="en-US" sz="2000" b="1" i="1" baseline="30000">
                          <a:latin typeface="Cambria Math"/>
                          <a:cs typeface="Simplified Arabic" panose="02020603050405020304" pitchFamily="18" charset="-78"/>
                        </a:rPr>
                        <m:t>𝟐</m:t>
                      </m:r>
                      <m:r>
                        <a:rPr lang="en-US" sz="2000" b="1" i="1">
                          <a:latin typeface="Cambria Math"/>
                          <a:cs typeface="Simplified Arabic" panose="02020603050405020304" pitchFamily="18" charset="-78"/>
                        </a:rPr>
                        <m:t>=</m:t>
                      </m:r>
                      <m:r>
                        <a:rPr lang="en-US" sz="2000" b="1" i="1">
                          <a:latin typeface="Cambria Math"/>
                          <a:cs typeface="Simplified Arabic" panose="02020603050405020304" pitchFamily="18" charset="-78"/>
                        </a:rPr>
                        <m:t>𝟏𝟔</m:t>
                      </m:r>
                    </m:oMath>
                  </m:oMathPara>
                </a14:m>
                <a:endParaRPr lang="ar-KW" sz="2000" b="1" dirty="0">
                  <a:latin typeface="Simplified Arabic" panose="02020603050405020304" pitchFamily="18" charset="-78"/>
                  <a:cs typeface="Simplified Arabic" panose="02020603050405020304" pitchFamily="18" charset="-78"/>
                </a:endParaRPr>
              </a:p>
            </p:txBody>
          </p:sp>
        </mc:Choice>
        <mc:Fallback>
          <p:sp>
            <p:nvSpPr>
              <p:cNvPr id="2" name="Rectangle 1"/>
              <p:cNvSpPr>
                <a:spLocks noRot="1" noChangeAspect="1" noMove="1" noResize="1" noEditPoints="1" noAdjustHandles="1" noChangeArrowheads="1" noChangeShapeType="1" noTextEdit="1"/>
              </p:cNvSpPr>
              <p:nvPr/>
            </p:nvSpPr>
            <p:spPr>
              <a:xfrm>
                <a:off x="4396484" y="1288081"/>
                <a:ext cx="266419" cy="400110"/>
              </a:xfrm>
              <a:prstGeom prst="rect">
                <a:avLst/>
              </a:prstGeom>
              <a:blipFill>
                <a:blip r:embed="rId4"/>
                <a:stretch>
                  <a:fillRect t="-6061" r="-615909" b="-27273"/>
                </a:stretch>
              </a:blipFill>
            </p:spPr>
            <p:txBody>
              <a:bodyPr/>
              <a:lstStyle/>
              <a:p>
                <a:r>
                  <a:rPr lang="en-US">
                    <a:noFill/>
                  </a:rPr>
                  <a:t> </a:t>
                </a:r>
              </a:p>
            </p:txBody>
          </p:sp>
        </mc:Fallback>
      </mc:AlternateContent>
      <p:sp>
        <p:nvSpPr>
          <p:cNvPr id="16" name="TextBox 15"/>
          <p:cNvSpPr txBox="1"/>
          <p:nvPr/>
        </p:nvSpPr>
        <p:spPr>
          <a:xfrm>
            <a:off x="4764692" y="1936155"/>
            <a:ext cx="3428332" cy="461665"/>
          </a:xfrm>
          <a:prstGeom prst="rect">
            <a:avLst/>
          </a:prstGeom>
          <a:noFill/>
        </p:spPr>
        <p:txBody>
          <a:bodyPr wrap="square" rtlCol="1">
            <a:spAutoFit/>
          </a:bodyPr>
          <a:lstStyle/>
          <a:p>
            <a:r>
              <a:rPr lang="ar-KW" sz="2400" b="1" dirty="0">
                <a:solidFill>
                  <a:srgbClr val="FF0000"/>
                </a:solidFill>
                <a:sym typeface="Symbol"/>
              </a:rPr>
              <a:t>قسمة طرفي المعادلة على </a:t>
            </a:r>
            <a:r>
              <a:rPr lang="en-US" sz="2400" b="1" dirty="0">
                <a:solidFill>
                  <a:srgbClr val="FF0000"/>
                </a:solidFill>
                <a:sym typeface="Symbol"/>
              </a:rPr>
              <a:t>16</a:t>
            </a:r>
            <a:endParaRPr lang="ar-KW" sz="2400" b="1" dirty="0">
              <a:solidFill>
                <a:srgbClr val="FF0000"/>
              </a:solidFill>
            </a:endParaRPr>
          </a:p>
        </p:txBody>
      </p:sp>
      <mc:AlternateContent xmlns:mc="http://schemas.openxmlformats.org/markup-compatibility/2006">
        <mc:Choice xmlns:a14="http://schemas.microsoft.com/office/drawing/2010/main" Requires="a14">
          <p:sp>
            <p:nvSpPr>
              <p:cNvPr id="3" name="TextBox 2"/>
              <p:cNvSpPr txBox="1"/>
              <p:nvPr/>
            </p:nvSpPr>
            <p:spPr>
              <a:xfrm>
                <a:off x="1929932" y="1800000"/>
                <a:ext cx="2537005" cy="670568"/>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SA" sz="2000" b="1" i="1">
                              <a:latin typeface="Cambria Math" panose="02040503050406030204" pitchFamily="18" charset="0"/>
                            </a:rPr>
                          </m:ctrlPr>
                        </m:fPr>
                        <m:num>
                          <m:r>
                            <a:rPr lang="en-US" sz="2000" b="1" i="1">
                              <a:latin typeface="Cambria Math"/>
                            </a:rPr>
                            <m:t>𝒙</m:t>
                          </m:r>
                          <m:r>
                            <a:rPr lang="en-US" sz="2000" b="1" i="1" baseline="30000">
                              <a:latin typeface="Cambria Math"/>
                            </a:rPr>
                            <m:t>𝟐</m:t>
                          </m:r>
                        </m:num>
                        <m:den>
                          <m:r>
                            <a:rPr lang="ar-SA" sz="2000" b="1" i="1">
                              <a:latin typeface="Cambria Math"/>
                            </a:rPr>
                            <m:t>𝟏𝟔</m:t>
                          </m:r>
                        </m:den>
                      </m:f>
                      <m:r>
                        <a:rPr lang="ar-SA" sz="2000" b="1" i="1">
                          <a:latin typeface="Cambria Math"/>
                        </a:rPr>
                        <m:t>+ </m:t>
                      </m:r>
                      <m:f>
                        <m:fPr>
                          <m:ctrlPr>
                            <a:rPr lang="ar-SA" sz="2000" b="1" i="1">
                              <a:latin typeface="Cambria Math" panose="02040503050406030204" pitchFamily="18" charset="0"/>
                            </a:rPr>
                          </m:ctrlPr>
                        </m:fPr>
                        <m:num>
                          <m:r>
                            <a:rPr lang="ar-SA" sz="2000" b="1" i="1">
                              <a:latin typeface="Cambria Math"/>
                            </a:rPr>
                            <m:t>𝟒</m:t>
                          </m:r>
                          <m:r>
                            <a:rPr lang="en-US" sz="2000" b="1" i="1">
                              <a:latin typeface="Cambria Math"/>
                            </a:rPr>
                            <m:t>𝒚</m:t>
                          </m:r>
                          <m:r>
                            <a:rPr lang="en-US" sz="2000" b="1" i="1" baseline="30000">
                              <a:latin typeface="Cambria Math"/>
                            </a:rPr>
                            <m:t>𝟐</m:t>
                          </m:r>
                        </m:num>
                        <m:den>
                          <m:r>
                            <a:rPr lang="ar-SA" sz="2000" b="1" i="1">
                              <a:latin typeface="Cambria Math"/>
                            </a:rPr>
                            <m:t>𝟏𝟔</m:t>
                          </m:r>
                        </m:den>
                      </m:f>
                      <m:r>
                        <a:rPr lang="ar-SA" sz="2000" b="1" i="1">
                          <a:latin typeface="Cambria Math"/>
                        </a:rPr>
                        <m:t>= </m:t>
                      </m:r>
                      <m:f>
                        <m:fPr>
                          <m:ctrlPr>
                            <a:rPr lang="ar-SA" sz="2000" b="1" i="1">
                              <a:latin typeface="Cambria Math" panose="02040503050406030204" pitchFamily="18" charset="0"/>
                            </a:rPr>
                          </m:ctrlPr>
                        </m:fPr>
                        <m:num>
                          <m:r>
                            <a:rPr lang="ar-SA" sz="2000" b="1" i="1">
                              <a:latin typeface="Cambria Math"/>
                            </a:rPr>
                            <m:t>𝟏𝟔</m:t>
                          </m:r>
                        </m:num>
                        <m:den>
                          <m:r>
                            <a:rPr lang="ar-SA" sz="2000" b="1" i="1">
                              <a:latin typeface="Cambria Math"/>
                            </a:rPr>
                            <m:t>𝟏𝟔</m:t>
                          </m:r>
                        </m:den>
                      </m:f>
                    </m:oMath>
                  </m:oMathPara>
                </a14:m>
                <a:endParaRPr lang="ar-SA" sz="2000" b="1" dirty="0"/>
              </a:p>
            </p:txBody>
          </p:sp>
        </mc:Choice>
        <mc:Fallback>
          <p:sp>
            <p:nvSpPr>
              <p:cNvPr id="3" name="TextBox 2"/>
              <p:cNvSpPr txBox="1">
                <a:spLocks noRot="1" noChangeAspect="1" noMove="1" noResize="1" noEditPoints="1" noAdjustHandles="1" noChangeArrowheads="1" noChangeShapeType="1" noTextEdit="1"/>
              </p:cNvSpPr>
              <p:nvPr/>
            </p:nvSpPr>
            <p:spPr>
              <a:xfrm>
                <a:off x="1929932" y="1800000"/>
                <a:ext cx="2537005" cy="670568"/>
              </a:xfrm>
              <a:prstGeom prst="rect">
                <a:avLst/>
              </a:prstGeom>
              <a:blipFill>
                <a:blip r:embed="rId5"/>
                <a:stretch>
                  <a:fillRect/>
                </a:stretch>
              </a:blipFill>
            </p:spPr>
            <p:txBody>
              <a:bodyPr/>
              <a:lstStyle/>
              <a:p>
                <a:r>
                  <a:rPr lang="en-US">
                    <a:noFill/>
                  </a:rPr>
                  <a:t> </a:t>
                </a:r>
              </a:p>
            </p:txBody>
          </p:sp>
        </mc:Fallback>
      </mc:AlternateContent>
      <p:sp>
        <p:nvSpPr>
          <p:cNvPr id="18" name="TextBox 17"/>
          <p:cNvSpPr txBox="1"/>
          <p:nvPr/>
        </p:nvSpPr>
        <p:spPr>
          <a:xfrm>
            <a:off x="4917092" y="2626618"/>
            <a:ext cx="3428332" cy="461665"/>
          </a:xfrm>
          <a:prstGeom prst="rect">
            <a:avLst/>
          </a:prstGeom>
          <a:noFill/>
        </p:spPr>
        <p:txBody>
          <a:bodyPr wrap="square" rtlCol="1">
            <a:spAutoFit/>
          </a:bodyPr>
          <a:lstStyle/>
          <a:p>
            <a:r>
              <a:rPr lang="ar-KW" sz="2400" b="1" dirty="0">
                <a:solidFill>
                  <a:srgbClr val="FF0000"/>
                </a:solidFill>
              </a:rPr>
              <a:t>الصورة العامة للقطع الناقص</a:t>
            </a:r>
          </a:p>
        </p:txBody>
      </p:sp>
      <mc:AlternateContent xmlns:mc="http://schemas.openxmlformats.org/markup-compatibility/2006">
        <mc:Choice xmlns:a14="http://schemas.microsoft.com/office/drawing/2010/main" Requires="a14">
          <p:sp>
            <p:nvSpPr>
              <p:cNvPr id="19" name="TextBox 18"/>
              <p:cNvSpPr txBox="1"/>
              <p:nvPr/>
            </p:nvSpPr>
            <p:spPr>
              <a:xfrm>
                <a:off x="3727237" y="2555447"/>
                <a:ext cx="255198" cy="623889"/>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000" b="1" i="1">
                              <a:latin typeface="Cambria Math" panose="02040503050406030204" pitchFamily="18" charset="0"/>
                            </a:rPr>
                          </m:ctrlPr>
                        </m:fPr>
                        <m:num>
                          <m:r>
                            <a:rPr lang="en-US" sz="2000" b="1" i="1">
                              <a:latin typeface="Cambria Math"/>
                            </a:rPr>
                            <m:t>𝒙</m:t>
                          </m:r>
                          <m:r>
                            <a:rPr lang="en-US" sz="2000" b="1" i="1" baseline="30000">
                              <a:latin typeface="Cambria Math"/>
                            </a:rPr>
                            <m:t>𝟐</m:t>
                          </m:r>
                        </m:num>
                        <m:den>
                          <m:r>
                            <a:rPr lang="ar-SA" sz="2000" b="1" i="1">
                              <a:latin typeface="Cambria Math"/>
                            </a:rPr>
                            <m:t>𝟏𝟔</m:t>
                          </m:r>
                        </m:den>
                      </m:f>
                      <m:r>
                        <a:rPr lang="ar-SA" sz="2000" b="1" i="1">
                          <a:latin typeface="Cambria Math"/>
                        </a:rPr>
                        <m:t>+ </m:t>
                      </m:r>
                      <m:f>
                        <m:fPr>
                          <m:ctrlPr>
                            <a:rPr lang="ar-SA" sz="2000" b="1" i="1">
                              <a:latin typeface="Cambria Math" panose="02040503050406030204" pitchFamily="18" charset="0"/>
                            </a:rPr>
                          </m:ctrlPr>
                        </m:fPr>
                        <m:num>
                          <m:r>
                            <a:rPr lang="en-US" sz="2000" b="1" i="1">
                              <a:latin typeface="Cambria Math"/>
                            </a:rPr>
                            <m:t>𝒚</m:t>
                          </m:r>
                          <m:r>
                            <a:rPr lang="en-US" sz="2000" b="1" i="1" baseline="30000">
                              <a:latin typeface="Cambria Math"/>
                            </a:rPr>
                            <m:t>𝟐</m:t>
                          </m:r>
                        </m:num>
                        <m:den>
                          <m:r>
                            <a:rPr lang="ar-SA" sz="2000" b="1" i="1">
                              <a:latin typeface="Cambria Math"/>
                            </a:rPr>
                            <m:t>𝟒</m:t>
                          </m:r>
                        </m:den>
                      </m:f>
                      <m:r>
                        <a:rPr lang="ar-SA" sz="2000" b="1" i="1">
                          <a:latin typeface="Cambria Math"/>
                        </a:rPr>
                        <m:t>=</m:t>
                      </m:r>
                      <m:r>
                        <a:rPr lang="ar-SA" sz="2000" b="1" i="1">
                          <a:latin typeface="Cambria Math"/>
                        </a:rPr>
                        <m:t>𝟏</m:t>
                      </m:r>
                    </m:oMath>
                  </m:oMathPara>
                </a14:m>
                <a:endParaRPr lang="ar-SA" sz="2000" b="1" dirty="0"/>
              </a:p>
            </p:txBody>
          </p:sp>
        </mc:Choice>
        <mc:Fallback>
          <p:sp>
            <p:nvSpPr>
              <p:cNvPr id="19" name="TextBox 18"/>
              <p:cNvSpPr txBox="1">
                <a:spLocks noRot="1" noChangeAspect="1" noMove="1" noResize="1" noEditPoints="1" noAdjustHandles="1" noChangeArrowheads="1" noChangeShapeType="1" noTextEdit="1"/>
              </p:cNvSpPr>
              <p:nvPr/>
            </p:nvSpPr>
            <p:spPr>
              <a:xfrm>
                <a:off x="3727237" y="2555447"/>
                <a:ext cx="255198" cy="623889"/>
              </a:xfrm>
              <a:prstGeom prst="rect">
                <a:avLst/>
              </a:prstGeom>
              <a:blipFill>
                <a:blip r:embed="rId6"/>
                <a:stretch>
                  <a:fillRect r="-47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2342270" y="3164728"/>
                <a:ext cx="1149610" cy="470000"/>
              </a:xfrm>
              <a:prstGeom prst="rect">
                <a:avLst/>
              </a:prstGeom>
              <a:noFill/>
            </p:spPr>
            <p:txBody>
              <a:bodyPr wrap="none" rtlCol="1">
                <a:spAutoFit/>
              </a:bodyPr>
              <a:lstStyle/>
              <a:p>
                <a:pPr algn="l"/>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𝒂</m:t>
                        </m:r>
                      </m:e>
                      <m:sup>
                        <m:r>
                          <a:rPr lang="en-US" sz="2400" b="1" i="1">
                            <a:latin typeface="Cambria Math"/>
                          </a:rPr>
                          <m:t>𝟐</m:t>
                        </m:r>
                      </m:sup>
                    </m:sSup>
                  </m:oMath>
                </a14:m>
                <a:r>
                  <a:rPr lang="en-US" sz="2400" b="1" dirty="0"/>
                  <a:t>= 16</a:t>
                </a:r>
                <a:endParaRPr lang="ar-KW" sz="2400" b="1" dirty="0"/>
              </a:p>
            </p:txBody>
          </p:sp>
        </mc:Choice>
        <mc:Fallback>
          <p:sp>
            <p:nvSpPr>
              <p:cNvPr id="20" name="TextBox 19"/>
              <p:cNvSpPr txBox="1">
                <a:spLocks noRot="1" noChangeAspect="1" noMove="1" noResize="1" noEditPoints="1" noAdjustHandles="1" noChangeArrowheads="1" noChangeShapeType="1" noTextEdit="1"/>
              </p:cNvSpPr>
              <p:nvPr/>
            </p:nvSpPr>
            <p:spPr>
              <a:xfrm>
                <a:off x="2342270" y="3164728"/>
                <a:ext cx="1149610" cy="470000"/>
              </a:xfrm>
              <a:prstGeom prst="rect">
                <a:avLst/>
              </a:prstGeom>
              <a:blipFill>
                <a:blip r:embed="rId7"/>
                <a:stretch>
                  <a:fillRect t="-9091" r="-8466" b="-28571"/>
                </a:stretch>
              </a:blipFill>
            </p:spPr>
            <p:txBody>
              <a:bodyPr/>
              <a:lstStyle/>
              <a:p>
                <a:r>
                  <a:rPr lang="en-US">
                    <a:noFill/>
                  </a:rPr>
                  <a:t> </a:t>
                </a:r>
              </a:p>
            </p:txBody>
          </p:sp>
        </mc:Fallback>
      </mc:AlternateContent>
      <p:sp>
        <p:nvSpPr>
          <p:cNvPr id="21" name="Right Arrow 20"/>
          <p:cNvSpPr/>
          <p:nvPr/>
        </p:nvSpPr>
        <p:spPr>
          <a:xfrm>
            <a:off x="3580349" y="3348858"/>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22" name="TextBox 21"/>
          <p:cNvSpPr txBox="1"/>
          <p:nvPr/>
        </p:nvSpPr>
        <p:spPr>
          <a:xfrm>
            <a:off x="4093223" y="3092722"/>
            <a:ext cx="910827" cy="461665"/>
          </a:xfrm>
          <a:prstGeom prst="rect">
            <a:avLst/>
          </a:prstGeom>
          <a:noFill/>
        </p:spPr>
        <p:txBody>
          <a:bodyPr wrap="none" rtlCol="1">
            <a:spAutoFit/>
          </a:bodyPr>
          <a:lstStyle/>
          <a:p>
            <a:r>
              <a:rPr lang="en-US" sz="2400" b="1" dirty="0"/>
              <a:t>a = 4</a:t>
            </a:r>
            <a:endParaRPr lang="ar-KW" sz="2400" b="1" dirty="0"/>
          </a:p>
        </p:txBody>
      </p:sp>
      <mc:AlternateContent xmlns:mc="http://schemas.openxmlformats.org/markup-compatibility/2006">
        <mc:Choice xmlns:a14="http://schemas.microsoft.com/office/drawing/2010/main" Requires="a14">
          <p:sp>
            <p:nvSpPr>
              <p:cNvPr id="23" name="TextBox 22"/>
              <p:cNvSpPr txBox="1"/>
              <p:nvPr/>
            </p:nvSpPr>
            <p:spPr>
              <a:xfrm>
                <a:off x="2289626" y="3626393"/>
                <a:ext cx="1058238" cy="470000"/>
              </a:xfrm>
              <a:prstGeom prst="rect">
                <a:avLst/>
              </a:prstGeom>
              <a:noFill/>
            </p:spPr>
            <p:txBody>
              <a:bodyPr wrap="none" rtlCol="1">
                <a:spAutoFit/>
              </a:bodyPr>
              <a:lstStyle/>
              <a:p>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𝒃</m:t>
                        </m:r>
                      </m:e>
                      <m:sup>
                        <m:r>
                          <a:rPr lang="en-US" sz="2400" b="1" i="1">
                            <a:latin typeface="Cambria Math"/>
                          </a:rPr>
                          <m:t>𝟐</m:t>
                        </m:r>
                      </m:sup>
                    </m:sSup>
                  </m:oMath>
                </a14:m>
                <a:r>
                  <a:rPr lang="en-US" sz="2400" b="1" dirty="0"/>
                  <a:t> = 4</a:t>
                </a:r>
                <a:endParaRPr lang="ar-KW" sz="2400" b="1" dirty="0"/>
              </a:p>
            </p:txBody>
          </p:sp>
        </mc:Choice>
        <mc:Fallback>
          <p:sp>
            <p:nvSpPr>
              <p:cNvPr id="23" name="TextBox 22"/>
              <p:cNvSpPr txBox="1">
                <a:spLocks noRot="1" noChangeAspect="1" noMove="1" noResize="1" noEditPoints="1" noAdjustHandles="1" noChangeArrowheads="1" noChangeShapeType="1" noTextEdit="1"/>
              </p:cNvSpPr>
              <p:nvPr/>
            </p:nvSpPr>
            <p:spPr>
              <a:xfrm>
                <a:off x="2289626" y="3626393"/>
                <a:ext cx="1058238" cy="470000"/>
              </a:xfrm>
              <a:prstGeom prst="rect">
                <a:avLst/>
              </a:prstGeom>
              <a:blipFill>
                <a:blip r:embed="rId8"/>
                <a:stretch>
                  <a:fillRect l="-578" t="-9091" r="-9827" b="-28571"/>
                </a:stretch>
              </a:blipFill>
            </p:spPr>
            <p:txBody>
              <a:bodyPr/>
              <a:lstStyle/>
              <a:p>
                <a:r>
                  <a:rPr lang="en-US">
                    <a:noFill/>
                  </a:rPr>
                  <a:t> </a:t>
                </a:r>
              </a:p>
            </p:txBody>
          </p:sp>
        </mc:Fallback>
      </mc:AlternateContent>
      <p:sp>
        <p:nvSpPr>
          <p:cNvPr id="24" name="Right Arrow 23"/>
          <p:cNvSpPr/>
          <p:nvPr/>
        </p:nvSpPr>
        <p:spPr>
          <a:xfrm>
            <a:off x="3563890" y="3868708"/>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mc:AlternateContent xmlns:mc="http://schemas.openxmlformats.org/markup-compatibility/2006">
        <mc:Choice xmlns:a14="http://schemas.microsoft.com/office/drawing/2010/main" Requires="a14">
          <p:sp>
            <p:nvSpPr>
              <p:cNvPr id="25" name="TextBox 24"/>
              <p:cNvSpPr txBox="1"/>
              <p:nvPr/>
            </p:nvSpPr>
            <p:spPr>
              <a:xfrm>
                <a:off x="3979781" y="3596778"/>
                <a:ext cx="1018227" cy="461665"/>
              </a:xfrm>
              <a:prstGeom prst="rect">
                <a:avLst/>
              </a:prstGeom>
              <a:noFill/>
            </p:spPr>
            <p:txBody>
              <a:bodyPr wrap="none" rtlCol="1">
                <a:spAutoFit/>
              </a:bodyPr>
              <a:lstStyle/>
              <a:p>
                <a:r>
                  <a:rPr lang="en-US" sz="2400" b="1" dirty="0"/>
                  <a:t> b = </a:t>
                </a:r>
                <a14:m>
                  <m:oMath xmlns:m="http://schemas.openxmlformats.org/officeDocument/2006/math">
                    <m:r>
                      <a:rPr lang="en-US" sz="2400" b="1" i="1">
                        <a:latin typeface="Cambria Math"/>
                      </a:rPr>
                      <m:t>𝟐</m:t>
                    </m:r>
                  </m:oMath>
                </a14:m>
                <a:endParaRPr lang="ar-KW" sz="2400" b="1" dirty="0"/>
              </a:p>
            </p:txBody>
          </p:sp>
        </mc:Choice>
        <mc:Fallback>
          <p:sp>
            <p:nvSpPr>
              <p:cNvPr id="25" name="TextBox 24"/>
              <p:cNvSpPr txBox="1">
                <a:spLocks noRot="1" noChangeAspect="1" noMove="1" noResize="1" noEditPoints="1" noAdjustHandles="1" noChangeArrowheads="1" noChangeShapeType="1" noTextEdit="1"/>
              </p:cNvSpPr>
              <p:nvPr/>
            </p:nvSpPr>
            <p:spPr>
              <a:xfrm>
                <a:off x="3979781" y="3596778"/>
                <a:ext cx="1018227" cy="461665"/>
              </a:xfrm>
              <a:prstGeom prst="rect">
                <a:avLst/>
              </a:prstGeom>
              <a:blipFill>
                <a:blip r:embed="rId9"/>
                <a:stretch>
                  <a:fillRect t="-10526" r="-1796" b="-28947"/>
                </a:stretch>
              </a:blipFill>
            </p:spPr>
            <p:txBody>
              <a:bodyPr/>
              <a:lstStyle/>
              <a:p>
                <a:r>
                  <a:rPr lang="en-US">
                    <a:noFill/>
                  </a:rPr>
                  <a:t> </a:t>
                </a:r>
              </a:p>
            </p:txBody>
          </p:sp>
        </mc:Fallback>
      </mc:AlternateContent>
      <p:sp>
        <p:nvSpPr>
          <p:cNvPr id="26" name="Rectangle 25"/>
          <p:cNvSpPr/>
          <p:nvPr/>
        </p:nvSpPr>
        <p:spPr>
          <a:xfrm>
            <a:off x="1771792" y="4017359"/>
            <a:ext cx="2304256" cy="461665"/>
          </a:xfrm>
          <a:prstGeom prst="rect">
            <a:avLst/>
          </a:prstGeom>
        </p:spPr>
        <p:txBody>
          <a:bodyPr wrap="square">
            <a:spAutoFit/>
          </a:bodyPr>
          <a:lstStyle/>
          <a:p>
            <a:r>
              <a:rPr lang="en-US" sz="2400" b="1" dirty="0">
                <a:latin typeface="رموز الرياضيات العربية"/>
                <a:cs typeface="رموز الرياضيات العربية"/>
              </a:rPr>
              <a:t>e </a:t>
            </a:r>
            <a:r>
              <a:rPr lang="en-US" sz="2400" b="1" dirty="0"/>
              <a:t>c</a:t>
            </a:r>
            <a:r>
              <a:rPr lang="en-US" sz="2400" b="1" baseline="30000" dirty="0"/>
              <a:t>2 </a:t>
            </a:r>
            <a:r>
              <a:rPr lang="en-US" sz="2400" b="1" dirty="0"/>
              <a:t>=  a</a:t>
            </a:r>
            <a:r>
              <a:rPr lang="en-US" sz="2400" b="1" baseline="30000" dirty="0"/>
              <a:t>2</a:t>
            </a:r>
            <a:r>
              <a:rPr lang="en-US" sz="2400" b="1" dirty="0"/>
              <a:t>  -  b</a:t>
            </a:r>
            <a:r>
              <a:rPr lang="en-US" sz="2400" b="1" baseline="30000" dirty="0"/>
              <a:t>2</a:t>
            </a:r>
            <a:r>
              <a:rPr lang="ar-KW" sz="2400" b="1" baseline="30000" dirty="0"/>
              <a:t> </a:t>
            </a:r>
            <a:endParaRPr lang="ar-KW" sz="2400" dirty="0"/>
          </a:p>
        </p:txBody>
      </p:sp>
      <p:sp>
        <p:nvSpPr>
          <p:cNvPr id="27" name="Rectangle 26"/>
          <p:cNvSpPr/>
          <p:nvPr/>
        </p:nvSpPr>
        <p:spPr>
          <a:xfrm>
            <a:off x="1691680" y="4510769"/>
            <a:ext cx="2116756" cy="830997"/>
          </a:xfrm>
          <a:prstGeom prst="rect">
            <a:avLst/>
          </a:prstGeom>
        </p:spPr>
        <p:txBody>
          <a:bodyPr wrap="square">
            <a:spAutoFit/>
          </a:bodyPr>
          <a:lstStyle/>
          <a:p>
            <a:r>
              <a:rPr lang="en-US" sz="2400" b="1" dirty="0"/>
              <a:t>c</a:t>
            </a:r>
            <a:r>
              <a:rPr lang="en-US" sz="2400" b="1" baseline="30000" dirty="0"/>
              <a:t>2 </a:t>
            </a:r>
            <a:r>
              <a:rPr lang="en-US" sz="2400" b="1" dirty="0"/>
              <a:t>= 16 – 4 </a:t>
            </a:r>
          </a:p>
          <a:p>
            <a:r>
              <a:rPr lang="en-US" sz="2400" b="1" dirty="0"/>
              <a:t>= 12       </a:t>
            </a:r>
            <a:r>
              <a:rPr lang="ar-KW" sz="2400" b="1" baseline="30000" dirty="0"/>
              <a:t> </a:t>
            </a:r>
            <a:r>
              <a:rPr lang="en-US" sz="2400" b="1" baseline="30000" dirty="0"/>
              <a:t>  </a:t>
            </a:r>
            <a:endParaRPr lang="ar-KW" sz="2400" dirty="0"/>
          </a:p>
        </p:txBody>
      </p:sp>
      <mc:AlternateContent xmlns:mc="http://schemas.openxmlformats.org/markup-compatibility/2006">
        <mc:Choice xmlns:a14="http://schemas.microsoft.com/office/drawing/2010/main" Requires="a14">
          <p:sp>
            <p:nvSpPr>
              <p:cNvPr id="28" name="Rectangle 27"/>
              <p:cNvSpPr/>
              <p:nvPr/>
            </p:nvSpPr>
            <p:spPr>
              <a:xfrm>
                <a:off x="1887564" y="5310983"/>
                <a:ext cx="1460300" cy="513602"/>
              </a:xfrm>
              <a:prstGeom prst="rect">
                <a:avLst/>
              </a:prstGeom>
            </p:spPr>
            <p:txBody>
              <a:bodyPr wrap="square">
                <a:spAutoFit/>
              </a:bodyPr>
              <a:lstStyle/>
              <a:p>
                <a:r>
                  <a:rPr lang="en-US" sz="2400" b="1" dirty="0"/>
                  <a:t>c  = 2</a:t>
                </a:r>
                <a14:m>
                  <m:oMath xmlns:m="http://schemas.openxmlformats.org/officeDocument/2006/math">
                    <m:rad>
                      <m:radPr>
                        <m:degHide m:val="on"/>
                        <m:ctrlPr>
                          <a:rPr lang="en-US" sz="2400" b="1" i="1">
                            <a:latin typeface="Cambria Math" panose="02040503050406030204" pitchFamily="18" charset="0"/>
                          </a:rPr>
                        </m:ctrlPr>
                      </m:radPr>
                      <m:deg/>
                      <m:e>
                        <m:r>
                          <a:rPr lang="en-US" sz="2400" b="1" i="1">
                            <a:latin typeface="Cambria Math"/>
                          </a:rPr>
                          <m:t>𝟑</m:t>
                        </m:r>
                      </m:e>
                    </m:rad>
                  </m:oMath>
                </a14:m>
                <a:endParaRPr lang="ar-KW" sz="2400" dirty="0"/>
              </a:p>
            </p:txBody>
          </p:sp>
        </mc:Choice>
        <mc:Fallback>
          <p:sp>
            <p:nvSpPr>
              <p:cNvPr id="28" name="Rectangle 27"/>
              <p:cNvSpPr>
                <a:spLocks noRot="1" noChangeAspect="1" noMove="1" noResize="1" noEditPoints="1" noAdjustHandles="1" noChangeArrowheads="1" noChangeShapeType="1" noTextEdit="1"/>
              </p:cNvSpPr>
              <p:nvPr/>
            </p:nvSpPr>
            <p:spPr>
              <a:xfrm>
                <a:off x="1887564" y="5310983"/>
                <a:ext cx="1460300" cy="513602"/>
              </a:xfrm>
              <a:prstGeom prst="rect">
                <a:avLst/>
              </a:prstGeom>
              <a:blipFill>
                <a:blip r:embed="rId10"/>
                <a:stretch>
                  <a:fillRect t="-3571" b="-226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3707906" y="5407665"/>
                <a:ext cx="4891781" cy="1058944"/>
              </a:xfrm>
              <a:prstGeom prst="rect">
                <a:avLst/>
              </a:prstGeom>
            </p:spPr>
            <p:txBody>
              <a:bodyPr wrap="square">
                <a:spAutoFit/>
              </a:bodyPr>
              <a:lstStyle/>
              <a:p>
                <a:pPr marL="457200" indent="-457200">
                  <a:buFont typeface="Symbol" pitchFamily="18" charset="2"/>
                  <a:buChar char="\"/>
                </a:pPr>
                <a:r>
                  <a:rPr lang="ar-EG" sz="2000" b="1" dirty="0">
                    <a:sym typeface="Symbol"/>
                  </a:rPr>
                  <a:t>البؤرتين :</a:t>
                </a:r>
                <a:r>
                  <a:rPr lang="en-US" sz="2000" b="1" i="1" dirty="0">
                    <a:sym typeface="Symbol"/>
                  </a:rPr>
                  <a:t>F</a:t>
                </a:r>
                <a:r>
                  <a:rPr lang="en-US" sz="2000" b="1" i="1" baseline="-25000" dirty="0">
                    <a:sym typeface="Symbol"/>
                  </a:rPr>
                  <a:t>1</a:t>
                </a:r>
                <a:r>
                  <a:rPr lang="en-US" sz="2000" b="1" i="1" dirty="0">
                    <a:sym typeface="Symbol"/>
                  </a:rPr>
                  <a:t>(2</a:t>
                </a:r>
                <a14:m>
                  <m:oMath xmlns:m="http://schemas.openxmlformats.org/officeDocument/2006/math">
                    <m:rad>
                      <m:radPr>
                        <m:degHide m:val="on"/>
                        <m:ctrlPr>
                          <a:rPr lang="en-US" sz="2000" b="1" i="1">
                            <a:latin typeface="Cambria Math" panose="02040503050406030204" pitchFamily="18" charset="0"/>
                            <a:sym typeface="Symbol"/>
                          </a:rPr>
                        </m:ctrlPr>
                      </m:radPr>
                      <m:deg/>
                      <m:e>
                        <m:r>
                          <a:rPr lang="en-US" sz="2000" b="1" i="1">
                            <a:latin typeface="Cambria Math"/>
                            <a:sym typeface="Symbol"/>
                          </a:rPr>
                          <m:t>𝟑</m:t>
                        </m:r>
                      </m:e>
                    </m:rad>
                  </m:oMath>
                </a14:m>
                <a:r>
                  <a:rPr lang="en-US" sz="2000" b="1" i="1" dirty="0">
                    <a:sym typeface="Symbol"/>
                  </a:rPr>
                  <a:t>, 0) , F</a:t>
                </a:r>
                <a:r>
                  <a:rPr lang="en-US" sz="2000" b="1" i="1" baseline="-25000" dirty="0">
                    <a:sym typeface="Symbol"/>
                  </a:rPr>
                  <a:t>2</a:t>
                </a:r>
                <a:r>
                  <a:rPr lang="en-US" sz="2000" b="1" i="1" dirty="0">
                    <a:sym typeface="Symbol"/>
                  </a:rPr>
                  <a:t>(</a:t>
                </a:r>
                <a14:m>
                  <m:oMath xmlns:m="http://schemas.openxmlformats.org/officeDocument/2006/math">
                    <m:r>
                      <a:rPr lang="en-US" sz="2000" b="1" i="1">
                        <a:latin typeface="Cambria Math"/>
                        <a:sym typeface="Symbol"/>
                      </a:rPr>
                      <m:t>−</m:t>
                    </m:r>
                    <m:r>
                      <a:rPr lang="en-US" sz="2000" b="1" i="1">
                        <a:latin typeface="Cambria Math"/>
                        <a:sym typeface="Symbol"/>
                      </a:rPr>
                      <m:t>𝟐</m:t>
                    </m:r>
                    <m:rad>
                      <m:radPr>
                        <m:degHide m:val="on"/>
                        <m:ctrlPr>
                          <a:rPr lang="en-US" sz="2000" b="1" i="1">
                            <a:latin typeface="Cambria Math" panose="02040503050406030204" pitchFamily="18" charset="0"/>
                            <a:sym typeface="Symbol"/>
                          </a:rPr>
                        </m:ctrlPr>
                      </m:radPr>
                      <m:deg/>
                      <m:e>
                        <m:r>
                          <a:rPr lang="en-US" sz="2000" b="1" i="1">
                            <a:latin typeface="Cambria Math"/>
                            <a:sym typeface="Symbol"/>
                          </a:rPr>
                          <m:t>𝟑</m:t>
                        </m:r>
                      </m:e>
                    </m:rad>
                  </m:oMath>
                </a14:m>
                <a:r>
                  <a:rPr lang="en-US" sz="2000" b="1" i="1" dirty="0">
                    <a:sym typeface="Symbol"/>
                  </a:rPr>
                  <a:t> , 0) </a:t>
                </a:r>
                <a:endParaRPr lang="ar-EG" sz="2000" b="1" i="1" dirty="0">
                  <a:sym typeface="Symbol"/>
                </a:endParaRPr>
              </a:p>
              <a:p>
                <a:pPr marL="457200" indent="-457200">
                  <a:buFont typeface="Symbol" pitchFamily="18" charset="2"/>
                  <a:buChar char="\"/>
                </a:pPr>
                <a:r>
                  <a:rPr lang="ar-EG" sz="2000" b="1" dirty="0">
                    <a:sym typeface="Symbol"/>
                  </a:rPr>
                  <a:t>الرأسين : </a:t>
                </a:r>
                <a:r>
                  <a:rPr lang="en-US" sz="2000" b="1" i="1" dirty="0">
                    <a:sym typeface="Symbol"/>
                  </a:rPr>
                  <a:t>A</a:t>
                </a:r>
                <a:r>
                  <a:rPr lang="en-US" sz="2000" b="1" i="1" baseline="-25000" dirty="0">
                    <a:sym typeface="Symbol"/>
                  </a:rPr>
                  <a:t>1</a:t>
                </a:r>
                <a:r>
                  <a:rPr lang="en-US" sz="2000" b="1" i="1" dirty="0">
                    <a:sym typeface="Symbol"/>
                  </a:rPr>
                  <a:t>(4 , 0) , A</a:t>
                </a:r>
                <a:r>
                  <a:rPr lang="en-US" sz="2000" b="1" i="1" baseline="-25000" dirty="0">
                    <a:sym typeface="Symbol"/>
                  </a:rPr>
                  <a:t>2</a:t>
                </a:r>
                <a:r>
                  <a:rPr lang="en-US" sz="2000" b="1" i="1" dirty="0">
                    <a:sym typeface="Symbol"/>
                  </a:rPr>
                  <a:t>(-4 , 0)</a:t>
                </a:r>
                <a:endParaRPr lang="ar-EG" sz="2000" b="1" i="1" dirty="0">
                  <a:sym typeface="Symbol"/>
                </a:endParaRPr>
              </a:p>
              <a:p>
                <a:pPr marL="457200" indent="-457200">
                  <a:buFont typeface="Symbol" pitchFamily="18" charset="2"/>
                  <a:buChar char="\"/>
                </a:pPr>
                <a:r>
                  <a:rPr lang="ar-EG" sz="2000" b="1" dirty="0">
                    <a:sym typeface="Symbol"/>
                  </a:rPr>
                  <a:t>طول المحور الأكبر : </a:t>
                </a:r>
                <a:r>
                  <a:rPr lang="en-US" sz="2000" b="1" i="1" dirty="0">
                    <a:sym typeface="Symbol"/>
                  </a:rPr>
                  <a:t>2a = 8</a:t>
                </a:r>
                <a:endParaRPr lang="ar-EG" sz="2000" b="1" dirty="0">
                  <a:sym typeface="Symbol"/>
                </a:endParaRPr>
              </a:p>
            </p:txBody>
          </p:sp>
        </mc:Choice>
        <mc:Fallback>
          <p:sp>
            <p:nvSpPr>
              <p:cNvPr id="4" name="Rectangle 3"/>
              <p:cNvSpPr>
                <a:spLocks noRot="1" noChangeAspect="1" noMove="1" noResize="1" noEditPoints="1" noAdjustHandles="1" noChangeArrowheads="1" noChangeShapeType="1" noTextEdit="1"/>
              </p:cNvSpPr>
              <p:nvPr/>
            </p:nvSpPr>
            <p:spPr>
              <a:xfrm>
                <a:off x="3707906" y="5407665"/>
                <a:ext cx="4891781" cy="1058944"/>
              </a:xfrm>
              <a:prstGeom prst="rect">
                <a:avLst/>
              </a:prstGeom>
              <a:blipFill>
                <a:blip r:embed="rId11"/>
                <a:stretch>
                  <a:fillRect t="-1724" r="-1370" b="-8046"/>
                </a:stretch>
              </a:blipFill>
            </p:spPr>
            <p:txBody>
              <a:bodyPr/>
              <a:lstStyle/>
              <a:p>
                <a:r>
                  <a:rPr lang="en-US">
                    <a:noFill/>
                  </a:rPr>
                  <a:t> </a:t>
                </a:r>
              </a:p>
            </p:txBody>
          </p:sp>
        </mc:Fallback>
      </mc:AlternateContent>
    </p:spTree>
    <p:extLst>
      <p:ext uri="{BB962C8B-B14F-4D97-AF65-F5344CB8AC3E}">
        <p14:creationId xmlns:p14="http://schemas.microsoft.com/office/powerpoint/2010/main" val="157870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 grpId="0"/>
      <p:bldP spid="16" grpId="0"/>
      <p:bldP spid="3" grpId="0"/>
      <p:bldP spid="18" grpId="0"/>
      <p:bldP spid="19" grpId="0"/>
      <p:bldP spid="20" grpId="0"/>
      <p:bldP spid="21" grpId="0" animBg="1"/>
      <p:bldP spid="22" grpId="0"/>
      <p:bldP spid="23" grpId="0"/>
      <p:bldP spid="24" grpId="0" animBg="1"/>
      <p:bldP spid="25" grpId="0"/>
      <p:bldP spid="26" grpId="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7" name="TextBox 6"/>
              <p:cNvSpPr txBox="1"/>
              <p:nvPr/>
            </p:nvSpPr>
            <p:spPr>
              <a:xfrm>
                <a:off x="2280779" y="5527832"/>
                <a:ext cx="2650668" cy="730136"/>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400" b="1" i="1">
                              <a:solidFill>
                                <a:srgbClr val="00B050"/>
                              </a:solidFill>
                              <a:latin typeface="Cambria Math" panose="02040503050406030204" pitchFamily="18" charset="0"/>
                              <a:cs typeface="Simplified Arabic" panose="02020603050405020304" pitchFamily="18" charset="-78"/>
                            </a:rPr>
                          </m:ctrlPr>
                        </m:fPr>
                        <m:num>
                          <m:r>
                            <a:rPr lang="en-US" sz="2400" b="1" i="1">
                              <a:solidFill>
                                <a:srgbClr val="00B050"/>
                              </a:solidFill>
                              <a:latin typeface="Cambria Math"/>
                              <a:cs typeface="Simplified Arabic" panose="02020603050405020304" pitchFamily="18" charset="-78"/>
                            </a:rPr>
                            <m:t>𝒙</m:t>
                          </m:r>
                          <m:r>
                            <a:rPr lang="en-US" sz="2400" b="1" i="1" baseline="30000">
                              <a:solidFill>
                                <a:srgbClr val="00B050"/>
                              </a:solidFill>
                              <a:latin typeface="Cambria Math"/>
                              <a:cs typeface="Simplified Arabic" panose="02020603050405020304" pitchFamily="18" charset="-78"/>
                            </a:rPr>
                            <m:t>𝟐</m:t>
                          </m:r>
                        </m:num>
                        <m:den>
                          <m:r>
                            <a:rPr lang="ar-KW" sz="2400" b="1" i="1">
                              <a:solidFill>
                                <a:srgbClr val="00B050"/>
                              </a:solidFill>
                              <a:latin typeface="Cambria Math"/>
                              <a:cs typeface="Simplified Arabic" panose="02020603050405020304" pitchFamily="18" charset="-78"/>
                            </a:rPr>
                            <m:t>𝟒</m:t>
                          </m:r>
                        </m:den>
                      </m:f>
                      <m:r>
                        <a:rPr lang="ar-KW" sz="2400" b="1" i="1">
                          <a:solidFill>
                            <a:srgbClr val="00B050"/>
                          </a:solidFill>
                          <a:latin typeface="Cambria Math"/>
                          <a:cs typeface="Simplified Arabic" panose="02020603050405020304" pitchFamily="18" charset="-78"/>
                        </a:rPr>
                        <m:t>+</m:t>
                      </m:r>
                      <m:f>
                        <m:fPr>
                          <m:ctrlPr>
                            <a:rPr lang="ar-KW" sz="2400" b="1" i="1">
                              <a:solidFill>
                                <a:srgbClr val="00B050"/>
                              </a:solidFill>
                              <a:latin typeface="Cambria Math" panose="02040503050406030204" pitchFamily="18" charset="0"/>
                              <a:cs typeface="Simplified Arabic" panose="02020603050405020304" pitchFamily="18" charset="-78"/>
                            </a:rPr>
                          </m:ctrlPr>
                        </m:fPr>
                        <m:num>
                          <m:r>
                            <a:rPr lang="en-US" sz="2400" b="1" i="1">
                              <a:solidFill>
                                <a:srgbClr val="00B050"/>
                              </a:solidFill>
                              <a:latin typeface="Cambria Math"/>
                              <a:cs typeface="Simplified Arabic" panose="02020603050405020304" pitchFamily="18" charset="-78"/>
                            </a:rPr>
                            <m:t>𝒚</m:t>
                          </m:r>
                          <m:r>
                            <a:rPr lang="en-US" sz="2400" b="1" i="1" baseline="30000">
                              <a:solidFill>
                                <a:srgbClr val="00B050"/>
                              </a:solidFill>
                              <a:latin typeface="Cambria Math"/>
                              <a:cs typeface="Simplified Arabic" panose="02020603050405020304" pitchFamily="18" charset="-78"/>
                            </a:rPr>
                            <m:t>𝟐</m:t>
                          </m:r>
                        </m:num>
                        <m:den>
                          <m:r>
                            <a:rPr lang="ar-KW" sz="2400" b="1" i="1">
                              <a:solidFill>
                                <a:srgbClr val="00B050"/>
                              </a:solidFill>
                              <a:latin typeface="Cambria Math"/>
                              <a:cs typeface="Simplified Arabic" panose="02020603050405020304" pitchFamily="18" charset="-78"/>
                            </a:rPr>
                            <m:t>𝟏𝟑</m:t>
                          </m:r>
                        </m:den>
                      </m:f>
                      <m:r>
                        <a:rPr lang="ar-KW" sz="2400" b="1" i="1">
                          <a:solidFill>
                            <a:srgbClr val="00B050"/>
                          </a:solidFill>
                          <a:latin typeface="Cambria Math"/>
                          <a:cs typeface="Simplified Arabic" panose="02020603050405020304" pitchFamily="18" charset="-78"/>
                        </a:rPr>
                        <m:t>=</m:t>
                      </m:r>
                      <m:r>
                        <a:rPr lang="ar-KW" sz="2400" b="1" i="1">
                          <a:solidFill>
                            <a:srgbClr val="00B050"/>
                          </a:solidFill>
                          <a:latin typeface="Cambria Math"/>
                          <a:cs typeface="Simplified Arabic" panose="02020603050405020304" pitchFamily="18" charset="-78"/>
                        </a:rPr>
                        <m:t>𝟏</m:t>
                      </m:r>
                    </m:oMath>
                  </m:oMathPara>
                </a14:m>
                <a:endParaRPr lang="ar-KW" sz="2400" b="1" dirty="0">
                  <a:solidFill>
                    <a:srgbClr val="00B050"/>
                  </a:solidFill>
                  <a:latin typeface="Simplified Arabic" panose="02020603050405020304" pitchFamily="18" charset="-78"/>
                  <a:cs typeface="Simplified Arabic" panose="02020603050405020304" pitchFamily="18" charset="-78"/>
                </a:endParaRPr>
              </a:p>
            </p:txBody>
          </p:sp>
        </mc:Choice>
        <mc:Fallback>
          <p:sp>
            <p:nvSpPr>
              <p:cNvPr id="7" name="TextBox 6"/>
              <p:cNvSpPr txBox="1">
                <a:spLocks noRot="1" noChangeAspect="1" noMove="1" noResize="1" noEditPoints="1" noAdjustHandles="1" noChangeArrowheads="1" noChangeShapeType="1" noTextEdit="1"/>
              </p:cNvSpPr>
              <p:nvPr/>
            </p:nvSpPr>
            <p:spPr>
              <a:xfrm>
                <a:off x="2280779" y="5527832"/>
                <a:ext cx="2650668" cy="730136"/>
              </a:xfrm>
              <a:prstGeom prst="rect">
                <a:avLst/>
              </a:prstGeom>
              <a:blipFill>
                <a:blip r:embed="rId2"/>
                <a:stretch>
                  <a:fillRect b="-4167"/>
                </a:stretch>
              </a:blipFill>
            </p:spPr>
            <p:txBody>
              <a:bodyPr/>
              <a:lstStyle/>
              <a:p>
                <a:r>
                  <a:rPr lang="en-US">
                    <a:noFill/>
                  </a:rPr>
                  <a:t> </a:t>
                </a:r>
              </a:p>
            </p:txBody>
          </p:sp>
        </mc:Fallback>
      </mc:AlternateContent>
      <p:sp>
        <p:nvSpPr>
          <p:cNvPr id="8" name="TextBox 7"/>
          <p:cNvSpPr txBox="1"/>
          <p:nvPr/>
        </p:nvSpPr>
        <p:spPr>
          <a:xfrm>
            <a:off x="4889399" y="1096953"/>
            <a:ext cx="80424" cy="461665"/>
          </a:xfrm>
          <a:prstGeom prst="rect">
            <a:avLst/>
          </a:prstGeom>
          <a:noFill/>
        </p:spPr>
        <p:txBody>
          <a:bodyPr wrap="square" rtlCol="1">
            <a:spAutoFit/>
          </a:bodyPr>
          <a:lstStyle/>
          <a:p>
            <a:endParaRPr lang="ar-KW" sz="2400" b="1" dirty="0">
              <a:solidFill>
                <a:srgbClr val="00B050"/>
              </a:solidFill>
              <a:latin typeface="Simplified Arabic" panose="02020603050405020304" pitchFamily="18" charset="-78"/>
              <a:cs typeface="Simplified Arabic" panose="02020603050405020304" pitchFamily="18" charset="-78"/>
            </a:endParaRPr>
          </a:p>
        </p:txBody>
      </p:sp>
      <p:sp>
        <p:nvSpPr>
          <p:cNvPr id="9" name="TextBox 8"/>
          <p:cNvSpPr txBox="1"/>
          <p:nvPr/>
        </p:nvSpPr>
        <p:spPr>
          <a:xfrm>
            <a:off x="6095757" y="1096953"/>
            <a:ext cx="80424" cy="461665"/>
          </a:xfrm>
          <a:prstGeom prst="rect">
            <a:avLst/>
          </a:prstGeom>
          <a:noFill/>
        </p:spPr>
        <p:txBody>
          <a:bodyPr wrap="square" rtlCol="1">
            <a:spAutoFit/>
          </a:bodyPr>
          <a:lstStyle/>
          <a:p>
            <a:endParaRPr lang="ar-KW" sz="2400" b="1" dirty="0">
              <a:solidFill>
                <a:srgbClr val="00B050"/>
              </a:solidFill>
              <a:latin typeface="Simplified Arabic" panose="02020603050405020304" pitchFamily="18" charset="-78"/>
              <a:cs typeface="Simplified Arabic" panose="02020603050405020304" pitchFamily="18" charset="-78"/>
            </a:endParaRPr>
          </a:p>
        </p:txBody>
      </p:sp>
      <p:sp>
        <p:nvSpPr>
          <p:cNvPr id="25" name="Title 1"/>
          <p:cNvSpPr txBox="1">
            <a:spLocks/>
          </p:cNvSpPr>
          <p:nvPr/>
        </p:nvSpPr>
        <p:spPr>
          <a:xfrm>
            <a:off x="7524330" y="857843"/>
            <a:ext cx="1043589" cy="842967"/>
          </a:xfrm>
          <a:prstGeom prst="rect">
            <a:avLst/>
          </a:prstGeo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2400" b="1" u="sng" cap="none" dirty="0">
                <a:ln>
                  <a:solidFill>
                    <a:schemeClr val="tx1"/>
                  </a:solidFill>
                </a:ln>
                <a:solidFill>
                  <a:schemeClr val="accent3"/>
                </a:solidFill>
                <a:latin typeface="Simplified Arabic" pitchFamily="18" charset="-78"/>
                <a:cs typeface="Simplified Arabic" pitchFamily="18" charset="-78"/>
              </a:rPr>
              <a:t>مثال</a:t>
            </a:r>
            <a:r>
              <a:rPr lang="en-US" sz="2400" b="1" u="sng" cap="none" dirty="0">
                <a:ln>
                  <a:solidFill>
                    <a:schemeClr val="tx1"/>
                  </a:solidFill>
                </a:ln>
                <a:solidFill>
                  <a:schemeClr val="accent3"/>
                </a:solidFill>
                <a:latin typeface="Simplified Arabic" pitchFamily="18" charset="-78"/>
                <a:cs typeface="Simplified Arabic" pitchFamily="18" charset="-78"/>
              </a:rPr>
              <a:t>2</a:t>
            </a:r>
            <a:r>
              <a:rPr lang="ar-KW" sz="2400" b="1" u="sng" cap="none" dirty="0">
                <a:ln>
                  <a:solidFill>
                    <a:schemeClr val="tx1"/>
                  </a:solidFill>
                </a:ln>
                <a:solidFill>
                  <a:schemeClr val="accent3"/>
                </a:solidFill>
                <a:latin typeface="Simplified Arabic" pitchFamily="18" charset="-78"/>
                <a:cs typeface="Simplified Arabic" pitchFamily="18" charset="-78"/>
              </a:rPr>
              <a:t> </a:t>
            </a:r>
            <a:br>
              <a:rPr lang="ar-KW" sz="2400" b="1" u="sng" cap="none" dirty="0">
                <a:ln>
                  <a:solidFill>
                    <a:schemeClr val="tx1"/>
                  </a:solidFill>
                </a:ln>
                <a:solidFill>
                  <a:schemeClr val="accent3"/>
                </a:solidFill>
                <a:latin typeface="Simplified Arabic" pitchFamily="18" charset="-78"/>
                <a:cs typeface="Simplified Arabic" pitchFamily="18" charset="-78"/>
              </a:rPr>
            </a:br>
            <a:r>
              <a:rPr lang="ar-KW" sz="2400" b="1" u="sng" cap="none" dirty="0">
                <a:ln>
                  <a:solidFill>
                    <a:schemeClr val="tx1"/>
                  </a:solidFill>
                </a:ln>
                <a:solidFill>
                  <a:schemeClr val="accent3"/>
                </a:solidFill>
                <a:latin typeface="Simplified Arabic" pitchFamily="18" charset="-78"/>
                <a:cs typeface="Simplified Arabic" pitchFamily="18" charset="-78"/>
              </a:rPr>
              <a:t>ص</a:t>
            </a:r>
            <a:r>
              <a:rPr lang="en-US" sz="2400" b="1" u="sng" cap="none" dirty="0">
                <a:ln>
                  <a:solidFill>
                    <a:schemeClr val="tx1"/>
                  </a:solidFill>
                </a:ln>
                <a:solidFill>
                  <a:schemeClr val="accent3"/>
                </a:solidFill>
                <a:latin typeface="Simplified Arabic" pitchFamily="18" charset="-78"/>
                <a:cs typeface="Simplified Arabic" pitchFamily="18" charset="-78"/>
              </a:rPr>
              <a:t>113</a:t>
            </a:r>
            <a:endParaRPr lang="ar-KW" sz="2400" b="1" u="sng" cap="none" dirty="0">
              <a:ln>
                <a:solidFill>
                  <a:schemeClr val="tx1"/>
                </a:solidFill>
              </a:ln>
              <a:solidFill>
                <a:schemeClr val="accent3"/>
              </a:solidFill>
              <a:latin typeface="Simplified Arabic" pitchFamily="18" charset="-78"/>
              <a:cs typeface="Simplified Arabic" pitchFamily="18" charset="-78"/>
            </a:endParaRPr>
          </a:p>
        </p:txBody>
      </p:sp>
      <mc:AlternateContent xmlns:mc="http://schemas.openxmlformats.org/markup-compatibility/2006">
        <mc:Choice xmlns:a14="http://schemas.microsoft.com/office/drawing/2010/main" Requires="a14">
          <p:sp>
            <p:nvSpPr>
              <p:cNvPr id="41" name="TextBox 40"/>
              <p:cNvSpPr txBox="1"/>
              <p:nvPr/>
            </p:nvSpPr>
            <p:spPr>
              <a:xfrm>
                <a:off x="1997914" y="2159382"/>
                <a:ext cx="2669222"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𝒙</m:t>
                              </m:r>
                            </m:e>
                            <m:sup>
                              <m:r>
                                <a:rPr lang="ar-KW" sz="2000" b="1" i="1">
                                  <a:latin typeface="Cambria Math"/>
                                </a:rPr>
                                <m:t>𝟐</m:t>
                              </m:r>
                            </m:sup>
                          </m:sSup>
                        </m:num>
                        <m:den>
                          <m:sSup>
                            <m:sSupPr>
                              <m:ctrlPr>
                                <a:rPr lang="ar-KW" sz="2000" b="1" i="1">
                                  <a:latin typeface="Cambria Math" panose="02040503050406030204" pitchFamily="18" charset="0"/>
                                </a:rPr>
                              </m:ctrlPr>
                            </m:sSupPr>
                            <m:e>
                              <m:r>
                                <a:rPr lang="en-US" sz="2000" b="1" i="1">
                                  <a:latin typeface="Cambria Math"/>
                                </a:rPr>
                                <m:t>𝒃</m:t>
                              </m:r>
                            </m:e>
                            <m:sup>
                              <m:r>
                                <a:rPr lang="ar-KW" sz="2000" b="1" i="1">
                                  <a:latin typeface="Cambria Math"/>
                                </a:rPr>
                                <m:t>𝟐</m:t>
                              </m:r>
                            </m:sup>
                          </m:sSup>
                        </m:den>
                      </m:f>
                      <m:r>
                        <a:rPr lang="en-US" sz="2000" b="1" i="1">
                          <a:latin typeface="Cambria Math"/>
                        </a:rPr>
                        <m:t>+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𝒚</m:t>
                              </m:r>
                            </m:e>
                            <m:sup>
                              <m:r>
                                <a:rPr lang="en-US" sz="2000" b="1" i="1">
                                  <a:latin typeface="Cambria Math"/>
                                </a:rPr>
                                <m:t>𝟐</m:t>
                              </m:r>
                            </m:sup>
                          </m:sSup>
                        </m:num>
                        <m:den>
                          <m:sSup>
                            <m:sSupPr>
                              <m:ctrlPr>
                                <a:rPr lang="en-US" sz="2000" b="1" i="1">
                                  <a:latin typeface="Cambria Math" panose="02040503050406030204" pitchFamily="18" charset="0"/>
                                </a:rPr>
                              </m:ctrlPr>
                            </m:sSupPr>
                            <m:e>
                              <m:r>
                                <a:rPr lang="en-US" sz="2000" b="1" i="1">
                                  <a:latin typeface="Cambria Math"/>
                                </a:rPr>
                                <m:t>𝒂</m:t>
                              </m:r>
                            </m:e>
                            <m:sup>
                              <m:r>
                                <a:rPr lang="en-US" sz="2000" b="1" i="1">
                                  <a:latin typeface="Cambria Math"/>
                                </a:rPr>
                                <m:t>𝟐</m:t>
                              </m:r>
                            </m:sup>
                          </m:sSup>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41" name="TextBox 40"/>
              <p:cNvSpPr txBox="1">
                <a:spLocks noRot="1" noChangeAspect="1" noMove="1" noResize="1" noEditPoints="1" noAdjustHandles="1" noChangeArrowheads="1" noChangeShapeType="1" noTextEdit="1"/>
              </p:cNvSpPr>
              <p:nvPr/>
            </p:nvSpPr>
            <p:spPr>
              <a:xfrm>
                <a:off x="1997914" y="2159382"/>
                <a:ext cx="2669222" cy="717761"/>
              </a:xfrm>
              <a:prstGeom prst="rect">
                <a:avLst/>
              </a:prstGeom>
              <a:blipFill>
                <a:blip r:embed="rId3"/>
                <a:stretch>
                  <a:fillRect/>
                </a:stretch>
              </a:blipFill>
            </p:spPr>
            <p:txBody>
              <a:bodyPr/>
              <a:lstStyle/>
              <a:p>
                <a:r>
                  <a:rPr lang="en-US">
                    <a:noFill/>
                  </a:rPr>
                  <a:t> </a:t>
                </a:r>
              </a:p>
            </p:txBody>
          </p:sp>
        </mc:Fallback>
      </mc:AlternateContent>
      <p:pic>
        <p:nvPicPr>
          <p:cNvPr id="44" name="Picture 2"/>
          <p:cNvPicPr>
            <a:picLocks noChangeAspect="1" noChangeArrowheads="1"/>
          </p:cNvPicPr>
          <p:nvPr/>
        </p:nvPicPr>
        <p:blipFill>
          <a:blip r:embed="rId4" cstate="print">
            <a:duotone>
              <a:prstClr val="black"/>
              <a:schemeClr val="accent1">
                <a:tint val="45000"/>
                <a:satMod val="400000"/>
              </a:schemeClr>
            </a:duotone>
          </a:blip>
          <a:srcRect l="88046" t="11971" r="1566" b="79944"/>
          <a:stretch>
            <a:fillRect/>
          </a:stretch>
        </p:blipFill>
        <p:spPr bwMode="auto">
          <a:xfrm>
            <a:off x="7632869" y="1916832"/>
            <a:ext cx="776181" cy="432048"/>
          </a:xfrm>
          <a:prstGeom prst="rect">
            <a:avLst/>
          </a:prstGeom>
          <a:noFill/>
          <a:ln w="9525">
            <a:noFill/>
            <a:miter lim="800000"/>
            <a:headEnd/>
            <a:tailEnd/>
          </a:ln>
        </p:spPr>
      </p:pic>
      <p:sp>
        <p:nvSpPr>
          <p:cNvPr id="39" name="TextBox 38"/>
          <p:cNvSpPr txBox="1"/>
          <p:nvPr/>
        </p:nvSpPr>
        <p:spPr>
          <a:xfrm>
            <a:off x="487989" y="812266"/>
            <a:ext cx="6751503" cy="830997"/>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أوجد معادلة القطع الناقص الذي بؤرتاه: </a:t>
            </a:r>
            <a:r>
              <a:rPr lang="en-US" sz="2400" b="1" dirty="0">
                <a:solidFill>
                  <a:srgbClr val="00B050"/>
                </a:solidFill>
                <a:latin typeface="Simplified Arabic" panose="02020603050405020304" pitchFamily="18" charset="-78"/>
                <a:cs typeface="Simplified Arabic" panose="02020603050405020304" pitchFamily="18" charset="-78"/>
              </a:rPr>
              <a:t>F</a:t>
            </a:r>
            <a:r>
              <a:rPr lang="en-US" sz="2400" b="1" baseline="-25000" dirty="0">
                <a:solidFill>
                  <a:srgbClr val="00B050"/>
                </a:solidFill>
                <a:latin typeface="Simplified Arabic" panose="02020603050405020304" pitchFamily="18" charset="-78"/>
                <a:cs typeface="Simplified Arabic" panose="02020603050405020304" pitchFamily="18" charset="-78"/>
              </a:rPr>
              <a:t>1</a:t>
            </a:r>
            <a:r>
              <a:rPr lang="en-US" sz="2400" b="1" dirty="0">
                <a:solidFill>
                  <a:srgbClr val="00B050"/>
                </a:solidFill>
                <a:latin typeface="Simplified Arabic" panose="02020603050405020304" pitchFamily="18" charset="-78"/>
                <a:cs typeface="Simplified Arabic" panose="02020603050405020304" pitchFamily="18" charset="-78"/>
              </a:rPr>
              <a:t>(0,-3) ,F</a:t>
            </a:r>
            <a:r>
              <a:rPr lang="en-US" sz="2400" b="1" baseline="-25000" dirty="0">
                <a:solidFill>
                  <a:srgbClr val="00B050"/>
                </a:solidFill>
                <a:latin typeface="Simplified Arabic" panose="02020603050405020304" pitchFamily="18" charset="-78"/>
                <a:cs typeface="Simplified Arabic" panose="02020603050405020304" pitchFamily="18" charset="-78"/>
              </a:rPr>
              <a:t>2</a:t>
            </a:r>
            <a:r>
              <a:rPr lang="en-US" sz="2400" b="1" dirty="0">
                <a:solidFill>
                  <a:srgbClr val="00B050"/>
                </a:solidFill>
                <a:latin typeface="Simplified Arabic" panose="02020603050405020304" pitchFamily="18" charset="-78"/>
                <a:cs typeface="Simplified Arabic" panose="02020603050405020304" pitchFamily="18" charset="-78"/>
              </a:rPr>
              <a:t>(0,3)</a:t>
            </a:r>
            <a:r>
              <a:rPr lang="ar-KW" sz="2400" b="1" dirty="0">
                <a:solidFill>
                  <a:srgbClr val="00B050"/>
                </a:solidFill>
                <a:latin typeface="Simplified Arabic" panose="02020603050405020304" pitchFamily="18" charset="-78"/>
                <a:cs typeface="Simplified Arabic" panose="02020603050405020304" pitchFamily="18" charset="-78"/>
              </a:rPr>
              <a:t> </a:t>
            </a:r>
          </a:p>
          <a:p>
            <a:r>
              <a:rPr lang="ar-KW" sz="2400" b="1" dirty="0">
                <a:solidFill>
                  <a:srgbClr val="00B050"/>
                </a:solidFill>
                <a:latin typeface="Simplified Arabic" panose="02020603050405020304" pitchFamily="18" charset="-78"/>
                <a:cs typeface="Simplified Arabic" panose="02020603050405020304" pitchFamily="18" charset="-78"/>
              </a:rPr>
              <a:t> وطول محوره الاصغر</a:t>
            </a:r>
            <a:r>
              <a:rPr lang="en-US" sz="2400" b="1" dirty="0">
                <a:solidFill>
                  <a:srgbClr val="00B050"/>
                </a:solidFill>
                <a:latin typeface="Simplified Arabic" panose="02020603050405020304" pitchFamily="18" charset="-78"/>
                <a:cs typeface="Simplified Arabic" panose="02020603050405020304" pitchFamily="18" charset="-78"/>
              </a:rPr>
              <a:t>4 </a:t>
            </a:r>
            <a:r>
              <a:rPr lang="ar-KW" sz="2400" b="1" dirty="0">
                <a:solidFill>
                  <a:srgbClr val="00B050"/>
                </a:solidFill>
                <a:latin typeface="Simplified Arabic" panose="02020603050405020304" pitchFamily="18" charset="-78"/>
                <a:cs typeface="Simplified Arabic" panose="02020603050405020304" pitchFamily="18" charset="-78"/>
              </a:rPr>
              <a:t> ، ثم ارسم شكلا تقريبيا لهذا القطع</a:t>
            </a:r>
          </a:p>
        </p:txBody>
      </p:sp>
      <p:sp>
        <p:nvSpPr>
          <p:cNvPr id="40" name="TextBox 39"/>
          <p:cNvSpPr txBox="1"/>
          <p:nvPr/>
        </p:nvSpPr>
        <p:spPr>
          <a:xfrm>
            <a:off x="859899" y="1757662"/>
            <a:ext cx="6382201" cy="461665"/>
          </a:xfrm>
          <a:prstGeom prst="rect">
            <a:avLst/>
          </a:prstGeom>
          <a:noFill/>
        </p:spPr>
        <p:txBody>
          <a:bodyPr wrap="square" rtlCol="1">
            <a:spAutoFit/>
          </a:bodyPr>
          <a:lstStyle/>
          <a:p>
            <a:r>
              <a:rPr lang="ar-KW" sz="2400" b="1" dirty="0"/>
              <a:t>تقع البؤرتان على محور الصادات فتكون المعادلة على الصورة:</a:t>
            </a:r>
          </a:p>
        </p:txBody>
      </p:sp>
      <p:sp>
        <p:nvSpPr>
          <p:cNvPr id="42" name="TextBox 41"/>
          <p:cNvSpPr txBox="1"/>
          <p:nvPr/>
        </p:nvSpPr>
        <p:spPr>
          <a:xfrm>
            <a:off x="5472196" y="2287429"/>
            <a:ext cx="1619353" cy="461665"/>
          </a:xfrm>
          <a:prstGeom prst="rect">
            <a:avLst/>
          </a:prstGeom>
          <a:noFill/>
        </p:spPr>
        <p:txBody>
          <a:bodyPr wrap="none" rtlCol="1">
            <a:spAutoFit/>
          </a:bodyPr>
          <a:lstStyle/>
          <a:p>
            <a:r>
              <a:rPr lang="ar-SA" sz="2400" b="1" dirty="0"/>
              <a:t>وتكون </a:t>
            </a:r>
            <a:r>
              <a:rPr lang="en-US" sz="2400" b="1" dirty="0"/>
              <a:t>c = 3</a:t>
            </a:r>
            <a:endParaRPr lang="ar-KW" sz="2400" b="1" dirty="0"/>
          </a:p>
        </p:txBody>
      </p:sp>
      <p:sp>
        <p:nvSpPr>
          <p:cNvPr id="43" name="TextBox 42"/>
          <p:cNvSpPr txBox="1"/>
          <p:nvPr/>
        </p:nvSpPr>
        <p:spPr>
          <a:xfrm>
            <a:off x="5609481" y="3053806"/>
            <a:ext cx="2401619" cy="461665"/>
          </a:xfrm>
          <a:prstGeom prst="rect">
            <a:avLst/>
          </a:prstGeom>
          <a:noFill/>
        </p:spPr>
        <p:txBody>
          <a:bodyPr wrap="none" rtlCol="1">
            <a:spAutoFit/>
          </a:bodyPr>
          <a:lstStyle/>
          <a:p>
            <a:r>
              <a:rPr lang="ar-KW" sz="2400" b="1" dirty="0">
                <a:latin typeface="Simplified Arabic" panose="02020603050405020304" pitchFamily="18" charset="-78"/>
                <a:cs typeface="Simplified Arabic" panose="02020603050405020304" pitchFamily="18" charset="-78"/>
              </a:rPr>
              <a:t>وطول محوره الاصغر</a:t>
            </a:r>
            <a:r>
              <a:rPr lang="en-US" sz="2400" b="1" dirty="0">
                <a:latin typeface="Simplified Arabic" panose="02020603050405020304" pitchFamily="18" charset="-78"/>
                <a:cs typeface="Simplified Arabic" panose="02020603050405020304" pitchFamily="18" charset="-78"/>
              </a:rPr>
              <a:t>4</a:t>
            </a:r>
            <a:endParaRPr lang="ar-KW" sz="2400" b="1" dirty="0"/>
          </a:p>
        </p:txBody>
      </p:sp>
      <mc:AlternateContent xmlns:mc="http://schemas.openxmlformats.org/markup-compatibility/2006">
        <mc:Choice xmlns:a14="http://schemas.microsoft.com/office/drawing/2010/main" Requires="a14">
          <p:sp>
            <p:nvSpPr>
              <p:cNvPr id="47" name="TextBox 46"/>
              <p:cNvSpPr txBox="1"/>
              <p:nvPr/>
            </p:nvSpPr>
            <p:spPr>
              <a:xfrm>
                <a:off x="1727930" y="3011415"/>
                <a:ext cx="1361271" cy="461665"/>
              </a:xfrm>
              <a:prstGeom prst="rect">
                <a:avLst/>
              </a:prstGeom>
              <a:noFill/>
            </p:spPr>
            <p:txBody>
              <a:bodyPr wrap="none" rtlCol="1">
                <a:spAutoFit/>
              </a:bodyPr>
              <a:lstStyle/>
              <a:p>
                <a14:m>
                  <m:oMath xmlns:m="http://schemas.openxmlformats.org/officeDocument/2006/math">
                    <m:r>
                      <a:rPr lang="en-US" sz="2400" b="1" i="1">
                        <a:latin typeface="Cambria Math"/>
                        <a:sym typeface="Symbol"/>
                      </a:rPr>
                      <m:t></m:t>
                    </m:r>
                    <m:r>
                      <a:rPr lang="en-US" sz="2400" b="1" i="1">
                        <a:latin typeface="Cambria Math"/>
                      </a:rPr>
                      <m:t>𝟐</m:t>
                    </m:r>
                    <m:r>
                      <a:rPr lang="en-US" sz="2400" b="1" i="1">
                        <a:latin typeface="Cambria Math"/>
                      </a:rPr>
                      <m:t>𝒃</m:t>
                    </m:r>
                  </m:oMath>
                </a14:m>
                <a:r>
                  <a:rPr lang="en-US" sz="2400" b="1" dirty="0"/>
                  <a:t> = 4</a:t>
                </a:r>
                <a:endParaRPr lang="ar-KW" sz="2400" b="1" dirty="0"/>
              </a:p>
            </p:txBody>
          </p:sp>
        </mc:Choice>
        <mc:Fallback>
          <p:sp>
            <p:nvSpPr>
              <p:cNvPr id="47" name="TextBox 46"/>
              <p:cNvSpPr txBox="1">
                <a:spLocks noRot="1" noChangeAspect="1" noMove="1" noResize="1" noEditPoints="1" noAdjustHandles="1" noChangeArrowheads="1" noChangeShapeType="1" noTextEdit="1"/>
              </p:cNvSpPr>
              <p:nvPr/>
            </p:nvSpPr>
            <p:spPr>
              <a:xfrm>
                <a:off x="1727930" y="3011415"/>
                <a:ext cx="1361271" cy="461665"/>
              </a:xfrm>
              <a:prstGeom prst="rect">
                <a:avLst/>
              </a:prstGeom>
              <a:blipFill>
                <a:blip r:embed="rId5"/>
                <a:stretch>
                  <a:fillRect t="-10526" r="-7143" b="-28947"/>
                </a:stretch>
              </a:blipFill>
            </p:spPr>
            <p:txBody>
              <a:bodyPr/>
              <a:lstStyle/>
              <a:p>
                <a:r>
                  <a:rPr lang="en-US">
                    <a:noFill/>
                  </a:rPr>
                  <a:t> </a:t>
                </a:r>
              </a:p>
            </p:txBody>
          </p:sp>
        </mc:Fallback>
      </mc:AlternateContent>
      <p:sp>
        <p:nvSpPr>
          <p:cNvPr id="48" name="Right Arrow 47"/>
          <p:cNvSpPr/>
          <p:nvPr/>
        </p:nvSpPr>
        <p:spPr>
          <a:xfrm>
            <a:off x="3233217" y="3296119"/>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mc:AlternateContent xmlns:mc="http://schemas.openxmlformats.org/markup-compatibility/2006">
        <mc:Choice xmlns:a14="http://schemas.microsoft.com/office/drawing/2010/main" Requires="a14">
          <p:sp>
            <p:nvSpPr>
              <p:cNvPr id="49" name="TextBox 48"/>
              <p:cNvSpPr txBox="1"/>
              <p:nvPr/>
            </p:nvSpPr>
            <p:spPr>
              <a:xfrm>
                <a:off x="3881289" y="3024189"/>
                <a:ext cx="997389" cy="461665"/>
              </a:xfrm>
              <a:prstGeom prst="rect">
                <a:avLst/>
              </a:prstGeom>
              <a:noFill/>
            </p:spPr>
            <p:txBody>
              <a:bodyPr wrap="none" rtlCol="1">
                <a:spAutoFit/>
              </a:bodyPr>
              <a:lstStyle/>
              <a:p>
                <a:r>
                  <a:rPr lang="en-US" sz="2400" b="1" dirty="0"/>
                  <a:t> b =</a:t>
                </a:r>
                <a14:m>
                  <m:oMath xmlns:m="http://schemas.openxmlformats.org/officeDocument/2006/math">
                    <m:r>
                      <a:rPr lang="en-US" sz="2400" b="1">
                        <a:latin typeface="Cambria Math"/>
                      </a:rPr>
                      <m:t> </m:t>
                    </m:r>
                    <m:r>
                      <a:rPr lang="en-US" sz="2400" b="1" i="1">
                        <a:latin typeface="Cambria Math"/>
                      </a:rPr>
                      <m:t>𝟐</m:t>
                    </m:r>
                  </m:oMath>
                </a14:m>
                <a:endParaRPr lang="ar-KW" sz="2400" b="1" dirty="0"/>
              </a:p>
            </p:txBody>
          </p:sp>
        </mc:Choice>
        <mc:Fallback>
          <p:sp>
            <p:nvSpPr>
              <p:cNvPr id="49" name="TextBox 48"/>
              <p:cNvSpPr txBox="1">
                <a:spLocks noRot="1" noChangeAspect="1" noMove="1" noResize="1" noEditPoints="1" noAdjustHandles="1" noChangeArrowheads="1" noChangeShapeType="1" noTextEdit="1"/>
              </p:cNvSpPr>
              <p:nvPr/>
            </p:nvSpPr>
            <p:spPr>
              <a:xfrm>
                <a:off x="3881289" y="3024189"/>
                <a:ext cx="997389" cy="461665"/>
              </a:xfrm>
              <a:prstGeom prst="rect">
                <a:avLst/>
              </a:prstGeom>
              <a:blipFill>
                <a:blip r:embed="rId6"/>
                <a:stretch>
                  <a:fillRect t="-10526" r="-2454"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TextBox 51"/>
              <p:cNvSpPr txBox="1"/>
              <p:nvPr/>
            </p:nvSpPr>
            <p:spPr>
              <a:xfrm>
                <a:off x="2724424" y="3717032"/>
                <a:ext cx="1324337" cy="470000"/>
              </a:xfrm>
              <a:prstGeom prst="rect">
                <a:avLst/>
              </a:prstGeom>
              <a:noFill/>
            </p:spPr>
            <p:txBody>
              <a:bodyPr wrap="none" rtlCol="1">
                <a:spAutoFit/>
              </a:bodyPr>
              <a:lstStyle/>
              <a:p>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sym typeface="Symbol"/>
                          </a:rPr>
                          <m:t></m:t>
                        </m:r>
                        <m:r>
                          <a:rPr lang="en-US" sz="2400" b="1" i="1">
                            <a:latin typeface="Cambria Math"/>
                          </a:rPr>
                          <m:t>𝒃</m:t>
                        </m:r>
                      </m:e>
                      <m:sup>
                        <m:r>
                          <a:rPr lang="en-US" sz="2400" b="1" i="1">
                            <a:latin typeface="Cambria Math"/>
                          </a:rPr>
                          <m:t>𝟐</m:t>
                        </m:r>
                      </m:sup>
                    </m:sSup>
                  </m:oMath>
                </a14:m>
                <a:r>
                  <a:rPr lang="en-US" sz="2400" b="1" dirty="0"/>
                  <a:t> = 4</a:t>
                </a:r>
                <a:endParaRPr lang="ar-KW" sz="2400" b="1" dirty="0"/>
              </a:p>
            </p:txBody>
          </p:sp>
        </mc:Choice>
        <mc:Fallback>
          <p:sp>
            <p:nvSpPr>
              <p:cNvPr id="52" name="TextBox 51"/>
              <p:cNvSpPr txBox="1">
                <a:spLocks noRot="1" noChangeAspect="1" noMove="1" noResize="1" noEditPoints="1" noAdjustHandles="1" noChangeArrowheads="1" noChangeShapeType="1" noTextEdit="1"/>
              </p:cNvSpPr>
              <p:nvPr/>
            </p:nvSpPr>
            <p:spPr>
              <a:xfrm>
                <a:off x="2724424" y="3717032"/>
                <a:ext cx="1324337" cy="470000"/>
              </a:xfrm>
              <a:prstGeom prst="rect">
                <a:avLst/>
              </a:prstGeom>
              <a:blipFill>
                <a:blip r:embed="rId7"/>
                <a:stretch>
                  <a:fillRect t="-9091" r="-7373" b="-28571"/>
                </a:stretch>
              </a:blipFill>
            </p:spPr>
            <p:txBody>
              <a:bodyPr/>
              <a:lstStyle/>
              <a:p>
                <a:r>
                  <a:rPr lang="en-US">
                    <a:noFill/>
                  </a:rPr>
                  <a:t> </a:t>
                </a:r>
              </a:p>
            </p:txBody>
          </p:sp>
        </mc:Fallback>
      </mc:AlternateContent>
      <p:sp>
        <p:nvSpPr>
          <p:cNvPr id="53" name="Rectangle 52"/>
          <p:cNvSpPr/>
          <p:nvPr/>
        </p:nvSpPr>
        <p:spPr>
          <a:xfrm>
            <a:off x="2360891" y="4174449"/>
            <a:ext cx="2304256" cy="461665"/>
          </a:xfrm>
          <a:prstGeom prst="rect">
            <a:avLst/>
          </a:prstGeom>
        </p:spPr>
        <p:txBody>
          <a:bodyPr wrap="square">
            <a:spAutoFit/>
          </a:bodyPr>
          <a:lstStyle/>
          <a:p>
            <a:r>
              <a:rPr lang="en-US" sz="2400" b="1" dirty="0"/>
              <a:t>c</a:t>
            </a:r>
            <a:r>
              <a:rPr lang="en-US" sz="2400" b="1" baseline="30000" dirty="0"/>
              <a:t>2 </a:t>
            </a:r>
            <a:r>
              <a:rPr lang="en-US" sz="2400" b="1" dirty="0"/>
              <a:t>=  a</a:t>
            </a:r>
            <a:r>
              <a:rPr lang="en-US" sz="2400" b="1" baseline="30000" dirty="0"/>
              <a:t>2</a:t>
            </a:r>
            <a:r>
              <a:rPr lang="en-US" sz="2400" b="1" dirty="0"/>
              <a:t>  -  b</a:t>
            </a:r>
            <a:r>
              <a:rPr lang="en-US" sz="2400" b="1" baseline="30000" dirty="0"/>
              <a:t>2</a:t>
            </a:r>
            <a:r>
              <a:rPr lang="ar-KW" sz="2400" b="1" baseline="30000" dirty="0"/>
              <a:t> </a:t>
            </a:r>
            <a:endParaRPr lang="ar-KW" sz="2400" dirty="0"/>
          </a:p>
        </p:txBody>
      </p:sp>
      <p:sp>
        <p:nvSpPr>
          <p:cNvPr id="54" name="Rectangle 53"/>
          <p:cNvSpPr/>
          <p:nvPr/>
        </p:nvSpPr>
        <p:spPr>
          <a:xfrm>
            <a:off x="2280779" y="4560893"/>
            <a:ext cx="2116756" cy="830997"/>
          </a:xfrm>
          <a:prstGeom prst="rect">
            <a:avLst/>
          </a:prstGeom>
        </p:spPr>
        <p:txBody>
          <a:bodyPr wrap="square">
            <a:spAutoFit/>
          </a:bodyPr>
          <a:lstStyle/>
          <a:p>
            <a:r>
              <a:rPr lang="en-US" sz="2400" b="1" dirty="0"/>
              <a:t>9</a:t>
            </a:r>
            <a:r>
              <a:rPr lang="en-US" sz="2400" b="1" baseline="30000" dirty="0"/>
              <a:t> </a:t>
            </a:r>
            <a:r>
              <a:rPr lang="en-US" sz="2400" b="1" dirty="0"/>
              <a:t>= a</a:t>
            </a:r>
            <a:r>
              <a:rPr lang="en-US" sz="2400" b="1" baseline="30000" dirty="0"/>
              <a:t>2</a:t>
            </a:r>
            <a:r>
              <a:rPr lang="en-US" sz="2400" b="1" dirty="0"/>
              <a:t> – 4 </a:t>
            </a:r>
          </a:p>
          <a:p>
            <a:r>
              <a:rPr lang="en-US" sz="2400" b="1" dirty="0"/>
              <a:t>a</a:t>
            </a:r>
            <a:r>
              <a:rPr lang="en-US" sz="2400" b="1" baseline="30000" dirty="0"/>
              <a:t>2</a:t>
            </a:r>
            <a:r>
              <a:rPr lang="en-US" sz="2400" b="1" dirty="0"/>
              <a:t> = 13      </a:t>
            </a:r>
            <a:endParaRPr lang="ar-KW" sz="2400" dirty="0"/>
          </a:p>
        </p:txBody>
      </p:sp>
      <p:sp>
        <p:nvSpPr>
          <p:cNvPr id="56" name="TextBox 55"/>
          <p:cNvSpPr txBox="1"/>
          <p:nvPr/>
        </p:nvSpPr>
        <p:spPr>
          <a:xfrm>
            <a:off x="5008240" y="5624389"/>
            <a:ext cx="2804120" cy="461665"/>
          </a:xfrm>
          <a:prstGeom prst="rect">
            <a:avLst/>
          </a:prstGeom>
          <a:noFill/>
        </p:spPr>
        <p:txBody>
          <a:bodyPr wrap="square" rtlCol="1">
            <a:spAutoFit/>
          </a:bodyPr>
          <a:lstStyle/>
          <a:p>
            <a:r>
              <a:rPr lang="ar-KW" sz="2400" b="1" dirty="0">
                <a:solidFill>
                  <a:srgbClr val="FF0000"/>
                </a:solidFill>
              </a:rPr>
              <a:t>معادلة القطع الناقص هي:</a:t>
            </a:r>
          </a:p>
        </p:txBody>
      </p:sp>
      <p:pic>
        <p:nvPicPr>
          <p:cNvPr id="9218" name="Picture 2"/>
          <p:cNvPicPr>
            <a:picLocks noChangeAspect="1" noChangeArrowheads="1"/>
          </p:cNvPicPr>
          <p:nvPr/>
        </p:nvPicPr>
        <p:blipFill>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09389" y="3694815"/>
            <a:ext cx="197139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84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41" grpId="0"/>
      <p:bldP spid="39" grpId="0" animBg="1"/>
      <p:bldP spid="40" grpId="0"/>
      <p:bldP spid="42" grpId="0"/>
      <p:bldP spid="43" grpId="0"/>
      <p:bldP spid="47" grpId="0"/>
      <p:bldP spid="48" grpId="0" animBg="1"/>
      <p:bldP spid="49" grpId="0"/>
      <p:bldP spid="52" grpId="0"/>
      <p:bldP spid="53" grpId="0"/>
      <p:bldP spid="54"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itle 1"/>
          <p:cNvSpPr txBox="1">
            <a:spLocks/>
          </p:cNvSpPr>
          <p:nvPr/>
        </p:nvSpPr>
        <p:spPr>
          <a:xfrm>
            <a:off x="7212054" y="311551"/>
            <a:ext cx="1574208" cy="842967"/>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25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2400" b="1" u="sng" cap="none" dirty="0">
                <a:ln>
                  <a:solidFill>
                    <a:schemeClr val="tx1"/>
                  </a:solidFill>
                </a:ln>
                <a:solidFill>
                  <a:schemeClr val="accent3"/>
                </a:solidFill>
                <a:latin typeface="Simplified Arabic" pitchFamily="18" charset="-78"/>
                <a:cs typeface="Simplified Arabic" pitchFamily="18" charset="-78"/>
              </a:rPr>
              <a:t>حاول ان تحل</a:t>
            </a:r>
            <a:r>
              <a:rPr lang="en-US" sz="2400" b="1" u="sng" cap="none" dirty="0">
                <a:ln>
                  <a:solidFill>
                    <a:schemeClr val="tx1"/>
                  </a:solidFill>
                </a:ln>
                <a:solidFill>
                  <a:schemeClr val="accent3"/>
                </a:solidFill>
                <a:latin typeface="Simplified Arabic" pitchFamily="18" charset="-78"/>
                <a:cs typeface="Simplified Arabic" pitchFamily="18" charset="-78"/>
              </a:rPr>
              <a:t>2</a:t>
            </a:r>
            <a:r>
              <a:rPr lang="ar-KW" sz="2400" b="1" u="sng" cap="none" dirty="0">
                <a:ln>
                  <a:solidFill>
                    <a:schemeClr val="tx1"/>
                  </a:solidFill>
                </a:ln>
                <a:solidFill>
                  <a:schemeClr val="accent3"/>
                </a:solidFill>
                <a:latin typeface="Simplified Arabic" pitchFamily="18" charset="-78"/>
                <a:cs typeface="Simplified Arabic" pitchFamily="18" charset="-78"/>
              </a:rPr>
              <a:t> </a:t>
            </a:r>
            <a:br>
              <a:rPr lang="ar-KW" sz="2400" b="1" u="sng" cap="none" dirty="0">
                <a:ln>
                  <a:solidFill>
                    <a:schemeClr val="tx1"/>
                  </a:solidFill>
                </a:ln>
                <a:solidFill>
                  <a:schemeClr val="accent3"/>
                </a:solidFill>
                <a:latin typeface="Simplified Arabic" pitchFamily="18" charset="-78"/>
                <a:cs typeface="Simplified Arabic" pitchFamily="18" charset="-78"/>
              </a:rPr>
            </a:br>
            <a:r>
              <a:rPr lang="ar-KW" sz="2400" b="1" u="sng" cap="none" dirty="0">
                <a:ln>
                  <a:solidFill>
                    <a:schemeClr val="tx1"/>
                  </a:solidFill>
                </a:ln>
                <a:solidFill>
                  <a:schemeClr val="accent3"/>
                </a:solidFill>
                <a:latin typeface="Simplified Arabic" pitchFamily="18" charset="-78"/>
                <a:cs typeface="Simplified Arabic" pitchFamily="18" charset="-78"/>
              </a:rPr>
              <a:t>ص</a:t>
            </a:r>
            <a:r>
              <a:rPr lang="en-US" sz="2400" b="1" u="sng" cap="none" dirty="0">
                <a:ln>
                  <a:solidFill>
                    <a:schemeClr val="tx1"/>
                  </a:solidFill>
                </a:ln>
                <a:solidFill>
                  <a:schemeClr val="accent3"/>
                </a:solidFill>
                <a:latin typeface="Simplified Arabic" pitchFamily="18" charset="-78"/>
                <a:cs typeface="Simplified Arabic" pitchFamily="18" charset="-78"/>
              </a:rPr>
              <a:t>113</a:t>
            </a:r>
            <a:endParaRPr lang="ar-KW" sz="2400" b="1" u="sng" cap="none" dirty="0">
              <a:ln>
                <a:solidFill>
                  <a:schemeClr val="tx1"/>
                </a:solidFill>
              </a:ln>
              <a:solidFill>
                <a:schemeClr val="accent3"/>
              </a:solidFill>
              <a:latin typeface="Simplified Arabic" pitchFamily="18" charset="-78"/>
              <a:cs typeface="Simplified Arabic" pitchFamily="18" charset="-78"/>
            </a:endParaRPr>
          </a:p>
        </p:txBody>
      </p:sp>
      <mc:AlternateContent xmlns:mc="http://schemas.openxmlformats.org/markup-compatibility/2006">
        <mc:Choice xmlns:a14="http://schemas.microsoft.com/office/drawing/2010/main" Requires="a14">
          <p:sp>
            <p:nvSpPr>
              <p:cNvPr id="12" name="TextBox 11"/>
              <p:cNvSpPr txBox="1"/>
              <p:nvPr/>
            </p:nvSpPr>
            <p:spPr>
              <a:xfrm>
                <a:off x="2818714" y="5529827"/>
                <a:ext cx="2603618" cy="730136"/>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400" b="1" i="1">
                              <a:solidFill>
                                <a:srgbClr val="00B050"/>
                              </a:solidFill>
                              <a:latin typeface="Cambria Math" panose="02040503050406030204" pitchFamily="18" charset="0"/>
                              <a:cs typeface="Simplified Arabic" panose="02020603050405020304" pitchFamily="18" charset="-78"/>
                            </a:rPr>
                          </m:ctrlPr>
                        </m:fPr>
                        <m:num>
                          <m:r>
                            <a:rPr lang="en-US" sz="2400" b="1" i="1">
                              <a:solidFill>
                                <a:srgbClr val="00B050"/>
                              </a:solidFill>
                              <a:latin typeface="Cambria Math"/>
                              <a:cs typeface="Simplified Arabic" panose="02020603050405020304" pitchFamily="18" charset="-78"/>
                            </a:rPr>
                            <m:t>𝒙</m:t>
                          </m:r>
                          <m:r>
                            <a:rPr lang="en-US" sz="2400" b="1" i="1" baseline="30000">
                              <a:solidFill>
                                <a:srgbClr val="00B050"/>
                              </a:solidFill>
                              <a:latin typeface="Cambria Math"/>
                              <a:cs typeface="Simplified Arabic" panose="02020603050405020304" pitchFamily="18" charset="-78"/>
                            </a:rPr>
                            <m:t>𝟐</m:t>
                          </m:r>
                        </m:num>
                        <m:den>
                          <m:r>
                            <a:rPr lang="ar-KW" sz="2400" b="1" i="1">
                              <a:solidFill>
                                <a:srgbClr val="00B050"/>
                              </a:solidFill>
                              <a:latin typeface="Cambria Math"/>
                              <a:cs typeface="Simplified Arabic" panose="02020603050405020304" pitchFamily="18" charset="-78"/>
                            </a:rPr>
                            <m:t>𝟗</m:t>
                          </m:r>
                        </m:den>
                      </m:f>
                      <m:r>
                        <a:rPr lang="ar-KW" sz="2400" b="1" i="1">
                          <a:solidFill>
                            <a:srgbClr val="00B050"/>
                          </a:solidFill>
                          <a:latin typeface="Cambria Math"/>
                          <a:cs typeface="Simplified Arabic" panose="02020603050405020304" pitchFamily="18" charset="-78"/>
                        </a:rPr>
                        <m:t>+</m:t>
                      </m:r>
                      <m:f>
                        <m:fPr>
                          <m:ctrlPr>
                            <a:rPr lang="ar-KW" sz="2400" b="1" i="1">
                              <a:solidFill>
                                <a:srgbClr val="00B050"/>
                              </a:solidFill>
                              <a:latin typeface="Cambria Math" panose="02040503050406030204" pitchFamily="18" charset="0"/>
                              <a:cs typeface="Simplified Arabic" panose="02020603050405020304" pitchFamily="18" charset="-78"/>
                            </a:rPr>
                          </m:ctrlPr>
                        </m:fPr>
                        <m:num>
                          <m:r>
                            <a:rPr lang="en-US" sz="2400" b="1" i="1">
                              <a:solidFill>
                                <a:srgbClr val="00B050"/>
                              </a:solidFill>
                              <a:latin typeface="Cambria Math"/>
                              <a:cs typeface="Simplified Arabic" panose="02020603050405020304" pitchFamily="18" charset="-78"/>
                            </a:rPr>
                            <m:t>𝒚</m:t>
                          </m:r>
                          <m:r>
                            <a:rPr lang="en-US" sz="2400" b="1" i="1" baseline="30000">
                              <a:solidFill>
                                <a:srgbClr val="00B050"/>
                              </a:solidFill>
                              <a:latin typeface="Cambria Math"/>
                              <a:cs typeface="Simplified Arabic" panose="02020603050405020304" pitchFamily="18" charset="-78"/>
                            </a:rPr>
                            <m:t>𝟐</m:t>
                          </m:r>
                        </m:num>
                        <m:den>
                          <m:r>
                            <a:rPr lang="ar-KW" sz="2400" b="1" i="1">
                              <a:solidFill>
                                <a:srgbClr val="00B050"/>
                              </a:solidFill>
                              <a:latin typeface="Cambria Math"/>
                              <a:cs typeface="Simplified Arabic" panose="02020603050405020304" pitchFamily="18" charset="-78"/>
                            </a:rPr>
                            <m:t>𝟓</m:t>
                          </m:r>
                        </m:den>
                      </m:f>
                      <m:r>
                        <a:rPr lang="ar-KW" sz="2400" b="1" i="1">
                          <a:solidFill>
                            <a:srgbClr val="00B050"/>
                          </a:solidFill>
                          <a:latin typeface="Cambria Math"/>
                          <a:cs typeface="Simplified Arabic" panose="02020603050405020304" pitchFamily="18" charset="-78"/>
                        </a:rPr>
                        <m:t>=</m:t>
                      </m:r>
                      <m:r>
                        <a:rPr lang="ar-KW" sz="2400" b="1" i="1">
                          <a:solidFill>
                            <a:srgbClr val="00B050"/>
                          </a:solidFill>
                          <a:latin typeface="Cambria Math"/>
                          <a:cs typeface="Simplified Arabic" panose="02020603050405020304" pitchFamily="18" charset="-78"/>
                        </a:rPr>
                        <m:t>𝟏</m:t>
                      </m:r>
                    </m:oMath>
                  </m:oMathPara>
                </a14:m>
                <a:endParaRPr lang="ar-KW" sz="2400" b="1" dirty="0">
                  <a:solidFill>
                    <a:srgbClr val="00B050"/>
                  </a:solidFill>
                  <a:latin typeface="Simplified Arabic" panose="02020603050405020304" pitchFamily="18" charset="-78"/>
                  <a:cs typeface="Simplified Arabic" panose="02020603050405020304" pitchFamily="18" charset="-78"/>
                </a:endParaRPr>
              </a:p>
            </p:txBody>
          </p:sp>
        </mc:Choice>
        <mc:Fallback>
          <p:sp>
            <p:nvSpPr>
              <p:cNvPr id="12" name="TextBox 11"/>
              <p:cNvSpPr txBox="1">
                <a:spLocks noRot="1" noChangeAspect="1" noMove="1" noResize="1" noEditPoints="1" noAdjustHandles="1" noChangeArrowheads="1" noChangeShapeType="1" noTextEdit="1"/>
              </p:cNvSpPr>
              <p:nvPr/>
            </p:nvSpPr>
            <p:spPr>
              <a:xfrm>
                <a:off x="2818714" y="5529827"/>
                <a:ext cx="2603618" cy="730136"/>
              </a:xfrm>
              <a:prstGeom prst="rect">
                <a:avLst/>
              </a:prstGeom>
              <a:blipFill>
                <a:blip r:embed="rId2"/>
                <a:stretch>
                  <a:fillRect b="-4167"/>
                </a:stretch>
              </a:blipFill>
            </p:spPr>
            <p:txBody>
              <a:bodyPr/>
              <a:lstStyle/>
              <a:p>
                <a:r>
                  <a:rPr lang="en-US">
                    <a:noFill/>
                  </a:rPr>
                  <a:t> </a:t>
                </a:r>
              </a:p>
            </p:txBody>
          </p:sp>
        </mc:Fallback>
      </mc:AlternateContent>
      <p:sp>
        <p:nvSpPr>
          <p:cNvPr id="13" name="TextBox 12"/>
          <p:cNvSpPr txBox="1"/>
          <p:nvPr/>
        </p:nvSpPr>
        <p:spPr>
          <a:xfrm>
            <a:off x="5178985" y="622040"/>
            <a:ext cx="80424" cy="461665"/>
          </a:xfrm>
          <a:prstGeom prst="rect">
            <a:avLst/>
          </a:prstGeom>
          <a:noFill/>
        </p:spPr>
        <p:txBody>
          <a:bodyPr wrap="square" rtlCol="1">
            <a:spAutoFit/>
          </a:bodyPr>
          <a:lstStyle/>
          <a:p>
            <a:endParaRPr lang="ar-KW" sz="2400" b="1" dirty="0">
              <a:solidFill>
                <a:srgbClr val="00B050"/>
              </a:solidFill>
              <a:latin typeface="Simplified Arabic" panose="02020603050405020304" pitchFamily="18" charset="-78"/>
              <a:cs typeface="Simplified Arabic" panose="02020603050405020304" pitchFamily="18" charset="-78"/>
            </a:endParaRPr>
          </a:p>
        </p:txBody>
      </p:sp>
      <p:sp>
        <p:nvSpPr>
          <p:cNvPr id="14" name="TextBox 13"/>
          <p:cNvSpPr txBox="1"/>
          <p:nvPr/>
        </p:nvSpPr>
        <p:spPr>
          <a:xfrm>
            <a:off x="6385343" y="622040"/>
            <a:ext cx="80424" cy="461665"/>
          </a:xfrm>
          <a:prstGeom prst="rect">
            <a:avLst/>
          </a:prstGeom>
          <a:noFill/>
        </p:spPr>
        <p:txBody>
          <a:bodyPr wrap="square" rtlCol="1">
            <a:spAutoFit/>
          </a:bodyPr>
          <a:lstStyle/>
          <a:p>
            <a:endParaRPr lang="ar-KW" sz="2400" b="1" dirty="0">
              <a:solidFill>
                <a:srgbClr val="00B050"/>
              </a:solidFill>
              <a:latin typeface="Simplified Arabic" panose="02020603050405020304" pitchFamily="18" charset="-78"/>
              <a:cs typeface="Simplified Arabic" panose="02020603050405020304" pitchFamily="18" charset="-78"/>
            </a:endParaRPr>
          </a:p>
        </p:txBody>
      </p:sp>
      <mc:AlternateContent xmlns:mc="http://schemas.openxmlformats.org/markup-compatibility/2006">
        <mc:Choice xmlns:a14="http://schemas.microsoft.com/office/drawing/2010/main" Requires="a14">
          <p:sp>
            <p:nvSpPr>
              <p:cNvPr id="16" name="TextBox 15"/>
              <p:cNvSpPr txBox="1"/>
              <p:nvPr/>
            </p:nvSpPr>
            <p:spPr>
              <a:xfrm>
                <a:off x="2287500" y="1684469"/>
                <a:ext cx="2669222"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𝒙</m:t>
                              </m:r>
                            </m:e>
                            <m:sup>
                              <m:r>
                                <a:rPr lang="ar-KW" sz="2000" b="1" i="1">
                                  <a:latin typeface="Cambria Math"/>
                                </a:rPr>
                                <m:t>𝟐</m:t>
                              </m:r>
                            </m:sup>
                          </m:sSup>
                        </m:num>
                        <m:den>
                          <m:sSup>
                            <m:sSupPr>
                              <m:ctrlPr>
                                <a:rPr lang="ar-KW" sz="2000" b="1" i="1">
                                  <a:latin typeface="Cambria Math" panose="02040503050406030204" pitchFamily="18" charset="0"/>
                                </a:rPr>
                              </m:ctrlPr>
                            </m:sSupPr>
                            <m:e>
                              <m:r>
                                <a:rPr lang="en-US" sz="2000" b="1" i="1">
                                  <a:latin typeface="Cambria Math"/>
                                </a:rPr>
                                <m:t>𝒂</m:t>
                              </m:r>
                            </m:e>
                            <m:sup>
                              <m:r>
                                <a:rPr lang="ar-KW" sz="2000" b="1" i="1">
                                  <a:latin typeface="Cambria Math"/>
                                </a:rPr>
                                <m:t>𝟐</m:t>
                              </m:r>
                            </m:sup>
                          </m:sSup>
                        </m:den>
                      </m:f>
                      <m:r>
                        <a:rPr lang="en-US" sz="2000" b="1" i="1">
                          <a:latin typeface="Cambria Math"/>
                        </a:rPr>
                        <m:t>+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𝒚</m:t>
                              </m:r>
                            </m:e>
                            <m:sup>
                              <m:r>
                                <a:rPr lang="en-US" sz="2000" b="1" i="1">
                                  <a:latin typeface="Cambria Math"/>
                                </a:rPr>
                                <m:t>𝟐</m:t>
                              </m:r>
                            </m:sup>
                          </m:sSup>
                        </m:num>
                        <m:den>
                          <m:sSup>
                            <m:sSupPr>
                              <m:ctrlPr>
                                <a:rPr lang="en-US" sz="2000" b="1" i="1">
                                  <a:latin typeface="Cambria Math" panose="02040503050406030204" pitchFamily="18" charset="0"/>
                                </a:rPr>
                              </m:ctrlPr>
                            </m:sSupPr>
                            <m:e>
                              <m:r>
                                <a:rPr lang="en-US" sz="2000" b="1" i="1">
                                  <a:latin typeface="Cambria Math"/>
                                </a:rPr>
                                <m:t>𝒃</m:t>
                              </m:r>
                            </m:e>
                            <m:sup>
                              <m:r>
                                <a:rPr lang="en-US" sz="2000" b="1" i="1">
                                  <a:latin typeface="Cambria Math"/>
                                </a:rPr>
                                <m:t>𝟐</m:t>
                              </m:r>
                            </m:sup>
                          </m:sSup>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16" name="TextBox 15"/>
              <p:cNvSpPr txBox="1">
                <a:spLocks noRot="1" noChangeAspect="1" noMove="1" noResize="1" noEditPoints="1" noAdjustHandles="1" noChangeArrowheads="1" noChangeShapeType="1" noTextEdit="1"/>
              </p:cNvSpPr>
              <p:nvPr/>
            </p:nvSpPr>
            <p:spPr>
              <a:xfrm>
                <a:off x="2287500" y="1684469"/>
                <a:ext cx="2669222" cy="717761"/>
              </a:xfrm>
              <a:prstGeom prst="rect">
                <a:avLst/>
              </a:prstGeom>
              <a:blipFill>
                <a:blip r:embed="rId3"/>
                <a:stretch>
                  <a:fillRect/>
                </a:stretch>
              </a:blipFill>
            </p:spPr>
            <p:txBody>
              <a:bodyPr/>
              <a:lstStyle/>
              <a:p>
                <a:r>
                  <a:rPr lang="en-US">
                    <a:noFill/>
                  </a:rPr>
                  <a:t> </a:t>
                </a:r>
              </a:p>
            </p:txBody>
          </p:sp>
        </mc:Fallback>
      </mc:AlternateContent>
      <p:pic>
        <p:nvPicPr>
          <p:cNvPr id="17" name="Picture 2"/>
          <p:cNvPicPr>
            <a:picLocks noChangeAspect="1" noChangeArrowheads="1"/>
          </p:cNvPicPr>
          <p:nvPr/>
        </p:nvPicPr>
        <p:blipFill>
          <a:blip r:embed="rId4" cstate="print">
            <a:duotone>
              <a:prstClr val="black"/>
              <a:schemeClr val="accent1">
                <a:tint val="45000"/>
                <a:satMod val="400000"/>
              </a:schemeClr>
            </a:duotone>
          </a:blip>
          <a:srcRect l="88046" t="11971" r="1566" b="79944"/>
          <a:stretch>
            <a:fillRect/>
          </a:stretch>
        </p:blipFill>
        <p:spPr bwMode="auto">
          <a:xfrm>
            <a:off x="7922455" y="1441919"/>
            <a:ext cx="776181" cy="432048"/>
          </a:xfrm>
          <a:prstGeom prst="rect">
            <a:avLst/>
          </a:prstGeom>
          <a:noFill/>
          <a:ln w="9525">
            <a:noFill/>
            <a:miter lim="800000"/>
            <a:headEnd/>
            <a:tailEnd/>
          </a:ln>
        </p:spPr>
      </p:pic>
      <p:sp>
        <p:nvSpPr>
          <p:cNvPr id="18" name="TextBox 17"/>
          <p:cNvSpPr txBox="1"/>
          <p:nvPr/>
        </p:nvSpPr>
        <p:spPr>
          <a:xfrm>
            <a:off x="411341" y="349323"/>
            <a:ext cx="6751503" cy="830997"/>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أوجد معادلة القطع الناقص الذي بؤرتاه: </a:t>
            </a:r>
            <a:r>
              <a:rPr lang="en-US" sz="2400" b="1" dirty="0">
                <a:solidFill>
                  <a:srgbClr val="00B050"/>
                </a:solidFill>
                <a:latin typeface="Simplified Arabic" panose="02020603050405020304" pitchFamily="18" charset="-78"/>
                <a:cs typeface="Simplified Arabic" panose="02020603050405020304" pitchFamily="18" charset="-78"/>
              </a:rPr>
              <a:t>F</a:t>
            </a:r>
            <a:r>
              <a:rPr lang="en-US" sz="2400" b="1" baseline="-25000" dirty="0">
                <a:solidFill>
                  <a:srgbClr val="00B050"/>
                </a:solidFill>
                <a:latin typeface="Simplified Arabic" panose="02020603050405020304" pitchFamily="18" charset="-78"/>
                <a:cs typeface="Simplified Arabic" panose="02020603050405020304" pitchFamily="18" charset="-78"/>
              </a:rPr>
              <a:t>1</a:t>
            </a:r>
            <a:r>
              <a:rPr lang="en-US" sz="2400" b="1" dirty="0">
                <a:solidFill>
                  <a:srgbClr val="00B050"/>
                </a:solidFill>
                <a:latin typeface="Simplified Arabic" panose="02020603050405020304" pitchFamily="18" charset="-78"/>
                <a:cs typeface="Simplified Arabic" panose="02020603050405020304" pitchFamily="18" charset="-78"/>
              </a:rPr>
              <a:t>(-2,0) ,F</a:t>
            </a:r>
            <a:r>
              <a:rPr lang="en-US" sz="2400" b="1" baseline="-25000" dirty="0">
                <a:solidFill>
                  <a:srgbClr val="00B050"/>
                </a:solidFill>
                <a:latin typeface="Simplified Arabic" panose="02020603050405020304" pitchFamily="18" charset="-78"/>
                <a:cs typeface="Simplified Arabic" panose="02020603050405020304" pitchFamily="18" charset="-78"/>
              </a:rPr>
              <a:t>2</a:t>
            </a:r>
            <a:r>
              <a:rPr lang="en-US" sz="2400" b="1" dirty="0">
                <a:solidFill>
                  <a:srgbClr val="00B050"/>
                </a:solidFill>
                <a:latin typeface="Simplified Arabic" panose="02020603050405020304" pitchFamily="18" charset="-78"/>
                <a:cs typeface="Simplified Arabic" panose="02020603050405020304" pitchFamily="18" charset="-78"/>
              </a:rPr>
              <a:t>(2,0)</a:t>
            </a:r>
            <a:r>
              <a:rPr lang="ar-KW" sz="2400" b="1" dirty="0">
                <a:solidFill>
                  <a:srgbClr val="00B050"/>
                </a:solidFill>
                <a:latin typeface="Simplified Arabic" panose="02020603050405020304" pitchFamily="18" charset="-78"/>
                <a:cs typeface="Simplified Arabic" panose="02020603050405020304" pitchFamily="18" charset="-78"/>
              </a:rPr>
              <a:t> </a:t>
            </a:r>
          </a:p>
          <a:p>
            <a:r>
              <a:rPr lang="ar-KW" sz="2400" b="1" dirty="0">
                <a:solidFill>
                  <a:srgbClr val="00B050"/>
                </a:solidFill>
                <a:latin typeface="Simplified Arabic" panose="02020603050405020304" pitchFamily="18" charset="-78"/>
                <a:cs typeface="Simplified Arabic" panose="02020603050405020304" pitchFamily="18" charset="-78"/>
              </a:rPr>
              <a:t> وطول محوره الاكبر</a:t>
            </a:r>
            <a:r>
              <a:rPr lang="en-US" sz="2400" b="1" dirty="0">
                <a:solidFill>
                  <a:srgbClr val="00B050"/>
                </a:solidFill>
                <a:latin typeface="Simplified Arabic" panose="02020603050405020304" pitchFamily="18" charset="-78"/>
                <a:cs typeface="Simplified Arabic" panose="02020603050405020304" pitchFamily="18" charset="-78"/>
              </a:rPr>
              <a:t>6 </a:t>
            </a:r>
            <a:r>
              <a:rPr lang="ar-KW" sz="2400" b="1" dirty="0">
                <a:solidFill>
                  <a:srgbClr val="00B050"/>
                </a:solidFill>
                <a:latin typeface="Simplified Arabic" panose="02020603050405020304" pitchFamily="18" charset="-78"/>
                <a:cs typeface="Simplified Arabic" panose="02020603050405020304" pitchFamily="18" charset="-78"/>
              </a:rPr>
              <a:t> ، ثم ارسم شكلا تقريبيا لهذا القطع</a:t>
            </a:r>
          </a:p>
        </p:txBody>
      </p:sp>
      <p:sp>
        <p:nvSpPr>
          <p:cNvPr id="19" name="TextBox 18"/>
          <p:cNvSpPr txBox="1"/>
          <p:nvPr/>
        </p:nvSpPr>
        <p:spPr>
          <a:xfrm>
            <a:off x="1149485" y="1282749"/>
            <a:ext cx="6382201" cy="461665"/>
          </a:xfrm>
          <a:prstGeom prst="rect">
            <a:avLst/>
          </a:prstGeom>
          <a:noFill/>
        </p:spPr>
        <p:txBody>
          <a:bodyPr wrap="square" rtlCol="1">
            <a:spAutoFit/>
          </a:bodyPr>
          <a:lstStyle/>
          <a:p>
            <a:r>
              <a:rPr lang="ar-KW" sz="2400" b="1" dirty="0"/>
              <a:t>تقع البؤرتان على محور السينات فتكون المعادلة على الصورة:</a:t>
            </a:r>
          </a:p>
        </p:txBody>
      </p:sp>
      <p:sp>
        <p:nvSpPr>
          <p:cNvPr id="20" name="TextBox 19"/>
          <p:cNvSpPr txBox="1"/>
          <p:nvPr/>
        </p:nvSpPr>
        <p:spPr>
          <a:xfrm>
            <a:off x="5761782" y="1812516"/>
            <a:ext cx="1619353" cy="461665"/>
          </a:xfrm>
          <a:prstGeom prst="rect">
            <a:avLst/>
          </a:prstGeom>
          <a:noFill/>
        </p:spPr>
        <p:txBody>
          <a:bodyPr wrap="none" rtlCol="1">
            <a:spAutoFit/>
          </a:bodyPr>
          <a:lstStyle/>
          <a:p>
            <a:r>
              <a:rPr lang="ar-SA" sz="2400" b="1" dirty="0"/>
              <a:t>وتكون </a:t>
            </a:r>
            <a:r>
              <a:rPr lang="en-US" sz="2400" b="1" dirty="0"/>
              <a:t>c = 2</a:t>
            </a:r>
            <a:endParaRPr lang="ar-KW" sz="2400" b="1" dirty="0"/>
          </a:p>
        </p:txBody>
      </p:sp>
      <p:sp>
        <p:nvSpPr>
          <p:cNvPr id="21" name="TextBox 20"/>
          <p:cNvSpPr txBox="1"/>
          <p:nvPr/>
        </p:nvSpPr>
        <p:spPr>
          <a:xfrm>
            <a:off x="6033719" y="2578893"/>
            <a:ext cx="2266967" cy="461665"/>
          </a:xfrm>
          <a:prstGeom prst="rect">
            <a:avLst/>
          </a:prstGeom>
          <a:noFill/>
        </p:spPr>
        <p:txBody>
          <a:bodyPr wrap="none" rtlCol="1">
            <a:spAutoFit/>
          </a:bodyPr>
          <a:lstStyle/>
          <a:p>
            <a:r>
              <a:rPr lang="ar-KW" sz="2400" b="1" dirty="0">
                <a:latin typeface="Simplified Arabic" panose="02020603050405020304" pitchFamily="18" charset="-78"/>
                <a:cs typeface="Simplified Arabic" panose="02020603050405020304" pitchFamily="18" charset="-78"/>
              </a:rPr>
              <a:t>وطول محوره الاكبر</a:t>
            </a:r>
            <a:r>
              <a:rPr lang="en-US" sz="2400" b="1" dirty="0">
                <a:latin typeface="Simplified Arabic" panose="02020603050405020304" pitchFamily="18" charset="-78"/>
                <a:cs typeface="Simplified Arabic" panose="02020603050405020304" pitchFamily="18" charset="-78"/>
              </a:rPr>
              <a:t>6</a:t>
            </a:r>
            <a:endParaRPr lang="ar-KW" sz="2400" b="1" dirty="0"/>
          </a:p>
        </p:txBody>
      </p:sp>
      <mc:AlternateContent xmlns:mc="http://schemas.openxmlformats.org/markup-compatibility/2006">
        <mc:Choice xmlns:a14="http://schemas.microsoft.com/office/drawing/2010/main" Requires="a14">
          <p:sp>
            <p:nvSpPr>
              <p:cNvPr id="22" name="TextBox 21"/>
              <p:cNvSpPr txBox="1"/>
              <p:nvPr/>
            </p:nvSpPr>
            <p:spPr>
              <a:xfrm>
                <a:off x="2017516" y="2536502"/>
                <a:ext cx="1361271" cy="461665"/>
              </a:xfrm>
              <a:prstGeom prst="rect">
                <a:avLst/>
              </a:prstGeom>
              <a:noFill/>
            </p:spPr>
            <p:txBody>
              <a:bodyPr wrap="none" rtlCol="1">
                <a:spAutoFit/>
              </a:bodyPr>
              <a:lstStyle/>
              <a:p>
                <a14:m>
                  <m:oMath xmlns:m="http://schemas.openxmlformats.org/officeDocument/2006/math">
                    <m:r>
                      <a:rPr lang="en-US" sz="2400" b="1" i="1">
                        <a:latin typeface="Cambria Math"/>
                        <a:sym typeface="Symbol"/>
                      </a:rPr>
                      <m:t></m:t>
                    </m:r>
                    <m:r>
                      <a:rPr lang="en-US" sz="2400" b="1" i="1">
                        <a:latin typeface="Cambria Math"/>
                      </a:rPr>
                      <m:t>𝟐</m:t>
                    </m:r>
                    <m:r>
                      <a:rPr lang="en-US" sz="2400" b="1" i="1">
                        <a:latin typeface="Cambria Math"/>
                      </a:rPr>
                      <m:t>𝒂</m:t>
                    </m:r>
                  </m:oMath>
                </a14:m>
                <a:r>
                  <a:rPr lang="en-US" sz="2400" b="1" dirty="0"/>
                  <a:t> = 6</a:t>
                </a:r>
                <a:endParaRPr lang="ar-KW" sz="2400" b="1" dirty="0"/>
              </a:p>
            </p:txBody>
          </p:sp>
        </mc:Choice>
        <mc:Fallback>
          <p:sp>
            <p:nvSpPr>
              <p:cNvPr id="22" name="TextBox 21"/>
              <p:cNvSpPr txBox="1">
                <a:spLocks noRot="1" noChangeAspect="1" noMove="1" noResize="1" noEditPoints="1" noAdjustHandles="1" noChangeArrowheads="1" noChangeShapeType="1" noTextEdit="1"/>
              </p:cNvSpPr>
              <p:nvPr/>
            </p:nvSpPr>
            <p:spPr>
              <a:xfrm>
                <a:off x="2017516" y="2536502"/>
                <a:ext cx="1361271" cy="461665"/>
              </a:xfrm>
              <a:prstGeom prst="rect">
                <a:avLst/>
              </a:prstGeom>
              <a:blipFill>
                <a:blip r:embed="rId5"/>
                <a:stretch>
                  <a:fillRect t="-10526" r="-7175" b="-28947"/>
                </a:stretch>
              </a:blipFill>
            </p:spPr>
            <p:txBody>
              <a:bodyPr/>
              <a:lstStyle/>
              <a:p>
                <a:r>
                  <a:rPr lang="en-US">
                    <a:noFill/>
                  </a:rPr>
                  <a:t> </a:t>
                </a:r>
              </a:p>
            </p:txBody>
          </p:sp>
        </mc:Fallback>
      </mc:AlternateContent>
      <p:sp>
        <p:nvSpPr>
          <p:cNvPr id="23" name="Right Arrow 22"/>
          <p:cNvSpPr/>
          <p:nvPr/>
        </p:nvSpPr>
        <p:spPr>
          <a:xfrm>
            <a:off x="3522803" y="2821206"/>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mc:AlternateContent xmlns:mc="http://schemas.openxmlformats.org/markup-compatibility/2006">
        <mc:Choice xmlns:a14="http://schemas.microsoft.com/office/drawing/2010/main" Requires="a14">
          <p:sp>
            <p:nvSpPr>
              <p:cNvPr id="24" name="TextBox 23"/>
              <p:cNvSpPr txBox="1"/>
              <p:nvPr/>
            </p:nvSpPr>
            <p:spPr>
              <a:xfrm>
                <a:off x="4238201" y="2549276"/>
                <a:ext cx="930063" cy="461665"/>
              </a:xfrm>
              <a:prstGeom prst="rect">
                <a:avLst/>
              </a:prstGeom>
              <a:noFill/>
            </p:spPr>
            <p:txBody>
              <a:bodyPr wrap="none" rtlCol="1">
                <a:spAutoFit/>
              </a:bodyPr>
              <a:lstStyle/>
              <a:p>
                <a:r>
                  <a:rPr lang="en-US" sz="2400" b="1" dirty="0"/>
                  <a:t> a =</a:t>
                </a:r>
                <a14:m>
                  <m:oMath xmlns:m="http://schemas.openxmlformats.org/officeDocument/2006/math">
                    <m:r>
                      <a:rPr lang="en-US" sz="2400" b="1" i="1">
                        <a:latin typeface="Cambria Math"/>
                      </a:rPr>
                      <m:t>𝟑</m:t>
                    </m:r>
                  </m:oMath>
                </a14:m>
                <a:endParaRPr lang="ar-KW" sz="2400" b="1" dirty="0"/>
              </a:p>
            </p:txBody>
          </p:sp>
        </mc:Choice>
        <mc:Fallback>
          <p:sp>
            <p:nvSpPr>
              <p:cNvPr id="24" name="TextBox 23"/>
              <p:cNvSpPr txBox="1">
                <a:spLocks noRot="1" noChangeAspect="1" noMove="1" noResize="1" noEditPoints="1" noAdjustHandles="1" noChangeArrowheads="1" noChangeShapeType="1" noTextEdit="1"/>
              </p:cNvSpPr>
              <p:nvPr/>
            </p:nvSpPr>
            <p:spPr>
              <a:xfrm>
                <a:off x="4238201" y="2549276"/>
                <a:ext cx="930063" cy="461665"/>
              </a:xfrm>
              <a:prstGeom prst="rect">
                <a:avLst/>
              </a:prstGeom>
              <a:blipFill>
                <a:blip r:embed="rId6"/>
                <a:stretch>
                  <a:fillRect t="-10526" r="-1961"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TextBox 26"/>
              <p:cNvSpPr txBox="1"/>
              <p:nvPr/>
            </p:nvSpPr>
            <p:spPr>
              <a:xfrm>
                <a:off x="2662198" y="3645024"/>
                <a:ext cx="1324337" cy="470000"/>
              </a:xfrm>
              <a:prstGeom prst="rect">
                <a:avLst/>
              </a:prstGeom>
              <a:noFill/>
            </p:spPr>
            <p:txBody>
              <a:bodyPr wrap="none" rtlCol="1">
                <a:spAutoFit/>
              </a:bodyPr>
              <a:lstStyle/>
              <a:p>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sym typeface="Symbol"/>
                          </a:rPr>
                          <m:t></m:t>
                        </m:r>
                        <m:r>
                          <a:rPr lang="en-US" sz="2400" b="1" i="1">
                            <a:latin typeface="Cambria Math"/>
                          </a:rPr>
                          <m:t>𝒂</m:t>
                        </m:r>
                      </m:e>
                      <m:sup>
                        <m:r>
                          <a:rPr lang="en-US" sz="2400" b="1" i="1">
                            <a:latin typeface="Cambria Math"/>
                          </a:rPr>
                          <m:t>𝟐</m:t>
                        </m:r>
                      </m:sup>
                    </m:sSup>
                  </m:oMath>
                </a14:m>
                <a:r>
                  <a:rPr lang="en-US" sz="2400" b="1" dirty="0"/>
                  <a:t> = 9</a:t>
                </a:r>
                <a:endParaRPr lang="ar-KW" sz="2400" b="1" dirty="0"/>
              </a:p>
            </p:txBody>
          </p:sp>
        </mc:Choice>
        <mc:Fallback>
          <p:sp>
            <p:nvSpPr>
              <p:cNvPr id="27" name="TextBox 26"/>
              <p:cNvSpPr txBox="1">
                <a:spLocks noRot="1" noChangeAspect="1" noMove="1" noResize="1" noEditPoints="1" noAdjustHandles="1" noChangeArrowheads="1" noChangeShapeType="1" noTextEdit="1"/>
              </p:cNvSpPr>
              <p:nvPr/>
            </p:nvSpPr>
            <p:spPr>
              <a:xfrm>
                <a:off x="2662198" y="3645024"/>
                <a:ext cx="1324337" cy="470000"/>
              </a:xfrm>
              <a:prstGeom prst="rect">
                <a:avLst/>
              </a:prstGeom>
              <a:blipFill>
                <a:blip r:embed="rId7"/>
                <a:stretch>
                  <a:fillRect t="-9091" r="-7373" b="-28571"/>
                </a:stretch>
              </a:blipFill>
            </p:spPr>
            <p:txBody>
              <a:bodyPr/>
              <a:lstStyle/>
              <a:p>
                <a:r>
                  <a:rPr lang="en-US">
                    <a:noFill/>
                  </a:rPr>
                  <a:t> </a:t>
                </a:r>
              </a:p>
            </p:txBody>
          </p:sp>
        </mc:Fallback>
      </mc:AlternateContent>
      <p:sp>
        <p:nvSpPr>
          <p:cNvPr id="28" name="Rectangle 27"/>
          <p:cNvSpPr/>
          <p:nvPr/>
        </p:nvSpPr>
        <p:spPr>
          <a:xfrm>
            <a:off x="2586630" y="4115026"/>
            <a:ext cx="2304256" cy="461665"/>
          </a:xfrm>
          <a:prstGeom prst="rect">
            <a:avLst/>
          </a:prstGeom>
        </p:spPr>
        <p:txBody>
          <a:bodyPr wrap="square">
            <a:spAutoFit/>
          </a:bodyPr>
          <a:lstStyle/>
          <a:p>
            <a:r>
              <a:rPr lang="en-US" sz="2400" b="1" dirty="0"/>
              <a:t>b</a:t>
            </a:r>
            <a:r>
              <a:rPr lang="en-US" sz="2400" b="1" baseline="30000" dirty="0"/>
              <a:t>2 </a:t>
            </a:r>
            <a:r>
              <a:rPr lang="en-US" sz="2400" b="1" dirty="0"/>
              <a:t>=  a</a:t>
            </a:r>
            <a:r>
              <a:rPr lang="en-US" sz="2400" b="1" baseline="30000" dirty="0"/>
              <a:t>2</a:t>
            </a:r>
            <a:r>
              <a:rPr lang="en-US" sz="2400" b="1" dirty="0"/>
              <a:t>  -  c</a:t>
            </a:r>
            <a:r>
              <a:rPr lang="en-US" sz="2400" b="1" baseline="30000" dirty="0"/>
              <a:t>2</a:t>
            </a:r>
            <a:r>
              <a:rPr lang="ar-KW" sz="2400" b="1" baseline="30000" dirty="0"/>
              <a:t> </a:t>
            </a:r>
            <a:endParaRPr lang="ar-KW" sz="2400" dirty="0"/>
          </a:p>
        </p:txBody>
      </p:sp>
      <p:sp>
        <p:nvSpPr>
          <p:cNvPr id="29" name="Rectangle 28"/>
          <p:cNvSpPr/>
          <p:nvPr/>
        </p:nvSpPr>
        <p:spPr>
          <a:xfrm>
            <a:off x="2607022" y="4525058"/>
            <a:ext cx="2116756" cy="830997"/>
          </a:xfrm>
          <a:prstGeom prst="rect">
            <a:avLst/>
          </a:prstGeom>
        </p:spPr>
        <p:txBody>
          <a:bodyPr wrap="square">
            <a:spAutoFit/>
          </a:bodyPr>
          <a:lstStyle/>
          <a:p>
            <a:r>
              <a:rPr lang="en-US" sz="2400" b="1" dirty="0"/>
              <a:t>b</a:t>
            </a:r>
            <a:r>
              <a:rPr lang="en-US" sz="2400" b="1" baseline="30000" dirty="0"/>
              <a:t>2 </a:t>
            </a:r>
            <a:r>
              <a:rPr lang="en-US" sz="2400" b="1" dirty="0"/>
              <a:t>= 9 – 4 </a:t>
            </a:r>
          </a:p>
          <a:p>
            <a:r>
              <a:rPr lang="en-US" sz="2400" b="1" dirty="0"/>
              <a:t>b</a:t>
            </a:r>
            <a:r>
              <a:rPr lang="en-US" sz="2400" b="1" baseline="30000" dirty="0"/>
              <a:t>2</a:t>
            </a:r>
            <a:r>
              <a:rPr lang="en-US" sz="2400" b="1" dirty="0"/>
              <a:t> = 5      </a:t>
            </a:r>
            <a:endParaRPr lang="ar-KW" sz="2400" dirty="0"/>
          </a:p>
        </p:txBody>
      </p:sp>
      <p:sp>
        <p:nvSpPr>
          <p:cNvPr id="30" name="TextBox 29"/>
          <p:cNvSpPr txBox="1"/>
          <p:nvPr/>
        </p:nvSpPr>
        <p:spPr>
          <a:xfrm>
            <a:off x="5231417" y="5568128"/>
            <a:ext cx="2804120" cy="461665"/>
          </a:xfrm>
          <a:prstGeom prst="rect">
            <a:avLst/>
          </a:prstGeom>
          <a:noFill/>
        </p:spPr>
        <p:txBody>
          <a:bodyPr wrap="square" rtlCol="1">
            <a:spAutoFit/>
          </a:bodyPr>
          <a:lstStyle/>
          <a:p>
            <a:r>
              <a:rPr lang="ar-KW" sz="2400" b="1" dirty="0">
                <a:solidFill>
                  <a:srgbClr val="FF0000"/>
                </a:solidFill>
              </a:rPr>
              <a:t>معادلة القطع الناقص هي:</a:t>
            </a:r>
          </a:p>
        </p:txBody>
      </p:sp>
      <p:pic>
        <p:nvPicPr>
          <p:cNvPr id="1945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530" y="4252590"/>
            <a:ext cx="2615105" cy="212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6" grpId="0"/>
      <p:bldP spid="18" grpId="0" animBg="1"/>
      <p:bldP spid="19" grpId="0"/>
      <p:bldP spid="20" grpId="0"/>
      <p:bldP spid="21" grpId="0"/>
      <p:bldP spid="22" grpId="0"/>
      <p:bldP spid="23" grpId="0" animBg="1"/>
      <p:bldP spid="24" grpId="0"/>
      <p:bldP spid="27" grpId="0"/>
      <p:bldP spid="28" grpId="0"/>
      <p:bldP spid="29"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827040" y="872913"/>
            <a:ext cx="324036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التقييم</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6" name="Content Placeholder 2"/>
          <p:cNvSpPr txBox="1">
            <a:spLocks/>
          </p:cNvSpPr>
          <p:nvPr/>
        </p:nvSpPr>
        <p:spPr>
          <a:xfrm>
            <a:off x="2123728" y="2132856"/>
            <a:ext cx="4392488" cy="2952328"/>
          </a:xfrm>
          <a:prstGeom prst="rect">
            <a:avLst/>
          </a:prstGeom>
        </p:spPr>
        <p:txBody>
          <a:bodyPr>
            <a:normAutofit/>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ar-SA" sz="4000" b="1" u="sng" dirty="0">
                <a:ln w="17780" cmpd="sng">
                  <a:solidFill>
                    <a:schemeClr val="tx1">
                      <a:lumMod val="85000"/>
                      <a:lumOff val="15000"/>
                    </a:schemeClr>
                  </a:solidFill>
                  <a:prstDash val="solid"/>
                  <a:miter lim="800000"/>
                </a:ln>
                <a:solidFill>
                  <a:srgbClr val="00B050"/>
                </a:solidFill>
                <a:effectLst>
                  <a:outerShdw blurRad="50800" algn="tl" rotWithShape="0">
                    <a:srgbClr val="000000"/>
                  </a:outerShdw>
                </a:effectLst>
                <a:latin typeface="Simplified Arabic" pitchFamily="18" charset="-78"/>
                <a:cs typeface="AGA Aladdin Regular" pitchFamily="2" charset="-78"/>
              </a:rPr>
              <a:t>حاول ان تحل </a:t>
            </a:r>
          </a:p>
          <a:p>
            <a:pPr marL="0" indent="0" algn="ctr" fontAlgn="auto">
              <a:spcAft>
                <a:spcPts val="0"/>
              </a:spcAft>
              <a:buNone/>
              <a:defRPr/>
            </a:pPr>
            <a:endParaRPr lang="ar-SA" sz="4000" b="1" u="sng" dirty="0">
              <a:ln w="17780" cmpd="sng">
                <a:solidFill>
                  <a:schemeClr val="tx1">
                    <a:lumMod val="85000"/>
                    <a:lumOff val="15000"/>
                  </a:schemeClr>
                </a:solidFill>
                <a:prstDash val="solid"/>
                <a:miter lim="800000"/>
              </a:ln>
              <a:solidFill>
                <a:srgbClr val="00B050"/>
              </a:solidFill>
              <a:effectLst>
                <a:outerShdw blurRad="50800" algn="tl" rotWithShape="0">
                  <a:srgbClr val="000000"/>
                </a:outerShdw>
              </a:effectLst>
              <a:latin typeface="Simplified Arabic" pitchFamily="18" charset="-78"/>
              <a:cs typeface="AGA Aladdin Regular" pitchFamily="2" charset="-78"/>
            </a:endParaRPr>
          </a:p>
          <a:p>
            <a:pPr marL="0" indent="0" algn="ctr" fontAlgn="auto">
              <a:spcAft>
                <a:spcPts val="0"/>
              </a:spcAft>
              <a:buNone/>
              <a:defRPr/>
            </a:pPr>
            <a:r>
              <a:rPr lang="ar-SA" sz="2800" b="1" dirty="0">
                <a:latin typeface="Simplified Arabic" pitchFamily="18" charset="-78"/>
                <a:cs typeface="Simplified Arabic" pitchFamily="18" charset="-78"/>
              </a:rPr>
              <a:t>ص </a:t>
            </a:r>
            <a:r>
              <a:rPr lang="en-US" sz="2800" b="1" dirty="0">
                <a:latin typeface="Simplified Arabic" pitchFamily="18" charset="-78"/>
                <a:cs typeface="Simplified Arabic" pitchFamily="18" charset="-78"/>
              </a:rPr>
              <a:t>113</a:t>
            </a:r>
            <a:r>
              <a:rPr lang="ar-SA" sz="2800" b="1" dirty="0">
                <a:latin typeface="Simplified Arabic" pitchFamily="18" charset="-78"/>
                <a:cs typeface="Simplified Arabic" pitchFamily="18" charset="-78"/>
              </a:rPr>
              <a:t> رقم(</a:t>
            </a:r>
            <a:r>
              <a:rPr lang="en-US" sz="2800" b="1" dirty="0">
                <a:latin typeface="Simplified Arabic" pitchFamily="18" charset="-78"/>
                <a:cs typeface="Simplified Arabic" pitchFamily="18" charset="-78"/>
              </a:rPr>
              <a:t>2 , 3</a:t>
            </a:r>
            <a:r>
              <a:rPr lang="ar-SA" sz="2800" b="1" dirty="0">
                <a:latin typeface="Simplified Arabic" pitchFamily="18" charset="-78"/>
                <a:cs typeface="Simplified Arabic" pitchFamily="18" charset="-78"/>
              </a:rPr>
              <a:t>)</a:t>
            </a:r>
          </a:p>
          <a:p>
            <a:pPr marL="0" indent="0" algn="ctr" fontAlgn="auto">
              <a:spcAft>
                <a:spcPts val="0"/>
              </a:spcAft>
              <a:buNone/>
              <a:defRPr/>
            </a:pPr>
            <a:r>
              <a:rPr lang="ar-SA" sz="2800" b="1" dirty="0">
                <a:latin typeface="Simplified Arabic" pitchFamily="18" charset="-78"/>
                <a:cs typeface="Simplified Arabic" pitchFamily="18" charset="-7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051050" y="2852738"/>
            <a:ext cx="5657850" cy="1541462"/>
          </a:xfrm>
        </p:spPr>
        <p:txBody>
          <a:bodyPr/>
          <a:lstStyle/>
          <a:p>
            <a:pPr marL="0" indent="0" eaLnBrk="1" hangingPunct="1">
              <a:buNone/>
            </a:pPr>
            <a:r>
              <a:rPr lang="ar-SA" sz="2800" b="1" dirty="0">
                <a:latin typeface="Simplified Arabic" pitchFamily="18" charset="-78"/>
                <a:cs typeface="Simplified Arabic" pitchFamily="18" charset="-78"/>
              </a:rPr>
              <a:t>كراسة التمارين ص </a:t>
            </a:r>
            <a:r>
              <a:rPr lang="en-US" sz="2800" b="1" dirty="0">
                <a:latin typeface="Simplified Arabic" pitchFamily="18" charset="-78"/>
                <a:cs typeface="Simplified Arabic" pitchFamily="18" charset="-78"/>
              </a:rPr>
              <a:t> 43 </a:t>
            </a:r>
            <a:r>
              <a:rPr lang="ar-SA" sz="2800" b="1" dirty="0">
                <a:latin typeface="Simplified Arabic" pitchFamily="18" charset="-78"/>
                <a:cs typeface="Simplified Arabic" pitchFamily="18" charset="-78"/>
              </a:rPr>
              <a:t>رقم</a:t>
            </a:r>
            <a:r>
              <a:rPr lang="en-US" sz="2800" b="1" dirty="0">
                <a:latin typeface="Simplified Arabic" pitchFamily="18" charset="-78"/>
                <a:cs typeface="Simplified Arabic" pitchFamily="18" charset="-78"/>
              </a:rPr>
              <a:t>  5 , 7 ,8 ,11 </a:t>
            </a:r>
            <a:endParaRPr lang="ar-SA" sz="2800" b="1" dirty="0">
              <a:latin typeface="Simplified Arabic" pitchFamily="18" charset="-78"/>
              <a:cs typeface="Simplified Arabic" pitchFamily="18" charset="-78"/>
            </a:endParaRPr>
          </a:p>
        </p:txBody>
      </p:sp>
      <p:sp>
        <p:nvSpPr>
          <p:cNvPr id="5" name="Title 1"/>
          <p:cNvSpPr>
            <a:spLocks noGrp="1"/>
          </p:cNvSpPr>
          <p:nvPr>
            <p:ph type="title"/>
          </p:nvPr>
        </p:nvSpPr>
        <p:spPr>
          <a:xfrm>
            <a:off x="2987824" y="1268761"/>
            <a:ext cx="324036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التطبيق</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187624" y="1124744"/>
            <a:ext cx="7056784" cy="3384376"/>
          </a:xfrm>
          <a:prstGeom prst="rect">
            <a:avLst/>
          </a:prstGeom>
        </p:spPr>
        <p:txBody>
          <a:bodyPr anchor="b">
            <a:normAutofit fontScale="90000" lnSpcReduction="2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بند (</a:t>
            </a:r>
            <a:r>
              <a:rPr lang="en-US"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pPr algn="ctr" fontAlgn="auto">
              <a:spcAft>
                <a:spcPts val="0"/>
              </a:spcAft>
              <a:defRPr/>
            </a:pPr>
            <a:b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القطع الناقص</a:t>
            </a:r>
            <a:b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37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Ellipse</a:t>
            </a:r>
          </a:p>
          <a:p>
            <a:pPr algn="ctr" fontAlgn="auto">
              <a:spcAft>
                <a:spcPts val="0"/>
              </a:spcAft>
              <a:defRPr/>
            </a:pPr>
            <a:br>
              <a:rPr lang="en-US"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ar-KW" sz="60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 </a:t>
            </a: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(الحصة الثالثة)</a:t>
            </a:r>
          </a:p>
        </p:txBody>
      </p:sp>
    </p:spTree>
    <p:extLst>
      <p:ext uri="{BB962C8B-B14F-4D97-AF65-F5344CB8AC3E}">
        <p14:creationId xmlns:p14="http://schemas.microsoft.com/office/powerpoint/2010/main" val="3401606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Title 1"/>
          <p:cNvSpPr>
            <a:spLocks noGrp="1"/>
          </p:cNvSpPr>
          <p:nvPr>
            <p:ph type="title"/>
          </p:nvPr>
        </p:nvSpPr>
        <p:spPr>
          <a:xfrm>
            <a:off x="4283968" y="908720"/>
            <a:ext cx="4032448" cy="884126"/>
          </a:xfr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a:noAutofit/>
          </a:bodyPr>
          <a:lstStyle/>
          <a:p>
            <a:r>
              <a:rPr lang="ar-KW" sz="4000" b="1" u="sng" dirty="0">
                <a:solidFill>
                  <a:sysClr val="windowText" lastClr="000000"/>
                </a:solidFill>
                <a:latin typeface="Simplified Arabic" panose="02020603050405020304" pitchFamily="18" charset="-78"/>
                <a:cs typeface="Sultan  koufi Bold 2 " pitchFamily="2" charset="-78"/>
              </a:rPr>
              <a:t>القطوع المخروطية</a:t>
            </a:r>
          </a:p>
        </p:txBody>
      </p:sp>
      <p:sp>
        <p:nvSpPr>
          <p:cNvPr id="29" name="Title 1"/>
          <p:cNvSpPr txBox="1">
            <a:spLocks/>
          </p:cNvSpPr>
          <p:nvPr/>
        </p:nvSpPr>
        <p:spPr>
          <a:xfrm>
            <a:off x="611562" y="2204864"/>
            <a:ext cx="7891413" cy="2736304"/>
          </a:xfrm>
          <a:prstGeom prst="rect">
            <a:avLst/>
          </a:prstGeom>
          <a:effectLst>
            <a:outerShdw blurRad="50800" dist="25000" dir="5400000" rotWithShape="0">
              <a:srgbClr val="000000">
                <a:alpha val="40000"/>
              </a:srgbClr>
            </a:outerShdw>
            <a:softEdge rad="317500"/>
          </a:effectLst>
        </p:spPr>
        <p:style>
          <a:lnRef idx="1">
            <a:schemeClr val="accent5"/>
          </a:lnRef>
          <a:fillRef idx="2">
            <a:schemeClr val="accent5"/>
          </a:fillRef>
          <a:effectRef idx="1">
            <a:schemeClr val="accent5"/>
          </a:effectRef>
          <a:fontRef idx="minor">
            <a:schemeClr val="dk1"/>
          </a:fontRef>
        </p:style>
        <p:txBody>
          <a:bodyPr vert="horz" lIns="91440" tIns="45720" rIns="91440" bIns="45720" rtlCol="1" anchor="ctr">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just"/>
            <a:r>
              <a:rPr lang="ar-KW" sz="3200" b="1" dirty="0">
                <a:latin typeface="Simplified Arabic" panose="02020603050405020304" pitchFamily="18" charset="-78"/>
                <a:cs typeface="Simplified Arabic" panose="02020603050405020304" pitchFamily="18" charset="-78"/>
              </a:rPr>
              <a:t>إذا قطع السطح الذي حصلنا عليه سابقا بمستويات تأخذ أوضاعا و اتجاهات مختلفه بالنسبة إلى الراسم أو إلى المحور فسوف نحصل على مقاطع (منحنيات) مختلفة تسمى </a:t>
            </a:r>
            <a:r>
              <a:rPr lang="ar-KW" sz="3200" b="1" dirty="0">
                <a:solidFill>
                  <a:srgbClr val="00B050"/>
                </a:solidFill>
                <a:latin typeface="Simplified Arabic" panose="02020603050405020304" pitchFamily="18" charset="-78"/>
                <a:cs typeface="Simplified Arabic" panose="02020603050405020304" pitchFamily="18" charset="-78"/>
              </a:rPr>
              <a:t>قطوع مخروطية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3357554" y="980728"/>
            <a:ext cx="2944348" cy="648072"/>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الأهداف</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6" name="TextBox 5"/>
          <p:cNvSpPr txBox="1"/>
          <p:nvPr/>
        </p:nvSpPr>
        <p:spPr>
          <a:xfrm>
            <a:off x="323528" y="2084657"/>
            <a:ext cx="8206422" cy="1200329"/>
          </a:xfrm>
          <a:prstGeom prst="rect">
            <a:avLst/>
          </a:prstGeom>
          <a:noFill/>
        </p:spPr>
        <p:txBody>
          <a:bodyPr wrap="square" rtlCol="1">
            <a:spAutoFit/>
          </a:bodyPr>
          <a:lstStyle/>
          <a:p>
            <a:pPr marL="457200" indent="-457200">
              <a:buAutoNum type="arabicParenR"/>
            </a:pPr>
            <a:r>
              <a:rPr lang="ar-KW" sz="2400" b="1" dirty="0">
                <a:latin typeface="Simplified Arabic" panose="02020603050405020304" pitchFamily="18" charset="-78"/>
                <a:cs typeface="Simplified Arabic" panose="02020603050405020304" pitchFamily="18" charset="-78"/>
              </a:rPr>
              <a:t>يوجد معادلة القطع الناقص اذا علم المسافة بين البؤرتين.</a:t>
            </a:r>
          </a:p>
          <a:p>
            <a:endParaRPr lang="ar-KW" sz="2400" b="1" dirty="0">
              <a:latin typeface="Simplified Arabic" panose="02020603050405020304" pitchFamily="18" charset="-78"/>
              <a:cs typeface="Simplified Arabic" panose="02020603050405020304" pitchFamily="18" charset="-78"/>
            </a:endParaRPr>
          </a:p>
          <a:p>
            <a:r>
              <a:rPr lang="ar-KW" sz="2400" b="1" dirty="0">
                <a:latin typeface="Simplified Arabic" panose="02020603050405020304" pitchFamily="18" charset="-78"/>
                <a:cs typeface="Simplified Arabic" panose="02020603050405020304" pitchFamily="18" charset="-78"/>
              </a:rPr>
              <a:t>2) يوجد معادلة القطع الناقص بمعلومية نقطتين تنتميان للقطع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987824" y="476673"/>
            <a:ext cx="324036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التمهيد</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pic>
        <p:nvPicPr>
          <p:cNvPr id="8" name="Picture 2"/>
          <p:cNvPicPr>
            <a:picLocks noChangeAspect="1" noChangeArrowheads="1"/>
          </p:cNvPicPr>
          <p:nvPr/>
        </p:nvPicPr>
        <p:blipFill>
          <a:blip r:embed="rId2"/>
          <a:srcRect/>
          <a:stretch>
            <a:fillRect/>
          </a:stretch>
        </p:blipFill>
        <p:spPr bwMode="auto">
          <a:xfrm>
            <a:off x="557808" y="1326701"/>
            <a:ext cx="7520728" cy="2061458"/>
          </a:xfrm>
          <a:prstGeom prst="rect">
            <a:avLst/>
          </a:prstGeom>
          <a:noFill/>
          <a:ln w="9525">
            <a:noFill/>
            <a:miter lim="800000"/>
            <a:headEnd/>
            <a:tailEnd/>
          </a:ln>
          <a:effectLst/>
        </p:spPr>
      </p:pic>
      <p:pic>
        <p:nvPicPr>
          <p:cNvPr id="9" name="Picture 3"/>
          <p:cNvPicPr>
            <a:picLocks noChangeAspect="1" noChangeArrowheads="1"/>
          </p:cNvPicPr>
          <p:nvPr/>
        </p:nvPicPr>
        <p:blipFill>
          <a:blip r:embed="rId3"/>
          <a:srcRect/>
          <a:stretch>
            <a:fillRect/>
          </a:stretch>
        </p:blipFill>
        <p:spPr bwMode="auto">
          <a:xfrm>
            <a:off x="589703" y="3486488"/>
            <a:ext cx="7488832" cy="1462673"/>
          </a:xfrm>
          <a:prstGeom prst="rect">
            <a:avLst/>
          </a:prstGeom>
          <a:noFill/>
          <a:ln w="9525">
            <a:noFill/>
            <a:miter lim="800000"/>
            <a:headEnd/>
            <a:tailEnd/>
          </a:ln>
          <a:effectLst/>
        </p:spPr>
      </p:pic>
      <p:pic>
        <p:nvPicPr>
          <p:cNvPr id="10" name="Picture 4"/>
          <p:cNvPicPr>
            <a:picLocks noChangeAspect="1" noChangeArrowheads="1"/>
          </p:cNvPicPr>
          <p:nvPr/>
        </p:nvPicPr>
        <p:blipFill>
          <a:blip r:embed="rId4"/>
          <a:srcRect/>
          <a:stretch>
            <a:fillRect/>
          </a:stretch>
        </p:blipFill>
        <p:spPr bwMode="auto">
          <a:xfrm>
            <a:off x="589704" y="5167261"/>
            <a:ext cx="7488832" cy="1309824"/>
          </a:xfrm>
          <a:prstGeom prst="rect">
            <a:avLst/>
          </a:prstGeom>
          <a:noFill/>
          <a:ln w="9525">
            <a:noFill/>
            <a:miter lim="800000"/>
            <a:headEnd/>
            <a:tailEnd/>
          </a:ln>
          <a:effectLst/>
        </p:spPr>
      </p:pic>
      <p:sp>
        <p:nvSpPr>
          <p:cNvPr id="11" name="شكل بيضاوي 7"/>
          <p:cNvSpPr/>
          <p:nvPr/>
        </p:nvSpPr>
        <p:spPr bwMode="auto">
          <a:xfrm>
            <a:off x="4355976" y="4509120"/>
            <a:ext cx="360000" cy="360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r>
              <a:rPr lang="en-US" sz="3200" b="1" dirty="0">
                <a:latin typeface="Tahoma" pitchFamily="34" charset="0"/>
              </a:rPr>
              <a:t>d</a:t>
            </a:r>
            <a:endParaRPr lang="ar-KW" sz="3200" b="1" dirty="0">
              <a:latin typeface="Tahoma" pitchFamily="34" charset="0"/>
            </a:endParaRPr>
          </a:p>
        </p:txBody>
      </p:sp>
      <p:sp>
        <p:nvSpPr>
          <p:cNvPr id="12" name="شكل بيضاوي 8"/>
          <p:cNvSpPr/>
          <p:nvPr/>
        </p:nvSpPr>
        <p:spPr bwMode="auto">
          <a:xfrm>
            <a:off x="4427984" y="2276912"/>
            <a:ext cx="360000" cy="360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r>
              <a:rPr lang="en-US" sz="3200" b="1" dirty="0">
                <a:latin typeface="Tahoma" pitchFamily="34" charset="0"/>
              </a:rPr>
              <a:t>b</a:t>
            </a:r>
            <a:endParaRPr lang="ar-KW" sz="3200" b="1" dirty="0">
              <a:latin typeface="Tahoma" pitchFamily="34" charset="0"/>
            </a:endParaRPr>
          </a:p>
        </p:txBody>
      </p:sp>
      <p:sp>
        <p:nvSpPr>
          <p:cNvPr id="13" name="شكل بيضاوي 9"/>
          <p:cNvSpPr/>
          <p:nvPr/>
        </p:nvSpPr>
        <p:spPr bwMode="auto">
          <a:xfrm>
            <a:off x="4355976" y="5572140"/>
            <a:ext cx="360000" cy="360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r>
              <a:rPr lang="en-US" sz="3200" b="1" dirty="0">
                <a:latin typeface="Tahoma" pitchFamily="34" charset="0"/>
              </a:rPr>
              <a:t>b</a:t>
            </a:r>
            <a:endParaRPr lang="ar-KW" sz="3200" b="1"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dissolv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مربع نص 2"/>
          <p:cNvSpPr txBox="1"/>
          <p:nvPr/>
        </p:nvSpPr>
        <p:spPr>
          <a:xfrm>
            <a:off x="395536" y="941338"/>
            <a:ext cx="6929486" cy="830997"/>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أوجد معادلة قطع ناقص اذا كان محوره الاكبر ينطبق على محور السينات ومركزه نقطة الاصل </a:t>
            </a:r>
            <a:r>
              <a:rPr lang="en-US" sz="2400" b="1" dirty="0">
                <a:solidFill>
                  <a:srgbClr val="00B050"/>
                </a:solidFill>
                <a:latin typeface="Simplified Arabic" panose="02020603050405020304" pitchFamily="18" charset="-78"/>
                <a:cs typeface="Simplified Arabic" panose="02020603050405020304" pitchFamily="18" charset="-78"/>
              </a:rPr>
              <a:t>12cm</a:t>
            </a:r>
            <a:r>
              <a:rPr lang="ar-KW" sz="2400" b="1" dirty="0">
                <a:solidFill>
                  <a:srgbClr val="00B050"/>
                </a:solidFill>
                <a:latin typeface="Simplified Arabic" panose="02020603050405020304" pitchFamily="18" charset="-78"/>
                <a:cs typeface="Simplified Arabic" panose="02020603050405020304" pitchFamily="18" charset="-78"/>
              </a:rPr>
              <a:t> والمسافة بين البؤرتين </a:t>
            </a:r>
            <a:r>
              <a:rPr lang="en-US" sz="2400" b="1" dirty="0">
                <a:solidFill>
                  <a:srgbClr val="00B050"/>
                </a:solidFill>
                <a:latin typeface="Simplified Arabic" panose="02020603050405020304" pitchFamily="18" charset="-78"/>
                <a:cs typeface="Simplified Arabic" panose="02020603050405020304" pitchFamily="18" charset="-78"/>
              </a:rPr>
              <a:t>8cm</a:t>
            </a:r>
            <a:r>
              <a:rPr lang="ar-KW" sz="2400" b="1" dirty="0">
                <a:solidFill>
                  <a:srgbClr val="00B050"/>
                </a:solidFill>
                <a:latin typeface="Simplified Arabic" panose="02020603050405020304" pitchFamily="18" charset="-78"/>
                <a:cs typeface="Simplified Arabic" panose="02020603050405020304" pitchFamily="18" charset="-78"/>
              </a:rPr>
              <a:t>  </a:t>
            </a:r>
          </a:p>
        </p:txBody>
      </p:sp>
      <p:sp>
        <p:nvSpPr>
          <p:cNvPr id="13" name="Title 1"/>
          <p:cNvSpPr txBox="1">
            <a:spLocks/>
          </p:cNvSpPr>
          <p:nvPr/>
        </p:nvSpPr>
        <p:spPr>
          <a:xfrm>
            <a:off x="7596338" y="981788"/>
            <a:ext cx="1043589" cy="842967"/>
          </a:xfrm>
          <a:prstGeom prst="rect">
            <a:avLst/>
          </a:prstGeo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2400" b="1" u="sng" cap="none" dirty="0">
                <a:ln>
                  <a:solidFill>
                    <a:schemeClr val="tx1"/>
                  </a:solidFill>
                </a:ln>
                <a:solidFill>
                  <a:schemeClr val="accent3"/>
                </a:solidFill>
                <a:latin typeface="Simplified Arabic" pitchFamily="18" charset="-78"/>
                <a:cs typeface="Simplified Arabic" pitchFamily="18" charset="-78"/>
              </a:rPr>
              <a:t>مثال</a:t>
            </a:r>
            <a:r>
              <a:rPr lang="en-US" sz="2400" b="1" u="sng" cap="none" dirty="0">
                <a:ln>
                  <a:solidFill>
                    <a:schemeClr val="tx1"/>
                  </a:solidFill>
                </a:ln>
                <a:solidFill>
                  <a:schemeClr val="accent3"/>
                </a:solidFill>
                <a:latin typeface="Simplified Arabic" pitchFamily="18" charset="-78"/>
                <a:cs typeface="Simplified Arabic" pitchFamily="18" charset="-78"/>
              </a:rPr>
              <a:t>4</a:t>
            </a:r>
            <a:r>
              <a:rPr lang="ar-KW" sz="2400" b="1" u="sng" cap="none" dirty="0">
                <a:ln>
                  <a:solidFill>
                    <a:schemeClr val="tx1"/>
                  </a:solidFill>
                </a:ln>
                <a:solidFill>
                  <a:schemeClr val="accent3"/>
                </a:solidFill>
                <a:latin typeface="Simplified Arabic" pitchFamily="18" charset="-78"/>
                <a:cs typeface="Simplified Arabic" pitchFamily="18" charset="-78"/>
              </a:rPr>
              <a:t> </a:t>
            </a:r>
            <a:br>
              <a:rPr lang="ar-KW" sz="2400" b="1" u="sng" cap="none" dirty="0">
                <a:ln>
                  <a:solidFill>
                    <a:schemeClr val="tx1"/>
                  </a:solidFill>
                </a:ln>
                <a:solidFill>
                  <a:schemeClr val="accent3"/>
                </a:solidFill>
                <a:latin typeface="Simplified Arabic" pitchFamily="18" charset="-78"/>
                <a:cs typeface="Simplified Arabic" pitchFamily="18" charset="-78"/>
              </a:rPr>
            </a:br>
            <a:r>
              <a:rPr lang="ar-KW" sz="2400" b="1" u="sng" cap="none" dirty="0">
                <a:ln>
                  <a:solidFill>
                    <a:schemeClr val="tx1"/>
                  </a:solidFill>
                </a:ln>
                <a:solidFill>
                  <a:schemeClr val="accent3"/>
                </a:solidFill>
                <a:latin typeface="Simplified Arabic" pitchFamily="18" charset="-78"/>
                <a:cs typeface="Simplified Arabic" pitchFamily="18" charset="-78"/>
              </a:rPr>
              <a:t>ص</a:t>
            </a:r>
            <a:r>
              <a:rPr lang="en-US" sz="2400" b="1" u="sng" cap="none" dirty="0">
                <a:ln>
                  <a:solidFill>
                    <a:schemeClr val="tx1"/>
                  </a:solidFill>
                </a:ln>
                <a:solidFill>
                  <a:schemeClr val="accent3"/>
                </a:solidFill>
                <a:latin typeface="Simplified Arabic" pitchFamily="18" charset="-78"/>
                <a:cs typeface="Simplified Arabic" pitchFamily="18" charset="-78"/>
              </a:rPr>
              <a:t>114</a:t>
            </a:r>
            <a:endParaRPr lang="ar-KW" sz="2400" b="1" u="sng" cap="none" dirty="0">
              <a:ln>
                <a:solidFill>
                  <a:schemeClr val="tx1"/>
                </a:solidFill>
              </a:ln>
              <a:solidFill>
                <a:schemeClr val="accent3"/>
              </a:solidFill>
              <a:latin typeface="Simplified Arabic" pitchFamily="18" charset="-78"/>
              <a:cs typeface="Simplified Arabic" pitchFamily="18" charset="-78"/>
            </a:endParaRPr>
          </a:p>
        </p:txBody>
      </p:sp>
      <p:pic>
        <p:nvPicPr>
          <p:cNvPr id="14" name="Picture 2"/>
          <p:cNvPicPr>
            <a:picLocks noChangeAspect="1" noChangeArrowheads="1"/>
          </p:cNvPicPr>
          <p:nvPr/>
        </p:nvPicPr>
        <p:blipFill>
          <a:blip r:embed="rId2" cstate="print">
            <a:duotone>
              <a:prstClr val="black"/>
              <a:schemeClr val="accent1">
                <a:tint val="45000"/>
                <a:satMod val="400000"/>
              </a:schemeClr>
            </a:duotone>
          </a:blip>
          <a:srcRect l="88046" t="11971" r="1566" b="79944"/>
          <a:stretch>
            <a:fillRect/>
          </a:stretch>
        </p:blipFill>
        <p:spPr bwMode="auto">
          <a:xfrm>
            <a:off x="7756261" y="2040777"/>
            <a:ext cx="776181" cy="432048"/>
          </a:xfrm>
          <a:prstGeom prst="rect">
            <a:avLst/>
          </a:prstGeom>
          <a:noFill/>
          <a:ln w="9525">
            <a:noFill/>
            <a:miter lim="800000"/>
            <a:headEnd/>
            <a:tailEnd/>
          </a:ln>
        </p:spPr>
      </p:pic>
      <p:sp>
        <p:nvSpPr>
          <p:cNvPr id="16" name="TextBox 15"/>
          <p:cNvSpPr txBox="1"/>
          <p:nvPr/>
        </p:nvSpPr>
        <p:spPr>
          <a:xfrm>
            <a:off x="4067946" y="2751313"/>
            <a:ext cx="3660049" cy="461665"/>
          </a:xfrm>
          <a:prstGeom prst="rect">
            <a:avLst/>
          </a:prstGeom>
          <a:noFill/>
        </p:spPr>
        <p:txBody>
          <a:bodyPr wrap="square" rtlCol="1">
            <a:spAutoFit/>
          </a:bodyPr>
          <a:lstStyle/>
          <a:p>
            <a:r>
              <a:rPr lang="ar-KW" sz="2400" b="1" dirty="0">
                <a:solidFill>
                  <a:srgbClr val="FF0000"/>
                </a:solidFill>
              </a:rPr>
              <a:t> </a:t>
            </a:r>
            <a:r>
              <a:rPr lang="en-US" sz="2400" b="1" dirty="0">
                <a:solidFill>
                  <a:srgbClr val="FF0000"/>
                </a:solidFill>
                <a:latin typeface="رموز الرياضيات العربية"/>
                <a:cs typeface="رموز الرياضيات العربية"/>
              </a:rPr>
              <a:t>e</a:t>
            </a:r>
            <a:r>
              <a:rPr lang="ar-KW" sz="2400" b="1" dirty="0">
                <a:solidFill>
                  <a:srgbClr val="FF0000"/>
                </a:solidFill>
              </a:rPr>
              <a:t> طول المحور الاكبر هو </a:t>
            </a:r>
            <a:r>
              <a:rPr lang="en-US" sz="2400" b="1" dirty="0">
                <a:solidFill>
                  <a:srgbClr val="FF0000"/>
                </a:solidFill>
              </a:rPr>
              <a:t>12cm</a:t>
            </a:r>
            <a:endParaRPr lang="ar-KW" sz="2400" b="1" dirty="0">
              <a:solidFill>
                <a:srgbClr val="FF0000"/>
              </a:solidFill>
            </a:endParaRPr>
          </a:p>
        </p:txBody>
      </p:sp>
      <p:sp>
        <p:nvSpPr>
          <p:cNvPr id="18" name="TextBox 17"/>
          <p:cNvSpPr txBox="1"/>
          <p:nvPr/>
        </p:nvSpPr>
        <p:spPr>
          <a:xfrm>
            <a:off x="4135277" y="2022192"/>
            <a:ext cx="3428332" cy="461665"/>
          </a:xfrm>
          <a:prstGeom prst="rect">
            <a:avLst/>
          </a:prstGeom>
          <a:noFill/>
        </p:spPr>
        <p:txBody>
          <a:bodyPr wrap="square" rtlCol="1">
            <a:spAutoFit/>
          </a:bodyPr>
          <a:lstStyle/>
          <a:p>
            <a:r>
              <a:rPr lang="ar-KW" sz="2400" b="1" dirty="0">
                <a:solidFill>
                  <a:srgbClr val="FF0000"/>
                </a:solidFill>
              </a:rPr>
              <a:t>الصورة العامة للقطع الناقص</a:t>
            </a:r>
          </a:p>
        </p:txBody>
      </p:sp>
      <mc:AlternateContent xmlns:mc="http://schemas.openxmlformats.org/markup-compatibility/2006">
        <mc:Choice xmlns:a14="http://schemas.microsoft.com/office/drawing/2010/main" Requires="a14">
          <p:sp>
            <p:nvSpPr>
              <p:cNvPr id="19" name="TextBox 18"/>
              <p:cNvSpPr txBox="1"/>
              <p:nvPr/>
            </p:nvSpPr>
            <p:spPr>
              <a:xfrm>
                <a:off x="3206263" y="1941081"/>
                <a:ext cx="255198" cy="623825"/>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000" b="1" i="1">
                              <a:latin typeface="Cambria Math" panose="02040503050406030204" pitchFamily="18" charset="0"/>
                            </a:rPr>
                          </m:ctrlPr>
                        </m:fPr>
                        <m:num>
                          <m:r>
                            <a:rPr lang="en-US" sz="2000" b="1" i="1">
                              <a:latin typeface="Cambria Math"/>
                            </a:rPr>
                            <m:t>𝒙</m:t>
                          </m:r>
                          <m:r>
                            <a:rPr lang="en-US" sz="2000" b="1" i="1" baseline="30000">
                              <a:latin typeface="Cambria Math"/>
                            </a:rPr>
                            <m:t>𝟐</m:t>
                          </m:r>
                        </m:num>
                        <m:den>
                          <m:r>
                            <a:rPr lang="en-US" sz="2000" b="1" i="1">
                              <a:latin typeface="Cambria Math"/>
                            </a:rPr>
                            <m:t>𝒂</m:t>
                          </m:r>
                          <m:r>
                            <a:rPr lang="en-US" sz="2000" b="1" i="1" baseline="30000">
                              <a:latin typeface="Cambria Math"/>
                            </a:rPr>
                            <m:t>𝟐</m:t>
                          </m:r>
                        </m:den>
                      </m:f>
                      <m:r>
                        <a:rPr lang="ar-SA" sz="2000" b="1" i="1">
                          <a:latin typeface="Cambria Math"/>
                        </a:rPr>
                        <m:t>+ </m:t>
                      </m:r>
                      <m:f>
                        <m:fPr>
                          <m:ctrlPr>
                            <a:rPr lang="ar-SA" sz="2000" b="1" i="1">
                              <a:latin typeface="Cambria Math" panose="02040503050406030204" pitchFamily="18" charset="0"/>
                            </a:rPr>
                          </m:ctrlPr>
                        </m:fPr>
                        <m:num>
                          <m:r>
                            <a:rPr lang="en-US" sz="2000" b="1" i="1">
                              <a:latin typeface="Cambria Math"/>
                            </a:rPr>
                            <m:t>𝒚</m:t>
                          </m:r>
                          <m:r>
                            <a:rPr lang="en-US" sz="2000" b="1" i="1" baseline="30000">
                              <a:latin typeface="Cambria Math"/>
                            </a:rPr>
                            <m:t>𝟐</m:t>
                          </m:r>
                        </m:num>
                        <m:den>
                          <m:r>
                            <a:rPr lang="en-US" sz="2000" b="1" i="1">
                              <a:latin typeface="Cambria Math"/>
                            </a:rPr>
                            <m:t>𝒃</m:t>
                          </m:r>
                          <m:r>
                            <a:rPr lang="en-US" sz="2000" b="1" i="1" baseline="30000">
                              <a:latin typeface="Cambria Math"/>
                            </a:rPr>
                            <m:t>𝟐</m:t>
                          </m:r>
                        </m:den>
                      </m:f>
                      <m:r>
                        <a:rPr lang="ar-SA" sz="2000" b="1" i="1">
                          <a:latin typeface="Cambria Math"/>
                        </a:rPr>
                        <m:t>=</m:t>
                      </m:r>
                      <m:r>
                        <a:rPr lang="ar-SA" sz="2000" b="1" i="1">
                          <a:latin typeface="Cambria Math"/>
                        </a:rPr>
                        <m:t>𝟏</m:t>
                      </m:r>
                    </m:oMath>
                  </m:oMathPara>
                </a14:m>
                <a:endParaRPr lang="ar-SA" sz="2000" b="1" dirty="0"/>
              </a:p>
            </p:txBody>
          </p:sp>
        </mc:Choice>
        <mc:Fallback>
          <p:sp>
            <p:nvSpPr>
              <p:cNvPr id="19" name="TextBox 18"/>
              <p:cNvSpPr txBox="1">
                <a:spLocks noRot="1" noChangeAspect="1" noMove="1" noResize="1" noEditPoints="1" noAdjustHandles="1" noChangeArrowheads="1" noChangeShapeType="1" noTextEdit="1"/>
              </p:cNvSpPr>
              <p:nvPr/>
            </p:nvSpPr>
            <p:spPr>
              <a:xfrm>
                <a:off x="3206263" y="1941081"/>
                <a:ext cx="255198" cy="623825"/>
              </a:xfrm>
              <a:prstGeom prst="rect">
                <a:avLst/>
              </a:prstGeom>
              <a:blipFill>
                <a:blip r:embed="rId3"/>
                <a:stretch>
                  <a:fillRect r="-4619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1043608" y="2780930"/>
                <a:ext cx="1452642" cy="461665"/>
              </a:xfrm>
              <a:prstGeom prst="rect">
                <a:avLst/>
              </a:prstGeom>
              <a:noFill/>
            </p:spPr>
            <p:txBody>
              <a:bodyPr wrap="none" rtlCol="1">
                <a:spAutoFit/>
              </a:bodyPr>
              <a:lstStyle/>
              <a:p>
                <a:pPr algn="l"/>
                <a14:m>
                  <m:oMath xmlns:m="http://schemas.openxmlformats.org/officeDocument/2006/math">
                    <m:r>
                      <a:rPr lang="en-US" sz="2400" b="1" i="1">
                        <a:latin typeface="Cambria Math"/>
                        <a:sym typeface="Symbol"/>
                      </a:rPr>
                      <m:t></m:t>
                    </m:r>
                    <m:r>
                      <a:rPr lang="en-US" sz="2400" b="1" i="1">
                        <a:latin typeface="Cambria Math"/>
                      </a:rPr>
                      <m:t>𝟐</m:t>
                    </m:r>
                    <m:r>
                      <a:rPr lang="en-US" sz="2400" b="1" i="1">
                        <a:latin typeface="Cambria Math"/>
                      </a:rPr>
                      <m:t>𝒂</m:t>
                    </m:r>
                  </m:oMath>
                </a14:m>
                <a:r>
                  <a:rPr lang="en-US" sz="2400" b="1" dirty="0"/>
                  <a:t>= 12</a:t>
                </a:r>
                <a:endParaRPr lang="ar-KW" sz="2400" b="1" dirty="0"/>
              </a:p>
            </p:txBody>
          </p:sp>
        </mc:Choice>
        <mc:Fallback>
          <p:sp>
            <p:nvSpPr>
              <p:cNvPr id="20" name="TextBox 19"/>
              <p:cNvSpPr txBox="1">
                <a:spLocks noRot="1" noChangeAspect="1" noMove="1" noResize="1" noEditPoints="1" noAdjustHandles="1" noChangeArrowheads="1" noChangeShapeType="1" noTextEdit="1"/>
              </p:cNvSpPr>
              <p:nvPr/>
            </p:nvSpPr>
            <p:spPr>
              <a:xfrm>
                <a:off x="1043608" y="2780930"/>
                <a:ext cx="1452642" cy="461665"/>
              </a:xfrm>
              <a:prstGeom prst="rect">
                <a:avLst/>
              </a:prstGeom>
              <a:blipFill>
                <a:blip r:embed="rId4"/>
                <a:stretch>
                  <a:fillRect t="-10526" r="-6723" b="-28947"/>
                </a:stretch>
              </a:blipFill>
            </p:spPr>
            <p:txBody>
              <a:bodyPr/>
              <a:lstStyle/>
              <a:p>
                <a:r>
                  <a:rPr lang="en-US">
                    <a:noFill/>
                  </a:rPr>
                  <a:t> </a:t>
                </a:r>
              </a:p>
            </p:txBody>
          </p:sp>
        </mc:Fallback>
      </mc:AlternateContent>
      <p:sp>
        <p:nvSpPr>
          <p:cNvPr id="21" name="Right Arrow 20"/>
          <p:cNvSpPr/>
          <p:nvPr/>
        </p:nvSpPr>
        <p:spPr>
          <a:xfrm>
            <a:off x="2627786" y="3023243"/>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22" name="TextBox 21"/>
          <p:cNvSpPr txBox="1"/>
          <p:nvPr/>
        </p:nvSpPr>
        <p:spPr>
          <a:xfrm>
            <a:off x="3229127" y="2751313"/>
            <a:ext cx="910827" cy="461665"/>
          </a:xfrm>
          <a:prstGeom prst="rect">
            <a:avLst/>
          </a:prstGeom>
          <a:noFill/>
        </p:spPr>
        <p:txBody>
          <a:bodyPr wrap="none" rtlCol="1">
            <a:spAutoFit/>
          </a:bodyPr>
          <a:lstStyle/>
          <a:p>
            <a:r>
              <a:rPr lang="en-US" sz="2400" b="1" dirty="0"/>
              <a:t>a = 6</a:t>
            </a:r>
            <a:endParaRPr lang="ar-KW" sz="2400" b="1" dirty="0"/>
          </a:p>
        </p:txBody>
      </p:sp>
      <p:sp>
        <p:nvSpPr>
          <p:cNvPr id="26" name="Rectangle 25"/>
          <p:cNvSpPr/>
          <p:nvPr/>
        </p:nvSpPr>
        <p:spPr>
          <a:xfrm>
            <a:off x="1380282" y="3940569"/>
            <a:ext cx="2304256" cy="461665"/>
          </a:xfrm>
          <a:prstGeom prst="rect">
            <a:avLst/>
          </a:prstGeom>
        </p:spPr>
        <p:txBody>
          <a:bodyPr wrap="square">
            <a:spAutoFit/>
          </a:bodyPr>
          <a:lstStyle/>
          <a:p>
            <a:r>
              <a:rPr lang="en-US" sz="2400" b="1" dirty="0">
                <a:latin typeface="رموز الرياضيات العربية"/>
                <a:cs typeface="رموز الرياضيات العربية"/>
              </a:rPr>
              <a:t> </a:t>
            </a:r>
            <a:r>
              <a:rPr lang="en-US" sz="2400" b="1" dirty="0"/>
              <a:t>a</a:t>
            </a:r>
            <a:r>
              <a:rPr lang="en-US" sz="2400" b="1" baseline="30000" dirty="0"/>
              <a:t>2 </a:t>
            </a:r>
            <a:r>
              <a:rPr lang="en-US" sz="2400" b="1" dirty="0"/>
              <a:t>=  b</a:t>
            </a:r>
            <a:r>
              <a:rPr lang="en-US" sz="2400" b="1" baseline="30000" dirty="0"/>
              <a:t>2</a:t>
            </a:r>
            <a:r>
              <a:rPr lang="en-US" sz="2400" b="1" dirty="0"/>
              <a:t>  +  c</a:t>
            </a:r>
            <a:r>
              <a:rPr lang="en-US" sz="2400" b="1" baseline="30000" dirty="0"/>
              <a:t>2</a:t>
            </a:r>
            <a:r>
              <a:rPr lang="ar-KW" sz="2400" b="1" baseline="30000" dirty="0"/>
              <a:t> </a:t>
            </a:r>
            <a:endParaRPr lang="ar-KW" sz="2400" dirty="0"/>
          </a:p>
        </p:txBody>
      </p:sp>
      <p:sp>
        <p:nvSpPr>
          <p:cNvPr id="27" name="Rectangle 26"/>
          <p:cNvSpPr/>
          <p:nvPr/>
        </p:nvSpPr>
        <p:spPr>
          <a:xfrm>
            <a:off x="1475656" y="4830253"/>
            <a:ext cx="2116756" cy="830997"/>
          </a:xfrm>
          <a:prstGeom prst="rect">
            <a:avLst/>
          </a:prstGeom>
        </p:spPr>
        <p:txBody>
          <a:bodyPr wrap="square">
            <a:spAutoFit/>
          </a:bodyPr>
          <a:lstStyle/>
          <a:p>
            <a:r>
              <a:rPr lang="en-US" sz="2400" b="1" dirty="0"/>
              <a:t>b</a:t>
            </a:r>
            <a:r>
              <a:rPr lang="en-US" sz="2400" b="1" baseline="30000" dirty="0"/>
              <a:t>2 </a:t>
            </a:r>
            <a:r>
              <a:rPr lang="en-US" sz="2400" b="1" dirty="0"/>
              <a:t>= 36 – 16 </a:t>
            </a:r>
          </a:p>
          <a:p>
            <a:r>
              <a:rPr lang="en-US" sz="2400" b="1" dirty="0"/>
              <a:t>= 20       </a:t>
            </a:r>
            <a:r>
              <a:rPr lang="ar-KW" sz="2400" b="1" baseline="30000" dirty="0"/>
              <a:t> </a:t>
            </a:r>
            <a:r>
              <a:rPr lang="en-US" sz="2400" b="1" baseline="30000" dirty="0"/>
              <a:t>  </a:t>
            </a:r>
            <a:endParaRPr lang="ar-KW" sz="2400" dirty="0"/>
          </a:p>
        </p:txBody>
      </p:sp>
      <p:sp>
        <p:nvSpPr>
          <p:cNvPr id="30" name="Title 1"/>
          <p:cNvSpPr txBox="1">
            <a:spLocks/>
          </p:cNvSpPr>
          <p:nvPr/>
        </p:nvSpPr>
        <p:spPr>
          <a:xfrm>
            <a:off x="3109223" y="188640"/>
            <a:ext cx="2326875" cy="720080"/>
          </a:xfrm>
          <a:prstGeom prst="rect">
            <a:avLst/>
          </a:prstGeom>
        </p:spPr>
        <p:style>
          <a:lnRef idx="1">
            <a:schemeClr val="accent1"/>
          </a:lnRef>
          <a:fillRef idx="2">
            <a:schemeClr val="accent1"/>
          </a:fillRef>
          <a:effectRef idx="1">
            <a:schemeClr val="accent1"/>
          </a:effectRef>
          <a:fontRef idx="minor">
            <a:schemeClr val="dk1"/>
          </a:fontRef>
        </p:style>
        <p:txBody>
          <a:bodyPr anchor="b">
            <a:normAutofit/>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التدريس</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32" name="TextBox 31"/>
          <p:cNvSpPr txBox="1"/>
          <p:nvPr/>
        </p:nvSpPr>
        <p:spPr>
          <a:xfrm>
            <a:off x="3830090" y="3363996"/>
            <a:ext cx="3897904" cy="461665"/>
          </a:xfrm>
          <a:prstGeom prst="rect">
            <a:avLst/>
          </a:prstGeom>
          <a:noFill/>
        </p:spPr>
        <p:txBody>
          <a:bodyPr wrap="square" rtlCol="1">
            <a:spAutoFit/>
          </a:bodyPr>
          <a:lstStyle/>
          <a:p>
            <a:r>
              <a:rPr lang="ar-KW" sz="2400" b="1" dirty="0">
                <a:solidFill>
                  <a:srgbClr val="FF0000"/>
                </a:solidFill>
              </a:rPr>
              <a:t> </a:t>
            </a:r>
            <a:r>
              <a:rPr lang="en-US" sz="2400" b="1" dirty="0">
                <a:solidFill>
                  <a:srgbClr val="FF0000"/>
                </a:solidFill>
                <a:latin typeface="رموز الرياضيات العربية"/>
                <a:cs typeface="رموز الرياضيات العربية"/>
              </a:rPr>
              <a:t>e</a:t>
            </a:r>
            <a:r>
              <a:rPr lang="ar-KW" sz="2400" b="1" dirty="0">
                <a:solidFill>
                  <a:srgbClr val="FF0000"/>
                </a:solidFill>
              </a:rPr>
              <a:t> المسافة بين البؤرتين هو </a:t>
            </a:r>
            <a:r>
              <a:rPr lang="en-US" sz="2400" b="1" dirty="0">
                <a:solidFill>
                  <a:srgbClr val="FF0000"/>
                </a:solidFill>
              </a:rPr>
              <a:t>8cm</a:t>
            </a:r>
            <a:endParaRPr lang="ar-KW" sz="2400" b="1" dirty="0">
              <a:solidFill>
                <a:srgbClr val="FF0000"/>
              </a:solidFill>
            </a:endParaRPr>
          </a:p>
        </p:txBody>
      </p:sp>
      <mc:AlternateContent xmlns:mc="http://schemas.openxmlformats.org/markup-compatibility/2006">
        <mc:Choice xmlns:a14="http://schemas.microsoft.com/office/drawing/2010/main" Requires="a14">
          <p:sp>
            <p:nvSpPr>
              <p:cNvPr id="33" name="TextBox 32"/>
              <p:cNvSpPr txBox="1"/>
              <p:nvPr/>
            </p:nvSpPr>
            <p:spPr>
              <a:xfrm>
                <a:off x="1043610" y="3399385"/>
                <a:ext cx="1241045" cy="461665"/>
              </a:xfrm>
              <a:prstGeom prst="rect">
                <a:avLst/>
              </a:prstGeom>
              <a:noFill/>
            </p:spPr>
            <p:txBody>
              <a:bodyPr wrap="none" rtlCol="1">
                <a:spAutoFit/>
              </a:bodyPr>
              <a:lstStyle/>
              <a:p>
                <a:pPr algn="l"/>
                <a14:m>
                  <m:oMath xmlns:m="http://schemas.openxmlformats.org/officeDocument/2006/math">
                    <m:r>
                      <a:rPr lang="en-US" sz="2400" b="1" i="1">
                        <a:latin typeface="Cambria Math"/>
                        <a:sym typeface="Symbol"/>
                      </a:rPr>
                      <m:t></m:t>
                    </m:r>
                    <m:r>
                      <a:rPr lang="en-US" sz="2400" b="1" i="1">
                        <a:latin typeface="Cambria Math"/>
                      </a:rPr>
                      <m:t>𝟐</m:t>
                    </m:r>
                    <m:r>
                      <a:rPr lang="en-US" sz="2400" b="1" i="1">
                        <a:latin typeface="Cambria Math"/>
                      </a:rPr>
                      <m:t>𝒄</m:t>
                    </m:r>
                  </m:oMath>
                </a14:m>
                <a:r>
                  <a:rPr lang="en-US" sz="2400" b="1" dirty="0"/>
                  <a:t>= 8</a:t>
                </a:r>
                <a:endParaRPr lang="ar-KW" sz="2400" b="1" dirty="0"/>
              </a:p>
            </p:txBody>
          </p:sp>
        </mc:Choice>
        <mc:Fallback>
          <p:sp>
            <p:nvSpPr>
              <p:cNvPr id="33" name="TextBox 32"/>
              <p:cNvSpPr txBox="1">
                <a:spLocks noRot="1" noChangeAspect="1" noMove="1" noResize="1" noEditPoints="1" noAdjustHandles="1" noChangeArrowheads="1" noChangeShapeType="1" noTextEdit="1"/>
              </p:cNvSpPr>
              <p:nvPr/>
            </p:nvSpPr>
            <p:spPr>
              <a:xfrm>
                <a:off x="1043610" y="3399385"/>
                <a:ext cx="1241045" cy="461665"/>
              </a:xfrm>
              <a:prstGeom prst="rect">
                <a:avLst/>
              </a:prstGeom>
              <a:blipFill>
                <a:blip r:embed="rId5"/>
                <a:stretch>
                  <a:fillRect t="-10667" r="-7353" b="-30667"/>
                </a:stretch>
              </a:blipFill>
            </p:spPr>
            <p:txBody>
              <a:bodyPr/>
              <a:lstStyle/>
              <a:p>
                <a:r>
                  <a:rPr lang="en-US">
                    <a:noFill/>
                  </a:rPr>
                  <a:t> </a:t>
                </a:r>
              </a:p>
            </p:txBody>
          </p:sp>
        </mc:Fallback>
      </mc:AlternateContent>
      <p:sp>
        <p:nvSpPr>
          <p:cNvPr id="34" name="Right Arrow 33"/>
          <p:cNvSpPr/>
          <p:nvPr/>
        </p:nvSpPr>
        <p:spPr>
          <a:xfrm>
            <a:off x="2483770" y="3641698"/>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35" name="TextBox 34"/>
          <p:cNvSpPr txBox="1"/>
          <p:nvPr/>
        </p:nvSpPr>
        <p:spPr>
          <a:xfrm>
            <a:off x="3131842" y="3369768"/>
            <a:ext cx="910827" cy="461665"/>
          </a:xfrm>
          <a:prstGeom prst="rect">
            <a:avLst/>
          </a:prstGeom>
          <a:noFill/>
        </p:spPr>
        <p:txBody>
          <a:bodyPr wrap="none" rtlCol="1">
            <a:spAutoFit/>
          </a:bodyPr>
          <a:lstStyle/>
          <a:p>
            <a:r>
              <a:rPr lang="en-US" sz="2400" b="1" dirty="0"/>
              <a:t>c = 4</a:t>
            </a:r>
            <a:endParaRPr lang="ar-KW" sz="2400" b="1" dirty="0"/>
          </a:p>
        </p:txBody>
      </p:sp>
      <p:sp>
        <p:nvSpPr>
          <p:cNvPr id="36" name="Rectangle 35"/>
          <p:cNvSpPr/>
          <p:nvPr/>
        </p:nvSpPr>
        <p:spPr>
          <a:xfrm>
            <a:off x="1331640" y="4407497"/>
            <a:ext cx="2304256" cy="461665"/>
          </a:xfrm>
          <a:prstGeom prst="rect">
            <a:avLst/>
          </a:prstGeom>
        </p:spPr>
        <p:txBody>
          <a:bodyPr wrap="square">
            <a:spAutoFit/>
          </a:bodyPr>
          <a:lstStyle/>
          <a:p>
            <a:r>
              <a:rPr lang="en-US" sz="2400" b="1" dirty="0">
                <a:latin typeface="رموز الرياضيات العربية"/>
                <a:cs typeface="رموز الرياضيات العربية"/>
              </a:rPr>
              <a:t> </a:t>
            </a:r>
            <a:r>
              <a:rPr lang="en-US" sz="2400" b="1" dirty="0"/>
              <a:t>b</a:t>
            </a:r>
            <a:r>
              <a:rPr lang="en-US" sz="2400" b="1" baseline="30000" dirty="0"/>
              <a:t>2 </a:t>
            </a:r>
            <a:r>
              <a:rPr lang="en-US" sz="2400" b="1" dirty="0"/>
              <a:t>=  a</a:t>
            </a:r>
            <a:r>
              <a:rPr lang="en-US" sz="2400" b="1" baseline="30000" dirty="0"/>
              <a:t>2</a:t>
            </a:r>
            <a:r>
              <a:rPr lang="en-US" sz="2400" b="1" dirty="0"/>
              <a:t>  -  c</a:t>
            </a:r>
            <a:r>
              <a:rPr lang="en-US" sz="2400" b="1" baseline="30000" dirty="0"/>
              <a:t>2</a:t>
            </a:r>
            <a:r>
              <a:rPr lang="ar-KW" sz="2400" b="1" baseline="30000" dirty="0"/>
              <a:t> </a:t>
            </a:r>
            <a:endParaRPr lang="ar-KW" sz="2400" dirty="0"/>
          </a:p>
        </p:txBody>
      </p:sp>
      <mc:AlternateContent xmlns:mc="http://schemas.openxmlformats.org/markup-compatibility/2006">
        <mc:Choice xmlns:a14="http://schemas.microsoft.com/office/drawing/2010/main" Requires="a14">
          <p:sp>
            <p:nvSpPr>
              <p:cNvPr id="37" name="TextBox 36"/>
              <p:cNvSpPr txBox="1"/>
              <p:nvPr/>
            </p:nvSpPr>
            <p:spPr>
              <a:xfrm>
                <a:off x="3710319" y="5661250"/>
                <a:ext cx="255198" cy="623889"/>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000" b="1" i="1">
                              <a:latin typeface="Cambria Math" panose="02040503050406030204" pitchFamily="18" charset="0"/>
                            </a:rPr>
                          </m:ctrlPr>
                        </m:fPr>
                        <m:num>
                          <m:r>
                            <a:rPr lang="en-US" sz="2000" b="1" i="1">
                              <a:latin typeface="Cambria Math"/>
                            </a:rPr>
                            <m:t>𝒙</m:t>
                          </m:r>
                          <m:r>
                            <a:rPr lang="en-US" sz="2000" b="1" i="1" baseline="30000">
                              <a:latin typeface="Cambria Math"/>
                            </a:rPr>
                            <m:t>𝟐</m:t>
                          </m:r>
                        </m:num>
                        <m:den>
                          <m:r>
                            <a:rPr lang="en-US" sz="2000" b="1" i="1">
                              <a:latin typeface="Cambria Math"/>
                            </a:rPr>
                            <m:t>𝟑𝟔</m:t>
                          </m:r>
                        </m:den>
                      </m:f>
                      <m:r>
                        <a:rPr lang="ar-SA" sz="2000" b="1" i="1">
                          <a:latin typeface="Cambria Math"/>
                        </a:rPr>
                        <m:t>+ </m:t>
                      </m:r>
                      <m:f>
                        <m:fPr>
                          <m:ctrlPr>
                            <a:rPr lang="ar-SA" sz="2000" b="1" i="1">
                              <a:latin typeface="Cambria Math" panose="02040503050406030204" pitchFamily="18" charset="0"/>
                            </a:rPr>
                          </m:ctrlPr>
                        </m:fPr>
                        <m:num>
                          <m:r>
                            <a:rPr lang="en-US" sz="2000" b="1" i="1">
                              <a:latin typeface="Cambria Math"/>
                            </a:rPr>
                            <m:t>𝒚</m:t>
                          </m:r>
                          <m:r>
                            <a:rPr lang="en-US" sz="2000" b="1" i="1" baseline="30000">
                              <a:latin typeface="Cambria Math"/>
                            </a:rPr>
                            <m:t>𝟐</m:t>
                          </m:r>
                        </m:num>
                        <m:den>
                          <m:r>
                            <a:rPr lang="ar-SA" sz="2000" b="1" i="1">
                              <a:latin typeface="Cambria Math"/>
                            </a:rPr>
                            <m:t>𝟐𝟎</m:t>
                          </m:r>
                        </m:den>
                      </m:f>
                      <m:r>
                        <a:rPr lang="ar-SA" sz="2000" b="1" i="1">
                          <a:latin typeface="Cambria Math"/>
                        </a:rPr>
                        <m:t>=</m:t>
                      </m:r>
                      <m:r>
                        <a:rPr lang="ar-SA" sz="2000" b="1" i="1">
                          <a:latin typeface="Cambria Math"/>
                        </a:rPr>
                        <m:t>𝟏</m:t>
                      </m:r>
                    </m:oMath>
                  </m:oMathPara>
                </a14:m>
                <a:endParaRPr lang="ar-SA" sz="2000" b="1" dirty="0"/>
              </a:p>
            </p:txBody>
          </p:sp>
        </mc:Choice>
        <mc:Fallback>
          <p:sp>
            <p:nvSpPr>
              <p:cNvPr id="37" name="TextBox 36"/>
              <p:cNvSpPr txBox="1">
                <a:spLocks noRot="1" noChangeAspect="1" noMove="1" noResize="1" noEditPoints="1" noAdjustHandles="1" noChangeArrowheads="1" noChangeShapeType="1" noTextEdit="1"/>
              </p:cNvSpPr>
              <p:nvPr/>
            </p:nvSpPr>
            <p:spPr>
              <a:xfrm>
                <a:off x="3710319" y="5661250"/>
                <a:ext cx="255198" cy="623889"/>
              </a:xfrm>
              <a:prstGeom prst="rect">
                <a:avLst/>
              </a:prstGeom>
              <a:blipFill>
                <a:blip r:embed="rId6"/>
                <a:stretch>
                  <a:fillRect r="-495238"/>
                </a:stretch>
              </a:blipFill>
            </p:spPr>
            <p:txBody>
              <a:bodyPr/>
              <a:lstStyle/>
              <a:p>
                <a:r>
                  <a:rPr lang="en-US">
                    <a:noFill/>
                  </a:rPr>
                  <a:t> </a:t>
                </a:r>
              </a:p>
            </p:txBody>
          </p:sp>
        </mc:Fallback>
      </mc:AlternateContent>
      <p:sp>
        <p:nvSpPr>
          <p:cNvPr id="38" name="TextBox 37"/>
          <p:cNvSpPr txBox="1"/>
          <p:nvPr/>
        </p:nvSpPr>
        <p:spPr>
          <a:xfrm>
            <a:off x="4644008" y="5742361"/>
            <a:ext cx="3428332" cy="461665"/>
          </a:xfrm>
          <a:prstGeom prst="rect">
            <a:avLst/>
          </a:prstGeom>
          <a:noFill/>
        </p:spPr>
        <p:txBody>
          <a:bodyPr wrap="square" rtlCol="1">
            <a:spAutoFit/>
          </a:bodyPr>
          <a:lstStyle/>
          <a:p>
            <a:r>
              <a:rPr lang="ar-KW" sz="2400" b="1" dirty="0">
                <a:solidFill>
                  <a:srgbClr val="FF0000"/>
                </a:solidFill>
              </a:rPr>
              <a:t>بالتعويض نحصل على المعادلة</a:t>
            </a:r>
          </a:p>
        </p:txBody>
      </p:sp>
    </p:spTree>
    <p:extLst>
      <p:ext uri="{BB962C8B-B14F-4D97-AF65-F5344CB8AC3E}">
        <p14:creationId xmlns:p14="http://schemas.microsoft.com/office/powerpoint/2010/main" val="204313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6" grpId="0"/>
      <p:bldP spid="18" grpId="0"/>
      <p:bldP spid="19" grpId="0"/>
      <p:bldP spid="20" grpId="0"/>
      <p:bldP spid="21" grpId="0" animBg="1"/>
      <p:bldP spid="22" grpId="0"/>
      <p:bldP spid="26" grpId="0"/>
      <p:bldP spid="27" grpId="0"/>
      <p:bldP spid="32" grpId="0"/>
      <p:bldP spid="33" grpId="0"/>
      <p:bldP spid="34" grpId="0" animBg="1"/>
      <p:bldP spid="35" grpId="0"/>
      <p:bldP spid="36" grpId="0"/>
      <p:bldP spid="37"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مربع نص 2"/>
          <p:cNvSpPr txBox="1"/>
          <p:nvPr/>
        </p:nvSpPr>
        <p:spPr>
          <a:xfrm>
            <a:off x="127669" y="301100"/>
            <a:ext cx="6929486" cy="830997"/>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أوجد معادلة قطع ناقص اذا كان محوره الاكبر </a:t>
            </a:r>
            <a:r>
              <a:rPr lang="en-US" sz="2400" b="1" dirty="0">
                <a:solidFill>
                  <a:srgbClr val="00B050"/>
                </a:solidFill>
                <a:latin typeface="Simplified Arabic" panose="02020603050405020304" pitchFamily="18" charset="-78"/>
                <a:cs typeface="Simplified Arabic" panose="02020603050405020304" pitchFamily="18" charset="-78"/>
              </a:rPr>
              <a:t>16cm</a:t>
            </a:r>
            <a:r>
              <a:rPr lang="ar-KW" sz="2400" b="1" dirty="0">
                <a:solidFill>
                  <a:srgbClr val="00B050"/>
                </a:solidFill>
                <a:latin typeface="Simplified Arabic" panose="02020603050405020304" pitchFamily="18" charset="-78"/>
                <a:cs typeface="Simplified Arabic" panose="02020603050405020304" pitchFamily="18" charset="-78"/>
              </a:rPr>
              <a:t> والمسافة بين البؤرتين </a:t>
            </a:r>
            <a:r>
              <a:rPr lang="en-US" sz="2400" b="1" dirty="0">
                <a:solidFill>
                  <a:srgbClr val="00B050"/>
                </a:solidFill>
                <a:latin typeface="Simplified Arabic" panose="02020603050405020304" pitchFamily="18" charset="-78"/>
                <a:cs typeface="Simplified Arabic" panose="02020603050405020304" pitchFamily="18" charset="-78"/>
              </a:rPr>
              <a:t>10cm</a:t>
            </a:r>
            <a:r>
              <a:rPr lang="ar-KW" sz="2400" b="1" dirty="0">
                <a:solidFill>
                  <a:srgbClr val="00B050"/>
                </a:solidFill>
                <a:latin typeface="Simplified Arabic" panose="02020603050405020304" pitchFamily="18" charset="-78"/>
                <a:cs typeface="Simplified Arabic" panose="02020603050405020304" pitchFamily="18" charset="-78"/>
              </a:rPr>
              <a:t>  </a:t>
            </a:r>
          </a:p>
        </p:txBody>
      </p:sp>
      <p:pic>
        <p:nvPicPr>
          <p:cNvPr id="14" name="Picture 2"/>
          <p:cNvPicPr>
            <a:picLocks noChangeAspect="1" noChangeArrowheads="1"/>
          </p:cNvPicPr>
          <p:nvPr/>
        </p:nvPicPr>
        <p:blipFill>
          <a:blip r:embed="rId2" cstate="print">
            <a:duotone>
              <a:prstClr val="black"/>
              <a:schemeClr val="accent1">
                <a:tint val="45000"/>
                <a:satMod val="400000"/>
              </a:schemeClr>
            </a:duotone>
          </a:blip>
          <a:srcRect l="88046" t="11971" r="1566" b="79944"/>
          <a:stretch>
            <a:fillRect/>
          </a:stretch>
        </p:blipFill>
        <p:spPr bwMode="auto">
          <a:xfrm>
            <a:off x="7825199" y="1350314"/>
            <a:ext cx="776181" cy="432048"/>
          </a:xfrm>
          <a:prstGeom prst="rect">
            <a:avLst/>
          </a:prstGeom>
          <a:noFill/>
          <a:ln w="9525">
            <a:noFill/>
            <a:miter lim="800000"/>
            <a:headEnd/>
            <a:tailEnd/>
          </a:ln>
        </p:spPr>
      </p:pic>
      <p:sp>
        <p:nvSpPr>
          <p:cNvPr id="16" name="TextBox 15"/>
          <p:cNvSpPr txBox="1"/>
          <p:nvPr/>
        </p:nvSpPr>
        <p:spPr>
          <a:xfrm>
            <a:off x="4136884" y="1268762"/>
            <a:ext cx="3660049" cy="461665"/>
          </a:xfrm>
          <a:prstGeom prst="rect">
            <a:avLst/>
          </a:prstGeom>
          <a:noFill/>
        </p:spPr>
        <p:txBody>
          <a:bodyPr wrap="square" rtlCol="1">
            <a:spAutoFit/>
          </a:bodyPr>
          <a:lstStyle/>
          <a:p>
            <a:r>
              <a:rPr lang="ar-KW" sz="2400" b="1" dirty="0">
                <a:solidFill>
                  <a:srgbClr val="FF0000"/>
                </a:solidFill>
              </a:rPr>
              <a:t> </a:t>
            </a:r>
            <a:r>
              <a:rPr lang="en-US" sz="2400" b="1" dirty="0">
                <a:solidFill>
                  <a:srgbClr val="FF0000"/>
                </a:solidFill>
                <a:latin typeface="رموز الرياضيات العربية"/>
                <a:cs typeface="رموز الرياضيات العربية"/>
              </a:rPr>
              <a:t>e</a:t>
            </a:r>
            <a:r>
              <a:rPr lang="ar-KW" sz="2400" b="1" dirty="0">
                <a:solidFill>
                  <a:srgbClr val="FF0000"/>
                </a:solidFill>
              </a:rPr>
              <a:t> طول المحور الاكبر هو </a:t>
            </a:r>
            <a:r>
              <a:rPr lang="en-US" sz="2400" b="1" dirty="0">
                <a:solidFill>
                  <a:srgbClr val="FF0000"/>
                </a:solidFill>
              </a:rPr>
              <a:t>12cm</a:t>
            </a:r>
            <a:endParaRPr lang="ar-KW" sz="2400" b="1" dirty="0">
              <a:solidFill>
                <a:srgbClr val="FF0000"/>
              </a:solidFill>
            </a:endParaRPr>
          </a:p>
        </p:txBody>
      </p:sp>
      <mc:AlternateContent xmlns:mc="http://schemas.openxmlformats.org/markup-compatibility/2006">
        <mc:Choice xmlns:a14="http://schemas.microsoft.com/office/drawing/2010/main" Requires="a14">
          <p:sp>
            <p:nvSpPr>
              <p:cNvPr id="20" name="TextBox 19"/>
              <p:cNvSpPr txBox="1"/>
              <p:nvPr/>
            </p:nvSpPr>
            <p:spPr>
              <a:xfrm>
                <a:off x="1043608" y="1298379"/>
                <a:ext cx="1452642" cy="461665"/>
              </a:xfrm>
              <a:prstGeom prst="rect">
                <a:avLst/>
              </a:prstGeom>
              <a:noFill/>
            </p:spPr>
            <p:txBody>
              <a:bodyPr wrap="none" rtlCol="1">
                <a:spAutoFit/>
              </a:bodyPr>
              <a:lstStyle/>
              <a:p>
                <a:pPr algn="l"/>
                <a14:m>
                  <m:oMath xmlns:m="http://schemas.openxmlformats.org/officeDocument/2006/math">
                    <m:r>
                      <a:rPr lang="en-US" sz="2400" b="1" i="1">
                        <a:latin typeface="Cambria Math"/>
                        <a:sym typeface="Symbol"/>
                      </a:rPr>
                      <m:t></m:t>
                    </m:r>
                    <m:r>
                      <a:rPr lang="en-US" sz="2400" b="1" i="1">
                        <a:latin typeface="Cambria Math"/>
                      </a:rPr>
                      <m:t>𝟐</m:t>
                    </m:r>
                    <m:r>
                      <a:rPr lang="en-US" sz="2400" b="1" i="1">
                        <a:latin typeface="Cambria Math"/>
                      </a:rPr>
                      <m:t>𝒂</m:t>
                    </m:r>
                  </m:oMath>
                </a14:m>
                <a:r>
                  <a:rPr lang="en-US" sz="2400" b="1" dirty="0"/>
                  <a:t>= 16</a:t>
                </a:r>
                <a:endParaRPr lang="ar-KW" sz="2400" b="1" dirty="0"/>
              </a:p>
            </p:txBody>
          </p:sp>
        </mc:Choice>
        <mc:Fallback>
          <p:sp>
            <p:nvSpPr>
              <p:cNvPr id="20" name="TextBox 19"/>
              <p:cNvSpPr txBox="1">
                <a:spLocks noRot="1" noChangeAspect="1" noMove="1" noResize="1" noEditPoints="1" noAdjustHandles="1" noChangeArrowheads="1" noChangeShapeType="1" noTextEdit="1"/>
              </p:cNvSpPr>
              <p:nvPr/>
            </p:nvSpPr>
            <p:spPr>
              <a:xfrm>
                <a:off x="1043608" y="1298379"/>
                <a:ext cx="1452642" cy="461665"/>
              </a:xfrm>
              <a:prstGeom prst="rect">
                <a:avLst/>
              </a:prstGeom>
              <a:blipFill>
                <a:blip r:embed="rId3"/>
                <a:stretch>
                  <a:fillRect t="-10526" r="-6723" b="-28947"/>
                </a:stretch>
              </a:blipFill>
            </p:spPr>
            <p:txBody>
              <a:bodyPr/>
              <a:lstStyle/>
              <a:p>
                <a:r>
                  <a:rPr lang="en-US">
                    <a:noFill/>
                  </a:rPr>
                  <a:t> </a:t>
                </a:r>
              </a:p>
            </p:txBody>
          </p:sp>
        </mc:Fallback>
      </mc:AlternateContent>
      <p:sp>
        <p:nvSpPr>
          <p:cNvPr id="21" name="Right Arrow 20"/>
          <p:cNvSpPr/>
          <p:nvPr/>
        </p:nvSpPr>
        <p:spPr>
          <a:xfrm>
            <a:off x="2696724" y="1540692"/>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22" name="TextBox 21"/>
          <p:cNvSpPr txBox="1"/>
          <p:nvPr/>
        </p:nvSpPr>
        <p:spPr>
          <a:xfrm>
            <a:off x="3298065" y="1268762"/>
            <a:ext cx="910827" cy="461665"/>
          </a:xfrm>
          <a:prstGeom prst="rect">
            <a:avLst/>
          </a:prstGeom>
          <a:noFill/>
        </p:spPr>
        <p:txBody>
          <a:bodyPr wrap="none" rtlCol="1">
            <a:spAutoFit/>
          </a:bodyPr>
          <a:lstStyle/>
          <a:p>
            <a:r>
              <a:rPr lang="en-US" sz="2400" b="1" dirty="0"/>
              <a:t>a = 8</a:t>
            </a:r>
            <a:endParaRPr lang="ar-KW" sz="2400" b="1" dirty="0"/>
          </a:p>
        </p:txBody>
      </p:sp>
      <p:sp>
        <p:nvSpPr>
          <p:cNvPr id="26" name="Rectangle 25"/>
          <p:cNvSpPr/>
          <p:nvPr/>
        </p:nvSpPr>
        <p:spPr>
          <a:xfrm>
            <a:off x="1380282" y="2458018"/>
            <a:ext cx="2304256" cy="461665"/>
          </a:xfrm>
          <a:prstGeom prst="rect">
            <a:avLst/>
          </a:prstGeom>
        </p:spPr>
        <p:txBody>
          <a:bodyPr wrap="square">
            <a:spAutoFit/>
          </a:bodyPr>
          <a:lstStyle/>
          <a:p>
            <a:r>
              <a:rPr lang="en-US" sz="2400" b="1" dirty="0">
                <a:latin typeface="رموز الرياضيات العربية"/>
                <a:cs typeface="رموز الرياضيات العربية"/>
              </a:rPr>
              <a:t> </a:t>
            </a:r>
            <a:r>
              <a:rPr lang="en-US" sz="2400" b="1" dirty="0"/>
              <a:t>a</a:t>
            </a:r>
            <a:r>
              <a:rPr lang="en-US" sz="2400" b="1" baseline="30000" dirty="0"/>
              <a:t>2 </a:t>
            </a:r>
            <a:r>
              <a:rPr lang="en-US" sz="2400" b="1" dirty="0"/>
              <a:t>=  b</a:t>
            </a:r>
            <a:r>
              <a:rPr lang="en-US" sz="2400" b="1" baseline="30000" dirty="0"/>
              <a:t>2</a:t>
            </a:r>
            <a:r>
              <a:rPr lang="en-US" sz="2400" b="1" dirty="0"/>
              <a:t>  +  c</a:t>
            </a:r>
            <a:r>
              <a:rPr lang="en-US" sz="2400" b="1" baseline="30000" dirty="0"/>
              <a:t>2</a:t>
            </a:r>
            <a:r>
              <a:rPr lang="ar-KW" sz="2400" b="1" baseline="30000" dirty="0"/>
              <a:t> </a:t>
            </a:r>
            <a:endParaRPr lang="ar-KW" sz="2400" dirty="0"/>
          </a:p>
        </p:txBody>
      </p:sp>
      <p:sp>
        <p:nvSpPr>
          <p:cNvPr id="27" name="Rectangle 26"/>
          <p:cNvSpPr/>
          <p:nvPr/>
        </p:nvSpPr>
        <p:spPr>
          <a:xfrm>
            <a:off x="1475656" y="3347702"/>
            <a:ext cx="2116756" cy="830997"/>
          </a:xfrm>
          <a:prstGeom prst="rect">
            <a:avLst/>
          </a:prstGeom>
        </p:spPr>
        <p:txBody>
          <a:bodyPr wrap="square">
            <a:spAutoFit/>
          </a:bodyPr>
          <a:lstStyle/>
          <a:p>
            <a:r>
              <a:rPr lang="en-US" sz="2400" b="1" dirty="0"/>
              <a:t>b</a:t>
            </a:r>
            <a:r>
              <a:rPr lang="en-US" sz="2400" b="1" baseline="30000" dirty="0"/>
              <a:t>2 </a:t>
            </a:r>
            <a:r>
              <a:rPr lang="en-US" sz="2400" b="1" dirty="0"/>
              <a:t>= 64 – 25 </a:t>
            </a:r>
          </a:p>
          <a:p>
            <a:r>
              <a:rPr lang="en-US" sz="2400" b="1" dirty="0"/>
              <a:t>= 39       </a:t>
            </a:r>
            <a:r>
              <a:rPr lang="ar-KW" sz="2400" b="1" baseline="30000" dirty="0"/>
              <a:t> </a:t>
            </a:r>
            <a:r>
              <a:rPr lang="en-US" sz="2400" b="1" baseline="30000" dirty="0"/>
              <a:t>  </a:t>
            </a:r>
            <a:endParaRPr lang="ar-KW" sz="2400" dirty="0"/>
          </a:p>
        </p:txBody>
      </p:sp>
      <p:sp>
        <p:nvSpPr>
          <p:cNvPr id="32" name="TextBox 31"/>
          <p:cNvSpPr txBox="1"/>
          <p:nvPr/>
        </p:nvSpPr>
        <p:spPr>
          <a:xfrm>
            <a:off x="3830090" y="1881445"/>
            <a:ext cx="3897904" cy="461665"/>
          </a:xfrm>
          <a:prstGeom prst="rect">
            <a:avLst/>
          </a:prstGeom>
          <a:noFill/>
        </p:spPr>
        <p:txBody>
          <a:bodyPr wrap="square" rtlCol="1">
            <a:spAutoFit/>
          </a:bodyPr>
          <a:lstStyle/>
          <a:p>
            <a:r>
              <a:rPr lang="ar-KW" sz="2400" b="1" dirty="0">
                <a:solidFill>
                  <a:srgbClr val="FF0000"/>
                </a:solidFill>
              </a:rPr>
              <a:t> </a:t>
            </a:r>
            <a:r>
              <a:rPr lang="en-US" sz="2400" b="1" dirty="0">
                <a:solidFill>
                  <a:srgbClr val="FF0000"/>
                </a:solidFill>
                <a:latin typeface="رموز الرياضيات العربية"/>
                <a:cs typeface="رموز الرياضيات العربية"/>
              </a:rPr>
              <a:t>e</a:t>
            </a:r>
            <a:r>
              <a:rPr lang="ar-KW" sz="2400" b="1" dirty="0">
                <a:solidFill>
                  <a:srgbClr val="FF0000"/>
                </a:solidFill>
              </a:rPr>
              <a:t> المسافة بين البؤرتين هو </a:t>
            </a:r>
            <a:r>
              <a:rPr lang="en-US" sz="2400" b="1" dirty="0">
                <a:solidFill>
                  <a:srgbClr val="FF0000"/>
                </a:solidFill>
              </a:rPr>
              <a:t>8cm</a:t>
            </a:r>
            <a:endParaRPr lang="ar-KW" sz="2400" b="1" dirty="0">
              <a:solidFill>
                <a:srgbClr val="FF0000"/>
              </a:solidFill>
            </a:endParaRPr>
          </a:p>
        </p:txBody>
      </p:sp>
      <mc:AlternateContent xmlns:mc="http://schemas.openxmlformats.org/markup-compatibility/2006">
        <mc:Choice xmlns:a14="http://schemas.microsoft.com/office/drawing/2010/main" Requires="a14">
          <p:sp>
            <p:nvSpPr>
              <p:cNvPr id="33" name="TextBox 32"/>
              <p:cNvSpPr txBox="1"/>
              <p:nvPr/>
            </p:nvSpPr>
            <p:spPr>
              <a:xfrm>
                <a:off x="1043608" y="1916834"/>
                <a:ext cx="1417376" cy="461665"/>
              </a:xfrm>
              <a:prstGeom prst="rect">
                <a:avLst/>
              </a:prstGeom>
              <a:noFill/>
            </p:spPr>
            <p:txBody>
              <a:bodyPr wrap="none" rtlCol="1">
                <a:spAutoFit/>
              </a:bodyPr>
              <a:lstStyle/>
              <a:p>
                <a:pPr algn="l"/>
                <a14:m>
                  <m:oMath xmlns:m="http://schemas.openxmlformats.org/officeDocument/2006/math">
                    <m:r>
                      <a:rPr lang="en-US" sz="2400" b="1" i="1">
                        <a:latin typeface="Cambria Math"/>
                        <a:sym typeface="Symbol"/>
                      </a:rPr>
                      <m:t></m:t>
                    </m:r>
                    <m:r>
                      <a:rPr lang="en-US" sz="2400" b="1" i="1">
                        <a:latin typeface="Cambria Math"/>
                      </a:rPr>
                      <m:t>𝟐</m:t>
                    </m:r>
                    <m:r>
                      <a:rPr lang="en-US" sz="2400" b="1" i="1">
                        <a:latin typeface="Cambria Math"/>
                      </a:rPr>
                      <m:t>𝒄</m:t>
                    </m:r>
                  </m:oMath>
                </a14:m>
                <a:r>
                  <a:rPr lang="en-US" sz="2400" b="1" dirty="0"/>
                  <a:t>= 10</a:t>
                </a:r>
                <a:endParaRPr lang="ar-KW" sz="2400" b="1" dirty="0"/>
              </a:p>
            </p:txBody>
          </p:sp>
        </mc:Choice>
        <mc:Fallback>
          <p:sp>
            <p:nvSpPr>
              <p:cNvPr id="33" name="TextBox 32"/>
              <p:cNvSpPr txBox="1">
                <a:spLocks noRot="1" noChangeAspect="1" noMove="1" noResize="1" noEditPoints="1" noAdjustHandles="1" noChangeArrowheads="1" noChangeShapeType="1" noTextEdit="1"/>
              </p:cNvSpPr>
              <p:nvPr/>
            </p:nvSpPr>
            <p:spPr>
              <a:xfrm>
                <a:off x="1043608" y="1916834"/>
                <a:ext cx="1417376" cy="461665"/>
              </a:xfrm>
              <a:prstGeom prst="rect">
                <a:avLst/>
              </a:prstGeom>
              <a:blipFill>
                <a:blip r:embed="rId4"/>
                <a:stretch>
                  <a:fillRect t="-10526" r="-6438" b="-28947"/>
                </a:stretch>
              </a:blipFill>
            </p:spPr>
            <p:txBody>
              <a:bodyPr/>
              <a:lstStyle/>
              <a:p>
                <a:r>
                  <a:rPr lang="en-US">
                    <a:noFill/>
                  </a:rPr>
                  <a:t> </a:t>
                </a:r>
              </a:p>
            </p:txBody>
          </p:sp>
        </mc:Fallback>
      </mc:AlternateContent>
      <p:sp>
        <p:nvSpPr>
          <p:cNvPr id="34" name="Right Arrow 33"/>
          <p:cNvSpPr/>
          <p:nvPr/>
        </p:nvSpPr>
        <p:spPr>
          <a:xfrm>
            <a:off x="2483770" y="2159147"/>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35" name="TextBox 34"/>
          <p:cNvSpPr txBox="1"/>
          <p:nvPr/>
        </p:nvSpPr>
        <p:spPr>
          <a:xfrm>
            <a:off x="3131842" y="1887217"/>
            <a:ext cx="910827" cy="461665"/>
          </a:xfrm>
          <a:prstGeom prst="rect">
            <a:avLst/>
          </a:prstGeom>
          <a:noFill/>
        </p:spPr>
        <p:txBody>
          <a:bodyPr wrap="none" rtlCol="1">
            <a:spAutoFit/>
          </a:bodyPr>
          <a:lstStyle/>
          <a:p>
            <a:r>
              <a:rPr lang="en-US" sz="2400" b="1" dirty="0"/>
              <a:t>c = 5</a:t>
            </a:r>
            <a:endParaRPr lang="ar-KW" sz="2400" b="1" dirty="0"/>
          </a:p>
        </p:txBody>
      </p:sp>
      <p:sp>
        <p:nvSpPr>
          <p:cNvPr id="36" name="Rectangle 35"/>
          <p:cNvSpPr/>
          <p:nvPr/>
        </p:nvSpPr>
        <p:spPr>
          <a:xfrm>
            <a:off x="1331640" y="2924946"/>
            <a:ext cx="2304256" cy="461665"/>
          </a:xfrm>
          <a:prstGeom prst="rect">
            <a:avLst/>
          </a:prstGeom>
        </p:spPr>
        <p:txBody>
          <a:bodyPr wrap="square">
            <a:spAutoFit/>
          </a:bodyPr>
          <a:lstStyle/>
          <a:p>
            <a:r>
              <a:rPr lang="en-US" sz="2400" b="1" dirty="0">
                <a:latin typeface="رموز الرياضيات العربية"/>
                <a:cs typeface="رموز الرياضيات العربية"/>
              </a:rPr>
              <a:t> </a:t>
            </a:r>
            <a:r>
              <a:rPr lang="en-US" sz="2400" b="1" dirty="0"/>
              <a:t>b</a:t>
            </a:r>
            <a:r>
              <a:rPr lang="en-US" sz="2400" b="1" baseline="30000" dirty="0"/>
              <a:t>2 </a:t>
            </a:r>
            <a:r>
              <a:rPr lang="en-US" sz="2400" b="1" dirty="0"/>
              <a:t>=  a</a:t>
            </a:r>
            <a:r>
              <a:rPr lang="en-US" sz="2400" b="1" baseline="30000" dirty="0"/>
              <a:t>2</a:t>
            </a:r>
            <a:r>
              <a:rPr lang="en-US" sz="2400" b="1" dirty="0"/>
              <a:t>  -  c</a:t>
            </a:r>
            <a:r>
              <a:rPr lang="en-US" sz="2400" b="1" baseline="30000" dirty="0"/>
              <a:t>2</a:t>
            </a:r>
            <a:r>
              <a:rPr lang="ar-KW" sz="2400" b="1" baseline="30000" dirty="0"/>
              <a:t> </a:t>
            </a:r>
            <a:endParaRPr lang="ar-KW" sz="2400" dirty="0"/>
          </a:p>
        </p:txBody>
      </p:sp>
      <p:sp>
        <p:nvSpPr>
          <p:cNvPr id="23" name="Title 1"/>
          <p:cNvSpPr txBox="1">
            <a:spLocks/>
          </p:cNvSpPr>
          <p:nvPr/>
        </p:nvSpPr>
        <p:spPr>
          <a:xfrm>
            <a:off x="7164288" y="373106"/>
            <a:ext cx="1567458" cy="67963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850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2400" b="1" u="sng" cap="none" dirty="0">
                <a:ln>
                  <a:solidFill>
                    <a:schemeClr val="tx1"/>
                  </a:solidFill>
                </a:ln>
                <a:solidFill>
                  <a:schemeClr val="accent3"/>
                </a:solidFill>
                <a:latin typeface="Simplified Arabic" pitchFamily="18" charset="-78"/>
                <a:cs typeface="Simplified Arabic" pitchFamily="18" charset="-78"/>
              </a:rPr>
              <a:t>حاول ان تحل </a:t>
            </a:r>
            <a:r>
              <a:rPr lang="en-US" sz="2400" b="1" u="sng" cap="none" dirty="0">
                <a:ln>
                  <a:solidFill>
                    <a:schemeClr val="tx1"/>
                  </a:solidFill>
                </a:ln>
                <a:solidFill>
                  <a:schemeClr val="accent3"/>
                </a:solidFill>
                <a:latin typeface="Simplified Arabic" pitchFamily="18" charset="-78"/>
                <a:cs typeface="Simplified Arabic" pitchFamily="18" charset="-78"/>
              </a:rPr>
              <a:t>4</a:t>
            </a:r>
            <a:r>
              <a:rPr lang="ar-KW" sz="2400" b="1" u="sng" cap="none" dirty="0">
                <a:ln>
                  <a:solidFill>
                    <a:schemeClr val="tx1"/>
                  </a:solidFill>
                </a:ln>
                <a:solidFill>
                  <a:schemeClr val="accent3"/>
                </a:solidFill>
                <a:latin typeface="Simplified Arabic" pitchFamily="18" charset="-78"/>
                <a:cs typeface="Simplified Arabic" pitchFamily="18" charset="-78"/>
              </a:rPr>
              <a:t> </a:t>
            </a:r>
            <a:br>
              <a:rPr lang="ar-KW" sz="2400" b="1" u="sng" cap="none" dirty="0">
                <a:ln>
                  <a:solidFill>
                    <a:schemeClr val="tx1"/>
                  </a:solidFill>
                </a:ln>
                <a:solidFill>
                  <a:schemeClr val="accent3"/>
                </a:solidFill>
                <a:latin typeface="Simplified Arabic" pitchFamily="18" charset="-78"/>
                <a:cs typeface="Simplified Arabic" pitchFamily="18" charset="-78"/>
              </a:rPr>
            </a:br>
            <a:r>
              <a:rPr lang="ar-KW" sz="2400" b="1" u="sng" cap="none" dirty="0">
                <a:ln>
                  <a:solidFill>
                    <a:schemeClr val="tx1"/>
                  </a:solidFill>
                </a:ln>
                <a:solidFill>
                  <a:schemeClr val="accent3"/>
                </a:solidFill>
                <a:latin typeface="Simplified Arabic" pitchFamily="18" charset="-78"/>
                <a:cs typeface="Simplified Arabic" pitchFamily="18" charset="-78"/>
              </a:rPr>
              <a:t>ص</a:t>
            </a:r>
            <a:r>
              <a:rPr lang="en-US" sz="2400" b="1" u="sng" cap="none" dirty="0">
                <a:ln>
                  <a:solidFill>
                    <a:schemeClr val="tx1"/>
                  </a:solidFill>
                </a:ln>
                <a:solidFill>
                  <a:schemeClr val="accent3"/>
                </a:solidFill>
                <a:latin typeface="Simplified Arabic" pitchFamily="18" charset="-78"/>
                <a:cs typeface="Simplified Arabic" pitchFamily="18" charset="-78"/>
              </a:rPr>
              <a:t>114</a:t>
            </a:r>
            <a:endParaRPr lang="ar-KW" sz="2400" b="1" u="sng" cap="none" dirty="0">
              <a:ln>
                <a:solidFill>
                  <a:schemeClr val="tx1"/>
                </a:solidFill>
              </a:ln>
              <a:solidFill>
                <a:schemeClr val="accent3"/>
              </a:solidFill>
              <a:latin typeface="Simplified Arabic" pitchFamily="18" charset="-78"/>
              <a:cs typeface="Simplified Arabic" pitchFamily="18" charset="-78"/>
            </a:endParaRPr>
          </a:p>
        </p:txBody>
      </p:sp>
      <mc:AlternateContent xmlns:mc="http://schemas.openxmlformats.org/markup-compatibility/2006">
        <mc:Choice xmlns:a14="http://schemas.microsoft.com/office/drawing/2010/main" Requires="a14">
          <p:sp>
            <p:nvSpPr>
              <p:cNvPr id="2" name="Rectangle 1"/>
              <p:cNvSpPr/>
              <p:nvPr/>
            </p:nvSpPr>
            <p:spPr>
              <a:xfrm>
                <a:off x="2843808" y="3861050"/>
                <a:ext cx="5323250" cy="1198533"/>
              </a:xfrm>
              <a:prstGeom prst="rect">
                <a:avLst/>
              </a:prstGeom>
            </p:spPr>
            <p:txBody>
              <a:bodyPr wrap="square">
                <a:spAutoFit/>
              </a:bodyPr>
              <a:lstStyle/>
              <a:p>
                <a:r>
                  <a:rPr lang="ar-EG" sz="2000" b="1" u="sng" dirty="0">
                    <a:solidFill>
                      <a:srgbClr val="00B050"/>
                    </a:solidFill>
                    <a:latin typeface="Simplified Arabic" panose="02020603050405020304" pitchFamily="18" charset="-78"/>
                    <a:cs typeface="Simplified Arabic" panose="02020603050405020304" pitchFamily="18" charset="-78"/>
                    <a:sym typeface="Symbol"/>
                  </a:rPr>
                  <a:t>لدينا حالتين : </a:t>
                </a:r>
              </a:p>
              <a:p>
                <a:r>
                  <a:rPr lang="ar-EG" sz="2000" b="1" dirty="0">
                    <a:solidFill>
                      <a:srgbClr val="FF0000"/>
                    </a:solidFill>
                    <a:latin typeface="Simplified Arabic" panose="02020603050405020304" pitchFamily="18" charset="-78"/>
                    <a:cs typeface="Simplified Arabic" panose="02020603050405020304" pitchFamily="18" charset="-78"/>
                    <a:sym typeface="Symbol"/>
                  </a:rPr>
                  <a:t>ا</a:t>
                </a:r>
                <a:r>
                  <a:rPr lang="ar-EG" sz="2000" b="1" u="sng" dirty="0">
                    <a:solidFill>
                      <a:srgbClr val="FF0000"/>
                    </a:solidFill>
                    <a:latin typeface="Simplified Arabic" panose="02020603050405020304" pitchFamily="18" charset="-78"/>
                    <a:cs typeface="Simplified Arabic" panose="02020603050405020304" pitchFamily="18" charset="-78"/>
                    <a:sym typeface="Symbol"/>
                  </a:rPr>
                  <a:t>لأولى</a:t>
                </a:r>
                <a:r>
                  <a:rPr lang="ar-EG" sz="2000" b="1" dirty="0">
                    <a:latin typeface="Simplified Arabic" panose="02020603050405020304" pitchFamily="18" charset="-78"/>
                    <a:cs typeface="Simplified Arabic" panose="02020603050405020304" pitchFamily="18" charset="-78"/>
                    <a:sym typeface="Symbol"/>
                  </a:rPr>
                  <a:t> عندما يكون المحور الأكبر جزء من محور </a:t>
                </a:r>
                <a:r>
                  <a:rPr lang="ar-EG" sz="2000" b="1" dirty="0" err="1">
                    <a:latin typeface="Simplified Arabic" panose="02020603050405020304" pitchFamily="18" charset="-78"/>
                    <a:cs typeface="Simplified Arabic" panose="02020603050405020304" pitchFamily="18" charset="-78"/>
                    <a:sym typeface="Symbol"/>
                  </a:rPr>
                  <a:t>السينات</a:t>
                </a:r>
                <a:r>
                  <a:rPr lang="ar-EG" sz="2000" b="1" dirty="0">
                    <a:latin typeface="Simplified Arabic" panose="02020603050405020304" pitchFamily="18" charset="-78"/>
                    <a:cs typeface="Simplified Arabic" panose="02020603050405020304" pitchFamily="18" charset="-78"/>
                    <a:sym typeface="Symbol"/>
                  </a:rPr>
                  <a:t>:</a:t>
                </a:r>
              </a:p>
              <a:p>
                <a:r>
                  <a:rPr lang="ar-EG" sz="2000" b="1" dirty="0">
                    <a:latin typeface="Simplified Arabic" panose="02020603050405020304" pitchFamily="18" charset="-78"/>
                    <a:cs typeface="Simplified Arabic" panose="02020603050405020304" pitchFamily="18" charset="-78"/>
                    <a:sym typeface="Symbol"/>
                  </a:rPr>
                  <a:t>معادلة القطع الناقص هي : </a:t>
                </a:r>
                <a:r>
                  <a:rPr lang="ar-EG" sz="2000" b="1" dirty="0">
                    <a:latin typeface="Simplified Arabic" panose="02020603050405020304" pitchFamily="18" charset="-78"/>
                    <a:cs typeface="Simplified Arabic" panose="02020603050405020304" pitchFamily="18" charset="-78"/>
                  </a:rPr>
                  <a:t> </a:t>
                </a:r>
                <a14:m>
                  <m:oMath xmlns:m="http://schemas.openxmlformats.org/officeDocument/2006/math">
                    <m:f>
                      <m:fPr>
                        <m:ctrlPr>
                          <a:rPr lang="ar-EG" sz="2000" b="1" i="1">
                            <a:latin typeface="Cambria Math" panose="02040503050406030204" pitchFamily="18" charset="0"/>
                          </a:rPr>
                        </m:ctrlPr>
                      </m:fPr>
                      <m:num>
                        <m:sSup>
                          <m:sSupPr>
                            <m:ctrlPr>
                              <a:rPr lang="ar-EG" sz="2000" b="1" i="1">
                                <a:latin typeface="Cambria Math" panose="02040503050406030204" pitchFamily="18" charset="0"/>
                              </a:rPr>
                            </m:ctrlPr>
                          </m:sSupPr>
                          <m:e>
                            <m:r>
                              <a:rPr lang="en-US" sz="2000" b="1" i="1">
                                <a:latin typeface="Cambria Math"/>
                              </a:rPr>
                              <m:t>𝒙</m:t>
                            </m:r>
                          </m:e>
                          <m:sup>
                            <m:r>
                              <a:rPr lang="ar-EG" sz="2000" b="1" i="1">
                                <a:latin typeface="Cambria Math"/>
                              </a:rPr>
                              <m:t>𝟐</m:t>
                            </m:r>
                          </m:sup>
                        </m:sSup>
                      </m:num>
                      <m:den>
                        <m:r>
                          <a:rPr lang="ar-EG" sz="2000" b="1" i="1">
                            <a:latin typeface="Cambria Math"/>
                          </a:rPr>
                          <m:t>𝟔𝟒</m:t>
                        </m:r>
                      </m:den>
                    </m:f>
                    <m:r>
                      <a:rPr lang="ar-EG" sz="2000" b="1" i="1">
                        <a:latin typeface="Cambria Math"/>
                      </a:rPr>
                      <m:t>+</m:t>
                    </m:r>
                    <m:f>
                      <m:fPr>
                        <m:ctrlPr>
                          <a:rPr lang="ar-EG" sz="2000" b="1" i="1">
                            <a:latin typeface="Cambria Math" panose="02040503050406030204" pitchFamily="18" charset="0"/>
                          </a:rPr>
                        </m:ctrlPr>
                      </m:fPr>
                      <m:num>
                        <m:sSup>
                          <m:sSupPr>
                            <m:ctrlPr>
                              <a:rPr lang="ar-EG" sz="2000" b="1" i="1">
                                <a:latin typeface="Cambria Math" panose="02040503050406030204" pitchFamily="18" charset="0"/>
                              </a:rPr>
                            </m:ctrlPr>
                          </m:sSupPr>
                          <m:e>
                            <m:r>
                              <a:rPr lang="en-US" sz="2000" b="1" i="1">
                                <a:latin typeface="Cambria Math"/>
                              </a:rPr>
                              <m:t>𝒚</m:t>
                            </m:r>
                          </m:e>
                          <m:sup>
                            <m:r>
                              <a:rPr lang="ar-EG" sz="2000" b="1" i="1">
                                <a:latin typeface="Cambria Math"/>
                              </a:rPr>
                              <m:t>𝟐</m:t>
                            </m:r>
                          </m:sup>
                        </m:sSup>
                      </m:num>
                      <m:den>
                        <m:r>
                          <a:rPr lang="ar-EG" sz="2000" b="1" i="1">
                            <a:latin typeface="Cambria Math"/>
                          </a:rPr>
                          <m:t>𝟑𝟗</m:t>
                        </m:r>
                      </m:den>
                    </m:f>
                    <m:r>
                      <a:rPr lang="ar-EG" sz="2000" b="1" i="1">
                        <a:latin typeface="Cambria Math"/>
                      </a:rPr>
                      <m:t>=</m:t>
                    </m:r>
                    <m:r>
                      <a:rPr lang="ar-EG" sz="2000" b="1" i="1">
                        <a:latin typeface="Cambria Math"/>
                      </a:rPr>
                      <m:t>𝟏</m:t>
                    </m:r>
                    <m:r>
                      <a:rPr lang="en-US" sz="2000" b="1" i="1">
                        <a:latin typeface="Cambria Math"/>
                      </a:rPr>
                      <m:t>   </m:t>
                    </m:r>
                  </m:oMath>
                </a14:m>
                <a:endParaRPr lang="ar-EG" sz="2000" b="1" dirty="0">
                  <a:latin typeface="Simplified Arabic" panose="02020603050405020304" pitchFamily="18" charset="-78"/>
                  <a:cs typeface="Simplified Arabic" panose="02020603050405020304" pitchFamily="18" charset="-78"/>
                  <a:sym typeface="Symbol"/>
                </a:endParaRPr>
              </a:p>
            </p:txBody>
          </p:sp>
        </mc:Choice>
        <mc:Fallback>
          <p:sp>
            <p:nvSpPr>
              <p:cNvPr id="2" name="Rectangle 1"/>
              <p:cNvSpPr>
                <a:spLocks noRot="1" noChangeAspect="1" noMove="1" noResize="1" noEditPoints="1" noAdjustHandles="1" noChangeArrowheads="1" noChangeShapeType="1" noTextEdit="1"/>
              </p:cNvSpPr>
              <p:nvPr/>
            </p:nvSpPr>
            <p:spPr>
              <a:xfrm>
                <a:off x="2843808" y="3861050"/>
                <a:ext cx="5323250" cy="1198533"/>
              </a:xfrm>
              <a:prstGeom prst="rect">
                <a:avLst/>
              </a:prstGeom>
              <a:blipFill>
                <a:blip r:embed="rId5"/>
                <a:stretch>
                  <a:fillRect t="-3046" r="-1145" b="-456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3043220" y="5202541"/>
                <a:ext cx="5079129" cy="890757"/>
              </a:xfrm>
              <a:prstGeom prst="rect">
                <a:avLst/>
              </a:prstGeom>
            </p:spPr>
            <p:txBody>
              <a:bodyPr wrap="square">
                <a:spAutoFit/>
              </a:bodyPr>
              <a:lstStyle/>
              <a:p>
                <a:r>
                  <a:rPr lang="ar-KW" sz="2000" b="1" u="sng" dirty="0">
                    <a:solidFill>
                      <a:srgbClr val="FF0000"/>
                    </a:solidFill>
                    <a:latin typeface="Simplified Arabic" panose="02020603050405020304" pitchFamily="18" charset="-78"/>
                    <a:cs typeface="Simplified Arabic" panose="02020603050405020304" pitchFamily="18" charset="-78"/>
                    <a:sym typeface="Symbol"/>
                  </a:rPr>
                  <a:t>الثانية</a:t>
                </a:r>
                <a:r>
                  <a:rPr lang="ar-EG" sz="2000" b="1" dirty="0">
                    <a:latin typeface="Simplified Arabic" panose="02020603050405020304" pitchFamily="18" charset="-78"/>
                    <a:cs typeface="Simplified Arabic" panose="02020603050405020304" pitchFamily="18" charset="-78"/>
                    <a:sym typeface="Symbol"/>
                  </a:rPr>
                  <a:t> عندما يكون المحور الأكبر جزء من محور </a:t>
                </a:r>
                <a:r>
                  <a:rPr lang="ar-KW" sz="2000" b="1" dirty="0">
                    <a:latin typeface="Simplified Arabic" panose="02020603050405020304" pitchFamily="18" charset="-78"/>
                    <a:cs typeface="Simplified Arabic" panose="02020603050405020304" pitchFamily="18" charset="-78"/>
                    <a:sym typeface="Symbol"/>
                  </a:rPr>
                  <a:t>الصادات</a:t>
                </a:r>
                <a:r>
                  <a:rPr lang="ar-EG" sz="2000" b="1" dirty="0">
                    <a:latin typeface="Simplified Arabic" panose="02020603050405020304" pitchFamily="18" charset="-78"/>
                    <a:cs typeface="Simplified Arabic" panose="02020603050405020304" pitchFamily="18" charset="-78"/>
                    <a:sym typeface="Symbol"/>
                  </a:rPr>
                  <a:t>:</a:t>
                </a:r>
              </a:p>
              <a:p>
                <a:r>
                  <a:rPr lang="ar-EG" sz="2000" b="1" dirty="0">
                    <a:latin typeface="Simplified Arabic" panose="02020603050405020304" pitchFamily="18" charset="-78"/>
                    <a:cs typeface="Simplified Arabic" panose="02020603050405020304" pitchFamily="18" charset="-78"/>
                    <a:sym typeface="Symbol"/>
                  </a:rPr>
                  <a:t>معادلة القطع الناقص هي : </a:t>
                </a:r>
                <a:r>
                  <a:rPr lang="ar-EG" sz="2000" b="1" dirty="0">
                    <a:latin typeface="Simplified Arabic" panose="02020603050405020304" pitchFamily="18" charset="-78"/>
                    <a:cs typeface="Simplified Arabic" panose="02020603050405020304" pitchFamily="18" charset="-78"/>
                  </a:rPr>
                  <a:t> </a:t>
                </a:r>
                <a14:m>
                  <m:oMath xmlns:m="http://schemas.openxmlformats.org/officeDocument/2006/math">
                    <m:f>
                      <m:fPr>
                        <m:ctrlPr>
                          <a:rPr lang="ar-EG" sz="2000" b="1" i="1">
                            <a:latin typeface="Cambria Math" panose="02040503050406030204" pitchFamily="18" charset="0"/>
                          </a:rPr>
                        </m:ctrlPr>
                      </m:fPr>
                      <m:num>
                        <m:sSup>
                          <m:sSupPr>
                            <m:ctrlPr>
                              <a:rPr lang="ar-EG" sz="2000" b="1" i="1">
                                <a:latin typeface="Cambria Math" panose="02040503050406030204" pitchFamily="18" charset="0"/>
                              </a:rPr>
                            </m:ctrlPr>
                          </m:sSupPr>
                          <m:e>
                            <m:r>
                              <a:rPr lang="en-US" sz="2000" b="1" i="1">
                                <a:latin typeface="Cambria Math"/>
                              </a:rPr>
                              <m:t>𝒙</m:t>
                            </m:r>
                          </m:e>
                          <m:sup>
                            <m:r>
                              <a:rPr lang="ar-EG" sz="2000" b="1" i="1">
                                <a:latin typeface="Cambria Math"/>
                              </a:rPr>
                              <m:t>𝟐</m:t>
                            </m:r>
                          </m:sup>
                        </m:sSup>
                      </m:num>
                      <m:den>
                        <m:r>
                          <a:rPr lang="ar-EG" sz="2000" b="1" i="1">
                            <a:latin typeface="Cambria Math"/>
                          </a:rPr>
                          <m:t>𝟑𝟗</m:t>
                        </m:r>
                      </m:den>
                    </m:f>
                    <m:r>
                      <a:rPr lang="ar-EG" sz="2000" b="1" i="1">
                        <a:latin typeface="Cambria Math"/>
                      </a:rPr>
                      <m:t>+</m:t>
                    </m:r>
                    <m:f>
                      <m:fPr>
                        <m:ctrlPr>
                          <a:rPr lang="ar-EG" sz="2000" b="1" i="1">
                            <a:latin typeface="Cambria Math" panose="02040503050406030204" pitchFamily="18" charset="0"/>
                          </a:rPr>
                        </m:ctrlPr>
                      </m:fPr>
                      <m:num>
                        <m:sSup>
                          <m:sSupPr>
                            <m:ctrlPr>
                              <a:rPr lang="ar-EG" sz="2000" b="1" i="1">
                                <a:latin typeface="Cambria Math" panose="02040503050406030204" pitchFamily="18" charset="0"/>
                              </a:rPr>
                            </m:ctrlPr>
                          </m:sSupPr>
                          <m:e>
                            <m:r>
                              <a:rPr lang="en-US" sz="2000" b="1" i="1">
                                <a:latin typeface="Cambria Math"/>
                              </a:rPr>
                              <m:t>𝒚</m:t>
                            </m:r>
                          </m:e>
                          <m:sup>
                            <m:r>
                              <a:rPr lang="ar-EG" sz="2000" b="1" i="1">
                                <a:latin typeface="Cambria Math"/>
                              </a:rPr>
                              <m:t>𝟐</m:t>
                            </m:r>
                          </m:sup>
                        </m:sSup>
                      </m:num>
                      <m:den>
                        <m:r>
                          <a:rPr lang="ar-EG" sz="2000" b="1" i="1">
                            <a:latin typeface="Cambria Math"/>
                          </a:rPr>
                          <m:t>𝟔𝟒</m:t>
                        </m:r>
                      </m:den>
                    </m:f>
                    <m:r>
                      <a:rPr lang="ar-EG" sz="2000" b="1" i="1">
                        <a:latin typeface="Cambria Math"/>
                      </a:rPr>
                      <m:t>=</m:t>
                    </m:r>
                    <m:r>
                      <a:rPr lang="ar-EG" sz="2000" b="1" i="1">
                        <a:latin typeface="Cambria Math"/>
                      </a:rPr>
                      <m:t>𝟏</m:t>
                    </m:r>
                    <m:r>
                      <a:rPr lang="en-US" sz="2000" b="1" i="1">
                        <a:latin typeface="Cambria Math"/>
                      </a:rPr>
                      <m:t>   </m:t>
                    </m:r>
                  </m:oMath>
                </a14:m>
                <a:endParaRPr lang="ar-EG" sz="2000" b="1" dirty="0">
                  <a:latin typeface="Simplified Arabic" panose="02020603050405020304" pitchFamily="18" charset="-78"/>
                  <a:cs typeface="Simplified Arabic" panose="02020603050405020304" pitchFamily="18" charset="-78"/>
                  <a:sym typeface="Symbol"/>
                </a:endParaRPr>
              </a:p>
            </p:txBody>
          </p:sp>
        </mc:Choice>
        <mc:Fallback>
          <p:sp>
            <p:nvSpPr>
              <p:cNvPr id="3" name="Rectangle 2"/>
              <p:cNvSpPr>
                <a:spLocks noRot="1" noChangeAspect="1" noMove="1" noResize="1" noEditPoints="1" noAdjustHandles="1" noChangeArrowheads="1" noChangeShapeType="1" noTextEdit="1"/>
              </p:cNvSpPr>
              <p:nvPr/>
            </p:nvSpPr>
            <p:spPr>
              <a:xfrm>
                <a:off x="3043220" y="5202541"/>
                <a:ext cx="5079129" cy="890757"/>
              </a:xfrm>
              <a:prstGeom prst="rect">
                <a:avLst/>
              </a:prstGeom>
              <a:blipFill>
                <a:blip r:embed="rId6"/>
                <a:stretch>
                  <a:fillRect l="-960" t="-4082" r="-1321" b="-6122"/>
                </a:stretch>
              </a:blipFill>
            </p:spPr>
            <p:txBody>
              <a:bodyPr/>
              <a:lstStyle/>
              <a:p>
                <a:r>
                  <a:rPr lang="en-US">
                    <a:noFill/>
                  </a:rPr>
                  <a:t> </a:t>
                </a:r>
              </a:p>
            </p:txBody>
          </p:sp>
        </mc:Fallback>
      </mc:AlternateContent>
    </p:spTree>
    <p:extLst>
      <p:ext uri="{BB962C8B-B14F-4D97-AF65-F5344CB8AC3E}">
        <p14:creationId xmlns:p14="http://schemas.microsoft.com/office/powerpoint/2010/main" val="260187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p:bldP spid="20" grpId="0"/>
      <p:bldP spid="21" grpId="0" animBg="1"/>
      <p:bldP spid="22" grpId="0"/>
      <p:bldP spid="26" grpId="0"/>
      <p:bldP spid="27" grpId="0"/>
      <p:bldP spid="32" grpId="0"/>
      <p:bldP spid="33" grpId="0"/>
      <p:bldP spid="34" grpId="0" animBg="1"/>
      <p:bldP spid="35" grpId="0"/>
      <p:bldP spid="36" grpId="0"/>
      <p:bldP spid="23" grpId="0" animBg="1"/>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1" name="مربع نص 2"/>
              <p:cNvSpPr txBox="1"/>
              <p:nvPr/>
            </p:nvSpPr>
            <p:spPr>
              <a:xfrm>
                <a:off x="127669" y="188640"/>
                <a:ext cx="6929486" cy="865814"/>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 </a:t>
                </a:r>
                <a:r>
                  <a:rPr lang="en-US" sz="2400" b="1" dirty="0">
                    <a:solidFill>
                      <a:srgbClr val="00B050"/>
                    </a:solidFill>
                    <a:latin typeface="Simplified Arabic" panose="02020603050405020304" pitchFamily="18" charset="-78"/>
                    <a:cs typeface="Simplified Arabic" panose="02020603050405020304" pitchFamily="18" charset="-78"/>
                  </a:rPr>
                  <a:t>(b</a:t>
                </a:r>
                <a:r>
                  <a:rPr lang="ar-SA" sz="2400" b="1" dirty="0">
                    <a:solidFill>
                      <a:srgbClr val="00B050"/>
                    </a:solidFill>
                    <a:latin typeface="Simplified Arabic" panose="02020603050405020304" pitchFamily="18" charset="-78"/>
                    <a:cs typeface="Simplified Arabic" panose="02020603050405020304" pitchFamily="18" charset="-78"/>
                  </a:rPr>
                  <a:t> </a:t>
                </a:r>
                <a:r>
                  <a:rPr lang="ar-KW" sz="2400" b="1" dirty="0">
                    <a:solidFill>
                      <a:srgbClr val="00B050"/>
                    </a:solidFill>
                    <a:latin typeface="Simplified Arabic" panose="02020603050405020304" pitchFamily="18" charset="-78"/>
                    <a:cs typeface="Simplified Arabic" panose="02020603050405020304" pitchFamily="18" charset="-78"/>
                  </a:rPr>
                  <a:t>اوجد معادلة القطع الناقص مركزه نقطة الاصل الذي محوره الاصغر أفقي طوله </a:t>
                </a:r>
                <a:r>
                  <a:rPr lang="en-US" sz="2400" b="1" dirty="0">
                    <a:solidFill>
                      <a:srgbClr val="00B050"/>
                    </a:solidFill>
                    <a:latin typeface="Simplified Arabic" panose="02020603050405020304" pitchFamily="18" charset="-78"/>
                    <a:cs typeface="Simplified Arabic" panose="02020603050405020304" pitchFamily="18" charset="-78"/>
                  </a:rPr>
                  <a:t>10cm</a:t>
                </a:r>
                <a:r>
                  <a:rPr lang="ar-KW" sz="2400" b="1" dirty="0">
                    <a:solidFill>
                      <a:srgbClr val="00B050"/>
                    </a:solidFill>
                    <a:latin typeface="Simplified Arabic" panose="02020603050405020304" pitchFamily="18" charset="-78"/>
                    <a:cs typeface="Simplified Arabic" panose="02020603050405020304" pitchFamily="18" charset="-78"/>
                  </a:rPr>
                  <a:t> ويمر بالنقطة ( </a:t>
                </a:r>
                <a:r>
                  <a:rPr lang="en-US" sz="2400" b="1" dirty="0">
                    <a:solidFill>
                      <a:srgbClr val="00B050"/>
                    </a:solidFill>
                    <a:latin typeface="Simplified Arabic" panose="02020603050405020304" pitchFamily="18" charset="-78"/>
                    <a:cs typeface="Simplified Arabic" panose="02020603050405020304" pitchFamily="18" charset="-78"/>
                  </a:rPr>
                  <a:t>A(2 , </a:t>
                </a:r>
                <a14:m>
                  <m:oMath xmlns:m="http://schemas.openxmlformats.org/officeDocument/2006/math">
                    <m:r>
                      <a:rPr lang="en-US" sz="2400" b="1" i="1">
                        <a:solidFill>
                          <a:srgbClr val="00B050"/>
                        </a:solidFill>
                        <a:latin typeface="Cambria Math"/>
                        <a:cs typeface="Simplified Arabic" panose="02020603050405020304" pitchFamily="18" charset="-78"/>
                      </a:rPr>
                      <m:t>𝟐</m:t>
                    </m:r>
                    <m:rad>
                      <m:radPr>
                        <m:degHide m:val="on"/>
                        <m:ctrlPr>
                          <a:rPr lang="en-US" sz="2400" b="1" i="1">
                            <a:solidFill>
                              <a:srgbClr val="00B050"/>
                            </a:solidFill>
                            <a:latin typeface="Cambria Math" panose="02040503050406030204" pitchFamily="18" charset="0"/>
                            <a:cs typeface="Simplified Arabic" panose="02020603050405020304" pitchFamily="18" charset="-78"/>
                          </a:rPr>
                        </m:ctrlPr>
                      </m:radPr>
                      <m:deg/>
                      <m:e>
                        <m:r>
                          <a:rPr lang="en-US" sz="2400" b="1" i="1">
                            <a:solidFill>
                              <a:srgbClr val="00B050"/>
                            </a:solidFill>
                            <a:latin typeface="Cambria Math"/>
                            <a:cs typeface="Simplified Arabic" panose="02020603050405020304" pitchFamily="18" charset="-78"/>
                          </a:rPr>
                          <m:t>𝟔</m:t>
                        </m:r>
                      </m:e>
                    </m:rad>
                  </m:oMath>
                </a14:m>
                <a:r>
                  <a:rPr lang="ar-KW" sz="2400" b="1" dirty="0">
                    <a:solidFill>
                      <a:srgbClr val="00B050"/>
                    </a:solidFill>
                    <a:latin typeface="Simplified Arabic" panose="02020603050405020304" pitchFamily="18" charset="-78"/>
                    <a:cs typeface="Simplified Arabic" panose="02020603050405020304" pitchFamily="18" charset="-78"/>
                  </a:rPr>
                  <a:t> </a:t>
                </a:r>
              </a:p>
            </p:txBody>
          </p:sp>
        </mc:Choice>
        <mc:Fallback>
          <p:sp>
            <p:nvSpPr>
              <p:cNvPr id="11" name="مربع نص 2"/>
              <p:cNvSpPr txBox="1">
                <a:spLocks noRot="1" noChangeAspect="1" noMove="1" noResize="1" noEditPoints="1" noAdjustHandles="1" noChangeArrowheads="1" noChangeShapeType="1" noTextEdit="1"/>
              </p:cNvSpPr>
              <p:nvPr/>
            </p:nvSpPr>
            <p:spPr>
              <a:xfrm>
                <a:off x="127669" y="188640"/>
                <a:ext cx="6929486" cy="865814"/>
              </a:xfrm>
              <a:prstGeom prst="rect">
                <a:avLst/>
              </a:prstGeom>
              <a:blipFill>
                <a:blip r:embed="rId2"/>
                <a:stretch>
                  <a:fillRect/>
                </a:stretch>
              </a:blipFill>
              <a:effectLst>
                <a:outerShdw blurRad="50800" dist="25000" dir="5400000" rotWithShape="0">
                  <a:srgbClr val="000000">
                    <a:alpha val="40000"/>
                  </a:srgbClr>
                </a:outerShdw>
                <a:softEdge rad="127000"/>
              </a:effectLst>
            </p:spPr>
            <p:txBody>
              <a:bodyPr/>
              <a:lstStyle/>
              <a:p>
                <a:r>
                  <a:rPr lang="en-US">
                    <a:noFill/>
                  </a:rPr>
                  <a:t> </a:t>
                </a:r>
              </a:p>
            </p:txBody>
          </p:sp>
        </mc:Fallback>
      </mc:AlternateContent>
      <p:pic>
        <p:nvPicPr>
          <p:cNvPr id="14" name="Picture 2"/>
          <p:cNvPicPr>
            <a:picLocks noChangeAspect="1" noChangeArrowheads="1"/>
          </p:cNvPicPr>
          <p:nvPr/>
        </p:nvPicPr>
        <p:blipFill>
          <a:blip r:embed="rId3" cstate="print">
            <a:duotone>
              <a:prstClr val="black"/>
              <a:schemeClr val="accent1">
                <a:tint val="45000"/>
                <a:satMod val="400000"/>
              </a:schemeClr>
            </a:duotone>
          </a:blip>
          <a:srcRect l="88046" t="11971" r="1566" b="79944"/>
          <a:stretch>
            <a:fillRect/>
          </a:stretch>
        </p:blipFill>
        <p:spPr bwMode="auto">
          <a:xfrm>
            <a:off x="7884371" y="1179559"/>
            <a:ext cx="776181" cy="432048"/>
          </a:xfrm>
          <a:prstGeom prst="rect">
            <a:avLst/>
          </a:prstGeom>
          <a:noFill/>
          <a:ln w="9525">
            <a:noFill/>
            <a:miter lim="800000"/>
            <a:headEnd/>
            <a:tailEnd/>
          </a:ln>
        </p:spPr>
      </p:pic>
      <p:sp>
        <p:nvSpPr>
          <p:cNvPr id="23" name="Title 1"/>
          <p:cNvSpPr txBox="1">
            <a:spLocks/>
          </p:cNvSpPr>
          <p:nvPr/>
        </p:nvSpPr>
        <p:spPr>
          <a:xfrm>
            <a:off x="7164288" y="188640"/>
            <a:ext cx="1567458" cy="67963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850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2400" b="1" u="sng" cap="none" dirty="0">
                <a:ln>
                  <a:solidFill>
                    <a:schemeClr val="tx1"/>
                  </a:solidFill>
                </a:ln>
                <a:solidFill>
                  <a:schemeClr val="accent3"/>
                </a:solidFill>
                <a:latin typeface="Simplified Arabic" pitchFamily="18" charset="-78"/>
                <a:cs typeface="Simplified Arabic" pitchFamily="18" charset="-78"/>
              </a:rPr>
              <a:t>حاول ان تحل </a:t>
            </a:r>
            <a:r>
              <a:rPr lang="en-US" sz="2400" b="1" u="sng" cap="none" dirty="0">
                <a:ln>
                  <a:solidFill>
                    <a:schemeClr val="tx1"/>
                  </a:solidFill>
                </a:ln>
                <a:solidFill>
                  <a:schemeClr val="accent3"/>
                </a:solidFill>
                <a:latin typeface="Simplified Arabic" pitchFamily="18" charset="-78"/>
                <a:cs typeface="Simplified Arabic" pitchFamily="18" charset="-78"/>
              </a:rPr>
              <a:t>5</a:t>
            </a:r>
            <a:r>
              <a:rPr lang="ar-KW" sz="2400" b="1" u="sng" cap="none" dirty="0">
                <a:ln>
                  <a:solidFill>
                    <a:schemeClr val="tx1"/>
                  </a:solidFill>
                </a:ln>
                <a:solidFill>
                  <a:schemeClr val="accent3"/>
                </a:solidFill>
                <a:latin typeface="Simplified Arabic" pitchFamily="18" charset="-78"/>
                <a:cs typeface="Simplified Arabic" pitchFamily="18" charset="-78"/>
              </a:rPr>
              <a:t> </a:t>
            </a:r>
            <a:br>
              <a:rPr lang="ar-KW" sz="2400" b="1" u="sng" cap="none" dirty="0">
                <a:ln>
                  <a:solidFill>
                    <a:schemeClr val="tx1"/>
                  </a:solidFill>
                </a:ln>
                <a:solidFill>
                  <a:schemeClr val="accent3"/>
                </a:solidFill>
                <a:latin typeface="Simplified Arabic" pitchFamily="18" charset="-78"/>
                <a:cs typeface="Simplified Arabic" pitchFamily="18" charset="-78"/>
              </a:rPr>
            </a:br>
            <a:r>
              <a:rPr lang="ar-KW" sz="2400" b="1" u="sng" cap="none" dirty="0">
                <a:ln>
                  <a:solidFill>
                    <a:schemeClr val="tx1"/>
                  </a:solidFill>
                </a:ln>
                <a:solidFill>
                  <a:schemeClr val="accent3"/>
                </a:solidFill>
                <a:latin typeface="Simplified Arabic" pitchFamily="18" charset="-78"/>
                <a:cs typeface="Simplified Arabic" pitchFamily="18" charset="-78"/>
              </a:rPr>
              <a:t>ص</a:t>
            </a:r>
            <a:r>
              <a:rPr lang="en-US" sz="2400" b="1" u="sng" cap="none" dirty="0">
                <a:ln>
                  <a:solidFill>
                    <a:schemeClr val="tx1"/>
                  </a:solidFill>
                </a:ln>
                <a:solidFill>
                  <a:schemeClr val="accent3"/>
                </a:solidFill>
                <a:latin typeface="Simplified Arabic" pitchFamily="18" charset="-78"/>
                <a:cs typeface="Simplified Arabic" pitchFamily="18" charset="-78"/>
              </a:rPr>
              <a:t>115</a:t>
            </a:r>
            <a:endParaRPr lang="ar-KW" sz="2400" b="1" u="sng" cap="none" dirty="0">
              <a:ln>
                <a:solidFill>
                  <a:schemeClr val="tx1"/>
                </a:solidFill>
              </a:ln>
              <a:solidFill>
                <a:schemeClr val="accent3"/>
              </a:solidFill>
              <a:latin typeface="Simplified Arabic" pitchFamily="18" charset="-78"/>
              <a:cs typeface="Simplified Arabic" pitchFamily="18" charset="-78"/>
            </a:endParaRPr>
          </a:p>
        </p:txBody>
      </p:sp>
      <mc:AlternateContent xmlns:mc="http://schemas.openxmlformats.org/markup-compatibility/2006">
        <mc:Choice xmlns:a14="http://schemas.microsoft.com/office/drawing/2010/main" Requires="a14">
          <p:sp>
            <p:nvSpPr>
              <p:cNvPr id="7" name="مربع نص 5"/>
              <p:cNvSpPr txBox="1"/>
              <p:nvPr/>
            </p:nvSpPr>
            <p:spPr>
              <a:xfrm>
                <a:off x="539554" y="1124746"/>
                <a:ext cx="7272809" cy="5385577"/>
              </a:xfrm>
              <a:prstGeom prst="rect">
                <a:avLst/>
              </a:prstGeom>
              <a:noFill/>
            </p:spPr>
            <p:txBody>
              <a:bodyPr wrap="square" rtlCol="1">
                <a:spAutoFit/>
              </a:bodyPr>
              <a:lstStyle/>
              <a:p>
                <a:pPr algn="r"/>
                <a:r>
                  <a:rPr lang="ar-EG" sz="2400" b="1" dirty="0">
                    <a:latin typeface="Simplified Arabic" panose="02020603050405020304" pitchFamily="18" charset="-78"/>
                    <a:cs typeface="Simplified Arabic" panose="02020603050405020304" pitchFamily="18" charset="-78"/>
                  </a:rPr>
                  <a:t>المحور الأصغر أفقي </a:t>
                </a:r>
                <a:r>
                  <a:rPr lang="ar-EG" sz="2400" b="1" dirty="0">
                    <a:latin typeface="Simplified Arabic" panose="02020603050405020304" pitchFamily="18" charset="-78"/>
                    <a:cs typeface="Simplified Arabic" panose="02020603050405020304" pitchFamily="18" charset="-78"/>
                    <a:sym typeface="Symbol"/>
                  </a:rPr>
                  <a:t> المحور الأكبر جزء من محور الصادات</a:t>
                </a:r>
                <a:endParaRPr lang="en-US" sz="2400" b="1" dirty="0">
                  <a:latin typeface="Simplified Arabic" panose="02020603050405020304" pitchFamily="18" charset="-78"/>
                  <a:cs typeface="Simplified Arabic" panose="02020603050405020304" pitchFamily="18" charset="-78"/>
                  <a:sym typeface="Symbol"/>
                </a:endParaRPr>
              </a:p>
              <a:p>
                <a:pPr algn="r"/>
                <a:endParaRPr lang="ar-EG" sz="2400" b="1" dirty="0">
                  <a:latin typeface="Simplified Arabic" panose="02020603050405020304" pitchFamily="18" charset="-78"/>
                  <a:cs typeface="Simplified Arabic" panose="02020603050405020304" pitchFamily="18" charset="-78"/>
                  <a:sym typeface="Symbol"/>
                </a:endParaRPr>
              </a:p>
              <a:p>
                <a:r>
                  <a:rPr lang="ar-EG" sz="2400" b="1" dirty="0">
                    <a:latin typeface="Simplified Arabic" panose="02020603050405020304" pitchFamily="18" charset="-78"/>
                    <a:cs typeface="Simplified Arabic" panose="02020603050405020304" pitchFamily="18" charset="-78"/>
                    <a:sym typeface="Symbol"/>
                  </a:rPr>
                  <a:t>طول المحور الأصغر</a:t>
                </a:r>
                <a:r>
                  <a:rPr lang="ar-KW" sz="2400" b="1" dirty="0">
                    <a:latin typeface="Simplified Arabic" panose="02020603050405020304" pitchFamily="18" charset="-78"/>
                    <a:cs typeface="Simplified Arabic" panose="02020603050405020304" pitchFamily="18" charset="-78"/>
                    <a:sym typeface="Symbol"/>
                  </a:rPr>
                  <a:t>     </a:t>
                </a:r>
                <a:r>
                  <a:rPr lang="ar-EG" sz="2400" b="1" dirty="0">
                    <a:latin typeface="Simplified Arabic" panose="02020603050405020304" pitchFamily="18" charset="-78"/>
                    <a:cs typeface="Simplified Arabic" panose="02020603050405020304" pitchFamily="18" charset="-78"/>
                    <a:sym typeface="Symbol"/>
                  </a:rPr>
                  <a:t> </a:t>
                </a:r>
                <a:r>
                  <a:rPr lang="en-US" sz="2400" b="1" dirty="0">
                    <a:latin typeface="Simplified Arabic" panose="02020603050405020304" pitchFamily="18" charset="-78"/>
                    <a:cs typeface="Simplified Arabic" panose="02020603050405020304" pitchFamily="18" charset="-78"/>
                    <a:sym typeface="Symbol"/>
                  </a:rPr>
                  <a:t>b = 5</a:t>
                </a:r>
                <a:r>
                  <a:rPr lang="ar-EG" sz="2400" b="1" dirty="0">
                    <a:latin typeface="Simplified Arabic" panose="02020603050405020304" pitchFamily="18" charset="-78"/>
                    <a:cs typeface="Simplified Arabic" panose="02020603050405020304" pitchFamily="18" charset="-78"/>
                    <a:sym typeface="Symbol"/>
                  </a:rPr>
                  <a:t>   </a:t>
                </a:r>
                <a:r>
                  <a:rPr lang="en-US" sz="2400" b="1" dirty="0">
                    <a:latin typeface="Simplified Arabic" panose="02020603050405020304" pitchFamily="18" charset="-78"/>
                    <a:cs typeface="Simplified Arabic" panose="02020603050405020304" pitchFamily="18" charset="-78"/>
                    <a:sym typeface="Symbol"/>
                  </a:rPr>
                  <a:t>2b = 10</a:t>
                </a:r>
                <a:endParaRPr lang="ar-EG" sz="2400" b="1" dirty="0">
                  <a:latin typeface="Simplified Arabic" panose="02020603050405020304" pitchFamily="18" charset="-78"/>
                  <a:cs typeface="Simplified Arabic" panose="02020603050405020304" pitchFamily="18" charset="-78"/>
                  <a:sym typeface="Symbol"/>
                </a:endParaRPr>
              </a:p>
              <a:p>
                <a:r>
                  <a:rPr lang="ar-EG" sz="2400" b="1" dirty="0">
                    <a:latin typeface="Simplified Arabic" panose="02020603050405020304" pitchFamily="18" charset="-78"/>
                    <a:cs typeface="Simplified Arabic" panose="02020603050405020304" pitchFamily="18" charset="-78"/>
                    <a:sym typeface="Symbol"/>
                  </a:rPr>
                  <a:t>و معادلة القطع هي : </a:t>
                </a:r>
                <a14:m>
                  <m:oMath xmlns:m="http://schemas.openxmlformats.org/officeDocument/2006/math">
                    <m:f>
                      <m:fPr>
                        <m:ctrlPr>
                          <a:rPr lang="ar-EG" sz="2400" b="1" i="1">
                            <a:latin typeface="Cambria Math" panose="02040503050406030204" pitchFamily="18" charset="0"/>
                          </a:rPr>
                        </m:ctrlPr>
                      </m:fPr>
                      <m:num>
                        <m:sSup>
                          <m:sSupPr>
                            <m:ctrlPr>
                              <a:rPr lang="ar-EG" sz="2400" b="1" i="1">
                                <a:latin typeface="Cambria Math" panose="02040503050406030204" pitchFamily="18" charset="0"/>
                              </a:rPr>
                            </m:ctrlPr>
                          </m:sSupPr>
                          <m:e>
                            <m:r>
                              <a:rPr lang="en-US" sz="2400" b="1" i="1">
                                <a:latin typeface="Cambria Math"/>
                              </a:rPr>
                              <m:t>𝒙</m:t>
                            </m:r>
                          </m:e>
                          <m:sup>
                            <m:r>
                              <a:rPr lang="ar-EG" sz="2400" b="1" i="1">
                                <a:latin typeface="Cambria Math"/>
                              </a:rPr>
                              <m:t>𝟐</m:t>
                            </m:r>
                          </m:sup>
                        </m:sSup>
                      </m:num>
                      <m:den>
                        <m:sSup>
                          <m:sSupPr>
                            <m:ctrlPr>
                              <a:rPr lang="ar-EG" sz="2400" b="1" i="1">
                                <a:latin typeface="Cambria Math" panose="02040503050406030204" pitchFamily="18" charset="0"/>
                              </a:rPr>
                            </m:ctrlPr>
                          </m:sSupPr>
                          <m:e>
                            <m:r>
                              <a:rPr lang="en-US" sz="2400" b="1" i="1">
                                <a:latin typeface="Cambria Math"/>
                              </a:rPr>
                              <m:t>𝒃</m:t>
                            </m:r>
                          </m:e>
                          <m:sup>
                            <m:r>
                              <a:rPr lang="ar-EG" sz="2400" b="1" i="1">
                                <a:latin typeface="Cambria Math"/>
                              </a:rPr>
                              <m:t>𝟐</m:t>
                            </m:r>
                          </m:sup>
                        </m:sSup>
                      </m:den>
                    </m:f>
                    <m:r>
                      <a:rPr lang="ar-EG" sz="2400" b="1" i="1">
                        <a:latin typeface="Cambria Math"/>
                      </a:rPr>
                      <m:t>+</m:t>
                    </m:r>
                    <m:f>
                      <m:fPr>
                        <m:ctrlPr>
                          <a:rPr lang="ar-EG" sz="2400" b="1" i="1">
                            <a:latin typeface="Cambria Math" panose="02040503050406030204" pitchFamily="18" charset="0"/>
                          </a:rPr>
                        </m:ctrlPr>
                      </m:fPr>
                      <m:num>
                        <m:sSup>
                          <m:sSupPr>
                            <m:ctrlPr>
                              <a:rPr lang="ar-EG" sz="2400" b="1" i="1">
                                <a:latin typeface="Cambria Math" panose="02040503050406030204" pitchFamily="18" charset="0"/>
                              </a:rPr>
                            </m:ctrlPr>
                          </m:sSupPr>
                          <m:e>
                            <m:r>
                              <a:rPr lang="en-US" sz="2400" b="1" i="1">
                                <a:latin typeface="Cambria Math"/>
                              </a:rPr>
                              <m:t>𝒚</m:t>
                            </m:r>
                          </m:e>
                          <m:sup>
                            <m:r>
                              <a:rPr lang="ar-EG" sz="2400" b="1" i="1">
                                <a:latin typeface="Cambria Math"/>
                              </a:rPr>
                              <m:t>𝟐</m:t>
                            </m:r>
                          </m:sup>
                        </m:sSup>
                      </m:num>
                      <m:den>
                        <m:sSup>
                          <m:sSupPr>
                            <m:ctrlPr>
                              <a:rPr lang="ar-EG" sz="2400" b="1" i="1">
                                <a:latin typeface="Cambria Math" panose="02040503050406030204" pitchFamily="18" charset="0"/>
                              </a:rPr>
                            </m:ctrlPr>
                          </m:sSupPr>
                          <m:e>
                            <m:r>
                              <a:rPr lang="en-US" sz="2400" b="1" i="1">
                                <a:latin typeface="Cambria Math"/>
                              </a:rPr>
                              <m:t>𝒂</m:t>
                            </m:r>
                          </m:e>
                          <m:sup>
                            <m:r>
                              <a:rPr lang="ar-EG" sz="2400" b="1" i="1">
                                <a:latin typeface="Cambria Math"/>
                              </a:rPr>
                              <m:t>𝟐</m:t>
                            </m:r>
                          </m:sup>
                        </m:sSup>
                      </m:den>
                    </m:f>
                    <m:r>
                      <a:rPr lang="ar-EG" sz="2400" b="1" i="1">
                        <a:latin typeface="Cambria Math"/>
                      </a:rPr>
                      <m:t>=</m:t>
                    </m:r>
                    <m:r>
                      <a:rPr lang="ar-EG" sz="2400" b="1" i="1">
                        <a:latin typeface="Cambria Math"/>
                      </a:rPr>
                      <m:t>𝟏</m:t>
                    </m:r>
                    <m:r>
                      <a:rPr lang="en-US" sz="2400" b="1" i="1">
                        <a:latin typeface="Cambria Math"/>
                      </a:rPr>
                      <m:t>         </m:t>
                    </m:r>
                    <m:r>
                      <a:rPr lang="en-US" sz="2400" b="1" i="1">
                        <a:latin typeface="Cambria Math"/>
                      </a:rPr>
                      <m:t> </m:t>
                    </m:r>
                  </m:oMath>
                </a14:m>
                <a:endParaRPr lang="ar-KW" sz="2400" b="1" dirty="0">
                  <a:latin typeface="Simplified Arabic" panose="02020603050405020304" pitchFamily="18" charset="-78"/>
                  <a:cs typeface="Simplified Arabic" panose="02020603050405020304" pitchFamily="18" charset="-78"/>
                </a:endParaRPr>
              </a:p>
              <a:p>
                <a:endParaRPr lang="ar-EG" sz="2400" b="1" dirty="0">
                  <a:latin typeface="Simplified Arabic" panose="02020603050405020304" pitchFamily="18" charset="-78"/>
                  <a:cs typeface="Simplified Arabic" panose="02020603050405020304" pitchFamily="18" charset="-78"/>
                </a:endParaRPr>
              </a:p>
              <a:p>
                <a:r>
                  <a:rPr lang="ar-EG" sz="2400" b="1" dirty="0">
                    <a:latin typeface="Simplified Arabic" panose="02020603050405020304" pitchFamily="18" charset="-78"/>
                    <a:cs typeface="Simplified Arabic" panose="02020603050405020304" pitchFamily="18" charset="-78"/>
                  </a:rPr>
                  <a:t>النقطة </a:t>
                </a:r>
                <a14:m>
                  <m:oMath xmlns:m="http://schemas.openxmlformats.org/officeDocument/2006/math">
                    <m:r>
                      <a:rPr lang="en-US" sz="2400" b="1" i="1">
                        <a:latin typeface="Cambria Math"/>
                      </a:rPr>
                      <m:t>(</m:t>
                    </m:r>
                    <m:r>
                      <a:rPr lang="en-US" sz="2400" b="1" i="1">
                        <a:latin typeface="Cambria Math"/>
                      </a:rPr>
                      <m:t>𝟐</m:t>
                    </m:r>
                    <m:r>
                      <a:rPr lang="en-US" sz="2400" b="1" i="1">
                        <a:latin typeface="Cambria Math"/>
                      </a:rPr>
                      <m:t> , </m:t>
                    </m:r>
                    <m:r>
                      <a:rPr lang="en-US" sz="2400" b="1" i="1">
                        <a:latin typeface="Cambria Math"/>
                      </a:rPr>
                      <m:t>𝟐</m:t>
                    </m:r>
                    <m:rad>
                      <m:radPr>
                        <m:degHide m:val="on"/>
                        <m:ctrlPr>
                          <a:rPr lang="en-US" sz="2400" b="1" i="1">
                            <a:latin typeface="Cambria Math" panose="02040503050406030204" pitchFamily="18" charset="0"/>
                          </a:rPr>
                        </m:ctrlPr>
                      </m:radPr>
                      <m:deg/>
                      <m:e>
                        <m:r>
                          <a:rPr lang="en-US" sz="2400" b="1" i="1">
                            <a:latin typeface="Cambria Math"/>
                          </a:rPr>
                          <m:t>𝟔</m:t>
                        </m:r>
                      </m:e>
                    </m:rad>
                    <m:r>
                      <a:rPr lang="en-US" sz="2400" b="1" i="1">
                        <a:latin typeface="Cambria Math"/>
                      </a:rPr>
                      <m:t>)</m:t>
                    </m:r>
                  </m:oMath>
                </a14:m>
                <a:r>
                  <a:rPr lang="ar-EG" sz="2400" b="1" dirty="0">
                    <a:latin typeface="Simplified Arabic" panose="02020603050405020304" pitchFamily="18" charset="-78"/>
                    <a:cs typeface="Simplified Arabic" panose="02020603050405020304" pitchFamily="18" charset="-78"/>
                  </a:rPr>
                  <a:t> تنتمي للقطع </a:t>
                </a:r>
                <a:r>
                  <a:rPr lang="ar-EG" sz="2400" b="1" dirty="0">
                    <a:latin typeface="Simplified Arabic" panose="02020603050405020304" pitchFamily="18" charset="-78"/>
                    <a:cs typeface="Simplified Arabic" panose="02020603050405020304" pitchFamily="18" charset="-78"/>
                    <a:sym typeface="Symbol"/>
                  </a:rPr>
                  <a:t> تحقق معادلته </a:t>
                </a:r>
              </a:p>
              <a:p>
                <a:r>
                  <a:rPr lang="ar-EG" sz="2400" b="1" dirty="0">
                    <a:latin typeface="Simplified Arabic" panose="02020603050405020304" pitchFamily="18" charset="-78"/>
                    <a:cs typeface="Simplified Arabic" panose="02020603050405020304" pitchFamily="18" charset="-78"/>
                    <a:sym typeface="Symbol"/>
                  </a:rPr>
                  <a:t>أي أن : </a:t>
                </a:r>
                <a14:m>
                  <m:oMath xmlns:m="http://schemas.openxmlformats.org/officeDocument/2006/math">
                    <m:f>
                      <m:fPr>
                        <m:ctrlPr>
                          <a:rPr lang="ar-EG" sz="2400" b="1" i="1">
                            <a:latin typeface="Cambria Math" panose="02040503050406030204" pitchFamily="18" charset="0"/>
                          </a:rPr>
                        </m:ctrlPr>
                      </m:fPr>
                      <m:num>
                        <m:sSup>
                          <m:sSupPr>
                            <m:ctrlPr>
                              <a:rPr lang="ar-EG" sz="2400" b="1" i="1">
                                <a:latin typeface="Cambria Math" panose="02040503050406030204" pitchFamily="18" charset="0"/>
                              </a:rPr>
                            </m:ctrlPr>
                          </m:sSupPr>
                          <m:e>
                            <m:r>
                              <a:rPr lang="en-US" sz="2400" b="1" i="1">
                                <a:latin typeface="Cambria Math"/>
                              </a:rPr>
                              <m:t>(</m:t>
                            </m:r>
                            <m:r>
                              <a:rPr lang="en-US" sz="2400" b="1" i="1">
                                <a:latin typeface="Cambria Math"/>
                              </a:rPr>
                              <m:t>𝟐</m:t>
                            </m:r>
                            <m:r>
                              <a:rPr lang="en-US" sz="2400" b="1" i="1">
                                <a:latin typeface="Cambria Math"/>
                              </a:rPr>
                              <m:t>)</m:t>
                            </m:r>
                          </m:e>
                          <m:sup>
                            <m:r>
                              <a:rPr lang="ar-EG" sz="2400" b="1" i="1">
                                <a:latin typeface="Cambria Math"/>
                              </a:rPr>
                              <m:t>𝟐</m:t>
                            </m:r>
                          </m:sup>
                        </m:sSup>
                      </m:num>
                      <m:den>
                        <m:sSup>
                          <m:sSupPr>
                            <m:ctrlPr>
                              <a:rPr lang="ar-EG" sz="2400" b="1" i="1">
                                <a:latin typeface="Cambria Math" panose="02040503050406030204" pitchFamily="18" charset="0"/>
                              </a:rPr>
                            </m:ctrlPr>
                          </m:sSupPr>
                          <m:e>
                            <m:r>
                              <a:rPr lang="en-US" sz="2400" b="1" i="1">
                                <a:latin typeface="Cambria Math"/>
                              </a:rPr>
                              <m:t>(</m:t>
                            </m:r>
                            <m:r>
                              <a:rPr lang="en-US" sz="2400" b="1" i="1">
                                <a:latin typeface="Cambria Math"/>
                              </a:rPr>
                              <m:t>𝟓</m:t>
                            </m:r>
                            <m:r>
                              <a:rPr lang="en-US" sz="2400" b="1" i="1">
                                <a:latin typeface="Cambria Math"/>
                              </a:rPr>
                              <m:t>)</m:t>
                            </m:r>
                          </m:e>
                          <m:sup>
                            <m:r>
                              <a:rPr lang="ar-EG" sz="2400" b="1" i="1">
                                <a:latin typeface="Cambria Math"/>
                              </a:rPr>
                              <m:t>𝟐</m:t>
                            </m:r>
                          </m:sup>
                        </m:sSup>
                      </m:den>
                    </m:f>
                    <m:r>
                      <a:rPr lang="ar-EG" sz="2400" b="1" i="1">
                        <a:latin typeface="Cambria Math"/>
                      </a:rPr>
                      <m:t>+</m:t>
                    </m:r>
                    <m:f>
                      <m:fPr>
                        <m:ctrlPr>
                          <a:rPr lang="ar-EG" sz="2400" b="1" i="1">
                            <a:latin typeface="Cambria Math" panose="02040503050406030204" pitchFamily="18" charset="0"/>
                          </a:rPr>
                        </m:ctrlPr>
                      </m:fPr>
                      <m:num>
                        <m:sSup>
                          <m:sSupPr>
                            <m:ctrlPr>
                              <a:rPr lang="ar-EG" sz="2400" b="1" i="1">
                                <a:latin typeface="Cambria Math" panose="02040503050406030204" pitchFamily="18" charset="0"/>
                              </a:rPr>
                            </m:ctrlPr>
                          </m:sSupPr>
                          <m:e>
                            <m:r>
                              <a:rPr lang="en-US" sz="2400" b="1" i="1">
                                <a:latin typeface="Cambria Math"/>
                              </a:rPr>
                              <m:t>(</m:t>
                            </m:r>
                            <m:r>
                              <a:rPr lang="en-US" sz="2400" b="1" i="1">
                                <a:latin typeface="Cambria Math"/>
                              </a:rPr>
                              <m:t>𝟐</m:t>
                            </m:r>
                            <m:rad>
                              <m:radPr>
                                <m:degHide m:val="on"/>
                                <m:ctrlPr>
                                  <a:rPr lang="en-US" sz="2400" b="1" i="1">
                                    <a:latin typeface="Cambria Math" panose="02040503050406030204" pitchFamily="18" charset="0"/>
                                  </a:rPr>
                                </m:ctrlPr>
                              </m:radPr>
                              <m:deg/>
                              <m:e>
                                <m:r>
                                  <a:rPr lang="en-US" sz="2400" b="1" i="1">
                                    <a:latin typeface="Cambria Math"/>
                                  </a:rPr>
                                  <m:t>𝟔</m:t>
                                </m:r>
                              </m:e>
                            </m:rad>
                            <m:r>
                              <a:rPr lang="en-US" sz="2400" b="1" i="1">
                                <a:latin typeface="Cambria Math"/>
                              </a:rPr>
                              <m:t>)</m:t>
                            </m:r>
                          </m:e>
                          <m:sup>
                            <m:r>
                              <a:rPr lang="ar-EG" sz="2400" b="1" i="1">
                                <a:latin typeface="Cambria Math"/>
                              </a:rPr>
                              <m:t>𝟐</m:t>
                            </m:r>
                          </m:sup>
                        </m:sSup>
                      </m:num>
                      <m:den>
                        <m:sSup>
                          <m:sSupPr>
                            <m:ctrlPr>
                              <a:rPr lang="ar-EG" sz="2400" b="1" i="1">
                                <a:latin typeface="Cambria Math" panose="02040503050406030204" pitchFamily="18" charset="0"/>
                              </a:rPr>
                            </m:ctrlPr>
                          </m:sSupPr>
                          <m:e>
                            <m:r>
                              <a:rPr lang="en-US" sz="2400" b="1" i="1">
                                <a:latin typeface="Cambria Math"/>
                              </a:rPr>
                              <m:t>𝒂</m:t>
                            </m:r>
                          </m:e>
                          <m:sup>
                            <m:r>
                              <a:rPr lang="ar-EG" sz="2400" b="1" i="1">
                                <a:latin typeface="Cambria Math"/>
                              </a:rPr>
                              <m:t>𝟐</m:t>
                            </m:r>
                          </m:sup>
                        </m:sSup>
                      </m:den>
                    </m:f>
                    <m:r>
                      <a:rPr lang="ar-EG" sz="2400" b="1" i="1">
                        <a:latin typeface="Cambria Math"/>
                      </a:rPr>
                      <m:t>=</m:t>
                    </m:r>
                    <m:r>
                      <a:rPr lang="ar-EG" sz="2400" b="1" i="1">
                        <a:latin typeface="Cambria Math"/>
                      </a:rPr>
                      <m:t>𝟏</m:t>
                    </m:r>
                    <m:r>
                      <a:rPr lang="en-US" sz="2400" b="1" i="1">
                        <a:latin typeface="Cambria Math"/>
                      </a:rPr>
                      <m:t> </m:t>
                    </m:r>
                  </m:oMath>
                </a14:m>
                <a:endParaRPr lang="ar-EG" sz="2400" b="1" dirty="0">
                  <a:latin typeface="Simplified Arabic" panose="02020603050405020304" pitchFamily="18" charset="-78"/>
                  <a:cs typeface="Simplified Arabic" panose="02020603050405020304" pitchFamily="18" charset="-78"/>
                </a:endParaRPr>
              </a:p>
              <a:p>
                <a:pPr/>
                <a14:m>
                  <m:oMathPara xmlns:m="http://schemas.openxmlformats.org/officeDocument/2006/math">
                    <m:oMathParaPr>
                      <m:jc m:val="centerGroup"/>
                    </m:oMathParaPr>
                    <m:oMath xmlns:m="http://schemas.openxmlformats.org/officeDocument/2006/math">
                      <m:sSup>
                        <m:sSupPr>
                          <m:ctrlPr>
                            <a:rPr lang="ar-EG" sz="2400" b="1" i="1">
                              <a:latin typeface="Cambria Math" panose="02040503050406030204" pitchFamily="18" charset="0"/>
                            </a:rPr>
                          </m:ctrlPr>
                        </m:sSupPr>
                        <m:e>
                          <m:r>
                            <a:rPr lang="en-US" sz="2400" b="1" i="1">
                              <a:latin typeface="Cambria Math"/>
                            </a:rPr>
                            <m:t>𝒂</m:t>
                          </m:r>
                        </m:e>
                        <m:sup>
                          <m:r>
                            <a:rPr lang="ar-EG" sz="2400" b="1" i="1">
                              <a:latin typeface="Cambria Math"/>
                            </a:rPr>
                            <m:t>𝟐</m:t>
                          </m:r>
                        </m:sup>
                      </m:sSup>
                      <m:r>
                        <a:rPr lang="ar-EG" sz="2400" b="1" i="1">
                          <a:latin typeface="Cambria Math"/>
                        </a:rPr>
                        <m:t>= </m:t>
                      </m:r>
                      <m:f>
                        <m:fPr>
                          <m:ctrlPr>
                            <a:rPr lang="ar-EG" sz="2400" b="1" i="1">
                              <a:latin typeface="Cambria Math" panose="02040503050406030204" pitchFamily="18" charset="0"/>
                            </a:rPr>
                          </m:ctrlPr>
                        </m:fPr>
                        <m:num>
                          <m:r>
                            <a:rPr lang="ar-EG" sz="2400" b="1" i="1">
                              <a:latin typeface="Cambria Math"/>
                            </a:rPr>
                            <m:t>𝟐𝟎𝟎</m:t>
                          </m:r>
                        </m:num>
                        <m:den>
                          <m:r>
                            <a:rPr lang="ar-EG" sz="2400" b="1" i="1">
                              <a:latin typeface="Cambria Math"/>
                            </a:rPr>
                            <m:t>𝟕</m:t>
                          </m:r>
                        </m:den>
                      </m:f>
                    </m:oMath>
                  </m:oMathPara>
                </a14:m>
                <a:endParaRPr lang="ar-EG" sz="2400" b="1" dirty="0">
                  <a:latin typeface="Simplified Arabic" panose="02020603050405020304" pitchFamily="18" charset="-78"/>
                  <a:cs typeface="Simplified Arabic" panose="02020603050405020304" pitchFamily="18" charset="-78"/>
                </a:endParaRPr>
              </a:p>
              <a:p>
                <a:r>
                  <a:rPr lang="ar-EG" sz="2400" b="1" dirty="0">
                    <a:latin typeface="Simplified Arabic" panose="02020603050405020304" pitchFamily="18" charset="-78"/>
                    <a:cs typeface="Simplified Arabic" panose="02020603050405020304" pitchFamily="18" charset="-78"/>
                  </a:rPr>
                  <a:t>معادلة القطع المطلوبة هي : </a:t>
                </a:r>
              </a:p>
              <a:p>
                <a:pPr/>
                <a14:m>
                  <m:oMathPara xmlns:m="http://schemas.openxmlformats.org/officeDocument/2006/math">
                    <m:oMathParaPr>
                      <m:jc m:val="centerGroup"/>
                    </m:oMathParaPr>
                    <m:oMath xmlns:m="http://schemas.openxmlformats.org/officeDocument/2006/math">
                      <m:f>
                        <m:fPr>
                          <m:ctrlPr>
                            <a:rPr lang="ar-EG" sz="2400" b="1" i="1">
                              <a:latin typeface="Cambria Math" panose="02040503050406030204" pitchFamily="18" charset="0"/>
                            </a:rPr>
                          </m:ctrlPr>
                        </m:fPr>
                        <m:num>
                          <m:sSup>
                            <m:sSupPr>
                              <m:ctrlPr>
                                <a:rPr lang="ar-EG" sz="2400" b="1" i="1">
                                  <a:latin typeface="Cambria Math" panose="02040503050406030204" pitchFamily="18" charset="0"/>
                                </a:rPr>
                              </m:ctrlPr>
                            </m:sSupPr>
                            <m:e>
                              <m:r>
                                <a:rPr lang="en-US" sz="2400" b="1" i="1">
                                  <a:latin typeface="Cambria Math"/>
                                </a:rPr>
                                <m:t>𝒙</m:t>
                              </m:r>
                            </m:e>
                            <m:sup>
                              <m:r>
                                <a:rPr lang="ar-EG" sz="2400" b="1" i="1">
                                  <a:latin typeface="Cambria Math"/>
                                </a:rPr>
                                <m:t>𝟐</m:t>
                              </m:r>
                            </m:sup>
                          </m:sSup>
                        </m:num>
                        <m:den>
                          <m:r>
                            <a:rPr lang="ar-EG" sz="2400" b="1" i="1">
                              <a:latin typeface="Cambria Math"/>
                            </a:rPr>
                            <m:t>𝟐𝟓</m:t>
                          </m:r>
                        </m:den>
                      </m:f>
                      <m:r>
                        <a:rPr lang="ar-EG" sz="2400" b="1" i="1">
                          <a:latin typeface="Cambria Math"/>
                        </a:rPr>
                        <m:t>+</m:t>
                      </m:r>
                      <m:f>
                        <m:fPr>
                          <m:ctrlPr>
                            <a:rPr lang="ar-EG" sz="2400" b="1" i="1">
                              <a:latin typeface="Cambria Math" panose="02040503050406030204" pitchFamily="18" charset="0"/>
                            </a:rPr>
                          </m:ctrlPr>
                        </m:fPr>
                        <m:num>
                          <m:r>
                            <a:rPr lang="ar-EG" sz="2400" b="1" i="1">
                              <a:latin typeface="Cambria Math"/>
                            </a:rPr>
                            <m:t>𝟕</m:t>
                          </m:r>
                          <m:sSup>
                            <m:sSupPr>
                              <m:ctrlPr>
                                <a:rPr lang="ar-EG" sz="2400" b="1" i="1">
                                  <a:latin typeface="Cambria Math" panose="02040503050406030204" pitchFamily="18" charset="0"/>
                                </a:rPr>
                              </m:ctrlPr>
                            </m:sSupPr>
                            <m:e>
                              <m:r>
                                <a:rPr lang="en-US" sz="2400" b="1" i="1">
                                  <a:latin typeface="Cambria Math"/>
                                </a:rPr>
                                <m:t>𝒚</m:t>
                              </m:r>
                            </m:e>
                            <m:sup>
                              <m:r>
                                <a:rPr lang="ar-EG" sz="2400" b="1" i="1">
                                  <a:latin typeface="Cambria Math"/>
                                </a:rPr>
                                <m:t>𝟐</m:t>
                              </m:r>
                            </m:sup>
                          </m:sSup>
                        </m:num>
                        <m:den>
                          <m:r>
                            <a:rPr lang="ar-EG" sz="2400" b="1" i="1">
                              <a:latin typeface="Cambria Math"/>
                            </a:rPr>
                            <m:t>𝟐𝟎𝟎</m:t>
                          </m:r>
                        </m:den>
                      </m:f>
                      <m:r>
                        <a:rPr lang="ar-EG" sz="2400" b="1" i="1">
                          <a:latin typeface="Cambria Math"/>
                        </a:rPr>
                        <m:t>=</m:t>
                      </m:r>
                      <m:r>
                        <a:rPr lang="ar-EG" sz="2400" b="1" i="1">
                          <a:latin typeface="Cambria Math"/>
                        </a:rPr>
                        <m:t>𝟏</m:t>
                      </m:r>
                      <m:r>
                        <a:rPr lang="en-US" sz="2400" b="1" i="1">
                          <a:latin typeface="Cambria Math"/>
                        </a:rPr>
                        <m:t> </m:t>
                      </m:r>
                    </m:oMath>
                  </m:oMathPara>
                </a14:m>
                <a:endParaRPr lang="ar-EG" sz="2400" b="1" dirty="0">
                  <a:latin typeface="Simplified Arabic" panose="02020603050405020304" pitchFamily="18" charset="-78"/>
                  <a:cs typeface="Simplified Arabic" panose="02020603050405020304" pitchFamily="18" charset="-78"/>
                </a:endParaRPr>
              </a:p>
              <a:p>
                <a:endParaRPr lang="ar-EG" sz="2400" b="1" dirty="0">
                  <a:latin typeface="Simplified Arabic" panose="02020603050405020304" pitchFamily="18" charset="-78"/>
                  <a:cs typeface="Simplified Arabic" panose="02020603050405020304" pitchFamily="18" charset="-78"/>
                </a:endParaRPr>
              </a:p>
            </p:txBody>
          </p:sp>
        </mc:Choice>
        <mc:Fallback>
          <p:sp>
            <p:nvSpPr>
              <p:cNvPr id="7" name="مربع نص 5"/>
              <p:cNvSpPr txBox="1">
                <a:spLocks noRot="1" noChangeAspect="1" noMove="1" noResize="1" noEditPoints="1" noAdjustHandles="1" noChangeArrowheads="1" noChangeShapeType="1" noTextEdit="1"/>
              </p:cNvSpPr>
              <p:nvPr/>
            </p:nvSpPr>
            <p:spPr>
              <a:xfrm>
                <a:off x="539554" y="1124746"/>
                <a:ext cx="7272809" cy="5385577"/>
              </a:xfrm>
              <a:prstGeom prst="rect">
                <a:avLst/>
              </a:prstGeom>
              <a:blipFill>
                <a:blip r:embed="rId4"/>
                <a:stretch>
                  <a:fillRect t="-1472" r="-1257" b="-1586"/>
                </a:stretch>
              </a:blipFill>
            </p:spPr>
            <p:txBody>
              <a:bodyPr/>
              <a:lstStyle/>
              <a:p>
                <a:r>
                  <a:rPr lang="en-US">
                    <a:noFill/>
                  </a:rPr>
                  <a:t> </a:t>
                </a:r>
              </a:p>
            </p:txBody>
          </p:sp>
        </mc:Fallback>
      </mc:AlternateContent>
    </p:spTree>
    <p:extLst>
      <p:ext uri="{BB962C8B-B14F-4D97-AF65-F5344CB8AC3E}">
        <p14:creationId xmlns:p14="http://schemas.microsoft.com/office/powerpoint/2010/main" val="218353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0179" name="Object 3"/>
          <p:cNvGraphicFramePr>
            <a:graphicFrameLocks noChangeAspect="1"/>
          </p:cNvGraphicFramePr>
          <p:nvPr>
            <p:extLst>
              <p:ext uri="{D42A27DB-BD31-4B8C-83A1-F6EECF244321}">
                <p14:modId xmlns:p14="http://schemas.microsoft.com/office/powerpoint/2010/main" val="2202492658"/>
              </p:ext>
            </p:extLst>
          </p:nvPr>
        </p:nvGraphicFramePr>
        <p:xfrm>
          <a:off x="2443291" y="2060848"/>
          <a:ext cx="4214842" cy="501650"/>
        </p:xfrm>
        <a:graphic>
          <a:graphicData uri="http://schemas.openxmlformats.org/presentationml/2006/ole">
            <mc:AlternateContent xmlns:mc="http://schemas.openxmlformats.org/markup-compatibility/2006">
              <mc:Choice xmlns:v="urn:schemas-microsoft-com:vml" Requires="v">
                <p:oleObj name="Equation" r:id="rId2" imgW="1574640" imgH="215640" progId="Equation.3">
                  <p:embed/>
                </p:oleObj>
              </mc:Choice>
              <mc:Fallback>
                <p:oleObj name="Equation" r:id="rId2" imgW="1574640" imgH="215640" progId="Equation.3">
                  <p:embed/>
                  <p:pic>
                    <p:nvPicPr>
                      <p:cNvPr id="50179"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291" y="2060848"/>
                        <a:ext cx="4214842" cy="501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كائن 6"/>
          <p:cNvGraphicFramePr>
            <a:graphicFrameLocks noChangeAspect="1"/>
          </p:cNvGraphicFramePr>
          <p:nvPr>
            <p:extLst>
              <p:ext uri="{D42A27DB-BD31-4B8C-83A1-F6EECF244321}">
                <p14:modId xmlns:p14="http://schemas.microsoft.com/office/powerpoint/2010/main" val="4294278250"/>
              </p:ext>
            </p:extLst>
          </p:nvPr>
        </p:nvGraphicFramePr>
        <p:xfrm>
          <a:off x="3203848" y="2852936"/>
          <a:ext cx="2428892" cy="446090"/>
        </p:xfrm>
        <a:graphic>
          <a:graphicData uri="http://schemas.openxmlformats.org/presentationml/2006/ole">
            <mc:AlternateContent xmlns:mc="http://schemas.openxmlformats.org/markup-compatibility/2006">
              <mc:Choice xmlns:v="urn:schemas-microsoft-com:vml" Requires="v">
                <p:oleObj name="Equation" r:id="rId4" imgW="939600" imgH="177480" progId="Equation.3">
                  <p:embed/>
                </p:oleObj>
              </mc:Choice>
              <mc:Fallback>
                <p:oleObj name="Equation" r:id="rId4" imgW="939600" imgH="177480" progId="Equation.3">
                  <p:embed/>
                  <p:pic>
                    <p:nvPicPr>
                      <p:cNvPr id="7" name="كائن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2852936"/>
                        <a:ext cx="2428892" cy="4460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مربع نص 8"/>
          <p:cNvSpPr txBox="1"/>
          <p:nvPr/>
        </p:nvSpPr>
        <p:spPr>
          <a:xfrm>
            <a:off x="2411760" y="1061166"/>
            <a:ext cx="4879862" cy="830997"/>
          </a:xfrm>
          <a:prstGeom prst="rect">
            <a:avLst/>
          </a:prstGeom>
          <a:noFill/>
        </p:spPr>
        <p:txBody>
          <a:bodyPr wrap="none" rtlCol="1">
            <a:spAutoFit/>
          </a:bodyPr>
          <a:lstStyle/>
          <a:p>
            <a:r>
              <a:rPr lang="ar-KW" sz="2400" b="1" dirty="0">
                <a:latin typeface="Simplified Arabic" panose="02020603050405020304" pitchFamily="18" charset="-78"/>
                <a:cs typeface="Simplified Arabic" panose="02020603050405020304" pitchFamily="18" charset="-78"/>
              </a:rPr>
              <a:t>طرفي المحور الأكبر تقعان على محور الصادات</a:t>
            </a:r>
          </a:p>
          <a:p>
            <a:r>
              <a:rPr lang="ar-KW" sz="2400" b="1" dirty="0">
                <a:latin typeface="Simplified Arabic" panose="02020603050405020304" pitchFamily="18" charset="-78"/>
                <a:cs typeface="Simplified Arabic" panose="02020603050405020304" pitchFamily="18" charset="-78"/>
                <a:sym typeface="Symbol"/>
              </a:rPr>
              <a:t>المحور الأساسي هو محور الصادات</a:t>
            </a:r>
            <a:endParaRPr lang="ar-KW" sz="2400" b="1" dirty="0">
              <a:latin typeface="Simplified Arabic" panose="02020603050405020304" pitchFamily="18" charset="-78"/>
              <a:cs typeface="Simplified Arabic" panose="02020603050405020304" pitchFamily="18" charset="-78"/>
            </a:endParaRPr>
          </a:p>
        </p:txBody>
      </p:sp>
      <p:graphicFrame>
        <p:nvGraphicFramePr>
          <p:cNvPr id="10" name="كائن 9"/>
          <p:cNvGraphicFramePr>
            <a:graphicFrameLocks noChangeAspect="1"/>
          </p:cNvGraphicFramePr>
          <p:nvPr>
            <p:extLst>
              <p:ext uri="{D42A27DB-BD31-4B8C-83A1-F6EECF244321}">
                <p14:modId xmlns:p14="http://schemas.microsoft.com/office/powerpoint/2010/main" val="3889608312"/>
              </p:ext>
            </p:extLst>
          </p:nvPr>
        </p:nvGraphicFramePr>
        <p:xfrm>
          <a:off x="2699792" y="3501008"/>
          <a:ext cx="3571900" cy="847728"/>
        </p:xfrm>
        <a:graphic>
          <a:graphicData uri="http://schemas.openxmlformats.org/presentationml/2006/ole">
            <mc:AlternateContent xmlns:mc="http://schemas.openxmlformats.org/markup-compatibility/2006">
              <mc:Choice xmlns:v="urn:schemas-microsoft-com:vml" Requires="v">
                <p:oleObj name="Equation" r:id="rId6" imgW="1638000" imgH="419040" progId="Equation.3">
                  <p:embed/>
                </p:oleObj>
              </mc:Choice>
              <mc:Fallback>
                <p:oleObj name="Equation" r:id="rId6" imgW="1638000" imgH="419040" progId="Equation.3">
                  <p:embed/>
                  <p:pic>
                    <p:nvPicPr>
                      <p:cNvPr id="10" name="كائن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9792" y="3501008"/>
                        <a:ext cx="3571900" cy="8477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mc:Choice xmlns:a14="http://schemas.microsoft.com/office/drawing/2010/main" Requires="a14">
          <p:sp>
            <p:nvSpPr>
              <p:cNvPr id="11" name="مربع نص 2"/>
              <p:cNvSpPr txBox="1"/>
              <p:nvPr/>
            </p:nvSpPr>
            <p:spPr>
              <a:xfrm>
                <a:off x="755576" y="112958"/>
                <a:ext cx="6192166" cy="830997"/>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 </a:t>
                </a:r>
                <a:r>
                  <a:rPr lang="ar-SA" sz="2400" b="1" dirty="0">
                    <a:solidFill>
                      <a:srgbClr val="00B050"/>
                    </a:solidFill>
                    <a:latin typeface="Simplified Arabic" panose="02020603050405020304" pitchFamily="18" charset="-78"/>
                    <a:cs typeface="Simplified Arabic" panose="02020603050405020304" pitchFamily="18" charset="-78"/>
                  </a:rPr>
                  <a:t> </a:t>
                </a:r>
                <a:r>
                  <a:rPr lang="ar-KW" sz="2400" b="1" dirty="0">
                    <a:solidFill>
                      <a:srgbClr val="00B050"/>
                    </a:solidFill>
                    <a:latin typeface="Simplified Arabic" panose="02020603050405020304" pitchFamily="18" charset="-78"/>
                    <a:cs typeface="Simplified Arabic" panose="02020603050405020304" pitchFamily="18" charset="-78"/>
                  </a:rPr>
                  <a:t>اوجد معادلة القطع الناقص الذي نقطتا المحور الاكبر هما </a:t>
                </a:r>
                <a14:m>
                  <m:oMath xmlns:m="http://schemas.openxmlformats.org/officeDocument/2006/math">
                    <m:r>
                      <a:rPr lang="en-US" sz="2400" b="1" i="1">
                        <a:solidFill>
                          <a:srgbClr val="00B050"/>
                        </a:solidFill>
                        <a:latin typeface="Cambria Math"/>
                        <a:cs typeface="Simplified Arabic" panose="02020603050405020304" pitchFamily="18" charset="-78"/>
                      </a:rPr>
                      <m:t>𝑨</m:t>
                    </m:r>
                    <m:r>
                      <a:rPr lang="en-US" sz="2400" b="1" i="1" baseline="-25000">
                        <a:solidFill>
                          <a:srgbClr val="00B050"/>
                        </a:solidFill>
                        <a:latin typeface="Cambria Math"/>
                        <a:cs typeface="Simplified Arabic" panose="02020603050405020304" pitchFamily="18" charset="-78"/>
                      </a:rPr>
                      <m:t>𝟏</m:t>
                    </m:r>
                    <m:d>
                      <m:dPr>
                        <m:ctrlPr>
                          <a:rPr lang="en-US" sz="2400" b="1" i="1">
                            <a:solidFill>
                              <a:srgbClr val="00B050"/>
                            </a:solidFill>
                            <a:latin typeface="Cambria Math" panose="02040503050406030204" pitchFamily="18" charset="0"/>
                            <a:cs typeface="Simplified Arabic" panose="02020603050405020304" pitchFamily="18" charset="-78"/>
                          </a:rPr>
                        </m:ctrlPr>
                      </m:dPr>
                      <m:e>
                        <m:r>
                          <a:rPr lang="en-US" sz="2400" b="1" i="1">
                            <a:solidFill>
                              <a:srgbClr val="00B050"/>
                            </a:solidFill>
                            <a:latin typeface="Cambria Math"/>
                            <a:cs typeface="Simplified Arabic" panose="02020603050405020304" pitchFamily="18" charset="-78"/>
                          </a:rPr>
                          <m:t>𝟎</m:t>
                        </m:r>
                        <m:r>
                          <a:rPr lang="en-US" sz="2400" b="1" i="1">
                            <a:solidFill>
                              <a:srgbClr val="00B050"/>
                            </a:solidFill>
                            <a:latin typeface="Cambria Math"/>
                            <a:cs typeface="Simplified Arabic" panose="02020603050405020304" pitchFamily="18" charset="-78"/>
                          </a:rPr>
                          <m:t>,</m:t>
                        </m:r>
                        <m:r>
                          <a:rPr lang="en-US" sz="2400" b="1" i="1">
                            <a:solidFill>
                              <a:srgbClr val="00B050"/>
                            </a:solidFill>
                            <a:latin typeface="Cambria Math"/>
                            <a:cs typeface="Simplified Arabic" panose="02020603050405020304" pitchFamily="18" charset="-78"/>
                          </a:rPr>
                          <m:t>𝟓</m:t>
                        </m:r>
                      </m:e>
                    </m:d>
                    <m:r>
                      <a:rPr lang="en-US" sz="2400" b="1" i="1">
                        <a:solidFill>
                          <a:srgbClr val="00B050"/>
                        </a:solidFill>
                        <a:latin typeface="Cambria Math"/>
                        <a:cs typeface="Simplified Arabic" panose="02020603050405020304" pitchFamily="18" charset="-78"/>
                      </a:rPr>
                      <m:t>, </m:t>
                    </m:r>
                    <m:r>
                      <a:rPr lang="en-US" sz="2400" b="1" i="1">
                        <a:solidFill>
                          <a:srgbClr val="00B050"/>
                        </a:solidFill>
                        <a:latin typeface="Cambria Math"/>
                        <a:cs typeface="Simplified Arabic" panose="02020603050405020304" pitchFamily="18" charset="-78"/>
                      </a:rPr>
                      <m:t>𝑨</m:t>
                    </m:r>
                    <m:r>
                      <a:rPr lang="en-US" sz="2400" b="1" i="1" baseline="-25000">
                        <a:solidFill>
                          <a:srgbClr val="00B050"/>
                        </a:solidFill>
                        <a:latin typeface="Cambria Math"/>
                        <a:cs typeface="Simplified Arabic" panose="02020603050405020304" pitchFamily="18" charset="-78"/>
                      </a:rPr>
                      <m:t>𝟐</m:t>
                    </m:r>
                    <m:r>
                      <a:rPr lang="en-US" sz="2400" b="1" i="1">
                        <a:solidFill>
                          <a:srgbClr val="00B050"/>
                        </a:solidFill>
                        <a:latin typeface="Cambria Math"/>
                        <a:cs typeface="Simplified Arabic" panose="02020603050405020304" pitchFamily="18" charset="-78"/>
                      </a:rPr>
                      <m:t>(</m:t>
                    </m:r>
                    <m:r>
                      <a:rPr lang="en-US" sz="2400" b="1" i="1">
                        <a:solidFill>
                          <a:srgbClr val="00B050"/>
                        </a:solidFill>
                        <a:latin typeface="Cambria Math"/>
                        <a:cs typeface="Simplified Arabic" panose="02020603050405020304" pitchFamily="18" charset="-78"/>
                      </a:rPr>
                      <m:t>𝟎</m:t>
                    </m:r>
                    <m:r>
                      <a:rPr lang="en-US" sz="2400" b="1" i="1">
                        <a:solidFill>
                          <a:srgbClr val="00B050"/>
                        </a:solidFill>
                        <a:latin typeface="Cambria Math"/>
                        <a:cs typeface="Simplified Arabic" panose="02020603050405020304" pitchFamily="18" charset="-78"/>
                      </a:rPr>
                      <m:t> , −</m:t>
                    </m:r>
                    <m:r>
                      <a:rPr lang="en-US" sz="2400" b="1" i="1">
                        <a:solidFill>
                          <a:srgbClr val="00B050"/>
                        </a:solidFill>
                        <a:latin typeface="Cambria Math"/>
                        <a:cs typeface="Simplified Arabic" panose="02020603050405020304" pitchFamily="18" charset="-78"/>
                      </a:rPr>
                      <m:t>𝟓</m:t>
                    </m:r>
                    <m:r>
                      <a:rPr lang="en-US" sz="2400" b="1" i="1">
                        <a:solidFill>
                          <a:srgbClr val="00B050"/>
                        </a:solidFill>
                        <a:latin typeface="Cambria Math"/>
                        <a:cs typeface="Simplified Arabic" panose="02020603050405020304" pitchFamily="18" charset="-78"/>
                      </a:rPr>
                      <m:t>)</m:t>
                    </m:r>
                  </m:oMath>
                </a14:m>
                <a:r>
                  <a:rPr lang="ar-KW" sz="2400" b="1" dirty="0">
                    <a:solidFill>
                      <a:srgbClr val="00B050"/>
                    </a:solidFill>
                    <a:latin typeface="Simplified Arabic" panose="02020603050405020304" pitchFamily="18" charset="-78"/>
                    <a:cs typeface="Simplified Arabic" panose="02020603050405020304" pitchFamily="18" charset="-78"/>
                  </a:rPr>
                  <a:t> ، طول المحور الاصغر </a:t>
                </a:r>
                <a:r>
                  <a:rPr lang="en-US" sz="2400" b="1" dirty="0">
                    <a:solidFill>
                      <a:srgbClr val="00B050"/>
                    </a:solidFill>
                    <a:latin typeface="Simplified Arabic" panose="02020603050405020304" pitchFamily="18" charset="-78"/>
                    <a:cs typeface="Simplified Arabic" panose="02020603050405020304" pitchFamily="18" charset="-78"/>
                  </a:rPr>
                  <a:t>4</a:t>
                </a:r>
                <a:endParaRPr lang="ar-KW" sz="2400" b="1" dirty="0">
                  <a:solidFill>
                    <a:srgbClr val="00B050"/>
                  </a:solidFill>
                  <a:latin typeface="Simplified Arabic" panose="02020603050405020304" pitchFamily="18" charset="-78"/>
                  <a:cs typeface="Simplified Arabic" panose="02020603050405020304" pitchFamily="18" charset="-78"/>
                </a:endParaRPr>
              </a:p>
            </p:txBody>
          </p:sp>
        </mc:Choice>
        <mc:Fallback>
          <p:sp>
            <p:nvSpPr>
              <p:cNvPr id="11" name="مربع نص 2"/>
              <p:cNvSpPr txBox="1">
                <a:spLocks noRot="1" noChangeAspect="1" noMove="1" noResize="1" noEditPoints="1" noAdjustHandles="1" noChangeArrowheads="1" noChangeShapeType="1" noTextEdit="1"/>
              </p:cNvSpPr>
              <p:nvPr/>
            </p:nvSpPr>
            <p:spPr>
              <a:xfrm>
                <a:off x="755576" y="112958"/>
                <a:ext cx="6192166" cy="830997"/>
              </a:xfrm>
              <a:prstGeom prst="rect">
                <a:avLst/>
              </a:prstGeom>
              <a:blipFill>
                <a:blip r:embed="rId8"/>
                <a:stretch>
                  <a:fillRect/>
                </a:stretch>
              </a:blipFill>
              <a:effectLst>
                <a:outerShdw blurRad="50800" dist="25000" dir="5400000" rotWithShape="0">
                  <a:srgbClr val="000000">
                    <a:alpha val="40000"/>
                  </a:srgbClr>
                </a:outerShdw>
                <a:softEdge rad="127000"/>
              </a:effectLst>
            </p:spPr>
            <p:txBody>
              <a:bodyPr/>
              <a:lstStyle/>
              <a:p>
                <a:r>
                  <a:rPr lang="en-US">
                    <a:noFill/>
                  </a:rPr>
                  <a:t> </a:t>
                </a:r>
              </a:p>
            </p:txBody>
          </p:sp>
        </mc:Fallback>
      </mc:AlternateContent>
      <p:pic>
        <p:nvPicPr>
          <p:cNvPr id="12" name="Picture 2"/>
          <p:cNvPicPr>
            <a:picLocks noChangeAspect="1" noChangeArrowheads="1"/>
          </p:cNvPicPr>
          <p:nvPr/>
        </p:nvPicPr>
        <p:blipFill>
          <a:blip r:embed="rId9" cstate="print">
            <a:duotone>
              <a:prstClr val="black"/>
              <a:schemeClr val="accent1">
                <a:tint val="45000"/>
                <a:satMod val="400000"/>
              </a:schemeClr>
            </a:duotone>
          </a:blip>
          <a:srcRect l="88046" t="11971" r="1566" b="79944"/>
          <a:stretch>
            <a:fillRect/>
          </a:stretch>
        </p:blipFill>
        <p:spPr bwMode="auto">
          <a:xfrm>
            <a:off x="7639528" y="1044615"/>
            <a:ext cx="776181" cy="432048"/>
          </a:xfrm>
          <a:prstGeom prst="rect">
            <a:avLst/>
          </a:prstGeom>
          <a:noFill/>
          <a:ln w="9525">
            <a:noFill/>
            <a:miter lim="800000"/>
            <a:headEnd/>
            <a:tailEnd/>
          </a:ln>
        </p:spPr>
      </p:pic>
      <p:sp>
        <p:nvSpPr>
          <p:cNvPr id="13" name="Title 1"/>
          <p:cNvSpPr txBox="1">
            <a:spLocks/>
          </p:cNvSpPr>
          <p:nvPr/>
        </p:nvSpPr>
        <p:spPr>
          <a:xfrm>
            <a:off x="7093092" y="188640"/>
            <a:ext cx="1567458" cy="67963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85000" lnSpcReduction="1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2400" b="1" u="sng" cap="none" dirty="0">
                <a:ln>
                  <a:solidFill>
                    <a:schemeClr val="tx1"/>
                  </a:solidFill>
                </a:ln>
                <a:solidFill>
                  <a:schemeClr val="accent3"/>
                </a:solidFill>
                <a:latin typeface="Simplified Arabic" pitchFamily="18" charset="-78"/>
                <a:cs typeface="Simplified Arabic" pitchFamily="18" charset="-78"/>
              </a:rPr>
              <a:t>كراسة التمارين</a:t>
            </a:r>
            <a:r>
              <a:rPr lang="en-US" sz="2400" b="1" u="sng" cap="none" dirty="0">
                <a:ln>
                  <a:solidFill>
                    <a:schemeClr val="tx1"/>
                  </a:solidFill>
                </a:ln>
                <a:solidFill>
                  <a:schemeClr val="accent3"/>
                </a:solidFill>
                <a:latin typeface="Simplified Arabic" pitchFamily="18" charset="-78"/>
                <a:cs typeface="Simplified Arabic" pitchFamily="18" charset="-78"/>
              </a:rPr>
              <a:t>7</a:t>
            </a:r>
            <a:r>
              <a:rPr lang="ar-KW" sz="2400" b="1" u="sng" cap="none" dirty="0">
                <a:ln>
                  <a:solidFill>
                    <a:schemeClr val="tx1"/>
                  </a:solidFill>
                </a:ln>
                <a:solidFill>
                  <a:schemeClr val="accent3"/>
                </a:solidFill>
                <a:latin typeface="Simplified Arabic" pitchFamily="18" charset="-78"/>
                <a:cs typeface="Simplified Arabic" pitchFamily="18" charset="-78"/>
              </a:rPr>
              <a:t> </a:t>
            </a:r>
            <a:br>
              <a:rPr lang="ar-KW" sz="2400" b="1" u="sng" cap="none" dirty="0">
                <a:ln>
                  <a:solidFill>
                    <a:schemeClr val="tx1"/>
                  </a:solidFill>
                </a:ln>
                <a:solidFill>
                  <a:schemeClr val="accent3"/>
                </a:solidFill>
                <a:latin typeface="Simplified Arabic" pitchFamily="18" charset="-78"/>
                <a:cs typeface="Simplified Arabic" pitchFamily="18" charset="-78"/>
              </a:rPr>
            </a:br>
            <a:r>
              <a:rPr lang="ar-KW" sz="2400" b="1" u="sng" cap="none" dirty="0">
                <a:ln>
                  <a:solidFill>
                    <a:schemeClr val="tx1"/>
                  </a:solidFill>
                </a:ln>
                <a:solidFill>
                  <a:schemeClr val="accent3"/>
                </a:solidFill>
                <a:latin typeface="Simplified Arabic" pitchFamily="18" charset="-78"/>
                <a:cs typeface="Simplified Arabic" pitchFamily="18" charset="-78"/>
              </a:rPr>
              <a:t>ص</a:t>
            </a:r>
            <a:r>
              <a:rPr lang="en-US" sz="2400" b="1" u="sng" cap="none" dirty="0">
                <a:ln>
                  <a:solidFill>
                    <a:schemeClr val="tx1"/>
                  </a:solidFill>
                </a:ln>
                <a:solidFill>
                  <a:schemeClr val="accent3"/>
                </a:solidFill>
                <a:latin typeface="Simplified Arabic" pitchFamily="18" charset="-78"/>
                <a:cs typeface="Simplified Arabic" pitchFamily="18" charset="-78"/>
              </a:rPr>
              <a:t>43</a:t>
            </a:r>
            <a:endParaRPr lang="ar-KW" sz="2400" b="1" u="sng" cap="none" dirty="0">
              <a:ln>
                <a:solidFill>
                  <a:schemeClr val="tx1"/>
                </a:solidFill>
              </a:ln>
              <a:solidFill>
                <a:schemeClr val="accent3"/>
              </a:solidFill>
              <a:latin typeface="Simplified Arabic" pitchFamily="18" charset="-78"/>
              <a:cs typeface="Simplified Arabic" pitchFamily="18" charset="-78"/>
            </a:endParaRPr>
          </a:p>
        </p:txBody>
      </p:sp>
    </p:spTree>
    <p:extLst>
      <p:ext uri="{BB962C8B-B14F-4D97-AF65-F5344CB8AC3E}">
        <p14:creationId xmlns:p14="http://schemas.microsoft.com/office/powerpoint/2010/main" val="288066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01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2827040" y="872913"/>
            <a:ext cx="324036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التقييم</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8" name="Content Placeholder 2"/>
          <p:cNvSpPr txBox="1">
            <a:spLocks/>
          </p:cNvSpPr>
          <p:nvPr/>
        </p:nvSpPr>
        <p:spPr>
          <a:xfrm>
            <a:off x="2123728" y="2132856"/>
            <a:ext cx="4392488" cy="2952328"/>
          </a:xfrm>
          <a:prstGeom prst="rect">
            <a:avLst/>
          </a:prstGeom>
        </p:spPr>
        <p:txBody>
          <a:bodyPr>
            <a:normAutofit/>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ar-SA" sz="4000" b="1" u="sng" dirty="0">
                <a:ln w="17780" cmpd="sng">
                  <a:solidFill>
                    <a:schemeClr val="tx1">
                      <a:lumMod val="85000"/>
                      <a:lumOff val="15000"/>
                    </a:schemeClr>
                  </a:solidFill>
                  <a:prstDash val="solid"/>
                  <a:miter lim="800000"/>
                </a:ln>
                <a:solidFill>
                  <a:srgbClr val="00B050"/>
                </a:solidFill>
                <a:effectLst>
                  <a:outerShdw blurRad="50800" algn="tl" rotWithShape="0">
                    <a:srgbClr val="000000"/>
                  </a:outerShdw>
                </a:effectLst>
                <a:latin typeface="Simplified Arabic" pitchFamily="18" charset="-78"/>
                <a:cs typeface="AGA Aladdin Regular" pitchFamily="2" charset="-78"/>
              </a:rPr>
              <a:t>حاول ان تحل </a:t>
            </a:r>
          </a:p>
          <a:p>
            <a:pPr marL="0" indent="0" algn="ctr" fontAlgn="auto">
              <a:spcAft>
                <a:spcPts val="0"/>
              </a:spcAft>
              <a:buNone/>
              <a:defRPr/>
            </a:pPr>
            <a:endParaRPr lang="ar-SA" sz="4000" b="1" u="sng" dirty="0">
              <a:ln w="17780" cmpd="sng">
                <a:solidFill>
                  <a:schemeClr val="tx1">
                    <a:lumMod val="85000"/>
                    <a:lumOff val="15000"/>
                  </a:schemeClr>
                </a:solidFill>
                <a:prstDash val="solid"/>
                <a:miter lim="800000"/>
              </a:ln>
              <a:solidFill>
                <a:srgbClr val="00B050"/>
              </a:solidFill>
              <a:effectLst>
                <a:outerShdw blurRad="50800" algn="tl" rotWithShape="0">
                  <a:srgbClr val="000000"/>
                </a:outerShdw>
              </a:effectLst>
              <a:latin typeface="Simplified Arabic" pitchFamily="18" charset="-78"/>
              <a:cs typeface="AGA Aladdin Regular" pitchFamily="2" charset="-78"/>
            </a:endParaRPr>
          </a:p>
          <a:p>
            <a:pPr marL="0" indent="0" algn="ctr" fontAlgn="auto">
              <a:spcAft>
                <a:spcPts val="0"/>
              </a:spcAft>
              <a:buNone/>
              <a:defRPr/>
            </a:pPr>
            <a:r>
              <a:rPr lang="ar-SA" sz="2800" b="1" dirty="0">
                <a:latin typeface="Simplified Arabic" pitchFamily="18" charset="-78"/>
                <a:cs typeface="Simplified Arabic" pitchFamily="18" charset="-78"/>
              </a:rPr>
              <a:t>ص </a:t>
            </a:r>
            <a:r>
              <a:rPr lang="en-US" sz="2800" b="1" dirty="0">
                <a:latin typeface="Simplified Arabic" pitchFamily="18" charset="-78"/>
                <a:cs typeface="Simplified Arabic" pitchFamily="18" charset="-78"/>
              </a:rPr>
              <a:t>114</a:t>
            </a:r>
            <a:r>
              <a:rPr lang="ar-SA" sz="2800" b="1" dirty="0">
                <a:latin typeface="Simplified Arabic" pitchFamily="18" charset="-78"/>
                <a:cs typeface="Simplified Arabic" pitchFamily="18" charset="-78"/>
              </a:rPr>
              <a:t> رقم(</a:t>
            </a:r>
            <a:r>
              <a:rPr lang="en-US" sz="2800" b="1" dirty="0">
                <a:latin typeface="Simplified Arabic" pitchFamily="18" charset="-78"/>
                <a:cs typeface="Simplified Arabic" pitchFamily="18" charset="-78"/>
              </a:rPr>
              <a:t>4</a:t>
            </a:r>
            <a:r>
              <a:rPr lang="ar-SA" sz="2800" b="1" dirty="0">
                <a:latin typeface="Simplified Arabic" pitchFamily="18" charset="-78"/>
                <a:cs typeface="Simplified Arabic" pitchFamily="18" charset="-78"/>
              </a:rPr>
              <a:t>)</a:t>
            </a:r>
          </a:p>
          <a:p>
            <a:pPr marL="0" indent="0" algn="ctr" fontAlgn="auto">
              <a:spcAft>
                <a:spcPts val="0"/>
              </a:spcAft>
              <a:buNone/>
              <a:defRPr/>
            </a:pPr>
            <a:r>
              <a:rPr lang="ar-SA" sz="2800" b="1" dirty="0">
                <a:latin typeface="Simplified Arabic" pitchFamily="18" charset="-78"/>
                <a:cs typeface="Simplified Arabic" pitchFamily="18" charset="-78"/>
              </a:rPr>
              <a:t>ص </a:t>
            </a:r>
            <a:r>
              <a:rPr lang="en-US" sz="2800" b="1" dirty="0">
                <a:latin typeface="Simplified Arabic" pitchFamily="18" charset="-78"/>
                <a:cs typeface="Simplified Arabic" pitchFamily="18" charset="-78"/>
              </a:rPr>
              <a:t>115</a:t>
            </a:r>
            <a:r>
              <a:rPr lang="ar-SA" sz="2800" b="1" dirty="0">
                <a:latin typeface="Simplified Arabic" pitchFamily="18" charset="-78"/>
                <a:cs typeface="Simplified Arabic" pitchFamily="18" charset="-78"/>
              </a:rPr>
              <a:t> رقم(</a:t>
            </a:r>
            <a:r>
              <a:rPr lang="en-US" sz="2800" b="1" dirty="0">
                <a:latin typeface="Simplified Arabic" pitchFamily="18" charset="-78"/>
                <a:cs typeface="Simplified Arabic" pitchFamily="18" charset="-78"/>
              </a:rPr>
              <a:t>5</a:t>
            </a:r>
            <a:r>
              <a:rPr lang="ar-SA" sz="2800" b="1" dirty="0">
                <a:latin typeface="Simplified Arabic" pitchFamily="18" charset="-78"/>
                <a:cs typeface="Simplified Arabic" pitchFamily="18" charset="-78"/>
              </a:rPr>
              <a:t>)</a:t>
            </a:r>
          </a:p>
          <a:p>
            <a:pPr marL="0" indent="0" algn="ctr" fontAlgn="auto">
              <a:spcAft>
                <a:spcPts val="0"/>
              </a:spcAft>
              <a:buNone/>
              <a:defRPr/>
            </a:pPr>
            <a:r>
              <a:rPr lang="ar-SA" sz="2800" b="1" dirty="0">
                <a:latin typeface="Simplified Arabic" pitchFamily="18" charset="-78"/>
                <a:cs typeface="Simplified Arabic" pitchFamily="18" charset="-7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908175" y="2781300"/>
            <a:ext cx="6027738" cy="1828800"/>
          </a:xfrm>
        </p:spPr>
        <p:txBody>
          <a:bodyPr/>
          <a:lstStyle/>
          <a:p>
            <a:pPr marL="0" indent="0" eaLnBrk="1" hangingPunct="1">
              <a:buNone/>
            </a:pPr>
            <a:r>
              <a:rPr lang="ar-SA" sz="2800" b="1" dirty="0">
                <a:latin typeface="Simplified Arabic" pitchFamily="18" charset="-78"/>
                <a:cs typeface="Simplified Arabic" pitchFamily="18" charset="-78"/>
              </a:rPr>
              <a:t>كراسة التمارين صـ </a:t>
            </a:r>
            <a:r>
              <a:rPr lang="en-US" sz="2800" b="1" dirty="0">
                <a:latin typeface="Simplified Arabic" pitchFamily="18" charset="-78"/>
                <a:cs typeface="Simplified Arabic" pitchFamily="18" charset="-78"/>
              </a:rPr>
              <a:t>43</a:t>
            </a:r>
            <a:r>
              <a:rPr lang="ar-SA" sz="2800" b="1" dirty="0">
                <a:latin typeface="Simplified Arabic" pitchFamily="18" charset="-78"/>
                <a:cs typeface="Simplified Arabic" pitchFamily="18" charset="-78"/>
              </a:rPr>
              <a:t>  رقم(</a:t>
            </a:r>
            <a:r>
              <a:rPr lang="en-US" sz="2800" b="1" dirty="0">
                <a:latin typeface="Simplified Arabic" pitchFamily="18" charset="-78"/>
                <a:cs typeface="Simplified Arabic" pitchFamily="18" charset="-78"/>
              </a:rPr>
              <a:t>10 , 12</a:t>
            </a:r>
            <a:r>
              <a:rPr lang="ar-SA" sz="2800" b="1" dirty="0">
                <a:latin typeface="Simplified Arabic" pitchFamily="18" charset="-78"/>
                <a:cs typeface="Simplified Arabic" pitchFamily="18" charset="-78"/>
              </a:rPr>
              <a:t>)</a:t>
            </a:r>
          </a:p>
          <a:p>
            <a:pPr marL="0" indent="0" eaLnBrk="1" hangingPunct="1">
              <a:buNone/>
            </a:pPr>
            <a:r>
              <a:rPr lang="ar-SA" sz="2800" b="1" dirty="0">
                <a:latin typeface="Simplified Arabic" pitchFamily="18" charset="-78"/>
                <a:cs typeface="Simplified Arabic" pitchFamily="18" charset="-78"/>
              </a:rPr>
              <a:t>               </a:t>
            </a:r>
          </a:p>
        </p:txBody>
      </p:sp>
      <p:sp>
        <p:nvSpPr>
          <p:cNvPr id="7" name="Title 1"/>
          <p:cNvSpPr>
            <a:spLocks noGrp="1"/>
          </p:cNvSpPr>
          <p:nvPr>
            <p:ph type="title"/>
          </p:nvPr>
        </p:nvSpPr>
        <p:spPr>
          <a:xfrm>
            <a:off x="2987824" y="1268761"/>
            <a:ext cx="324036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التطبيق</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187624" y="1124744"/>
            <a:ext cx="7056784" cy="3384376"/>
          </a:xfrm>
          <a:prstGeom prst="rect">
            <a:avLst/>
          </a:prstGeom>
        </p:spPr>
        <p:txBody>
          <a:bodyPr anchor="b">
            <a:normAutofit fontScale="90000" lnSpcReduction="2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بند (</a:t>
            </a:r>
            <a:r>
              <a:rPr lang="en-US"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pPr algn="ctr" fontAlgn="auto">
              <a:spcAft>
                <a:spcPts val="0"/>
              </a:spcAft>
              <a:defRPr/>
            </a:pPr>
            <a:b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القطع الناقص</a:t>
            </a:r>
            <a:b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37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Ellipse</a:t>
            </a:r>
          </a:p>
          <a:p>
            <a:pPr algn="ctr" fontAlgn="auto">
              <a:spcAft>
                <a:spcPts val="0"/>
              </a:spcAft>
              <a:defRPr/>
            </a:pPr>
            <a:br>
              <a:rPr lang="en-US"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ar-KW" sz="60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 </a:t>
            </a: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(الحصة الرابعة)</a:t>
            </a:r>
          </a:p>
        </p:txBody>
      </p:sp>
    </p:spTree>
    <p:extLst>
      <p:ext uri="{BB962C8B-B14F-4D97-AF65-F5344CB8AC3E}">
        <p14:creationId xmlns:p14="http://schemas.microsoft.com/office/powerpoint/2010/main" val="691524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987824" y="476673"/>
            <a:ext cx="324036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التمهيد</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pic>
        <p:nvPicPr>
          <p:cNvPr id="9"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bwMode="auto">
          <a:xfrm>
            <a:off x="504056" y="2963852"/>
            <a:ext cx="8172400" cy="1401252"/>
          </a:xfrm>
          <a:prstGeom prst="rect">
            <a:avLst/>
          </a:prstGeom>
          <a:noFill/>
          <a:ln w="9525">
            <a:noFill/>
            <a:miter lim="800000"/>
            <a:headEnd/>
            <a:tailEnd/>
          </a:ln>
          <a:effectLst/>
        </p:spPr>
      </p:pic>
      <p:pic>
        <p:nvPicPr>
          <p:cNvPr id="10" name="Picture 3"/>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rcRect/>
          <a:stretch>
            <a:fillRect/>
          </a:stretch>
        </p:blipFill>
        <p:spPr bwMode="auto">
          <a:xfrm>
            <a:off x="504056" y="4509122"/>
            <a:ext cx="8172400" cy="1576401"/>
          </a:xfrm>
          <a:prstGeom prst="rect">
            <a:avLst/>
          </a:prstGeom>
          <a:noFill/>
          <a:ln w="9525">
            <a:noFill/>
            <a:miter lim="800000"/>
            <a:headEnd/>
            <a:tailEnd/>
          </a:ln>
          <a:effectLst/>
        </p:spPr>
      </p:pic>
      <p:pic>
        <p:nvPicPr>
          <p:cNvPr id="11" name="Picture 4"/>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rcRect/>
          <a:stretch>
            <a:fillRect/>
          </a:stretch>
        </p:blipFill>
        <p:spPr bwMode="auto">
          <a:xfrm>
            <a:off x="815077" y="1391742"/>
            <a:ext cx="7789373" cy="1317178"/>
          </a:xfrm>
          <a:prstGeom prst="rect">
            <a:avLst/>
          </a:prstGeom>
          <a:noFill/>
          <a:ln w="9525">
            <a:noFill/>
            <a:miter lim="800000"/>
            <a:headEnd/>
            <a:tailEnd/>
          </a:ln>
          <a:effectLst/>
        </p:spPr>
      </p:pic>
      <p:sp>
        <p:nvSpPr>
          <p:cNvPr id="12" name="شكل بيضاوي 5"/>
          <p:cNvSpPr/>
          <p:nvPr/>
        </p:nvSpPr>
        <p:spPr bwMode="auto">
          <a:xfrm>
            <a:off x="862752" y="1779217"/>
            <a:ext cx="360000" cy="3600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r>
              <a:rPr lang="en-US" dirty="0"/>
              <a:t>a</a:t>
            </a:r>
            <a:endParaRPr lang="ar-KW" sz="3200" b="1" dirty="0">
              <a:latin typeface="Tahoma" pitchFamily="34" charset="0"/>
            </a:endParaRPr>
          </a:p>
        </p:txBody>
      </p:sp>
      <p:sp>
        <p:nvSpPr>
          <p:cNvPr id="13" name="شكل بيضاوي 6"/>
          <p:cNvSpPr/>
          <p:nvPr/>
        </p:nvSpPr>
        <p:spPr bwMode="auto">
          <a:xfrm>
            <a:off x="4716056" y="4005066"/>
            <a:ext cx="360000" cy="36061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r>
              <a:rPr lang="en-US" sz="3200" b="1" dirty="0">
                <a:latin typeface="Tahoma" pitchFamily="34" charset="0"/>
              </a:rPr>
              <a:t>d</a:t>
            </a:r>
            <a:endParaRPr lang="ar-KW" sz="3200" b="1" dirty="0">
              <a:latin typeface="Tahoma" pitchFamily="34" charset="0"/>
            </a:endParaRPr>
          </a:p>
        </p:txBody>
      </p:sp>
      <p:sp>
        <p:nvSpPr>
          <p:cNvPr id="20" name="شكل بيضاوي 7"/>
          <p:cNvSpPr/>
          <p:nvPr/>
        </p:nvSpPr>
        <p:spPr bwMode="auto">
          <a:xfrm>
            <a:off x="899632" y="5588671"/>
            <a:ext cx="360000" cy="36061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1" anchor="ctr" anchorCtr="0" compatLnSpc="1">
            <a:prstTxWarp prst="textNoShape">
              <a:avLst/>
            </a:prstTxWarp>
          </a:bodyPr>
          <a:lstStyle/>
          <a:p>
            <a:r>
              <a:rPr lang="en-US" sz="3200" b="1" dirty="0">
                <a:latin typeface="Tahoma" pitchFamily="34" charset="0"/>
              </a:rPr>
              <a:t>c</a:t>
            </a:r>
            <a:endParaRPr lang="ar-KW" sz="3200" b="1" dirty="0">
              <a:latin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ppt_x</p:attrName>
                                        </p:attrNameLst>
                                      </p:cBhvr>
                                      <p:tavLst>
                                        <p:tav tm="0">
                                          <p:val>
                                            <p:strVal val="#ppt_x-.2"/>
                                          </p:val>
                                        </p:tav>
                                        <p:tav tm="100000">
                                          <p:val>
                                            <p:strVal val="#ppt_x"/>
                                          </p:val>
                                        </p:tav>
                                      </p:tavLst>
                                    </p:anim>
                                    <p:anim calcmode="lin" valueType="num">
                                      <p:cBhvr>
                                        <p:cTn id="19"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000" fill="hold"/>
                                        <p:tgtEl>
                                          <p:spTgt spid="10"/>
                                        </p:tgtEl>
                                        <p:attrNameLst>
                                          <p:attrName>ppt_x</p:attrName>
                                        </p:attrNameLst>
                                      </p:cBhvr>
                                      <p:tavLst>
                                        <p:tav tm="0">
                                          <p:val>
                                            <p:strVal val="#ppt_x-.2"/>
                                          </p:val>
                                        </p:tav>
                                        <p:tav tm="100000">
                                          <p:val>
                                            <p:strVal val="#ppt_x"/>
                                          </p:val>
                                        </p:tav>
                                      </p:tavLst>
                                    </p:anim>
                                    <p:anim calcmode="lin" valueType="num">
                                      <p:cBhvr>
                                        <p:cTn id="3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reeform 3"/>
          <p:cNvSpPr>
            <a:spLocks/>
          </p:cNvSpPr>
          <p:nvPr/>
        </p:nvSpPr>
        <p:spPr bwMode="auto">
          <a:xfrm>
            <a:off x="2261098" y="459896"/>
            <a:ext cx="3495675" cy="595312"/>
          </a:xfrm>
          <a:custGeom>
            <a:avLst/>
            <a:gdLst>
              <a:gd name="T0" fmla="*/ 2202 w 2202"/>
              <a:gd name="T1" fmla="*/ 375 h 375"/>
              <a:gd name="T2" fmla="*/ 0 w 2202"/>
              <a:gd name="T3" fmla="*/ 63 h 375"/>
              <a:gd name="T4" fmla="*/ 456 w 2202"/>
              <a:gd name="T5" fmla="*/ 15 h 375"/>
              <a:gd name="T6" fmla="*/ 966 w 2202"/>
              <a:gd name="T7" fmla="*/ 15 h 375"/>
              <a:gd name="T8" fmla="*/ 1650 w 2202"/>
              <a:gd name="T9" fmla="*/ 105 h 375"/>
              <a:gd name="T10" fmla="*/ 2046 w 2202"/>
              <a:gd name="T11" fmla="*/ 243 h 375"/>
              <a:gd name="T12" fmla="*/ 2198 w 2202"/>
              <a:gd name="T13" fmla="*/ 374 h 375"/>
              <a:gd name="T14" fmla="*/ 0 60000 65536"/>
              <a:gd name="T15" fmla="*/ 0 60000 65536"/>
              <a:gd name="T16" fmla="*/ 0 60000 65536"/>
              <a:gd name="T17" fmla="*/ 0 60000 65536"/>
              <a:gd name="T18" fmla="*/ 0 60000 65536"/>
              <a:gd name="T19" fmla="*/ 0 60000 65536"/>
              <a:gd name="T20" fmla="*/ 0 60000 65536"/>
              <a:gd name="T21" fmla="*/ 0 w 2202"/>
              <a:gd name="T22" fmla="*/ 0 h 375"/>
              <a:gd name="T23" fmla="*/ 2202 w 2202"/>
              <a:gd name="T24" fmla="*/ 375 h 3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2" h="375">
                <a:moveTo>
                  <a:pt x="2202" y="375"/>
                </a:moveTo>
                <a:lnTo>
                  <a:pt x="0" y="63"/>
                </a:lnTo>
                <a:lnTo>
                  <a:pt x="456" y="15"/>
                </a:lnTo>
                <a:cubicBezTo>
                  <a:pt x="617" y="7"/>
                  <a:pt x="767" y="0"/>
                  <a:pt x="966" y="15"/>
                </a:cubicBezTo>
                <a:cubicBezTo>
                  <a:pt x="1165" y="30"/>
                  <a:pt x="1470" y="67"/>
                  <a:pt x="1650" y="105"/>
                </a:cubicBezTo>
                <a:cubicBezTo>
                  <a:pt x="1830" y="143"/>
                  <a:pt x="1955" y="198"/>
                  <a:pt x="2046" y="243"/>
                </a:cubicBezTo>
                <a:lnTo>
                  <a:pt x="2198" y="374"/>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4" name="Freeform 2"/>
          <p:cNvSpPr>
            <a:spLocks/>
          </p:cNvSpPr>
          <p:nvPr/>
        </p:nvSpPr>
        <p:spPr bwMode="auto">
          <a:xfrm rot="192358">
            <a:off x="1572701" y="240857"/>
            <a:ext cx="6993316" cy="3580184"/>
          </a:xfrm>
          <a:custGeom>
            <a:avLst/>
            <a:gdLst>
              <a:gd name="T0" fmla="*/ 4788 w 4788"/>
              <a:gd name="T1" fmla="*/ 2430 h 2430"/>
              <a:gd name="T2" fmla="*/ 1944 w 4788"/>
              <a:gd name="T3" fmla="*/ 2214 h 2430"/>
              <a:gd name="T4" fmla="*/ 0 w 4788"/>
              <a:gd name="T5" fmla="*/ 0 h 2430"/>
              <a:gd name="T6" fmla="*/ 3402 w 4788"/>
              <a:gd name="T7" fmla="*/ 378 h 2430"/>
              <a:gd name="T8" fmla="*/ 4788 w 4788"/>
              <a:gd name="T9" fmla="*/ 2412 h 2430"/>
              <a:gd name="T10" fmla="*/ 0 60000 65536"/>
              <a:gd name="T11" fmla="*/ 0 60000 65536"/>
              <a:gd name="T12" fmla="*/ 0 60000 65536"/>
              <a:gd name="T13" fmla="*/ 0 60000 65536"/>
              <a:gd name="T14" fmla="*/ 0 60000 65536"/>
              <a:gd name="T15" fmla="*/ 0 w 4788"/>
              <a:gd name="T16" fmla="*/ 0 h 2430"/>
              <a:gd name="T17" fmla="*/ 4788 w 4788"/>
              <a:gd name="T18" fmla="*/ 2430 h 2430"/>
            </a:gdLst>
            <a:ahLst/>
            <a:cxnLst>
              <a:cxn ang="T10">
                <a:pos x="T0" y="T1"/>
              </a:cxn>
              <a:cxn ang="T11">
                <a:pos x="T2" y="T3"/>
              </a:cxn>
              <a:cxn ang="T12">
                <a:pos x="T4" y="T5"/>
              </a:cxn>
              <a:cxn ang="T13">
                <a:pos x="T6" y="T7"/>
              </a:cxn>
              <a:cxn ang="T14">
                <a:pos x="T8" y="T9"/>
              </a:cxn>
            </a:cxnLst>
            <a:rect l="T15" t="T16" r="T17" b="T18"/>
            <a:pathLst>
              <a:path w="4788" h="2430">
                <a:moveTo>
                  <a:pt x="4788" y="2430"/>
                </a:moveTo>
                <a:lnTo>
                  <a:pt x="1944" y="2214"/>
                </a:lnTo>
                <a:lnTo>
                  <a:pt x="0" y="0"/>
                </a:lnTo>
                <a:lnTo>
                  <a:pt x="3402" y="378"/>
                </a:lnTo>
                <a:lnTo>
                  <a:pt x="4788" y="2412"/>
                </a:lnTo>
              </a:path>
            </a:pathLst>
          </a:custGeom>
          <a:solidFill>
            <a:srgbClr val="FF9900"/>
          </a:solidFill>
          <a:ln>
            <a:noFill/>
          </a:ln>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5" name="Freeform 4"/>
          <p:cNvSpPr>
            <a:spLocks/>
          </p:cNvSpPr>
          <p:nvPr/>
        </p:nvSpPr>
        <p:spPr bwMode="auto">
          <a:xfrm>
            <a:off x="2299198" y="540861"/>
            <a:ext cx="3419475" cy="1566863"/>
          </a:xfrm>
          <a:custGeom>
            <a:avLst/>
            <a:gdLst>
              <a:gd name="T0" fmla="*/ 2154 w 2154"/>
              <a:gd name="T1" fmla="*/ 305 h 987"/>
              <a:gd name="T2" fmla="*/ 1140 w 2154"/>
              <a:gd name="T3" fmla="*/ 936 h 987"/>
              <a:gd name="T4" fmla="*/ 0 w 2154"/>
              <a:gd name="T5" fmla="*/ 0 h 987"/>
              <a:gd name="T6" fmla="*/ 0 60000 65536"/>
              <a:gd name="T7" fmla="*/ 0 60000 65536"/>
              <a:gd name="T8" fmla="*/ 0 60000 65536"/>
              <a:gd name="T9" fmla="*/ 0 w 2154"/>
              <a:gd name="T10" fmla="*/ 0 h 987"/>
              <a:gd name="T11" fmla="*/ 2154 w 2154"/>
              <a:gd name="T12" fmla="*/ 987 h 987"/>
            </a:gdLst>
            <a:ahLst/>
            <a:cxnLst>
              <a:cxn ang="T6">
                <a:pos x="T0" y="T1"/>
              </a:cxn>
              <a:cxn ang="T7">
                <a:pos x="T2" y="T3"/>
              </a:cxn>
              <a:cxn ang="T8">
                <a:pos x="T4" y="T5"/>
              </a:cxn>
            </a:cxnLst>
            <a:rect l="T9" t="T10" r="T11" b="T12"/>
            <a:pathLst>
              <a:path w="2154" h="987">
                <a:moveTo>
                  <a:pt x="2154" y="305"/>
                </a:moveTo>
                <a:cubicBezTo>
                  <a:pt x="1985" y="410"/>
                  <a:pt x="1499" y="987"/>
                  <a:pt x="1140" y="936"/>
                </a:cubicBezTo>
                <a:cubicBezTo>
                  <a:pt x="781" y="885"/>
                  <a:pt x="237" y="195"/>
                  <a:pt x="0" y="0"/>
                </a:cubicBezTo>
              </a:path>
            </a:pathLst>
          </a:custGeom>
          <a:solidFill>
            <a:schemeClr val="accent1">
              <a:alpha val="56862"/>
            </a:scheme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6" name="Freeform 5"/>
          <p:cNvSpPr>
            <a:spLocks/>
          </p:cNvSpPr>
          <p:nvPr/>
        </p:nvSpPr>
        <p:spPr bwMode="auto">
          <a:xfrm>
            <a:off x="1030783" y="559911"/>
            <a:ext cx="4752000" cy="1304925"/>
          </a:xfrm>
          <a:custGeom>
            <a:avLst/>
            <a:gdLst>
              <a:gd name="T0" fmla="*/ 1405 w 2947"/>
              <a:gd name="T1" fmla="*/ 822 h 822"/>
              <a:gd name="T2" fmla="*/ 973 w 2947"/>
              <a:gd name="T3" fmla="*/ 786 h 822"/>
              <a:gd name="T4" fmla="*/ 553 w 2947"/>
              <a:gd name="T5" fmla="*/ 720 h 822"/>
              <a:gd name="T6" fmla="*/ 319 w 2947"/>
              <a:gd name="T7" fmla="*/ 654 h 822"/>
              <a:gd name="T8" fmla="*/ 127 w 2947"/>
              <a:gd name="T9" fmla="*/ 570 h 822"/>
              <a:gd name="T10" fmla="*/ 13 w 2947"/>
              <a:gd name="T11" fmla="*/ 444 h 822"/>
              <a:gd name="T12" fmla="*/ 49 w 2947"/>
              <a:gd name="T13" fmla="*/ 264 h 822"/>
              <a:gd name="T14" fmla="*/ 265 w 2947"/>
              <a:gd name="T15" fmla="*/ 132 h 822"/>
              <a:gd name="T16" fmla="*/ 811 w 2947"/>
              <a:gd name="T17" fmla="*/ 0 h 822"/>
              <a:gd name="T18" fmla="*/ 2947 w 2947"/>
              <a:gd name="T19" fmla="*/ 306 h 822"/>
              <a:gd name="T20" fmla="*/ 2941 w 2947"/>
              <a:gd name="T21" fmla="*/ 432 h 822"/>
              <a:gd name="T22" fmla="*/ 2875 w 2947"/>
              <a:gd name="T23" fmla="*/ 534 h 822"/>
              <a:gd name="T24" fmla="*/ 2545 w 2947"/>
              <a:gd name="T25" fmla="*/ 696 h 822"/>
              <a:gd name="T26" fmla="*/ 2005 w 2947"/>
              <a:gd name="T27" fmla="*/ 786 h 822"/>
              <a:gd name="T28" fmla="*/ 1405 w 2947"/>
              <a:gd name="T29" fmla="*/ 816 h 8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47"/>
              <a:gd name="T46" fmla="*/ 0 h 822"/>
              <a:gd name="T47" fmla="*/ 2947 w 2947"/>
              <a:gd name="T48" fmla="*/ 822 h 8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47" h="822">
                <a:moveTo>
                  <a:pt x="1405" y="822"/>
                </a:moveTo>
                <a:cubicBezTo>
                  <a:pt x="1333" y="816"/>
                  <a:pt x="1115" y="803"/>
                  <a:pt x="973" y="786"/>
                </a:cubicBezTo>
                <a:cubicBezTo>
                  <a:pt x="831" y="769"/>
                  <a:pt x="662" y="742"/>
                  <a:pt x="553" y="720"/>
                </a:cubicBezTo>
                <a:cubicBezTo>
                  <a:pt x="444" y="698"/>
                  <a:pt x="390" y="679"/>
                  <a:pt x="319" y="654"/>
                </a:cubicBezTo>
                <a:cubicBezTo>
                  <a:pt x="248" y="629"/>
                  <a:pt x="178" y="605"/>
                  <a:pt x="127" y="570"/>
                </a:cubicBezTo>
                <a:cubicBezTo>
                  <a:pt x="76" y="535"/>
                  <a:pt x="26" y="495"/>
                  <a:pt x="13" y="444"/>
                </a:cubicBezTo>
                <a:cubicBezTo>
                  <a:pt x="0" y="393"/>
                  <a:pt x="7" y="316"/>
                  <a:pt x="49" y="264"/>
                </a:cubicBezTo>
                <a:cubicBezTo>
                  <a:pt x="91" y="212"/>
                  <a:pt x="138" y="176"/>
                  <a:pt x="265" y="132"/>
                </a:cubicBezTo>
                <a:lnTo>
                  <a:pt x="811" y="0"/>
                </a:lnTo>
                <a:lnTo>
                  <a:pt x="2947" y="306"/>
                </a:lnTo>
                <a:lnTo>
                  <a:pt x="2941" y="432"/>
                </a:lnTo>
                <a:lnTo>
                  <a:pt x="2875" y="534"/>
                </a:lnTo>
                <a:cubicBezTo>
                  <a:pt x="2809" y="578"/>
                  <a:pt x="2690" y="654"/>
                  <a:pt x="2545" y="696"/>
                </a:cubicBezTo>
                <a:cubicBezTo>
                  <a:pt x="2400" y="738"/>
                  <a:pt x="2195" y="766"/>
                  <a:pt x="2005" y="786"/>
                </a:cubicBezTo>
                <a:cubicBezTo>
                  <a:pt x="1815" y="806"/>
                  <a:pt x="1530" y="810"/>
                  <a:pt x="1405" y="81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7" name="Freeform 6"/>
          <p:cNvSpPr>
            <a:spLocks/>
          </p:cNvSpPr>
          <p:nvPr/>
        </p:nvSpPr>
        <p:spPr bwMode="auto">
          <a:xfrm>
            <a:off x="1127621" y="1055210"/>
            <a:ext cx="4629150" cy="3152775"/>
          </a:xfrm>
          <a:custGeom>
            <a:avLst/>
            <a:gdLst>
              <a:gd name="T0" fmla="*/ 1428 w 2916"/>
              <a:gd name="T1" fmla="*/ 1986 h 1986"/>
              <a:gd name="T2" fmla="*/ 0 w 2916"/>
              <a:gd name="T3" fmla="*/ 186 h 1986"/>
              <a:gd name="T4" fmla="*/ 252 w 2916"/>
              <a:gd name="T5" fmla="*/ 330 h 1986"/>
              <a:gd name="T6" fmla="*/ 540 w 2916"/>
              <a:gd name="T7" fmla="*/ 420 h 1986"/>
              <a:gd name="T8" fmla="*/ 1632 w 2916"/>
              <a:gd name="T9" fmla="*/ 504 h 1986"/>
              <a:gd name="T10" fmla="*/ 2580 w 2916"/>
              <a:gd name="T11" fmla="*/ 360 h 1986"/>
              <a:gd name="T12" fmla="*/ 2904 w 2916"/>
              <a:gd name="T13" fmla="*/ 150 h 1986"/>
              <a:gd name="T14" fmla="*/ 2916 w 2916"/>
              <a:gd name="T15" fmla="*/ 60 h 1986"/>
              <a:gd name="T16" fmla="*/ 2904 w 2916"/>
              <a:gd name="T17" fmla="*/ 0 h 1986"/>
              <a:gd name="T18" fmla="*/ 2916 w 2916"/>
              <a:gd name="T19" fmla="*/ 60 h 1986"/>
              <a:gd name="T20" fmla="*/ 2898 w 2916"/>
              <a:gd name="T21" fmla="*/ 156 h 1986"/>
              <a:gd name="T22" fmla="*/ 1458 w 2916"/>
              <a:gd name="T23" fmla="*/ 1980 h 19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916"/>
              <a:gd name="T37" fmla="*/ 0 h 1986"/>
              <a:gd name="T38" fmla="*/ 2916 w 2916"/>
              <a:gd name="T39" fmla="*/ 1986 h 19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916" h="1986">
                <a:moveTo>
                  <a:pt x="1428" y="1986"/>
                </a:moveTo>
                <a:lnTo>
                  <a:pt x="0" y="186"/>
                </a:lnTo>
                <a:lnTo>
                  <a:pt x="252" y="330"/>
                </a:lnTo>
                <a:lnTo>
                  <a:pt x="540" y="420"/>
                </a:lnTo>
                <a:cubicBezTo>
                  <a:pt x="770" y="449"/>
                  <a:pt x="1292" y="514"/>
                  <a:pt x="1632" y="504"/>
                </a:cubicBezTo>
                <a:cubicBezTo>
                  <a:pt x="1972" y="494"/>
                  <a:pt x="2368" y="419"/>
                  <a:pt x="2580" y="360"/>
                </a:cubicBezTo>
                <a:cubicBezTo>
                  <a:pt x="2792" y="301"/>
                  <a:pt x="2848" y="200"/>
                  <a:pt x="2904" y="150"/>
                </a:cubicBezTo>
                <a:lnTo>
                  <a:pt x="2916" y="60"/>
                </a:lnTo>
                <a:lnTo>
                  <a:pt x="2904" y="0"/>
                </a:lnTo>
                <a:lnTo>
                  <a:pt x="2916" y="60"/>
                </a:lnTo>
                <a:lnTo>
                  <a:pt x="2898" y="156"/>
                </a:lnTo>
                <a:lnTo>
                  <a:pt x="1458" y="1980"/>
                </a:lnTo>
              </a:path>
            </a:pathLst>
          </a:custGeom>
          <a:solidFill>
            <a:srgbClr val="7030A0"/>
          </a:solidFill>
          <a:ln>
            <a:noFill/>
          </a:ln>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grpSp>
        <p:nvGrpSpPr>
          <p:cNvPr id="8" name="Group 7"/>
          <p:cNvGrpSpPr>
            <a:grpSpLocks/>
          </p:cNvGrpSpPr>
          <p:nvPr/>
        </p:nvGrpSpPr>
        <p:grpSpPr bwMode="auto">
          <a:xfrm>
            <a:off x="1354290" y="4207985"/>
            <a:ext cx="4113239" cy="2818987"/>
            <a:chOff x="833" y="2498"/>
            <a:chExt cx="2903" cy="1681"/>
          </a:xfrm>
          <a:solidFill>
            <a:srgbClr val="7030A0"/>
          </a:solidFill>
        </p:grpSpPr>
        <p:sp>
          <p:nvSpPr>
            <p:cNvPr id="9" name="AutoShape 8"/>
            <p:cNvSpPr>
              <a:spLocks noChangeArrowheads="1"/>
            </p:cNvSpPr>
            <p:nvPr/>
          </p:nvSpPr>
          <p:spPr bwMode="auto">
            <a:xfrm>
              <a:off x="833" y="2498"/>
              <a:ext cx="2903" cy="1270"/>
            </a:xfrm>
            <a:prstGeom prst="triangle">
              <a:avLst>
                <a:gd name="adj" fmla="val 50000"/>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10" name="Oval 9"/>
            <p:cNvSpPr>
              <a:spLocks noChangeArrowheads="1"/>
            </p:cNvSpPr>
            <p:nvPr/>
          </p:nvSpPr>
          <p:spPr bwMode="auto">
            <a:xfrm>
              <a:off x="847" y="3370"/>
              <a:ext cx="2876" cy="809"/>
            </a:xfrm>
            <a:prstGeom prst="ellipse">
              <a:avLst/>
            </a:prstGeom>
            <a:grp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grpSp>
      <p:sp>
        <p:nvSpPr>
          <p:cNvPr id="11" name="Freeform 10"/>
          <p:cNvSpPr>
            <a:spLocks/>
          </p:cNvSpPr>
          <p:nvPr/>
        </p:nvSpPr>
        <p:spPr bwMode="auto">
          <a:xfrm>
            <a:off x="2294436" y="536099"/>
            <a:ext cx="3400425" cy="1628775"/>
          </a:xfrm>
          <a:custGeom>
            <a:avLst/>
            <a:gdLst>
              <a:gd name="T0" fmla="*/ 0 w 2142"/>
              <a:gd name="T1" fmla="*/ 0 h 1026"/>
              <a:gd name="T2" fmla="*/ 1116 w 2142"/>
              <a:gd name="T3" fmla="*/ 972 h 1026"/>
              <a:gd name="T4" fmla="*/ 2142 w 2142"/>
              <a:gd name="T5" fmla="*/ 324 h 1026"/>
              <a:gd name="T6" fmla="*/ 0 60000 65536"/>
              <a:gd name="T7" fmla="*/ 0 60000 65536"/>
              <a:gd name="T8" fmla="*/ 0 60000 65536"/>
              <a:gd name="T9" fmla="*/ 0 w 2142"/>
              <a:gd name="T10" fmla="*/ 0 h 1026"/>
              <a:gd name="T11" fmla="*/ 2142 w 2142"/>
              <a:gd name="T12" fmla="*/ 1026 h 1026"/>
            </a:gdLst>
            <a:ahLst/>
            <a:cxnLst>
              <a:cxn ang="T6">
                <a:pos x="T0" y="T1"/>
              </a:cxn>
              <a:cxn ang="T7">
                <a:pos x="T2" y="T3"/>
              </a:cxn>
              <a:cxn ang="T8">
                <a:pos x="T4" y="T5"/>
              </a:cxn>
            </a:cxnLst>
            <a:rect l="T9" t="T10" r="T11" b="T12"/>
            <a:pathLst>
              <a:path w="2142" h="1026">
                <a:moveTo>
                  <a:pt x="0" y="0"/>
                </a:moveTo>
                <a:cubicBezTo>
                  <a:pt x="186" y="162"/>
                  <a:pt x="759" y="918"/>
                  <a:pt x="1116" y="972"/>
                </a:cubicBezTo>
                <a:cubicBezTo>
                  <a:pt x="1473" y="1026"/>
                  <a:pt x="1928" y="459"/>
                  <a:pt x="2142" y="324"/>
                </a:cubicBezTo>
              </a:path>
            </a:pathLst>
          </a:cu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12" name="Freeform 11"/>
          <p:cNvSpPr>
            <a:spLocks/>
          </p:cNvSpPr>
          <p:nvPr/>
        </p:nvSpPr>
        <p:spPr bwMode="auto">
          <a:xfrm>
            <a:off x="2149973" y="1702908"/>
            <a:ext cx="3744913" cy="2095500"/>
          </a:xfrm>
          <a:custGeom>
            <a:avLst/>
            <a:gdLst>
              <a:gd name="T0" fmla="*/ 0 w 2359"/>
              <a:gd name="T1" fmla="*/ 0 h 1320"/>
              <a:gd name="T2" fmla="*/ 1162 w 2359"/>
              <a:gd name="T3" fmla="*/ 1320 h 1320"/>
              <a:gd name="T4" fmla="*/ 2359 w 2359"/>
              <a:gd name="T5" fmla="*/ 1 h 1320"/>
              <a:gd name="T6" fmla="*/ 0 60000 65536"/>
              <a:gd name="T7" fmla="*/ 0 60000 65536"/>
              <a:gd name="T8" fmla="*/ 0 60000 65536"/>
              <a:gd name="T9" fmla="*/ 0 w 2359"/>
              <a:gd name="T10" fmla="*/ 0 h 1320"/>
              <a:gd name="T11" fmla="*/ 2359 w 2359"/>
              <a:gd name="T12" fmla="*/ 1320 h 1320"/>
            </a:gdLst>
            <a:ahLst/>
            <a:cxnLst>
              <a:cxn ang="T6">
                <a:pos x="T0" y="T1"/>
              </a:cxn>
              <a:cxn ang="T7">
                <a:pos x="T2" y="T3"/>
              </a:cxn>
              <a:cxn ang="T8">
                <a:pos x="T4" y="T5"/>
              </a:cxn>
            </a:cxnLst>
            <a:rect l="T9" t="T10" r="T11" b="T12"/>
            <a:pathLst>
              <a:path w="2359" h="1320">
                <a:moveTo>
                  <a:pt x="0" y="0"/>
                </a:moveTo>
                <a:cubicBezTo>
                  <a:pt x="194" y="220"/>
                  <a:pt x="769" y="1320"/>
                  <a:pt x="1162" y="1320"/>
                </a:cubicBezTo>
                <a:cubicBezTo>
                  <a:pt x="1555" y="1320"/>
                  <a:pt x="2110" y="276"/>
                  <a:pt x="2359" y="1"/>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13" name="Text Box 16"/>
          <p:cNvSpPr txBox="1">
            <a:spLocks noChangeArrowheads="1"/>
          </p:cNvSpPr>
          <p:nvPr/>
        </p:nvSpPr>
        <p:spPr bwMode="auto">
          <a:xfrm>
            <a:off x="5467529" y="4350255"/>
            <a:ext cx="2890539" cy="1569660"/>
          </a:xfrm>
          <a:prstGeom prst="rect">
            <a:avLst/>
          </a:prstGeom>
          <a:ln/>
          <a:effectLst>
            <a:outerShdw blurRad="50800" dist="25000" dir="5400000" rotWithShape="0">
              <a:srgbClr val="000000">
                <a:alpha val="40000"/>
              </a:srgbClr>
            </a:outerShdw>
            <a:softEdge rad="127000"/>
          </a:effectLst>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marL="514350" indent="-514350" algn="ctr">
              <a:buAutoNum type="arabicParenR"/>
            </a:pPr>
            <a:r>
              <a:rPr lang="ar-KW" dirty="0">
                <a:latin typeface="Simplified Arabic" panose="02020603050405020304" pitchFamily="18" charset="-78"/>
                <a:cs typeface="Simplified Arabic" panose="02020603050405020304" pitchFamily="18" charset="-78"/>
              </a:rPr>
              <a:t>وضع المستوى </a:t>
            </a:r>
          </a:p>
          <a:p>
            <a:pPr algn="ctr"/>
            <a:r>
              <a:rPr lang="ar-KW" dirty="0">
                <a:latin typeface="Simplified Arabic" panose="02020603050405020304" pitchFamily="18" charset="-78"/>
                <a:cs typeface="Simplified Arabic" panose="02020603050405020304" pitchFamily="18" charset="-78"/>
              </a:rPr>
              <a:t>المستوى مواز</a:t>
            </a:r>
          </a:p>
          <a:p>
            <a:pPr algn="ctr"/>
            <a:r>
              <a:rPr lang="ar-KW" dirty="0">
                <a:latin typeface="Simplified Arabic" panose="02020603050405020304" pitchFamily="18" charset="-78"/>
                <a:cs typeface="Simplified Arabic" panose="02020603050405020304" pitchFamily="18" charset="-78"/>
              </a:rPr>
              <a:t> لراسم ولا يحويه </a:t>
            </a:r>
          </a:p>
        </p:txBody>
      </p:sp>
      <p:sp>
        <p:nvSpPr>
          <p:cNvPr id="14" name="Text Box 16"/>
          <p:cNvSpPr txBox="1">
            <a:spLocks noChangeArrowheads="1"/>
          </p:cNvSpPr>
          <p:nvPr/>
        </p:nvSpPr>
        <p:spPr bwMode="auto">
          <a:xfrm>
            <a:off x="395536" y="3721404"/>
            <a:ext cx="1865536" cy="1077218"/>
          </a:xfrm>
          <a:prstGeom prst="rect">
            <a:avLst/>
          </a:prstGeom>
          <a:ln/>
          <a:effectLst>
            <a:outerShdw blurRad="50800" dist="25000" dir="5400000" rotWithShape="0">
              <a:srgbClr val="000000">
                <a:alpha val="40000"/>
              </a:srgbClr>
            </a:outerShdw>
            <a:softEdge rad="127000"/>
          </a:effectLst>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r>
              <a:rPr lang="ar-KW" dirty="0">
                <a:latin typeface="Simplified Arabic" panose="02020603050405020304" pitchFamily="18" charset="-78"/>
                <a:cs typeface="Simplified Arabic" panose="02020603050405020304" pitchFamily="18" charset="-78"/>
              </a:rPr>
              <a:t>الشكل الناتج</a:t>
            </a:r>
          </a:p>
          <a:p>
            <a:r>
              <a:rPr lang="ar-KW" dirty="0">
                <a:latin typeface="Simplified Arabic" panose="02020603050405020304" pitchFamily="18" charset="-78"/>
                <a:cs typeface="Simplified Arabic" panose="02020603050405020304" pitchFamily="18" charset="-78"/>
              </a:rPr>
              <a:t> قطع مكافئ</a:t>
            </a:r>
          </a:p>
        </p:txBody>
      </p:sp>
      <p:cxnSp>
        <p:nvCxnSpPr>
          <p:cNvPr id="15" name="Straight Connector 14"/>
          <p:cNvCxnSpPr/>
          <p:nvPr/>
        </p:nvCxnSpPr>
        <p:spPr>
          <a:xfrm>
            <a:off x="3278202" y="-99392"/>
            <a:ext cx="172278" cy="6858000"/>
          </a:xfrm>
          <a:prstGeom prst="line">
            <a:avLst/>
          </a:prstGeom>
          <a:ln w="57150">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10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0" fill="hold"/>
                                        <p:tgtEl>
                                          <p:spTgt spid="4"/>
                                        </p:tgtEl>
                                        <p:attrNameLst>
                                          <p:attrName>ppt_x</p:attrName>
                                        </p:attrNameLst>
                                      </p:cBhvr>
                                      <p:tavLst>
                                        <p:tav tm="0">
                                          <p:val>
                                            <p:strVal val="1+#ppt_w/2"/>
                                          </p:val>
                                        </p:tav>
                                        <p:tav tm="100000">
                                          <p:val>
                                            <p:strVal val="#ppt_x"/>
                                          </p:val>
                                        </p:tav>
                                      </p:tavLst>
                                    </p:anim>
                                    <p:anim calcmode="lin" valueType="num">
                                      <p:cBhvr additive="base">
                                        <p:cTn id="33" dur="5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2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7" presetClass="emph" presetSubtype="0" repeatCount="indefinite" fill="hold" grpId="1" nodeType="clickEffect">
                                  <p:stCondLst>
                                    <p:cond delay="0"/>
                                  </p:stCondLst>
                                  <p:childTnLst>
                                    <p:animClr clrSpc="rgb" dir="cw">
                                      <p:cBhvr override="childStyle">
                                        <p:cTn id="42" dur="250" autoRev="1" fill="hold"/>
                                        <p:tgtEl>
                                          <p:spTgt spid="5"/>
                                        </p:tgtEl>
                                        <p:attrNameLst>
                                          <p:attrName>style.color</p:attrName>
                                        </p:attrNameLst>
                                      </p:cBhvr>
                                      <p:to>
                                        <a:srgbClr val="000099"/>
                                      </p:to>
                                    </p:animClr>
                                    <p:animClr clrSpc="rgb" dir="cw">
                                      <p:cBhvr>
                                        <p:cTn id="43" dur="250" autoRev="1" fill="hold"/>
                                        <p:tgtEl>
                                          <p:spTgt spid="5"/>
                                        </p:tgtEl>
                                        <p:attrNameLst>
                                          <p:attrName>fillcolor</p:attrName>
                                        </p:attrNameLst>
                                      </p:cBhvr>
                                      <p:to>
                                        <a:srgbClr val="000099"/>
                                      </p:to>
                                    </p:animClr>
                                    <p:set>
                                      <p:cBhvr>
                                        <p:cTn id="44" dur="250" autoRev="1" fill="hold"/>
                                        <p:tgtEl>
                                          <p:spTgt spid="5"/>
                                        </p:tgtEl>
                                        <p:attrNameLst>
                                          <p:attrName>fill.type</p:attrName>
                                        </p:attrNameLst>
                                      </p:cBhvr>
                                      <p:to>
                                        <p:strVal val="solid"/>
                                      </p:to>
                                    </p:set>
                                    <p:set>
                                      <p:cBhvr>
                                        <p:cTn id="45" dur="250" autoRev="1" fill="hold"/>
                                        <p:tgtEl>
                                          <p:spTgt spid="5"/>
                                        </p:tgtEl>
                                        <p:attrNameLst>
                                          <p:attrName>fill.on</p:attrName>
                                        </p:attrNameLst>
                                      </p:cBhvr>
                                      <p:to>
                                        <p:strVal val="tru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2000"/>
                                        <p:tgtEl>
                                          <p:spTgt spid="4"/>
                                        </p:tgtEl>
                                      </p:cBhvr>
                                    </p:animEffect>
                                    <p:set>
                                      <p:cBhvr>
                                        <p:cTn id="50" dur="1" fill="hold">
                                          <p:stCondLst>
                                            <p:cond delay="1999"/>
                                          </p:stCondLst>
                                        </p:cTn>
                                        <p:tgtEl>
                                          <p:spTgt spid="4"/>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15"/>
                                        </p:tgtEl>
                                        <p:attrNameLst>
                                          <p:attrName>ppt_x</p:attrName>
                                        </p:attrNameLst>
                                      </p:cBhvr>
                                      <p:tavLst>
                                        <p:tav tm="0">
                                          <p:val>
                                            <p:strVal val="ppt_x"/>
                                          </p:val>
                                        </p:tav>
                                        <p:tav tm="100000">
                                          <p:val>
                                            <p:strVal val="ppt_x"/>
                                          </p:val>
                                        </p:tav>
                                      </p:tavLst>
                                    </p:anim>
                                    <p:anim calcmode="lin" valueType="num">
                                      <p:cBhvr additive="base">
                                        <p:cTn id="55" dur="500"/>
                                        <p:tgtEl>
                                          <p:spTgt spid="15"/>
                                        </p:tgtEl>
                                        <p:attrNameLst>
                                          <p:attrName>ppt_y</p:attrName>
                                        </p:attrNameLst>
                                      </p:cBhvr>
                                      <p:tavLst>
                                        <p:tav tm="0">
                                          <p:val>
                                            <p:strVal val="ppt_y"/>
                                          </p:val>
                                        </p:tav>
                                        <p:tav tm="100000">
                                          <p:val>
                                            <p:strVal val="1+ppt_h/2"/>
                                          </p:val>
                                        </p:tav>
                                      </p:tavLst>
                                    </p:anim>
                                    <p:set>
                                      <p:cBhvr>
                                        <p:cTn id="56" dur="1" fill="hold">
                                          <p:stCondLst>
                                            <p:cond delay="499"/>
                                          </p:stCondLst>
                                        </p:cTn>
                                        <p:tgtEl>
                                          <p:spTgt spid="15"/>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xit" presetSubtype="8" fill="hold" grpId="1" nodeType="clickEffect">
                                  <p:stCondLst>
                                    <p:cond delay="0"/>
                                  </p:stCondLst>
                                  <p:childTnLst>
                                    <p:anim calcmode="lin" valueType="num">
                                      <p:cBhvr additive="base">
                                        <p:cTn id="60" dur="5000"/>
                                        <p:tgtEl>
                                          <p:spTgt spid="6"/>
                                        </p:tgtEl>
                                        <p:attrNameLst>
                                          <p:attrName>ppt_x</p:attrName>
                                        </p:attrNameLst>
                                      </p:cBhvr>
                                      <p:tavLst>
                                        <p:tav tm="0">
                                          <p:val>
                                            <p:strVal val="ppt_x"/>
                                          </p:val>
                                        </p:tav>
                                        <p:tav tm="100000">
                                          <p:val>
                                            <p:strVal val="0-ppt_w/2"/>
                                          </p:val>
                                        </p:tav>
                                      </p:tavLst>
                                    </p:anim>
                                    <p:anim calcmode="lin" valueType="num">
                                      <p:cBhvr additive="base">
                                        <p:cTn id="61" dur="5000"/>
                                        <p:tgtEl>
                                          <p:spTgt spid="6"/>
                                        </p:tgtEl>
                                        <p:attrNameLst>
                                          <p:attrName>ppt_y</p:attrName>
                                        </p:attrNameLst>
                                      </p:cBhvr>
                                      <p:tavLst>
                                        <p:tav tm="0">
                                          <p:val>
                                            <p:strVal val="ppt_y"/>
                                          </p:val>
                                        </p:tav>
                                        <p:tav tm="100000">
                                          <p:val>
                                            <p:strVal val="ppt_y"/>
                                          </p:val>
                                        </p:tav>
                                      </p:tavLst>
                                    </p:anim>
                                    <p:set>
                                      <p:cBhvr>
                                        <p:cTn id="62" dur="1" fill="hold">
                                          <p:stCondLst>
                                            <p:cond delay="4999"/>
                                          </p:stCondLst>
                                        </p:cTn>
                                        <p:tgtEl>
                                          <p:spTgt spid="6"/>
                                        </p:tgtEl>
                                        <p:attrNameLst>
                                          <p:attrName>style.visibility</p:attrName>
                                        </p:attrNameLst>
                                      </p:cBhvr>
                                      <p:to>
                                        <p:strVal val="hidden"/>
                                      </p:to>
                                    </p:set>
                                  </p:childTnLst>
                                </p:cTn>
                              </p:par>
                              <p:par>
                                <p:cTn id="63" presetID="2" presetClass="exit" presetSubtype="8" fill="hold" grpId="1" nodeType="withEffect">
                                  <p:stCondLst>
                                    <p:cond delay="0"/>
                                  </p:stCondLst>
                                  <p:childTnLst>
                                    <p:anim calcmode="lin" valueType="num">
                                      <p:cBhvr additive="base">
                                        <p:cTn id="64" dur="5000"/>
                                        <p:tgtEl>
                                          <p:spTgt spid="7"/>
                                        </p:tgtEl>
                                        <p:attrNameLst>
                                          <p:attrName>ppt_x</p:attrName>
                                        </p:attrNameLst>
                                      </p:cBhvr>
                                      <p:tavLst>
                                        <p:tav tm="0">
                                          <p:val>
                                            <p:strVal val="ppt_x"/>
                                          </p:val>
                                        </p:tav>
                                        <p:tav tm="100000">
                                          <p:val>
                                            <p:strVal val="0-ppt_w/2"/>
                                          </p:val>
                                        </p:tav>
                                      </p:tavLst>
                                    </p:anim>
                                    <p:anim calcmode="lin" valueType="num">
                                      <p:cBhvr additive="base">
                                        <p:cTn id="65" dur="5000"/>
                                        <p:tgtEl>
                                          <p:spTgt spid="7"/>
                                        </p:tgtEl>
                                        <p:attrNameLst>
                                          <p:attrName>ppt_y</p:attrName>
                                        </p:attrNameLst>
                                      </p:cBhvr>
                                      <p:tavLst>
                                        <p:tav tm="0">
                                          <p:val>
                                            <p:strVal val="ppt_y"/>
                                          </p:val>
                                        </p:tav>
                                        <p:tav tm="100000">
                                          <p:val>
                                            <p:strVal val="ppt_y"/>
                                          </p:val>
                                        </p:tav>
                                      </p:tavLst>
                                    </p:anim>
                                    <p:set>
                                      <p:cBhvr>
                                        <p:cTn id="66" dur="1" fill="hold">
                                          <p:stCondLst>
                                            <p:cond delay="4999"/>
                                          </p:stCondLst>
                                        </p:cTn>
                                        <p:tgtEl>
                                          <p:spTgt spid="7"/>
                                        </p:tgtEl>
                                        <p:attrNameLst>
                                          <p:attrName>style.visibility</p:attrName>
                                        </p:attrNameLst>
                                      </p:cBhvr>
                                      <p:to>
                                        <p:strVal val="hidden"/>
                                      </p:to>
                                    </p:set>
                                  </p:childTnLst>
                                </p:cTn>
                              </p:par>
                              <p:par>
                                <p:cTn id="67" presetID="2" presetClass="exit" presetSubtype="8" fill="hold" nodeType="withEffect">
                                  <p:stCondLst>
                                    <p:cond delay="0"/>
                                  </p:stCondLst>
                                  <p:childTnLst>
                                    <p:anim calcmode="lin" valueType="num">
                                      <p:cBhvr additive="base">
                                        <p:cTn id="68" dur="5000"/>
                                        <p:tgtEl>
                                          <p:spTgt spid="8"/>
                                        </p:tgtEl>
                                        <p:attrNameLst>
                                          <p:attrName>ppt_x</p:attrName>
                                        </p:attrNameLst>
                                      </p:cBhvr>
                                      <p:tavLst>
                                        <p:tav tm="0">
                                          <p:val>
                                            <p:strVal val="ppt_x"/>
                                          </p:val>
                                        </p:tav>
                                        <p:tav tm="100000">
                                          <p:val>
                                            <p:strVal val="0-ppt_w/2"/>
                                          </p:val>
                                        </p:tav>
                                      </p:tavLst>
                                    </p:anim>
                                    <p:anim calcmode="lin" valueType="num">
                                      <p:cBhvr additive="base">
                                        <p:cTn id="69" dur="5000"/>
                                        <p:tgtEl>
                                          <p:spTgt spid="8"/>
                                        </p:tgtEl>
                                        <p:attrNameLst>
                                          <p:attrName>ppt_y</p:attrName>
                                        </p:attrNameLst>
                                      </p:cBhvr>
                                      <p:tavLst>
                                        <p:tav tm="0">
                                          <p:val>
                                            <p:strVal val="ppt_y"/>
                                          </p:val>
                                        </p:tav>
                                        <p:tav tm="100000">
                                          <p:val>
                                            <p:strVal val="ppt_y"/>
                                          </p:val>
                                        </p:tav>
                                      </p:tavLst>
                                    </p:anim>
                                    <p:set>
                                      <p:cBhvr>
                                        <p:cTn id="70" dur="1" fill="hold">
                                          <p:stCondLst>
                                            <p:cond delay="4999"/>
                                          </p:stCondLst>
                                        </p:cTn>
                                        <p:tgtEl>
                                          <p:spTgt spid="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grpId="0" nodeType="click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right)">
                                      <p:cBhvr>
                                        <p:cTn id="75" dur="5000"/>
                                        <p:tgtEl>
                                          <p:spTgt spid="11"/>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2000"/>
                                        <p:tgtEl>
                                          <p:spTgt spid="12"/>
                                        </p:tgtEl>
                                      </p:cBhvr>
                                    </p:animEffect>
                                  </p:childTnLst>
                                </p:cTn>
                              </p:par>
                              <p:par>
                                <p:cTn id="81" presetID="10" presetClass="exit" presetSubtype="0" fill="hold" grpId="2" nodeType="withEffect">
                                  <p:stCondLst>
                                    <p:cond delay="0"/>
                                  </p:stCondLst>
                                  <p:childTnLst>
                                    <p:animEffect transition="out" filter="fade">
                                      <p:cBhvr>
                                        <p:cTn id="82" dur="2000"/>
                                        <p:tgtEl>
                                          <p:spTgt spid="4"/>
                                        </p:tgtEl>
                                      </p:cBhvr>
                                    </p:animEffect>
                                    <p:set>
                                      <p:cBhvr>
                                        <p:cTn id="83" dur="1" fill="hold">
                                          <p:stCondLst>
                                            <p:cond delay="1999"/>
                                          </p:stCondLst>
                                        </p:cTn>
                                        <p:tgtEl>
                                          <p:spTgt spid="4"/>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000"/>
                                        <p:tgtEl>
                                          <p:spTgt spid="3"/>
                                        </p:tgtEl>
                                      </p:cBhvr>
                                    </p:animEffect>
                                    <p:set>
                                      <p:cBhvr>
                                        <p:cTn id="86" dur="1" fill="hold">
                                          <p:stCondLst>
                                            <p:cond delay="1999"/>
                                          </p:stCondLst>
                                        </p:cTn>
                                        <p:tgtEl>
                                          <p:spTgt spid="3"/>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2000"/>
                                        <p:tgtEl>
                                          <p:spTgt spid="5"/>
                                        </p:tgtEl>
                                      </p:cBhvr>
                                    </p:animEffect>
                                    <p:set>
                                      <p:cBhvr>
                                        <p:cTn id="89" dur="1" fill="hold">
                                          <p:stCondLst>
                                            <p:cond delay="1999"/>
                                          </p:stCondLst>
                                        </p:cTn>
                                        <p:tgtEl>
                                          <p:spTgt spid="5"/>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2000"/>
                                        <p:tgtEl>
                                          <p:spTgt spid="6"/>
                                        </p:tgtEl>
                                      </p:cBhvr>
                                    </p:animEffect>
                                    <p:set>
                                      <p:cBhvr>
                                        <p:cTn id="92" dur="1" fill="hold">
                                          <p:stCondLst>
                                            <p:cond delay="1999"/>
                                          </p:stCondLst>
                                        </p:cTn>
                                        <p:tgtEl>
                                          <p:spTgt spid="6"/>
                                        </p:tgtEl>
                                        <p:attrNameLst>
                                          <p:attrName>style.visibility</p:attrName>
                                        </p:attrNameLst>
                                      </p:cBhvr>
                                      <p:to>
                                        <p:strVal val="hidden"/>
                                      </p:to>
                                    </p:set>
                                  </p:childTnLst>
                                </p:cTn>
                              </p:par>
                              <p:par>
                                <p:cTn id="93" presetID="10" presetClass="exit" presetSubtype="0" fill="hold" grpId="2" nodeType="withEffect">
                                  <p:stCondLst>
                                    <p:cond delay="0"/>
                                  </p:stCondLst>
                                  <p:childTnLst>
                                    <p:animEffect transition="out" filter="fade">
                                      <p:cBhvr>
                                        <p:cTn id="94" dur="2000"/>
                                        <p:tgtEl>
                                          <p:spTgt spid="7"/>
                                        </p:tgtEl>
                                      </p:cBhvr>
                                    </p:animEffect>
                                    <p:set>
                                      <p:cBhvr>
                                        <p:cTn id="95" dur="1" fill="hold">
                                          <p:stCondLst>
                                            <p:cond delay="1999"/>
                                          </p:stCondLst>
                                        </p:cTn>
                                        <p:tgtEl>
                                          <p:spTgt spid="7"/>
                                        </p:tgtEl>
                                        <p:attrNameLst>
                                          <p:attrName>style.visibility</p:attrName>
                                        </p:attrNameLst>
                                      </p:cBhvr>
                                      <p:to>
                                        <p:strVal val="hidden"/>
                                      </p:to>
                                    </p:set>
                                  </p:childTnLst>
                                </p:cTn>
                              </p:par>
                              <p:par>
                                <p:cTn id="96" presetID="10" presetClass="exit" presetSubtype="0" fill="hold" nodeType="withEffect">
                                  <p:stCondLst>
                                    <p:cond delay="0"/>
                                  </p:stCondLst>
                                  <p:childTnLst>
                                    <p:animEffect transition="out" filter="fade">
                                      <p:cBhvr>
                                        <p:cTn id="97" dur="2000"/>
                                        <p:tgtEl>
                                          <p:spTgt spid="8"/>
                                        </p:tgtEl>
                                      </p:cBhvr>
                                    </p:animEffect>
                                    <p:set>
                                      <p:cBhvr>
                                        <p:cTn id="98" dur="1" fill="hold">
                                          <p:stCondLst>
                                            <p:cond delay="1999"/>
                                          </p:stCondLst>
                                        </p:cTn>
                                        <p:tgtEl>
                                          <p:spTgt spid="8"/>
                                        </p:tgtEl>
                                        <p:attrNameLst>
                                          <p:attrName>style.visibility</p:attrName>
                                        </p:attrNameLst>
                                      </p:cBhvr>
                                      <p:to>
                                        <p:strVal val="hidden"/>
                                      </p:to>
                                    </p:set>
                                  </p:childTnLst>
                                </p:cTn>
                              </p:par>
                              <p:par>
                                <p:cTn id="99" presetID="10" presetClass="exit" presetSubtype="0" fill="hold" grpId="1" nodeType="withEffect">
                                  <p:stCondLst>
                                    <p:cond delay="0"/>
                                  </p:stCondLst>
                                  <p:childTnLst>
                                    <p:animEffect transition="out" filter="fade">
                                      <p:cBhvr>
                                        <p:cTn id="100" dur="2000"/>
                                        <p:tgtEl>
                                          <p:spTgt spid="11"/>
                                        </p:tgtEl>
                                      </p:cBhvr>
                                    </p:animEffect>
                                    <p:set>
                                      <p:cBhvr>
                                        <p:cTn id="101" dur="1" fill="hold">
                                          <p:stCondLst>
                                            <p:cond delay="1999"/>
                                          </p:stCondLst>
                                        </p:cTn>
                                        <p:tgtEl>
                                          <p:spTgt spid="11"/>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4"/>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mph" presetSubtype="2" fill="hold" nodeType="clickEffect">
                                  <p:stCondLst>
                                    <p:cond delay="0"/>
                                  </p:stCondLst>
                                  <p:childTnLst>
                                    <p:animClr clrSpc="rgb" dir="cw">
                                      <p:cBhvr>
                                        <p:cTn id="109" dur="2000" fill="hold"/>
                                        <p:tgtEl>
                                          <p:spTgt spid="4"/>
                                        </p:tgtEl>
                                        <p:attrNameLst>
                                          <p:attrName>fillcolor</p:attrName>
                                        </p:attrNameLst>
                                      </p:cBhvr>
                                      <p:to>
                                        <a:schemeClr val="accent2"/>
                                      </p:to>
                                    </p:animClr>
                                    <p:set>
                                      <p:cBhvr>
                                        <p:cTn id="110" dur="2000" fill="hold"/>
                                        <p:tgtEl>
                                          <p:spTgt spid="4"/>
                                        </p:tgtEl>
                                        <p:attrNameLst>
                                          <p:attrName>fill.type</p:attrName>
                                        </p:attrNameLst>
                                      </p:cBhvr>
                                      <p:to>
                                        <p:strVal val="solid"/>
                                      </p:to>
                                    </p:set>
                                    <p:set>
                                      <p:cBhvr>
                                        <p:cTn id="111"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4" grpId="2" animBg="1"/>
      <p:bldP spid="5" grpId="0" animBg="1"/>
      <p:bldP spid="5" grpId="1" animBg="1"/>
      <p:bldP spid="5" grpId="2" animBg="1"/>
      <p:bldP spid="6" grpId="0" animBg="1"/>
      <p:bldP spid="6" grpId="1" animBg="1"/>
      <p:bldP spid="6" grpId="2" animBg="1"/>
      <p:bldP spid="7" grpId="0" animBg="1"/>
      <p:bldP spid="7" grpId="1" animBg="1"/>
      <p:bldP spid="7" grpId="2" animBg="1"/>
      <p:bldP spid="11" grpId="0" animBg="1"/>
      <p:bldP spid="11" grpId="1" animBg="1"/>
      <p:bldP spid="12" grpId="0" animBg="1"/>
      <p:bldP spid="13" grpId="0" animBg="1"/>
      <p:bldP spid="14"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ربع نص 2"/>
          <p:cNvSpPr txBox="1"/>
          <p:nvPr/>
        </p:nvSpPr>
        <p:spPr>
          <a:xfrm>
            <a:off x="395536" y="188642"/>
            <a:ext cx="6929486" cy="1200329"/>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القطع الناقص الذي يولد السطح الناقص لجهاز تفتيت الحصوات، محور اكبر نقطتاه الطرفيتان </a:t>
            </a:r>
            <a:r>
              <a:rPr lang="en-US" sz="2400" b="1" dirty="0">
                <a:solidFill>
                  <a:srgbClr val="00B050"/>
                </a:solidFill>
                <a:latin typeface="Simplified Arabic" panose="02020603050405020304" pitchFamily="18" charset="-78"/>
                <a:cs typeface="Simplified Arabic" panose="02020603050405020304" pitchFamily="18" charset="-78"/>
              </a:rPr>
              <a:t>A</a:t>
            </a:r>
            <a:r>
              <a:rPr lang="en-US" sz="2400" b="1" baseline="-25000" dirty="0">
                <a:solidFill>
                  <a:srgbClr val="00B050"/>
                </a:solidFill>
                <a:latin typeface="Simplified Arabic" panose="02020603050405020304" pitchFamily="18" charset="-78"/>
                <a:cs typeface="Simplified Arabic" panose="02020603050405020304" pitchFamily="18" charset="-78"/>
              </a:rPr>
              <a:t>1</a:t>
            </a:r>
            <a:r>
              <a:rPr lang="en-US" sz="2400" b="1" dirty="0">
                <a:solidFill>
                  <a:srgbClr val="00B050"/>
                </a:solidFill>
                <a:latin typeface="Simplified Arabic" panose="02020603050405020304" pitchFamily="18" charset="-78"/>
                <a:cs typeface="Simplified Arabic" panose="02020603050405020304" pitchFamily="18" charset="-78"/>
              </a:rPr>
              <a:t>(-6 , 0),A</a:t>
            </a:r>
            <a:r>
              <a:rPr lang="en-US" sz="2400" b="1" baseline="-25000" dirty="0">
                <a:solidFill>
                  <a:srgbClr val="00B050"/>
                </a:solidFill>
                <a:latin typeface="Simplified Arabic" panose="02020603050405020304" pitchFamily="18" charset="-78"/>
                <a:cs typeface="Simplified Arabic" panose="02020603050405020304" pitchFamily="18" charset="-78"/>
              </a:rPr>
              <a:t>2</a:t>
            </a:r>
            <a:r>
              <a:rPr lang="en-US" sz="2400" b="1" dirty="0">
                <a:solidFill>
                  <a:srgbClr val="00B050"/>
                </a:solidFill>
                <a:latin typeface="Simplified Arabic" panose="02020603050405020304" pitchFamily="18" charset="-78"/>
                <a:cs typeface="Simplified Arabic" panose="02020603050405020304" pitchFamily="18" charset="-78"/>
              </a:rPr>
              <a:t>(6,0)</a:t>
            </a:r>
            <a:r>
              <a:rPr lang="ar-KW" sz="2400" b="1" dirty="0">
                <a:solidFill>
                  <a:srgbClr val="00B050"/>
                </a:solidFill>
                <a:latin typeface="Simplified Arabic" panose="02020603050405020304" pitchFamily="18" charset="-78"/>
                <a:cs typeface="Simplified Arabic" panose="02020603050405020304" pitchFamily="18" charset="-78"/>
              </a:rPr>
              <a:t> ومحور الاصغر إحدى نقطتيه الطرفيتين </a:t>
            </a:r>
            <a:r>
              <a:rPr lang="en-US" sz="2400" b="1" dirty="0">
                <a:solidFill>
                  <a:srgbClr val="00B050"/>
                </a:solidFill>
                <a:latin typeface="Simplified Arabic" panose="02020603050405020304" pitchFamily="18" charset="-78"/>
                <a:cs typeface="Simplified Arabic" panose="02020603050405020304" pitchFamily="18" charset="-78"/>
              </a:rPr>
              <a:t>B1(0 , -2,5)</a:t>
            </a:r>
            <a:r>
              <a:rPr lang="ar-KW" sz="2400" b="1" dirty="0">
                <a:solidFill>
                  <a:srgbClr val="00B050"/>
                </a:solidFill>
                <a:latin typeface="Simplified Arabic" panose="02020603050405020304" pitchFamily="18" charset="-78"/>
                <a:cs typeface="Simplified Arabic" panose="02020603050405020304" pitchFamily="18" charset="-78"/>
              </a:rPr>
              <a:t> أوجد إحداثيات البؤرتين</a:t>
            </a:r>
          </a:p>
        </p:txBody>
      </p:sp>
      <p:sp>
        <p:nvSpPr>
          <p:cNvPr id="5" name="Title 1"/>
          <p:cNvSpPr txBox="1">
            <a:spLocks/>
          </p:cNvSpPr>
          <p:nvPr/>
        </p:nvSpPr>
        <p:spPr>
          <a:xfrm>
            <a:off x="7524330" y="353787"/>
            <a:ext cx="1043589" cy="842967"/>
          </a:xfrm>
          <a:prstGeom prst="rect">
            <a:avLst/>
          </a:prstGeo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2400" b="1" u="sng" cap="none" dirty="0">
                <a:ln>
                  <a:solidFill>
                    <a:schemeClr val="tx1"/>
                  </a:solidFill>
                </a:ln>
                <a:solidFill>
                  <a:schemeClr val="accent3"/>
                </a:solidFill>
                <a:latin typeface="Simplified Arabic" pitchFamily="18" charset="-78"/>
                <a:cs typeface="Simplified Arabic" pitchFamily="18" charset="-78"/>
              </a:rPr>
              <a:t>مثال</a:t>
            </a:r>
            <a:r>
              <a:rPr lang="en-US" sz="2400" b="1" u="sng" cap="none" dirty="0">
                <a:ln>
                  <a:solidFill>
                    <a:schemeClr val="tx1"/>
                  </a:solidFill>
                </a:ln>
                <a:solidFill>
                  <a:schemeClr val="accent3"/>
                </a:solidFill>
                <a:latin typeface="Simplified Arabic" pitchFamily="18" charset="-78"/>
                <a:cs typeface="Simplified Arabic" pitchFamily="18" charset="-78"/>
              </a:rPr>
              <a:t>6</a:t>
            </a:r>
            <a:r>
              <a:rPr lang="ar-KW" sz="2400" b="1" u="sng" cap="none" dirty="0">
                <a:ln>
                  <a:solidFill>
                    <a:schemeClr val="tx1"/>
                  </a:solidFill>
                </a:ln>
                <a:solidFill>
                  <a:schemeClr val="accent3"/>
                </a:solidFill>
                <a:latin typeface="Simplified Arabic" pitchFamily="18" charset="-78"/>
                <a:cs typeface="Simplified Arabic" pitchFamily="18" charset="-78"/>
              </a:rPr>
              <a:t> </a:t>
            </a:r>
            <a:br>
              <a:rPr lang="ar-KW" sz="2400" b="1" u="sng" cap="none" dirty="0">
                <a:ln>
                  <a:solidFill>
                    <a:schemeClr val="tx1"/>
                  </a:solidFill>
                </a:ln>
                <a:solidFill>
                  <a:schemeClr val="accent3"/>
                </a:solidFill>
                <a:latin typeface="Simplified Arabic" pitchFamily="18" charset="-78"/>
                <a:cs typeface="Simplified Arabic" pitchFamily="18" charset="-78"/>
              </a:rPr>
            </a:br>
            <a:r>
              <a:rPr lang="ar-KW" sz="2400" b="1" u="sng" cap="none" dirty="0">
                <a:ln>
                  <a:solidFill>
                    <a:schemeClr val="tx1"/>
                  </a:solidFill>
                </a:ln>
                <a:solidFill>
                  <a:schemeClr val="accent3"/>
                </a:solidFill>
                <a:latin typeface="Simplified Arabic" pitchFamily="18" charset="-78"/>
                <a:cs typeface="Simplified Arabic" pitchFamily="18" charset="-78"/>
              </a:rPr>
              <a:t>ص</a:t>
            </a:r>
            <a:r>
              <a:rPr lang="en-US" sz="2400" b="1" u="sng" cap="none" dirty="0">
                <a:ln>
                  <a:solidFill>
                    <a:schemeClr val="tx1"/>
                  </a:solidFill>
                </a:ln>
                <a:solidFill>
                  <a:schemeClr val="accent3"/>
                </a:solidFill>
                <a:latin typeface="Simplified Arabic" pitchFamily="18" charset="-78"/>
                <a:cs typeface="Simplified Arabic" pitchFamily="18" charset="-78"/>
              </a:rPr>
              <a:t>115</a:t>
            </a:r>
            <a:endParaRPr lang="ar-KW" sz="2400" b="1" u="sng" cap="none" dirty="0">
              <a:ln>
                <a:solidFill>
                  <a:schemeClr val="tx1"/>
                </a:solidFill>
              </a:ln>
              <a:solidFill>
                <a:schemeClr val="accent3"/>
              </a:solidFill>
              <a:latin typeface="Simplified Arabic" pitchFamily="18" charset="-78"/>
              <a:cs typeface="Simplified Arabic" pitchFamily="18" charset="-78"/>
            </a:endParaRPr>
          </a:p>
        </p:txBody>
      </p:sp>
      <p:pic>
        <p:nvPicPr>
          <p:cNvPr id="6" name="Picture 2"/>
          <p:cNvPicPr>
            <a:picLocks noChangeAspect="1" noChangeArrowheads="1"/>
          </p:cNvPicPr>
          <p:nvPr/>
        </p:nvPicPr>
        <p:blipFill>
          <a:blip r:embed="rId2" cstate="print">
            <a:duotone>
              <a:prstClr val="black"/>
              <a:schemeClr val="accent1">
                <a:tint val="45000"/>
                <a:satMod val="400000"/>
              </a:schemeClr>
            </a:duotone>
          </a:blip>
          <a:srcRect l="88046" t="11971" r="1566" b="79944"/>
          <a:stretch>
            <a:fillRect/>
          </a:stretch>
        </p:blipFill>
        <p:spPr bwMode="auto">
          <a:xfrm>
            <a:off x="7668346" y="1412776"/>
            <a:ext cx="776181" cy="432048"/>
          </a:xfrm>
          <a:prstGeom prst="rect">
            <a:avLst/>
          </a:prstGeom>
          <a:noFill/>
          <a:ln w="9525">
            <a:noFill/>
            <a:miter lim="800000"/>
            <a:headEnd/>
            <a:tailEnd/>
          </a:ln>
        </p:spPr>
      </p:pic>
      <p:sp>
        <p:nvSpPr>
          <p:cNvPr id="7" name="مربع نص 6"/>
          <p:cNvSpPr txBox="1"/>
          <p:nvPr/>
        </p:nvSpPr>
        <p:spPr>
          <a:xfrm>
            <a:off x="1043608" y="1482037"/>
            <a:ext cx="6480720" cy="830997"/>
          </a:xfrm>
          <a:prstGeom prst="rect">
            <a:avLst/>
          </a:prstGeom>
          <a:noFill/>
        </p:spPr>
        <p:txBody>
          <a:bodyPr wrap="square" rtlCol="1">
            <a:spAutoFit/>
          </a:bodyPr>
          <a:lstStyle/>
          <a:p>
            <a:r>
              <a:rPr lang="ar-JO" sz="2400" b="1" dirty="0">
                <a:solidFill>
                  <a:schemeClr val="tx2">
                    <a:lumMod val="75000"/>
                  </a:schemeClr>
                </a:solidFill>
                <a:latin typeface="Simplified Arabic" panose="02020603050405020304" pitchFamily="18" charset="-78"/>
                <a:cs typeface="Simplified Arabic" panose="02020603050405020304" pitchFamily="18" charset="-78"/>
              </a:rPr>
              <a:t>  من المعلومات المعطاه نجد أن</a:t>
            </a:r>
            <a:r>
              <a:rPr lang="en-US" sz="2400" b="1" dirty="0">
                <a:solidFill>
                  <a:schemeClr val="tx2">
                    <a:lumMod val="75000"/>
                  </a:schemeClr>
                </a:solidFill>
                <a:latin typeface="Simplified Arabic" panose="02020603050405020304" pitchFamily="18" charset="-78"/>
                <a:cs typeface="Simplified Arabic" panose="02020603050405020304" pitchFamily="18" charset="-78"/>
              </a:rPr>
              <a:t>b = 2.5 , a = 6  :</a:t>
            </a:r>
          </a:p>
          <a:p>
            <a:r>
              <a:rPr lang="en-US" sz="2400" b="1" dirty="0">
                <a:solidFill>
                  <a:schemeClr val="tx2">
                    <a:lumMod val="75000"/>
                  </a:schemeClr>
                </a:solidFill>
                <a:latin typeface="Simplified Arabic" panose="02020603050405020304" pitchFamily="18" charset="-78"/>
                <a:cs typeface="Simplified Arabic" panose="02020603050405020304" pitchFamily="18" charset="-78"/>
              </a:rPr>
              <a:t>  </a:t>
            </a:r>
            <a:r>
              <a:rPr lang="ar-JO" sz="2400" b="1" dirty="0">
                <a:solidFill>
                  <a:schemeClr val="tx2">
                    <a:lumMod val="75000"/>
                  </a:schemeClr>
                </a:solidFill>
                <a:latin typeface="Simplified Arabic" panose="02020603050405020304" pitchFamily="18" charset="-78"/>
                <a:cs typeface="Simplified Arabic" panose="02020603050405020304" pitchFamily="18" charset="-78"/>
              </a:rPr>
              <a:t>ومركزه ( </a:t>
            </a:r>
            <a:r>
              <a:rPr lang="en-US" sz="2400" b="1" dirty="0">
                <a:solidFill>
                  <a:schemeClr val="tx2">
                    <a:lumMod val="75000"/>
                  </a:schemeClr>
                </a:solidFill>
                <a:latin typeface="Simplified Arabic" panose="02020603050405020304" pitchFamily="18" charset="-78"/>
                <a:cs typeface="Simplified Arabic" panose="02020603050405020304" pitchFamily="18" charset="-78"/>
              </a:rPr>
              <a:t>(0 ,0</a:t>
            </a:r>
            <a:endParaRPr lang="ar-JO" sz="2400" b="1" dirty="0">
              <a:solidFill>
                <a:schemeClr val="tx2">
                  <a:lumMod val="75000"/>
                </a:schemeClr>
              </a:solidFill>
              <a:latin typeface="Simplified Arabic" panose="02020603050405020304" pitchFamily="18" charset="-78"/>
              <a:cs typeface="Simplified Arabic" panose="02020603050405020304" pitchFamily="18" charset="-78"/>
            </a:endParaRPr>
          </a:p>
        </p:txBody>
      </p:sp>
      <p:sp>
        <p:nvSpPr>
          <p:cNvPr id="12" name="مربع نص 14"/>
          <p:cNvSpPr txBox="1"/>
          <p:nvPr/>
        </p:nvSpPr>
        <p:spPr>
          <a:xfrm>
            <a:off x="1259632" y="4797154"/>
            <a:ext cx="7167740" cy="461665"/>
          </a:xfrm>
          <a:prstGeom prst="rect">
            <a:avLst/>
          </a:prstGeom>
          <a:noFill/>
        </p:spPr>
        <p:txBody>
          <a:bodyPr wrap="square" rtlCol="1">
            <a:spAutoFit/>
          </a:bodyPr>
          <a:lstStyle/>
          <a:p>
            <a:r>
              <a:rPr lang="ar-JO" sz="2400" b="1" dirty="0">
                <a:solidFill>
                  <a:srgbClr val="002060"/>
                </a:solidFill>
              </a:rPr>
              <a:t>البؤرتان هما بالتقريب النقطتان </a:t>
            </a:r>
            <a:r>
              <a:rPr lang="en-US" sz="2400" b="1" dirty="0">
                <a:solidFill>
                  <a:srgbClr val="FF0000"/>
                </a:solidFill>
              </a:rPr>
              <a:t>F</a:t>
            </a:r>
            <a:r>
              <a:rPr lang="en-US" sz="2400" b="1" baseline="-25000" dirty="0">
                <a:solidFill>
                  <a:srgbClr val="FF0000"/>
                </a:solidFill>
              </a:rPr>
              <a:t>1</a:t>
            </a:r>
            <a:r>
              <a:rPr lang="en-US" sz="2400" b="1" dirty="0">
                <a:solidFill>
                  <a:srgbClr val="FF0000"/>
                </a:solidFill>
              </a:rPr>
              <a:t>( -5.45 , 0) , F</a:t>
            </a:r>
            <a:r>
              <a:rPr lang="en-US" sz="2400" b="1" baseline="-25000" dirty="0">
                <a:solidFill>
                  <a:srgbClr val="FF0000"/>
                </a:solidFill>
              </a:rPr>
              <a:t>1</a:t>
            </a:r>
            <a:r>
              <a:rPr lang="en-US" sz="2400" b="1" dirty="0">
                <a:solidFill>
                  <a:srgbClr val="FF0000"/>
                </a:solidFill>
              </a:rPr>
              <a:t>( 5.45 , 0) </a:t>
            </a:r>
            <a:endParaRPr lang="ar-JO" sz="2400" b="1" dirty="0">
              <a:solidFill>
                <a:srgbClr val="FF0000"/>
              </a:solidFill>
            </a:endParaRPr>
          </a:p>
        </p:txBody>
      </p:sp>
      <mc:AlternateContent xmlns:mc="http://schemas.openxmlformats.org/markup-compatibility/2006">
        <mc:Choice xmlns:a14="http://schemas.microsoft.com/office/drawing/2010/main" Requires="a14">
          <p:sp>
            <p:nvSpPr>
              <p:cNvPr id="13" name="TextBox 12"/>
              <p:cNvSpPr txBox="1"/>
              <p:nvPr/>
            </p:nvSpPr>
            <p:spPr>
              <a:xfrm>
                <a:off x="5530608" y="2313034"/>
                <a:ext cx="242374" cy="453137"/>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𝒄</m:t>
                      </m:r>
                      <m:r>
                        <a:rPr lang="en-US" sz="2400" b="1" i="1" baseline="30000">
                          <a:latin typeface="Cambria Math"/>
                        </a:rPr>
                        <m:t>𝟐</m:t>
                      </m:r>
                      <m:r>
                        <a:rPr lang="en-US" sz="2400" b="1" i="1">
                          <a:latin typeface="Cambria Math"/>
                        </a:rPr>
                        <m:t>=</m:t>
                      </m:r>
                      <m:r>
                        <a:rPr lang="en-US" sz="2400" b="1" i="1">
                          <a:latin typeface="Cambria Math"/>
                        </a:rPr>
                        <m:t>𝒂</m:t>
                      </m:r>
                      <m:r>
                        <a:rPr lang="en-US" sz="2400" b="1" i="1" baseline="30000">
                          <a:latin typeface="Cambria Math"/>
                        </a:rPr>
                        <m:t>𝟐</m:t>
                      </m:r>
                      <m:r>
                        <a:rPr lang="en-US" sz="2400" b="1" i="1">
                          <a:latin typeface="Cambria Math"/>
                        </a:rPr>
                        <m:t>−</m:t>
                      </m:r>
                      <m:r>
                        <a:rPr lang="en-US" sz="2400" b="1" i="1">
                          <a:latin typeface="Cambria Math"/>
                        </a:rPr>
                        <m:t>𝒃</m:t>
                      </m:r>
                      <m:r>
                        <a:rPr lang="en-US" sz="2400" b="1" i="1" baseline="30000">
                          <a:latin typeface="Cambria Math"/>
                        </a:rPr>
                        <m:t>𝟐</m:t>
                      </m:r>
                    </m:oMath>
                  </m:oMathPara>
                </a14:m>
                <a:endParaRPr lang="ar-SA" sz="2400" b="1" baseline="30000" dirty="0"/>
              </a:p>
            </p:txBody>
          </p:sp>
        </mc:Choice>
        <mc:Fallback>
          <p:sp>
            <p:nvSpPr>
              <p:cNvPr id="13" name="TextBox 12"/>
              <p:cNvSpPr txBox="1">
                <a:spLocks noRot="1" noChangeAspect="1" noMove="1" noResize="1" noEditPoints="1" noAdjustHandles="1" noChangeArrowheads="1" noChangeShapeType="1" noTextEdit="1"/>
              </p:cNvSpPr>
              <p:nvPr/>
            </p:nvSpPr>
            <p:spPr>
              <a:xfrm>
                <a:off x="5530608" y="2313034"/>
                <a:ext cx="242374" cy="453137"/>
              </a:xfrm>
              <a:prstGeom prst="rect">
                <a:avLst/>
              </a:prstGeom>
              <a:blipFill>
                <a:blip r:embed="rId3"/>
                <a:stretch>
                  <a:fillRect r="-64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5503356" y="2972256"/>
                <a:ext cx="269626" cy="512833"/>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𝒄</m:t>
                      </m:r>
                      <m:r>
                        <a:rPr lang="en-US" sz="2400" b="1" i="1">
                          <a:latin typeface="Cambria Math"/>
                        </a:rPr>
                        <m:t>= </m:t>
                      </m:r>
                      <m:rad>
                        <m:radPr>
                          <m:degHide m:val="on"/>
                          <m:ctrlPr>
                            <a:rPr lang="en-US" sz="2400" b="1" i="1">
                              <a:latin typeface="Cambria Math" panose="02040503050406030204" pitchFamily="18" charset="0"/>
                            </a:rPr>
                          </m:ctrlPr>
                        </m:radPr>
                        <m:deg/>
                        <m:e>
                          <m:r>
                            <a:rPr lang="en-US" sz="2400" b="1" i="1">
                              <a:latin typeface="Cambria Math"/>
                            </a:rPr>
                            <m:t>𝒂</m:t>
                          </m:r>
                          <m:r>
                            <a:rPr lang="en-US" sz="2400" b="1" i="1" baseline="30000">
                              <a:latin typeface="Cambria Math"/>
                            </a:rPr>
                            <m:t>𝟐</m:t>
                          </m:r>
                          <m:r>
                            <a:rPr lang="en-US" sz="2400" b="1" i="1">
                              <a:latin typeface="Cambria Math"/>
                            </a:rPr>
                            <m:t> −</m:t>
                          </m:r>
                          <m:r>
                            <a:rPr lang="en-US" sz="2400" b="1" i="1">
                              <a:latin typeface="Cambria Math"/>
                            </a:rPr>
                            <m:t>𝒃</m:t>
                          </m:r>
                          <m:r>
                            <a:rPr lang="en-US" sz="2400" b="1" i="1" baseline="30000">
                              <a:latin typeface="Cambria Math"/>
                            </a:rPr>
                            <m:t>𝟐</m:t>
                          </m:r>
                        </m:e>
                      </m:rad>
                    </m:oMath>
                  </m:oMathPara>
                </a14:m>
                <a:endParaRPr lang="ar-SA" sz="2400" b="1" dirty="0"/>
              </a:p>
            </p:txBody>
          </p:sp>
        </mc:Choice>
        <mc:Fallback>
          <p:sp>
            <p:nvSpPr>
              <p:cNvPr id="14" name="TextBox 13"/>
              <p:cNvSpPr txBox="1">
                <a:spLocks noRot="1" noChangeAspect="1" noMove="1" noResize="1" noEditPoints="1" noAdjustHandles="1" noChangeArrowheads="1" noChangeShapeType="1" noTextEdit="1"/>
              </p:cNvSpPr>
              <p:nvPr/>
            </p:nvSpPr>
            <p:spPr>
              <a:xfrm>
                <a:off x="5503356" y="2972256"/>
                <a:ext cx="269626" cy="512833"/>
              </a:xfrm>
              <a:prstGeom prst="rect">
                <a:avLst/>
              </a:prstGeom>
              <a:blipFill>
                <a:blip r:embed="rId4"/>
                <a:stretch>
                  <a:fillRect r="-62954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TextBox 14"/>
              <p:cNvSpPr txBox="1"/>
              <p:nvPr/>
            </p:nvSpPr>
            <p:spPr>
              <a:xfrm>
                <a:off x="5742537" y="3501008"/>
                <a:ext cx="269625" cy="512704"/>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𝒄</m:t>
                      </m:r>
                      <m:r>
                        <a:rPr lang="en-US" sz="2400" b="1" i="1">
                          <a:latin typeface="Cambria Math"/>
                        </a:rPr>
                        <m:t>= </m:t>
                      </m:r>
                      <m:rad>
                        <m:radPr>
                          <m:degHide m:val="on"/>
                          <m:ctrlPr>
                            <a:rPr lang="en-US" sz="2400" b="1" i="1">
                              <a:latin typeface="Cambria Math" panose="02040503050406030204" pitchFamily="18" charset="0"/>
                            </a:rPr>
                          </m:ctrlPr>
                        </m:radPr>
                        <m:deg/>
                        <m:e>
                          <m:r>
                            <a:rPr lang="en-US" sz="2400" b="1" i="1">
                              <a:latin typeface="Cambria Math"/>
                            </a:rPr>
                            <m:t>𝟔</m:t>
                          </m:r>
                          <m:r>
                            <a:rPr lang="en-US" sz="2400" b="1" i="1" baseline="30000">
                              <a:latin typeface="Cambria Math"/>
                            </a:rPr>
                            <m:t>𝟐</m:t>
                          </m:r>
                          <m:r>
                            <a:rPr lang="en-US" sz="2400" b="1" i="1">
                              <a:latin typeface="Cambria Math"/>
                            </a:rPr>
                            <m:t> −</m:t>
                          </m:r>
                          <m:r>
                            <a:rPr lang="en-US" sz="2400" b="1" i="1">
                              <a:latin typeface="Cambria Math"/>
                            </a:rPr>
                            <m:t>𝟐</m:t>
                          </m:r>
                          <m:r>
                            <a:rPr lang="en-US" sz="2400" b="1" i="1">
                              <a:latin typeface="Cambria Math"/>
                            </a:rPr>
                            <m:t>.</m:t>
                          </m:r>
                          <m:r>
                            <a:rPr lang="en-US" sz="2400" b="1" i="1">
                              <a:latin typeface="Cambria Math"/>
                            </a:rPr>
                            <m:t>𝟓𝟐</m:t>
                          </m:r>
                        </m:e>
                      </m:rad>
                    </m:oMath>
                  </m:oMathPara>
                </a14:m>
                <a:endParaRPr lang="ar-SA" sz="2400" b="1" dirty="0"/>
              </a:p>
            </p:txBody>
          </p:sp>
        </mc:Choice>
        <mc:Fallback>
          <p:sp>
            <p:nvSpPr>
              <p:cNvPr id="15" name="TextBox 14"/>
              <p:cNvSpPr txBox="1">
                <a:spLocks noRot="1" noChangeAspect="1" noMove="1" noResize="1" noEditPoints="1" noAdjustHandles="1" noChangeArrowheads="1" noChangeShapeType="1" noTextEdit="1"/>
              </p:cNvSpPr>
              <p:nvPr/>
            </p:nvSpPr>
            <p:spPr>
              <a:xfrm>
                <a:off x="5742537" y="3501008"/>
                <a:ext cx="269625" cy="512704"/>
              </a:xfrm>
              <a:prstGeom prst="rect">
                <a:avLst/>
              </a:prstGeom>
              <a:blipFill>
                <a:blip r:embed="rId5"/>
                <a:stretch>
                  <a:fillRect r="-76136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5470583" y="4119465"/>
                <a:ext cx="269625" cy="461665"/>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ar-SA" sz="2400" b="1" i="1">
                          <a:latin typeface="Cambria Math"/>
                          <a:ea typeface="Cambria Math"/>
                        </a:rPr>
                        <m:t>≈</m:t>
                      </m:r>
                      <m:r>
                        <a:rPr lang="en-US" sz="2400" b="1" i="1">
                          <a:latin typeface="Cambria Math"/>
                          <a:ea typeface="Cambria Math"/>
                        </a:rPr>
                        <m:t>𝟓</m:t>
                      </m:r>
                      <m:r>
                        <a:rPr lang="en-US" sz="2400" b="1" i="1">
                          <a:latin typeface="Cambria Math"/>
                          <a:ea typeface="Cambria Math"/>
                        </a:rPr>
                        <m:t>.</m:t>
                      </m:r>
                      <m:r>
                        <a:rPr lang="en-US" sz="2400" b="1" i="1">
                          <a:latin typeface="Cambria Math"/>
                          <a:ea typeface="Cambria Math"/>
                        </a:rPr>
                        <m:t>𝟒𝟓𝟒</m:t>
                      </m:r>
                    </m:oMath>
                  </m:oMathPara>
                </a14:m>
                <a:endParaRPr lang="ar-SA" sz="2400" b="1" dirty="0"/>
              </a:p>
            </p:txBody>
          </p:sp>
        </mc:Choice>
        <mc:Fallback>
          <p:sp>
            <p:nvSpPr>
              <p:cNvPr id="16" name="TextBox 15"/>
              <p:cNvSpPr txBox="1">
                <a:spLocks noRot="1" noChangeAspect="1" noMove="1" noResize="1" noEditPoints="1" noAdjustHandles="1" noChangeArrowheads="1" noChangeShapeType="1" noTextEdit="1"/>
              </p:cNvSpPr>
              <p:nvPr/>
            </p:nvSpPr>
            <p:spPr>
              <a:xfrm>
                <a:off x="5470583" y="4119465"/>
                <a:ext cx="269625" cy="461665"/>
              </a:xfrm>
              <a:prstGeom prst="rect">
                <a:avLst/>
              </a:prstGeom>
              <a:blipFill>
                <a:blip r:embed="rId6"/>
                <a:stretch>
                  <a:fillRect r="-395556"/>
                </a:stretch>
              </a:blipFill>
            </p:spPr>
            <p:txBody>
              <a:bodyPr/>
              <a:lstStyle/>
              <a:p>
                <a:r>
                  <a:rPr lang="en-US">
                    <a:noFill/>
                  </a:rPr>
                  <a:t> </a:t>
                </a:r>
              </a:p>
            </p:txBody>
          </p:sp>
        </mc:Fallback>
      </mc:AlternateContent>
      <p:pic>
        <p:nvPicPr>
          <p:cNvPr id="17" name="Picture 2"/>
          <p:cNvPicPr>
            <a:picLocks noChangeAspect="1" noChangeArrowheads="1"/>
          </p:cNvPicPr>
          <p:nvPr/>
        </p:nvPicPr>
        <p:blipFill>
          <a:blip r:embed="rId7"/>
          <a:srcRect/>
          <a:stretch>
            <a:fillRect/>
          </a:stretch>
        </p:blipFill>
        <p:spPr bwMode="auto">
          <a:xfrm>
            <a:off x="539552" y="2302433"/>
            <a:ext cx="2736304" cy="1992454"/>
          </a:xfrm>
          <a:prstGeom prst="rect">
            <a:avLst/>
          </a:prstGeom>
          <a:noFill/>
          <a:ln w="9525">
            <a:noFill/>
            <a:miter lim="800000"/>
            <a:headEnd/>
            <a:tailEnd/>
          </a:ln>
          <a:effectLst/>
        </p:spPr>
      </p:pic>
    </p:spTree>
    <p:extLst>
      <p:ext uri="{BB962C8B-B14F-4D97-AF65-F5344CB8AC3E}">
        <p14:creationId xmlns:p14="http://schemas.microsoft.com/office/powerpoint/2010/main" val="90027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2" grpId="0"/>
      <p:bldP spid="13" grpId="0"/>
      <p:bldP spid="14" grpId="0"/>
      <p:bldP spid="15"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مربع نص 2"/>
          <p:cNvSpPr txBox="1"/>
          <p:nvPr/>
        </p:nvSpPr>
        <p:spPr>
          <a:xfrm>
            <a:off x="179512" y="188640"/>
            <a:ext cx="6929486" cy="1569660"/>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يتولد المجسم الناقص لأحد أجهزة تفتيت الحصوات، من دوران قطع ناقص نقطتا طرفي محوره الاكبر </a:t>
            </a:r>
            <a:r>
              <a:rPr lang="en-US" sz="2400" b="1" dirty="0">
                <a:solidFill>
                  <a:srgbClr val="00B050"/>
                </a:solidFill>
                <a:latin typeface="Simplified Arabic" panose="02020603050405020304" pitchFamily="18" charset="-78"/>
                <a:cs typeface="Simplified Arabic" panose="02020603050405020304" pitchFamily="18" charset="-78"/>
              </a:rPr>
              <a:t>A</a:t>
            </a:r>
            <a:r>
              <a:rPr lang="en-US" sz="2400" b="1" baseline="-25000" dirty="0">
                <a:solidFill>
                  <a:srgbClr val="00B050"/>
                </a:solidFill>
                <a:latin typeface="Simplified Arabic" panose="02020603050405020304" pitchFamily="18" charset="-78"/>
                <a:cs typeface="Simplified Arabic" panose="02020603050405020304" pitchFamily="18" charset="-78"/>
              </a:rPr>
              <a:t>1</a:t>
            </a:r>
            <a:r>
              <a:rPr lang="en-US" sz="2400" b="1" dirty="0">
                <a:solidFill>
                  <a:srgbClr val="00B050"/>
                </a:solidFill>
                <a:latin typeface="Simplified Arabic" panose="02020603050405020304" pitchFamily="18" charset="-78"/>
                <a:cs typeface="Simplified Arabic" panose="02020603050405020304" pitchFamily="18" charset="-78"/>
              </a:rPr>
              <a:t>(-8 , 0),A</a:t>
            </a:r>
            <a:r>
              <a:rPr lang="en-US" sz="2400" b="1" baseline="-25000" dirty="0">
                <a:solidFill>
                  <a:srgbClr val="00B050"/>
                </a:solidFill>
                <a:latin typeface="Simplified Arabic" panose="02020603050405020304" pitchFamily="18" charset="-78"/>
                <a:cs typeface="Simplified Arabic" panose="02020603050405020304" pitchFamily="18" charset="-78"/>
              </a:rPr>
              <a:t>2</a:t>
            </a:r>
            <a:r>
              <a:rPr lang="en-US" sz="2400" b="1" dirty="0">
                <a:solidFill>
                  <a:srgbClr val="00B050"/>
                </a:solidFill>
                <a:latin typeface="Simplified Arabic" panose="02020603050405020304" pitchFamily="18" charset="-78"/>
                <a:cs typeface="Simplified Arabic" panose="02020603050405020304" pitchFamily="18" charset="-78"/>
              </a:rPr>
              <a:t>(8,0)</a:t>
            </a:r>
            <a:r>
              <a:rPr lang="ar-KW" sz="2400" b="1" dirty="0">
                <a:solidFill>
                  <a:srgbClr val="00B050"/>
                </a:solidFill>
                <a:latin typeface="Simplified Arabic" panose="02020603050405020304" pitchFamily="18" charset="-78"/>
                <a:cs typeface="Simplified Arabic" panose="02020603050405020304" pitchFamily="18" charset="-78"/>
              </a:rPr>
              <a:t> اذا كانت احدي نقطتي طرفي محوره الاصغر </a:t>
            </a:r>
            <a:r>
              <a:rPr lang="en-US" sz="2400" b="1" dirty="0">
                <a:solidFill>
                  <a:srgbClr val="00B050"/>
                </a:solidFill>
                <a:latin typeface="Simplified Arabic" panose="02020603050405020304" pitchFamily="18" charset="-78"/>
                <a:cs typeface="Simplified Arabic" panose="02020603050405020304" pitchFamily="18" charset="-78"/>
              </a:rPr>
              <a:t>B1(0 , 3,5)</a:t>
            </a:r>
            <a:r>
              <a:rPr lang="ar-KW" sz="2400" b="1" dirty="0">
                <a:solidFill>
                  <a:srgbClr val="00B050"/>
                </a:solidFill>
                <a:latin typeface="Simplified Arabic" panose="02020603050405020304" pitchFamily="18" charset="-78"/>
                <a:cs typeface="Simplified Arabic" panose="02020603050405020304" pitchFamily="18" charset="-78"/>
              </a:rPr>
              <a:t> أوجد إحداثيات البؤرتين</a:t>
            </a:r>
          </a:p>
        </p:txBody>
      </p:sp>
      <p:sp>
        <p:nvSpPr>
          <p:cNvPr id="5" name="Title 1"/>
          <p:cNvSpPr txBox="1">
            <a:spLocks/>
          </p:cNvSpPr>
          <p:nvPr/>
        </p:nvSpPr>
        <p:spPr>
          <a:xfrm>
            <a:off x="7164288" y="505061"/>
            <a:ext cx="1567458" cy="619685"/>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850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2400" b="1" u="sng" cap="none" dirty="0">
                <a:ln>
                  <a:solidFill>
                    <a:schemeClr val="tx1"/>
                  </a:solidFill>
                </a:ln>
                <a:solidFill>
                  <a:schemeClr val="accent3"/>
                </a:solidFill>
                <a:latin typeface="Simplified Arabic" pitchFamily="18" charset="-78"/>
                <a:cs typeface="Simplified Arabic" pitchFamily="18" charset="-78"/>
              </a:rPr>
              <a:t>حاول ان تحل </a:t>
            </a:r>
            <a:r>
              <a:rPr lang="en-US" sz="2400" b="1" u="sng" cap="none" dirty="0">
                <a:ln>
                  <a:solidFill>
                    <a:schemeClr val="tx1"/>
                  </a:solidFill>
                </a:ln>
                <a:solidFill>
                  <a:schemeClr val="accent3"/>
                </a:solidFill>
                <a:latin typeface="Simplified Arabic" pitchFamily="18" charset="-78"/>
                <a:cs typeface="Simplified Arabic" pitchFamily="18" charset="-78"/>
              </a:rPr>
              <a:t>6</a:t>
            </a:r>
            <a:r>
              <a:rPr lang="ar-KW" sz="2400" b="1" u="sng" cap="none" dirty="0">
                <a:ln>
                  <a:solidFill>
                    <a:schemeClr val="tx1"/>
                  </a:solidFill>
                </a:ln>
                <a:solidFill>
                  <a:schemeClr val="accent3"/>
                </a:solidFill>
                <a:latin typeface="Simplified Arabic" pitchFamily="18" charset="-78"/>
                <a:cs typeface="Simplified Arabic" pitchFamily="18" charset="-78"/>
              </a:rPr>
              <a:t> </a:t>
            </a:r>
            <a:br>
              <a:rPr lang="ar-KW" sz="2400" b="1" u="sng" cap="none" dirty="0">
                <a:ln>
                  <a:solidFill>
                    <a:schemeClr val="tx1"/>
                  </a:solidFill>
                </a:ln>
                <a:solidFill>
                  <a:schemeClr val="accent3"/>
                </a:solidFill>
                <a:latin typeface="Simplified Arabic" pitchFamily="18" charset="-78"/>
                <a:cs typeface="Simplified Arabic" pitchFamily="18" charset="-78"/>
              </a:rPr>
            </a:br>
            <a:r>
              <a:rPr lang="ar-KW" sz="2400" b="1" u="sng" cap="none" dirty="0">
                <a:ln>
                  <a:solidFill>
                    <a:schemeClr val="tx1"/>
                  </a:solidFill>
                </a:ln>
                <a:solidFill>
                  <a:schemeClr val="accent3"/>
                </a:solidFill>
                <a:latin typeface="Simplified Arabic" pitchFamily="18" charset="-78"/>
                <a:cs typeface="Simplified Arabic" pitchFamily="18" charset="-78"/>
              </a:rPr>
              <a:t>ص</a:t>
            </a:r>
            <a:r>
              <a:rPr lang="en-US" sz="2400" b="1" u="sng" cap="none" dirty="0">
                <a:ln>
                  <a:solidFill>
                    <a:schemeClr val="tx1"/>
                  </a:solidFill>
                </a:ln>
                <a:solidFill>
                  <a:schemeClr val="accent3"/>
                </a:solidFill>
                <a:latin typeface="Simplified Arabic" pitchFamily="18" charset="-78"/>
                <a:cs typeface="Simplified Arabic" pitchFamily="18" charset="-78"/>
              </a:rPr>
              <a:t>116</a:t>
            </a:r>
            <a:endParaRPr lang="ar-KW" sz="2400" b="1" u="sng" cap="none" dirty="0">
              <a:ln>
                <a:solidFill>
                  <a:schemeClr val="tx1"/>
                </a:solidFill>
              </a:ln>
              <a:solidFill>
                <a:schemeClr val="accent3"/>
              </a:solidFill>
              <a:latin typeface="Simplified Arabic" pitchFamily="18" charset="-78"/>
              <a:cs typeface="Simplified Arabic" pitchFamily="18" charset="-78"/>
            </a:endParaRPr>
          </a:p>
        </p:txBody>
      </p:sp>
      <p:pic>
        <p:nvPicPr>
          <p:cNvPr id="6" name="Picture 2"/>
          <p:cNvPicPr>
            <a:picLocks noChangeAspect="1" noChangeArrowheads="1"/>
          </p:cNvPicPr>
          <p:nvPr/>
        </p:nvPicPr>
        <p:blipFill>
          <a:blip r:embed="rId2" cstate="print">
            <a:duotone>
              <a:prstClr val="black"/>
              <a:schemeClr val="accent1">
                <a:tint val="45000"/>
                <a:satMod val="400000"/>
              </a:schemeClr>
            </a:duotone>
          </a:blip>
          <a:srcRect l="88046" t="11971" r="1566" b="79944"/>
          <a:stretch>
            <a:fillRect/>
          </a:stretch>
        </p:blipFill>
        <p:spPr bwMode="auto">
          <a:xfrm>
            <a:off x="7668346" y="1412776"/>
            <a:ext cx="776181" cy="432048"/>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18" name="مربع نص 3"/>
              <p:cNvSpPr txBox="1"/>
              <p:nvPr/>
            </p:nvSpPr>
            <p:spPr>
              <a:xfrm>
                <a:off x="755577" y="2101114"/>
                <a:ext cx="6940302" cy="4293035"/>
              </a:xfrm>
              <a:prstGeom prst="rect">
                <a:avLst/>
              </a:prstGeom>
              <a:noFill/>
            </p:spPr>
            <p:txBody>
              <a:bodyPr wrap="square" rtlCol="1">
                <a:spAutoFit/>
              </a:bodyPr>
              <a:lstStyle/>
              <a:p>
                <a:pPr algn="r"/>
                <a:r>
                  <a:rPr lang="ar-EG" sz="2400" b="1" dirty="0">
                    <a:latin typeface="Simplified Arabic" panose="02020603050405020304" pitchFamily="18" charset="-78"/>
                    <a:cs typeface="Simplified Arabic" panose="02020603050405020304" pitchFamily="18" charset="-78"/>
                  </a:rPr>
                  <a:t>من المعلومات المعطاة نجد أن القطع الناقص</a:t>
                </a:r>
                <a:endParaRPr lang="en-US" sz="2400" b="1" dirty="0">
                  <a:latin typeface="Simplified Arabic" panose="02020603050405020304" pitchFamily="18" charset="-78"/>
                  <a:cs typeface="Simplified Arabic" panose="02020603050405020304" pitchFamily="18" charset="-78"/>
                </a:endParaRPr>
              </a:p>
              <a:p>
                <a:pPr algn="r"/>
                <a:r>
                  <a:rPr lang="ar-EG" sz="2400" b="1" dirty="0">
                    <a:latin typeface="Simplified Arabic" panose="02020603050405020304" pitchFamily="18" charset="-78"/>
                    <a:cs typeface="Simplified Arabic" panose="02020603050405020304" pitchFamily="18" charset="-78"/>
                  </a:rPr>
                  <a:t> محوره الأكبر جزء من محور السينات</a:t>
                </a:r>
                <a:endParaRPr lang="en-US" sz="2400" b="1" dirty="0">
                  <a:latin typeface="Simplified Arabic" panose="02020603050405020304" pitchFamily="18" charset="-78"/>
                  <a:cs typeface="Simplified Arabic" panose="02020603050405020304" pitchFamily="18" charset="-78"/>
                </a:endParaRPr>
              </a:p>
              <a:p>
                <a:pPr algn="r"/>
                <a:endParaRPr lang="ar-EG" sz="2400" b="1" dirty="0">
                  <a:latin typeface="Simplified Arabic" panose="02020603050405020304" pitchFamily="18" charset="-78"/>
                  <a:cs typeface="Simplified Arabic" panose="02020603050405020304" pitchFamily="18" charset="-78"/>
                </a:endParaRPr>
              </a:p>
              <a:p>
                <a:pPr algn="r"/>
                <a:r>
                  <a:rPr lang="ar-EG" sz="2400" b="1" dirty="0">
                    <a:latin typeface="Simplified Arabic" panose="02020603050405020304" pitchFamily="18" charset="-78"/>
                    <a:cs typeface="Simplified Arabic" panose="02020603050405020304" pitchFamily="18" charset="-78"/>
                  </a:rPr>
                  <a:t>و مركزه نقطة الأصل :أي أن  : </a:t>
                </a:r>
                <a:r>
                  <a:rPr lang="en-US" sz="2400" b="1" i="1" dirty="0">
                    <a:latin typeface="Simplified Arabic" panose="02020603050405020304" pitchFamily="18" charset="-78"/>
                    <a:cs typeface="Simplified Arabic" panose="02020603050405020304" pitchFamily="18" charset="-78"/>
                  </a:rPr>
                  <a:t>a = 8 , b = 3.5 </a:t>
                </a:r>
              </a:p>
              <a:p>
                <a:pPr algn="r"/>
                <a:endParaRPr lang="ar-EG" sz="2400" b="1" i="1" dirty="0">
                  <a:latin typeface="Simplified Arabic" panose="02020603050405020304" pitchFamily="18" charset="-78"/>
                  <a:cs typeface="Simplified Arabic" panose="02020603050405020304" pitchFamily="18" charset="-78"/>
                </a:endParaRPr>
              </a:p>
              <a:p>
                <a:pPr algn="r"/>
                <a:r>
                  <a:rPr lang="en-US" sz="2400" b="1" i="1" dirty="0">
                    <a:latin typeface="Simplified Arabic" panose="02020603050405020304" pitchFamily="18" charset="-78"/>
                    <a:cs typeface="Simplified Arabic" panose="02020603050405020304" pitchFamily="18" charset="-78"/>
                  </a:rPr>
                  <a:t>c</a:t>
                </a:r>
                <a:r>
                  <a:rPr lang="en-US" sz="2400" b="1" i="1" baseline="30000" dirty="0">
                    <a:latin typeface="Simplified Arabic" panose="02020603050405020304" pitchFamily="18" charset="-78"/>
                    <a:cs typeface="Simplified Arabic" panose="02020603050405020304" pitchFamily="18" charset="-78"/>
                  </a:rPr>
                  <a:t>2</a:t>
                </a:r>
                <a:r>
                  <a:rPr lang="en-US" sz="2400" b="1" i="1" dirty="0">
                    <a:latin typeface="Simplified Arabic" panose="02020603050405020304" pitchFamily="18" charset="-78"/>
                    <a:cs typeface="Simplified Arabic" panose="02020603050405020304" pitchFamily="18" charset="-78"/>
                  </a:rPr>
                  <a:t> = a</a:t>
                </a:r>
                <a:r>
                  <a:rPr lang="en-US" sz="2400" b="1" i="1" baseline="30000" dirty="0">
                    <a:latin typeface="Simplified Arabic" panose="02020603050405020304" pitchFamily="18" charset="-78"/>
                    <a:cs typeface="Simplified Arabic" panose="02020603050405020304" pitchFamily="18" charset="-78"/>
                  </a:rPr>
                  <a:t>2</a:t>
                </a:r>
                <a:r>
                  <a:rPr lang="en-US" sz="2400" b="1" i="1" dirty="0">
                    <a:latin typeface="Simplified Arabic" panose="02020603050405020304" pitchFamily="18" charset="-78"/>
                    <a:cs typeface="Simplified Arabic" panose="02020603050405020304" pitchFamily="18" charset="-78"/>
                  </a:rPr>
                  <a:t> – b</a:t>
                </a:r>
                <a:r>
                  <a:rPr lang="en-US" sz="2400" b="1" i="1" baseline="30000" dirty="0">
                    <a:latin typeface="Simplified Arabic" panose="02020603050405020304" pitchFamily="18" charset="-78"/>
                    <a:cs typeface="Simplified Arabic" panose="02020603050405020304" pitchFamily="18" charset="-78"/>
                  </a:rPr>
                  <a:t>2</a:t>
                </a:r>
                <a:r>
                  <a:rPr lang="en-US" sz="2400" b="1" i="1" dirty="0">
                    <a:latin typeface="Simplified Arabic" panose="02020603050405020304" pitchFamily="18" charset="-78"/>
                    <a:cs typeface="Simplified Arabic" panose="02020603050405020304" pitchFamily="18" charset="-78"/>
                  </a:rPr>
                  <a:t> = 64 – 12.25= 51.75            </a:t>
                </a:r>
              </a:p>
              <a:p>
                <a:pPr algn="r"/>
                <a:r>
                  <a:rPr lang="en-US" sz="2400" b="1" dirty="0">
                    <a:latin typeface="Simplified Arabic" panose="02020603050405020304" pitchFamily="18" charset="-78"/>
                    <a:cs typeface="Simplified Arabic" panose="02020603050405020304" pitchFamily="18" charset="-78"/>
                  </a:rPr>
                  <a:t> </a:t>
                </a:r>
                <a:r>
                  <a:rPr lang="ar-KW" sz="2400" b="1" dirty="0">
                    <a:latin typeface="Simplified Arabic" panose="02020603050405020304" pitchFamily="18" charset="-78"/>
                    <a:cs typeface="Simplified Arabic" panose="02020603050405020304" pitchFamily="18" charset="-78"/>
                  </a:rPr>
                  <a:t>             </a:t>
                </a:r>
                <a:r>
                  <a:rPr lang="ar-EG" sz="2400" b="1" dirty="0">
                    <a:latin typeface="Simplified Arabic" panose="02020603050405020304" pitchFamily="18" charset="-78"/>
                    <a:cs typeface="Simplified Arabic" panose="02020603050405020304" pitchFamily="18" charset="-78"/>
                  </a:rPr>
                  <a:t> </a:t>
                </a:r>
                <a14:m>
                  <m:oMath xmlns:m="http://schemas.openxmlformats.org/officeDocument/2006/math">
                    <m:r>
                      <a:rPr lang="en-US" sz="2400" b="1" i="1">
                        <a:latin typeface="Cambria Math"/>
                      </a:rPr>
                      <m:t>𝒄</m:t>
                    </m:r>
                    <m:r>
                      <a:rPr lang="en-US" sz="2400" b="1" i="1">
                        <a:latin typeface="Cambria Math"/>
                      </a:rPr>
                      <m:t>= </m:t>
                    </m:r>
                    <m:rad>
                      <m:radPr>
                        <m:degHide m:val="on"/>
                        <m:ctrlPr>
                          <a:rPr lang="en-US" sz="2400" b="1" i="1">
                            <a:latin typeface="Cambria Math" panose="02040503050406030204" pitchFamily="18" charset="0"/>
                          </a:rPr>
                        </m:ctrlPr>
                      </m:radPr>
                      <m:deg/>
                      <m:e>
                        <m:r>
                          <a:rPr lang="en-US" sz="2400" b="1" i="1">
                            <a:latin typeface="Cambria Math"/>
                          </a:rPr>
                          <m:t>𝟓𝟏</m:t>
                        </m:r>
                        <m:r>
                          <a:rPr lang="en-US" sz="2400" b="1" i="1">
                            <a:latin typeface="Cambria Math"/>
                          </a:rPr>
                          <m:t>.</m:t>
                        </m:r>
                        <m:r>
                          <a:rPr lang="en-US" sz="2400" b="1" i="1">
                            <a:latin typeface="Cambria Math"/>
                          </a:rPr>
                          <m:t>𝟕𝟓</m:t>
                        </m:r>
                      </m:e>
                    </m:rad>
                    <m:r>
                      <a:rPr lang="en-US" sz="2400" b="1" i="1">
                        <a:latin typeface="Cambria Math"/>
                      </a:rPr>
                      <m:t>= </m:t>
                    </m:r>
                    <m:f>
                      <m:fPr>
                        <m:ctrlPr>
                          <a:rPr lang="en-US" sz="2400" b="1" i="1">
                            <a:latin typeface="Cambria Math" panose="02040503050406030204" pitchFamily="18" charset="0"/>
                          </a:rPr>
                        </m:ctrlPr>
                      </m:fPr>
                      <m:num>
                        <m:r>
                          <a:rPr lang="en-US" sz="2400" b="1" i="1">
                            <a:latin typeface="Cambria Math"/>
                          </a:rPr>
                          <m:t>𝟑</m:t>
                        </m:r>
                        <m:rad>
                          <m:radPr>
                            <m:degHide m:val="on"/>
                            <m:ctrlPr>
                              <a:rPr lang="en-US" sz="2400" b="1" i="1">
                                <a:latin typeface="Cambria Math" panose="02040503050406030204" pitchFamily="18" charset="0"/>
                              </a:rPr>
                            </m:ctrlPr>
                          </m:radPr>
                          <m:deg/>
                          <m:e>
                            <m:r>
                              <a:rPr lang="en-US" sz="2400" b="1" i="1">
                                <a:latin typeface="Cambria Math"/>
                              </a:rPr>
                              <m:t>𝟐𝟑</m:t>
                            </m:r>
                          </m:e>
                        </m:rad>
                      </m:num>
                      <m:den>
                        <m:r>
                          <a:rPr lang="en-US" sz="2400" b="1" i="1">
                            <a:latin typeface="Cambria Math"/>
                          </a:rPr>
                          <m:t>𝟐</m:t>
                        </m:r>
                      </m:den>
                    </m:f>
                    <m:r>
                      <a:rPr lang="ar-EG" sz="2400" b="1" i="1">
                        <a:latin typeface="Cambria Math"/>
                        <a:ea typeface="Cambria Math"/>
                      </a:rPr>
                      <m:t>≈</m:t>
                    </m:r>
                    <m:r>
                      <a:rPr lang="en-US" sz="2400" b="1" i="1">
                        <a:latin typeface="Cambria Math"/>
                        <a:ea typeface="Cambria Math"/>
                      </a:rPr>
                      <m:t>𝟕</m:t>
                    </m:r>
                    <m:r>
                      <a:rPr lang="en-US" sz="2400" b="1" i="1">
                        <a:latin typeface="Cambria Math"/>
                        <a:ea typeface="Cambria Math"/>
                      </a:rPr>
                      <m:t>.</m:t>
                    </m:r>
                    <m:r>
                      <a:rPr lang="en-US" sz="2400" b="1" i="1">
                        <a:latin typeface="Cambria Math"/>
                        <a:ea typeface="Cambria Math"/>
                      </a:rPr>
                      <m:t>𝟏𝟗𝟒</m:t>
                    </m:r>
                  </m:oMath>
                </a14:m>
                <a:endParaRPr lang="ar-KW" sz="2400" b="1" dirty="0">
                  <a:latin typeface="Simplified Arabic" panose="02020603050405020304" pitchFamily="18" charset="-78"/>
                  <a:cs typeface="Simplified Arabic" panose="02020603050405020304" pitchFamily="18" charset="-78"/>
                </a:endParaRPr>
              </a:p>
              <a:p>
                <a:pPr algn="r"/>
                <a:endParaRPr lang="ar-EG" sz="2400" b="1" dirty="0">
                  <a:latin typeface="Simplified Arabic" panose="02020603050405020304" pitchFamily="18" charset="-78"/>
                  <a:cs typeface="Simplified Arabic" panose="02020603050405020304" pitchFamily="18" charset="-78"/>
                </a:endParaRPr>
              </a:p>
              <a:p>
                <a:r>
                  <a:rPr lang="ar-EG" sz="2400" b="1" dirty="0">
                    <a:latin typeface="Simplified Arabic" panose="02020603050405020304" pitchFamily="18" charset="-78"/>
                    <a:cs typeface="Simplified Arabic" panose="02020603050405020304" pitchFamily="18" charset="-78"/>
                  </a:rPr>
                  <a:t>البؤرتين هما : </a:t>
                </a:r>
                <a14:m>
                  <m:oMath xmlns:m="http://schemas.openxmlformats.org/officeDocument/2006/math">
                    <m:sSub>
                      <m:sSubPr>
                        <m:ctrlPr>
                          <a:rPr lang="ar-EG" sz="2400" b="1" i="1">
                            <a:latin typeface="Cambria Math" panose="02040503050406030204" pitchFamily="18" charset="0"/>
                          </a:rPr>
                        </m:ctrlPr>
                      </m:sSubPr>
                      <m:e>
                        <m:r>
                          <a:rPr lang="en-US" sz="2400" b="1" i="1">
                            <a:latin typeface="Cambria Math"/>
                          </a:rPr>
                          <m:t>𝑭</m:t>
                        </m:r>
                      </m:e>
                      <m:sub>
                        <m:r>
                          <a:rPr lang="ar-EG" sz="2400" b="1" i="1">
                            <a:latin typeface="Cambria Math"/>
                          </a:rPr>
                          <m:t>𝟏</m:t>
                        </m:r>
                      </m:sub>
                    </m:sSub>
                    <m:d>
                      <m:dPr>
                        <m:ctrlPr>
                          <a:rPr lang="en-US" sz="2400" b="1" i="1">
                            <a:latin typeface="Cambria Math" panose="02040503050406030204" pitchFamily="18" charset="0"/>
                          </a:rPr>
                        </m:ctrlPr>
                      </m:dPr>
                      <m:e>
                        <m:f>
                          <m:fPr>
                            <m:ctrlPr>
                              <a:rPr lang="en-US" sz="2400" b="1" i="1">
                                <a:latin typeface="Cambria Math" panose="02040503050406030204" pitchFamily="18" charset="0"/>
                              </a:rPr>
                            </m:ctrlPr>
                          </m:fPr>
                          <m:num>
                            <m:r>
                              <a:rPr lang="en-US" sz="2400" b="1" i="1">
                                <a:latin typeface="Cambria Math"/>
                              </a:rPr>
                              <m:t>𝟑</m:t>
                            </m:r>
                            <m:rad>
                              <m:radPr>
                                <m:degHide m:val="on"/>
                                <m:ctrlPr>
                                  <a:rPr lang="en-US" sz="2400" b="1" i="1">
                                    <a:latin typeface="Cambria Math" panose="02040503050406030204" pitchFamily="18" charset="0"/>
                                  </a:rPr>
                                </m:ctrlPr>
                              </m:radPr>
                              <m:deg/>
                              <m:e>
                                <m:r>
                                  <a:rPr lang="en-US" sz="2400" b="1" i="1">
                                    <a:latin typeface="Cambria Math"/>
                                  </a:rPr>
                                  <m:t>𝟐𝟑</m:t>
                                </m:r>
                              </m:e>
                            </m:rad>
                            <m:r>
                              <a:rPr lang="en-US" sz="2400" b="1" i="1">
                                <a:latin typeface="Cambria Math"/>
                              </a:rPr>
                              <m:t> </m:t>
                            </m:r>
                          </m:num>
                          <m:den>
                            <m:r>
                              <a:rPr lang="en-US" sz="2400" b="1" i="1">
                                <a:latin typeface="Cambria Math"/>
                              </a:rPr>
                              <m:t>𝟐</m:t>
                            </m:r>
                            <m:r>
                              <a:rPr lang="en-US" sz="2400" b="1" i="1">
                                <a:latin typeface="Cambria Math"/>
                              </a:rPr>
                              <m:t> </m:t>
                            </m:r>
                          </m:den>
                        </m:f>
                        <m:r>
                          <a:rPr lang="en-US" sz="2400" b="1">
                            <a:latin typeface="Cambria Math"/>
                          </a:rPr>
                          <m:t>,</m:t>
                        </m:r>
                        <m:r>
                          <a:rPr lang="en-US" sz="2400" b="1">
                            <a:latin typeface="Cambria Math"/>
                          </a:rPr>
                          <m:t>𝟎</m:t>
                        </m:r>
                      </m:e>
                    </m:d>
                    <m:r>
                      <a:rPr lang="en-US" sz="2400" b="1">
                        <a:latin typeface="Cambria Math"/>
                      </a:rPr>
                      <m:t>,</m:t>
                    </m:r>
                    <m:sSub>
                      <m:sSubPr>
                        <m:ctrlPr>
                          <a:rPr lang="ar-EG" sz="2400" b="1" i="1">
                            <a:latin typeface="Cambria Math" panose="02040503050406030204" pitchFamily="18" charset="0"/>
                          </a:rPr>
                        </m:ctrlPr>
                      </m:sSubPr>
                      <m:e>
                        <m:r>
                          <a:rPr lang="en-US" sz="2400" b="1" i="1">
                            <a:latin typeface="Cambria Math"/>
                          </a:rPr>
                          <m:t>𝑭</m:t>
                        </m:r>
                      </m:e>
                      <m:sub>
                        <m:r>
                          <a:rPr lang="ar-KW" sz="2400" b="1" i="1">
                            <a:latin typeface="Cambria Math"/>
                          </a:rPr>
                          <m:t>𝟐</m:t>
                        </m:r>
                      </m:sub>
                    </m:sSub>
                    <m:d>
                      <m:dPr>
                        <m:ctrlPr>
                          <a:rPr lang="en-US" sz="2400" b="1" i="1">
                            <a:latin typeface="Cambria Math" panose="02040503050406030204" pitchFamily="18" charset="0"/>
                          </a:rPr>
                        </m:ctrlPr>
                      </m:dPr>
                      <m:e>
                        <m:f>
                          <m:fPr>
                            <m:ctrlPr>
                              <a:rPr lang="en-US" sz="2400" b="1" i="1">
                                <a:latin typeface="Cambria Math" panose="02040503050406030204" pitchFamily="18" charset="0"/>
                              </a:rPr>
                            </m:ctrlPr>
                          </m:fPr>
                          <m:num>
                            <m:r>
                              <a:rPr lang="en-US" sz="2400" b="1" i="1">
                                <a:latin typeface="Cambria Math"/>
                              </a:rPr>
                              <m:t>− </m:t>
                            </m:r>
                            <m:r>
                              <a:rPr lang="en-US" sz="2400" b="1" i="1">
                                <a:latin typeface="Cambria Math"/>
                              </a:rPr>
                              <m:t>𝟑</m:t>
                            </m:r>
                            <m:rad>
                              <m:radPr>
                                <m:degHide m:val="on"/>
                                <m:ctrlPr>
                                  <a:rPr lang="en-US" sz="2400" b="1" i="1">
                                    <a:latin typeface="Cambria Math" panose="02040503050406030204" pitchFamily="18" charset="0"/>
                                  </a:rPr>
                                </m:ctrlPr>
                              </m:radPr>
                              <m:deg/>
                              <m:e>
                                <m:r>
                                  <a:rPr lang="en-US" sz="2400" b="1" i="1">
                                    <a:latin typeface="Cambria Math"/>
                                  </a:rPr>
                                  <m:t>𝟐𝟑</m:t>
                                </m:r>
                              </m:e>
                            </m:rad>
                            <m:r>
                              <a:rPr lang="en-US" sz="2400" b="1" i="1">
                                <a:latin typeface="Cambria Math"/>
                              </a:rPr>
                              <m:t> </m:t>
                            </m:r>
                          </m:num>
                          <m:den>
                            <m:r>
                              <a:rPr lang="en-US" sz="2400" b="1" i="1">
                                <a:latin typeface="Cambria Math"/>
                              </a:rPr>
                              <m:t>𝟐</m:t>
                            </m:r>
                            <m:r>
                              <a:rPr lang="en-US" sz="2400" b="1" i="1">
                                <a:latin typeface="Cambria Math"/>
                              </a:rPr>
                              <m:t> </m:t>
                            </m:r>
                          </m:den>
                        </m:f>
                        <m:r>
                          <a:rPr lang="en-US" sz="2400" b="1">
                            <a:latin typeface="Cambria Math"/>
                          </a:rPr>
                          <m:t>,</m:t>
                        </m:r>
                        <m:r>
                          <a:rPr lang="en-US" sz="2400" b="1" i="1">
                            <a:latin typeface="Cambria Math"/>
                          </a:rPr>
                          <m:t>𝟎</m:t>
                        </m:r>
                      </m:e>
                    </m:d>
                  </m:oMath>
                </a14:m>
                <a:endParaRPr lang="ar-EG" sz="2400" b="1" dirty="0">
                  <a:latin typeface="Simplified Arabic" panose="02020603050405020304" pitchFamily="18" charset="-78"/>
                  <a:cs typeface="Simplified Arabic" panose="02020603050405020304" pitchFamily="18" charset="-78"/>
                </a:endParaRPr>
              </a:p>
              <a:p>
                <a:endParaRPr lang="ar-EG" sz="2400" b="1" dirty="0">
                  <a:latin typeface="Simplified Arabic" panose="02020603050405020304" pitchFamily="18" charset="-78"/>
                  <a:cs typeface="Simplified Arabic" panose="02020603050405020304" pitchFamily="18" charset="-78"/>
                </a:endParaRPr>
              </a:p>
            </p:txBody>
          </p:sp>
        </mc:Choice>
        <mc:Fallback>
          <p:sp>
            <p:nvSpPr>
              <p:cNvPr id="18" name="مربع نص 3"/>
              <p:cNvSpPr txBox="1">
                <a:spLocks noRot="1" noChangeAspect="1" noMove="1" noResize="1" noEditPoints="1" noAdjustHandles="1" noChangeArrowheads="1" noChangeShapeType="1" noTextEdit="1"/>
              </p:cNvSpPr>
              <p:nvPr/>
            </p:nvSpPr>
            <p:spPr>
              <a:xfrm>
                <a:off x="755577" y="2101114"/>
                <a:ext cx="6940302" cy="4293035"/>
              </a:xfrm>
              <a:prstGeom prst="rect">
                <a:avLst/>
              </a:prstGeom>
              <a:blipFill>
                <a:blip r:embed="rId3"/>
                <a:stretch>
                  <a:fillRect t="-1136" r="-1406" b="-2273"/>
                </a:stretch>
              </a:blipFill>
            </p:spPr>
            <p:txBody>
              <a:bodyPr/>
              <a:lstStyle/>
              <a:p>
                <a:r>
                  <a:rPr lang="en-US">
                    <a:noFill/>
                  </a:rPr>
                  <a:t> </a:t>
                </a:r>
              </a:p>
            </p:txBody>
          </p:sp>
        </mc:Fallback>
      </mc:AlternateContent>
    </p:spTree>
    <p:extLst>
      <p:ext uri="{BB962C8B-B14F-4D97-AF65-F5344CB8AC3E}">
        <p14:creationId xmlns:p14="http://schemas.microsoft.com/office/powerpoint/2010/main" val="295143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051720" y="2564904"/>
            <a:ext cx="5440362" cy="1252538"/>
          </a:xfrm>
        </p:spPr>
        <p:txBody>
          <a:bodyPr/>
          <a:lstStyle/>
          <a:p>
            <a:pPr marL="0" indent="0" eaLnBrk="1" hangingPunct="1">
              <a:buNone/>
            </a:pPr>
            <a:r>
              <a:rPr lang="ar-SA" sz="2800" b="1" dirty="0">
                <a:latin typeface="Simplified Arabic" pitchFamily="18" charset="-78"/>
                <a:cs typeface="Simplified Arabic" pitchFamily="18" charset="-78"/>
              </a:rPr>
              <a:t>كراسة التمارين ص</a:t>
            </a:r>
            <a:r>
              <a:rPr lang="en-US" sz="2800" b="1" dirty="0">
                <a:latin typeface="Simplified Arabic" pitchFamily="18" charset="-78"/>
                <a:cs typeface="Simplified Arabic" pitchFamily="18" charset="-78"/>
              </a:rPr>
              <a:t>43</a:t>
            </a:r>
            <a:r>
              <a:rPr lang="ar-SA" sz="2800" b="1" dirty="0">
                <a:latin typeface="Simplified Arabic" pitchFamily="18" charset="-78"/>
                <a:cs typeface="Simplified Arabic" pitchFamily="18" charset="-78"/>
              </a:rPr>
              <a:t>  رقم</a:t>
            </a:r>
            <a:r>
              <a:rPr lang="en-US" sz="2800" b="1" dirty="0">
                <a:latin typeface="Simplified Arabic" pitchFamily="18" charset="-78"/>
                <a:cs typeface="Simplified Arabic" pitchFamily="18" charset="-78"/>
              </a:rPr>
              <a:t>6 </a:t>
            </a:r>
            <a:endParaRPr lang="ar-SA" sz="2800" b="1" dirty="0">
              <a:latin typeface="Simplified Arabic" pitchFamily="18" charset="-78"/>
              <a:cs typeface="Simplified Arabic" pitchFamily="18" charset="-78"/>
            </a:endParaRPr>
          </a:p>
        </p:txBody>
      </p:sp>
      <p:sp>
        <p:nvSpPr>
          <p:cNvPr id="5" name="Title 1"/>
          <p:cNvSpPr>
            <a:spLocks noGrp="1"/>
          </p:cNvSpPr>
          <p:nvPr>
            <p:ph type="title"/>
          </p:nvPr>
        </p:nvSpPr>
        <p:spPr>
          <a:xfrm>
            <a:off x="2987824" y="1268761"/>
            <a:ext cx="324036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التطبيق</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6674" name="Picture 2" descr="D:\مجلد جديد ‫‬\454db7da5d30ecb12ec77.gif"/>
          <p:cNvPicPr>
            <a:picLocks noChangeAspect="1" noChangeArrowheads="1"/>
          </p:cNvPicPr>
          <p:nvPr/>
        </p:nvPicPr>
        <p:blipFill>
          <a:blip r:embed="rId2"/>
          <a:srcRect/>
          <a:stretch>
            <a:fillRect/>
          </a:stretch>
        </p:blipFill>
        <p:spPr bwMode="auto">
          <a:xfrm>
            <a:off x="2284413" y="4214813"/>
            <a:ext cx="2716212" cy="1885950"/>
          </a:xfrm>
          <a:prstGeom prst="rect">
            <a:avLst/>
          </a:prstGeom>
          <a:noFill/>
          <a:ln w="9525">
            <a:noFill/>
            <a:miter lim="800000"/>
            <a:headEnd/>
            <a:tailEnd/>
          </a:ln>
        </p:spPr>
      </p:pic>
      <p:pic>
        <p:nvPicPr>
          <p:cNvPr id="156675" name="Picture 2" descr="D:\مجلد جديد ‫‬\454db7da5d30ecb12ec77.gif"/>
          <p:cNvPicPr>
            <a:picLocks noChangeAspect="1" noChangeArrowheads="1"/>
          </p:cNvPicPr>
          <p:nvPr/>
        </p:nvPicPr>
        <p:blipFill>
          <a:blip r:embed="rId2"/>
          <a:srcRect/>
          <a:stretch>
            <a:fillRect/>
          </a:stretch>
        </p:blipFill>
        <p:spPr bwMode="auto">
          <a:xfrm>
            <a:off x="1571627" y="2071688"/>
            <a:ext cx="2716213" cy="1928812"/>
          </a:xfrm>
          <a:prstGeom prst="rect">
            <a:avLst/>
          </a:prstGeom>
          <a:noFill/>
          <a:ln w="9525">
            <a:noFill/>
            <a:miter lim="800000"/>
            <a:headEnd/>
            <a:tailEnd/>
          </a:ln>
        </p:spPr>
      </p:pic>
      <p:pic>
        <p:nvPicPr>
          <p:cNvPr id="156676" name="Picture 2" descr="D:\مجلد جديد ‫‬\454db7da5d30ecb12ec77.gif"/>
          <p:cNvPicPr>
            <a:picLocks noChangeAspect="1" noChangeArrowheads="1"/>
          </p:cNvPicPr>
          <p:nvPr/>
        </p:nvPicPr>
        <p:blipFill>
          <a:blip r:embed="rId2"/>
          <a:srcRect/>
          <a:stretch>
            <a:fillRect/>
          </a:stretch>
        </p:blipFill>
        <p:spPr bwMode="auto">
          <a:xfrm>
            <a:off x="5284788" y="4286252"/>
            <a:ext cx="2716212" cy="1814513"/>
          </a:xfrm>
          <a:prstGeom prst="rect">
            <a:avLst/>
          </a:prstGeom>
          <a:noFill/>
          <a:ln w="9525">
            <a:noFill/>
            <a:miter lim="800000"/>
            <a:headEnd/>
            <a:tailEnd/>
          </a:ln>
        </p:spPr>
      </p:pic>
      <p:pic>
        <p:nvPicPr>
          <p:cNvPr id="156677" name="Picture 2" descr="D:\مجلد جديد ‫‬\454db7da5d30ecb12ec77.gif"/>
          <p:cNvPicPr>
            <a:picLocks noChangeAspect="1" noChangeArrowheads="1"/>
          </p:cNvPicPr>
          <p:nvPr/>
        </p:nvPicPr>
        <p:blipFill>
          <a:blip r:embed="rId2"/>
          <a:srcRect/>
          <a:stretch>
            <a:fillRect/>
          </a:stretch>
        </p:blipFill>
        <p:spPr bwMode="auto">
          <a:xfrm>
            <a:off x="5213352" y="2143127"/>
            <a:ext cx="2716213" cy="1814513"/>
          </a:xfrm>
          <a:prstGeom prst="rect">
            <a:avLst/>
          </a:prstGeom>
          <a:noFill/>
          <a:ln w="9525">
            <a:noFill/>
            <a:miter lim="800000"/>
            <a:headEnd/>
            <a:tailEnd/>
          </a:ln>
        </p:spPr>
      </p:pic>
      <p:sp>
        <p:nvSpPr>
          <p:cNvPr id="8" name="Round Diagonal Corner Rectangle 20"/>
          <p:cNvSpPr/>
          <p:nvPr/>
        </p:nvSpPr>
        <p:spPr>
          <a:xfrm>
            <a:off x="998531" y="428604"/>
            <a:ext cx="6786610" cy="1571636"/>
          </a:xfrm>
          <a:prstGeom prst="rect">
            <a:avLst/>
          </a:prstGeom>
          <a:ln/>
          <a:effectLst>
            <a:outerShdw blurRad="50800" dist="25000" dir="5400000" rotWithShape="0">
              <a:srgbClr val="000000">
                <a:alpha val="40000"/>
              </a:srgbClr>
            </a:outerShdw>
            <a:softEdge rad="635000"/>
          </a:effectLst>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r>
              <a:rPr lang="ar-KW" sz="40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rPr>
              <a:t>(</a:t>
            </a:r>
            <a:r>
              <a:rPr lang="en-US" sz="40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rPr>
              <a:t>3</a:t>
            </a:r>
            <a:r>
              <a:rPr lang="ar-KW" sz="40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rPr>
              <a:t>-</a:t>
            </a:r>
            <a:r>
              <a:rPr lang="en-US" sz="40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rPr>
              <a:t>7</a:t>
            </a:r>
            <a:r>
              <a:rPr lang="ar-KW" sz="40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rPr>
              <a:t>) القطع الزائد</a:t>
            </a:r>
            <a:endParaRPr lang="en-US" sz="40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endParaRPr>
          </a:p>
        </p:txBody>
      </p:sp>
      <p:sp>
        <p:nvSpPr>
          <p:cNvPr id="9" name="مستطيل 8">
            <a:hlinkClick r:id="rId3" action="ppaction://hlinksldjump"/>
          </p:cNvPr>
          <p:cNvSpPr/>
          <p:nvPr/>
        </p:nvSpPr>
        <p:spPr>
          <a:xfrm>
            <a:off x="5356249" y="2500308"/>
            <a:ext cx="2281394" cy="1200329"/>
          </a:xfrm>
          <a:prstGeom prst="rect">
            <a:avLst/>
          </a:prstGeom>
          <a:noFill/>
        </p:spPr>
        <p:txBody>
          <a:bodyPr>
            <a:spAutoFit/>
          </a:bodyPr>
          <a:lstStyle/>
          <a:p>
            <a:pPr algn="ctr" fontAlgn="auto">
              <a:spcBef>
                <a:spcPts val="0"/>
              </a:spcBef>
              <a:spcAft>
                <a:spcPts val="0"/>
              </a:spcAft>
              <a:defRPr/>
            </a:pPr>
            <a:r>
              <a:rPr lang="ar-KW"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rPr>
              <a:t>الحصة </a:t>
            </a:r>
          </a:p>
          <a:p>
            <a:pPr algn="ctr" fontAlgn="auto">
              <a:spcBef>
                <a:spcPts val="0"/>
              </a:spcBef>
              <a:spcAft>
                <a:spcPts val="0"/>
              </a:spcAft>
              <a:defRPr/>
            </a:pPr>
            <a:r>
              <a:rPr lang="ar-KW"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rPr>
              <a:t>الأولى</a:t>
            </a:r>
            <a:endParaRPr lang="ar-SA"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endParaRPr>
          </a:p>
        </p:txBody>
      </p:sp>
      <p:sp>
        <p:nvSpPr>
          <p:cNvPr id="10" name="مستطيل 9">
            <a:hlinkClick r:id="rId4" action="ppaction://hlinksldjump"/>
          </p:cNvPr>
          <p:cNvSpPr/>
          <p:nvPr/>
        </p:nvSpPr>
        <p:spPr>
          <a:xfrm rot="158203">
            <a:off x="1770813" y="2465110"/>
            <a:ext cx="2270725" cy="1200329"/>
          </a:xfrm>
          <a:prstGeom prst="rect">
            <a:avLst/>
          </a:prstGeom>
          <a:noFill/>
        </p:spPr>
        <p:txBody>
          <a:bodyPr>
            <a:spAutoFit/>
          </a:bodyPr>
          <a:lstStyle/>
          <a:p>
            <a:pPr algn="ctr" fontAlgn="auto">
              <a:spcBef>
                <a:spcPts val="0"/>
              </a:spcBef>
              <a:spcAft>
                <a:spcPts val="0"/>
              </a:spcAft>
              <a:defRPr/>
            </a:pPr>
            <a:r>
              <a:rPr lang="ar-KW"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rPr>
              <a:t>الحصة</a:t>
            </a:r>
          </a:p>
          <a:p>
            <a:pPr algn="ctr" fontAlgn="auto">
              <a:spcBef>
                <a:spcPts val="0"/>
              </a:spcBef>
              <a:spcAft>
                <a:spcPts val="0"/>
              </a:spcAft>
              <a:defRPr/>
            </a:pPr>
            <a:r>
              <a:rPr lang="ar-KW"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rPr>
              <a:t> الثانية</a:t>
            </a:r>
            <a:endParaRPr lang="ar-SA"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endParaRPr>
          </a:p>
        </p:txBody>
      </p:sp>
      <p:sp>
        <p:nvSpPr>
          <p:cNvPr id="11" name="مستطيل 10">
            <a:hlinkClick r:id="rId5" action="ppaction://hlinksldjump"/>
          </p:cNvPr>
          <p:cNvSpPr/>
          <p:nvPr/>
        </p:nvSpPr>
        <p:spPr>
          <a:xfrm rot="21376707">
            <a:off x="5468976" y="4677691"/>
            <a:ext cx="2234779" cy="1200329"/>
          </a:xfrm>
          <a:prstGeom prst="rect">
            <a:avLst/>
          </a:prstGeom>
          <a:noFill/>
        </p:spPr>
        <p:txBody>
          <a:bodyPr>
            <a:spAutoFit/>
          </a:bodyPr>
          <a:lstStyle/>
          <a:p>
            <a:pPr algn="ctr" fontAlgn="auto">
              <a:spcBef>
                <a:spcPts val="0"/>
              </a:spcBef>
              <a:spcAft>
                <a:spcPts val="0"/>
              </a:spcAft>
              <a:defRPr/>
            </a:pPr>
            <a:r>
              <a:rPr lang="ar-KW"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rPr>
              <a:t>الحصة</a:t>
            </a:r>
          </a:p>
          <a:p>
            <a:pPr algn="ctr" fontAlgn="auto">
              <a:spcBef>
                <a:spcPts val="0"/>
              </a:spcBef>
              <a:spcAft>
                <a:spcPts val="0"/>
              </a:spcAft>
              <a:defRPr/>
            </a:pPr>
            <a:r>
              <a:rPr lang="ar-KW"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rPr>
              <a:t> الثالثة</a:t>
            </a:r>
            <a:endParaRPr lang="ar-SA"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endParaRPr>
          </a:p>
        </p:txBody>
      </p:sp>
      <p:sp>
        <p:nvSpPr>
          <p:cNvPr id="12" name="مستطيل 11">
            <a:hlinkClick r:id="rId6" action="ppaction://hlinksldjump"/>
          </p:cNvPr>
          <p:cNvSpPr/>
          <p:nvPr/>
        </p:nvSpPr>
        <p:spPr>
          <a:xfrm>
            <a:off x="2404836" y="4729003"/>
            <a:ext cx="2381478" cy="1200329"/>
          </a:xfrm>
          <a:prstGeom prst="rect">
            <a:avLst/>
          </a:prstGeom>
          <a:noFill/>
        </p:spPr>
        <p:txBody>
          <a:bodyPr>
            <a:spAutoFit/>
          </a:bodyPr>
          <a:lstStyle/>
          <a:p>
            <a:pPr algn="ctr" fontAlgn="auto">
              <a:spcBef>
                <a:spcPts val="0"/>
              </a:spcBef>
              <a:spcAft>
                <a:spcPts val="0"/>
              </a:spcAft>
              <a:defRPr/>
            </a:pPr>
            <a:r>
              <a:rPr lang="ar-KW"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rPr>
              <a:t>الحصة </a:t>
            </a:r>
          </a:p>
          <a:p>
            <a:pPr algn="ctr" fontAlgn="auto">
              <a:spcBef>
                <a:spcPts val="0"/>
              </a:spcBef>
              <a:spcAft>
                <a:spcPts val="0"/>
              </a:spcAft>
              <a:defRPr/>
            </a:pPr>
            <a:r>
              <a:rPr lang="ar-KW"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rPr>
              <a:t>الرابعة</a:t>
            </a:r>
            <a:endParaRPr lang="ar-SA"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endParaRPr>
          </a:p>
        </p:txBody>
      </p:sp>
      <p:pic>
        <p:nvPicPr>
          <p:cNvPr id="156683" name="Picture 3" descr="D:\مجلد جديد ‫‬\677316543.gif"/>
          <p:cNvPicPr>
            <a:picLocks noChangeAspect="1" noChangeArrowheads="1" noCrop="1"/>
          </p:cNvPicPr>
          <p:nvPr/>
        </p:nvPicPr>
        <p:blipFill>
          <a:blip r:embed="rId7"/>
          <a:srcRect/>
          <a:stretch>
            <a:fillRect/>
          </a:stretch>
        </p:blipFill>
        <p:spPr bwMode="auto">
          <a:xfrm>
            <a:off x="6070602" y="3571877"/>
            <a:ext cx="411163" cy="411163"/>
          </a:xfrm>
          <a:prstGeom prst="rect">
            <a:avLst/>
          </a:prstGeom>
          <a:noFill/>
          <a:ln w="9525">
            <a:noFill/>
            <a:miter lim="800000"/>
            <a:headEnd/>
            <a:tailEnd/>
          </a:ln>
        </p:spPr>
      </p:pic>
      <p:pic>
        <p:nvPicPr>
          <p:cNvPr id="156684" name="Picture 3" descr="D:\مجلد جديد ‫‬\677316543.gif"/>
          <p:cNvPicPr>
            <a:picLocks noChangeAspect="1" noChangeArrowheads="1" noCrop="1"/>
          </p:cNvPicPr>
          <p:nvPr/>
        </p:nvPicPr>
        <p:blipFill>
          <a:blip r:embed="rId7"/>
          <a:srcRect/>
          <a:stretch>
            <a:fillRect/>
          </a:stretch>
        </p:blipFill>
        <p:spPr bwMode="auto">
          <a:xfrm>
            <a:off x="1998663" y="3571877"/>
            <a:ext cx="411162" cy="411163"/>
          </a:xfrm>
          <a:prstGeom prst="rect">
            <a:avLst/>
          </a:prstGeom>
          <a:noFill/>
          <a:ln w="9525">
            <a:noFill/>
            <a:miter lim="800000"/>
            <a:headEnd/>
            <a:tailEnd/>
          </a:ln>
        </p:spPr>
      </p:pic>
      <p:pic>
        <p:nvPicPr>
          <p:cNvPr id="156685" name="Picture 3" descr="D:\مجلد جديد ‫‬\677316543.gif"/>
          <p:cNvPicPr>
            <a:picLocks noChangeAspect="1" noChangeArrowheads="1" noCrop="1"/>
          </p:cNvPicPr>
          <p:nvPr/>
        </p:nvPicPr>
        <p:blipFill>
          <a:blip r:embed="rId7"/>
          <a:srcRect/>
          <a:stretch>
            <a:fillRect/>
          </a:stretch>
        </p:blipFill>
        <p:spPr bwMode="auto">
          <a:xfrm>
            <a:off x="5641977" y="5494338"/>
            <a:ext cx="411163" cy="411162"/>
          </a:xfrm>
          <a:prstGeom prst="rect">
            <a:avLst/>
          </a:prstGeom>
          <a:noFill/>
          <a:ln w="9525">
            <a:noFill/>
            <a:miter lim="800000"/>
            <a:headEnd/>
            <a:tailEnd/>
          </a:ln>
        </p:spPr>
      </p:pic>
      <p:pic>
        <p:nvPicPr>
          <p:cNvPr id="156686" name="Picture 3" descr="D:\مجلد جديد ‫‬\677316543.gif"/>
          <p:cNvPicPr>
            <a:picLocks noChangeAspect="1" noChangeArrowheads="1" noCrop="1"/>
          </p:cNvPicPr>
          <p:nvPr/>
        </p:nvPicPr>
        <p:blipFill>
          <a:blip r:embed="rId7"/>
          <a:srcRect/>
          <a:stretch>
            <a:fillRect/>
          </a:stretch>
        </p:blipFill>
        <p:spPr bwMode="auto">
          <a:xfrm>
            <a:off x="2517777" y="5572127"/>
            <a:ext cx="411163" cy="411163"/>
          </a:xfrm>
          <a:prstGeom prst="rect">
            <a:avLst/>
          </a:prstGeom>
          <a:noFill/>
          <a:ln w="9525">
            <a:noFill/>
            <a:miter lim="800000"/>
            <a:headEnd/>
            <a:tailEnd/>
          </a:ln>
        </p:spPr>
      </p:pic>
      <p:grpSp>
        <p:nvGrpSpPr>
          <p:cNvPr id="156687" name="Group 19"/>
          <p:cNvGrpSpPr>
            <a:grpSpLocks/>
          </p:cNvGrpSpPr>
          <p:nvPr/>
        </p:nvGrpSpPr>
        <p:grpSpPr bwMode="auto">
          <a:xfrm>
            <a:off x="211140" y="5953127"/>
            <a:ext cx="904875" cy="644525"/>
            <a:chOff x="211878" y="5953141"/>
            <a:chExt cx="903738" cy="644211"/>
          </a:xfrm>
        </p:grpSpPr>
        <p:sp>
          <p:nvSpPr>
            <p:cNvPr id="21" name="Right Arrow 20"/>
            <p:cNvSpPr/>
            <p:nvPr/>
          </p:nvSpPr>
          <p:spPr>
            <a:xfrm>
              <a:off x="322863" y="5953141"/>
              <a:ext cx="792753" cy="644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 name="TextBox 21"/>
            <p:cNvSpPr txBox="1"/>
            <p:nvPr/>
          </p:nvSpPr>
          <p:spPr>
            <a:xfrm>
              <a:off x="211878" y="6021288"/>
              <a:ext cx="831730" cy="461665"/>
            </a:xfrm>
            <a:prstGeom prst="rect">
              <a:avLst/>
            </a:prstGeom>
            <a:noFill/>
          </p:spPr>
          <p:txBody>
            <a:bodyPr rtlCol="1">
              <a:spAutoFit/>
            </a:bodyPr>
            <a:lstStyle/>
            <a:p>
              <a:pPr fontAlgn="auto">
                <a:spcBef>
                  <a:spcPts val="0"/>
                </a:spcBef>
                <a:spcAft>
                  <a:spcPts val="0"/>
                </a:spcAft>
                <a:defRPr/>
              </a:pPr>
              <a:r>
                <a:rPr lang="ar-KW"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Simplified Arabic" pitchFamily="18" charset="-78"/>
                  <a:cs typeface="Simplified Arabic" pitchFamily="18" charset="-78"/>
                  <a:hlinkClick r:id="rId8" action="ppaction://hlinksldjump"/>
                </a:rPr>
                <a:t>رجوع</a:t>
              </a:r>
              <a:endParaRPr lang="ar-SA"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Simplified Arabic" pitchFamily="18" charset="-78"/>
                <a:cs typeface="Simplified Arabic" pitchFamily="18" charset="-78"/>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827584" y="1142984"/>
            <a:ext cx="7772400" cy="3212976"/>
          </a:xfrm>
          <a:prstGeom prst="rect">
            <a:avLst/>
          </a:prstGeom>
        </p:spPr>
        <p:txBody>
          <a:bodyPr anchor="b">
            <a:normAutofit lnSpcReduction="10000"/>
          </a:bodyPr>
          <a:lstStyle/>
          <a:p>
            <a:pPr algn="ctr" fontAlgn="auto">
              <a:spcAft>
                <a:spcPts val="0"/>
              </a:spcAft>
              <a:defRPr/>
            </a:pPr>
            <a: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بند (</a:t>
            </a:r>
            <a:r>
              <a:rPr lang="en-US"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3</a:t>
            </a:r>
            <a: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a:t>
            </a:r>
            <a:r>
              <a:rPr lang="en-US"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7</a:t>
            </a:r>
            <a: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a:t>
            </a:r>
            <a:b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br>
            <a: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القطع الزائد</a:t>
            </a:r>
            <a:b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br>
            <a:r>
              <a:rPr lang="en-US"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Hyperbola</a:t>
            </a:r>
            <a:br>
              <a:rPr lang="ar-KW" sz="30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br>
            <a:br>
              <a:rPr lang="en-US" sz="30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br>
            <a:r>
              <a:rPr lang="ar-KW" sz="60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 </a:t>
            </a:r>
            <a:r>
              <a:rPr lang="ar-KW" sz="5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(الحصة الأولى)</a:t>
            </a:r>
          </a:p>
        </p:txBody>
      </p:sp>
      <p:grpSp>
        <p:nvGrpSpPr>
          <p:cNvPr id="157699" name="Group 2"/>
          <p:cNvGrpSpPr>
            <a:grpSpLocks/>
          </p:cNvGrpSpPr>
          <p:nvPr/>
        </p:nvGrpSpPr>
        <p:grpSpPr bwMode="auto">
          <a:xfrm>
            <a:off x="250825" y="5929315"/>
            <a:ext cx="1081088" cy="739775"/>
            <a:chOff x="251520" y="5929330"/>
            <a:chExt cx="1080120" cy="740030"/>
          </a:xfrm>
        </p:grpSpPr>
        <p:sp>
          <p:nvSpPr>
            <p:cNvPr id="5" name="Right Arrow 4">
              <a:hlinkClick r:id="rId2" action="ppaction://hlinksldjump"/>
            </p:cNvPr>
            <p:cNvSpPr/>
            <p:nvPr/>
          </p:nvSpPr>
          <p:spPr>
            <a:xfrm>
              <a:off x="322894" y="5929330"/>
              <a:ext cx="1008746" cy="74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TextBox 5"/>
            <p:cNvSpPr txBox="1"/>
            <p:nvPr/>
          </p:nvSpPr>
          <p:spPr>
            <a:xfrm>
              <a:off x="251520" y="6021288"/>
              <a:ext cx="779332" cy="461665"/>
            </a:xfrm>
            <a:prstGeom prst="rect">
              <a:avLst/>
            </a:prstGeom>
            <a:noFill/>
          </p:spPr>
          <p:txBody>
            <a:bodyPr rtlCol="1">
              <a:spAutoFit/>
            </a:bodyPr>
            <a:lstStyle/>
            <a:p>
              <a:pPr fontAlgn="auto">
                <a:spcBef>
                  <a:spcPts val="0"/>
                </a:spcBef>
                <a:spcAft>
                  <a:spcPts val="0"/>
                </a:spcAft>
                <a:defRPr/>
              </a:pPr>
              <a:r>
                <a:rPr lang="ar-KW" sz="2400" b="1"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cs typeface="Simplified Arabic" pitchFamily="18" charset="-78"/>
                </a:rPr>
                <a:t>رجوع</a:t>
              </a:r>
              <a:endParaRPr lang="ar-SA" sz="2400" b="1"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cs typeface="Simplified Arabic" pitchFamily="18" charset="-78"/>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969014" y="642918"/>
            <a:ext cx="3388936" cy="648072"/>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الأهداف</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6" name="TextBox 5"/>
          <p:cNvSpPr txBox="1"/>
          <p:nvPr/>
        </p:nvSpPr>
        <p:spPr>
          <a:xfrm>
            <a:off x="683568" y="1638189"/>
            <a:ext cx="7848872" cy="3416320"/>
          </a:xfrm>
          <a:prstGeom prst="rect">
            <a:avLst/>
          </a:prstGeom>
          <a:noFill/>
        </p:spPr>
        <p:txBody>
          <a:bodyPr wrap="square" rtlCol="1">
            <a:spAutoFit/>
          </a:bodyPr>
          <a:lstStyle/>
          <a:p>
            <a:r>
              <a:rPr lang="ar-KW" sz="2400" b="1" dirty="0"/>
              <a:t>1- يعرف القطع الزائد</a:t>
            </a:r>
          </a:p>
          <a:p>
            <a:r>
              <a:rPr lang="ar-KW" sz="2400" b="1" dirty="0"/>
              <a:t>2- يعرف بؤرتى القطع </a:t>
            </a:r>
          </a:p>
          <a:p>
            <a:r>
              <a:rPr lang="ar-KW" sz="2400" b="1" dirty="0"/>
              <a:t>3- يعرف نقطتى رأسى القطع </a:t>
            </a:r>
          </a:p>
          <a:p>
            <a:r>
              <a:rPr lang="ar-KW" sz="2400" b="1" dirty="0"/>
              <a:t>4- يعرف المحور القاطع والمحور المرافق .</a:t>
            </a:r>
          </a:p>
          <a:p>
            <a:r>
              <a:rPr lang="ar-KW" sz="2400" b="1" dirty="0"/>
              <a:t>5- يكتب معادلتي القطع الزائد الذي مركزه نقطة الاصل في الصورة القياسية . </a:t>
            </a:r>
          </a:p>
          <a:p>
            <a:r>
              <a:rPr lang="ar-KW" sz="2400" b="1" dirty="0"/>
              <a:t>6- يوظف العلاقة الاساسية للقطع الزائد </a:t>
            </a:r>
            <a:r>
              <a:rPr lang="en-US" sz="2400" b="1" dirty="0">
                <a:latin typeface="Arial" pitchFamily="34" charset="0"/>
              </a:rPr>
              <a:t>c</a:t>
            </a:r>
            <a:r>
              <a:rPr lang="en-US" sz="2400" b="1" baseline="30000" dirty="0">
                <a:latin typeface="Arial" pitchFamily="34" charset="0"/>
              </a:rPr>
              <a:t>2</a:t>
            </a:r>
            <a:r>
              <a:rPr lang="en-US" sz="2400" b="1" dirty="0">
                <a:latin typeface="Arial" pitchFamily="34" charset="0"/>
              </a:rPr>
              <a:t> = a</a:t>
            </a:r>
            <a:r>
              <a:rPr lang="en-US" sz="2400" b="1" baseline="30000" dirty="0">
                <a:latin typeface="Arial" pitchFamily="34" charset="0"/>
              </a:rPr>
              <a:t>2</a:t>
            </a:r>
            <a:r>
              <a:rPr lang="en-US" sz="2400" b="1" dirty="0">
                <a:latin typeface="Arial" pitchFamily="34" charset="0"/>
              </a:rPr>
              <a:t>  + b </a:t>
            </a:r>
            <a:r>
              <a:rPr lang="en-US" sz="2400" b="1" baseline="30000" dirty="0">
                <a:latin typeface="Arial" pitchFamily="34" charset="0"/>
              </a:rPr>
              <a:t>2</a:t>
            </a:r>
            <a:r>
              <a:rPr lang="ar-KW" sz="2400" b="1" baseline="30000" dirty="0">
                <a:latin typeface="Arial" pitchFamily="34" charset="0"/>
              </a:rPr>
              <a:t>   </a:t>
            </a:r>
            <a:r>
              <a:rPr lang="ar-KW" sz="2400" b="1" dirty="0"/>
              <a:t> </a:t>
            </a:r>
          </a:p>
          <a:p>
            <a:r>
              <a:rPr lang="ar-KW" sz="2400" b="1" dirty="0"/>
              <a:t>6- يوجد معادلتي الخطين المقاربين المائلين للقطع الزائد . </a:t>
            </a:r>
          </a:p>
          <a:p>
            <a:r>
              <a:rPr lang="ar-KW" sz="2400" b="1" dirty="0"/>
              <a:t>7- يكتب معادلتي الدليلين.</a:t>
            </a:r>
          </a:p>
          <a:p>
            <a:r>
              <a:rPr lang="ar-KW" sz="2400" b="1" dirty="0"/>
              <a:t>8- يوجد بؤرتي ورأسي القطع الزائد وطولا محوريه بمعلومية معادلته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
          <p:cNvSpPr>
            <a:spLocks noGrp="1"/>
          </p:cNvSpPr>
          <p:nvPr>
            <p:ph type="title"/>
          </p:nvPr>
        </p:nvSpPr>
        <p:spPr>
          <a:xfrm>
            <a:off x="3419872" y="161629"/>
            <a:ext cx="2880320" cy="648072"/>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التمهيد</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27" name="Rectangle 3"/>
          <p:cNvSpPr txBox="1">
            <a:spLocks noChangeArrowheads="1"/>
          </p:cNvSpPr>
          <p:nvPr/>
        </p:nvSpPr>
        <p:spPr>
          <a:xfrm>
            <a:off x="49088" y="908722"/>
            <a:ext cx="8915400" cy="2088753"/>
          </a:xfrm>
          <a:prstGeom prst="rect">
            <a:avLst/>
          </a:prstGeom>
        </p:spPr>
        <p:txBody>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ar-KW" b="1" dirty="0">
                <a:solidFill>
                  <a:srgbClr val="0033CC"/>
                </a:solidFill>
                <a:cs typeface="Monotype Koufi" pitchFamily="2" charset="-78"/>
              </a:rPr>
              <a:t>سبق أن ذكرنا أن المنحنى الذي ينتج من قطع مخروط دائري </a:t>
            </a:r>
          </a:p>
          <a:p>
            <a:pPr marL="0" indent="0">
              <a:buNone/>
            </a:pPr>
            <a:r>
              <a:rPr lang="ar-KW" b="1" dirty="0">
                <a:solidFill>
                  <a:srgbClr val="0033CC"/>
                </a:solidFill>
                <a:cs typeface="Monotype Koufi" pitchFamily="2" charset="-78"/>
              </a:rPr>
              <a:t>     قائم ثنائي القاعدة بمستوى يوازي محوره</a:t>
            </a:r>
          </a:p>
          <a:p>
            <a:pPr marL="0" indent="0">
              <a:buNone/>
            </a:pPr>
            <a:r>
              <a:rPr lang="ar-KW" b="1" dirty="0">
                <a:solidFill>
                  <a:srgbClr val="0033CC"/>
                </a:solidFill>
                <a:cs typeface="Monotype Koufi" pitchFamily="2" charset="-78"/>
              </a:rPr>
              <a:t>     يسمى قطعاً زائداً  </a:t>
            </a:r>
          </a:p>
          <a:p>
            <a:endParaRPr lang="en-US" b="1" dirty="0">
              <a:solidFill>
                <a:srgbClr val="0033CC"/>
              </a:solidFill>
              <a:cs typeface="Monotype Koufi" pitchFamily="2" charset="-78"/>
            </a:endParaRPr>
          </a:p>
        </p:txBody>
      </p:sp>
      <p:grpSp>
        <p:nvGrpSpPr>
          <p:cNvPr id="28" name="Group 60"/>
          <p:cNvGrpSpPr>
            <a:grpSpLocks/>
          </p:cNvGrpSpPr>
          <p:nvPr/>
        </p:nvGrpSpPr>
        <p:grpSpPr bwMode="auto">
          <a:xfrm>
            <a:off x="415925" y="1615531"/>
            <a:ext cx="1917700" cy="4549775"/>
            <a:chOff x="210" y="657"/>
            <a:chExt cx="1208" cy="2866"/>
          </a:xfrm>
        </p:grpSpPr>
        <p:sp>
          <p:nvSpPr>
            <p:cNvPr id="29" name="AutoShape 14"/>
            <p:cNvSpPr>
              <a:spLocks noChangeArrowheads="1"/>
            </p:cNvSpPr>
            <p:nvPr/>
          </p:nvSpPr>
          <p:spPr bwMode="auto">
            <a:xfrm rot="10611740">
              <a:off x="261" y="2115"/>
              <a:ext cx="1110" cy="1206"/>
            </a:xfrm>
            <a:prstGeom prst="flowChartMerg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ar-KW"/>
            </a:p>
          </p:txBody>
        </p:sp>
        <p:sp>
          <p:nvSpPr>
            <p:cNvPr id="30" name="Oval 15"/>
            <p:cNvSpPr>
              <a:spLocks noChangeArrowheads="1"/>
            </p:cNvSpPr>
            <p:nvPr/>
          </p:nvSpPr>
          <p:spPr bwMode="auto">
            <a:xfrm rot="10578971">
              <a:off x="306" y="3067"/>
              <a:ext cx="1112" cy="456"/>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ar-KW"/>
            </a:p>
          </p:txBody>
        </p:sp>
        <p:sp>
          <p:nvSpPr>
            <p:cNvPr id="31" name="AutoShape 41"/>
            <p:cNvSpPr>
              <a:spLocks noChangeArrowheads="1"/>
            </p:cNvSpPr>
            <p:nvPr/>
          </p:nvSpPr>
          <p:spPr bwMode="auto">
            <a:xfrm rot="21558431" flipH="1">
              <a:off x="219" y="925"/>
              <a:ext cx="1110" cy="1206"/>
            </a:xfrm>
            <a:prstGeom prst="flowChartMerge">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ar-KW"/>
            </a:p>
          </p:txBody>
        </p:sp>
        <p:sp>
          <p:nvSpPr>
            <p:cNvPr id="32" name="Oval 42"/>
            <p:cNvSpPr>
              <a:spLocks noChangeArrowheads="1"/>
            </p:cNvSpPr>
            <p:nvPr/>
          </p:nvSpPr>
          <p:spPr bwMode="auto">
            <a:xfrm rot="21591202" flipH="1">
              <a:off x="210" y="657"/>
              <a:ext cx="1112" cy="456"/>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ar-KW"/>
            </a:p>
          </p:txBody>
        </p:sp>
      </p:grpSp>
      <p:sp>
        <p:nvSpPr>
          <p:cNvPr id="33" name="Rectangle 19"/>
          <p:cNvSpPr>
            <a:spLocks noChangeArrowheads="1"/>
          </p:cNvSpPr>
          <p:nvPr/>
        </p:nvSpPr>
        <p:spPr bwMode="auto">
          <a:xfrm>
            <a:off x="5654675" y="3860800"/>
            <a:ext cx="29654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ar-SA" sz="4400" b="1" dirty="0">
                <a:solidFill>
                  <a:srgbClr val="FF3300"/>
                </a:solidFill>
                <a:cs typeface="PT Bold Heading" pitchFamily="2" charset="-78"/>
              </a:rPr>
              <a:t>قطعاً زائداً</a:t>
            </a:r>
            <a:endParaRPr lang="en-US" sz="4400" b="1" dirty="0">
              <a:solidFill>
                <a:srgbClr val="FF3300"/>
              </a:solidFill>
              <a:cs typeface="PT Bold Heading" pitchFamily="2" charset="-78"/>
            </a:endParaRPr>
          </a:p>
        </p:txBody>
      </p:sp>
      <p:grpSp>
        <p:nvGrpSpPr>
          <p:cNvPr id="34" name="Group 63"/>
          <p:cNvGrpSpPr>
            <a:grpSpLocks/>
          </p:cNvGrpSpPr>
          <p:nvPr/>
        </p:nvGrpSpPr>
        <p:grpSpPr bwMode="auto">
          <a:xfrm>
            <a:off x="3705225" y="4724402"/>
            <a:ext cx="3943350" cy="1108075"/>
            <a:chOff x="2334" y="2976"/>
            <a:chExt cx="2484" cy="698"/>
          </a:xfrm>
        </p:grpSpPr>
        <p:pic>
          <p:nvPicPr>
            <p:cNvPr id="35" name="Picture 28"/>
            <p:cNvPicPr>
              <a:picLocks noChangeAspect="1" noChangeArrowheads="1"/>
            </p:cNvPicPr>
            <p:nvPr/>
          </p:nvPicPr>
          <p:blipFill>
            <a:blip r:embed="rId3" cstate="print">
              <a:extLst>
                <a:ext uri="{28A0092B-C50C-407E-A947-70E740481C1C}">
                  <a14:useLocalDpi xmlns:a14="http://schemas.microsoft.com/office/drawing/2010/main" val="0"/>
                </a:ext>
              </a:extLst>
            </a:blip>
            <a:srcRect l="31085"/>
            <a:stretch>
              <a:fillRect/>
            </a:stretch>
          </p:blipFill>
          <p:spPr bwMode="auto">
            <a:xfrm>
              <a:off x="2334" y="2976"/>
              <a:ext cx="763" cy="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9"/>
            <p:cNvPicPr>
              <a:picLocks noChangeAspect="1" noChangeArrowheads="1"/>
            </p:cNvPicPr>
            <p:nvPr/>
          </p:nvPicPr>
          <p:blipFill>
            <a:blip r:embed="rId3" cstate="print">
              <a:extLst>
                <a:ext uri="{28A0092B-C50C-407E-A947-70E740481C1C}">
                  <a14:useLocalDpi xmlns:a14="http://schemas.microsoft.com/office/drawing/2010/main" val="0"/>
                </a:ext>
              </a:extLst>
            </a:blip>
            <a:srcRect l="31085"/>
            <a:stretch>
              <a:fillRect/>
            </a:stretch>
          </p:blipFill>
          <p:spPr bwMode="auto">
            <a:xfrm rot="10800000">
              <a:off x="4054" y="3106"/>
              <a:ext cx="764" cy="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7" name="Group 57"/>
          <p:cNvGrpSpPr>
            <a:grpSpLocks/>
          </p:cNvGrpSpPr>
          <p:nvPr/>
        </p:nvGrpSpPr>
        <p:grpSpPr bwMode="auto">
          <a:xfrm>
            <a:off x="498477" y="1748110"/>
            <a:ext cx="2016125" cy="4921250"/>
            <a:chOff x="262" y="738"/>
            <a:chExt cx="1270" cy="3100"/>
          </a:xfrm>
        </p:grpSpPr>
        <p:sp>
          <p:nvSpPr>
            <p:cNvPr id="38" name="Line 51"/>
            <p:cNvSpPr>
              <a:spLocks noChangeShapeType="1"/>
            </p:cNvSpPr>
            <p:nvPr/>
          </p:nvSpPr>
          <p:spPr bwMode="auto">
            <a:xfrm rot="60000" flipV="1">
              <a:off x="396" y="738"/>
              <a:ext cx="1136" cy="57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KW"/>
            </a:p>
          </p:txBody>
        </p:sp>
        <p:sp>
          <p:nvSpPr>
            <p:cNvPr id="39" name="Line 52"/>
            <p:cNvSpPr>
              <a:spLocks noChangeShapeType="1"/>
            </p:cNvSpPr>
            <p:nvPr/>
          </p:nvSpPr>
          <p:spPr bwMode="auto">
            <a:xfrm flipH="1">
              <a:off x="1351" y="754"/>
              <a:ext cx="181" cy="235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KW"/>
            </a:p>
          </p:txBody>
        </p:sp>
        <p:sp>
          <p:nvSpPr>
            <p:cNvPr id="40" name="Line 53"/>
            <p:cNvSpPr>
              <a:spLocks noChangeShapeType="1"/>
            </p:cNvSpPr>
            <p:nvPr/>
          </p:nvSpPr>
          <p:spPr bwMode="auto">
            <a:xfrm flipH="1">
              <a:off x="262" y="3113"/>
              <a:ext cx="1089" cy="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KW"/>
            </a:p>
          </p:txBody>
        </p:sp>
        <p:sp>
          <p:nvSpPr>
            <p:cNvPr id="41" name="Line 54"/>
            <p:cNvSpPr>
              <a:spLocks noChangeShapeType="1"/>
            </p:cNvSpPr>
            <p:nvPr/>
          </p:nvSpPr>
          <p:spPr bwMode="auto">
            <a:xfrm flipV="1">
              <a:off x="262" y="1304"/>
              <a:ext cx="128" cy="253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ar-KW"/>
            </a:p>
          </p:txBody>
        </p:sp>
      </p:grpSp>
      <p:grpSp>
        <p:nvGrpSpPr>
          <p:cNvPr id="42" name="Group 62"/>
          <p:cNvGrpSpPr>
            <a:grpSpLocks/>
          </p:cNvGrpSpPr>
          <p:nvPr/>
        </p:nvGrpSpPr>
        <p:grpSpPr bwMode="auto">
          <a:xfrm>
            <a:off x="1155702" y="1868958"/>
            <a:ext cx="1020763" cy="4224338"/>
            <a:chOff x="728" y="838"/>
            <a:chExt cx="643" cy="2661"/>
          </a:xfrm>
        </p:grpSpPr>
        <p:sp>
          <p:nvSpPr>
            <p:cNvPr id="43" name="Freeform 43"/>
            <p:cNvSpPr>
              <a:spLocks/>
            </p:cNvSpPr>
            <p:nvPr/>
          </p:nvSpPr>
          <p:spPr bwMode="auto">
            <a:xfrm rot="21765103">
              <a:off x="752" y="838"/>
              <a:ext cx="619" cy="903"/>
            </a:xfrm>
            <a:custGeom>
              <a:avLst/>
              <a:gdLst>
                <a:gd name="T0" fmla="*/ 0 w 540"/>
                <a:gd name="T1" fmla="*/ 318 h 899"/>
                <a:gd name="T2" fmla="*/ 240 w 540"/>
                <a:gd name="T3" fmla="*/ 846 h 899"/>
                <a:gd name="T4" fmla="*/ 540 w 540"/>
                <a:gd name="T5" fmla="*/ 0 h 899"/>
              </a:gdLst>
              <a:ahLst/>
              <a:cxnLst>
                <a:cxn ang="0">
                  <a:pos x="T0" y="T1"/>
                </a:cxn>
                <a:cxn ang="0">
                  <a:pos x="T2" y="T3"/>
                </a:cxn>
                <a:cxn ang="0">
                  <a:pos x="T4" y="T5"/>
                </a:cxn>
              </a:cxnLst>
              <a:rect l="0" t="0" r="r" b="b"/>
              <a:pathLst>
                <a:path w="540" h="899">
                  <a:moveTo>
                    <a:pt x="0" y="318"/>
                  </a:moveTo>
                  <a:cubicBezTo>
                    <a:pt x="75" y="608"/>
                    <a:pt x="150" y="899"/>
                    <a:pt x="240" y="846"/>
                  </a:cubicBezTo>
                  <a:cubicBezTo>
                    <a:pt x="330" y="793"/>
                    <a:pt x="492" y="136"/>
                    <a:pt x="540" y="0"/>
                  </a:cubicBezTo>
                </a:path>
              </a:pathLst>
            </a:custGeom>
            <a:ln>
              <a:noFill/>
            </a:ln>
            <a:effectLst/>
          </p:spPr>
          <p:style>
            <a:lnRef idx="0">
              <a:scrgbClr r="0" g="0" b="0"/>
            </a:lnRef>
            <a:fillRef idx="1001">
              <a:schemeClr val="dk2"/>
            </a:fillRef>
            <a:effectRef idx="0">
              <a:scrgbClr r="0" g="0" b="0"/>
            </a:effectRef>
            <a:fontRef idx="major"/>
          </p:style>
          <p:txBody>
            <a:bodyPr wrap="none" anchor="ctr"/>
            <a:lstStyle/>
            <a:p>
              <a:endParaRPr lang="ar-KW"/>
            </a:p>
          </p:txBody>
        </p:sp>
        <p:sp>
          <p:nvSpPr>
            <p:cNvPr id="44" name="Freeform 16"/>
            <p:cNvSpPr>
              <a:spLocks/>
            </p:cNvSpPr>
            <p:nvPr/>
          </p:nvSpPr>
          <p:spPr bwMode="auto">
            <a:xfrm rot="10393353">
              <a:off x="728" y="2596"/>
              <a:ext cx="619" cy="903"/>
            </a:xfrm>
            <a:custGeom>
              <a:avLst/>
              <a:gdLst>
                <a:gd name="T0" fmla="*/ 0 w 540"/>
                <a:gd name="T1" fmla="*/ 318 h 899"/>
                <a:gd name="T2" fmla="*/ 240 w 540"/>
                <a:gd name="T3" fmla="*/ 846 h 899"/>
                <a:gd name="T4" fmla="*/ 540 w 540"/>
                <a:gd name="T5" fmla="*/ 0 h 899"/>
              </a:gdLst>
              <a:ahLst/>
              <a:cxnLst>
                <a:cxn ang="0">
                  <a:pos x="T0" y="T1"/>
                </a:cxn>
                <a:cxn ang="0">
                  <a:pos x="T2" y="T3"/>
                </a:cxn>
                <a:cxn ang="0">
                  <a:pos x="T4" y="T5"/>
                </a:cxn>
              </a:cxnLst>
              <a:rect l="0" t="0" r="r" b="b"/>
              <a:pathLst>
                <a:path w="540" h="899">
                  <a:moveTo>
                    <a:pt x="0" y="318"/>
                  </a:moveTo>
                  <a:cubicBezTo>
                    <a:pt x="75" y="608"/>
                    <a:pt x="150" y="899"/>
                    <a:pt x="240" y="846"/>
                  </a:cubicBezTo>
                  <a:cubicBezTo>
                    <a:pt x="330" y="793"/>
                    <a:pt x="492" y="136"/>
                    <a:pt x="540" y="0"/>
                  </a:cubicBezTo>
                </a:path>
              </a:pathLst>
            </a:custGeom>
            <a:ln>
              <a:noFill/>
            </a:ln>
            <a:effectLst/>
          </p:spPr>
          <p:style>
            <a:lnRef idx="0">
              <a:scrgbClr r="0" g="0" b="0"/>
            </a:lnRef>
            <a:fillRef idx="1001">
              <a:schemeClr val="dk2"/>
            </a:fillRef>
            <a:effectRef idx="0">
              <a:scrgbClr r="0" g="0" b="0"/>
            </a:effectRef>
            <a:fontRef idx="major"/>
          </p:style>
          <p:txBody>
            <a:bodyPr wrap="none" anchor="ctr"/>
            <a:lstStyle/>
            <a:p>
              <a:endParaRPr lang="ar-KW"/>
            </a:p>
          </p:txBody>
        </p:sp>
      </p:grpSp>
      <p:cxnSp>
        <p:nvCxnSpPr>
          <p:cNvPr id="45" name="Straight Arrow Connector 44"/>
          <p:cNvCxnSpPr/>
          <p:nvPr/>
        </p:nvCxnSpPr>
        <p:spPr>
          <a:xfrm flipH="1" flipV="1">
            <a:off x="5182273" y="3510732"/>
            <a:ext cx="1477961" cy="63834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4716018" y="4149082"/>
            <a:ext cx="1906425" cy="20637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7" name="Line 64"/>
          <p:cNvSpPr>
            <a:spLocks noChangeShapeType="1"/>
          </p:cNvSpPr>
          <p:nvPr/>
        </p:nvSpPr>
        <p:spPr bwMode="auto">
          <a:xfrm>
            <a:off x="1281113" y="1988840"/>
            <a:ext cx="0" cy="3816350"/>
          </a:xfrm>
          <a:prstGeom prst="line">
            <a:avLst/>
          </a:prstGeom>
          <a:ln>
            <a:prstDash val="dashDot"/>
            <a:headEnd/>
            <a:tailEnd/>
          </a:ln>
        </p:spPr>
        <p:style>
          <a:lnRef idx="3">
            <a:schemeClr val="accent4"/>
          </a:lnRef>
          <a:fillRef idx="0">
            <a:schemeClr val="accent4"/>
          </a:fillRef>
          <a:effectRef idx="2">
            <a:schemeClr val="accent4"/>
          </a:effectRef>
          <a:fontRef idx="minor">
            <a:schemeClr val="tx1"/>
          </a:fontRef>
        </p:style>
        <p:txBody>
          <a:bodyPr>
            <a:spAutoFit/>
          </a:bodyPr>
          <a:lstStyle/>
          <a:p>
            <a:endParaRPr lang="ar-KW">
              <a:ln>
                <a:solidFill>
                  <a:schemeClr val="tx1"/>
                </a:solidFill>
                <a:prstDash val="dashDot"/>
              </a:ln>
            </a:endParaRPr>
          </a:p>
        </p:txBody>
      </p:sp>
      <p:grpSp>
        <p:nvGrpSpPr>
          <p:cNvPr id="48" name="Group 59"/>
          <p:cNvGrpSpPr>
            <a:grpSpLocks/>
          </p:cNvGrpSpPr>
          <p:nvPr/>
        </p:nvGrpSpPr>
        <p:grpSpPr bwMode="auto">
          <a:xfrm>
            <a:off x="1147763" y="1870546"/>
            <a:ext cx="1041400" cy="4222750"/>
            <a:chOff x="671" y="840"/>
            <a:chExt cx="656" cy="2660"/>
          </a:xfrm>
        </p:grpSpPr>
        <p:sp>
          <p:nvSpPr>
            <p:cNvPr id="49" name="Freeform 33"/>
            <p:cNvSpPr>
              <a:spLocks/>
            </p:cNvSpPr>
            <p:nvPr/>
          </p:nvSpPr>
          <p:spPr bwMode="auto">
            <a:xfrm rot="10393353">
              <a:off x="671" y="2597"/>
              <a:ext cx="619" cy="903"/>
            </a:xfrm>
            <a:custGeom>
              <a:avLst/>
              <a:gdLst>
                <a:gd name="T0" fmla="*/ 0 w 540"/>
                <a:gd name="T1" fmla="*/ 318 h 899"/>
                <a:gd name="T2" fmla="*/ 240 w 540"/>
                <a:gd name="T3" fmla="*/ 846 h 899"/>
                <a:gd name="T4" fmla="*/ 540 w 540"/>
                <a:gd name="T5" fmla="*/ 0 h 899"/>
              </a:gdLst>
              <a:ahLst/>
              <a:cxnLst>
                <a:cxn ang="0">
                  <a:pos x="T0" y="T1"/>
                </a:cxn>
                <a:cxn ang="0">
                  <a:pos x="T2" y="T3"/>
                </a:cxn>
                <a:cxn ang="0">
                  <a:pos x="T4" y="T5"/>
                </a:cxn>
              </a:cxnLst>
              <a:rect l="0" t="0" r="r" b="b"/>
              <a:pathLst>
                <a:path w="540" h="899">
                  <a:moveTo>
                    <a:pt x="0" y="318"/>
                  </a:moveTo>
                  <a:cubicBezTo>
                    <a:pt x="75" y="608"/>
                    <a:pt x="150" y="899"/>
                    <a:pt x="240" y="846"/>
                  </a:cubicBezTo>
                  <a:cubicBezTo>
                    <a:pt x="330" y="793"/>
                    <a:pt x="492" y="136"/>
                    <a:pt x="540" y="0"/>
                  </a:cubicBezTo>
                </a:path>
              </a:pathLst>
            </a:custGeom>
            <a:noFill/>
            <a:ln w="28575" cmpd="sng">
              <a:solidFill>
                <a:srgbClr val="00FF00"/>
              </a:solidFill>
              <a:round/>
              <a:headEnd/>
              <a:tailEnd/>
            </a:ln>
            <a:effectLst/>
            <a:extLst>
              <a:ext uri="{909E8E84-426E-40DD-AFC4-6F175D3DCCD1}">
                <a14:hiddenFill xmlns:a14="http://schemas.microsoft.com/office/drawing/2010/main">
                  <a:gradFill rotWithShape="0">
                    <a:gsLst>
                      <a:gs pos="0">
                        <a:srgbClr val="FF3300"/>
                      </a:gs>
                      <a:gs pos="100000">
                        <a:srgbClr val="000066"/>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KW"/>
            </a:p>
          </p:txBody>
        </p:sp>
        <p:sp>
          <p:nvSpPr>
            <p:cNvPr id="50" name="Freeform 44"/>
            <p:cNvSpPr>
              <a:spLocks/>
            </p:cNvSpPr>
            <p:nvPr/>
          </p:nvSpPr>
          <p:spPr bwMode="auto">
            <a:xfrm rot="21765103">
              <a:off x="708" y="840"/>
              <a:ext cx="619" cy="903"/>
            </a:xfrm>
            <a:custGeom>
              <a:avLst/>
              <a:gdLst>
                <a:gd name="T0" fmla="*/ 0 w 540"/>
                <a:gd name="T1" fmla="*/ 318 h 899"/>
                <a:gd name="T2" fmla="*/ 240 w 540"/>
                <a:gd name="T3" fmla="*/ 846 h 899"/>
                <a:gd name="T4" fmla="*/ 540 w 540"/>
                <a:gd name="T5" fmla="*/ 0 h 899"/>
              </a:gdLst>
              <a:ahLst/>
              <a:cxnLst>
                <a:cxn ang="0">
                  <a:pos x="T0" y="T1"/>
                </a:cxn>
                <a:cxn ang="0">
                  <a:pos x="T2" y="T3"/>
                </a:cxn>
                <a:cxn ang="0">
                  <a:pos x="T4" y="T5"/>
                </a:cxn>
              </a:cxnLst>
              <a:rect l="0" t="0" r="r" b="b"/>
              <a:pathLst>
                <a:path w="540" h="899">
                  <a:moveTo>
                    <a:pt x="0" y="318"/>
                  </a:moveTo>
                  <a:cubicBezTo>
                    <a:pt x="75" y="608"/>
                    <a:pt x="150" y="899"/>
                    <a:pt x="240" y="846"/>
                  </a:cubicBezTo>
                  <a:cubicBezTo>
                    <a:pt x="330" y="793"/>
                    <a:pt x="492" y="136"/>
                    <a:pt x="540" y="0"/>
                  </a:cubicBezTo>
                </a:path>
              </a:pathLst>
            </a:custGeom>
            <a:noFill/>
            <a:ln w="28575" cmpd="sng">
              <a:solidFill>
                <a:srgbClr val="00FF00"/>
              </a:solidFill>
              <a:round/>
              <a:headEnd/>
              <a:tailEnd/>
            </a:ln>
            <a:effectLst/>
            <a:extLst>
              <a:ext uri="{909E8E84-426E-40DD-AFC4-6F175D3DCCD1}">
                <a14:hiddenFill xmlns:a14="http://schemas.microsoft.com/office/drawing/2010/main">
                  <a:gradFill rotWithShape="0">
                    <a:gsLst>
                      <a:gs pos="0">
                        <a:srgbClr val="FF3300"/>
                      </a:gs>
                      <a:gs pos="100000">
                        <a:srgbClr val="000066"/>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ar-KW"/>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blinds(horizontal)">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blinds(horizontal)">
                                      <p:cBhvr>
                                        <p:cTn id="12" dur="5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blinds(horizontal)">
                                      <p:cBhvr>
                                        <p:cTn id="17" dur="5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blinds(horizontal)">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box(in)">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blinds(horizontal)">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linds(horizont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35" presetClass="emph" presetSubtype="0" repeatCount="indefinite" fill="hold" nodeType="clickEffect">
                                  <p:stCondLst>
                                    <p:cond delay="0"/>
                                  </p:stCondLst>
                                  <p:childTnLst>
                                    <p:anim calcmode="discrete" valueType="str">
                                      <p:cBhvr>
                                        <p:cTn id="46" dur="1000" fill="hold"/>
                                        <p:tgtEl>
                                          <p:spTgt spid="48"/>
                                        </p:tgtEl>
                                        <p:attrNameLst>
                                          <p:attrName>style.visibility</p:attrName>
                                        </p:attrNameLst>
                                      </p:cBhvr>
                                      <p:tavLst>
                                        <p:tav tm="0">
                                          <p:val>
                                            <p:strVal val="hidden"/>
                                          </p:val>
                                        </p:tav>
                                        <p:tav tm="50000">
                                          <p:val>
                                            <p:strVal val="visible"/>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linds(horizontal)">
                                      <p:cBhvr>
                                        <p:cTn id="51" dur="500"/>
                                        <p:tgtEl>
                                          <p:spTgt spid="34"/>
                                        </p:tgtEl>
                                      </p:cBhvr>
                                    </p:animEffect>
                                  </p:childTnLst>
                                </p:cTn>
                              </p:par>
                              <p:par>
                                <p:cTn id="52" presetID="2" presetClass="entr" presetSubtype="4"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 calcmode="lin" valueType="num">
                                      <p:cBhvr additive="base">
                                        <p:cTn id="54" dur="500" fill="hold"/>
                                        <p:tgtEl>
                                          <p:spTgt spid="45"/>
                                        </p:tgtEl>
                                        <p:attrNameLst>
                                          <p:attrName>ppt_x</p:attrName>
                                        </p:attrNameLst>
                                      </p:cBhvr>
                                      <p:tavLst>
                                        <p:tav tm="0">
                                          <p:val>
                                            <p:strVal val="#ppt_x"/>
                                          </p:val>
                                        </p:tav>
                                        <p:tav tm="100000">
                                          <p:val>
                                            <p:strVal val="#ppt_x"/>
                                          </p:val>
                                        </p:tav>
                                      </p:tavLst>
                                    </p:anim>
                                    <p:anim calcmode="lin" valueType="num">
                                      <p:cBhvr additive="base">
                                        <p:cTn id="55" dur="500" fill="hold"/>
                                        <p:tgtEl>
                                          <p:spTgt spid="45"/>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additive="base">
                                        <p:cTn id="58" dur="500" fill="hold"/>
                                        <p:tgtEl>
                                          <p:spTgt spid="46"/>
                                        </p:tgtEl>
                                        <p:attrNameLst>
                                          <p:attrName>ppt_x</p:attrName>
                                        </p:attrNameLst>
                                      </p:cBhvr>
                                      <p:tavLst>
                                        <p:tav tm="0">
                                          <p:val>
                                            <p:strVal val="#ppt_x"/>
                                          </p:val>
                                        </p:tav>
                                        <p:tav tm="100000">
                                          <p:val>
                                            <p:strVal val="#ppt_x"/>
                                          </p:val>
                                        </p:tav>
                                      </p:tavLst>
                                    </p:anim>
                                    <p:anim calcmode="lin" valueType="num">
                                      <p:cBhvr additive="base">
                                        <p:cTn id="59" dur="500" fill="hold"/>
                                        <p:tgtEl>
                                          <p:spTgt spid="46"/>
                                        </p:tgtEl>
                                        <p:attrNameLst>
                                          <p:attrName>ppt_y</p:attrName>
                                        </p:attrNameLst>
                                      </p:cBhvr>
                                      <p:tavLst>
                                        <p:tav tm="0">
                                          <p:val>
                                            <p:strVal val="1+#ppt_h/2"/>
                                          </p:val>
                                        </p:tav>
                                        <p:tav tm="100000">
                                          <p:val>
                                            <p:strVal val="#ppt_y"/>
                                          </p:val>
                                        </p:tav>
                                      </p:tavLst>
                                    </p:anim>
                                  </p:childTnLst>
                                </p:cTn>
                              </p:par>
                              <p:par>
                                <p:cTn id="60" presetID="49" presetClass="path" presetSubtype="0" accel="50000" decel="50000" fill="hold" nodeType="withEffect">
                                  <p:stCondLst>
                                    <p:cond delay="0"/>
                                  </p:stCondLst>
                                  <p:childTnLst>
                                    <p:animMotion origin="layout" path="M 4.16667E-6 -3.33333E-6 L -0.43091 -0.16342 " pathEditMode="relative" rAng="0" ptsTypes="AA">
                                      <p:cBhvr>
                                        <p:cTn id="61" dur="2000" fill="hold"/>
                                        <p:tgtEl>
                                          <p:spTgt spid="45"/>
                                        </p:tgtEl>
                                        <p:attrNameLst>
                                          <p:attrName>ppt_x</p:attrName>
                                          <p:attrName>ppt_y</p:attrName>
                                        </p:attrNameLst>
                                      </p:cBhvr>
                                      <p:rCtr x="-21545" y="-8171"/>
                                    </p:animMotion>
                                  </p:childTnLst>
                                </p:cTn>
                              </p:par>
                              <p:par>
                                <p:cTn id="62" presetID="49" presetClass="path" presetSubtype="0" accel="50000" decel="50000" fill="hold" nodeType="withEffect">
                                  <p:stCondLst>
                                    <p:cond delay="0"/>
                                  </p:stCondLst>
                                  <p:childTnLst>
                                    <p:animMotion origin="layout" path="M -2.77778E-6 7.40741E-7 L -0.35434 0.12593 " pathEditMode="relative" rAng="0" ptsTypes="AA">
                                      <p:cBhvr>
                                        <p:cTn id="63" dur="2000" fill="hold"/>
                                        <p:tgtEl>
                                          <p:spTgt spid="46"/>
                                        </p:tgtEl>
                                        <p:attrNameLst>
                                          <p:attrName>ppt_x</p:attrName>
                                          <p:attrName>ppt_y</p:attrName>
                                        </p:attrNameLst>
                                      </p:cBhvr>
                                      <p:rCtr x="-17726" y="6296"/>
                                    </p:animMotion>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20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mph" presetSubtype="2" repeatCount="indefinite" fill="hold" grpId="1" nodeType="clickEffect">
                                  <p:stCondLst>
                                    <p:cond delay="0"/>
                                  </p:stCondLst>
                                  <p:childTnLst>
                                    <p:animClr clrSpc="rgb" dir="cw">
                                      <p:cBhvr override="childStyle">
                                        <p:cTn id="72" dur="2000" fill="hold"/>
                                        <p:tgtEl>
                                          <p:spTgt spid="3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P spid="33" grpId="0"/>
      <p:bldP spid="33" grpId="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itle 1"/>
          <p:cNvSpPr>
            <a:spLocks noGrp="1"/>
          </p:cNvSpPr>
          <p:nvPr>
            <p:ph type="title"/>
          </p:nvPr>
        </p:nvSpPr>
        <p:spPr>
          <a:xfrm>
            <a:off x="3046152" y="285728"/>
            <a:ext cx="324036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التدريس</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19" name="Snip Single Corner Rectangle 18"/>
          <p:cNvSpPr/>
          <p:nvPr/>
        </p:nvSpPr>
        <p:spPr>
          <a:xfrm>
            <a:off x="2788811" y="1412776"/>
            <a:ext cx="3528392" cy="1008112"/>
          </a:xfrm>
          <a:prstGeom prst="snip1Rect">
            <a:avLst/>
          </a:prstGeom>
          <a:gradFill flip="none" rotWithShape="1">
            <a:gsLst>
              <a:gs pos="0">
                <a:schemeClr val="accent5">
                  <a:tint val="35000"/>
                  <a:satMod val="260000"/>
                </a:schemeClr>
              </a:gs>
              <a:gs pos="30000">
                <a:schemeClr val="accent5">
                  <a:tint val="38000"/>
                  <a:satMod val="260000"/>
                </a:schemeClr>
              </a:gs>
              <a:gs pos="75000">
                <a:schemeClr val="accent5">
                  <a:tint val="55000"/>
                  <a:satMod val="255000"/>
                </a:schemeClr>
              </a:gs>
              <a:gs pos="100000">
                <a:schemeClr val="accent5">
                  <a:tint val="70000"/>
                  <a:satMod val="255000"/>
                </a:schemeClr>
              </a:gs>
            </a:gsLst>
            <a:lin ang="18900000" scaled="1"/>
            <a:tileRect/>
          </a:gradFill>
          <a:effectLst>
            <a:outerShdw blurRad="50800" dist="25000" dir="5400000" rotWithShape="0">
              <a:srgbClr val="000000">
                <a:alpha val="40000"/>
              </a:srgbClr>
            </a:outerShdw>
            <a:softEdge rad="127000"/>
          </a:effectLst>
        </p:spPr>
        <p:style>
          <a:lnRef idx="1">
            <a:schemeClr val="accent5"/>
          </a:lnRef>
          <a:fillRef idx="2">
            <a:schemeClr val="accent5"/>
          </a:fillRef>
          <a:effectRef idx="1">
            <a:schemeClr val="accent5"/>
          </a:effectRef>
          <a:fontRef idx="minor">
            <a:schemeClr val="dk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KW" sz="3200" b="1" spc="50" dirty="0">
                <a:ln w="11430"/>
                <a:solidFill>
                  <a:schemeClr val="bg2">
                    <a:lumMod val="10000"/>
                  </a:schemeClr>
                </a:solidFill>
                <a:effectLst>
                  <a:outerShdw blurRad="50800" dist="38100" dir="13500000" algn="br" rotWithShape="0">
                    <a:prstClr val="black">
                      <a:alpha val="40000"/>
                    </a:prstClr>
                  </a:outerShdw>
                </a:effectLst>
                <a:cs typeface="AdvertisingExtraBold" pitchFamily="2" charset="-78"/>
              </a:rPr>
              <a:t>تعريف </a:t>
            </a:r>
          </a:p>
          <a:p>
            <a:pPr algn="ctr"/>
            <a:r>
              <a:rPr lang="ar-KW" sz="3200" b="1" spc="50" dirty="0">
                <a:ln w="11430"/>
                <a:solidFill>
                  <a:schemeClr val="bg2">
                    <a:lumMod val="10000"/>
                  </a:schemeClr>
                </a:solidFill>
                <a:effectLst>
                  <a:outerShdw blurRad="50800" dist="38100" dir="13500000" algn="br" rotWithShape="0">
                    <a:prstClr val="black">
                      <a:alpha val="40000"/>
                    </a:prstClr>
                  </a:outerShdw>
                </a:effectLst>
                <a:cs typeface="AdvertisingExtraBold" pitchFamily="2" charset="-78"/>
              </a:rPr>
              <a:t>القطع الزائد</a:t>
            </a:r>
          </a:p>
        </p:txBody>
      </p:sp>
      <p:sp>
        <p:nvSpPr>
          <p:cNvPr id="3" name="TextBox 2">
            <a:hlinkClick r:id="rId2" action="ppaction://hlinkfile"/>
          </p:cNvPr>
          <p:cNvSpPr txBox="1"/>
          <p:nvPr/>
        </p:nvSpPr>
        <p:spPr>
          <a:xfrm>
            <a:off x="395536" y="2992884"/>
            <a:ext cx="8424936" cy="2308324"/>
          </a:xfrm>
          <a:prstGeom prst="rect">
            <a:avLst/>
          </a:prstGeom>
          <a:effectLst>
            <a:outerShdw blurRad="50800" dist="25000" dir="5400000" rotWithShape="0">
              <a:srgbClr val="000000">
                <a:alpha val="40000"/>
              </a:srgbClr>
            </a:outerShdw>
            <a:softEdge rad="317500"/>
          </a:effectLst>
        </p:spPr>
        <p:style>
          <a:lnRef idx="1">
            <a:schemeClr val="accent5"/>
          </a:lnRef>
          <a:fillRef idx="2">
            <a:schemeClr val="accent5"/>
          </a:fillRef>
          <a:effectRef idx="1">
            <a:schemeClr val="accent5"/>
          </a:effectRef>
          <a:fontRef idx="minor">
            <a:schemeClr val="dk1"/>
          </a:fontRef>
        </p:style>
        <p:txBody>
          <a:bodyPr wrap="square" rtlCol="1">
            <a:spAutoFit/>
          </a:bodyPr>
          <a:lstStyle/>
          <a:p>
            <a:pPr algn="just"/>
            <a:r>
              <a:rPr lang="ar-KW" sz="3600" b="1"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Simplified Arabic" panose="02020603050405020304" pitchFamily="18" charset="-78"/>
                <a:cs typeface="Simplified Arabic" panose="02020603050405020304" pitchFamily="18" charset="-78"/>
              </a:rPr>
              <a:t>هو مجموعة كل النقاط في المستوي التي تكون القيمة المطلقة للفرق بين بعدي كل نقطة منها عن نقطتين ثابتتين في المستوي ثابتًا.</a:t>
            </a:r>
          </a:p>
          <a:p>
            <a:pPr algn="just"/>
            <a:endParaRPr lang="ar-SA" sz="3600" dirty="0"/>
          </a:p>
        </p:txBody>
      </p:sp>
      <p:pic>
        <p:nvPicPr>
          <p:cNvPr id="5" name="Picture 2" descr="C:\Users\IBM\AppData\Local\Temp\SNAGHTML19cd202b.PNG">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880" y="2172690"/>
            <a:ext cx="555747" cy="496396"/>
          </a:xfrm>
          <a:prstGeom prst="rect">
            <a:avLst/>
          </a:prstGeom>
          <a:ln>
            <a:noFill/>
          </a:ln>
          <a:effectLst>
            <a:glow rad="63500">
              <a:schemeClr val="accent2">
                <a:satMod val="175000"/>
                <a:alpha val="40000"/>
              </a:schemeClr>
            </a:glow>
            <a:outerShdw blurRad="190500" algn="tl" rotWithShape="0">
              <a:srgbClr val="000000">
                <a:alpha val="70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304945" y="332656"/>
            <a:ext cx="3361818" cy="461665"/>
          </a:xfrm>
          <a:prstGeom prst="rect">
            <a:avLst/>
          </a:prstGeom>
        </p:spPr>
        <p:txBody>
          <a:bodyPr wrap="none">
            <a:spAutoFit/>
          </a:bodyPr>
          <a:lstStyle/>
          <a:p>
            <a:r>
              <a:rPr lang="ar-KW" sz="2400" b="1" u="sng" dirty="0">
                <a:solidFill>
                  <a:schemeClr val="accent1"/>
                </a:solidFill>
                <a:cs typeface="AdvertisingExtraBold" pitchFamily="2" charset="-78"/>
              </a:rPr>
              <a:t>يوضح الشكل (</a:t>
            </a:r>
            <a:r>
              <a:rPr lang="en-US" sz="2400" b="1" u="sng" dirty="0">
                <a:solidFill>
                  <a:schemeClr val="accent1"/>
                </a:solidFill>
                <a:cs typeface="AdvertisingExtraBold" pitchFamily="2" charset="-78"/>
              </a:rPr>
              <a:t>a</a:t>
            </a:r>
            <a:r>
              <a:rPr lang="ar-KW" sz="2400" b="1" u="sng" dirty="0">
                <a:solidFill>
                  <a:schemeClr val="accent1"/>
                </a:solidFill>
                <a:cs typeface="AdvertisingExtraBold" pitchFamily="2" charset="-78"/>
              </a:rPr>
              <a:t>) </a:t>
            </a:r>
            <a:r>
              <a:rPr lang="ar-KW" sz="2400" b="1" dirty="0">
                <a:solidFill>
                  <a:schemeClr val="accent1"/>
                </a:solidFill>
                <a:cs typeface="AdvertisingExtraBold" pitchFamily="2" charset="-78"/>
              </a:rPr>
              <a:t>    </a:t>
            </a:r>
            <a:r>
              <a:rPr lang="ar-KW" sz="2400" b="1" dirty="0">
                <a:cs typeface="AdvertisingExtraBold" pitchFamily="2" charset="-78"/>
              </a:rPr>
              <a:t>قطعًا زائدًا</a:t>
            </a:r>
            <a:endParaRPr lang="en-US" sz="2400" b="1" dirty="0">
              <a:cs typeface="AdvertisingExtraBold" pitchFamily="2" charset="-78"/>
            </a:endParaRP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150" r="30389" b="12299"/>
          <a:stretch/>
        </p:blipFill>
        <p:spPr bwMode="auto">
          <a:xfrm>
            <a:off x="179512" y="131287"/>
            <a:ext cx="2559808" cy="19442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442350" y="1103397"/>
            <a:ext cx="4378122" cy="461665"/>
          </a:xfrm>
          <a:prstGeom prst="rect">
            <a:avLst/>
          </a:prstGeom>
        </p:spPr>
        <p:txBody>
          <a:bodyPr wrap="none">
            <a:spAutoFit/>
          </a:bodyPr>
          <a:lstStyle/>
          <a:p>
            <a:r>
              <a:rPr lang="ar-KW" sz="2400" b="1" dirty="0">
                <a:latin typeface="Simplified Arabic" panose="02020603050405020304" pitchFamily="18" charset="-78"/>
                <a:cs typeface="Simplified Arabic" panose="02020603050405020304" pitchFamily="18" charset="-78"/>
              </a:rPr>
              <a:t>- النقطتين الثابتتين  </a:t>
            </a:r>
            <a:r>
              <a:rPr lang="en-US" sz="2400" b="1" i="1" dirty="0">
                <a:latin typeface="Simplified Arabic" panose="02020603050405020304" pitchFamily="18" charset="-78"/>
                <a:cs typeface="Simplified Arabic" panose="02020603050405020304" pitchFamily="18" charset="-78"/>
              </a:rPr>
              <a:t>F</a:t>
            </a:r>
            <a:r>
              <a:rPr lang="en-US" sz="2400" b="1" i="1" baseline="-25000" dirty="0">
                <a:latin typeface="Simplified Arabic" panose="02020603050405020304" pitchFamily="18" charset="-78"/>
                <a:cs typeface="Simplified Arabic" panose="02020603050405020304" pitchFamily="18" charset="-78"/>
              </a:rPr>
              <a:t>1</a:t>
            </a:r>
            <a:r>
              <a:rPr lang="en-US" sz="2400" b="1" i="1" dirty="0">
                <a:latin typeface="Simplified Arabic" panose="02020603050405020304" pitchFamily="18" charset="-78"/>
                <a:cs typeface="Simplified Arabic" panose="02020603050405020304" pitchFamily="18" charset="-78"/>
              </a:rPr>
              <a:t>,F</a:t>
            </a:r>
            <a:r>
              <a:rPr lang="en-US" sz="2400" b="1" i="1" baseline="-25000" dirty="0">
                <a:latin typeface="Simplified Arabic" panose="02020603050405020304" pitchFamily="18" charset="-78"/>
                <a:cs typeface="Simplified Arabic" panose="02020603050405020304" pitchFamily="18" charset="-78"/>
              </a:rPr>
              <a:t>2</a:t>
            </a:r>
            <a:r>
              <a:rPr lang="ar-KW" sz="2400" b="1" i="1" dirty="0">
                <a:latin typeface="Simplified Arabic" panose="02020603050405020304" pitchFamily="18" charset="-78"/>
                <a:cs typeface="Simplified Arabic" panose="02020603050405020304" pitchFamily="18" charset="-78"/>
              </a:rPr>
              <a:t>  </a:t>
            </a:r>
            <a:r>
              <a:rPr lang="ar-KW" sz="2400" b="1" dirty="0">
                <a:latin typeface="Simplified Arabic" panose="02020603050405020304" pitchFamily="18" charset="-78"/>
                <a:cs typeface="Simplified Arabic" panose="02020603050405020304" pitchFamily="18" charset="-78"/>
              </a:rPr>
              <a:t>تسمى بؤرة</a:t>
            </a:r>
          </a:p>
        </p:txBody>
      </p:sp>
      <p:sp>
        <p:nvSpPr>
          <p:cNvPr id="8" name="Rectangle 7"/>
          <p:cNvSpPr/>
          <p:nvPr/>
        </p:nvSpPr>
        <p:spPr>
          <a:xfrm>
            <a:off x="3275856" y="1671393"/>
            <a:ext cx="5544616" cy="1200329"/>
          </a:xfrm>
          <a:prstGeom prst="rect">
            <a:avLst/>
          </a:prstGeom>
        </p:spPr>
        <p:txBody>
          <a:bodyPr wrap="square">
            <a:spAutoFit/>
          </a:bodyPr>
          <a:lstStyle/>
          <a:p>
            <a:pPr marL="342900" indent="-342900">
              <a:buFontTx/>
              <a:buChar char="-"/>
            </a:pPr>
            <a:r>
              <a:rPr lang="ar-KW" sz="2400" b="1" dirty="0">
                <a:latin typeface="Simplified Arabic" panose="02020603050405020304" pitchFamily="18" charset="-78"/>
                <a:cs typeface="Simplified Arabic" panose="02020603050405020304" pitchFamily="18" charset="-78"/>
              </a:rPr>
              <a:t>وبعدا أي نقطة عنهما </a:t>
            </a:r>
            <a:r>
              <a:rPr lang="en-US" sz="2400" b="1" dirty="0">
                <a:latin typeface="Simplified Arabic" panose="02020603050405020304" pitchFamily="18" charset="-78"/>
                <a:cs typeface="Simplified Arabic" panose="02020603050405020304" pitchFamily="18" charset="-78"/>
              </a:rPr>
              <a:t>d</a:t>
            </a:r>
            <a:r>
              <a:rPr lang="en-US" sz="2400" b="1" baseline="-25000" dirty="0">
                <a:latin typeface="Simplified Arabic" panose="02020603050405020304" pitchFamily="18" charset="-78"/>
                <a:cs typeface="Simplified Arabic" panose="02020603050405020304" pitchFamily="18" charset="-78"/>
              </a:rPr>
              <a:t>1</a:t>
            </a:r>
            <a:r>
              <a:rPr lang="en-US" sz="2400" b="1" dirty="0">
                <a:latin typeface="Simplified Arabic" panose="02020603050405020304" pitchFamily="18" charset="-78"/>
                <a:cs typeface="Simplified Arabic" panose="02020603050405020304" pitchFamily="18" charset="-78"/>
              </a:rPr>
              <a:t> ,d</a:t>
            </a:r>
            <a:r>
              <a:rPr lang="en-US" sz="2400" b="1" baseline="-25000" dirty="0">
                <a:latin typeface="Simplified Arabic" panose="02020603050405020304" pitchFamily="18" charset="-78"/>
                <a:cs typeface="Simplified Arabic" panose="02020603050405020304" pitchFamily="18" charset="-78"/>
              </a:rPr>
              <a:t>2</a:t>
            </a:r>
            <a:r>
              <a:rPr lang="ar-KW" sz="2400" b="1" dirty="0">
                <a:latin typeface="Simplified Arabic" panose="02020603050405020304" pitchFamily="18" charset="-78"/>
                <a:cs typeface="Simplified Arabic" panose="02020603050405020304" pitchFamily="18" charset="-78"/>
              </a:rPr>
              <a:t>(حيث الفرق بينهما </a:t>
            </a:r>
          </a:p>
          <a:p>
            <a:r>
              <a:rPr lang="ar-KW" sz="2400" b="1" dirty="0">
                <a:latin typeface="Simplified Arabic" panose="02020603050405020304" pitchFamily="18" charset="-78"/>
                <a:cs typeface="Simplified Arabic" panose="02020603050405020304" pitchFamily="18" charset="-78"/>
              </a:rPr>
              <a:t>    ثابت). يتكون القطع الزائد من منحنيين منفصلين </a:t>
            </a:r>
          </a:p>
          <a:p>
            <a:r>
              <a:rPr lang="ar-KW" sz="2400" b="1" dirty="0">
                <a:latin typeface="Simplified Arabic" panose="02020603050405020304" pitchFamily="18" charset="-78"/>
                <a:cs typeface="Simplified Arabic" panose="02020603050405020304" pitchFamily="18" charset="-78"/>
              </a:rPr>
              <a:t>   (فرعين)    </a:t>
            </a:r>
          </a:p>
        </p:txBody>
      </p:sp>
      <p:sp>
        <p:nvSpPr>
          <p:cNvPr id="10" name="Rectangle 9"/>
          <p:cNvSpPr/>
          <p:nvPr/>
        </p:nvSpPr>
        <p:spPr>
          <a:xfrm>
            <a:off x="3033322" y="3356994"/>
            <a:ext cx="5755102" cy="461665"/>
          </a:xfrm>
          <a:prstGeom prst="rect">
            <a:avLst/>
          </a:prstGeom>
        </p:spPr>
        <p:txBody>
          <a:bodyPr wrap="none">
            <a:spAutoFit/>
          </a:bodyPr>
          <a:lstStyle/>
          <a:p>
            <a:r>
              <a:rPr lang="ar-KW" sz="2400" b="1" dirty="0">
                <a:latin typeface="Simplified Arabic" panose="02020603050405020304" pitchFamily="18" charset="-78"/>
                <a:cs typeface="Simplified Arabic" panose="02020603050405020304" pitchFamily="18" charset="-78"/>
              </a:rPr>
              <a:t>- ويسمى الخطان </a:t>
            </a:r>
            <a:r>
              <a:rPr lang="en-US" sz="2400" b="1" dirty="0">
                <a:latin typeface="Simplified Arabic" panose="02020603050405020304" pitchFamily="18" charset="-78"/>
                <a:cs typeface="Simplified Arabic" panose="02020603050405020304" pitchFamily="18" charset="-78"/>
              </a:rPr>
              <a:t> L</a:t>
            </a:r>
            <a:r>
              <a:rPr lang="en-US" sz="2400" b="1" baseline="-25000" dirty="0">
                <a:latin typeface="Simplified Arabic" panose="02020603050405020304" pitchFamily="18" charset="-78"/>
                <a:cs typeface="Simplified Arabic" panose="02020603050405020304" pitchFamily="18" charset="-78"/>
              </a:rPr>
              <a:t>1</a:t>
            </a:r>
            <a:r>
              <a:rPr lang="en-US" sz="2400" b="1" dirty="0">
                <a:latin typeface="Simplified Arabic" panose="02020603050405020304" pitchFamily="18" charset="-78"/>
                <a:cs typeface="Simplified Arabic" panose="02020603050405020304" pitchFamily="18" charset="-78"/>
              </a:rPr>
              <a:t>,L</a:t>
            </a:r>
            <a:r>
              <a:rPr lang="en-US" sz="2400" b="1" baseline="-25000" dirty="0">
                <a:latin typeface="Simplified Arabic" panose="02020603050405020304" pitchFamily="18" charset="-78"/>
                <a:cs typeface="Simplified Arabic" panose="02020603050405020304" pitchFamily="18" charset="-78"/>
              </a:rPr>
              <a:t>2</a:t>
            </a:r>
            <a:r>
              <a:rPr lang="ar-KW" sz="2400" b="1" dirty="0">
                <a:latin typeface="Simplified Arabic" panose="02020603050405020304" pitchFamily="18" charset="-78"/>
                <a:cs typeface="Simplified Arabic" panose="02020603050405020304" pitchFamily="18" charset="-78"/>
              </a:rPr>
              <a:t>خطين مقاربين مائلين للقطع. </a:t>
            </a:r>
          </a:p>
        </p:txBody>
      </p:sp>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2" r="68062" b="12299"/>
          <a:stretch/>
        </p:blipFill>
        <p:spPr bwMode="auto">
          <a:xfrm>
            <a:off x="212806" y="2394423"/>
            <a:ext cx="2526515" cy="19251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491881" y="3894149"/>
            <a:ext cx="5256585" cy="830997"/>
          </a:xfrm>
          <a:prstGeom prst="rect">
            <a:avLst/>
          </a:prstGeom>
        </p:spPr>
        <p:txBody>
          <a:bodyPr wrap="square">
            <a:spAutoFit/>
          </a:bodyPr>
          <a:lstStyle/>
          <a:p>
            <a:pPr marL="342900" indent="-342900">
              <a:buFontTx/>
              <a:buChar char="-"/>
            </a:pPr>
            <a:r>
              <a:rPr lang="ar-KW" sz="2400" b="1" dirty="0">
                <a:latin typeface="Simplified Arabic" panose="02020603050405020304" pitchFamily="18" charset="-78"/>
                <a:cs typeface="Simplified Arabic" panose="02020603050405020304" pitchFamily="18" charset="-78"/>
              </a:rPr>
              <a:t>المستقيم المار بالبؤرتين يقطع فرعي القطع في نقطتي الرأسين</a:t>
            </a:r>
          </a:p>
        </p:txBody>
      </p:sp>
      <p:sp>
        <p:nvSpPr>
          <p:cNvPr id="12" name="Rectangle 11"/>
          <p:cNvSpPr/>
          <p:nvPr/>
        </p:nvSpPr>
        <p:spPr>
          <a:xfrm>
            <a:off x="3573580" y="4686237"/>
            <a:ext cx="5174884" cy="830997"/>
          </a:xfrm>
          <a:prstGeom prst="rect">
            <a:avLst/>
          </a:prstGeom>
        </p:spPr>
        <p:txBody>
          <a:bodyPr wrap="square">
            <a:spAutoFit/>
          </a:bodyPr>
          <a:lstStyle/>
          <a:p>
            <a:pPr marL="342900" indent="-342900">
              <a:buFontTx/>
              <a:buChar char="-"/>
            </a:pPr>
            <a:r>
              <a:rPr lang="ar-KW" sz="2400" b="1" dirty="0">
                <a:latin typeface="Simplified Arabic" panose="02020603050405020304" pitchFamily="18" charset="-78"/>
                <a:cs typeface="Simplified Arabic" panose="02020603050405020304" pitchFamily="18" charset="-78"/>
              </a:rPr>
              <a:t>وتسمى القطعة المستقيمة الواصلة بين الرأسين </a:t>
            </a:r>
          </a:p>
          <a:p>
            <a:r>
              <a:rPr lang="ar-KW" sz="2400" b="1" dirty="0">
                <a:latin typeface="Simplified Arabic" panose="02020603050405020304" pitchFamily="18" charset="-78"/>
                <a:cs typeface="Simplified Arabic" panose="02020603050405020304" pitchFamily="18" charset="-78"/>
              </a:rPr>
              <a:t>    بالمحور القاطع (الأساسي) </a:t>
            </a:r>
          </a:p>
        </p:txBody>
      </p:sp>
      <p:sp>
        <p:nvSpPr>
          <p:cNvPr id="15" name="Rectangle 14"/>
          <p:cNvSpPr/>
          <p:nvPr/>
        </p:nvSpPr>
        <p:spPr>
          <a:xfrm>
            <a:off x="4028633" y="5550333"/>
            <a:ext cx="4719833" cy="830997"/>
          </a:xfrm>
          <a:prstGeom prst="rect">
            <a:avLst/>
          </a:prstGeom>
        </p:spPr>
        <p:txBody>
          <a:bodyPr wrap="square">
            <a:spAutoFit/>
          </a:bodyPr>
          <a:lstStyle/>
          <a:p>
            <a:pPr marL="342900" indent="-342900">
              <a:buFontTx/>
              <a:buChar char="-"/>
            </a:pPr>
            <a:r>
              <a:rPr lang="ar-KW" sz="2400" b="1" dirty="0">
                <a:latin typeface="Simplified Arabic" panose="02020603050405020304" pitchFamily="18" charset="-78"/>
                <a:cs typeface="Simplified Arabic" panose="02020603050405020304" pitchFamily="18" charset="-78"/>
              </a:rPr>
              <a:t>تسمى نقطة منتصف المحور القاطع مركز </a:t>
            </a:r>
          </a:p>
          <a:p>
            <a:r>
              <a:rPr lang="ar-KW" sz="2400" b="1" dirty="0">
                <a:latin typeface="Simplified Arabic" panose="02020603050405020304" pitchFamily="18" charset="-78"/>
                <a:cs typeface="Simplified Arabic" panose="02020603050405020304" pitchFamily="18" charset="-78"/>
              </a:rPr>
              <a:t>   القطع الزائد    </a:t>
            </a:r>
            <a:r>
              <a:rPr lang="ar-KW" sz="2400" dirty="0">
                <a:latin typeface="Simplified Arabic" panose="02020603050405020304" pitchFamily="18" charset="-78"/>
                <a:cs typeface="Simplified Arabic" panose="02020603050405020304" pitchFamily="18" charset="-78"/>
              </a:rPr>
              <a:t>       </a:t>
            </a: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04" y="4563841"/>
            <a:ext cx="2535098" cy="2105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1" grpId="0"/>
      <p:bldP spid="12" grpId="0"/>
      <p:bldP spid="15" grpId="0"/>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5959172" y="404664"/>
            <a:ext cx="2645276" cy="523220"/>
          </a:xfrm>
          <a:prstGeom prst="rect">
            <a:avLst/>
          </a:prstGeom>
        </p:spPr>
        <p:txBody>
          <a:bodyPr wrap="none">
            <a:spAutoFit/>
          </a:bodyPr>
          <a:lstStyle/>
          <a:p>
            <a:r>
              <a:rPr lang="ar-KW" sz="2800" b="1" u="sng" dirty="0">
                <a:solidFill>
                  <a:srgbClr val="C00000"/>
                </a:solidFill>
                <a:cs typeface="AdvertisingExtraBold" pitchFamily="2" charset="-78"/>
              </a:rPr>
              <a:t>في الشكل الذي امامك</a:t>
            </a:r>
          </a:p>
        </p:txBody>
      </p:sp>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006"/>
          <a:stretch/>
        </p:blipFill>
        <p:spPr bwMode="auto">
          <a:xfrm>
            <a:off x="251520" y="188642"/>
            <a:ext cx="4320000" cy="323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571520" y="1204343"/>
            <a:ext cx="4284448" cy="1200329"/>
          </a:xfrm>
          <a:prstGeom prst="rect">
            <a:avLst/>
          </a:prstGeom>
        </p:spPr>
        <p:txBody>
          <a:bodyPr wrap="square">
            <a:spAutoFit/>
          </a:bodyPr>
          <a:lstStyle/>
          <a:p>
            <a:pPr marL="342900" indent="-342900" algn="just">
              <a:buFontTx/>
              <a:buChar char="-"/>
            </a:pPr>
            <a:r>
              <a:rPr lang="ar-KW" sz="2400" b="1" dirty="0">
                <a:latin typeface="Simplified Arabic" panose="02020603050405020304" pitchFamily="18" charset="-78"/>
                <a:cs typeface="Simplified Arabic" panose="02020603050405020304" pitchFamily="18" charset="-78"/>
              </a:rPr>
              <a:t>إذا رسمنا مماسين للقطع الزائد عند </a:t>
            </a:r>
          </a:p>
          <a:p>
            <a:pPr algn="just"/>
            <a:r>
              <a:rPr lang="ar-KW" sz="2400" b="1" dirty="0">
                <a:latin typeface="Simplified Arabic" panose="02020603050405020304" pitchFamily="18" charset="-78"/>
                <a:cs typeface="Simplified Arabic" panose="02020603050405020304" pitchFamily="18" charset="-78"/>
              </a:rPr>
              <a:t>    نقطتي الرأسين، ودائرة مركزها هو </a:t>
            </a:r>
          </a:p>
          <a:p>
            <a:pPr algn="just"/>
            <a:r>
              <a:rPr lang="ar-KW" sz="2400" b="1" dirty="0">
                <a:latin typeface="Simplified Arabic" panose="02020603050405020304" pitchFamily="18" charset="-78"/>
                <a:cs typeface="Simplified Arabic" panose="02020603050405020304" pitchFamily="18" charset="-78"/>
              </a:rPr>
              <a:t>    مركز القطع الزائد،</a:t>
            </a:r>
          </a:p>
        </p:txBody>
      </p:sp>
      <p:sp>
        <p:nvSpPr>
          <p:cNvPr id="7" name="Rectangle 6"/>
          <p:cNvSpPr/>
          <p:nvPr/>
        </p:nvSpPr>
        <p:spPr>
          <a:xfrm>
            <a:off x="4543476" y="2420890"/>
            <a:ext cx="4276996" cy="1200329"/>
          </a:xfrm>
          <a:prstGeom prst="rect">
            <a:avLst/>
          </a:prstGeom>
        </p:spPr>
        <p:txBody>
          <a:bodyPr wrap="square">
            <a:spAutoFit/>
          </a:bodyPr>
          <a:lstStyle/>
          <a:p>
            <a:pPr marL="342900" indent="-342900">
              <a:buFontTx/>
              <a:buChar char="-"/>
            </a:pPr>
            <a:r>
              <a:rPr lang="ar-KW" sz="2400" b="1" dirty="0">
                <a:latin typeface="Simplified Arabic" panose="02020603050405020304" pitchFamily="18" charset="-78"/>
                <a:cs typeface="Simplified Arabic" panose="02020603050405020304" pitchFamily="18" charset="-78"/>
              </a:rPr>
              <a:t>وطول نصف قطرها</a:t>
            </a:r>
            <a:r>
              <a:rPr lang="en-US" sz="2400" b="1" dirty="0">
                <a:latin typeface="Simplified Arabic" panose="02020603050405020304" pitchFamily="18" charset="-78"/>
                <a:cs typeface="Simplified Arabic" panose="02020603050405020304" pitchFamily="18" charset="-78"/>
              </a:rPr>
              <a:t>c </a:t>
            </a:r>
            <a:r>
              <a:rPr lang="ar-KW" sz="2400" b="1" dirty="0">
                <a:latin typeface="Simplified Arabic" panose="02020603050405020304" pitchFamily="18" charset="-78"/>
                <a:cs typeface="Simplified Arabic" panose="02020603050405020304" pitchFamily="18" charset="-78"/>
              </a:rPr>
              <a:t> هو بعد البؤرة </a:t>
            </a:r>
          </a:p>
          <a:p>
            <a:r>
              <a:rPr lang="ar-KW" sz="2400" b="1" dirty="0">
                <a:latin typeface="Simplified Arabic" panose="02020603050405020304" pitchFamily="18" charset="-78"/>
                <a:cs typeface="Simplified Arabic" panose="02020603050405020304" pitchFamily="18" charset="-78"/>
              </a:rPr>
              <a:t>   عن مركز القطع،فإن الدائرة تقطع كل </a:t>
            </a:r>
          </a:p>
          <a:p>
            <a:r>
              <a:rPr lang="ar-KW" sz="2400" b="1" dirty="0">
                <a:latin typeface="Simplified Arabic" panose="02020603050405020304" pitchFamily="18" charset="-78"/>
                <a:cs typeface="Simplified Arabic" panose="02020603050405020304" pitchFamily="18" charset="-78"/>
              </a:rPr>
              <a:t>   مماس بنقطتين.</a:t>
            </a:r>
          </a:p>
        </p:txBody>
      </p:sp>
      <p:grpSp>
        <p:nvGrpSpPr>
          <p:cNvPr id="9" name="Group 8"/>
          <p:cNvGrpSpPr/>
          <p:nvPr/>
        </p:nvGrpSpPr>
        <p:grpSpPr>
          <a:xfrm>
            <a:off x="503809" y="3630811"/>
            <a:ext cx="8316665" cy="830997"/>
            <a:chOff x="503807" y="3630809"/>
            <a:chExt cx="8316665" cy="830997"/>
          </a:xfrm>
        </p:grpSpPr>
        <p:sp>
          <p:nvSpPr>
            <p:cNvPr id="8" name="Rectangle 7"/>
            <p:cNvSpPr/>
            <p:nvPr/>
          </p:nvSpPr>
          <p:spPr>
            <a:xfrm>
              <a:off x="503807" y="3630809"/>
              <a:ext cx="8316665" cy="830997"/>
            </a:xfrm>
            <a:prstGeom prst="rect">
              <a:avLst/>
            </a:prstGeom>
          </p:spPr>
          <p:txBody>
            <a:bodyPr wrap="square">
              <a:spAutoFit/>
            </a:bodyPr>
            <a:lstStyle/>
            <a:p>
              <a:pPr marL="342900" indent="-342900">
                <a:buFontTx/>
                <a:buChar char="-"/>
              </a:pPr>
              <a:r>
                <a:rPr lang="ar-KW" sz="2400" b="1" dirty="0">
                  <a:latin typeface="Simplified Arabic" panose="02020603050405020304" pitchFamily="18" charset="-78"/>
                  <a:cs typeface="Simplified Arabic" panose="02020603050405020304" pitchFamily="18" charset="-78"/>
                </a:rPr>
                <a:t>وبرسم مستطيل رؤوسه النقاط الأربع يكون أحد بعديه </a:t>
              </a:r>
              <a:r>
                <a:rPr lang="en-US" sz="2400" b="1" dirty="0">
                  <a:latin typeface="Simplified Arabic" panose="02020603050405020304" pitchFamily="18" charset="-78"/>
                  <a:cs typeface="Simplified Arabic" panose="02020603050405020304" pitchFamily="18" charset="-78"/>
                </a:rPr>
                <a:t>2a</a:t>
              </a:r>
              <a:r>
                <a:rPr lang="ar-KW" sz="2400" b="1" dirty="0">
                  <a:latin typeface="Simplified Arabic" panose="02020603050405020304" pitchFamily="18" charset="-78"/>
                  <a:cs typeface="Simplified Arabic" panose="02020603050405020304" pitchFamily="18" charset="-78"/>
                </a:rPr>
                <a:t> مساويًا لطول المحور القاطع</a:t>
              </a:r>
              <a:r>
                <a:rPr lang="en-US" sz="2400" b="1" dirty="0">
                  <a:latin typeface="Simplified Arabic" panose="02020603050405020304" pitchFamily="18" charset="-78"/>
                  <a:cs typeface="Simplified Arabic" panose="02020603050405020304" pitchFamily="18" charset="-78"/>
                </a:rPr>
                <a:t>A</a:t>
              </a:r>
              <a:r>
                <a:rPr lang="en-US" sz="2400" b="1" baseline="-25000" dirty="0">
                  <a:latin typeface="Simplified Arabic" panose="02020603050405020304" pitchFamily="18" charset="-78"/>
                  <a:cs typeface="Simplified Arabic" panose="02020603050405020304" pitchFamily="18" charset="-78"/>
                </a:rPr>
                <a:t>1</a:t>
              </a:r>
              <a:r>
                <a:rPr lang="en-US" sz="2400" b="1" dirty="0">
                  <a:latin typeface="Simplified Arabic" panose="02020603050405020304" pitchFamily="18" charset="-78"/>
                  <a:cs typeface="Simplified Arabic" panose="02020603050405020304" pitchFamily="18" charset="-78"/>
                </a:rPr>
                <a:t>A</a:t>
              </a:r>
              <a:r>
                <a:rPr lang="en-US" sz="2400" b="1" baseline="-25000" dirty="0">
                  <a:latin typeface="Simplified Arabic" panose="02020603050405020304" pitchFamily="18" charset="-78"/>
                  <a:cs typeface="Simplified Arabic" panose="02020603050405020304" pitchFamily="18" charset="-78"/>
                </a:rPr>
                <a:t>2</a:t>
              </a:r>
              <a:r>
                <a:rPr lang="en-US" sz="2400" b="1" dirty="0">
                  <a:latin typeface="Simplified Arabic" panose="02020603050405020304" pitchFamily="18" charset="-78"/>
                  <a:cs typeface="Simplified Arabic" panose="02020603050405020304" pitchFamily="18" charset="-78"/>
                </a:rPr>
                <a:t>) </a:t>
              </a:r>
              <a:r>
                <a:rPr lang="ar-KW" sz="2400" b="1" dirty="0">
                  <a:latin typeface="Simplified Arabic" panose="02020603050405020304" pitchFamily="18" charset="-78"/>
                  <a:cs typeface="Simplified Arabic" panose="02020603050405020304" pitchFamily="18" charset="-78"/>
                </a:rPr>
                <a:t>) </a:t>
              </a:r>
            </a:p>
          </p:txBody>
        </p:sp>
        <p:cxnSp>
          <p:nvCxnSpPr>
            <p:cNvPr id="24" name="Straight Connector 23"/>
            <p:cNvCxnSpPr/>
            <p:nvPr/>
          </p:nvCxnSpPr>
          <p:spPr>
            <a:xfrm>
              <a:off x="6948264" y="4005065"/>
              <a:ext cx="504056" cy="0"/>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6740890" y="5373218"/>
            <a:ext cx="1350050" cy="461665"/>
          </a:xfrm>
          <a:prstGeom prst="rect">
            <a:avLst/>
          </a:prstGeom>
        </p:spPr>
        <p:txBody>
          <a:bodyPr wrap="none">
            <a:spAutoFit/>
          </a:bodyPr>
          <a:lstStyle/>
          <a:p>
            <a:r>
              <a:rPr lang="ar-KW" sz="2400" b="1" u="sng" dirty="0">
                <a:solidFill>
                  <a:srgbClr val="00B050"/>
                </a:solidFill>
                <a:cs typeface="AdvertisingExtraBold" pitchFamily="2" charset="-78"/>
              </a:rPr>
              <a:t>نلاحظ أن :</a:t>
            </a:r>
            <a:r>
              <a:rPr lang="ar-KW" sz="2400" b="1" dirty="0">
                <a:solidFill>
                  <a:srgbClr val="00B050"/>
                </a:solidFill>
                <a:cs typeface="AdvertisingExtraBold" pitchFamily="2" charset="-78"/>
              </a:rPr>
              <a:t> </a:t>
            </a:r>
          </a:p>
        </p:txBody>
      </p:sp>
      <mc:AlternateContent xmlns:mc="http://schemas.openxmlformats.org/markup-compatibility/2006">
        <mc:Choice xmlns:a14="http://schemas.microsoft.com/office/drawing/2010/main" Requires="a14">
          <p:sp>
            <p:nvSpPr>
              <p:cNvPr id="31" name="TextBox 30"/>
              <p:cNvSpPr txBox="1"/>
              <p:nvPr/>
            </p:nvSpPr>
            <p:spPr>
              <a:xfrm>
                <a:off x="6051044" y="5343601"/>
                <a:ext cx="261610" cy="461665"/>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none" rtlCol="1">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𝒄</m:t>
                      </m:r>
                      <m:r>
                        <a:rPr lang="en-US" sz="2400" b="1" i="1">
                          <a:latin typeface="Cambria Math"/>
                          <a:ea typeface="Cambria Math"/>
                        </a:rPr>
                        <m:t>&gt;</m:t>
                      </m:r>
                      <m:r>
                        <a:rPr lang="en-US" sz="2400" b="1" i="1">
                          <a:latin typeface="Cambria Math"/>
                          <a:ea typeface="Cambria Math"/>
                        </a:rPr>
                        <m:t>𝒂</m:t>
                      </m:r>
                      <m:r>
                        <a:rPr lang="en-US" sz="2400" b="1" i="1">
                          <a:latin typeface="Cambria Math"/>
                          <a:ea typeface="Cambria Math"/>
                        </a:rPr>
                        <m:t>  , </m:t>
                      </m:r>
                      <m:r>
                        <a:rPr lang="en-US" sz="2400" b="1" i="1">
                          <a:latin typeface="Cambria Math"/>
                          <a:ea typeface="Cambria Math"/>
                        </a:rPr>
                        <m:t>𝒄</m:t>
                      </m:r>
                      <m:r>
                        <a:rPr lang="en-US" sz="2400" b="1" i="1">
                          <a:latin typeface="Cambria Math"/>
                          <a:ea typeface="Cambria Math"/>
                        </a:rPr>
                        <m:t>&gt;</m:t>
                      </m:r>
                      <m:r>
                        <a:rPr lang="en-US" sz="2400" b="1" i="1">
                          <a:latin typeface="Cambria Math"/>
                          <a:ea typeface="Cambria Math"/>
                        </a:rPr>
                        <m:t>𝒃</m:t>
                      </m:r>
                    </m:oMath>
                  </m:oMathPara>
                </a14:m>
                <a:endParaRPr lang="ar-KW" sz="2400" b="1" dirty="0"/>
              </a:p>
            </p:txBody>
          </p:sp>
        </mc:Choice>
        <mc:Fallback>
          <p:sp>
            <p:nvSpPr>
              <p:cNvPr id="31" name="TextBox 30"/>
              <p:cNvSpPr txBox="1">
                <a:spLocks noRot="1" noChangeAspect="1" noMove="1" noResize="1" noEditPoints="1" noAdjustHandles="1" noChangeArrowheads="1" noChangeShapeType="1" noTextEdit="1"/>
              </p:cNvSpPr>
              <p:nvPr/>
            </p:nvSpPr>
            <p:spPr>
              <a:xfrm>
                <a:off x="6051044" y="5343601"/>
                <a:ext cx="261610" cy="461665"/>
              </a:xfrm>
              <a:prstGeom prst="rect">
                <a:avLst/>
              </a:prstGeom>
              <a:blipFill>
                <a:blip r:embed="rId3"/>
                <a:stretch>
                  <a:fillRect/>
                </a:stretch>
              </a:blipFill>
              <a:effectLst>
                <a:outerShdw blurRad="50800" dist="25000" dir="5400000" rotWithShape="0">
                  <a:srgbClr val="000000">
                    <a:alpha val="40000"/>
                  </a:srgbClr>
                </a:outerShdw>
                <a:softEdge rad="127000"/>
              </a:effectLst>
            </p:spPr>
            <p:txBody>
              <a:bodyPr/>
              <a:lstStyle/>
              <a:p>
                <a:r>
                  <a:rPr lang="en-US">
                    <a:noFill/>
                  </a:rPr>
                  <a:t> </a:t>
                </a:r>
              </a:p>
            </p:txBody>
          </p:sp>
        </mc:Fallback>
      </mc:AlternateContent>
      <p:sp>
        <p:nvSpPr>
          <p:cNvPr id="21" name="Rectangle 20"/>
          <p:cNvSpPr/>
          <p:nvPr/>
        </p:nvSpPr>
        <p:spPr>
          <a:xfrm>
            <a:off x="251520" y="5877274"/>
            <a:ext cx="7695404" cy="830997"/>
          </a:xfrm>
          <a:prstGeom prst="rect">
            <a:avLst/>
          </a:prstGeom>
          <a:effectLst>
            <a:outerShdw blurRad="50800" dist="25000" dir="5400000" rotWithShape="0">
              <a:srgbClr val="000000">
                <a:alpha val="40000"/>
              </a:srgbClr>
            </a:outerShdw>
            <a:softEdge rad="317500"/>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ar-KW" sz="2400" b="1" dirty="0">
                <a:latin typeface="Simplified Arabic" panose="02020603050405020304" pitchFamily="18" charset="-78"/>
                <a:cs typeface="Simplified Arabic" panose="02020603050405020304" pitchFamily="18" charset="-78"/>
              </a:rPr>
              <a:t>كما أنه لا توجد علاقة ثابتة بين </a:t>
            </a:r>
            <a:r>
              <a:rPr lang="en-US" sz="2400" b="1" dirty="0">
                <a:latin typeface="Simplified Arabic" panose="02020603050405020304" pitchFamily="18" charset="-78"/>
                <a:cs typeface="Simplified Arabic" panose="02020603050405020304" pitchFamily="18" charset="-78"/>
              </a:rPr>
              <a:t> a , b</a:t>
            </a:r>
            <a:r>
              <a:rPr lang="ar-KW" sz="2400" b="1" dirty="0">
                <a:latin typeface="Simplified Arabic" panose="02020603050405020304" pitchFamily="18" charset="-78"/>
                <a:cs typeface="Simplified Arabic" panose="02020603050405020304" pitchFamily="18" charset="-78"/>
              </a:rPr>
              <a:t>كما في القطع الناقص. وللقطع الزائد دليلين كما في الشكل </a:t>
            </a:r>
          </a:p>
        </p:txBody>
      </p:sp>
      <p:grpSp>
        <p:nvGrpSpPr>
          <p:cNvPr id="2" name="Group 1"/>
          <p:cNvGrpSpPr/>
          <p:nvPr/>
        </p:nvGrpSpPr>
        <p:grpSpPr>
          <a:xfrm>
            <a:off x="251520" y="4432482"/>
            <a:ext cx="8568952" cy="835629"/>
            <a:chOff x="251520" y="4432480"/>
            <a:chExt cx="8568952" cy="835629"/>
          </a:xfrm>
        </p:grpSpPr>
        <p:grpSp>
          <p:nvGrpSpPr>
            <p:cNvPr id="18" name="Group 17"/>
            <p:cNvGrpSpPr/>
            <p:nvPr/>
          </p:nvGrpSpPr>
          <p:grpSpPr>
            <a:xfrm>
              <a:off x="251520" y="4437112"/>
              <a:ext cx="8568952" cy="830997"/>
              <a:chOff x="251520" y="4437112"/>
              <a:chExt cx="8568952" cy="830997"/>
            </a:xfrm>
          </p:grpSpPr>
          <p:sp>
            <p:nvSpPr>
              <p:cNvPr id="16" name="Rectangle 15"/>
              <p:cNvSpPr/>
              <p:nvPr/>
            </p:nvSpPr>
            <p:spPr>
              <a:xfrm>
                <a:off x="251520" y="4437112"/>
                <a:ext cx="8568952" cy="830997"/>
              </a:xfrm>
              <a:prstGeom prst="rect">
                <a:avLst/>
              </a:prstGeom>
            </p:spPr>
            <p:txBody>
              <a:bodyPr wrap="square">
                <a:spAutoFit/>
              </a:bodyPr>
              <a:lstStyle/>
              <a:p>
                <a:pPr marL="342900" indent="-342900">
                  <a:buFontTx/>
                  <a:buChar char="-"/>
                </a:pPr>
                <a:r>
                  <a:rPr lang="ar-KW" sz="2400" b="1" dirty="0">
                    <a:latin typeface="Simplified Arabic" panose="02020603050405020304" pitchFamily="18" charset="-78"/>
                    <a:cs typeface="Simplified Arabic" panose="02020603050405020304" pitchFamily="18" charset="-78"/>
                  </a:rPr>
                  <a:t>وبعده الآخر </a:t>
                </a:r>
                <a:r>
                  <a:rPr lang="en-US" sz="2400" b="1" dirty="0">
                    <a:latin typeface="Simplified Arabic" panose="02020603050405020304" pitchFamily="18" charset="-78"/>
                    <a:cs typeface="Simplified Arabic" panose="02020603050405020304" pitchFamily="18" charset="-78"/>
                  </a:rPr>
                  <a:t>2b</a:t>
                </a:r>
                <a:r>
                  <a:rPr lang="ar-KW" sz="2400" b="1" dirty="0">
                    <a:latin typeface="Simplified Arabic" panose="02020603050405020304" pitchFamily="18" charset="-78"/>
                    <a:cs typeface="Simplified Arabic" panose="02020603050405020304" pitchFamily="18" charset="-78"/>
                  </a:rPr>
                  <a:t> مساويًا لطول المحور المرافق (</a:t>
                </a:r>
                <a:r>
                  <a:rPr lang="en-US" sz="2400" b="1" dirty="0">
                    <a:latin typeface="Simplified Arabic" panose="02020603050405020304" pitchFamily="18" charset="-78"/>
                    <a:cs typeface="Simplified Arabic" panose="02020603050405020304" pitchFamily="18" charset="-78"/>
                  </a:rPr>
                  <a:t>(B</a:t>
                </a:r>
                <a:r>
                  <a:rPr lang="en-US" sz="2400" b="1" baseline="-25000" dirty="0">
                    <a:latin typeface="Simplified Arabic" panose="02020603050405020304" pitchFamily="18" charset="-78"/>
                    <a:cs typeface="Simplified Arabic" panose="02020603050405020304" pitchFamily="18" charset="-78"/>
                  </a:rPr>
                  <a:t>1</a:t>
                </a:r>
                <a:r>
                  <a:rPr lang="en-US" sz="2400" b="1" dirty="0">
                    <a:latin typeface="Simplified Arabic" panose="02020603050405020304" pitchFamily="18" charset="-78"/>
                    <a:cs typeface="Simplified Arabic" panose="02020603050405020304" pitchFamily="18" charset="-78"/>
                  </a:rPr>
                  <a:t>B</a:t>
                </a:r>
                <a:r>
                  <a:rPr lang="en-US" sz="2400" b="1" baseline="-25000" dirty="0">
                    <a:latin typeface="Simplified Arabic" panose="02020603050405020304" pitchFamily="18" charset="-78"/>
                    <a:cs typeface="Simplified Arabic" panose="02020603050405020304" pitchFamily="18" charset="-78"/>
                  </a:rPr>
                  <a:t>2</a:t>
                </a:r>
                <a:r>
                  <a:rPr lang="ar-KW" sz="2400" b="1" dirty="0">
                    <a:latin typeface="Simplified Arabic" panose="02020603050405020304" pitchFamily="18" charset="-78"/>
                    <a:cs typeface="Simplified Arabic" panose="02020603050405020304" pitchFamily="18" charset="-78"/>
                  </a:rPr>
                  <a:t> وبالتالي، نحصل على </a:t>
                </a:r>
              </a:p>
              <a:p>
                <a:r>
                  <a:rPr lang="ar-KW" sz="2400" b="1" dirty="0">
                    <a:latin typeface="Simplified Arabic" panose="02020603050405020304" pitchFamily="18" charset="-78"/>
                    <a:cs typeface="Simplified Arabic" panose="02020603050405020304" pitchFamily="18" charset="-78"/>
                  </a:rPr>
                  <a:t>   العلاقة الأساسية: </a:t>
                </a:r>
              </a:p>
            </p:txBody>
          </p:sp>
          <p:sp>
            <p:nvSpPr>
              <p:cNvPr id="28" name="Rectangle 27"/>
              <p:cNvSpPr/>
              <p:nvPr/>
            </p:nvSpPr>
            <p:spPr>
              <a:xfrm>
                <a:off x="4449726" y="4797152"/>
                <a:ext cx="2232248" cy="461665"/>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400" b="1" dirty="0">
                    <a:latin typeface="Simplified Arabic" panose="02020603050405020304" pitchFamily="18" charset="-78"/>
                    <a:cs typeface="Simplified Arabic" panose="02020603050405020304" pitchFamily="18" charset="-78"/>
                  </a:rPr>
                  <a:t>c</a:t>
                </a:r>
                <a:r>
                  <a:rPr lang="en-US" sz="2400" b="1" baseline="30000" dirty="0">
                    <a:latin typeface="Simplified Arabic" panose="02020603050405020304" pitchFamily="18" charset="-78"/>
                    <a:cs typeface="Simplified Arabic" panose="02020603050405020304" pitchFamily="18" charset="-78"/>
                  </a:rPr>
                  <a:t>2 </a:t>
                </a:r>
                <a:r>
                  <a:rPr lang="en-US" sz="2400" b="1" dirty="0">
                    <a:latin typeface="Simplified Arabic" panose="02020603050405020304" pitchFamily="18" charset="-78"/>
                    <a:cs typeface="Simplified Arabic" panose="02020603050405020304" pitchFamily="18" charset="-78"/>
                  </a:rPr>
                  <a:t>=  a</a:t>
                </a:r>
                <a:r>
                  <a:rPr lang="en-US" sz="2400" b="1" baseline="30000" dirty="0">
                    <a:latin typeface="Simplified Arabic" panose="02020603050405020304" pitchFamily="18" charset="-78"/>
                    <a:cs typeface="Simplified Arabic" panose="02020603050405020304" pitchFamily="18" charset="-78"/>
                  </a:rPr>
                  <a:t>2</a:t>
                </a:r>
                <a:r>
                  <a:rPr lang="en-US" sz="2400" b="1" dirty="0">
                    <a:latin typeface="Simplified Arabic" panose="02020603050405020304" pitchFamily="18" charset="-78"/>
                    <a:cs typeface="Simplified Arabic" panose="02020603050405020304" pitchFamily="18" charset="-78"/>
                  </a:rPr>
                  <a:t>  +  b</a:t>
                </a:r>
                <a:r>
                  <a:rPr lang="en-US" sz="2400" b="1" baseline="30000" dirty="0">
                    <a:latin typeface="Simplified Arabic" panose="02020603050405020304" pitchFamily="18" charset="-78"/>
                    <a:cs typeface="Simplified Arabic" panose="02020603050405020304" pitchFamily="18" charset="-78"/>
                  </a:rPr>
                  <a:t>2</a:t>
                </a:r>
                <a:r>
                  <a:rPr lang="ar-KW" sz="2400" b="1" baseline="30000" dirty="0">
                    <a:latin typeface="Simplified Arabic" panose="02020603050405020304" pitchFamily="18" charset="-78"/>
                    <a:cs typeface="Simplified Arabic" panose="02020603050405020304" pitchFamily="18" charset="-78"/>
                  </a:rPr>
                  <a:t> </a:t>
                </a:r>
                <a:endParaRPr lang="ar-KW" sz="2400" dirty="0">
                  <a:latin typeface="Simplified Arabic" panose="02020603050405020304" pitchFamily="18" charset="-78"/>
                  <a:cs typeface="Simplified Arabic" panose="02020603050405020304" pitchFamily="18" charset="-78"/>
                </a:endParaRPr>
              </a:p>
            </p:txBody>
          </p:sp>
        </p:grpSp>
        <p:cxnSp>
          <p:nvCxnSpPr>
            <p:cNvPr id="15" name="Straight Connector 14"/>
            <p:cNvCxnSpPr/>
            <p:nvPr/>
          </p:nvCxnSpPr>
          <p:spPr>
            <a:xfrm>
              <a:off x="3131840" y="4432480"/>
              <a:ext cx="504056" cy="0"/>
            </a:xfrm>
            <a:prstGeom prst="line">
              <a:avLst/>
            </a:prstGeom>
            <a:ln w="22225" cmpd="sng">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9" grpId="0"/>
      <p:bldP spid="31"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2"/>
          <p:cNvSpPr>
            <a:spLocks noChangeArrowheads="1"/>
          </p:cNvSpPr>
          <p:nvPr/>
        </p:nvSpPr>
        <p:spPr bwMode="auto">
          <a:xfrm>
            <a:off x="-1044623" y="-458788"/>
            <a:ext cx="11593513" cy="9144001"/>
          </a:xfrm>
          <a:prstGeom prst="rect">
            <a:avLst/>
          </a:prstGeom>
          <a:noFill/>
          <a:ln>
            <a:noFill/>
          </a:ln>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16" name="AutoShape 3"/>
          <p:cNvSpPr>
            <a:spLocks noChangeArrowheads="1"/>
          </p:cNvSpPr>
          <p:nvPr/>
        </p:nvSpPr>
        <p:spPr bwMode="auto">
          <a:xfrm flipV="1">
            <a:off x="1576341" y="982666"/>
            <a:ext cx="4608513" cy="2674937"/>
          </a:xfrm>
          <a:prstGeom prst="triangle">
            <a:avLst>
              <a:gd name="adj" fmla="val 50000"/>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17" name="Oval 4"/>
          <p:cNvSpPr>
            <a:spLocks noChangeArrowheads="1"/>
          </p:cNvSpPr>
          <p:nvPr/>
        </p:nvSpPr>
        <p:spPr bwMode="auto">
          <a:xfrm>
            <a:off x="1547763" y="419100"/>
            <a:ext cx="4681538" cy="996950"/>
          </a:xfrm>
          <a:prstGeom prst="ellipse">
            <a:avLst/>
          </a:prstGeom>
          <a:solidFill>
            <a:schemeClr val="accent1"/>
          </a:solidFill>
          <a:ln w="57150" algn="ctr">
            <a:solidFill>
              <a:srgbClr val="990000"/>
            </a:solidFill>
            <a:round/>
            <a:headEnd/>
            <a:tailEnd/>
          </a:ln>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18" name="Oval 5"/>
          <p:cNvSpPr>
            <a:spLocks noChangeArrowheads="1"/>
          </p:cNvSpPr>
          <p:nvPr/>
        </p:nvSpPr>
        <p:spPr bwMode="auto">
          <a:xfrm>
            <a:off x="1547763" y="5516563"/>
            <a:ext cx="4681538" cy="863600"/>
          </a:xfrm>
          <a:prstGeom prst="ellipse">
            <a:avLst/>
          </a:prstGeom>
          <a:solidFill>
            <a:schemeClr val="accent2"/>
          </a:solidFill>
          <a:ln w="76200" algn="ctr">
            <a:solidFill>
              <a:srgbClr val="990000"/>
            </a:solidFill>
            <a:round/>
            <a:headEnd/>
            <a:tailEnd/>
          </a:ln>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19" name="AutoShape 6"/>
          <p:cNvSpPr>
            <a:spLocks noChangeArrowheads="1"/>
          </p:cNvSpPr>
          <p:nvPr/>
        </p:nvSpPr>
        <p:spPr bwMode="auto">
          <a:xfrm>
            <a:off x="1576341" y="3646488"/>
            <a:ext cx="4608513" cy="2303462"/>
          </a:xfrm>
          <a:prstGeom prst="triangle">
            <a:avLst>
              <a:gd name="adj" fmla="val 50000"/>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20" name="Freeform 7"/>
          <p:cNvSpPr>
            <a:spLocks/>
          </p:cNvSpPr>
          <p:nvPr/>
        </p:nvSpPr>
        <p:spPr bwMode="auto">
          <a:xfrm>
            <a:off x="2663776" y="1284288"/>
            <a:ext cx="2297112" cy="1384300"/>
          </a:xfrm>
          <a:custGeom>
            <a:avLst/>
            <a:gdLst>
              <a:gd name="T0" fmla="*/ 1447 w 1447"/>
              <a:gd name="T1" fmla="*/ 1 h 872"/>
              <a:gd name="T2" fmla="*/ 741 w 1447"/>
              <a:gd name="T3" fmla="*/ 872 h 872"/>
              <a:gd name="T4" fmla="*/ 0 w 1447"/>
              <a:gd name="T5" fmla="*/ 0 h 872"/>
              <a:gd name="T6" fmla="*/ 0 60000 65536"/>
              <a:gd name="T7" fmla="*/ 0 60000 65536"/>
              <a:gd name="T8" fmla="*/ 0 60000 65536"/>
              <a:gd name="T9" fmla="*/ 0 w 1447"/>
              <a:gd name="T10" fmla="*/ 0 h 872"/>
              <a:gd name="T11" fmla="*/ 1447 w 1447"/>
              <a:gd name="T12" fmla="*/ 872 h 872"/>
            </a:gdLst>
            <a:ahLst/>
            <a:cxnLst>
              <a:cxn ang="T6">
                <a:pos x="T0" y="T1"/>
              </a:cxn>
              <a:cxn ang="T7">
                <a:pos x="T2" y="T3"/>
              </a:cxn>
              <a:cxn ang="T8">
                <a:pos x="T4" y="T5"/>
              </a:cxn>
            </a:cxnLst>
            <a:rect l="T9" t="T10" r="T11" b="T12"/>
            <a:pathLst>
              <a:path w="1447" h="872">
                <a:moveTo>
                  <a:pt x="1447" y="1"/>
                </a:moveTo>
                <a:cubicBezTo>
                  <a:pt x="1329" y="146"/>
                  <a:pt x="982" y="872"/>
                  <a:pt x="741" y="872"/>
                </a:cubicBezTo>
                <a:cubicBezTo>
                  <a:pt x="500" y="872"/>
                  <a:pt x="154" y="182"/>
                  <a:pt x="0" y="0"/>
                </a:cubicBezTo>
              </a:path>
            </a:pathLst>
          </a:custGeom>
          <a:solidFill>
            <a:schemeClr val="accent1"/>
          </a:solidFill>
          <a:ln w="9525">
            <a:solidFill>
              <a:schemeClr val="accent1"/>
            </a:solidFill>
            <a:miter lim="800000"/>
            <a:headEnd/>
            <a:tailEnd/>
          </a:ln>
        </p:spPr>
        <p:txBody>
          <a:bodyPr wrap="none"/>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21" name="Freeform 8"/>
          <p:cNvSpPr>
            <a:spLocks/>
          </p:cNvSpPr>
          <p:nvPr/>
        </p:nvSpPr>
        <p:spPr bwMode="auto">
          <a:xfrm>
            <a:off x="2641551" y="4826002"/>
            <a:ext cx="2379662" cy="1554162"/>
          </a:xfrm>
          <a:custGeom>
            <a:avLst/>
            <a:gdLst>
              <a:gd name="T0" fmla="*/ 3 w 1387"/>
              <a:gd name="T1" fmla="*/ 926 h 975"/>
              <a:gd name="T2" fmla="*/ 699 w 1387"/>
              <a:gd name="T3" fmla="*/ 974 h 975"/>
              <a:gd name="T4" fmla="*/ 1387 w 1387"/>
              <a:gd name="T5" fmla="*/ 934 h 975"/>
              <a:gd name="T6" fmla="*/ 1371 w 1387"/>
              <a:gd name="T7" fmla="*/ 926 h 975"/>
              <a:gd name="T8" fmla="*/ 731 w 1387"/>
              <a:gd name="T9" fmla="*/ 0 h 975"/>
              <a:gd name="T10" fmla="*/ 0 w 1387"/>
              <a:gd name="T11" fmla="*/ 927 h 975"/>
              <a:gd name="T12" fmla="*/ 0 60000 65536"/>
              <a:gd name="T13" fmla="*/ 0 60000 65536"/>
              <a:gd name="T14" fmla="*/ 0 60000 65536"/>
              <a:gd name="T15" fmla="*/ 0 60000 65536"/>
              <a:gd name="T16" fmla="*/ 0 60000 65536"/>
              <a:gd name="T17" fmla="*/ 0 60000 65536"/>
              <a:gd name="T18" fmla="*/ 0 w 1387"/>
              <a:gd name="T19" fmla="*/ 0 h 975"/>
              <a:gd name="T20" fmla="*/ 1387 w 1387"/>
              <a:gd name="T21" fmla="*/ 975 h 975"/>
            </a:gdLst>
            <a:ahLst/>
            <a:cxnLst>
              <a:cxn ang="T12">
                <a:pos x="T0" y="T1"/>
              </a:cxn>
              <a:cxn ang="T13">
                <a:pos x="T2" y="T3"/>
              </a:cxn>
              <a:cxn ang="T14">
                <a:pos x="T4" y="T5"/>
              </a:cxn>
              <a:cxn ang="T15">
                <a:pos x="T6" y="T7"/>
              </a:cxn>
              <a:cxn ang="T16">
                <a:pos x="T8" y="T9"/>
              </a:cxn>
              <a:cxn ang="T17">
                <a:pos x="T10" y="T11"/>
              </a:cxn>
            </a:cxnLst>
            <a:rect l="T18" t="T19" r="T20" b="T21"/>
            <a:pathLst>
              <a:path w="1387" h="975">
                <a:moveTo>
                  <a:pt x="3" y="926"/>
                </a:moveTo>
                <a:cubicBezTo>
                  <a:pt x="119" y="934"/>
                  <a:pt x="468" y="973"/>
                  <a:pt x="699" y="974"/>
                </a:cubicBezTo>
                <a:cubicBezTo>
                  <a:pt x="930" y="975"/>
                  <a:pt x="1275" y="942"/>
                  <a:pt x="1387" y="934"/>
                </a:cubicBezTo>
                <a:lnTo>
                  <a:pt x="1371" y="926"/>
                </a:lnTo>
                <a:cubicBezTo>
                  <a:pt x="1262" y="770"/>
                  <a:pt x="959" y="0"/>
                  <a:pt x="731" y="0"/>
                </a:cubicBezTo>
                <a:cubicBezTo>
                  <a:pt x="503" y="0"/>
                  <a:pt x="152" y="734"/>
                  <a:pt x="0" y="927"/>
                </a:cubicBezTo>
              </a:path>
            </a:pathLst>
          </a:custGeom>
          <a:solidFill>
            <a:schemeClr val="accent1"/>
          </a:solidFill>
          <a:ln>
            <a:noFill/>
          </a:ln>
          <a:extLst>
            <a:ext uri="{91240B29-F687-4F45-9708-019B960494DF}">
              <a14:hiddenLine xmlns:a14="http://schemas.microsoft.com/office/drawing/2010/main" w="57150">
                <a:solidFill>
                  <a:srgbClr val="000000"/>
                </a:solidFill>
                <a:round/>
                <a:headEnd/>
                <a:tailEnd/>
              </a14:hiddenLine>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22" name="Freeform 10"/>
          <p:cNvSpPr>
            <a:spLocks/>
          </p:cNvSpPr>
          <p:nvPr/>
        </p:nvSpPr>
        <p:spPr bwMode="auto">
          <a:xfrm>
            <a:off x="3216229" y="5521325"/>
            <a:ext cx="1296987" cy="7938"/>
          </a:xfrm>
          <a:custGeom>
            <a:avLst/>
            <a:gdLst>
              <a:gd name="T0" fmla="*/ 817 w 817"/>
              <a:gd name="T1" fmla="*/ 4 h 5"/>
              <a:gd name="T2" fmla="*/ 410 w 817"/>
              <a:gd name="T3" fmla="*/ 0 h 5"/>
              <a:gd name="T4" fmla="*/ 0 w 817"/>
              <a:gd name="T5" fmla="*/ 5 h 5"/>
              <a:gd name="T6" fmla="*/ 0 60000 65536"/>
              <a:gd name="T7" fmla="*/ 0 60000 65536"/>
              <a:gd name="T8" fmla="*/ 0 60000 65536"/>
              <a:gd name="T9" fmla="*/ 0 w 817"/>
              <a:gd name="T10" fmla="*/ 0 h 5"/>
              <a:gd name="T11" fmla="*/ 817 w 817"/>
              <a:gd name="T12" fmla="*/ 5 h 5"/>
            </a:gdLst>
            <a:ahLst/>
            <a:cxnLst>
              <a:cxn ang="T6">
                <a:pos x="T0" y="T1"/>
              </a:cxn>
              <a:cxn ang="T7">
                <a:pos x="T2" y="T3"/>
              </a:cxn>
              <a:cxn ang="T8">
                <a:pos x="T4" y="T5"/>
              </a:cxn>
            </a:cxnLst>
            <a:rect l="T9" t="T10" r="T11" b="T12"/>
            <a:pathLst>
              <a:path w="817" h="5">
                <a:moveTo>
                  <a:pt x="817" y="4"/>
                </a:moveTo>
                <a:lnTo>
                  <a:pt x="410" y="0"/>
                </a:lnTo>
                <a:lnTo>
                  <a:pt x="0" y="5"/>
                </a:lnTo>
              </a:path>
            </a:pathLst>
          </a:custGeom>
          <a:noFill/>
          <a:ln w="76200">
            <a:solidFill>
              <a:srgbClr val="99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23" name="Rectangle 11"/>
          <p:cNvSpPr>
            <a:spLocks noChangeArrowheads="1"/>
          </p:cNvSpPr>
          <p:nvPr/>
        </p:nvSpPr>
        <p:spPr bwMode="auto">
          <a:xfrm>
            <a:off x="2616945" y="-84138"/>
            <a:ext cx="2519362" cy="7461250"/>
          </a:xfrm>
          <a:prstGeom prst="rect">
            <a:avLst/>
          </a:prstGeom>
          <a:ln/>
        </p:spPr>
        <p:style>
          <a:lnRef idx="1">
            <a:schemeClr val="accent5"/>
          </a:lnRef>
          <a:fillRef idx="2">
            <a:schemeClr val="accent5"/>
          </a:fillRef>
          <a:effectRef idx="1">
            <a:schemeClr val="accent5"/>
          </a:effectRef>
          <a:fontRef idx="minor">
            <a:schemeClr val="dk1"/>
          </a:fontRef>
        </p:style>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24" name="Freeform 12"/>
          <p:cNvSpPr>
            <a:spLocks/>
          </p:cNvSpPr>
          <p:nvPr/>
        </p:nvSpPr>
        <p:spPr bwMode="auto">
          <a:xfrm>
            <a:off x="2671716" y="1333500"/>
            <a:ext cx="2257425" cy="1377950"/>
          </a:xfrm>
          <a:custGeom>
            <a:avLst/>
            <a:gdLst>
              <a:gd name="T0" fmla="*/ 1422 w 1422"/>
              <a:gd name="T1" fmla="*/ 24 h 868"/>
              <a:gd name="T2" fmla="*/ 732 w 1422"/>
              <a:gd name="T3" fmla="*/ 864 h 868"/>
              <a:gd name="T4" fmla="*/ 0 w 1422"/>
              <a:gd name="T5" fmla="*/ 0 h 868"/>
              <a:gd name="T6" fmla="*/ 0 60000 65536"/>
              <a:gd name="T7" fmla="*/ 0 60000 65536"/>
              <a:gd name="T8" fmla="*/ 0 60000 65536"/>
              <a:gd name="T9" fmla="*/ 0 w 1422"/>
              <a:gd name="T10" fmla="*/ 0 h 868"/>
              <a:gd name="T11" fmla="*/ 1422 w 1422"/>
              <a:gd name="T12" fmla="*/ 868 h 868"/>
            </a:gdLst>
            <a:ahLst/>
            <a:cxnLst>
              <a:cxn ang="T6">
                <a:pos x="T0" y="T1"/>
              </a:cxn>
              <a:cxn ang="T7">
                <a:pos x="T2" y="T3"/>
              </a:cxn>
              <a:cxn ang="T8">
                <a:pos x="T4" y="T5"/>
              </a:cxn>
            </a:cxnLst>
            <a:rect l="T9" t="T10" r="T11" b="T12"/>
            <a:pathLst>
              <a:path w="1422" h="868">
                <a:moveTo>
                  <a:pt x="1422" y="24"/>
                </a:moveTo>
                <a:cubicBezTo>
                  <a:pt x="1307" y="164"/>
                  <a:pt x="969" y="868"/>
                  <a:pt x="732" y="864"/>
                </a:cubicBezTo>
                <a:cubicBezTo>
                  <a:pt x="495" y="860"/>
                  <a:pt x="152" y="180"/>
                  <a:pt x="0" y="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25" name="Freeform 13"/>
          <p:cNvSpPr>
            <a:spLocks/>
          </p:cNvSpPr>
          <p:nvPr/>
        </p:nvSpPr>
        <p:spPr bwMode="auto">
          <a:xfrm>
            <a:off x="2678063" y="1333500"/>
            <a:ext cx="2266950" cy="52388"/>
          </a:xfrm>
          <a:custGeom>
            <a:avLst/>
            <a:gdLst>
              <a:gd name="T0" fmla="*/ 1428 w 1428"/>
              <a:gd name="T1" fmla="*/ 18 h 33"/>
              <a:gd name="T2" fmla="*/ 696 w 1428"/>
              <a:gd name="T3" fmla="*/ 30 h 33"/>
              <a:gd name="T4" fmla="*/ 0 w 1428"/>
              <a:gd name="T5" fmla="*/ 0 h 33"/>
              <a:gd name="T6" fmla="*/ 0 60000 65536"/>
              <a:gd name="T7" fmla="*/ 0 60000 65536"/>
              <a:gd name="T8" fmla="*/ 0 60000 65536"/>
              <a:gd name="T9" fmla="*/ 0 w 1428"/>
              <a:gd name="T10" fmla="*/ 0 h 33"/>
              <a:gd name="T11" fmla="*/ 1428 w 1428"/>
              <a:gd name="T12" fmla="*/ 33 h 33"/>
            </a:gdLst>
            <a:ahLst/>
            <a:cxnLst>
              <a:cxn ang="T6">
                <a:pos x="T0" y="T1"/>
              </a:cxn>
              <a:cxn ang="T7">
                <a:pos x="T2" y="T3"/>
              </a:cxn>
              <a:cxn ang="T8">
                <a:pos x="T4" y="T5"/>
              </a:cxn>
            </a:cxnLst>
            <a:rect l="T9" t="T10" r="T11" b="T12"/>
            <a:pathLst>
              <a:path w="1428" h="33">
                <a:moveTo>
                  <a:pt x="1428" y="18"/>
                </a:moveTo>
                <a:cubicBezTo>
                  <a:pt x="1306" y="20"/>
                  <a:pt x="934" y="33"/>
                  <a:pt x="696" y="30"/>
                </a:cubicBezTo>
                <a:cubicBezTo>
                  <a:pt x="458" y="27"/>
                  <a:pt x="145" y="6"/>
                  <a:pt x="0" y="0"/>
                </a:cubicBezTo>
              </a:path>
            </a:pathLst>
          </a:custGeom>
          <a:noFill/>
          <a:ln w="7620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26" name="Freeform 14"/>
          <p:cNvSpPr>
            <a:spLocks/>
          </p:cNvSpPr>
          <p:nvPr/>
        </p:nvSpPr>
        <p:spPr bwMode="auto">
          <a:xfrm>
            <a:off x="2585130" y="4667536"/>
            <a:ext cx="2448000" cy="1714403"/>
          </a:xfrm>
          <a:custGeom>
            <a:avLst/>
            <a:gdLst>
              <a:gd name="T0" fmla="*/ 1406 w 1406"/>
              <a:gd name="T1" fmla="*/ 950 h 951"/>
              <a:gd name="T2" fmla="*/ 742 w 1406"/>
              <a:gd name="T3" fmla="*/ 0 h 951"/>
              <a:gd name="T4" fmla="*/ 0 w 1406"/>
              <a:gd name="T5" fmla="*/ 951 h 951"/>
              <a:gd name="T6" fmla="*/ 0 60000 65536"/>
              <a:gd name="T7" fmla="*/ 0 60000 65536"/>
              <a:gd name="T8" fmla="*/ 0 60000 65536"/>
              <a:gd name="T9" fmla="*/ 0 w 1406"/>
              <a:gd name="T10" fmla="*/ 0 h 951"/>
              <a:gd name="T11" fmla="*/ 1406 w 1406"/>
              <a:gd name="T12" fmla="*/ 951 h 951"/>
            </a:gdLst>
            <a:ahLst/>
            <a:cxnLst>
              <a:cxn ang="T6">
                <a:pos x="T0" y="T1"/>
              </a:cxn>
              <a:cxn ang="T7">
                <a:pos x="T2" y="T3"/>
              </a:cxn>
              <a:cxn ang="T8">
                <a:pos x="T4" y="T5"/>
              </a:cxn>
            </a:cxnLst>
            <a:rect l="T9" t="T10" r="T11" b="T12"/>
            <a:pathLst>
              <a:path w="1406" h="951">
                <a:moveTo>
                  <a:pt x="1406" y="950"/>
                </a:moveTo>
                <a:cubicBezTo>
                  <a:pt x="1295" y="792"/>
                  <a:pt x="976" y="0"/>
                  <a:pt x="742" y="0"/>
                </a:cubicBezTo>
                <a:cubicBezTo>
                  <a:pt x="508" y="0"/>
                  <a:pt x="155" y="753"/>
                  <a:pt x="0" y="951"/>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27" name="Freeform 15"/>
          <p:cNvSpPr>
            <a:spLocks/>
          </p:cNvSpPr>
          <p:nvPr/>
        </p:nvSpPr>
        <p:spPr bwMode="auto">
          <a:xfrm>
            <a:off x="2687588" y="6315078"/>
            <a:ext cx="2266950" cy="28575"/>
          </a:xfrm>
          <a:custGeom>
            <a:avLst/>
            <a:gdLst>
              <a:gd name="T0" fmla="*/ 1428 w 1428"/>
              <a:gd name="T1" fmla="*/ 6 h 18"/>
              <a:gd name="T2" fmla="*/ 702 w 1428"/>
              <a:gd name="T3" fmla="*/ 18 h 18"/>
              <a:gd name="T4" fmla="*/ 0 w 1428"/>
              <a:gd name="T5" fmla="*/ 0 h 18"/>
              <a:gd name="T6" fmla="*/ 0 60000 65536"/>
              <a:gd name="T7" fmla="*/ 0 60000 65536"/>
              <a:gd name="T8" fmla="*/ 0 60000 65536"/>
              <a:gd name="T9" fmla="*/ 0 w 1428"/>
              <a:gd name="T10" fmla="*/ 0 h 18"/>
              <a:gd name="T11" fmla="*/ 1428 w 1428"/>
              <a:gd name="T12" fmla="*/ 18 h 18"/>
            </a:gdLst>
            <a:ahLst/>
            <a:cxnLst>
              <a:cxn ang="T6">
                <a:pos x="T0" y="T1"/>
              </a:cxn>
              <a:cxn ang="T7">
                <a:pos x="T2" y="T3"/>
              </a:cxn>
              <a:cxn ang="T8">
                <a:pos x="T4" y="T5"/>
              </a:cxn>
            </a:cxnLst>
            <a:rect l="T9" t="T10" r="T11" b="T12"/>
            <a:pathLst>
              <a:path w="1428" h="18">
                <a:moveTo>
                  <a:pt x="1428" y="6"/>
                </a:moveTo>
                <a:lnTo>
                  <a:pt x="702" y="18"/>
                </a:lnTo>
                <a:lnTo>
                  <a:pt x="0" y="0"/>
                </a:lnTo>
              </a:path>
            </a:pathLst>
          </a:custGeom>
          <a:noFill/>
          <a:ln w="7620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28" name="Freeform 18"/>
          <p:cNvSpPr>
            <a:spLocks/>
          </p:cNvSpPr>
          <p:nvPr/>
        </p:nvSpPr>
        <p:spPr bwMode="auto">
          <a:xfrm>
            <a:off x="2681241" y="1349375"/>
            <a:ext cx="2257425" cy="1377950"/>
          </a:xfrm>
          <a:custGeom>
            <a:avLst/>
            <a:gdLst>
              <a:gd name="T0" fmla="*/ 1422 w 1422"/>
              <a:gd name="T1" fmla="*/ 24 h 868"/>
              <a:gd name="T2" fmla="*/ 732 w 1422"/>
              <a:gd name="T3" fmla="*/ 864 h 868"/>
              <a:gd name="T4" fmla="*/ 0 w 1422"/>
              <a:gd name="T5" fmla="*/ 0 h 868"/>
              <a:gd name="T6" fmla="*/ 0 60000 65536"/>
              <a:gd name="T7" fmla="*/ 0 60000 65536"/>
              <a:gd name="T8" fmla="*/ 0 60000 65536"/>
              <a:gd name="T9" fmla="*/ 0 w 1422"/>
              <a:gd name="T10" fmla="*/ 0 h 868"/>
              <a:gd name="T11" fmla="*/ 1422 w 1422"/>
              <a:gd name="T12" fmla="*/ 868 h 868"/>
            </a:gdLst>
            <a:ahLst/>
            <a:cxnLst>
              <a:cxn ang="T6">
                <a:pos x="T0" y="T1"/>
              </a:cxn>
              <a:cxn ang="T7">
                <a:pos x="T2" y="T3"/>
              </a:cxn>
              <a:cxn ang="T8">
                <a:pos x="T4" y="T5"/>
              </a:cxn>
            </a:cxnLst>
            <a:rect l="T9" t="T10" r="T11" b="T12"/>
            <a:pathLst>
              <a:path w="1422" h="868">
                <a:moveTo>
                  <a:pt x="1422" y="24"/>
                </a:moveTo>
                <a:cubicBezTo>
                  <a:pt x="1307" y="164"/>
                  <a:pt x="969" y="868"/>
                  <a:pt x="732" y="864"/>
                </a:cubicBezTo>
                <a:cubicBezTo>
                  <a:pt x="495" y="860"/>
                  <a:pt x="152" y="180"/>
                  <a:pt x="0" y="0"/>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29" name="Freeform 19"/>
          <p:cNvSpPr>
            <a:spLocks/>
          </p:cNvSpPr>
          <p:nvPr/>
        </p:nvSpPr>
        <p:spPr bwMode="auto">
          <a:xfrm>
            <a:off x="2728866" y="4806953"/>
            <a:ext cx="2232025" cy="1509713"/>
          </a:xfrm>
          <a:custGeom>
            <a:avLst/>
            <a:gdLst>
              <a:gd name="T0" fmla="*/ 1406 w 1406"/>
              <a:gd name="T1" fmla="*/ 950 h 951"/>
              <a:gd name="T2" fmla="*/ 742 w 1406"/>
              <a:gd name="T3" fmla="*/ 0 h 951"/>
              <a:gd name="T4" fmla="*/ 0 w 1406"/>
              <a:gd name="T5" fmla="*/ 951 h 951"/>
              <a:gd name="T6" fmla="*/ 0 60000 65536"/>
              <a:gd name="T7" fmla="*/ 0 60000 65536"/>
              <a:gd name="T8" fmla="*/ 0 60000 65536"/>
              <a:gd name="T9" fmla="*/ 0 w 1406"/>
              <a:gd name="T10" fmla="*/ 0 h 951"/>
              <a:gd name="T11" fmla="*/ 1406 w 1406"/>
              <a:gd name="T12" fmla="*/ 951 h 951"/>
            </a:gdLst>
            <a:ahLst/>
            <a:cxnLst>
              <a:cxn ang="T6">
                <a:pos x="T0" y="T1"/>
              </a:cxn>
              <a:cxn ang="T7">
                <a:pos x="T2" y="T3"/>
              </a:cxn>
              <a:cxn ang="T8">
                <a:pos x="T4" y="T5"/>
              </a:cxn>
            </a:cxnLst>
            <a:rect l="T9" t="T10" r="T11" b="T12"/>
            <a:pathLst>
              <a:path w="1406" h="951">
                <a:moveTo>
                  <a:pt x="1406" y="950"/>
                </a:moveTo>
                <a:cubicBezTo>
                  <a:pt x="1295" y="792"/>
                  <a:pt x="976" y="0"/>
                  <a:pt x="742" y="0"/>
                </a:cubicBezTo>
                <a:cubicBezTo>
                  <a:pt x="508" y="0"/>
                  <a:pt x="155" y="753"/>
                  <a:pt x="0" y="951"/>
                </a:cubicBezTo>
              </a:path>
            </a:pathLst>
          </a:cu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30" name="Text Box 20"/>
          <p:cNvSpPr txBox="1">
            <a:spLocks noChangeArrowheads="1"/>
          </p:cNvSpPr>
          <p:nvPr/>
        </p:nvSpPr>
        <p:spPr bwMode="auto">
          <a:xfrm>
            <a:off x="5292080" y="2285882"/>
            <a:ext cx="3339352" cy="2062103"/>
          </a:xfrm>
          <a:prstGeom prst="rect">
            <a:avLst/>
          </a:prstGeom>
          <a:ln/>
          <a:effectLst>
            <a:outerShdw blurRad="50800" dist="25000" dir="5400000" rotWithShape="0">
              <a:srgbClr val="000000">
                <a:alpha val="40000"/>
              </a:srgbClr>
            </a:outerShdw>
            <a:softEdge rad="317500"/>
          </a:effec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KW" altLang="ar-KW" dirty="0"/>
              <a:t>2) </a:t>
            </a:r>
            <a:r>
              <a:rPr lang="ar-KW" altLang="ar-KW" dirty="0">
                <a:latin typeface="Simplified Arabic" panose="02020603050405020304" pitchFamily="18" charset="-78"/>
                <a:cs typeface="Simplified Arabic" panose="02020603050405020304" pitchFamily="18" charset="-78"/>
              </a:rPr>
              <a:t>وضع  المستوى</a:t>
            </a:r>
          </a:p>
          <a:p>
            <a:pPr algn="ctr" eaLnBrk="1" hangingPunct="1">
              <a:spcBef>
                <a:spcPct val="50000"/>
              </a:spcBef>
            </a:pPr>
            <a:r>
              <a:rPr lang="ar-KW" altLang="ar-KW" dirty="0">
                <a:latin typeface="Simplified Arabic" panose="02020603050405020304" pitchFamily="18" charset="-78"/>
                <a:cs typeface="Simplified Arabic" panose="02020603050405020304" pitchFamily="18" charset="-78"/>
              </a:rPr>
              <a:t>المستوى مواز للمحور</a:t>
            </a:r>
          </a:p>
          <a:p>
            <a:pPr algn="ctr" eaLnBrk="1" hangingPunct="1">
              <a:spcBef>
                <a:spcPct val="50000"/>
              </a:spcBef>
            </a:pPr>
            <a:r>
              <a:rPr lang="ar-KW" altLang="ar-KW" dirty="0">
                <a:latin typeface="Simplified Arabic" panose="02020603050405020304" pitchFamily="18" charset="-78"/>
                <a:cs typeface="Simplified Arabic" panose="02020603050405020304" pitchFamily="18" charset="-78"/>
              </a:rPr>
              <a:t> ولا يحويه</a:t>
            </a:r>
            <a:endParaRPr lang="en-US" altLang="ar-KW" dirty="0">
              <a:latin typeface="Simplified Arabic" panose="02020603050405020304" pitchFamily="18" charset="-78"/>
              <a:cs typeface="Simplified Arabic" panose="02020603050405020304" pitchFamily="18" charset="-78"/>
            </a:endParaRPr>
          </a:p>
        </p:txBody>
      </p:sp>
      <p:sp>
        <p:nvSpPr>
          <p:cNvPr id="31" name="Text Box 16"/>
          <p:cNvSpPr txBox="1">
            <a:spLocks noChangeArrowheads="1"/>
          </p:cNvSpPr>
          <p:nvPr/>
        </p:nvSpPr>
        <p:spPr bwMode="auto">
          <a:xfrm>
            <a:off x="330200" y="3573016"/>
            <a:ext cx="1865536" cy="1077218"/>
          </a:xfrm>
          <a:prstGeom prst="rect">
            <a:avLst/>
          </a:prstGeom>
          <a:ln/>
          <a:effectLst>
            <a:outerShdw blurRad="50800" dist="25000" dir="5400000" rotWithShape="0">
              <a:srgbClr val="000000">
                <a:alpha val="40000"/>
              </a:srgbClr>
            </a:outerShdw>
            <a:softEdge rad="127000"/>
          </a:effec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r>
              <a:rPr lang="ar-KW" dirty="0">
                <a:latin typeface="Simplified Arabic" panose="02020603050405020304" pitchFamily="18" charset="-78"/>
                <a:cs typeface="Simplified Arabic" panose="02020603050405020304" pitchFamily="18" charset="-78"/>
              </a:rPr>
              <a:t>الشكل الناتج </a:t>
            </a:r>
          </a:p>
          <a:p>
            <a:pPr algn="ctr"/>
            <a:r>
              <a:rPr lang="ar-KW" dirty="0">
                <a:latin typeface="Simplified Arabic" panose="02020603050405020304" pitchFamily="18" charset="-78"/>
                <a:cs typeface="Simplified Arabic" panose="02020603050405020304" pitchFamily="18" charset="-78"/>
              </a:rPr>
              <a:t>قطع زائد</a:t>
            </a:r>
          </a:p>
        </p:txBody>
      </p:sp>
      <p:cxnSp>
        <p:nvCxnSpPr>
          <p:cNvPr id="32" name="Straight Connector 31"/>
          <p:cNvCxnSpPr/>
          <p:nvPr/>
        </p:nvCxnSpPr>
        <p:spPr>
          <a:xfrm flipH="1">
            <a:off x="3864720" y="115591"/>
            <a:ext cx="23812" cy="6402687"/>
          </a:xfrm>
          <a:prstGeom prst="line">
            <a:avLst/>
          </a:prstGeom>
          <a:ln w="57150">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19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right)">
                                      <p:cBhvr>
                                        <p:cTn id="12" dur="500"/>
                                        <p:tgtEl>
                                          <p:spTgt spid="16"/>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right)">
                                      <p:cBhvr>
                                        <p:cTn id="18" dur="500"/>
                                        <p:tgtEl>
                                          <p:spTgt spid="18"/>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right)">
                                      <p:cBhvr>
                                        <p:cTn id="21" dur="500"/>
                                        <p:tgtEl>
                                          <p:spTgt spid="19"/>
                                        </p:tgtEl>
                                      </p:cBhvr>
                                    </p:animEffect>
                                  </p:childTnLst>
                                </p:cTn>
                              </p:par>
                              <p:par>
                                <p:cTn id="22" presetID="22" presetClass="entr" presetSubtype="2"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right)">
                                      <p:cBhvr>
                                        <p:cTn id="24" dur="500"/>
                                        <p:tgtEl>
                                          <p:spTgt spid="20"/>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right)">
                                      <p:cBhvr>
                                        <p:cTn id="27" dur="500"/>
                                        <p:tgtEl>
                                          <p:spTgt spid="21"/>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right)">
                                      <p:cBhvr>
                                        <p:cTn id="30" dur="500"/>
                                        <p:tgtEl>
                                          <p:spTgt spid="22"/>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ipe(right)">
                                      <p:cBhvr>
                                        <p:cTn id="33" dur="500"/>
                                        <p:tgtEl>
                                          <p:spTgt spid="24"/>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right)">
                                      <p:cBhvr>
                                        <p:cTn id="36" dur="500"/>
                                        <p:tgtEl>
                                          <p:spTgt spid="25"/>
                                        </p:tgtEl>
                                      </p:cBhvr>
                                    </p:animEffect>
                                  </p:childTnLst>
                                </p:cTn>
                              </p:par>
                              <p:par>
                                <p:cTn id="37" presetID="22" presetClass="entr" presetSubtype="2"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right)">
                                      <p:cBhvr>
                                        <p:cTn id="39" dur="500"/>
                                        <p:tgtEl>
                                          <p:spTgt spid="26"/>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wipe(right)">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fade">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0" fill="hold"/>
                                        <p:tgtEl>
                                          <p:spTgt spid="23"/>
                                        </p:tgtEl>
                                        <p:attrNameLst>
                                          <p:attrName>ppt_x</p:attrName>
                                        </p:attrNameLst>
                                      </p:cBhvr>
                                      <p:tavLst>
                                        <p:tav tm="0">
                                          <p:val>
                                            <p:strVal val="#ppt_x"/>
                                          </p:val>
                                        </p:tav>
                                        <p:tav tm="100000">
                                          <p:val>
                                            <p:strVal val="#ppt_x"/>
                                          </p:val>
                                        </p:tav>
                                      </p:tavLst>
                                    </p:anim>
                                    <p:anim calcmode="lin" valueType="num">
                                      <p:cBhvr additive="base">
                                        <p:cTn id="53" dur="5000" fill="hold"/>
                                        <p:tgtEl>
                                          <p:spTgt spid="23"/>
                                        </p:tgtEl>
                                        <p:attrNameLst>
                                          <p:attrName>ppt_y</p:attrName>
                                        </p:attrNameLst>
                                      </p:cBhvr>
                                      <p:tavLst>
                                        <p:tav tm="0">
                                          <p:val>
                                            <p:strVal val="0-#ppt_h/2"/>
                                          </p:val>
                                        </p:tav>
                                        <p:tav tm="100000">
                                          <p:val>
                                            <p:strVal val="#ppt_y"/>
                                          </p:val>
                                        </p:tav>
                                      </p:tavLst>
                                    </p:anim>
                                  </p:childTnLst>
                                </p:cTn>
                              </p:par>
                              <p:par>
                                <p:cTn id="54" presetID="2" presetClass="exit" presetSubtype="12" fill="hold" grpId="1" nodeType="withEffect">
                                  <p:stCondLst>
                                    <p:cond delay="2000"/>
                                  </p:stCondLst>
                                  <p:childTnLst>
                                    <p:anim calcmode="lin" valueType="num">
                                      <p:cBhvr additive="base">
                                        <p:cTn id="55" dur="5000"/>
                                        <p:tgtEl>
                                          <p:spTgt spid="25"/>
                                        </p:tgtEl>
                                        <p:attrNameLst>
                                          <p:attrName>ppt_x</p:attrName>
                                        </p:attrNameLst>
                                      </p:cBhvr>
                                      <p:tavLst>
                                        <p:tav tm="0">
                                          <p:val>
                                            <p:strVal val="ppt_x"/>
                                          </p:val>
                                        </p:tav>
                                        <p:tav tm="100000">
                                          <p:val>
                                            <p:strVal val="0-ppt_w/2"/>
                                          </p:val>
                                        </p:tav>
                                      </p:tavLst>
                                    </p:anim>
                                    <p:anim calcmode="lin" valueType="num">
                                      <p:cBhvr additive="base">
                                        <p:cTn id="56" dur="5000"/>
                                        <p:tgtEl>
                                          <p:spTgt spid="25"/>
                                        </p:tgtEl>
                                        <p:attrNameLst>
                                          <p:attrName>ppt_y</p:attrName>
                                        </p:attrNameLst>
                                      </p:cBhvr>
                                      <p:tavLst>
                                        <p:tav tm="0">
                                          <p:val>
                                            <p:strVal val="ppt_y"/>
                                          </p:val>
                                        </p:tav>
                                        <p:tav tm="100000">
                                          <p:val>
                                            <p:strVal val="1+ppt_h/2"/>
                                          </p:val>
                                        </p:tav>
                                      </p:tavLst>
                                    </p:anim>
                                    <p:set>
                                      <p:cBhvr>
                                        <p:cTn id="57" dur="1" fill="hold">
                                          <p:stCondLst>
                                            <p:cond delay="4999"/>
                                          </p:stCondLst>
                                        </p:cTn>
                                        <p:tgtEl>
                                          <p:spTgt spid="25"/>
                                        </p:tgtEl>
                                        <p:attrNameLst>
                                          <p:attrName>style.visibility</p:attrName>
                                        </p:attrNameLst>
                                      </p:cBhvr>
                                      <p:to>
                                        <p:strVal val="hidden"/>
                                      </p:to>
                                    </p:set>
                                  </p:childTnLst>
                                </p:cTn>
                              </p:par>
                              <p:par>
                                <p:cTn id="58" presetID="2" presetClass="exit" presetSubtype="12" fill="hold" grpId="1" nodeType="withEffect">
                                  <p:stCondLst>
                                    <p:cond delay="2000"/>
                                  </p:stCondLst>
                                  <p:childTnLst>
                                    <p:anim calcmode="lin" valueType="num">
                                      <p:cBhvr additive="base">
                                        <p:cTn id="59" dur="5000"/>
                                        <p:tgtEl>
                                          <p:spTgt spid="24"/>
                                        </p:tgtEl>
                                        <p:attrNameLst>
                                          <p:attrName>ppt_x</p:attrName>
                                        </p:attrNameLst>
                                      </p:cBhvr>
                                      <p:tavLst>
                                        <p:tav tm="0">
                                          <p:val>
                                            <p:strVal val="ppt_x"/>
                                          </p:val>
                                        </p:tav>
                                        <p:tav tm="100000">
                                          <p:val>
                                            <p:strVal val="0-ppt_w/2"/>
                                          </p:val>
                                        </p:tav>
                                      </p:tavLst>
                                    </p:anim>
                                    <p:anim calcmode="lin" valueType="num">
                                      <p:cBhvr additive="base">
                                        <p:cTn id="60" dur="5000"/>
                                        <p:tgtEl>
                                          <p:spTgt spid="24"/>
                                        </p:tgtEl>
                                        <p:attrNameLst>
                                          <p:attrName>ppt_y</p:attrName>
                                        </p:attrNameLst>
                                      </p:cBhvr>
                                      <p:tavLst>
                                        <p:tav tm="0">
                                          <p:val>
                                            <p:strVal val="ppt_y"/>
                                          </p:val>
                                        </p:tav>
                                        <p:tav tm="100000">
                                          <p:val>
                                            <p:strVal val="1+ppt_h/2"/>
                                          </p:val>
                                        </p:tav>
                                      </p:tavLst>
                                    </p:anim>
                                    <p:set>
                                      <p:cBhvr>
                                        <p:cTn id="61" dur="1" fill="hold">
                                          <p:stCondLst>
                                            <p:cond delay="4999"/>
                                          </p:stCondLst>
                                        </p:cTn>
                                        <p:tgtEl>
                                          <p:spTgt spid="24"/>
                                        </p:tgtEl>
                                        <p:attrNameLst>
                                          <p:attrName>style.visibility</p:attrName>
                                        </p:attrNameLst>
                                      </p:cBhvr>
                                      <p:to>
                                        <p:strVal val="hidden"/>
                                      </p:to>
                                    </p:set>
                                  </p:childTnLst>
                                </p:cTn>
                              </p:par>
                              <p:par>
                                <p:cTn id="62" presetID="2" presetClass="exit" presetSubtype="8" fill="hold" grpId="1" nodeType="withEffect">
                                  <p:stCondLst>
                                    <p:cond delay="5000"/>
                                  </p:stCondLst>
                                  <p:childTnLst>
                                    <p:anim calcmode="lin" valueType="num">
                                      <p:cBhvr additive="base">
                                        <p:cTn id="63" dur="5000"/>
                                        <p:tgtEl>
                                          <p:spTgt spid="26"/>
                                        </p:tgtEl>
                                        <p:attrNameLst>
                                          <p:attrName>ppt_x</p:attrName>
                                        </p:attrNameLst>
                                      </p:cBhvr>
                                      <p:tavLst>
                                        <p:tav tm="0">
                                          <p:val>
                                            <p:strVal val="ppt_x"/>
                                          </p:val>
                                        </p:tav>
                                        <p:tav tm="100000">
                                          <p:val>
                                            <p:strVal val="0-ppt_w/2"/>
                                          </p:val>
                                        </p:tav>
                                      </p:tavLst>
                                    </p:anim>
                                    <p:anim calcmode="lin" valueType="num">
                                      <p:cBhvr additive="base">
                                        <p:cTn id="64" dur="5000"/>
                                        <p:tgtEl>
                                          <p:spTgt spid="26"/>
                                        </p:tgtEl>
                                        <p:attrNameLst>
                                          <p:attrName>ppt_y</p:attrName>
                                        </p:attrNameLst>
                                      </p:cBhvr>
                                      <p:tavLst>
                                        <p:tav tm="0">
                                          <p:val>
                                            <p:strVal val="ppt_y"/>
                                          </p:val>
                                        </p:tav>
                                        <p:tav tm="100000">
                                          <p:val>
                                            <p:strVal val="ppt_y"/>
                                          </p:val>
                                        </p:tav>
                                      </p:tavLst>
                                    </p:anim>
                                    <p:set>
                                      <p:cBhvr>
                                        <p:cTn id="65" dur="1" fill="hold">
                                          <p:stCondLst>
                                            <p:cond delay="4999"/>
                                          </p:stCondLst>
                                        </p:cTn>
                                        <p:tgtEl>
                                          <p:spTgt spid="26"/>
                                        </p:tgtEl>
                                        <p:attrNameLst>
                                          <p:attrName>style.visibility</p:attrName>
                                        </p:attrNameLst>
                                      </p:cBhvr>
                                      <p:to>
                                        <p:strVal val="hidden"/>
                                      </p:to>
                                    </p:set>
                                  </p:childTnLst>
                                </p:cTn>
                              </p:par>
                              <p:par>
                                <p:cTn id="66" presetID="2" presetClass="exit" presetSubtype="8" fill="hold" grpId="1" nodeType="withEffect">
                                  <p:stCondLst>
                                    <p:cond delay="5000"/>
                                  </p:stCondLst>
                                  <p:childTnLst>
                                    <p:anim calcmode="lin" valueType="num">
                                      <p:cBhvr additive="base">
                                        <p:cTn id="67" dur="5000"/>
                                        <p:tgtEl>
                                          <p:spTgt spid="27"/>
                                        </p:tgtEl>
                                        <p:attrNameLst>
                                          <p:attrName>ppt_x</p:attrName>
                                        </p:attrNameLst>
                                      </p:cBhvr>
                                      <p:tavLst>
                                        <p:tav tm="0">
                                          <p:val>
                                            <p:strVal val="ppt_x"/>
                                          </p:val>
                                        </p:tav>
                                        <p:tav tm="100000">
                                          <p:val>
                                            <p:strVal val="0-ppt_w/2"/>
                                          </p:val>
                                        </p:tav>
                                      </p:tavLst>
                                    </p:anim>
                                    <p:anim calcmode="lin" valueType="num">
                                      <p:cBhvr additive="base">
                                        <p:cTn id="68" dur="5000"/>
                                        <p:tgtEl>
                                          <p:spTgt spid="27"/>
                                        </p:tgtEl>
                                        <p:attrNameLst>
                                          <p:attrName>ppt_y</p:attrName>
                                        </p:attrNameLst>
                                      </p:cBhvr>
                                      <p:tavLst>
                                        <p:tav tm="0">
                                          <p:val>
                                            <p:strVal val="ppt_y"/>
                                          </p:val>
                                        </p:tav>
                                        <p:tav tm="100000">
                                          <p:val>
                                            <p:strVal val="ppt_y"/>
                                          </p:val>
                                        </p:tav>
                                      </p:tavLst>
                                    </p:anim>
                                    <p:set>
                                      <p:cBhvr>
                                        <p:cTn id="69" dur="1" fill="hold">
                                          <p:stCondLst>
                                            <p:cond delay="4999"/>
                                          </p:stCondLst>
                                        </p:cTn>
                                        <p:tgtEl>
                                          <p:spTgt spid="27"/>
                                        </p:tgtEl>
                                        <p:attrNameLst>
                                          <p:attrName>style.visibility</p:attrName>
                                        </p:attrNameLst>
                                      </p:cBhvr>
                                      <p:to>
                                        <p:strVal val="hidden"/>
                                      </p:to>
                                    </p:set>
                                  </p:childTnLst>
                                </p:cTn>
                              </p:par>
                              <p:par>
                                <p:cTn id="70" presetID="2" presetClass="exit" presetSubtype="4" fill="hold" grpId="1" nodeType="withEffect">
                                  <p:stCondLst>
                                    <p:cond delay="5000"/>
                                  </p:stCondLst>
                                  <p:childTnLst>
                                    <p:anim calcmode="lin" valueType="num">
                                      <p:cBhvr additive="base">
                                        <p:cTn id="71" dur="5000"/>
                                        <p:tgtEl>
                                          <p:spTgt spid="23"/>
                                        </p:tgtEl>
                                        <p:attrNameLst>
                                          <p:attrName>ppt_x</p:attrName>
                                        </p:attrNameLst>
                                      </p:cBhvr>
                                      <p:tavLst>
                                        <p:tav tm="0">
                                          <p:val>
                                            <p:strVal val="ppt_x"/>
                                          </p:val>
                                        </p:tav>
                                        <p:tav tm="100000">
                                          <p:val>
                                            <p:strVal val="ppt_x"/>
                                          </p:val>
                                        </p:tav>
                                      </p:tavLst>
                                    </p:anim>
                                    <p:anim calcmode="lin" valueType="num">
                                      <p:cBhvr additive="base">
                                        <p:cTn id="72" dur="5000"/>
                                        <p:tgtEl>
                                          <p:spTgt spid="23"/>
                                        </p:tgtEl>
                                        <p:attrNameLst>
                                          <p:attrName>ppt_y</p:attrName>
                                        </p:attrNameLst>
                                      </p:cBhvr>
                                      <p:tavLst>
                                        <p:tav tm="0">
                                          <p:val>
                                            <p:strVal val="ppt_y"/>
                                          </p:val>
                                        </p:tav>
                                        <p:tav tm="100000">
                                          <p:val>
                                            <p:strVal val="1+ppt_h/2"/>
                                          </p:val>
                                        </p:tav>
                                      </p:tavLst>
                                    </p:anim>
                                    <p:set>
                                      <p:cBhvr>
                                        <p:cTn id="73" dur="1" fill="hold">
                                          <p:stCondLst>
                                            <p:cond delay="4999"/>
                                          </p:stCondLst>
                                        </p:cTn>
                                        <p:tgtEl>
                                          <p:spTgt spid="23"/>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grpId="0" nodeType="click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right)">
                                      <p:cBhvr>
                                        <p:cTn id="78" dur="5000"/>
                                        <p:tgtEl>
                                          <p:spTgt spid="28"/>
                                        </p:tgtEl>
                                      </p:cBhvr>
                                    </p:animEffect>
                                  </p:childTnLst>
                                </p:cTn>
                              </p:par>
                              <p:par>
                                <p:cTn id="79" presetID="22" presetClass="entr" presetSubtype="2"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wipe(right)">
                                      <p:cBhvr>
                                        <p:cTn id="81" dur="5000"/>
                                        <p:tgtEl>
                                          <p:spTgt spid="29"/>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0" nodeType="clickEffect" nodePh="1">
                                  <p:stCondLst>
                                    <p:cond delay="0"/>
                                  </p:stCondLst>
                                  <p:endCondLst>
                                    <p:cond evt="begin" delay="0">
                                      <p:tn val="84"/>
                                    </p:cond>
                                  </p:endCondLst>
                                  <p:childTnLst>
                                    <p:animEffect transition="out" filter="fade">
                                      <p:cBhvr>
                                        <p:cTn id="85" dur="2000"/>
                                        <p:tgtEl>
                                          <p:spTgt spid="15"/>
                                        </p:tgtEl>
                                      </p:cBhvr>
                                    </p:animEffect>
                                    <p:set>
                                      <p:cBhvr>
                                        <p:cTn id="86" dur="1" fill="hold">
                                          <p:stCondLst>
                                            <p:cond delay="1999"/>
                                          </p:stCondLst>
                                        </p:cTn>
                                        <p:tgtEl>
                                          <p:spTgt spid="1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32"/>
                                        </p:tgtEl>
                                      </p:cBhvr>
                                    </p:animEffect>
                                    <p:set>
                                      <p:cBhvr>
                                        <p:cTn id="91" dur="1" fill="hold">
                                          <p:stCondLst>
                                            <p:cond delay="499"/>
                                          </p:stCondLst>
                                        </p:cTn>
                                        <p:tgtEl>
                                          <p:spTgt spid="32"/>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2000"/>
                                        <p:tgtEl>
                                          <p:spTgt spid="16"/>
                                        </p:tgtEl>
                                      </p:cBhvr>
                                    </p:animEffect>
                                    <p:set>
                                      <p:cBhvr>
                                        <p:cTn id="94" dur="1" fill="hold">
                                          <p:stCondLst>
                                            <p:cond delay="1999"/>
                                          </p:stCondLst>
                                        </p:cTn>
                                        <p:tgtEl>
                                          <p:spTgt spid="16"/>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2000"/>
                                        <p:tgtEl>
                                          <p:spTgt spid="17"/>
                                        </p:tgtEl>
                                      </p:cBhvr>
                                    </p:animEffect>
                                    <p:set>
                                      <p:cBhvr>
                                        <p:cTn id="97" dur="1" fill="hold">
                                          <p:stCondLst>
                                            <p:cond delay="1999"/>
                                          </p:stCondLst>
                                        </p:cTn>
                                        <p:tgtEl>
                                          <p:spTgt spid="17"/>
                                        </p:tgtEl>
                                        <p:attrNameLst>
                                          <p:attrName>style.visibility</p:attrName>
                                        </p:attrNameLst>
                                      </p:cBhvr>
                                      <p:to>
                                        <p:strVal val="hidden"/>
                                      </p:to>
                                    </p:set>
                                  </p:childTnLst>
                                </p:cTn>
                              </p:par>
                              <p:par>
                                <p:cTn id="98" presetID="10" presetClass="exit" presetSubtype="0" fill="hold" grpId="1" nodeType="withEffect">
                                  <p:stCondLst>
                                    <p:cond delay="0"/>
                                  </p:stCondLst>
                                  <p:childTnLst>
                                    <p:animEffect transition="out" filter="fade">
                                      <p:cBhvr>
                                        <p:cTn id="99" dur="2000"/>
                                        <p:tgtEl>
                                          <p:spTgt spid="18"/>
                                        </p:tgtEl>
                                      </p:cBhvr>
                                    </p:animEffect>
                                    <p:set>
                                      <p:cBhvr>
                                        <p:cTn id="100" dur="1" fill="hold">
                                          <p:stCondLst>
                                            <p:cond delay="1999"/>
                                          </p:stCondLst>
                                        </p:cTn>
                                        <p:tgtEl>
                                          <p:spTgt spid="18"/>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2000"/>
                                        <p:tgtEl>
                                          <p:spTgt spid="19"/>
                                        </p:tgtEl>
                                      </p:cBhvr>
                                    </p:animEffect>
                                    <p:set>
                                      <p:cBhvr>
                                        <p:cTn id="103" dur="1" fill="hold">
                                          <p:stCondLst>
                                            <p:cond delay="1999"/>
                                          </p:stCondLst>
                                        </p:cTn>
                                        <p:tgtEl>
                                          <p:spTgt spid="19"/>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2000"/>
                                        <p:tgtEl>
                                          <p:spTgt spid="20"/>
                                        </p:tgtEl>
                                      </p:cBhvr>
                                    </p:animEffect>
                                    <p:set>
                                      <p:cBhvr>
                                        <p:cTn id="106" dur="1" fill="hold">
                                          <p:stCondLst>
                                            <p:cond delay="1999"/>
                                          </p:stCondLst>
                                        </p:cTn>
                                        <p:tgtEl>
                                          <p:spTgt spid="20"/>
                                        </p:tgtEl>
                                        <p:attrNameLst>
                                          <p:attrName>style.visibility</p:attrName>
                                        </p:attrNameLst>
                                      </p:cBhvr>
                                      <p:to>
                                        <p:strVal val="hidden"/>
                                      </p:to>
                                    </p:set>
                                  </p:childTnLst>
                                </p:cTn>
                              </p:par>
                              <p:par>
                                <p:cTn id="107" presetID="10" presetClass="exit" presetSubtype="0" fill="hold" grpId="1" nodeType="withEffect">
                                  <p:stCondLst>
                                    <p:cond delay="0"/>
                                  </p:stCondLst>
                                  <p:childTnLst>
                                    <p:animEffect transition="out" filter="fade">
                                      <p:cBhvr>
                                        <p:cTn id="108" dur="2000"/>
                                        <p:tgtEl>
                                          <p:spTgt spid="21"/>
                                        </p:tgtEl>
                                      </p:cBhvr>
                                    </p:animEffect>
                                    <p:set>
                                      <p:cBhvr>
                                        <p:cTn id="109" dur="1" fill="hold">
                                          <p:stCondLst>
                                            <p:cond delay="1999"/>
                                          </p:stCondLst>
                                        </p:cTn>
                                        <p:tgtEl>
                                          <p:spTgt spid="21"/>
                                        </p:tgtEl>
                                        <p:attrNameLst>
                                          <p:attrName>style.visibility</p:attrName>
                                        </p:attrNameLst>
                                      </p:cBhvr>
                                      <p:to>
                                        <p:strVal val="hidden"/>
                                      </p:to>
                                    </p:set>
                                  </p:childTnLst>
                                </p:cTn>
                              </p:par>
                              <p:par>
                                <p:cTn id="110" presetID="10" presetClass="exit" presetSubtype="0" fill="hold" grpId="1" nodeType="withEffect">
                                  <p:stCondLst>
                                    <p:cond delay="0"/>
                                  </p:stCondLst>
                                  <p:childTnLst>
                                    <p:animEffect transition="out" filter="fade">
                                      <p:cBhvr>
                                        <p:cTn id="111" dur="2000"/>
                                        <p:tgtEl>
                                          <p:spTgt spid="22"/>
                                        </p:tgtEl>
                                      </p:cBhvr>
                                    </p:animEffect>
                                    <p:set>
                                      <p:cBhvr>
                                        <p:cTn id="112" dur="1" fill="hold">
                                          <p:stCondLst>
                                            <p:cond delay="1999"/>
                                          </p:stCondLst>
                                        </p:cTn>
                                        <p:tgtEl>
                                          <p:spTgt spid="22"/>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2000"/>
                                        <p:tgtEl>
                                          <p:spTgt spid="23"/>
                                        </p:tgtEl>
                                      </p:cBhvr>
                                    </p:animEffect>
                                    <p:set>
                                      <p:cBhvr>
                                        <p:cTn id="115" dur="1" fill="hold">
                                          <p:stCondLst>
                                            <p:cond delay="1999"/>
                                          </p:stCondLst>
                                        </p:cTn>
                                        <p:tgtEl>
                                          <p:spTgt spid="23"/>
                                        </p:tgtEl>
                                        <p:attrNameLst>
                                          <p:attrName>style.visibility</p:attrName>
                                        </p:attrNameLst>
                                      </p:cBhvr>
                                      <p:to>
                                        <p:strVal val="hidden"/>
                                      </p:to>
                                    </p:set>
                                  </p:childTnLst>
                                </p:cTn>
                              </p:par>
                              <p:par>
                                <p:cTn id="116" presetID="10" presetClass="exit" presetSubtype="0" fill="hold" grpId="2" nodeType="withEffect">
                                  <p:stCondLst>
                                    <p:cond delay="0"/>
                                  </p:stCondLst>
                                  <p:childTnLst>
                                    <p:animEffect transition="out" filter="fade">
                                      <p:cBhvr>
                                        <p:cTn id="117" dur="2000"/>
                                        <p:tgtEl>
                                          <p:spTgt spid="24"/>
                                        </p:tgtEl>
                                      </p:cBhvr>
                                    </p:animEffect>
                                    <p:set>
                                      <p:cBhvr>
                                        <p:cTn id="118" dur="1" fill="hold">
                                          <p:stCondLst>
                                            <p:cond delay="1999"/>
                                          </p:stCondLst>
                                        </p:cTn>
                                        <p:tgtEl>
                                          <p:spTgt spid="24"/>
                                        </p:tgtEl>
                                        <p:attrNameLst>
                                          <p:attrName>style.visibility</p:attrName>
                                        </p:attrNameLst>
                                      </p:cBhvr>
                                      <p:to>
                                        <p:strVal val="hidden"/>
                                      </p:to>
                                    </p:set>
                                  </p:childTnLst>
                                </p:cTn>
                              </p:par>
                              <p:par>
                                <p:cTn id="119" presetID="10" presetClass="exit" presetSubtype="0" fill="hold" grpId="2" nodeType="withEffect">
                                  <p:stCondLst>
                                    <p:cond delay="0"/>
                                  </p:stCondLst>
                                  <p:childTnLst>
                                    <p:animEffect transition="out" filter="fade">
                                      <p:cBhvr>
                                        <p:cTn id="120" dur="2000"/>
                                        <p:tgtEl>
                                          <p:spTgt spid="25"/>
                                        </p:tgtEl>
                                      </p:cBhvr>
                                    </p:animEffect>
                                    <p:set>
                                      <p:cBhvr>
                                        <p:cTn id="121" dur="1" fill="hold">
                                          <p:stCondLst>
                                            <p:cond delay="1999"/>
                                          </p:stCondLst>
                                        </p:cTn>
                                        <p:tgtEl>
                                          <p:spTgt spid="25"/>
                                        </p:tgtEl>
                                        <p:attrNameLst>
                                          <p:attrName>style.visibility</p:attrName>
                                        </p:attrNameLst>
                                      </p:cBhvr>
                                      <p:to>
                                        <p:strVal val="hidden"/>
                                      </p:to>
                                    </p:set>
                                  </p:childTnLst>
                                </p:cTn>
                              </p:par>
                              <p:par>
                                <p:cTn id="122" presetID="10" presetClass="exit" presetSubtype="0" fill="hold" grpId="2" nodeType="withEffect">
                                  <p:stCondLst>
                                    <p:cond delay="0"/>
                                  </p:stCondLst>
                                  <p:childTnLst>
                                    <p:animEffect transition="out" filter="fade">
                                      <p:cBhvr>
                                        <p:cTn id="123" dur="2000"/>
                                        <p:tgtEl>
                                          <p:spTgt spid="26"/>
                                        </p:tgtEl>
                                      </p:cBhvr>
                                    </p:animEffect>
                                    <p:set>
                                      <p:cBhvr>
                                        <p:cTn id="124" dur="1" fill="hold">
                                          <p:stCondLst>
                                            <p:cond delay="1999"/>
                                          </p:stCondLst>
                                        </p:cTn>
                                        <p:tgtEl>
                                          <p:spTgt spid="26"/>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2000"/>
                                        <p:tgtEl>
                                          <p:spTgt spid="27"/>
                                        </p:tgtEl>
                                      </p:cBhvr>
                                    </p:animEffect>
                                    <p:set>
                                      <p:cBhvr>
                                        <p:cTn id="127" dur="1" fill="hold">
                                          <p:stCondLst>
                                            <p:cond delay="1999"/>
                                          </p:stCondLst>
                                        </p:cTn>
                                        <p:tgtEl>
                                          <p:spTgt spid="27"/>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fade">
                                      <p:cBhvr>
                                        <p:cTn id="132"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9" grpId="0" animBg="1"/>
      <p:bldP spid="30" grpId="0" animBg="1"/>
      <p:bldP spid="31" grpId="0" animBg="1"/>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2329ED80-557D-4C16-B1DD-C303FE6742FD}"/>
              </a:ext>
            </a:extLst>
          </p:cNvPr>
          <p:cNvPicPr>
            <a:picLocks noChangeAspect="1"/>
          </p:cNvPicPr>
          <p:nvPr/>
        </p:nvPicPr>
        <p:blipFill>
          <a:blip r:embed="rId2"/>
          <a:stretch>
            <a:fillRect/>
          </a:stretch>
        </p:blipFill>
        <p:spPr>
          <a:xfrm>
            <a:off x="4918847" y="803244"/>
            <a:ext cx="4225154" cy="5251512"/>
          </a:xfrm>
          <a:prstGeom prst="rect">
            <a:avLst/>
          </a:prstGeom>
        </p:spPr>
      </p:pic>
      <p:pic>
        <p:nvPicPr>
          <p:cNvPr id="45" name="صورة 44">
            <a:extLst>
              <a:ext uri="{FF2B5EF4-FFF2-40B4-BE49-F238E27FC236}">
                <a16:creationId xmlns:a16="http://schemas.microsoft.com/office/drawing/2014/main" id="{97E82AE6-46B9-4E92-8CC6-703DDD0132EB}"/>
              </a:ext>
            </a:extLst>
          </p:cNvPr>
          <p:cNvPicPr>
            <a:picLocks noChangeAspect="1"/>
          </p:cNvPicPr>
          <p:nvPr/>
        </p:nvPicPr>
        <p:blipFill>
          <a:blip r:embed="rId3"/>
          <a:stretch>
            <a:fillRect/>
          </a:stretch>
        </p:blipFill>
        <p:spPr>
          <a:xfrm>
            <a:off x="0" y="749238"/>
            <a:ext cx="4663289" cy="5143500"/>
          </a:xfrm>
          <a:prstGeom prst="rect">
            <a:avLst/>
          </a:prstGeom>
        </p:spPr>
      </p:pic>
      <p:cxnSp>
        <p:nvCxnSpPr>
          <p:cNvPr id="47" name="رابط مستقيم 46">
            <a:extLst>
              <a:ext uri="{FF2B5EF4-FFF2-40B4-BE49-F238E27FC236}">
                <a16:creationId xmlns:a16="http://schemas.microsoft.com/office/drawing/2014/main" id="{D227CF1F-2F9F-4E8C-A325-9961B1AE539A}"/>
              </a:ext>
            </a:extLst>
          </p:cNvPr>
          <p:cNvCxnSpPr/>
          <p:nvPr/>
        </p:nvCxnSpPr>
        <p:spPr>
          <a:xfrm>
            <a:off x="4791075" y="1082706"/>
            <a:ext cx="0" cy="4692588"/>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61176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additive="base">
                                        <p:cTn id="14" dur="500" fill="hold"/>
                                        <p:tgtEl>
                                          <p:spTgt spid="47"/>
                                        </p:tgtEl>
                                        <p:attrNameLst>
                                          <p:attrName>ppt_x</p:attrName>
                                        </p:attrNameLst>
                                      </p:cBhvr>
                                      <p:tavLst>
                                        <p:tav tm="0">
                                          <p:val>
                                            <p:strVal val="#ppt_x"/>
                                          </p:val>
                                        </p:tav>
                                        <p:tav tm="100000">
                                          <p:val>
                                            <p:strVal val="#ppt_x"/>
                                          </p:val>
                                        </p:tav>
                                      </p:tavLst>
                                    </p:anim>
                                    <p:anim calcmode="lin" valueType="num">
                                      <p:cBhvr additive="base">
                                        <p:cTn id="15"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ppt_x"/>
                                          </p:val>
                                        </p:tav>
                                        <p:tav tm="100000">
                                          <p:val>
                                            <p:strVal val="#ppt_x"/>
                                          </p:val>
                                        </p:tav>
                                      </p:tavLst>
                                    </p:anim>
                                    <p:anim calcmode="lin" valueType="num">
                                      <p:cBhvr additive="base">
                                        <p:cTn id="2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ular Callout 3"/>
          <p:cNvSpPr/>
          <p:nvPr/>
        </p:nvSpPr>
        <p:spPr>
          <a:xfrm>
            <a:off x="6126447" y="221416"/>
            <a:ext cx="2117962" cy="759312"/>
          </a:xfrm>
          <a:prstGeom prst="wedgeRectCallout">
            <a:avLst>
              <a:gd name="adj1" fmla="val -20833"/>
              <a:gd name="adj2" fmla="val 79110"/>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KW" sz="2400" b="1" dirty="0"/>
              <a:t>سؤال موضوعي</a:t>
            </a:r>
          </a:p>
        </p:txBody>
      </p:sp>
      <p:pic>
        <p:nvPicPr>
          <p:cNvPr id="7" name="Picture 6"/>
          <p:cNvPicPr>
            <a:picLocks noChangeAspect="1" noChangeArrowheads="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492085" y="1591413"/>
            <a:ext cx="6957581" cy="4666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Vertical Scroll 9"/>
          <p:cNvSpPr/>
          <p:nvPr/>
        </p:nvSpPr>
        <p:spPr>
          <a:xfrm>
            <a:off x="614460" y="4424460"/>
            <a:ext cx="5112569" cy="2016224"/>
          </a:xfrm>
          <a:prstGeom prst="verticalScroll">
            <a:avLst/>
          </a:prstGeom>
          <a:effectLst>
            <a:outerShdw blurRad="50800" dist="25000" dir="5400000" rotWithShape="0">
              <a:srgbClr val="000000">
                <a:alpha val="40000"/>
              </a:srgbClr>
            </a:outerShdw>
            <a:softEdge rad="31750"/>
          </a:effectLst>
        </p:spPr>
        <p:style>
          <a:lnRef idx="1">
            <a:schemeClr val="accent1"/>
          </a:lnRef>
          <a:fillRef idx="2">
            <a:schemeClr val="accent1"/>
          </a:fillRef>
          <a:effectRef idx="1">
            <a:schemeClr val="accent1"/>
          </a:effectRef>
          <a:fontRef idx="minor">
            <a:schemeClr val="dk1"/>
          </a:fontRef>
        </p:style>
        <p:txBody>
          <a:bodyPr rtlCol="1" anchor="ctr"/>
          <a:lstStyle/>
          <a:p>
            <a:pPr algn="ctr"/>
            <a:r>
              <a:rPr lang="ar-KW" sz="2400" b="1" u="sng" dirty="0"/>
              <a:t>ملحوظة هامة </a:t>
            </a:r>
          </a:p>
          <a:p>
            <a:pPr algn="ctr"/>
            <a:r>
              <a:rPr lang="ar-KW" sz="2400" b="1" dirty="0"/>
              <a:t>عندما تتساوي قيمتي </a:t>
            </a:r>
            <a:r>
              <a:rPr lang="en-US" sz="2400" b="1" dirty="0"/>
              <a:t>a</a:t>
            </a:r>
            <a:r>
              <a:rPr lang="en-US" sz="2400" b="1" baseline="30000" dirty="0"/>
              <a:t>2</a:t>
            </a:r>
            <a:r>
              <a:rPr lang="en-US" sz="2400" b="1" dirty="0"/>
              <a:t>,b</a:t>
            </a:r>
            <a:r>
              <a:rPr lang="en-US" sz="2400" b="1" baseline="30000" dirty="0"/>
              <a:t>2</a:t>
            </a:r>
            <a:r>
              <a:rPr lang="ar-KW" sz="2400" b="1" dirty="0"/>
              <a:t> في المعادلة القطع الزائد فان الخطان المقاربان له متعامدان</a:t>
            </a:r>
          </a:p>
        </p:txBody>
      </p:sp>
      <p:grpSp>
        <p:nvGrpSpPr>
          <p:cNvPr id="15" name="Group 14"/>
          <p:cNvGrpSpPr/>
          <p:nvPr/>
        </p:nvGrpSpPr>
        <p:grpSpPr>
          <a:xfrm>
            <a:off x="309161" y="3319605"/>
            <a:ext cx="8424936" cy="685461"/>
            <a:chOff x="395536" y="3103579"/>
            <a:chExt cx="8424936" cy="685461"/>
          </a:xfrm>
        </p:grpSpPr>
        <p:pic>
          <p:nvPicPr>
            <p:cNvPr id="13" name="Picture 4"/>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395536" y="3171829"/>
              <a:ext cx="648072" cy="61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a:biLevel thresh="75000"/>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835696" y="3147442"/>
              <a:ext cx="6984776" cy="64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1187624" y="3103579"/>
              <a:ext cx="792088" cy="685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309163" y="2348880"/>
            <a:ext cx="8511311" cy="730750"/>
            <a:chOff x="309161" y="2441306"/>
            <a:chExt cx="8511311" cy="730750"/>
          </a:xfrm>
        </p:grpSpPr>
        <p:pic>
          <p:nvPicPr>
            <p:cNvPr id="5" name="Picture 2"/>
            <p:cNvPicPr>
              <a:picLocks noChangeAspect="1" noChangeArrowheads="1"/>
            </p:cNvPicPr>
            <p:nvPr/>
          </p:nvPicPr>
          <p:blipFill>
            <a:blip r:embed="rId8">
              <a:biLevel thresh="75000"/>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563888" y="2729338"/>
              <a:ext cx="5256584" cy="442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7">
              <a:biLevel thresh="75000"/>
              <a:extLst>
                <a:ext uri="{28A0092B-C50C-407E-A947-70E740481C1C}">
                  <a14:useLocalDpi xmlns:a14="http://schemas.microsoft.com/office/drawing/2010/main" val="0"/>
                </a:ext>
              </a:extLst>
            </a:blip>
            <a:srcRect/>
            <a:stretch>
              <a:fillRect/>
            </a:stretch>
          </p:blipFill>
          <p:spPr bwMode="auto">
            <a:xfrm>
              <a:off x="1115616" y="2441306"/>
              <a:ext cx="792088" cy="685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4">
              <a:biLevel thresh="75000"/>
              <a:extLst>
                <a:ext uri="{28A0092B-C50C-407E-A947-70E740481C1C}">
                  <a14:useLocalDpi xmlns:a14="http://schemas.microsoft.com/office/drawing/2010/main" val="0"/>
                </a:ext>
              </a:extLst>
            </a:blip>
            <a:srcRect/>
            <a:stretch>
              <a:fillRect/>
            </a:stretch>
          </p:blipFill>
          <p:spPr bwMode="auto">
            <a:xfrm>
              <a:off x="309161" y="2525118"/>
              <a:ext cx="648072" cy="61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Oval 16"/>
          <p:cNvSpPr/>
          <p:nvPr/>
        </p:nvSpPr>
        <p:spPr>
          <a:xfrm>
            <a:off x="369615" y="2428401"/>
            <a:ext cx="529979" cy="6016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Oval 17"/>
          <p:cNvSpPr/>
          <p:nvPr/>
        </p:nvSpPr>
        <p:spPr>
          <a:xfrm>
            <a:off x="309163" y="3331409"/>
            <a:ext cx="590431" cy="6016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102547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7" grpId="0" animBg="1"/>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1115616" y="188642"/>
            <a:ext cx="6280250" cy="605681"/>
            <a:chOff x="2252189" y="548680"/>
            <a:chExt cx="5992218" cy="605681"/>
          </a:xfrm>
        </p:grpSpPr>
        <p:sp>
          <p:nvSpPr>
            <p:cNvPr id="5" name="TextBox 4"/>
            <p:cNvSpPr txBox="1"/>
            <p:nvPr/>
          </p:nvSpPr>
          <p:spPr>
            <a:xfrm>
              <a:off x="2252189" y="663079"/>
              <a:ext cx="5992218"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لتكن                                 معادلة قطع زائد </a:t>
              </a:r>
              <a:r>
                <a:rPr lang="en-US" sz="2400" b="1" dirty="0">
                  <a:solidFill>
                    <a:srgbClr val="00B050"/>
                  </a:solidFill>
                  <a:latin typeface="Simplified Arabic" panose="02020603050405020304" pitchFamily="18" charset="-78"/>
                  <a:cs typeface="Simplified Arabic" panose="02020603050405020304" pitchFamily="18" charset="-78"/>
                </a:rPr>
                <a:t>,</a:t>
              </a:r>
              <a:r>
                <a:rPr lang="ar-KW" sz="2400" b="1" dirty="0">
                  <a:solidFill>
                    <a:srgbClr val="00B050"/>
                  </a:solidFill>
                  <a:latin typeface="Simplified Arabic" panose="02020603050405020304" pitchFamily="18" charset="-78"/>
                  <a:cs typeface="Simplified Arabic" panose="02020603050405020304" pitchFamily="18" charset="-78"/>
                </a:rPr>
                <a:t>أوجد :</a:t>
              </a:r>
            </a:p>
          </p:txBody>
        </p:sp>
        <p:grpSp>
          <p:nvGrpSpPr>
            <p:cNvPr id="6" name="Group 5"/>
            <p:cNvGrpSpPr/>
            <p:nvPr/>
          </p:nvGrpSpPr>
          <p:grpSpPr>
            <a:xfrm>
              <a:off x="4862999" y="548680"/>
              <a:ext cx="2976336" cy="605681"/>
              <a:chOff x="3917003" y="1556792"/>
              <a:chExt cx="2976336" cy="605681"/>
            </a:xfrm>
          </p:grpSpPr>
          <mc:AlternateContent xmlns:mc="http://schemas.openxmlformats.org/markup-compatibility/2006">
            <mc:Choice xmlns:a14="http://schemas.microsoft.com/office/drawing/2010/main" Requires="a14">
              <p:sp>
                <p:nvSpPr>
                  <p:cNvPr id="7" name="TextBox 6"/>
                  <p:cNvSpPr txBox="1"/>
                  <p:nvPr/>
                </p:nvSpPr>
                <p:spPr>
                  <a:xfrm>
                    <a:off x="3917003" y="1700808"/>
                    <a:ext cx="2976336" cy="46166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ar-KW" sz="2400" b="1" i="1">
                              <a:solidFill>
                                <a:srgbClr val="00B050"/>
                              </a:solidFill>
                              <a:latin typeface="Cambria Math"/>
                            </a:rPr>
                            <m:t>𝟗</m:t>
                          </m:r>
                          <m:r>
                            <a:rPr lang="en-US" sz="2400" b="1" i="1">
                              <a:solidFill>
                                <a:srgbClr val="00B050"/>
                              </a:solidFill>
                              <a:latin typeface="Cambria Math"/>
                            </a:rPr>
                            <m:t>𝒙</m:t>
                          </m:r>
                          <m:r>
                            <a:rPr lang="en-US" sz="2400" b="1" i="1" baseline="30000">
                              <a:solidFill>
                                <a:srgbClr val="00B050"/>
                              </a:solidFill>
                              <a:latin typeface="Cambria Math"/>
                            </a:rPr>
                            <m:t>𝟐</m:t>
                          </m:r>
                          <m:r>
                            <a:rPr lang="en-US" sz="2400" b="1" i="1">
                              <a:solidFill>
                                <a:srgbClr val="00B050"/>
                              </a:solidFill>
                              <a:latin typeface="Cambria Math"/>
                            </a:rPr>
                            <m:t> −</m:t>
                          </m:r>
                          <m:r>
                            <a:rPr lang="en-US" sz="2400" b="1" i="1">
                              <a:solidFill>
                                <a:srgbClr val="00B050"/>
                              </a:solidFill>
                              <a:latin typeface="Cambria Math"/>
                            </a:rPr>
                            <m:t>𝟏𝟔</m:t>
                          </m:r>
                          <m:r>
                            <a:rPr lang="en-US" sz="2400" b="1" i="1">
                              <a:solidFill>
                                <a:srgbClr val="00B050"/>
                              </a:solidFill>
                              <a:latin typeface="Cambria Math"/>
                            </a:rPr>
                            <m:t>𝒚</m:t>
                          </m:r>
                          <m:r>
                            <a:rPr lang="en-US" sz="2400" b="1" i="1" baseline="30000">
                              <a:solidFill>
                                <a:srgbClr val="00B050"/>
                              </a:solidFill>
                              <a:latin typeface="Cambria Math"/>
                            </a:rPr>
                            <m:t>𝟐</m:t>
                          </m:r>
                          <m:r>
                            <a:rPr lang="en-US" sz="2400" b="1" i="1">
                              <a:solidFill>
                                <a:srgbClr val="00B050"/>
                              </a:solidFill>
                              <a:latin typeface="Cambria Math"/>
                            </a:rPr>
                            <m:t>  =</m:t>
                          </m:r>
                          <m:r>
                            <a:rPr lang="en-US" sz="2400" b="1" i="1">
                              <a:solidFill>
                                <a:srgbClr val="00B050"/>
                              </a:solidFill>
                              <a:latin typeface="Cambria Math"/>
                            </a:rPr>
                            <m:t>𝟏𝟒𝟒</m:t>
                          </m:r>
                        </m:oMath>
                      </m:oMathPara>
                    </a14:m>
                    <a:endParaRPr lang="ar-KW" sz="2400" b="1" dirty="0">
                      <a:solidFill>
                        <a:srgbClr val="00B050"/>
                      </a:solidFill>
                      <a:latin typeface="Simplified Arabic" panose="02020603050405020304" pitchFamily="18" charset="-78"/>
                      <a:cs typeface="Simplified Arabic" panose="02020603050405020304" pitchFamily="18" charset="-78"/>
                    </a:endParaRPr>
                  </a:p>
                </p:txBody>
              </p:sp>
            </mc:Choice>
            <mc:Fallback>
              <p:sp>
                <p:nvSpPr>
                  <p:cNvPr id="7" name="TextBox 6"/>
                  <p:cNvSpPr txBox="1">
                    <a:spLocks noRot="1" noChangeAspect="1" noMove="1" noResize="1" noEditPoints="1" noAdjustHandles="1" noChangeArrowheads="1" noChangeShapeType="1" noTextEdit="1"/>
                  </p:cNvSpPr>
                  <p:nvPr/>
                </p:nvSpPr>
                <p:spPr>
                  <a:xfrm>
                    <a:off x="3917003" y="1700808"/>
                    <a:ext cx="2976336" cy="461665"/>
                  </a:xfrm>
                  <a:prstGeom prst="rect">
                    <a:avLst/>
                  </a:prstGeom>
                  <a:blipFill>
                    <a:blip r:embed="rId2"/>
                    <a:stretch>
                      <a:fillRect t="-9333" r="-1563" b="-32000"/>
                    </a:stretch>
                  </a:blipFill>
                </p:spPr>
                <p:txBody>
                  <a:bodyPr/>
                  <a:lstStyle/>
                  <a:p>
                    <a:r>
                      <a:rPr lang="en-US">
                        <a:noFill/>
                      </a:rPr>
                      <a:t> </a:t>
                    </a:r>
                  </a:p>
                </p:txBody>
              </p:sp>
            </mc:Fallback>
          </mc:AlternateContent>
          <p:sp>
            <p:nvSpPr>
              <p:cNvPr id="8" name="TextBox 7"/>
              <p:cNvSpPr txBox="1"/>
              <p:nvPr/>
            </p:nvSpPr>
            <p:spPr>
              <a:xfrm>
                <a:off x="4211960" y="1556792"/>
                <a:ext cx="72008" cy="461665"/>
              </a:xfrm>
              <a:prstGeom prst="rect">
                <a:avLst/>
              </a:prstGeom>
              <a:noFill/>
            </p:spPr>
            <p:txBody>
              <a:bodyPr wrap="square" rtlCol="1">
                <a:spAutoFit/>
              </a:bodyPr>
              <a:lstStyle/>
              <a:p>
                <a:endParaRPr lang="ar-KW" sz="2400" b="1" dirty="0">
                  <a:solidFill>
                    <a:srgbClr val="00B050"/>
                  </a:solidFill>
                  <a:latin typeface="Simplified Arabic" panose="02020603050405020304" pitchFamily="18" charset="-78"/>
                  <a:cs typeface="Simplified Arabic" panose="02020603050405020304" pitchFamily="18" charset="-78"/>
                </a:endParaRPr>
              </a:p>
            </p:txBody>
          </p:sp>
          <p:sp>
            <p:nvSpPr>
              <p:cNvPr id="9" name="TextBox 8"/>
              <p:cNvSpPr txBox="1"/>
              <p:nvPr/>
            </p:nvSpPr>
            <p:spPr>
              <a:xfrm>
                <a:off x="5292080" y="1556792"/>
                <a:ext cx="72008" cy="461665"/>
              </a:xfrm>
              <a:prstGeom prst="rect">
                <a:avLst/>
              </a:prstGeom>
              <a:noFill/>
            </p:spPr>
            <p:txBody>
              <a:bodyPr wrap="square" rtlCol="1">
                <a:spAutoFit/>
              </a:bodyPr>
              <a:lstStyle/>
              <a:p>
                <a:endParaRPr lang="ar-KW" sz="2400" b="1" dirty="0">
                  <a:solidFill>
                    <a:srgbClr val="00B050"/>
                  </a:solidFill>
                  <a:latin typeface="Simplified Arabic" panose="02020603050405020304" pitchFamily="18" charset="-78"/>
                  <a:cs typeface="Simplified Arabic" panose="02020603050405020304" pitchFamily="18" charset="-78"/>
                </a:endParaRPr>
              </a:p>
            </p:txBody>
          </p:sp>
        </p:grpSp>
      </p:grpSp>
      <p:grpSp>
        <p:nvGrpSpPr>
          <p:cNvPr id="10" name="Group 9"/>
          <p:cNvGrpSpPr/>
          <p:nvPr/>
        </p:nvGrpSpPr>
        <p:grpSpPr>
          <a:xfrm>
            <a:off x="3995936" y="908722"/>
            <a:ext cx="3326116" cy="461665"/>
            <a:chOff x="2195736" y="2276872"/>
            <a:chExt cx="7105794" cy="461665"/>
          </a:xfrm>
        </p:grpSpPr>
        <p:sp>
          <p:nvSpPr>
            <p:cNvPr id="11" name="Oval 10"/>
            <p:cNvSpPr/>
            <p:nvPr/>
          </p:nvSpPr>
          <p:spPr>
            <a:xfrm>
              <a:off x="8532439" y="2348920"/>
              <a:ext cx="769091"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a</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12" name="TextBox 11"/>
            <p:cNvSpPr txBox="1"/>
            <p:nvPr/>
          </p:nvSpPr>
          <p:spPr>
            <a:xfrm>
              <a:off x="2195736" y="2276872"/>
              <a:ext cx="6192688"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رأسي القطع الزائد</a:t>
              </a:r>
            </a:p>
          </p:txBody>
        </p:sp>
      </p:grpSp>
      <p:grpSp>
        <p:nvGrpSpPr>
          <p:cNvPr id="13" name="Group 12"/>
          <p:cNvGrpSpPr/>
          <p:nvPr/>
        </p:nvGrpSpPr>
        <p:grpSpPr>
          <a:xfrm>
            <a:off x="2461532" y="994460"/>
            <a:ext cx="1628608" cy="490324"/>
            <a:chOff x="7263832" y="2290564"/>
            <a:chExt cx="1628608" cy="490324"/>
          </a:xfrm>
        </p:grpSpPr>
        <p:sp>
          <p:nvSpPr>
            <p:cNvPr id="14" name="Oval 13"/>
            <p:cNvSpPr/>
            <p:nvPr/>
          </p:nvSpPr>
          <p:spPr>
            <a:xfrm>
              <a:off x="8532440" y="2290564"/>
              <a:ext cx="360000"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b</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15" name="TextBox 14"/>
            <p:cNvSpPr txBox="1"/>
            <p:nvPr/>
          </p:nvSpPr>
          <p:spPr>
            <a:xfrm>
              <a:off x="7263832" y="2319223"/>
              <a:ext cx="1246372"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البؤرتين</a:t>
              </a:r>
            </a:p>
          </p:txBody>
        </p:sp>
      </p:grpSp>
      <p:grpSp>
        <p:nvGrpSpPr>
          <p:cNvPr id="16" name="Group 15"/>
          <p:cNvGrpSpPr/>
          <p:nvPr/>
        </p:nvGrpSpPr>
        <p:grpSpPr>
          <a:xfrm>
            <a:off x="4286201" y="1570469"/>
            <a:ext cx="3035853" cy="461665"/>
            <a:chOff x="6022776" y="2276872"/>
            <a:chExt cx="2869664" cy="461665"/>
          </a:xfrm>
        </p:grpSpPr>
        <p:sp>
          <p:nvSpPr>
            <p:cNvPr id="17" name="Oval 16"/>
            <p:cNvSpPr/>
            <p:nvPr/>
          </p:nvSpPr>
          <p:spPr>
            <a:xfrm>
              <a:off x="8532440" y="2276872"/>
              <a:ext cx="360000"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c</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18" name="TextBox 17"/>
            <p:cNvSpPr txBox="1"/>
            <p:nvPr/>
          </p:nvSpPr>
          <p:spPr>
            <a:xfrm>
              <a:off x="6022776" y="2276872"/>
              <a:ext cx="2448272"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معادلتي دليلي القطع</a:t>
              </a:r>
            </a:p>
          </p:txBody>
        </p:sp>
      </p:grpSp>
      <p:grpSp>
        <p:nvGrpSpPr>
          <p:cNvPr id="19" name="Group 18"/>
          <p:cNvGrpSpPr/>
          <p:nvPr/>
        </p:nvGrpSpPr>
        <p:grpSpPr>
          <a:xfrm>
            <a:off x="1043610" y="1699636"/>
            <a:ext cx="3096343" cy="461665"/>
            <a:chOff x="5796097" y="2276872"/>
            <a:chExt cx="3096343" cy="461665"/>
          </a:xfrm>
        </p:grpSpPr>
        <p:sp>
          <p:nvSpPr>
            <p:cNvPr id="20" name="Oval 19"/>
            <p:cNvSpPr/>
            <p:nvPr/>
          </p:nvSpPr>
          <p:spPr>
            <a:xfrm>
              <a:off x="8532440" y="2276872"/>
              <a:ext cx="360000"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d</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21" name="TextBox 20"/>
            <p:cNvSpPr txBox="1"/>
            <p:nvPr/>
          </p:nvSpPr>
          <p:spPr>
            <a:xfrm>
              <a:off x="5796097" y="2276872"/>
              <a:ext cx="2664296"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طول كل من المحورين</a:t>
              </a:r>
            </a:p>
          </p:txBody>
        </p:sp>
      </p:grpSp>
      <p:grpSp>
        <p:nvGrpSpPr>
          <p:cNvPr id="22" name="Group 21"/>
          <p:cNvGrpSpPr/>
          <p:nvPr/>
        </p:nvGrpSpPr>
        <p:grpSpPr>
          <a:xfrm>
            <a:off x="-108519" y="2276874"/>
            <a:ext cx="7440761" cy="461665"/>
            <a:chOff x="2311957" y="2276872"/>
            <a:chExt cx="6536745" cy="461665"/>
          </a:xfrm>
        </p:grpSpPr>
        <p:sp>
          <p:nvSpPr>
            <p:cNvPr id="23" name="Oval 22"/>
            <p:cNvSpPr/>
            <p:nvPr/>
          </p:nvSpPr>
          <p:spPr>
            <a:xfrm>
              <a:off x="8532440" y="2276872"/>
              <a:ext cx="316262"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e</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24" name="TextBox 23"/>
            <p:cNvSpPr txBox="1"/>
            <p:nvPr/>
          </p:nvSpPr>
          <p:spPr>
            <a:xfrm>
              <a:off x="2311957" y="2276872"/>
              <a:ext cx="6192688"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معادلة كل من الخطين المقاربين ثم ارسم شكًلا تخطيطيًا للقطع</a:t>
              </a:r>
            </a:p>
          </p:txBody>
        </p:sp>
      </p:grpSp>
      <p:sp>
        <p:nvSpPr>
          <p:cNvPr id="25" name="Title 1"/>
          <p:cNvSpPr txBox="1">
            <a:spLocks/>
          </p:cNvSpPr>
          <p:nvPr/>
        </p:nvSpPr>
        <p:spPr>
          <a:xfrm>
            <a:off x="7632869" y="159499"/>
            <a:ext cx="1043589" cy="842967"/>
          </a:xfrm>
          <a:prstGeom prst="rect">
            <a:avLst/>
          </a:prstGeo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2400" b="1" u="sng" cap="none" dirty="0">
                <a:ln>
                  <a:solidFill>
                    <a:schemeClr val="tx1"/>
                  </a:solidFill>
                </a:ln>
                <a:solidFill>
                  <a:schemeClr val="accent3"/>
                </a:solidFill>
                <a:latin typeface="Simplified Arabic" pitchFamily="18" charset="-78"/>
                <a:cs typeface="Simplified Arabic" pitchFamily="18" charset="-78"/>
              </a:rPr>
              <a:t>مثال</a:t>
            </a:r>
            <a:r>
              <a:rPr lang="en-US" sz="2400" b="1" u="sng" cap="none" dirty="0">
                <a:ln>
                  <a:solidFill>
                    <a:schemeClr val="tx1"/>
                  </a:solidFill>
                </a:ln>
                <a:solidFill>
                  <a:schemeClr val="accent3"/>
                </a:solidFill>
                <a:latin typeface="Simplified Arabic" pitchFamily="18" charset="-78"/>
                <a:cs typeface="Simplified Arabic" pitchFamily="18" charset="-78"/>
              </a:rPr>
              <a:t>1</a:t>
            </a:r>
            <a:r>
              <a:rPr lang="ar-KW" sz="2400" b="1" u="sng" cap="none" dirty="0">
                <a:ln>
                  <a:solidFill>
                    <a:schemeClr val="tx1"/>
                  </a:solidFill>
                </a:ln>
                <a:solidFill>
                  <a:schemeClr val="accent3"/>
                </a:solidFill>
                <a:latin typeface="Simplified Arabic" pitchFamily="18" charset="-78"/>
                <a:cs typeface="Simplified Arabic" pitchFamily="18" charset="-78"/>
              </a:rPr>
              <a:t> </a:t>
            </a:r>
            <a:br>
              <a:rPr lang="ar-KW" sz="2400" b="1" u="sng" cap="none" dirty="0">
                <a:ln>
                  <a:solidFill>
                    <a:schemeClr val="tx1"/>
                  </a:solidFill>
                </a:ln>
                <a:solidFill>
                  <a:schemeClr val="accent3"/>
                </a:solidFill>
                <a:latin typeface="Simplified Arabic" pitchFamily="18" charset="-78"/>
                <a:cs typeface="Simplified Arabic" pitchFamily="18" charset="-78"/>
              </a:rPr>
            </a:br>
            <a:r>
              <a:rPr lang="ar-KW" sz="2400" b="1" u="sng" cap="none" dirty="0">
                <a:ln>
                  <a:solidFill>
                    <a:schemeClr val="tx1"/>
                  </a:solidFill>
                </a:ln>
                <a:solidFill>
                  <a:schemeClr val="accent3"/>
                </a:solidFill>
                <a:latin typeface="Simplified Arabic" pitchFamily="18" charset="-78"/>
                <a:cs typeface="Simplified Arabic" pitchFamily="18" charset="-78"/>
              </a:rPr>
              <a:t>ص</a:t>
            </a:r>
            <a:r>
              <a:rPr lang="en-US" sz="2400" b="1" u="sng" cap="none" dirty="0">
                <a:ln>
                  <a:solidFill>
                    <a:schemeClr val="tx1"/>
                  </a:solidFill>
                </a:ln>
                <a:solidFill>
                  <a:schemeClr val="accent3"/>
                </a:solidFill>
                <a:latin typeface="Simplified Arabic" pitchFamily="18" charset="-78"/>
                <a:cs typeface="Simplified Arabic" pitchFamily="18" charset="-78"/>
              </a:rPr>
              <a:t>121</a:t>
            </a:r>
            <a:endParaRPr lang="ar-KW" sz="2400" b="1" u="sng" cap="none" dirty="0">
              <a:ln>
                <a:solidFill>
                  <a:schemeClr val="tx1"/>
                </a:solidFill>
              </a:ln>
              <a:solidFill>
                <a:schemeClr val="accent3"/>
              </a:solidFill>
              <a:latin typeface="Simplified Arabic" pitchFamily="18" charset="-78"/>
              <a:cs typeface="Simplified Arabic" pitchFamily="18" charset="-78"/>
            </a:endParaRPr>
          </a:p>
        </p:txBody>
      </p:sp>
      <p:sp>
        <p:nvSpPr>
          <p:cNvPr id="26" name="Oval 25"/>
          <p:cNvSpPr/>
          <p:nvPr/>
        </p:nvSpPr>
        <p:spPr>
          <a:xfrm>
            <a:off x="271963" y="2902173"/>
            <a:ext cx="432048"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t>a</a:t>
            </a:r>
            <a:endParaRPr lang="ar-KW" dirty="0"/>
          </a:p>
        </p:txBody>
      </p:sp>
      <p:sp>
        <p:nvSpPr>
          <p:cNvPr id="27" name="TextBox 26"/>
          <p:cNvSpPr txBox="1"/>
          <p:nvPr/>
        </p:nvSpPr>
        <p:spPr>
          <a:xfrm>
            <a:off x="5652120" y="2967337"/>
            <a:ext cx="1440160" cy="461665"/>
          </a:xfrm>
          <a:prstGeom prst="rect">
            <a:avLst/>
          </a:prstGeom>
          <a:noFill/>
        </p:spPr>
        <p:txBody>
          <a:bodyPr wrap="square" rtlCol="1">
            <a:spAutoFit/>
          </a:bodyPr>
          <a:lstStyle/>
          <a:p>
            <a:r>
              <a:rPr lang="ar-KW" sz="2400" b="1" dirty="0">
                <a:solidFill>
                  <a:srgbClr val="FF0000"/>
                </a:solidFill>
              </a:rPr>
              <a:t>المعادلة</a:t>
            </a:r>
          </a:p>
        </p:txBody>
      </p:sp>
      <p:sp>
        <p:nvSpPr>
          <p:cNvPr id="28" name="TextBox 27"/>
          <p:cNvSpPr txBox="1"/>
          <p:nvPr/>
        </p:nvSpPr>
        <p:spPr>
          <a:xfrm>
            <a:off x="4283968" y="3501010"/>
            <a:ext cx="3384376" cy="461665"/>
          </a:xfrm>
          <a:prstGeom prst="rect">
            <a:avLst/>
          </a:prstGeom>
          <a:noFill/>
        </p:spPr>
        <p:txBody>
          <a:bodyPr wrap="square" rtlCol="1">
            <a:spAutoFit/>
          </a:bodyPr>
          <a:lstStyle/>
          <a:p>
            <a:r>
              <a:rPr lang="ar-KW" sz="2400" b="1" dirty="0">
                <a:solidFill>
                  <a:srgbClr val="FF0000"/>
                </a:solidFill>
              </a:rPr>
              <a:t>نقسم طرفي المعادلة علي </a:t>
            </a:r>
            <a:r>
              <a:rPr lang="en-US" sz="2400" b="1" dirty="0">
                <a:solidFill>
                  <a:srgbClr val="FF0000"/>
                </a:solidFill>
              </a:rPr>
              <a:t>144</a:t>
            </a:r>
            <a:endParaRPr lang="ar-KW" sz="2400" b="1" dirty="0">
              <a:solidFill>
                <a:srgbClr val="FF0000"/>
              </a:solidFill>
            </a:endParaRPr>
          </a:p>
        </p:txBody>
      </p:sp>
      <p:sp>
        <p:nvSpPr>
          <p:cNvPr id="29" name="TextBox 28"/>
          <p:cNvSpPr txBox="1"/>
          <p:nvPr/>
        </p:nvSpPr>
        <p:spPr>
          <a:xfrm>
            <a:off x="6021716" y="4479505"/>
            <a:ext cx="2600672" cy="461665"/>
          </a:xfrm>
          <a:prstGeom prst="rect">
            <a:avLst/>
          </a:prstGeom>
          <a:noFill/>
        </p:spPr>
        <p:txBody>
          <a:bodyPr wrap="square" rtlCol="1">
            <a:spAutoFit/>
          </a:bodyPr>
          <a:lstStyle/>
          <a:p>
            <a:r>
              <a:rPr lang="ar-KW" sz="2400" b="1" dirty="0">
                <a:solidFill>
                  <a:srgbClr val="FF0000"/>
                </a:solidFill>
              </a:rPr>
              <a:t>والمعادلة علي الصورة</a:t>
            </a:r>
          </a:p>
        </p:txBody>
      </p:sp>
      <p:sp>
        <p:nvSpPr>
          <p:cNvPr id="30" name="TextBox 29"/>
          <p:cNvSpPr txBox="1"/>
          <p:nvPr/>
        </p:nvSpPr>
        <p:spPr>
          <a:xfrm>
            <a:off x="4139953" y="5055569"/>
            <a:ext cx="4565091" cy="461665"/>
          </a:xfrm>
          <a:prstGeom prst="rect">
            <a:avLst/>
          </a:prstGeom>
          <a:noFill/>
        </p:spPr>
        <p:txBody>
          <a:bodyPr wrap="square" rtlCol="1">
            <a:spAutoFit/>
          </a:bodyPr>
          <a:lstStyle/>
          <a:p>
            <a:r>
              <a:rPr lang="ar-KW" sz="2400" b="1" dirty="0">
                <a:solidFill>
                  <a:srgbClr val="FF0000"/>
                </a:solidFill>
              </a:rPr>
              <a:t>المحور القاطع على محور السينات وبالتالي:</a:t>
            </a:r>
          </a:p>
        </p:txBody>
      </p:sp>
      <mc:AlternateContent xmlns:mc="http://schemas.openxmlformats.org/markup-compatibility/2006">
        <mc:Choice xmlns:a14="http://schemas.microsoft.com/office/drawing/2010/main" Requires="a14">
          <p:sp>
            <p:nvSpPr>
              <p:cNvPr id="31" name="TextBox 30"/>
              <p:cNvSpPr txBox="1"/>
              <p:nvPr/>
            </p:nvSpPr>
            <p:spPr>
              <a:xfrm>
                <a:off x="830102" y="5085184"/>
                <a:ext cx="1149610" cy="470000"/>
              </a:xfrm>
              <a:prstGeom prst="rect">
                <a:avLst/>
              </a:prstGeom>
              <a:noFill/>
            </p:spPr>
            <p:txBody>
              <a:bodyPr wrap="none" rtlCol="1">
                <a:spAutoFit/>
              </a:bodyPr>
              <a:lstStyle/>
              <a:p>
                <a:pPr algn="l"/>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𝒂</m:t>
                        </m:r>
                      </m:e>
                      <m:sup>
                        <m:r>
                          <a:rPr lang="en-US" sz="2400" b="1" i="1">
                            <a:latin typeface="Cambria Math"/>
                          </a:rPr>
                          <m:t>𝟐</m:t>
                        </m:r>
                      </m:sup>
                    </m:sSup>
                  </m:oMath>
                </a14:m>
                <a:r>
                  <a:rPr lang="en-US" sz="2400" b="1" dirty="0"/>
                  <a:t>= 16</a:t>
                </a:r>
                <a:endParaRPr lang="ar-KW" sz="2400" b="1" dirty="0"/>
              </a:p>
            </p:txBody>
          </p:sp>
        </mc:Choice>
        <mc:Fallback>
          <p:sp>
            <p:nvSpPr>
              <p:cNvPr id="31" name="TextBox 30"/>
              <p:cNvSpPr txBox="1">
                <a:spLocks noRot="1" noChangeAspect="1" noMove="1" noResize="1" noEditPoints="1" noAdjustHandles="1" noChangeArrowheads="1" noChangeShapeType="1" noTextEdit="1"/>
              </p:cNvSpPr>
              <p:nvPr/>
            </p:nvSpPr>
            <p:spPr>
              <a:xfrm>
                <a:off x="830102" y="5085184"/>
                <a:ext cx="1149610" cy="470000"/>
              </a:xfrm>
              <a:prstGeom prst="rect">
                <a:avLst/>
              </a:prstGeom>
              <a:blipFill>
                <a:blip r:embed="rId3"/>
                <a:stretch>
                  <a:fillRect t="-9091" r="-8466" b="-28571"/>
                </a:stretch>
              </a:blipFill>
            </p:spPr>
            <p:txBody>
              <a:bodyPr/>
              <a:lstStyle/>
              <a:p>
                <a:r>
                  <a:rPr lang="en-US">
                    <a:noFill/>
                  </a:rPr>
                  <a:t> </a:t>
                </a:r>
              </a:p>
            </p:txBody>
          </p:sp>
        </mc:Fallback>
      </mc:AlternateContent>
      <p:sp>
        <p:nvSpPr>
          <p:cNvPr id="32" name="Right Arrow 31"/>
          <p:cNvSpPr/>
          <p:nvPr/>
        </p:nvSpPr>
        <p:spPr>
          <a:xfrm>
            <a:off x="2068181" y="5269314"/>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33" name="TextBox 32"/>
          <p:cNvSpPr txBox="1"/>
          <p:nvPr/>
        </p:nvSpPr>
        <p:spPr>
          <a:xfrm>
            <a:off x="2581055" y="5013178"/>
            <a:ext cx="910827" cy="461665"/>
          </a:xfrm>
          <a:prstGeom prst="rect">
            <a:avLst/>
          </a:prstGeom>
          <a:noFill/>
        </p:spPr>
        <p:txBody>
          <a:bodyPr wrap="none" rtlCol="1">
            <a:spAutoFit/>
          </a:bodyPr>
          <a:lstStyle/>
          <a:p>
            <a:r>
              <a:rPr lang="en-US" sz="2400" b="1" dirty="0"/>
              <a:t>a = 4</a:t>
            </a:r>
            <a:endParaRPr lang="ar-KW" sz="2400" b="1" dirty="0"/>
          </a:p>
        </p:txBody>
      </p:sp>
      <mc:AlternateContent xmlns:mc="http://schemas.openxmlformats.org/markup-compatibility/2006">
        <mc:Choice xmlns:a14="http://schemas.microsoft.com/office/drawing/2010/main" Requires="a14">
          <p:sp>
            <p:nvSpPr>
              <p:cNvPr id="34" name="TextBox 33"/>
              <p:cNvSpPr txBox="1"/>
              <p:nvPr/>
            </p:nvSpPr>
            <p:spPr>
              <a:xfrm>
                <a:off x="777459" y="5517232"/>
                <a:ext cx="1058239" cy="470000"/>
              </a:xfrm>
              <a:prstGeom prst="rect">
                <a:avLst/>
              </a:prstGeom>
              <a:noFill/>
            </p:spPr>
            <p:txBody>
              <a:bodyPr wrap="none" rtlCol="1">
                <a:spAutoFit/>
              </a:bodyPr>
              <a:lstStyle/>
              <a:p>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𝒃</m:t>
                        </m:r>
                      </m:e>
                      <m:sup>
                        <m:r>
                          <a:rPr lang="en-US" sz="2400" b="1" i="1">
                            <a:latin typeface="Cambria Math"/>
                          </a:rPr>
                          <m:t>𝟐</m:t>
                        </m:r>
                      </m:sup>
                    </m:sSup>
                  </m:oMath>
                </a14:m>
                <a:r>
                  <a:rPr lang="en-US" sz="2400" b="1" dirty="0"/>
                  <a:t> = 9</a:t>
                </a:r>
                <a:endParaRPr lang="ar-KW" sz="2400" b="1" dirty="0"/>
              </a:p>
            </p:txBody>
          </p:sp>
        </mc:Choice>
        <mc:Fallback>
          <p:sp>
            <p:nvSpPr>
              <p:cNvPr id="34" name="TextBox 33"/>
              <p:cNvSpPr txBox="1">
                <a:spLocks noRot="1" noChangeAspect="1" noMove="1" noResize="1" noEditPoints="1" noAdjustHandles="1" noChangeArrowheads="1" noChangeShapeType="1" noTextEdit="1"/>
              </p:cNvSpPr>
              <p:nvPr/>
            </p:nvSpPr>
            <p:spPr>
              <a:xfrm>
                <a:off x="777459" y="5517232"/>
                <a:ext cx="1058239" cy="470000"/>
              </a:xfrm>
              <a:prstGeom prst="rect">
                <a:avLst/>
              </a:prstGeom>
              <a:blipFill>
                <a:blip r:embed="rId4"/>
                <a:stretch>
                  <a:fillRect l="-578" t="-9091" r="-9827" b="-28571"/>
                </a:stretch>
              </a:blipFill>
            </p:spPr>
            <p:txBody>
              <a:bodyPr/>
              <a:lstStyle/>
              <a:p>
                <a:r>
                  <a:rPr lang="en-US">
                    <a:noFill/>
                  </a:rPr>
                  <a:t> </a:t>
                </a:r>
              </a:p>
            </p:txBody>
          </p:sp>
        </mc:Fallback>
      </mc:AlternateContent>
      <p:sp>
        <p:nvSpPr>
          <p:cNvPr id="35" name="Right Arrow 34"/>
          <p:cNvSpPr/>
          <p:nvPr/>
        </p:nvSpPr>
        <p:spPr>
          <a:xfrm>
            <a:off x="2051722" y="5759547"/>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36" name="TextBox 35"/>
          <p:cNvSpPr txBox="1"/>
          <p:nvPr/>
        </p:nvSpPr>
        <p:spPr>
          <a:xfrm>
            <a:off x="2483770" y="5487617"/>
            <a:ext cx="1010213" cy="461665"/>
          </a:xfrm>
          <a:prstGeom prst="rect">
            <a:avLst/>
          </a:prstGeom>
          <a:noFill/>
        </p:spPr>
        <p:txBody>
          <a:bodyPr wrap="none" rtlCol="1">
            <a:spAutoFit/>
          </a:bodyPr>
          <a:lstStyle/>
          <a:p>
            <a:r>
              <a:rPr lang="en-US" sz="2400" b="1" dirty="0"/>
              <a:t> b = 3</a:t>
            </a:r>
            <a:endParaRPr lang="ar-KW" sz="2400" b="1" dirty="0"/>
          </a:p>
        </p:txBody>
      </p:sp>
      <p:sp>
        <p:nvSpPr>
          <p:cNvPr id="37" name="TextBox 36"/>
          <p:cNvSpPr txBox="1"/>
          <p:nvPr/>
        </p:nvSpPr>
        <p:spPr>
          <a:xfrm>
            <a:off x="5004048" y="6021290"/>
            <a:ext cx="2583904" cy="461665"/>
          </a:xfrm>
          <a:prstGeom prst="rect">
            <a:avLst/>
          </a:prstGeom>
          <a:noFill/>
        </p:spPr>
        <p:txBody>
          <a:bodyPr wrap="square" rtlCol="1">
            <a:spAutoFit/>
          </a:bodyPr>
          <a:lstStyle/>
          <a:p>
            <a:r>
              <a:rPr lang="ar-KW" sz="2400" b="1" dirty="0">
                <a:solidFill>
                  <a:srgbClr val="FF0000"/>
                </a:solidFill>
              </a:rPr>
              <a:t>رأسا القطع الزائد هما </a:t>
            </a:r>
          </a:p>
        </p:txBody>
      </p:sp>
      <p:sp>
        <p:nvSpPr>
          <p:cNvPr id="38" name="TextBox 37"/>
          <p:cNvSpPr txBox="1"/>
          <p:nvPr/>
        </p:nvSpPr>
        <p:spPr>
          <a:xfrm>
            <a:off x="611560" y="6021290"/>
            <a:ext cx="4464496" cy="461665"/>
          </a:xfrm>
          <a:prstGeom prst="rect">
            <a:avLst/>
          </a:prstGeom>
          <a:noFill/>
        </p:spPr>
        <p:txBody>
          <a:bodyPr wrap="square" rtlCol="1">
            <a:spAutoFit/>
          </a:bodyPr>
          <a:lstStyle/>
          <a:p>
            <a:pPr algn="l"/>
            <a:r>
              <a:rPr lang="en-US" sz="2400" b="1" dirty="0"/>
              <a:t>A</a:t>
            </a:r>
            <a:r>
              <a:rPr lang="en-US" sz="1600" b="1" dirty="0"/>
              <a:t>1 </a:t>
            </a:r>
            <a:r>
              <a:rPr lang="en-US" sz="2400" b="1" dirty="0"/>
              <a:t>(-4 , 0 )  ,  A</a:t>
            </a:r>
            <a:r>
              <a:rPr lang="en-US" sz="1600" b="1" dirty="0"/>
              <a:t>2 </a:t>
            </a:r>
            <a:r>
              <a:rPr lang="en-US" sz="2400" b="1" dirty="0"/>
              <a:t> (4 ,  0 ) </a:t>
            </a:r>
            <a:endParaRPr lang="ar-KW" sz="1100" b="1" dirty="0"/>
          </a:p>
        </p:txBody>
      </p:sp>
      <mc:AlternateContent xmlns:mc="http://schemas.openxmlformats.org/markup-compatibility/2006">
        <mc:Choice xmlns:a14="http://schemas.microsoft.com/office/drawing/2010/main" Requires="a14">
          <p:sp>
            <p:nvSpPr>
              <p:cNvPr id="39" name="TextBox 38"/>
              <p:cNvSpPr txBox="1"/>
              <p:nvPr/>
            </p:nvSpPr>
            <p:spPr>
              <a:xfrm>
                <a:off x="3164674" y="2949895"/>
                <a:ext cx="255198" cy="407099"/>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ar-KW" sz="2000" b="1" i="1">
                          <a:latin typeface="Cambria Math"/>
                        </a:rPr>
                        <m:t>𝟗</m:t>
                      </m:r>
                      <m:sSup>
                        <m:sSupPr>
                          <m:ctrlPr>
                            <a:rPr lang="ar-KW" sz="2000" b="1" i="1">
                              <a:latin typeface="Cambria Math" panose="02040503050406030204" pitchFamily="18" charset="0"/>
                            </a:rPr>
                          </m:ctrlPr>
                        </m:sSupPr>
                        <m:e>
                          <m:r>
                            <a:rPr lang="en-US" sz="2000" b="1" i="1">
                              <a:latin typeface="Cambria Math"/>
                            </a:rPr>
                            <m:t>𝒙</m:t>
                          </m:r>
                        </m:e>
                        <m:sup>
                          <m:r>
                            <a:rPr lang="ar-KW" sz="2000" b="1" i="1">
                              <a:latin typeface="Cambria Math"/>
                            </a:rPr>
                            <m:t>𝟐</m:t>
                          </m:r>
                        </m:sup>
                      </m:sSup>
                      <m:r>
                        <a:rPr lang="en-US" sz="2000" b="1" i="1">
                          <a:latin typeface="Cambria Math"/>
                        </a:rPr>
                        <m:t>   −</m:t>
                      </m:r>
                      <m:r>
                        <a:rPr lang="en-US" sz="2000" b="1" i="1">
                          <a:latin typeface="Cambria Math"/>
                        </a:rPr>
                        <m:t>𝟏𝟔</m:t>
                      </m:r>
                      <m:r>
                        <a:rPr lang="en-US" sz="2000" b="1" i="1">
                          <a:latin typeface="Cambria Math"/>
                        </a:rPr>
                        <m:t> </m:t>
                      </m:r>
                      <m:sSup>
                        <m:sSupPr>
                          <m:ctrlPr>
                            <a:rPr lang="en-US" sz="2000" b="1" i="1">
                              <a:latin typeface="Cambria Math" panose="02040503050406030204" pitchFamily="18" charset="0"/>
                            </a:rPr>
                          </m:ctrlPr>
                        </m:sSupPr>
                        <m:e>
                          <m:r>
                            <a:rPr lang="en-US" sz="2000" b="1" i="1">
                              <a:latin typeface="Cambria Math"/>
                            </a:rPr>
                            <m:t>𝒚</m:t>
                          </m:r>
                        </m:e>
                        <m:sup>
                          <m:r>
                            <a:rPr lang="en-US" sz="2000" b="1" i="1">
                              <a:latin typeface="Cambria Math"/>
                            </a:rPr>
                            <m:t>𝟐</m:t>
                          </m:r>
                        </m:sup>
                      </m:sSup>
                      <m:r>
                        <a:rPr lang="en-US" sz="2000" b="1" i="1">
                          <a:latin typeface="Cambria Math"/>
                        </a:rPr>
                        <m:t> =</m:t>
                      </m:r>
                      <m:r>
                        <a:rPr lang="en-US" sz="2000" b="1" i="1">
                          <a:latin typeface="Cambria Math"/>
                        </a:rPr>
                        <m:t>𝟏𝟒𝟒</m:t>
                      </m:r>
                    </m:oMath>
                  </m:oMathPara>
                </a14:m>
                <a:endParaRPr lang="ar-KW" sz="2000" b="1" dirty="0"/>
              </a:p>
            </p:txBody>
          </p:sp>
        </mc:Choice>
        <mc:Fallback>
          <p:sp>
            <p:nvSpPr>
              <p:cNvPr id="39" name="TextBox 38"/>
              <p:cNvSpPr txBox="1">
                <a:spLocks noRot="1" noChangeAspect="1" noMove="1" noResize="1" noEditPoints="1" noAdjustHandles="1" noChangeArrowheads="1" noChangeShapeType="1" noTextEdit="1"/>
              </p:cNvSpPr>
              <p:nvPr/>
            </p:nvSpPr>
            <p:spPr>
              <a:xfrm>
                <a:off x="3164674" y="2949895"/>
                <a:ext cx="255198" cy="407099"/>
              </a:xfrm>
              <a:prstGeom prst="rect">
                <a:avLst/>
              </a:prstGeom>
              <a:blipFill>
                <a:blip r:embed="rId5"/>
                <a:stretch>
                  <a:fillRect r="-897619" b="-104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683568" y="3356994"/>
                <a:ext cx="3168352" cy="715773"/>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r>
                            <a:rPr lang="ar-KW" sz="2000" b="1" i="1">
                              <a:latin typeface="Cambria Math"/>
                            </a:rPr>
                            <m:t>𝟗</m:t>
                          </m:r>
                          <m:sSup>
                            <m:sSupPr>
                              <m:ctrlPr>
                                <a:rPr lang="ar-KW" sz="2000" b="1" i="1">
                                  <a:latin typeface="Cambria Math" panose="02040503050406030204" pitchFamily="18" charset="0"/>
                                </a:rPr>
                              </m:ctrlPr>
                            </m:sSupPr>
                            <m:e>
                              <m:r>
                                <a:rPr lang="en-US" sz="2000" b="1" i="1">
                                  <a:latin typeface="Cambria Math"/>
                                </a:rPr>
                                <m:t>𝒙</m:t>
                              </m:r>
                            </m:e>
                            <m:sup>
                              <m:r>
                                <a:rPr lang="ar-KW" sz="2000" b="1" i="1">
                                  <a:latin typeface="Cambria Math"/>
                                </a:rPr>
                                <m:t>𝟐</m:t>
                              </m:r>
                            </m:sup>
                          </m:sSup>
                        </m:num>
                        <m:den>
                          <m:r>
                            <a:rPr lang="ar-KW" sz="2000" b="1" i="1">
                              <a:latin typeface="Cambria Math"/>
                            </a:rPr>
                            <m:t>𝟏𝟒𝟒</m:t>
                          </m:r>
                        </m:den>
                      </m:f>
                      <m:r>
                        <a:rPr lang="en-US" sz="2000" b="1" i="1">
                          <a:latin typeface="Cambria Math"/>
                        </a:rPr>
                        <m:t> − </m:t>
                      </m:r>
                      <m:f>
                        <m:fPr>
                          <m:ctrlPr>
                            <a:rPr lang="en-US" sz="2000" b="1" i="1">
                              <a:latin typeface="Cambria Math" panose="02040503050406030204" pitchFamily="18" charset="0"/>
                            </a:rPr>
                          </m:ctrlPr>
                        </m:fPr>
                        <m:num>
                          <m:r>
                            <a:rPr lang="en-US" sz="2000" b="1" i="1">
                              <a:latin typeface="Cambria Math"/>
                            </a:rPr>
                            <m:t>𝟏𝟔</m:t>
                          </m:r>
                          <m:r>
                            <a:rPr lang="en-US" sz="2000" b="1" i="1">
                              <a:latin typeface="Cambria Math"/>
                            </a:rPr>
                            <m:t> </m:t>
                          </m:r>
                          <m:sSup>
                            <m:sSupPr>
                              <m:ctrlPr>
                                <a:rPr lang="en-US" sz="2000" b="1" i="1">
                                  <a:latin typeface="Cambria Math" panose="02040503050406030204" pitchFamily="18" charset="0"/>
                                </a:rPr>
                              </m:ctrlPr>
                            </m:sSupPr>
                            <m:e>
                              <m:r>
                                <a:rPr lang="en-US" sz="2000" b="1" i="1">
                                  <a:latin typeface="Cambria Math"/>
                                </a:rPr>
                                <m:t>𝒚</m:t>
                              </m:r>
                            </m:e>
                            <m:sup>
                              <m:r>
                                <a:rPr lang="en-US" sz="2000" b="1" i="1">
                                  <a:latin typeface="Cambria Math"/>
                                </a:rPr>
                                <m:t>𝟐</m:t>
                              </m:r>
                            </m:sup>
                          </m:sSup>
                        </m:num>
                        <m:den>
                          <m:r>
                            <a:rPr lang="en-US" sz="2000" b="1" i="1">
                              <a:latin typeface="Cambria Math"/>
                            </a:rPr>
                            <m:t>𝟏𝟒𝟒</m:t>
                          </m:r>
                        </m:den>
                      </m:f>
                      <m:r>
                        <a:rPr lang="en-US" sz="2000" b="1" i="1">
                          <a:latin typeface="Cambria Math"/>
                        </a:rPr>
                        <m:t>  = </m:t>
                      </m:r>
                      <m:f>
                        <m:fPr>
                          <m:ctrlPr>
                            <a:rPr lang="en-US" sz="2000" b="1" i="1">
                              <a:latin typeface="Cambria Math" panose="02040503050406030204" pitchFamily="18" charset="0"/>
                            </a:rPr>
                          </m:ctrlPr>
                        </m:fPr>
                        <m:num>
                          <m:r>
                            <a:rPr lang="en-US" sz="2000" b="1" i="1">
                              <a:latin typeface="Cambria Math"/>
                            </a:rPr>
                            <m:t>𝟏𝟒𝟒</m:t>
                          </m:r>
                        </m:num>
                        <m:den>
                          <m:r>
                            <a:rPr lang="en-US" sz="2000" b="1" i="1">
                              <a:latin typeface="Cambria Math"/>
                            </a:rPr>
                            <m:t>𝟏𝟒𝟒</m:t>
                          </m:r>
                        </m:den>
                      </m:f>
                    </m:oMath>
                  </m:oMathPara>
                </a14:m>
                <a:endParaRPr lang="ar-KW" sz="2000" b="1" dirty="0"/>
              </a:p>
            </p:txBody>
          </p:sp>
        </mc:Choice>
        <mc:Fallback>
          <p:sp>
            <p:nvSpPr>
              <p:cNvPr id="40" name="TextBox 39"/>
              <p:cNvSpPr txBox="1">
                <a:spLocks noRot="1" noChangeAspect="1" noMove="1" noResize="1" noEditPoints="1" noAdjustHandles="1" noChangeArrowheads="1" noChangeShapeType="1" noTextEdit="1"/>
              </p:cNvSpPr>
              <p:nvPr/>
            </p:nvSpPr>
            <p:spPr>
              <a:xfrm>
                <a:off x="683568" y="3356994"/>
                <a:ext cx="3168352" cy="7157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p:cNvSpPr txBox="1"/>
              <p:nvPr/>
            </p:nvSpPr>
            <p:spPr>
              <a:xfrm>
                <a:off x="534626" y="4221090"/>
                <a:ext cx="2669222"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𝒙</m:t>
                              </m:r>
                            </m:e>
                            <m:sup>
                              <m:r>
                                <a:rPr lang="ar-KW" sz="2000" b="1" i="1">
                                  <a:latin typeface="Cambria Math"/>
                                </a:rPr>
                                <m:t>𝟐</m:t>
                              </m:r>
                            </m:sup>
                          </m:sSup>
                        </m:num>
                        <m:den>
                          <m:sSup>
                            <m:sSupPr>
                              <m:ctrlPr>
                                <a:rPr lang="ar-KW" sz="2000" b="1" i="1">
                                  <a:latin typeface="Cambria Math" panose="02040503050406030204" pitchFamily="18" charset="0"/>
                                </a:rPr>
                              </m:ctrlPr>
                            </m:sSupPr>
                            <m:e>
                              <m:r>
                                <a:rPr lang="en-US" sz="2000" b="1" i="1">
                                  <a:latin typeface="Cambria Math"/>
                                </a:rPr>
                                <m:t>𝒂</m:t>
                              </m:r>
                            </m:e>
                            <m:sup>
                              <m:r>
                                <a:rPr lang="ar-KW" sz="2000" b="1" i="1">
                                  <a:latin typeface="Cambria Math"/>
                                </a:rPr>
                                <m:t>𝟐</m:t>
                              </m:r>
                            </m:sup>
                          </m:sSup>
                        </m:den>
                      </m:f>
                      <m:r>
                        <a:rPr lang="en-US" sz="2000" b="1" i="1">
                          <a:latin typeface="Cambria Math"/>
                        </a:rPr>
                        <m:t> −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𝒚</m:t>
                              </m:r>
                            </m:e>
                            <m:sup>
                              <m:r>
                                <a:rPr lang="en-US" sz="2000" b="1" i="1">
                                  <a:latin typeface="Cambria Math"/>
                                </a:rPr>
                                <m:t>𝟐</m:t>
                              </m:r>
                            </m:sup>
                          </m:sSup>
                        </m:num>
                        <m:den>
                          <m:sSup>
                            <m:sSupPr>
                              <m:ctrlPr>
                                <a:rPr lang="en-US" sz="2000" b="1" i="1">
                                  <a:latin typeface="Cambria Math" panose="02040503050406030204" pitchFamily="18" charset="0"/>
                                </a:rPr>
                              </m:ctrlPr>
                            </m:sSupPr>
                            <m:e>
                              <m:r>
                                <a:rPr lang="en-US" sz="2000" b="1" i="1">
                                  <a:latin typeface="Cambria Math"/>
                                </a:rPr>
                                <m:t>𝒃</m:t>
                              </m:r>
                            </m:e>
                            <m:sup>
                              <m:r>
                                <a:rPr lang="en-US" sz="2000" b="1" i="1">
                                  <a:latin typeface="Cambria Math"/>
                                </a:rPr>
                                <m:t>𝟐</m:t>
                              </m:r>
                            </m:sup>
                          </m:sSup>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41" name="TextBox 40"/>
              <p:cNvSpPr txBox="1">
                <a:spLocks noRot="1" noChangeAspect="1" noMove="1" noResize="1" noEditPoints="1" noAdjustHandles="1" noChangeArrowheads="1" noChangeShapeType="1" noTextEdit="1"/>
              </p:cNvSpPr>
              <p:nvPr/>
            </p:nvSpPr>
            <p:spPr>
              <a:xfrm>
                <a:off x="534626" y="4221090"/>
                <a:ext cx="2669222" cy="71776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3321869" y="4287245"/>
                <a:ext cx="2669222" cy="7364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𝒙</m:t>
                              </m:r>
                            </m:e>
                            <m:sup>
                              <m:r>
                                <a:rPr lang="ar-KW" sz="2000" b="1" i="1">
                                  <a:latin typeface="Cambria Math"/>
                                </a:rPr>
                                <m:t>𝟐</m:t>
                              </m:r>
                            </m:sup>
                          </m:sSup>
                        </m:num>
                        <m:den>
                          <m:r>
                            <a:rPr lang="ar-KW" sz="2000" b="1" i="1">
                              <a:latin typeface="Cambria Math"/>
                            </a:rPr>
                            <m:t>𝟏𝟔</m:t>
                          </m:r>
                        </m:den>
                      </m:f>
                      <m:r>
                        <a:rPr lang="en-US" sz="2000" b="1" i="1">
                          <a:latin typeface="Cambria Math"/>
                        </a:rPr>
                        <m:t> −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𝒚</m:t>
                              </m:r>
                            </m:e>
                            <m:sup>
                              <m:r>
                                <a:rPr lang="en-US" sz="2000" b="1" i="1">
                                  <a:latin typeface="Cambria Math"/>
                                </a:rPr>
                                <m:t>𝟐</m:t>
                              </m:r>
                            </m:sup>
                          </m:sSup>
                        </m:num>
                        <m:den>
                          <m:r>
                            <a:rPr lang="en-US" sz="2000" b="1" i="1">
                              <a:latin typeface="Cambria Math"/>
                            </a:rPr>
                            <m:t>𝟗</m:t>
                          </m:r>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42" name="TextBox 41"/>
              <p:cNvSpPr txBox="1">
                <a:spLocks noRot="1" noChangeAspect="1" noMove="1" noResize="1" noEditPoints="1" noAdjustHandles="1" noChangeArrowheads="1" noChangeShapeType="1" noTextEdit="1"/>
              </p:cNvSpPr>
              <p:nvPr/>
            </p:nvSpPr>
            <p:spPr>
              <a:xfrm>
                <a:off x="3321869" y="4287245"/>
                <a:ext cx="2669222" cy="736420"/>
              </a:xfrm>
              <a:prstGeom prst="rect">
                <a:avLst/>
              </a:prstGeom>
              <a:blipFill>
                <a:blip r:embed="rId8"/>
                <a:stretch>
                  <a:fillRect/>
                </a:stretch>
              </a:blipFill>
            </p:spPr>
            <p:txBody>
              <a:bodyPr/>
              <a:lstStyle/>
              <a:p>
                <a:r>
                  <a:rPr lang="en-US">
                    <a:noFill/>
                  </a:rPr>
                  <a:t> </a:t>
                </a:r>
              </a:p>
            </p:txBody>
          </p:sp>
        </mc:Fallback>
      </mc:AlternateContent>
      <p:sp>
        <p:nvSpPr>
          <p:cNvPr id="43" name="Right Arrow 42"/>
          <p:cNvSpPr/>
          <p:nvPr/>
        </p:nvSpPr>
        <p:spPr>
          <a:xfrm>
            <a:off x="3009603" y="4655457"/>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pic>
        <p:nvPicPr>
          <p:cNvPr id="44" name="Picture 2"/>
          <p:cNvPicPr>
            <a:picLocks noChangeAspect="1" noChangeArrowheads="1"/>
          </p:cNvPicPr>
          <p:nvPr/>
        </p:nvPicPr>
        <p:blipFill>
          <a:blip r:embed="rId9" cstate="print">
            <a:duotone>
              <a:prstClr val="black"/>
              <a:schemeClr val="accent1">
                <a:tint val="45000"/>
                <a:satMod val="400000"/>
              </a:schemeClr>
            </a:duotone>
          </a:blip>
          <a:srcRect l="88046" t="11971" r="1566" b="79944"/>
          <a:stretch>
            <a:fillRect/>
          </a:stretch>
        </p:blipFill>
        <p:spPr bwMode="auto">
          <a:xfrm>
            <a:off x="7828269" y="2949893"/>
            <a:ext cx="776181" cy="432048"/>
          </a:xfrm>
          <a:prstGeom prst="rect">
            <a:avLst/>
          </a:prstGeom>
          <a:noFill/>
          <a:ln w="9525">
            <a:noFill/>
            <a:miter lim="800000"/>
            <a:headEnd/>
            <a:tailEnd/>
          </a:ln>
        </p:spPr>
      </p:pic>
    </p:spTree>
    <p:extLst>
      <p:ext uri="{BB962C8B-B14F-4D97-AF65-F5344CB8AC3E}">
        <p14:creationId xmlns:p14="http://schemas.microsoft.com/office/powerpoint/2010/main" val="17010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3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8"/>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p:bldP spid="30" grpId="0"/>
      <p:bldP spid="31" grpId="0"/>
      <p:bldP spid="32" grpId="0" animBg="1"/>
      <p:bldP spid="33" grpId="0"/>
      <p:bldP spid="34" grpId="0"/>
      <p:bldP spid="35" grpId="0" animBg="1"/>
      <p:bldP spid="36" grpId="0"/>
      <p:bldP spid="37" grpId="0"/>
      <p:bldP spid="38" grpId="0"/>
      <p:bldP spid="39" grpId="0"/>
      <p:bldP spid="40" grpId="0"/>
      <p:bldP spid="41" grpId="0"/>
      <p:bldP spid="42" grpId="0"/>
      <p:bldP spid="43"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prstClr val="black"/>
              <a:schemeClr val="accent1">
                <a:tint val="45000"/>
                <a:satMod val="400000"/>
              </a:schemeClr>
            </a:duotone>
          </a:blip>
          <a:srcRect l="88046" t="11971" r="1566" b="79944"/>
          <a:stretch>
            <a:fillRect/>
          </a:stretch>
        </p:blipFill>
        <p:spPr bwMode="auto">
          <a:xfrm>
            <a:off x="7740354" y="332656"/>
            <a:ext cx="776181" cy="432048"/>
          </a:xfrm>
          <a:prstGeom prst="rect">
            <a:avLst/>
          </a:prstGeom>
          <a:noFill/>
          <a:ln w="9525">
            <a:noFill/>
            <a:miter lim="800000"/>
            <a:headEnd/>
            <a:tailEnd/>
          </a:ln>
        </p:spPr>
      </p:pic>
      <p:sp>
        <p:nvSpPr>
          <p:cNvPr id="5" name="Oval 4"/>
          <p:cNvSpPr/>
          <p:nvPr/>
        </p:nvSpPr>
        <p:spPr>
          <a:xfrm>
            <a:off x="259904" y="348239"/>
            <a:ext cx="432048"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t>b</a:t>
            </a:r>
            <a:endParaRPr lang="ar-KW" dirty="0"/>
          </a:p>
        </p:txBody>
      </p:sp>
      <p:sp>
        <p:nvSpPr>
          <p:cNvPr id="6" name="TextBox 5"/>
          <p:cNvSpPr txBox="1"/>
          <p:nvPr/>
        </p:nvSpPr>
        <p:spPr>
          <a:xfrm>
            <a:off x="3788296" y="447057"/>
            <a:ext cx="3672408" cy="461665"/>
          </a:xfrm>
          <a:prstGeom prst="rect">
            <a:avLst/>
          </a:prstGeom>
          <a:noFill/>
        </p:spPr>
        <p:txBody>
          <a:bodyPr wrap="square" rtlCol="1">
            <a:spAutoFit/>
          </a:bodyPr>
          <a:lstStyle/>
          <a:p>
            <a:r>
              <a:rPr lang="ar-KW" sz="2400" b="1" dirty="0">
                <a:solidFill>
                  <a:srgbClr val="FF0000"/>
                </a:solidFill>
              </a:rPr>
              <a:t> لايجاد البؤرتين نكتب المعادلة</a:t>
            </a:r>
          </a:p>
        </p:txBody>
      </p:sp>
      <p:sp>
        <p:nvSpPr>
          <p:cNvPr id="7" name="Rectangle 6"/>
          <p:cNvSpPr/>
          <p:nvPr/>
        </p:nvSpPr>
        <p:spPr>
          <a:xfrm>
            <a:off x="907696" y="368275"/>
            <a:ext cx="2304256" cy="461665"/>
          </a:xfrm>
          <a:prstGeom prst="rect">
            <a:avLst/>
          </a:prstGeom>
        </p:spPr>
        <p:txBody>
          <a:bodyPr wrap="square">
            <a:spAutoFit/>
          </a:bodyPr>
          <a:lstStyle/>
          <a:p>
            <a:r>
              <a:rPr lang="en-US" sz="2400" b="1" dirty="0"/>
              <a:t>c</a:t>
            </a:r>
            <a:r>
              <a:rPr lang="en-US" sz="2400" b="1" baseline="30000" dirty="0"/>
              <a:t>2 </a:t>
            </a:r>
            <a:r>
              <a:rPr lang="en-US" sz="2400" b="1" dirty="0"/>
              <a:t>=  a</a:t>
            </a:r>
            <a:r>
              <a:rPr lang="en-US" sz="2400" b="1" baseline="30000" dirty="0"/>
              <a:t>2</a:t>
            </a:r>
            <a:r>
              <a:rPr lang="en-US" sz="2400" b="1" dirty="0"/>
              <a:t>  +  b</a:t>
            </a:r>
            <a:r>
              <a:rPr lang="en-US" sz="2400" b="1" baseline="30000" dirty="0"/>
              <a:t>2</a:t>
            </a:r>
            <a:r>
              <a:rPr lang="ar-KW" sz="2400" b="1" baseline="30000" dirty="0"/>
              <a:t> </a:t>
            </a:r>
            <a:endParaRPr lang="ar-KW" sz="2400" dirty="0"/>
          </a:p>
        </p:txBody>
      </p:sp>
      <p:sp>
        <p:nvSpPr>
          <p:cNvPr id="8" name="Rectangle 7"/>
          <p:cNvSpPr/>
          <p:nvPr/>
        </p:nvSpPr>
        <p:spPr>
          <a:xfrm>
            <a:off x="827584" y="861685"/>
            <a:ext cx="2116756" cy="830997"/>
          </a:xfrm>
          <a:prstGeom prst="rect">
            <a:avLst/>
          </a:prstGeom>
        </p:spPr>
        <p:txBody>
          <a:bodyPr wrap="square">
            <a:spAutoFit/>
          </a:bodyPr>
          <a:lstStyle/>
          <a:p>
            <a:r>
              <a:rPr lang="en-US" sz="2400" b="1" dirty="0"/>
              <a:t>c</a:t>
            </a:r>
            <a:r>
              <a:rPr lang="en-US" sz="2400" b="1" baseline="30000" dirty="0"/>
              <a:t>2 </a:t>
            </a:r>
            <a:r>
              <a:rPr lang="en-US" sz="2400" b="1" dirty="0"/>
              <a:t>= 16 + 9 </a:t>
            </a:r>
          </a:p>
          <a:p>
            <a:r>
              <a:rPr lang="en-US" sz="2400" b="1" dirty="0"/>
              <a:t>= 25       </a:t>
            </a:r>
            <a:r>
              <a:rPr lang="ar-KW" sz="2400" b="1" baseline="30000" dirty="0"/>
              <a:t> </a:t>
            </a:r>
            <a:r>
              <a:rPr lang="en-US" sz="2400" b="1" baseline="30000" dirty="0"/>
              <a:t>  </a:t>
            </a:r>
            <a:endParaRPr lang="ar-KW" sz="2400" dirty="0"/>
          </a:p>
        </p:txBody>
      </p:sp>
      <p:sp>
        <p:nvSpPr>
          <p:cNvPr id="9" name="TextBox 8"/>
          <p:cNvSpPr txBox="1"/>
          <p:nvPr/>
        </p:nvSpPr>
        <p:spPr>
          <a:xfrm>
            <a:off x="4355976" y="1046350"/>
            <a:ext cx="2168624" cy="461665"/>
          </a:xfrm>
          <a:prstGeom prst="rect">
            <a:avLst/>
          </a:prstGeom>
          <a:noFill/>
        </p:spPr>
        <p:txBody>
          <a:bodyPr wrap="square" rtlCol="1">
            <a:spAutoFit/>
          </a:bodyPr>
          <a:lstStyle/>
          <a:p>
            <a:r>
              <a:rPr lang="ar-KW" sz="2400" b="1" dirty="0">
                <a:solidFill>
                  <a:srgbClr val="FF0000"/>
                </a:solidFill>
              </a:rPr>
              <a:t>وبالتعويض</a:t>
            </a:r>
          </a:p>
        </p:txBody>
      </p:sp>
      <p:sp>
        <p:nvSpPr>
          <p:cNvPr id="10" name="Rectangle 9"/>
          <p:cNvSpPr/>
          <p:nvPr/>
        </p:nvSpPr>
        <p:spPr>
          <a:xfrm>
            <a:off x="827584" y="1661901"/>
            <a:ext cx="1460300" cy="830997"/>
          </a:xfrm>
          <a:prstGeom prst="rect">
            <a:avLst/>
          </a:prstGeom>
        </p:spPr>
        <p:txBody>
          <a:bodyPr wrap="square">
            <a:spAutoFit/>
          </a:bodyPr>
          <a:lstStyle/>
          <a:p>
            <a:r>
              <a:rPr lang="en-US" sz="2400" b="1" dirty="0"/>
              <a:t>c </a:t>
            </a:r>
            <a:r>
              <a:rPr lang="en-US" sz="2400" b="1" baseline="30000" dirty="0"/>
              <a:t> </a:t>
            </a:r>
            <a:r>
              <a:rPr lang="en-US" sz="2400" b="1" dirty="0"/>
              <a:t> =  5     </a:t>
            </a:r>
            <a:r>
              <a:rPr lang="ar-KW" sz="2400" b="1" baseline="30000" dirty="0"/>
              <a:t> </a:t>
            </a:r>
            <a:r>
              <a:rPr lang="en-US" sz="2400" b="1" baseline="30000" dirty="0"/>
              <a:t>   </a:t>
            </a:r>
            <a:endParaRPr lang="ar-KW" sz="2400" dirty="0"/>
          </a:p>
        </p:txBody>
      </p:sp>
      <p:sp>
        <p:nvSpPr>
          <p:cNvPr id="11" name="TextBox 10"/>
          <p:cNvSpPr txBox="1"/>
          <p:nvPr/>
        </p:nvSpPr>
        <p:spPr>
          <a:xfrm>
            <a:off x="5105340" y="2280967"/>
            <a:ext cx="1253420" cy="461665"/>
          </a:xfrm>
          <a:prstGeom prst="rect">
            <a:avLst/>
          </a:prstGeom>
          <a:noFill/>
        </p:spPr>
        <p:txBody>
          <a:bodyPr wrap="square" rtlCol="1">
            <a:spAutoFit/>
          </a:bodyPr>
          <a:lstStyle/>
          <a:p>
            <a:r>
              <a:rPr lang="ar-KW" sz="2400" b="1" dirty="0">
                <a:solidFill>
                  <a:srgbClr val="FF0000"/>
                </a:solidFill>
              </a:rPr>
              <a:t>البؤرتان </a:t>
            </a:r>
          </a:p>
        </p:txBody>
      </p:sp>
      <p:sp>
        <p:nvSpPr>
          <p:cNvPr id="12" name="TextBox 11"/>
          <p:cNvSpPr txBox="1"/>
          <p:nvPr/>
        </p:nvSpPr>
        <p:spPr>
          <a:xfrm>
            <a:off x="640844" y="2262065"/>
            <a:ext cx="4464496" cy="461665"/>
          </a:xfrm>
          <a:prstGeom prst="rect">
            <a:avLst/>
          </a:prstGeom>
          <a:noFill/>
        </p:spPr>
        <p:txBody>
          <a:bodyPr wrap="square" rtlCol="1">
            <a:spAutoFit/>
          </a:bodyPr>
          <a:lstStyle/>
          <a:p>
            <a:pPr algn="l"/>
            <a:r>
              <a:rPr lang="en-US" sz="2400" b="1" dirty="0"/>
              <a:t>F</a:t>
            </a:r>
            <a:r>
              <a:rPr lang="en-US" sz="1600" b="1" dirty="0"/>
              <a:t>1 </a:t>
            </a:r>
            <a:r>
              <a:rPr lang="en-US" sz="2400" b="1" dirty="0"/>
              <a:t>(-5 , 0 )  ,  F</a:t>
            </a:r>
            <a:r>
              <a:rPr lang="en-US" sz="1600" b="1" dirty="0"/>
              <a:t>2 </a:t>
            </a:r>
            <a:r>
              <a:rPr lang="en-US" sz="2400" b="1" dirty="0"/>
              <a:t> (5 ,  0 ) </a:t>
            </a:r>
            <a:endParaRPr lang="ar-KW" sz="1100" b="1" dirty="0"/>
          </a:p>
        </p:txBody>
      </p:sp>
      <p:sp>
        <p:nvSpPr>
          <p:cNvPr id="13" name="Oval 12"/>
          <p:cNvSpPr/>
          <p:nvPr/>
        </p:nvSpPr>
        <p:spPr>
          <a:xfrm>
            <a:off x="259904" y="2848856"/>
            <a:ext cx="432048"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solidFill>
                  <a:schemeClr val="tx1"/>
                </a:solidFill>
              </a:rPr>
              <a:t>c</a:t>
            </a:r>
            <a:endParaRPr lang="ar-KW" dirty="0">
              <a:solidFill>
                <a:schemeClr val="tx1"/>
              </a:solidFill>
            </a:endParaRPr>
          </a:p>
        </p:txBody>
      </p:sp>
      <p:sp>
        <p:nvSpPr>
          <p:cNvPr id="14" name="TextBox 13"/>
          <p:cNvSpPr txBox="1"/>
          <p:nvPr/>
        </p:nvSpPr>
        <p:spPr>
          <a:xfrm>
            <a:off x="3409651" y="2895329"/>
            <a:ext cx="2880320" cy="461665"/>
          </a:xfrm>
          <a:prstGeom prst="rect">
            <a:avLst/>
          </a:prstGeom>
          <a:noFill/>
        </p:spPr>
        <p:txBody>
          <a:bodyPr wrap="square" rtlCol="1">
            <a:spAutoFit/>
          </a:bodyPr>
          <a:lstStyle/>
          <a:p>
            <a:r>
              <a:rPr lang="ar-KW" sz="2400" b="1" dirty="0">
                <a:solidFill>
                  <a:srgbClr val="FF0000"/>
                </a:solidFill>
              </a:rPr>
              <a:t>معادلتي دليلي القطع الزائد</a:t>
            </a:r>
          </a:p>
        </p:txBody>
      </p:sp>
      <mc:AlternateContent xmlns:mc="http://schemas.openxmlformats.org/markup-compatibility/2006">
        <mc:Choice xmlns:a14="http://schemas.microsoft.com/office/drawing/2010/main" Requires="a14">
          <p:sp>
            <p:nvSpPr>
              <p:cNvPr id="15" name="TextBox 14"/>
              <p:cNvSpPr txBox="1"/>
              <p:nvPr/>
            </p:nvSpPr>
            <p:spPr>
              <a:xfrm>
                <a:off x="1957683" y="2699155"/>
                <a:ext cx="255198" cy="717761"/>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𝒙</m:t>
                      </m:r>
                      <m:r>
                        <a:rPr lang="en-US" sz="2000" b="1" i="1">
                          <a:latin typeface="Cambria Math"/>
                        </a:rPr>
                        <m:t>=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𝒂</m:t>
                              </m:r>
                            </m:e>
                            <m:sup>
                              <m:r>
                                <a:rPr lang="en-US" sz="2000" b="1" i="1">
                                  <a:latin typeface="Cambria Math"/>
                                </a:rPr>
                                <m:t>𝟐</m:t>
                              </m:r>
                            </m:sup>
                          </m:sSup>
                        </m:num>
                        <m:den>
                          <m:r>
                            <a:rPr lang="en-US" sz="2000" b="1" i="1">
                              <a:latin typeface="Cambria Math"/>
                            </a:rPr>
                            <m:t>𝒄</m:t>
                          </m:r>
                        </m:den>
                      </m:f>
                    </m:oMath>
                  </m:oMathPara>
                </a14:m>
                <a:endParaRPr lang="ar-KW" sz="2000" b="1" dirty="0"/>
              </a:p>
            </p:txBody>
          </p:sp>
        </mc:Choice>
        <mc:Fallback>
          <p:sp>
            <p:nvSpPr>
              <p:cNvPr id="15" name="TextBox 14"/>
              <p:cNvSpPr txBox="1">
                <a:spLocks noRot="1" noChangeAspect="1" noMove="1" noResize="1" noEditPoints="1" noAdjustHandles="1" noChangeArrowheads="1" noChangeShapeType="1" noTextEdit="1"/>
              </p:cNvSpPr>
              <p:nvPr/>
            </p:nvSpPr>
            <p:spPr>
              <a:xfrm>
                <a:off x="1957683" y="2699155"/>
                <a:ext cx="255198" cy="717761"/>
              </a:xfrm>
              <a:prstGeom prst="rect">
                <a:avLst/>
              </a:prstGeom>
              <a:blipFill>
                <a:blip r:embed="rId3"/>
                <a:stretch>
                  <a:fillRect r="-3476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475930" y="3389952"/>
                <a:ext cx="2037495" cy="67050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𝒙</m:t>
                      </m:r>
                      <m:r>
                        <a:rPr lang="en-US" sz="2000" b="1" i="1">
                          <a:latin typeface="Cambria Math"/>
                        </a:rPr>
                        <m:t>= </m:t>
                      </m:r>
                      <m:f>
                        <m:fPr>
                          <m:ctrlPr>
                            <a:rPr lang="en-US" sz="2000" b="1" i="1">
                              <a:latin typeface="Cambria Math" panose="02040503050406030204" pitchFamily="18" charset="0"/>
                            </a:rPr>
                          </m:ctrlPr>
                        </m:fPr>
                        <m:num>
                          <m:r>
                            <a:rPr lang="en-US" sz="2000" b="1" i="1">
                              <a:latin typeface="Cambria Math"/>
                            </a:rPr>
                            <m:t>𝟏𝟔</m:t>
                          </m:r>
                        </m:num>
                        <m:den>
                          <m:r>
                            <a:rPr lang="en-US" sz="2000" b="1" i="1">
                              <a:latin typeface="Cambria Math"/>
                            </a:rPr>
                            <m:t>𝟓</m:t>
                          </m:r>
                        </m:den>
                      </m:f>
                    </m:oMath>
                  </m:oMathPara>
                </a14:m>
                <a:endParaRPr lang="ar-KW" sz="2000" b="1" dirty="0"/>
              </a:p>
            </p:txBody>
          </p:sp>
        </mc:Choice>
        <mc:Fallback>
          <p:sp>
            <p:nvSpPr>
              <p:cNvPr id="16" name="TextBox 15"/>
              <p:cNvSpPr txBox="1">
                <a:spLocks noRot="1" noChangeAspect="1" noMove="1" noResize="1" noEditPoints="1" noAdjustHandles="1" noChangeArrowheads="1" noChangeShapeType="1" noTextEdit="1"/>
              </p:cNvSpPr>
              <p:nvPr/>
            </p:nvSpPr>
            <p:spPr>
              <a:xfrm>
                <a:off x="475930" y="3389952"/>
                <a:ext cx="2037495" cy="67050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3770910" y="3356994"/>
                <a:ext cx="255198" cy="670505"/>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  </m:t>
                      </m:r>
                      <m:r>
                        <a:rPr lang="en-US" sz="2000" b="1" i="1">
                          <a:latin typeface="Cambria Math"/>
                        </a:rPr>
                        <m:t>𝒙</m:t>
                      </m:r>
                      <m:r>
                        <a:rPr lang="en-US" sz="2000" b="1" i="1">
                          <a:latin typeface="Cambria Math"/>
                        </a:rPr>
                        <m:t>=− </m:t>
                      </m:r>
                      <m:f>
                        <m:fPr>
                          <m:ctrlPr>
                            <a:rPr lang="en-US" sz="2000" b="1" i="1">
                              <a:latin typeface="Cambria Math" panose="02040503050406030204" pitchFamily="18" charset="0"/>
                            </a:rPr>
                          </m:ctrlPr>
                        </m:fPr>
                        <m:num>
                          <m:r>
                            <a:rPr lang="en-US" sz="2000" b="1" i="1">
                              <a:latin typeface="Cambria Math"/>
                            </a:rPr>
                            <m:t>𝟏𝟔</m:t>
                          </m:r>
                        </m:num>
                        <m:den>
                          <m:r>
                            <a:rPr lang="en-US" sz="2000" b="1" i="1">
                              <a:latin typeface="Cambria Math"/>
                            </a:rPr>
                            <m:t>𝟓</m:t>
                          </m:r>
                        </m:den>
                      </m:f>
                    </m:oMath>
                  </m:oMathPara>
                </a14:m>
                <a:endParaRPr lang="ar-KW" sz="2000" b="1" dirty="0"/>
              </a:p>
            </p:txBody>
          </p:sp>
        </mc:Choice>
        <mc:Fallback>
          <p:sp>
            <p:nvSpPr>
              <p:cNvPr id="17" name="TextBox 16"/>
              <p:cNvSpPr txBox="1">
                <a:spLocks noRot="1" noChangeAspect="1" noMove="1" noResize="1" noEditPoints="1" noAdjustHandles="1" noChangeArrowheads="1" noChangeShapeType="1" noTextEdit="1"/>
              </p:cNvSpPr>
              <p:nvPr/>
            </p:nvSpPr>
            <p:spPr>
              <a:xfrm>
                <a:off x="3770910" y="3356994"/>
                <a:ext cx="255198" cy="670505"/>
              </a:xfrm>
              <a:prstGeom prst="rect">
                <a:avLst/>
              </a:prstGeom>
              <a:blipFill>
                <a:blip r:embed="rId5"/>
                <a:stretch>
                  <a:fillRect r="-590244"/>
                </a:stretch>
              </a:blipFill>
            </p:spPr>
            <p:txBody>
              <a:bodyPr/>
              <a:lstStyle/>
              <a:p>
                <a:r>
                  <a:rPr lang="en-US">
                    <a:noFill/>
                  </a:rPr>
                  <a:t> </a:t>
                </a:r>
              </a:p>
            </p:txBody>
          </p:sp>
        </mc:Fallback>
      </mc:AlternateContent>
      <p:sp>
        <p:nvSpPr>
          <p:cNvPr id="18" name="TextBox 17"/>
          <p:cNvSpPr txBox="1"/>
          <p:nvPr/>
        </p:nvSpPr>
        <p:spPr>
          <a:xfrm>
            <a:off x="3347864" y="4737069"/>
            <a:ext cx="2880320" cy="461665"/>
          </a:xfrm>
          <a:prstGeom prst="rect">
            <a:avLst/>
          </a:prstGeom>
          <a:noFill/>
        </p:spPr>
        <p:txBody>
          <a:bodyPr wrap="square" rtlCol="1">
            <a:spAutoFit/>
          </a:bodyPr>
          <a:lstStyle/>
          <a:p>
            <a:r>
              <a:rPr lang="ar-KW" sz="2400" b="1" dirty="0">
                <a:solidFill>
                  <a:srgbClr val="FF0000"/>
                </a:solidFill>
              </a:rPr>
              <a:t>طول المحور المرافق</a:t>
            </a:r>
          </a:p>
        </p:txBody>
      </p:sp>
      <p:sp>
        <p:nvSpPr>
          <p:cNvPr id="19" name="Oval 18"/>
          <p:cNvSpPr/>
          <p:nvPr/>
        </p:nvSpPr>
        <p:spPr>
          <a:xfrm>
            <a:off x="259904" y="4090764"/>
            <a:ext cx="432048"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solidFill>
                  <a:schemeClr val="tx1"/>
                </a:solidFill>
              </a:rPr>
              <a:t>d</a:t>
            </a:r>
            <a:endParaRPr lang="ar-KW" dirty="0">
              <a:solidFill>
                <a:schemeClr val="tx1"/>
              </a:solidFill>
            </a:endParaRPr>
          </a:p>
        </p:txBody>
      </p:sp>
      <p:sp>
        <p:nvSpPr>
          <p:cNvPr id="20" name="TextBox 19"/>
          <p:cNvSpPr txBox="1"/>
          <p:nvPr/>
        </p:nvSpPr>
        <p:spPr>
          <a:xfrm>
            <a:off x="3275856" y="4191473"/>
            <a:ext cx="2880320" cy="461665"/>
          </a:xfrm>
          <a:prstGeom prst="rect">
            <a:avLst/>
          </a:prstGeom>
          <a:noFill/>
        </p:spPr>
        <p:txBody>
          <a:bodyPr wrap="square" rtlCol="1">
            <a:spAutoFit/>
          </a:bodyPr>
          <a:lstStyle/>
          <a:p>
            <a:r>
              <a:rPr lang="ar-KW" sz="2400" b="1" dirty="0">
                <a:solidFill>
                  <a:srgbClr val="FF0000"/>
                </a:solidFill>
              </a:rPr>
              <a:t>طول المحور القاطع</a:t>
            </a:r>
          </a:p>
        </p:txBody>
      </p:sp>
      <mc:AlternateContent xmlns:mc="http://schemas.openxmlformats.org/markup-compatibility/2006">
        <mc:Choice xmlns:a14="http://schemas.microsoft.com/office/drawing/2010/main" Requires="a14">
          <p:sp>
            <p:nvSpPr>
              <p:cNvPr id="21" name="TextBox 20"/>
              <p:cNvSpPr txBox="1"/>
              <p:nvPr/>
            </p:nvSpPr>
            <p:spPr>
              <a:xfrm>
                <a:off x="847724" y="4153496"/>
                <a:ext cx="2880320" cy="461665"/>
              </a:xfrm>
              <a:prstGeom prst="rect">
                <a:avLst/>
              </a:prstGeom>
              <a:noFill/>
            </p:spPr>
            <p:txBody>
              <a:bodyPr wrap="square" rtlCol="1">
                <a:spAutoFit/>
              </a:bodyPr>
              <a:lstStyle/>
              <a:p>
                <a:pPr algn="l"/>
                <a:r>
                  <a:rPr lang="en-US" sz="2400" b="1" dirty="0"/>
                  <a:t>2a = 2  </a:t>
                </a:r>
                <a14:m>
                  <m:oMath xmlns:m="http://schemas.openxmlformats.org/officeDocument/2006/math">
                    <m:r>
                      <a:rPr lang="en-US" sz="2400" b="1" i="1">
                        <a:latin typeface="Cambria Math"/>
                        <a:ea typeface="Cambria Math"/>
                      </a:rPr>
                      <m:t>× </m:t>
                    </m:r>
                    <m:r>
                      <a:rPr lang="en-US" sz="2400" b="1" i="1">
                        <a:latin typeface="Cambria Math"/>
                        <a:ea typeface="Cambria Math"/>
                      </a:rPr>
                      <m:t>𝟒</m:t>
                    </m:r>
                    <m:r>
                      <a:rPr lang="en-US" sz="2400" b="1" i="1">
                        <a:latin typeface="Cambria Math"/>
                        <a:ea typeface="Cambria Math"/>
                      </a:rPr>
                      <m:t>=</m:t>
                    </m:r>
                    <m:r>
                      <a:rPr lang="en-US" sz="2400" b="1" i="1">
                        <a:latin typeface="Cambria Math"/>
                        <a:ea typeface="Cambria Math"/>
                      </a:rPr>
                      <m:t>𝟖</m:t>
                    </m:r>
                  </m:oMath>
                </a14:m>
                <a:endParaRPr lang="ar-KW" sz="2400" b="1" dirty="0"/>
              </a:p>
            </p:txBody>
          </p:sp>
        </mc:Choice>
        <mc:Fallback>
          <p:sp>
            <p:nvSpPr>
              <p:cNvPr id="21" name="TextBox 20"/>
              <p:cNvSpPr txBox="1">
                <a:spLocks noRot="1" noChangeAspect="1" noMove="1" noResize="1" noEditPoints="1" noAdjustHandles="1" noChangeArrowheads="1" noChangeShapeType="1" noTextEdit="1"/>
              </p:cNvSpPr>
              <p:nvPr/>
            </p:nvSpPr>
            <p:spPr>
              <a:xfrm>
                <a:off x="847724" y="4153496"/>
                <a:ext cx="2880320" cy="461665"/>
              </a:xfrm>
              <a:prstGeom prst="rect">
                <a:avLst/>
              </a:prstGeom>
              <a:blipFill>
                <a:blip r:embed="rId6"/>
                <a:stretch>
                  <a:fillRect l="-2960" t="-10526"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824181" y="4698719"/>
                <a:ext cx="2880320" cy="461665"/>
              </a:xfrm>
              <a:prstGeom prst="rect">
                <a:avLst/>
              </a:prstGeom>
              <a:noFill/>
            </p:spPr>
            <p:txBody>
              <a:bodyPr wrap="square" rtlCol="1">
                <a:spAutoFit/>
              </a:bodyPr>
              <a:lstStyle/>
              <a:p>
                <a:pPr algn="l"/>
                <a:r>
                  <a:rPr lang="en-US" sz="2400" b="1" dirty="0"/>
                  <a:t>2b = 2  </a:t>
                </a:r>
                <a14:m>
                  <m:oMath xmlns:m="http://schemas.openxmlformats.org/officeDocument/2006/math">
                    <m:r>
                      <a:rPr lang="en-US" sz="2400" b="1" i="1">
                        <a:latin typeface="Cambria Math"/>
                        <a:ea typeface="Cambria Math"/>
                      </a:rPr>
                      <m:t>× </m:t>
                    </m:r>
                    <m:r>
                      <a:rPr lang="en-US" sz="2400" b="1" i="1">
                        <a:latin typeface="Cambria Math"/>
                        <a:ea typeface="Cambria Math"/>
                      </a:rPr>
                      <m:t>𝟑</m:t>
                    </m:r>
                    <m:r>
                      <a:rPr lang="en-US" sz="2400" b="1" i="1">
                        <a:latin typeface="Cambria Math"/>
                        <a:ea typeface="Cambria Math"/>
                      </a:rPr>
                      <m:t>=</m:t>
                    </m:r>
                    <m:r>
                      <a:rPr lang="en-US" sz="2400" b="1" i="1">
                        <a:latin typeface="Cambria Math"/>
                        <a:ea typeface="Cambria Math"/>
                      </a:rPr>
                      <m:t>𝟔</m:t>
                    </m:r>
                  </m:oMath>
                </a14:m>
                <a:endParaRPr lang="ar-KW" sz="2400" b="1" dirty="0"/>
              </a:p>
            </p:txBody>
          </p:sp>
        </mc:Choice>
        <mc:Fallback>
          <p:sp>
            <p:nvSpPr>
              <p:cNvPr id="22" name="TextBox 21"/>
              <p:cNvSpPr txBox="1">
                <a:spLocks noRot="1" noChangeAspect="1" noMove="1" noResize="1" noEditPoints="1" noAdjustHandles="1" noChangeArrowheads="1" noChangeShapeType="1" noTextEdit="1"/>
              </p:cNvSpPr>
              <p:nvPr/>
            </p:nvSpPr>
            <p:spPr>
              <a:xfrm>
                <a:off x="824181" y="4698719"/>
                <a:ext cx="2880320" cy="461665"/>
              </a:xfrm>
              <a:prstGeom prst="rect">
                <a:avLst/>
              </a:prstGeom>
              <a:blipFill>
                <a:blip r:embed="rId7"/>
                <a:stretch>
                  <a:fillRect l="-2960" t="-10526" b="-28947"/>
                </a:stretch>
              </a:blipFill>
            </p:spPr>
            <p:txBody>
              <a:bodyPr/>
              <a:lstStyle/>
              <a:p>
                <a:r>
                  <a:rPr lang="en-US">
                    <a:noFill/>
                  </a:rPr>
                  <a:t> </a:t>
                </a:r>
              </a:p>
            </p:txBody>
          </p:sp>
        </mc:Fallback>
      </mc:AlternateContent>
      <p:sp>
        <p:nvSpPr>
          <p:cNvPr id="23" name="Oval 22"/>
          <p:cNvSpPr/>
          <p:nvPr/>
        </p:nvSpPr>
        <p:spPr>
          <a:xfrm>
            <a:off x="259906" y="5492983"/>
            <a:ext cx="491799"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solidFill>
                  <a:schemeClr val="tx1"/>
                </a:solidFill>
              </a:rPr>
              <a:t>e</a:t>
            </a:r>
            <a:endParaRPr lang="ar-KW" dirty="0">
              <a:solidFill>
                <a:schemeClr val="tx1"/>
              </a:solidFill>
            </a:endParaRPr>
          </a:p>
        </p:txBody>
      </p:sp>
      <p:sp>
        <p:nvSpPr>
          <p:cNvPr id="24" name="TextBox 23"/>
          <p:cNvSpPr txBox="1"/>
          <p:nvPr/>
        </p:nvSpPr>
        <p:spPr>
          <a:xfrm>
            <a:off x="2339752" y="5506594"/>
            <a:ext cx="3903892" cy="461665"/>
          </a:xfrm>
          <a:prstGeom prst="rect">
            <a:avLst/>
          </a:prstGeom>
          <a:noFill/>
        </p:spPr>
        <p:txBody>
          <a:bodyPr wrap="square" rtlCol="1">
            <a:spAutoFit/>
          </a:bodyPr>
          <a:lstStyle/>
          <a:p>
            <a:r>
              <a:rPr lang="ar-KW" sz="2400" b="1" dirty="0">
                <a:solidFill>
                  <a:srgbClr val="FF0000"/>
                </a:solidFill>
              </a:rPr>
              <a:t>معادلتي كل من الخطين المقاربين</a:t>
            </a:r>
          </a:p>
        </p:txBody>
      </p:sp>
      <mc:AlternateContent xmlns:mc="http://schemas.openxmlformats.org/markup-compatibility/2006">
        <mc:Choice xmlns:a14="http://schemas.microsoft.com/office/drawing/2010/main" Requires="a14">
          <p:sp>
            <p:nvSpPr>
              <p:cNvPr id="25" name="TextBox 24"/>
              <p:cNvSpPr txBox="1"/>
              <p:nvPr/>
            </p:nvSpPr>
            <p:spPr>
              <a:xfrm>
                <a:off x="467546" y="5445226"/>
                <a:ext cx="1842441" cy="541623"/>
              </a:xfrm>
              <a:prstGeom prst="rect">
                <a:avLst/>
              </a:prstGeom>
              <a:noFill/>
            </p:spPr>
            <p:txBody>
              <a:bodyPr wrap="square" rtlCol="1">
                <a:spAutoFit/>
              </a:bodyPr>
              <a:lstStyle/>
              <a:p>
                <a:r>
                  <a:rPr lang="en-US" sz="2000" b="1" dirty="0"/>
                  <a:t>y </a:t>
                </a:r>
                <a14:m>
                  <m:oMath xmlns:m="http://schemas.openxmlformats.org/officeDocument/2006/math">
                    <m:r>
                      <a:rPr lang="en-US" sz="2000" b="1" i="1">
                        <a:latin typeface="Cambria Math"/>
                      </a:rPr>
                      <m:t>= </m:t>
                    </m:r>
                    <m:r>
                      <a:rPr lang="en-US" sz="2000" b="1" i="1">
                        <a:latin typeface="Cambria Math"/>
                        <a:ea typeface="Cambria Math"/>
                      </a:rPr>
                      <m:t>±</m:t>
                    </m:r>
                    <m:f>
                      <m:fPr>
                        <m:ctrlPr>
                          <a:rPr lang="en-US" sz="2000" b="1" i="1">
                            <a:latin typeface="Cambria Math" panose="02040503050406030204" pitchFamily="18" charset="0"/>
                          </a:rPr>
                        </m:ctrlPr>
                      </m:fPr>
                      <m:num>
                        <m:r>
                          <a:rPr lang="en-US" sz="2000" b="1" i="1">
                            <a:latin typeface="Cambria Math"/>
                          </a:rPr>
                          <m:t>𝒃</m:t>
                        </m:r>
                      </m:num>
                      <m:den>
                        <m:r>
                          <a:rPr lang="en-US" sz="2000" b="1" i="1">
                            <a:latin typeface="Cambria Math"/>
                          </a:rPr>
                          <m:t>𝒂</m:t>
                        </m:r>
                      </m:den>
                    </m:f>
                    <m:r>
                      <a:rPr lang="en-US" sz="2000" b="1" i="1">
                        <a:latin typeface="Cambria Math"/>
                      </a:rPr>
                      <m:t>   </m:t>
                    </m:r>
                    <m:r>
                      <a:rPr lang="en-US" sz="2000" b="1" i="1">
                        <a:latin typeface="Cambria Math"/>
                      </a:rPr>
                      <m:t>𝒙</m:t>
                    </m:r>
                    <m:r>
                      <a:rPr lang="en-US" sz="2000" b="1" i="1">
                        <a:latin typeface="Cambria Math"/>
                      </a:rPr>
                      <m:t> </m:t>
                    </m:r>
                  </m:oMath>
                </a14:m>
                <a:endParaRPr lang="ar-KW" sz="2000" b="1" dirty="0"/>
              </a:p>
            </p:txBody>
          </p:sp>
        </mc:Choice>
        <mc:Fallback>
          <p:sp>
            <p:nvSpPr>
              <p:cNvPr id="25" name="TextBox 24"/>
              <p:cNvSpPr txBox="1">
                <a:spLocks noRot="1" noChangeAspect="1" noMove="1" noResize="1" noEditPoints="1" noAdjustHandles="1" noChangeArrowheads="1" noChangeShapeType="1" noTextEdit="1"/>
              </p:cNvSpPr>
              <p:nvPr/>
            </p:nvSpPr>
            <p:spPr>
              <a:xfrm>
                <a:off x="467546" y="5445226"/>
                <a:ext cx="1842441" cy="541623"/>
              </a:xfrm>
              <a:prstGeom prst="rect">
                <a:avLst/>
              </a:prstGeom>
              <a:blipFill>
                <a:blip r:embed="rId8"/>
                <a:stretch>
                  <a:fillRect b="-56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691953" y="6093296"/>
                <a:ext cx="1575792" cy="535468"/>
              </a:xfrm>
              <a:prstGeom prst="rect">
                <a:avLst/>
              </a:prstGeom>
              <a:noFill/>
            </p:spPr>
            <p:txBody>
              <a:bodyPr wrap="square" rtlCol="1">
                <a:spAutoFit/>
              </a:bodyPr>
              <a:lstStyle/>
              <a:p>
                <a:r>
                  <a:rPr lang="en-US" sz="2000" b="1" dirty="0"/>
                  <a:t>y</a:t>
                </a:r>
                <a14:m>
                  <m:oMath xmlns:m="http://schemas.openxmlformats.org/officeDocument/2006/math">
                    <m:r>
                      <a:rPr lang="en-US" sz="2000" b="1">
                        <a:latin typeface="Cambria Math"/>
                      </a:rPr>
                      <m:t> </m:t>
                    </m:r>
                    <m:r>
                      <a:rPr lang="en-US" sz="2000" b="1" i="1">
                        <a:latin typeface="Cambria Math"/>
                      </a:rPr>
                      <m:t>= </m:t>
                    </m:r>
                    <m:r>
                      <a:rPr lang="en-US" sz="2000" b="1" i="1">
                        <a:latin typeface="Cambria Math"/>
                        <a:ea typeface="Cambria Math"/>
                      </a:rPr>
                      <m:t>±</m:t>
                    </m:r>
                    <m:f>
                      <m:fPr>
                        <m:ctrlPr>
                          <a:rPr lang="en-US" sz="2000" b="1" i="1">
                            <a:latin typeface="Cambria Math" panose="02040503050406030204" pitchFamily="18" charset="0"/>
                          </a:rPr>
                        </m:ctrlPr>
                      </m:fPr>
                      <m:num>
                        <m:r>
                          <a:rPr lang="en-US" sz="2000" b="1" i="1">
                            <a:latin typeface="Cambria Math"/>
                          </a:rPr>
                          <m:t>𝟑</m:t>
                        </m:r>
                      </m:num>
                      <m:den>
                        <m:r>
                          <a:rPr lang="en-US" sz="2000" b="1" i="1">
                            <a:latin typeface="Cambria Math"/>
                          </a:rPr>
                          <m:t>𝟒</m:t>
                        </m:r>
                      </m:den>
                    </m:f>
                    <m:r>
                      <a:rPr lang="en-US" sz="2000" b="1" i="1">
                        <a:latin typeface="Cambria Math"/>
                      </a:rPr>
                      <m:t>   </m:t>
                    </m:r>
                    <m:r>
                      <a:rPr lang="en-US" sz="2000" b="1" i="1">
                        <a:latin typeface="Cambria Math"/>
                      </a:rPr>
                      <m:t>𝒙</m:t>
                    </m:r>
                    <m:r>
                      <a:rPr lang="en-US" sz="2000" b="1" i="1">
                        <a:latin typeface="Cambria Math"/>
                      </a:rPr>
                      <m:t> </m:t>
                    </m:r>
                  </m:oMath>
                </a14:m>
                <a:endParaRPr lang="ar-KW" sz="2000" b="1" dirty="0"/>
              </a:p>
            </p:txBody>
          </p:sp>
        </mc:Choice>
        <mc:Fallback>
          <p:sp>
            <p:nvSpPr>
              <p:cNvPr id="26" name="TextBox 25"/>
              <p:cNvSpPr txBox="1">
                <a:spLocks noRot="1" noChangeAspect="1" noMove="1" noResize="1" noEditPoints="1" noAdjustHandles="1" noChangeArrowheads="1" noChangeShapeType="1" noTextEdit="1"/>
              </p:cNvSpPr>
              <p:nvPr/>
            </p:nvSpPr>
            <p:spPr>
              <a:xfrm>
                <a:off x="691953" y="6093296"/>
                <a:ext cx="1575792" cy="535468"/>
              </a:xfrm>
              <a:prstGeom prst="rect">
                <a:avLst/>
              </a:prstGeom>
              <a:blipFill>
                <a:blip r:embed="rId9"/>
                <a:stretch>
                  <a:fillRect b="-6897"/>
                </a:stretch>
              </a:blipFill>
            </p:spPr>
            <p:txBody>
              <a:bodyPr/>
              <a:lstStyle/>
              <a:p>
                <a:r>
                  <a:rPr lang="en-US">
                    <a:noFill/>
                  </a:rPr>
                  <a:t> </a:t>
                </a:r>
              </a:p>
            </p:txBody>
          </p:sp>
        </mc:Fallback>
      </mc:AlternateContent>
    </p:spTree>
    <p:extLst>
      <p:ext uri="{BB962C8B-B14F-4D97-AF65-F5344CB8AC3E}">
        <p14:creationId xmlns:p14="http://schemas.microsoft.com/office/powerpoint/2010/main" val="253085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P spid="12" grpId="0"/>
      <p:bldP spid="13" grpId="0" animBg="1"/>
      <p:bldP spid="14" grpId="0"/>
      <p:bldP spid="15" grpId="0"/>
      <p:bldP spid="16" grpId="0"/>
      <p:bldP spid="17" grpId="0"/>
      <p:bldP spid="18" grpId="0"/>
      <p:bldP spid="19" grpId="0" animBg="1"/>
      <p:bldP spid="20" grpId="0"/>
      <p:bldP spid="21" grpId="0"/>
      <p:bldP spid="22" grpId="0"/>
      <p:bldP spid="23" grpId="0" animBg="1"/>
      <p:bldP spid="24" grpId="0"/>
      <p:bldP spid="25" grpId="0"/>
      <p:bldP spid="26"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 name="Double Wave 84"/>
          <p:cNvSpPr/>
          <p:nvPr/>
        </p:nvSpPr>
        <p:spPr>
          <a:xfrm>
            <a:off x="287524" y="44624"/>
            <a:ext cx="1836204" cy="864096"/>
          </a:xfrm>
          <a:prstGeom prst="doubleWave">
            <a:avLst>
              <a:gd name="adj1" fmla="val 6250"/>
              <a:gd name="adj2" fmla="val -365"/>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KW" sz="4000" b="1" dirty="0"/>
              <a:t>الرسم</a:t>
            </a:r>
          </a:p>
        </p:txBody>
      </p:sp>
      <p:graphicFrame>
        <p:nvGraphicFramePr>
          <p:cNvPr id="86" name="Table 85"/>
          <p:cNvGraphicFramePr>
            <a:graphicFrameLocks noGrp="1"/>
          </p:cNvGraphicFramePr>
          <p:nvPr>
            <p:extLst>
              <p:ext uri="{D42A27DB-BD31-4B8C-83A1-F6EECF244321}">
                <p14:modId xmlns:p14="http://schemas.microsoft.com/office/powerpoint/2010/main" val="4142292220"/>
              </p:ext>
            </p:extLst>
          </p:nvPr>
        </p:nvGraphicFramePr>
        <p:xfrm>
          <a:off x="267286" y="1036970"/>
          <a:ext cx="8784972" cy="5460996"/>
        </p:xfrm>
        <a:graphic>
          <a:graphicData uri="http://schemas.openxmlformats.org/drawingml/2006/table">
            <a:tbl>
              <a:tblPr rtl="1" firstRow="1" bandRow="1">
                <a:tableStyleId>{5940675A-B579-460E-94D1-54222C63F5DA}</a:tableStyleId>
              </a:tblPr>
              <a:tblGrid>
                <a:gridCol w="732081">
                  <a:extLst>
                    <a:ext uri="{9D8B030D-6E8A-4147-A177-3AD203B41FA5}">
                      <a16:colId xmlns:a16="http://schemas.microsoft.com/office/drawing/2014/main" val="20000"/>
                    </a:ext>
                  </a:extLst>
                </a:gridCol>
                <a:gridCol w="732081">
                  <a:extLst>
                    <a:ext uri="{9D8B030D-6E8A-4147-A177-3AD203B41FA5}">
                      <a16:colId xmlns:a16="http://schemas.microsoft.com/office/drawing/2014/main" val="20001"/>
                    </a:ext>
                  </a:extLst>
                </a:gridCol>
                <a:gridCol w="732081">
                  <a:extLst>
                    <a:ext uri="{9D8B030D-6E8A-4147-A177-3AD203B41FA5}">
                      <a16:colId xmlns:a16="http://schemas.microsoft.com/office/drawing/2014/main" val="20002"/>
                    </a:ext>
                  </a:extLst>
                </a:gridCol>
                <a:gridCol w="732081">
                  <a:extLst>
                    <a:ext uri="{9D8B030D-6E8A-4147-A177-3AD203B41FA5}">
                      <a16:colId xmlns:a16="http://schemas.microsoft.com/office/drawing/2014/main" val="20003"/>
                    </a:ext>
                  </a:extLst>
                </a:gridCol>
                <a:gridCol w="732081">
                  <a:extLst>
                    <a:ext uri="{9D8B030D-6E8A-4147-A177-3AD203B41FA5}">
                      <a16:colId xmlns:a16="http://schemas.microsoft.com/office/drawing/2014/main" val="20004"/>
                    </a:ext>
                  </a:extLst>
                </a:gridCol>
                <a:gridCol w="732081">
                  <a:extLst>
                    <a:ext uri="{9D8B030D-6E8A-4147-A177-3AD203B41FA5}">
                      <a16:colId xmlns:a16="http://schemas.microsoft.com/office/drawing/2014/main" val="20005"/>
                    </a:ext>
                  </a:extLst>
                </a:gridCol>
                <a:gridCol w="732081">
                  <a:extLst>
                    <a:ext uri="{9D8B030D-6E8A-4147-A177-3AD203B41FA5}">
                      <a16:colId xmlns:a16="http://schemas.microsoft.com/office/drawing/2014/main" val="20006"/>
                    </a:ext>
                  </a:extLst>
                </a:gridCol>
                <a:gridCol w="732081">
                  <a:extLst>
                    <a:ext uri="{9D8B030D-6E8A-4147-A177-3AD203B41FA5}">
                      <a16:colId xmlns:a16="http://schemas.microsoft.com/office/drawing/2014/main" val="20007"/>
                    </a:ext>
                  </a:extLst>
                </a:gridCol>
                <a:gridCol w="732081">
                  <a:extLst>
                    <a:ext uri="{9D8B030D-6E8A-4147-A177-3AD203B41FA5}">
                      <a16:colId xmlns:a16="http://schemas.microsoft.com/office/drawing/2014/main" val="20008"/>
                    </a:ext>
                  </a:extLst>
                </a:gridCol>
                <a:gridCol w="732081">
                  <a:extLst>
                    <a:ext uri="{9D8B030D-6E8A-4147-A177-3AD203B41FA5}">
                      <a16:colId xmlns:a16="http://schemas.microsoft.com/office/drawing/2014/main" val="20009"/>
                    </a:ext>
                  </a:extLst>
                </a:gridCol>
                <a:gridCol w="732081">
                  <a:extLst>
                    <a:ext uri="{9D8B030D-6E8A-4147-A177-3AD203B41FA5}">
                      <a16:colId xmlns:a16="http://schemas.microsoft.com/office/drawing/2014/main" val="20010"/>
                    </a:ext>
                  </a:extLst>
                </a:gridCol>
                <a:gridCol w="732081">
                  <a:extLst>
                    <a:ext uri="{9D8B030D-6E8A-4147-A177-3AD203B41FA5}">
                      <a16:colId xmlns:a16="http://schemas.microsoft.com/office/drawing/2014/main" val="20011"/>
                    </a:ext>
                  </a:extLst>
                </a:gridCol>
              </a:tblGrid>
              <a:tr h="455083">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extLst>
                  <a:ext uri="{0D108BD9-81ED-4DB2-BD59-A6C34878D82A}">
                    <a16:rowId xmlns:a16="http://schemas.microsoft.com/office/drawing/2014/main" val="10000"/>
                  </a:ext>
                </a:extLst>
              </a:tr>
              <a:tr h="455083">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1"/>
                  </a:ext>
                </a:extLst>
              </a:tr>
              <a:tr h="455083">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extLst>
                  <a:ext uri="{0D108BD9-81ED-4DB2-BD59-A6C34878D82A}">
                    <a16:rowId xmlns:a16="http://schemas.microsoft.com/office/drawing/2014/main" val="10002"/>
                  </a:ext>
                </a:extLst>
              </a:tr>
              <a:tr h="455083">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extLst>
                  <a:ext uri="{0D108BD9-81ED-4DB2-BD59-A6C34878D82A}">
                    <a16:rowId xmlns:a16="http://schemas.microsoft.com/office/drawing/2014/main" val="10003"/>
                  </a:ext>
                </a:extLst>
              </a:tr>
              <a:tr h="455083">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4"/>
                  </a:ext>
                </a:extLst>
              </a:tr>
              <a:tr h="455083">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5"/>
                  </a:ext>
                </a:extLst>
              </a:tr>
              <a:tr h="455083">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6"/>
                  </a:ext>
                </a:extLst>
              </a:tr>
              <a:tr h="455083">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extLst>
                  <a:ext uri="{0D108BD9-81ED-4DB2-BD59-A6C34878D82A}">
                    <a16:rowId xmlns:a16="http://schemas.microsoft.com/office/drawing/2014/main" val="10007"/>
                  </a:ext>
                </a:extLst>
              </a:tr>
              <a:tr h="455083">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b="1"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extLst>
                  <a:ext uri="{0D108BD9-81ED-4DB2-BD59-A6C34878D82A}">
                    <a16:rowId xmlns:a16="http://schemas.microsoft.com/office/drawing/2014/main" val="10008"/>
                  </a:ext>
                </a:extLst>
              </a:tr>
              <a:tr h="455083">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9"/>
                  </a:ext>
                </a:extLst>
              </a:tr>
              <a:tr h="455083">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extLst>
                  <a:ext uri="{0D108BD9-81ED-4DB2-BD59-A6C34878D82A}">
                    <a16:rowId xmlns:a16="http://schemas.microsoft.com/office/drawing/2014/main" val="10010"/>
                  </a:ext>
                </a:extLst>
              </a:tr>
              <a:tr h="455083">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11"/>
                  </a:ext>
                </a:extLst>
              </a:tr>
            </a:tbl>
          </a:graphicData>
        </a:graphic>
      </p:graphicFrame>
      <p:cxnSp>
        <p:nvCxnSpPr>
          <p:cNvPr id="87" name="Straight Arrow Connector 86"/>
          <p:cNvCxnSpPr/>
          <p:nvPr/>
        </p:nvCxnSpPr>
        <p:spPr>
          <a:xfrm flipV="1">
            <a:off x="7580570" y="1052736"/>
            <a:ext cx="0" cy="5400600"/>
          </a:xfrm>
          <a:prstGeom prst="straightConnector1">
            <a:avLst/>
          </a:prstGeom>
          <a:ln>
            <a:prstDash val="lgDash"/>
            <a:headEnd type="arrow"/>
            <a:tailEnd type="arrow"/>
          </a:ln>
        </p:spPr>
        <p:style>
          <a:lnRef idx="2">
            <a:schemeClr val="accent6"/>
          </a:lnRef>
          <a:fillRef idx="0">
            <a:schemeClr val="accent6"/>
          </a:fillRef>
          <a:effectRef idx="1">
            <a:schemeClr val="accent6"/>
          </a:effectRef>
          <a:fontRef idx="minor">
            <a:schemeClr val="tx1"/>
          </a:fontRef>
        </p:style>
      </p:cxnSp>
      <p:cxnSp>
        <p:nvCxnSpPr>
          <p:cNvPr id="88" name="Straight Arrow Connector 87"/>
          <p:cNvCxnSpPr/>
          <p:nvPr/>
        </p:nvCxnSpPr>
        <p:spPr>
          <a:xfrm flipV="1">
            <a:off x="1723212" y="1110540"/>
            <a:ext cx="0" cy="5400600"/>
          </a:xfrm>
          <a:prstGeom prst="straightConnector1">
            <a:avLst/>
          </a:prstGeom>
          <a:ln>
            <a:prstDash val="dashDot"/>
            <a:headEnd type="arrow"/>
            <a:tailEnd type="arrow"/>
          </a:ln>
        </p:spPr>
        <p:style>
          <a:lnRef idx="2">
            <a:schemeClr val="accent6"/>
          </a:lnRef>
          <a:fillRef idx="0">
            <a:schemeClr val="accent6"/>
          </a:fillRef>
          <a:effectRef idx="1">
            <a:schemeClr val="accent6"/>
          </a:effectRef>
          <a:fontRef idx="minor">
            <a:schemeClr val="tx1"/>
          </a:fontRef>
        </p:style>
      </p:cxnSp>
      <p:cxnSp>
        <p:nvCxnSpPr>
          <p:cNvPr id="89" name="Straight Arrow Connector 88"/>
          <p:cNvCxnSpPr/>
          <p:nvPr/>
        </p:nvCxnSpPr>
        <p:spPr>
          <a:xfrm flipH="1">
            <a:off x="611560" y="2386513"/>
            <a:ext cx="7740860" cy="0"/>
          </a:xfrm>
          <a:prstGeom prst="straightConnector1">
            <a:avLst/>
          </a:prstGeom>
          <a:ln>
            <a:prstDash val="dash"/>
            <a:headEnd type="arrow"/>
            <a:tailEnd type="arrow"/>
          </a:ln>
        </p:spPr>
        <p:style>
          <a:lnRef idx="2">
            <a:schemeClr val="accent2"/>
          </a:lnRef>
          <a:fillRef idx="0">
            <a:schemeClr val="accent2"/>
          </a:fillRef>
          <a:effectRef idx="1">
            <a:schemeClr val="accent2"/>
          </a:effectRef>
          <a:fontRef idx="minor">
            <a:schemeClr val="tx1"/>
          </a:fontRef>
        </p:style>
      </p:cxnSp>
      <p:cxnSp>
        <p:nvCxnSpPr>
          <p:cNvPr id="90" name="Straight Arrow Connector 89"/>
          <p:cNvCxnSpPr/>
          <p:nvPr/>
        </p:nvCxnSpPr>
        <p:spPr>
          <a:xfrm flipH="1">
            <a:off x="763960" y="5141426"/>
            <a:ext cx="7740860" cy="0"/>
          </a:xfrm>
          <a:prstGeom prst="straightConnector1">
            <a:avLst/>
          </a:prstGeom>
          <a:ln>
            <a:prstDash val="dash"/>
            <a:headEnd type="arrow"/>
            <a:tailEnd type="arrow"/>
          </a:ln>
        </p:spPr>
        <p:style>
          <a:lnRef idx="2">
            <a:schemeClr val="accent2"/>
          </a:lnRef>
          <a:fillRef idx="0">
            <a:schemeClr val="accent2"/>
          </a:fillRef>
          <a:effectRef idx="1">
            <a:schemeClr val="accent2"/>
          </a:effectRef>
          <a:fontRef idx="minor">
            <a:schemeClr val="tx1"/>
          </a:fontRef>
        </p:style>
      </p:cxnSp>
      <p:cxnSp>
        <p:nvCxnSpPr>
          <p:cNvPr id="91" name="Straight Arrow Connector 90"/>
          <p:cNvCxnSpPr/>
          <p:nvPr/>
        </p:nvCxnSpPr>
        <p:spPr>
          <a:xfrm flipH="1">
            <a:off x="208698" y="1628800"/>
            <a:ext cx="8899806" cy="4216806"/>
          </a:xfrm>
          <a:prstGeom prst="straightConnector1">
            <a:avLst/>
          </a:prstGeom>
          <a:ln>
            <a:prstDash val="lgDashDotDot"/>
            <a:headEnd type="arrow"/>
            <a:tailEnd type="arrow"/>
          </a:ln>
        </p:spPr>
        <p:style>
          <a:lnRef idx="2">
            <a:schemeClr val="accent3"/>
          </a:lnRef>
          <a:fillRef idx="0">
            <a:schemeClr val="accent3"/>
          </a:fillRef>
          <a:effectRef idx="1">
            <a:schemeClr val="accent3"/>
          </a:effectRef>
          <a:fontRef idx="minor">
            <a:schemeClr val="tx1"/>
          </a:fontRef>
        </p:style>
      </p:cxnSp>
      <p:cxnSp>
        <p:nvCxnSpPr>
          <p:cNvPr id="92" name="Straight Arrow Connector 91"/>
          <p:cNvCxnSpPr/>
          <p:nvPr/>
        </p:nvCxnSpPr>
        <p:spPr>
          <a:xfrm>
            <a:off x="152452" y="1631985"/>
            <a:ext cx="8964996" cy="4248339"/>
          </a:xfrm>
          <a:prstGeom prst="straightConnector1">
            <a:avLst/>
          </a:prstGeom>
          <a:ln>
            <a:prstDash val="lgDashDotDot"/>
            <a:headEnd type="arrow"/>
            <a:tailEnd type="arrow"/>
          </a:ln>
        </p:spPr>
        <p:style>
          <a:lnRef idx="2">
            <a:schemeClr val="accent3"/>
          </a:lnRef>
          <a:fillRef idx="0">
            <a:schemeClr val="accent3"/>
          </a:fillRef>
          <a:effectRef idx="1">
            <a:schemeClr val="accent3"/>
          </a:effectRef>
          <a:fontRef idx="minor">
            <a:schemeClr val="tx1"/>
          </a:fontRef>
        </p:style>
      </p:cxnSp>
      <p:sp>
        <p:nvSpPr>
          <p:cNvPr id="93" name="Freeform 7"/>
          <p:cNvSpPr>
            <a:spLocks/>
          </p:cNvSpPr>
          <p:nvPr/>
        </p:nvSpPr>
        <p:spPr bwMode="auto">
          <a:xfrm>
            <a:off x="7564804" y="1695048"/>
            <a:ext cx="1759724" cy="3966202"/>
          </a:xfrm>
          <a:custGeom>
            <a:avLst/>
            <a:gdLst>
              <a:gd name="T0" fmla="*/ 559 w 559"/>
              <a:gd name="T1" fmla="*/ 0 h 997"/>
              <a:gd name="T2" fmla="*/ 15 w 559"/>
              <a:gd name="T3" fmla="*/ 453 h 997"/>
              <a:gd name="T4" fmla="*/ 469 w 559"/>
              <a:gd name="T5" fmla="*/ 997 h 997"/>
            </a:gdLst>
            <a:ahLst/>
            <a:cxnLst>
              <a:cxn ang="0">
                <a:pos x="T0" y="T1"/>
              </a:cxn>
              <a:cxn ang="0">
                <a:pos x="T2" y="T3"/>
              </a:cxn>
              <a:cxn ang="0">
                <a:pos x="T4" y="T5"/>
              </a:cxn>
            </a:cxnLst>
            <a:rect l="0" t="0" r="r" b="b"/>
            <a:pathLst>
              <a:path w="559" h="997">
                <a:moveTo>
                  <a:pt x="559" y="0"/>
                </a:moveTo>
                <a:cubicBezTo>
                  <a:pt x="294" y="143"/>
                  <a:pt x="30" y="287"/>
                  <a:pt x="15" y="453"/>
                </a:cubicBezTo>
                <a:cubicBezTo>
                  <a:pt x="0" y="619"/>
                  <a:pt x="234" y="808"/>
                  <a:pt x="469" y="997"/>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94" name="Freeform 7"/>
          <p:cNvSpPr>
            <a:spLocks/>
          </p:cNvSpPr>
          <p:nvPr/>
        </p:nvSpPr>
        <p:spPr bwMode="auto">
          <a:xfrm rot="10800000">
            <a:off x="-11513" y="1844826"/>
            <a:ext cx="1759724" cy="3860673"/>
          </a:xfrm>
          <a:custGeom>
            <a:avLst/>
            <a:gdLst>
              <a:gd name="T0" fmla="*/ 559 w 559"/>
              <a:gd name="T1" fmla="*/ 0 h 997"/>
              <a:gd name="T2" fmla="*/ 15 w 559"/>
              <a:gd name="T3" fmla="*/ 453 h 997"/>
              <a:gd name="T4" fmla="*/ 469 w 559"/>
              <a:gd name="T5" fmla="*/ 997 h 997"/>
            </a:gdLst>
            <a:ahLst/>
            <a:cxnLst>
              <a:cxn ang="0">
                <a:pos x="T0" y="T1"/>
              </a:cxn>
              <a:cxn ang="0">
                <a:pos x="T2" y="T3"/>
              </a:cxn>
              <a:cxn ang="0">
                <a:pos x="T4" y="T5"/>
              </a:cxn>
            </a:cxnLst>
            <a:rect l="0" t="0" r="r" b="b"/>
            <a:pathLst>
              <a:path w="559" h="997">
                <a:moveTo>
                  <a:pt x="559" y="0"/>
                </a:moveTo>
                <a:cubicBezTo>
                  <a:pt x="294" y="143"/>
                  <a:pt x="30" y="287"/>
                  <a:pt x="15" y="453"/>
                </a:cubicBezTo>
                <a:cubicBezTo>
                  <a:pt x="0" y="619"/>
                  <a:pt x="234" y="808"/>
                  <a:pt x="469" y="997"/>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95" name="TextBox 94"/>
          <p:cNvSpPr txBox="1"/>
          <p:nvPr/>
        </p:nvSpPr>
        <p:spPr>
          <a:xfrm>
            <a:off x="6516216" y="3419710"/>
            <a:ext cx="1152128" cy="646331"/>
          </a:xfrm>
          <a:prstGeom prst="rect">
            <a:avLst/>
          </a:prstGeom>
          <a:noFill/>
        </p:spPr>
        <p:txBody>
          <a:bodyPr wrap="square" rtlCol="1">
            <a:spAutoFit/>
          </a:bodyPr>
          <a:lstStyle/>
          <a:p>
            <a:r>
              <a:rPr lang="en-US" dirty="0"/>
              <a:t>A</a:t>
            </a:r>
            <a:r>
              <a:rPr lang="en-US" sz="1200" dirty="0"/>
              <a:t>2</a:t>
            </a:r>
            <a:r>
              <a:rPr lang="en-US" dirty="0"/>
              <a:t>(4 . 0 ) </a:t>
            </a:r>
            <a:endParaRPr lang="ar-KW" dirty="0"/>
          </a:p>
        </p:txBody>
      </p:sp>
      <p:sp>
        <p:nvSpPr>
          <p:cNvPr id="96" name="TextBox 95"/>
          <p:cNvSpPr txBox="1"/>
          <p:nvPr/>
        </p:nvSpPr>
        <p:spPr>
          <a:xfrm>
            <a:off x="1619672" y="3429000"/>
            <a:ext cx="1404156" cy="369332"/>
          </a:xfrm>
          <a:prstGeom prst="rect">
            <a:avLst/>
          </a:prstGeom>
          <a:noFill/>
        </p:spPr>
        <p:txBody>
          <a:bodyPr wrap="square" rtlCol="1">
            <a:spAutoFit/>
          </a:bodyPr>
          <a:lstStyle/>
          <a:p>
            <a:r>
              <a:rPr lang="en-US" dirty="0"/>
              <a:t>A</a:t>
            </a:r>
            <a:r>
              <a:rPr lang="en-US" sz="1200" dirty="0"/>
              <a:t>1</a:t>
            </a:r>
            <a:r>
              <a:rPr lang="en-US" dirty="0"/>
              <a:t>(-4 . 0 ) </a:t>
            </a:r>
            <a:endParaRPr lang="ar-KW" dirty="0"/>
          </a:p>
        </p:txBody>
      </p:sp>
      <p:sp>
        <p:nvSpPr>
          <p:cNvPr id="97" name="TextBox 96"/>
          <p:cNvSpPr txBox="1"/>
          <p:nvPr/>
        </p:nvSpPr>
        <p:spPr>
          <a:xfrm>
            <a:off x="7780828" y="3338383"/>
            <a:ext cx="1255668" cy="369332"/>
          </a:xfrm>
          <a:prstGeom prst="rect">
            <a:avLst/>
          </a:prstGeom>
          <a:noFill/>
        </p:spPr>
        <p:txBody>
          <a:bodyPr wrap="square" rtlCol="1">
            <a:spAutoFit/>
          </a:bodyPr>
          <a:lstStyle/>
          <a:p>
            <a:r>
              <a:rPr lang="en-US" dirty="0"/>
              <a:t>F</a:t>
            </a:r>
            <a:r>
              <a:rPr lang="en-US" sz="1200" dirty="0"/>
              <a:t>2</a:t>
            </a:r>
            <a:r>
              <a:rPr lang="en-US" dirty="0"/>
              <a:t>(5 . 0 ) </a:t>
            </a:r>
            <a:endParaRPr lang="ar-KW" dirty="0"/>
          </a:p>
        </p:txBody>
      </p:sp>
      <p:sp>
        <p:nvSpPr>
          <p:cNvPr id="98" name="TextBox 97"/>
          <p:cNvSpPr txBox="1"/>
          <p:nvPr/>
        </p:nvSpPr>
        <p:spPr>
          <a:xfrm>
            <a:off x="208698" y="3338383"/>
            <a:ext cx="1258574" cy="369332"/>
          </a:xfrm>
          <a:prstGeom prst="rect">
            <a:avLst/>
          </a:prstGeom>
          <a:noFill/>
        </p:spPr>
        <p:txBody>
          <a:bodyPr wrap="square" rtlCol="1">
            <a:spAutoFit/>
          </a:bodyPr>
          <a:lstStyle/>
          <a:p>
            <a:r>
              <a:rPr lang="en-US" dirty="0"/>
              <a:t>F</a:t>
            </a:r>
            <a:r>
              <a:rPr lang="en-US" sz="1200" dirty="0"/>
              <a:t>1</a:t>
            </a:r>
            <a:r>
              <a:rPr lang="en-US" dirty="0"/>
              <a:t>(-5 . 0 ) </a:t>
            </a:r>
            <a:endParaRPr lang="ar-KW" dirty="0"/>
          </a:p>
        </p:txBody>
      </p:sp>
      <p:sp>
        <p:nvSpPr>
          <p:cNvPr id="99" name="Oval 98"/>
          <p:cNvSpPr/>
          <p:nvPr/>
        </p:nvSpPr>
        <p:spPr>
          <a:xfrm flipH="1">
            <a:off x="7596336" y="3717034"/>
            <a:ext cx="72010" cy="1170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100" name="Oval 99"/>
          <p:cNvSpPr/>
          <p:nvPr/>
        </p:nvSpPr>
        <p:spPr>
          <a:xfrm flipH="1">
            <a:off x="8316414" y="3717034"/>
            <a:ext cx="72010" cy="1170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101" name="Oval 100"/>
          <p:cNvSpPr/>
          <p:nvPr/>
        </p:nvSpPr>
        <p:spPr>
          <a:xfrm flipH="1">
            <a:off x="1691680" y="3672029"/>
            <a:ext cx="72010" cy="1170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102" name="Oval 101"/>
          <p:cNvSpPr/>
          <p:nvPr/>
        </p:nvSpPr>
        <p:spPr>
          <a:xfrm flipH="1">
            <a:off x="971600" y="3672029"/>
            <a:ext cx="72010" cy="1170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103" name="Oval 102"/>
          <p:cNvSpPr/>
          <p:nvPr/>
        </p:nvSpPr>
        <p:spPr>
          <a:xfrm flipH="1">
            <a:off x="4644006" y="2303877"/>
            <a:ext cx="72010" cy="1170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104" name="TextBox 103"/>
          <p:cNvSpPr txBox="1"/>
          <p:nvPr/>
        </p:nvSpPr>
        <p:spPr>
          <a:xfrm>
            <a:off x="4572000" y="1979548"/>
            <a:ext cx="1008112" cy="369332"/>
          </a:xfrm>
          <a:prstGeom prst="rect">
            <a:avLst/>
          </a:prstGeom>
          <a:noFill/>
        </p:spPr>
        <p:txBody>
          <a:bodyPr wrap="square" rtlCol="1">
            <a:spAutoFit/>
          </a:bodyPr>
          <a:lstStyle/>
          <a:p>
            <a:r>
              <a:rPr lang="en-US" dirty="0"/>
              <a:t>B</a:t>
            </a:r>
            <a:r>
              <a:rPr lang="en-US" sz="1200" dirty="0"/>
              <a:t>2(</a:t>
            </a:r>
            <a:r>
              <a:rPr lang="en-US" dirty="0"/>
              <a:t>0 .3) </a:t>
            </a:r>
            <a:endParaRPr lang="ar-KW" dirty="0"/>
          </a:p>
        </p:txBody>
      </p:sp>
      <p:sp>
        <p:nvSpPr>
          <p:cNvPr id="105" name="TextBox 104"/>
          <p:cNvSpPr txBox="1"/>
          <p:nvPr/>
        </p:nvSpPr>
        <p:spPr>
          <a:xfrm>
            <a:off x="3563888" y="5085184"/>
            <a:ext cx="1152128" cy="369332"/>
          </a:xfrm>
          <a:prstGeom prst="rect">
            <a:avLst/>
          </a:prstGeom>
          <a:noFill/>
        </p:spPr>
        <p:txBody>
          <a:bodyPr wrap="square" rtlCol="1">
            <a:spAutoFit/>
          </a:bodyPr>
          <a:lstStyle/>
          <a:p>
            <a:r>
              <a:rPr lang="en-US" dirty="0"/>
              <a:t>B</a:t>
            </a:r>
            <a:r>
              <a:rPr lang="en-US" sz="1200" dirty="0"/>
              <a:t>1(</a:t>
            </a:r>
            <a:r>
              <a:rPr lang="en-US" dirty="0"/>
              <a:t>0 .-3) </a:t>
            </a:r>
            <a:endParaRPr lang="ar-KW" dirty="0"/>
          </a:p>
        </p:txBody>
      </p:sp>
      <p:sp>
        <p:nvSpPr>
          <p:cNvPr id="106" name="Oval 105"/>
          <p:cNvSpPr/>
          <p:nvPr/>
        </p:nvSpPr>
        <p:spPr>
          <a:xfrm flipH="1">
            <a:off x="4644008" y="5085186"/>
            <a:ext cx="72010" cy="11701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grpSp>
        <p:nvGrpSpPr>
          <p:cNvPr id="107" name="Group 106"/>
          <p:cNvGrpSpPr/>
          <p:nvPr/>
        </p:nvGrpSpPr>
        <p:grpSpPr>
          <a:xfrm>
            <a:off x="-27568" y="764706"/>
            <a:ext cx="9208080" cy="5764619"/>
            <a:chOff x="-27568" y="764704"/>
            <a:chExt cx="9208080" cy="5764619"/>
          </a:xfrm>
        </p:grpSpPr>
        <p:sp>
          <p:nvSpPr>
            <p:cNvPr id="108" name="TextBox 107"/>
            <p:cNvSpPr txBox="1"/>
            <p:nvPr/>
          </p:nvSpPr>
          <p:spPr>
            <a:xfrm>
              <a:off x="8757408" y="3789040"/>
              <a:ext cx="360040" cy="307777"/>
            </a:xfrm>
            <a:prstGeom prst="rect">
              <a:avLst/>
            </a:prstGeom>
            <a:noFill/>
          </p:spPr>
          <p:txBody>
            <a:bodyPr wrap="square" rtlCol="1">
              <a:spAutoFit/>
            </a:bodyPr>
            <a:lstStyle/>
            <a:p>
              <a:r>
                <a:rPr lang="en-US" sz="1400" b="1" dirty="0"/>
                <a:t>6</a:t>
              </a:r>
              <a:endParaRPr lang="ar-KW" sz="1400" b="1" dirty="0"/>
            </a:p>
          </p:txBody>
        </p:sp>
        <p:grpSp>
          <p:nvGrpSpPr>
            <p:cNvPr id="109" name="Group 108"/>
            <p:cNvGrpSpPr/>
            <p:nvPr/>
          </p:nvGrpSpPr>
          <p:grpSpPr>
            <a:xfrm>
              <a:off x="-27568" y="764704"/>
              <a:ext cx="9208080" cy="5764619"/>
              <a:chOff x="-27568" y="764704"/>
              <a:chExt cx="9208080" cy="5764619"/>
            </a:xfrm>
          </p:grpSpPr>
          <p:grpSp>
            <p:nvGrpSpPr>
              <p:cNvPr id="110" name="Group 109"/>
              <p:cNvGrpSpPr/>
              <p:nvPr/>
            </p:nvGrpSpPr>
            <p:grpSpPr>
              <a:xfrm>
                <a:off x="-27568" y="888975"/>
                <a:ext cx="9079826" cy="5640348"/>
                <a:chOff x="-27568" y="888975"/>
                <a:chExt cx="9079826" cy="5640348"/>
              </a:xfrm>
            </p:grpSpPr>
            <p:cxnSp>
              <p:nvCxnSpPr>
                <p:cNvPr id="113" name="Straight Arrow Connector 112"/>
                <p:cNvCxnSpPr>
                  <a:endCxn id="86" idx="0"/>
                </p:cNvCxnSpPr>
                <p:nvPr/>
              </p:nvCxnSpPr>
              <p:spPr>
                <a:xfrm flipH="1" flipV="1">
                  <a:off x="4659772" y="1036970"/>
                  <a:ext cx="2" cy="5400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14" name="Straight Arrow Connector 113"/>
                <p:cNvCxnSpPr>
                  <a:endCxn id="86" idx="3"/>
                </p:cNvCxnSpPr>
                <p:nvPr/>
              </p:nvCxnSpPr>
              <p:spPr>
                <a:xfrm>
                  <a:off x="267286" y="3737270"/>
                  <a:ext cx="8784972" cy="3019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nvGrpSpPr>
                <p:cNvPr id="115" name="Group 114"/>
                <p:cNvGrpSpPr/>
                <p:nvPr/>
              </p:nvGrpSpPr>
              <p:grpSpPr>
                <a:xfrm>
                  <a:off x="-27568" y="888975"/>
                  <a:ext cx="8560008" cy="5640348"/>
                  <a:chOff x="-27568" y="888975"/>
                  <a:chExt cx="8560008" cy="5640348"/>
                </a:xfrm>
              </p:grpSpPr>
              <p:sp>
                <p:nvSpPr>
                  <p:cNvPr id="116" name="TextBox 115"/>
                  <p:cNvSpPr txBox="1"/>
                  <p:nvPr/>
                </p:nvSpPr>
                <p:spPr>
                  <a:xfrm>
                    <a:off x="3563888" y="3789040"/>
                    <a:ext cx="360040" cy="307777"/>
                  </a:xfrm>
                  <a:prstGeom prst="rect">
                    <a:avLst/>
                  </a:prstGeom>
                  <a:noFill/>
                </p:spPr>
                <p:txBody>
                  <a:bodyPr wrap="square" rtlCol="1">
                    <a:spAutoFit/>
                  </a:bodyPr>
                  <a:lstStyle/>
                  <a:p>
                    <a:r>
                      <a:rPr lang="en-US" sz="1400" b="1" dirty="0"/>
                      <a:t>-1</a:t>
                    </a:r>
                    <a:endParaRPr lang="ar-KW" sz="1400" b="1" dirty="0"/>
                  </a:p>
                </p:txBody>
              </p:sp>
              <p:sp>
                <p:nvSpPr>
                  <p:cNvPr id="117" name="TextBox 116"/>
                  <p:cNvSpPr txBox="1"/>
                  <p:nvPr/>
                </p:nvSpPr>
                <p:spPr>
                  <a:xfrm>
                    <a:off x="4306556" y="3030606"/>
                    <a:ext cx="360040" cy="307777"/>
                  </a:xfrm>
                  <a:prstGeom prst="rect">
                    <a:avLst/>
                  </a:prstGeom>
                  <a:noFill/>
                </p:spPr>
                <p:txBody>
                  <a:bodyPr wrap="square" rtlCol="1">
                    <a:spAutoFit/>
                  </a:bodyPr>
                  <a:lstStyle/>
                  <a:p>
                    <a:r>
                      <a:rPr lang="en-US" sz="1400" b="1" dirty="0"/>
                      <a:t>1</a:t>
                    </a:r>
                    <a:endParaRPr lang="ar-KW" sz="1400" b="1" dirty="0"/>
                  </a:p>
                </p:txBody>
              </p:sp>
              <p:sp>
                <p:nvSpPr>
                  <p:cNvPr id="118" name="TextBox 117"/>
                  <p:cNvSpPr txBox="1"/>
                  <p:nvPr/>
                </p:nvSpPr>
                <p:spPr>
                  <a:xfrm>
                    <a:off x="4283968" y="4405580"/>
                    <a:ext cx="360040" cy="307777"/>
                  </a:xfrm>
                  <a:prstGeom prst="rect">
                    <a:avLst/>
                  </a:prstGeom>
                  <a:noFill/>
                </p:spPr>
                <p:txBody>
                  <a:bodyPr wrap="square" rtlCol="1">
                    <a:spAutoFit/>
                  </a:bodyPr>
                  <a:lstStyle/>
                  <a:p>
                    <a:r>
                      <a:rPr lang="en-US" sz="1400" b="1" dirty="0"/>
                      <a:t>-2</a:t>
                    </a:r>
                    <a:endParaRPr lang="ar-KW" sz="1400" b="1" dirty="0"/>
                  </a:p>
                </p:txBody>
              </p:sp>
              <p:sp>
                <p:nvSpPr>
                  <p:cNvPr id="119" name="TextBox 118"/>
                  <p:cNvSpPr txBox="1"/>
                  <p:nvPr/>
                </p:nvSpPr>
                <p:spPr>
                  <a:xfrm>
                    <a:off x="4306556" y="2551260"/>
                    <a:ext cx="360040" cy="307777"/>
                  </a:xfrm>
                  <a:prstGeom prst="rect">
                    <a:avLst/>
                  </a:prstGeom>
                  <a:noFill/>
                </p:spPr>
                <p:txBody>
                  <a:bodyPr wrap="square" rtlCol="1">
                    <a:spAutoFit/>
                  </a:bodyPr>
                  <a:lstStyle/>
                  <a:p>
                    <a:r>
                      <a:rPr lang="en-US" sz="1400" b="1" dirty="0"/>
                      <a:t>2</a:t>
                    </a:r>
                    <a:endParaRPr lang="ar-KW" sz="1400" b="1" dirty="0"/>
                  </a:p>
                </p:txBody>
              </p:sp>
              <p:sp>
                <p:nvSpPr>
                  <p:cNvPr id="120" name="TextBox 119"/>
                  <p:cNvSpPr txBox="1"/>
                  <p:nvPr/>
                </p:nvSpPr>
                <p:spPr>
                  <a:xfrm>
                    <a:off x="-27568" y="3769295"/>
                    <a:ext cx="360040" cy="307777"/>
                  </a:xfrm>
                  <a:prstGeom prst="rect">
                    <a:avLst/>
                  </a:prstGeom>
                  <a:noFill/>
                </p:spPr>
                <p:txBody>
                  <a:bodyPr wrap="square" rtlCol="1">
                    <a:spAutoFit/>
                  </a:bodyPr>
                  <a:lstStyle/>
                  <a:p>
                    <a:r>
                      <a:rPr lang="en-US" sz="1400" b="1" dirty="0"/>
                      <a:t>-6</a:t>
                    </a:r>
                    <a:endParaRPr lang="ar-KW" sz="1400" b="1" dirty="0"/>
                  </a:p>
                </p:txBody>
              </p:sp>
              <p:sp>
                <p:nvSpPr>
                  <p:cNvPr id="121" name="TextBox 120"/>
                  <p:cNvSpPr txBox="1"/>
                  <p:nvPr/>
                </p:nvSpPr>
                <p:spPr>
                  <a:xfrm>
                    <a:off x="611560" y="3789040"/>
                    <a:ext cx="360040" cy="307777"/>
                  </a:xfrm>
                  <a:prstGeom prst="rect">
                    <a:avLst/>
                  </a:prstGeom>
                  <a:noFill/>
                </p:spPr>
                <p:txBody>
                  <a:bodyPr wrap="square" rtlCol="1">
                    <a:spAutoFit/>
                  </a:bodyPr>
                  <a:lstStyle/>
                  <a:p>
                    <a:r>
                      <a:rPr lang="en-US" sz="1400" b="1" dirty="0"/>
                      <a:t>-5</a:t>
                    </a:r>
                    <a:endParaRPr lang="ar-KW" sz="1400" b="1" dirty="0"/>
                  </a:p>
                </p:txBody>
              </p:sp>
              <p:sp>
                <p:nvSpPr>
                  <p:cNvPr id="122" name="TextBox 121"/>
                  <p:cNvSpPr txBox="1"/>
                  <p:nvPr/>
                </p:nvSpPr>
                <p:spPr>
                  <a:xfrm>
                    <a:off x="1331640" y="3789040"/>
                    <a:ext cx="360040" cy="307777"/>
                  </a:xfrm>
                  <a:prstGeom prst="rect">
                    <a:avLst/>
                  </a:prstGeom>
                  <a:noFill/>
                </p:spPr>
                <p:txBody>
                  <a:bodyPr wrap="square" rtlCol="1">
                    <a:spAutoFit/>
                  </a:bodyPr>
                  <a:lstStyle/>
                  <a:p>
                    <a:r>
                      <a:rPr lang="en-US" sz="1400" b="1" dirty="0"/>
                      <a:t>-4</a:t>
                    </a:r>
                    <a:endParaRPr lang="ar-KW" sz="1400" b="1" dirty="0"/>
                  </a:p>
                </p:txBody>
              </p:sp>
              <p:sp>
                <p:nvSpPr>
                  <p:cNvPr id="123" name="TextBox 122"/>
                  <p:cNvSpPr txBox="1"/>
                  <p:nvPr/>
                </p:nvSpPr>
                <p:spPr>
                  <a:xfrm>
                    <a:off x="2123728" y="3789040"/>
                    <a:ext cx="360040" cy="307777"/>
                  </a:xfrm>
                  <a:prstGeom prst="rect">
                    <a:avLst/>
                  </a:prstGeom>
                  <a:noFill/>
                </p:spPr>
                <p:txBody>
                  <a:bodyPr wrap="square" rtlCol="1">
                    <a:spAutoFit/>
                  </a:bodyPr>
                  <a:lstStyle/>
                  <a:p>
                    <a:r>
                      <a:rPr lang="en-US" sz="1400" b="1" dirty="0"/>
                      <a:t>-3</a:t>
                    </a:r>
                    <a:endParaRPr lang="ar-KW" sz="1400" b="1" dirty="0"/>
                  </a:p>
                </p:txBody>
              </p:sp>
              <p:sp>
                <p:nvSpPr>
                  <p:cNvPr id="124" name="TextBox 123"/>
                  <p:cNvSpPr txBox="1"/>
                  <p:nvPr/>
                </p:nvSpPr>
                <p:spPr>
                  <a:xfrm>
                    <a:off x="4283968" y="3694444"/>
                    <a:ext cx="360040" cy="307777"/>
                  </a:xfrm>
                  <a:prstGeom prst="rect">
                    <a:avLst/>
                  </a:prstGeom>
                  <a:noFill/>
                </p:spPr>
                <p:txBody>
                  <a:bodyPr wrap="square" rtlCol="1">
                    <a:spAutoFit/>
                  </a:bodyPr>
                  <a:lstStyle/>
                  <a:p>
                    <a:r>
                      <a:rPr lang="en-US" sz="1400" b="1" dirty="0"/>
                      <a:t>0</a:t>
                    </a:r>
                    <a:endParaRPr lang="ar-KW" sz="1400" b="1" dirty="0"/>
                  </a:p>
                </p:txBody>
              </p:sp>
              <p:sp>
                <p:nvSpPr>
                  <p:cNvPr id="125" name="TextBox 124"/>
                  <p:cNvSpPr txBox="1"/>
                  <p:nvPr/>
                </p:nvSpPr>
                <p:spPr>
                  <a:xfrm>
                    <a:off x="2843808" y="3789040"/>
                    <a:ext cx="360040" cy="307777"/>
                  </a:xfrm>
                  <a:prstGeom prst="rect">
                    <a:avLst/>
                  </a:prstGeom>
                  <a:noFill/>
                </p:spPr>
                <p:txBody>
                  <a:bodyPr wrap="square" rtlCol="1">
                    <a:spAutoFit/>
                  </a:bodyPr>
                  <a:lstStyle/>
                  <a:p>
                    <a:r>
                      <a:rPr lang="en-US" sz="1400" b="1" dirty="0"/>
                      <a:t>-2</a:t>
                    </a:r>
                    <a:endParaRPr lang="ar-KW" sz="1400" b="1" dirty="0"/>
                  </a:p>
                </p:txBody>
              </p:sp>
              <p:sp>
                <p:nvSpPr>
                  <p:cNvPr id="126" name="TextBox 125"/>
                  <p:cNvSpPr txBox="1"/>
                  <p:nvPr/>
                </p:nvSpPr>
                <p:spPr>
                  <a:xfrm>
                    <a:off x="8172400" y="3717032"/>
                    <a:ext cx="360040" cy="307777"/>
                  </a:xfrm>
                  <a:prstGeom prst="rect">
                    <a:avLst/>
                  </a:prstGeom>
                  <a:noFill/>
                </p:spPr>
                <p:txBody>
                  <a:bodyPr wrap="square" rtlCol="1">
                    <a:spAutoFit/>
                  </a:bodyPr>
                  <a:lstStyle/>
                  <a:p>
                    <a:r>
                      <a:rPr lang="en-US" sz="1400" b="1" dirty="0"/>
                      <a:t>5</a:t>
                    </a:r>
                    <a:endParaRPr lang="ar-KW" sz="1400" b="1" dirty="0"/>
                  </a:p>
                </p:txBody>
              </p:sp>
              <p:sp>
                <p:nvSpPr>
                  <p:cNvPr id="127" name="TextBox 126"/>
                  <p:cNvSpPr txBox="1"/>
                  <p:nvPr/>
                </p:nvSpPr>
                <p:spPr>
                  <a:xfrm>
                    <a:off x="7420788" y="3757508"/>
                    <a:ext cx="360040" cy="307777"/>
                  </a:xfrm>
                  <a:prstGeom prst="rect">
                    <a:avLst/>
                  </a:prstGeom>
                  <a:noFill/>
                </p:spPr>
                <p:txBody>
                  <a:bodyPr wrap="square" rtlCol="1">
                    <a:spAutoFit/>
                  </a:bodyPr>
                  <a:lstStyle/>
                  <a:p>
                    <a:r>
                      <a:rPr lang="en-US" sz="1400" b="1" dirty="0"/>
                      <a:t>4</a:t>
                    </a:r>
                    <a:endParaRPr lang="ar-KW" sz="1400" b="1" dirty="0"/>
                  </a:p>
                </p:txBody>
              </p:sp>
              <p:sp>
                <p:nvSpPr>
                  <p:cNvPr id="128" name="TextBox 127"/>
                  <p:cNvSpPr txBox="1"/>
                  <p:nvPr/>
                </p:nvSpPr>
                <p:spPr>
                  <a:xfrm>
                    <a:off x="6660232" y="3769295"/>
                    <a:ext cx="360040" cy="307777"/>
                  </a:xfrm>
                  <a:prstGeom prst="rect">
                    <a:avLst/>
                  </a:prstGeom>
                  <a:noFill/>
                </p:spPr>
                <p:txBody>
                  <a:bodyPr wrap="square" rtlCol="1">
                    <a:spAutoFit/>
                  </a:bodyPr>
                  <a:lstStyle/>
                  <a:p>
                    <a:r>
                      <a:rPr lang="en-US" sz="1400" b="1" dirty="0"/>
                      <a:t>3</a:t>
                    </a:r>
                    <a:endParaRPr lang="ar-KW" sz="1400" b="1" dirty="0"/>
                  </a:p>
                </p:txBody>
              </p:sp>
              <p:sp>
                <p:nvSpPr>
                  <p:cNvPr id="129" name="TextBox 128"/>
                  <p:cNvSpPr txBox="1"/>
                  <p:nvPr/>
                </p:nvSpPr>
                <p:spPr>
                  <a:xfrm>
                    <a:off x="5940152" y="3769295"/>
                    <a:ext cx="360040" cy="307777"/>
                  </a:xfrm>
                  <a:prstGeom prst="rect">
                    <a:avLst/>
                  </a:prstGeom>
                  <a:noFill/>
                </p:spPr>
                <p:txBody>
                  <a:bodyPr wrap="square" rtlCol="1">
                    <a:spAutoFit/>
                  </a:bodyPr>
                  <a:lstStyle/>
                  <a:p>
                    <a:r>
                      <a:rPr lang="en-US" sz="1400" b="1" dirty="0"/>
                      <a:t>2</a:t>
                    </a:r>
                    <a:endParaRPr lang="ar-KW" sz="1400" b="1" dirty="0"/>
                  </a:p>
                </p:txBody>
              </p:sp>
              <p:sp>
                <p:nvSpPr>
                  <p:cNvPr id="130" name="TextBox 129"/>
                  <p:cNvSpPr txBox="1"/>
                  <p:nvPr/>
                </p:nvSpPr>
                <p:spPr>
                  <a:xfrm>
                    <a:off x="5220072" y="3769295"/>
                    <a:ext cx="360040" cy="307777"/>
                  </a:xfrm>
                  <a:prstGeom prst="rect">
                    <a:avLst/>
                  </a:prstGeom>
                  <a:noFill/>
                </p:spPr>
                <p:txBody>
                  <a:bodyPr wrap="square" rtlCol="1">
                    <a:spAutoFit/>
                  </a:bodyPr>
                  <a:lstStyle/>
                  <a:p>
                    <a:r>
                      <a:rPr lang="en-US" sz="1400" b="1" dirty="0"/>
                      <a:t>1</a:t>
                    </a:r>
                    <a:endParaRPr lang="ar-KW" sz="1400" b="1" dirty="0"/>
                  </a:p>
                </p:txBody>
              </p:sp>
              <p:sp>
                <p:nvSpPr>
                  <p:cNvPr id="131" name="TextBox 130"/>
                  <p:cNvSpPr txBox="1"/>
                  <p:nvPr/>
                </p:nvSpPr>
                <p:spPr>
                  <a:xfrm>
                    <a:off x="4299734" y="3953787"/>
                    <a:ext cx="360040" cy="307777"/>
                  </a:xfrm>
                  <a:prstGeom prst="rect">
                    <a:avLst/>
                  </a:prstGeom>
                  <a:noFill/>
                </p:spPr>
                <p:txBody>
                  <a:bodyPr wrap="square" rtlCol="1">
                    <a:spAutoFit/>
                  </a:bodyPr>
                  <a:lstStyle/>
                  <a:p>
                    <a:r>
                      <a:rPr lang="en-US" sz="1400" b="1" dirty="0"/>
                      <a:t>-1</a:t>
                    </a:r>
                    <a:endParaRPr lang="ar-KW" sz="1400" b="1" dirty="0"/>
                  </a:p>
                </p:txBody>
              </p:sp>
              <p:sp>
                <p:nvSpPr>
                  <p:cNvPr id="132" name="TextBox 131"/>
                  <p:cNvSpPr txBox="1"/>
                  <p:nvPr/>
                </p:nvSpPr>
                <p:spPr>
                  <a:xfrm>
                    <a:off x="4290790" y="1646688"/>
                    <a:ext cx="360040" cy="307777"/>
                  </a:xfrm>
                  <a:prstGeom prst="rect">
                    <a:avLst/>
                  </a:prstGeom>
                  <a:noFill/>
                </p:spPr>
                <p:txBody>
                  <a:bodyPr wrap="square" rtlCol="1">
                    <a:spAutoFit/>
                  </a:bodyPr>
                  <a:lstStyle/>
                  <a:p>
                    <a:r>
                      <a:rPr lang="en-US" sz="1400" b="1" dirty="0"/>
                      <a:t>4</a:t>
                    </a:r>
                    <a:endParaRPr lang="ar-KW" sz="1400" b="1" dirty="0"/>
                  </a:p>
                </p:txBody>
              </p:sp>
              <p:sp>
                <p:nvSpPr>
                  <p:cNvPr id="133" name="TextBox 132"/>
                  <p:cNvSpPr txBox="1"/>
                  <p:nvPr/>
                </p:nvSpPr>
                <p:spPr>
                  <a:xfrm>
                    <a:off x="4290790" y="2078736"/>
                    <a:ext cx="360040" cy="307777"/>
                  </a:xfrm>
                  <a:prstGeom prst="rect">
                    <a:avLst/>
                  </a:prstGeom>
                  <a:noFill/>
                </p:spPr>
                <p:txBody>
                  <a:bodyPr wrap="square" rtlCol="1">
                    <a:spAutoFit/>
                  </a:bodyPr>
                  <a:lstStyle/>
                  <a:p>
                    <a:r>
                      <a:rPr lang="en-US" sz="1400" b="1" dirty="0"/>
                      <a:t>3</a:t>
                    </a:r>
                    <a:endParaRPr lang="ar-KW" sz="1400" b="1" dirty="0"/>
                  </a:p>
                </p:txBody>
              </p:sp>
              <p:sp>
                <p:nvSpPr>
                  <p:cNvPr id="134" name="TextBox 133"/>
                  <p:cNvSpPr txBox="1"/>
                  <p:nvPr/>
                </p:nvSpPr>
                <p:spPr>
                  <a:xfrm>
                    <a:off x="4283968" y="4869160"/>
                    <a:ext cx="360040" cy="307777"/>
                  </a:xfrm>
                  <a:prstGeom prst="rect">
                    <a:avLst/>
                  </a:prstGeom>
                  <a:noFill/>
                </p:spPr>
                <p:txBody>
                  <a:bodyPr wrap="square" rtlCol="1">
                    <a:spAutoFit/>
                  </a:bodyPr>
                  <a:lstStyle/>
                  <a:p>
                    <a:r>
                      <a:rPr lang="en-US" sz="1400" b="1" dirty="0"/>
                      <a:t>-3</a:t>
                    </a:r>
                    <a:endParaRPr lang="ar-KW" sz="1400" b="1" dirty="0"/>
                  </a:p>
                </p:txBody>
              </p:sp>
              <p:sp>
                <p:nvSpPr>
                  <p:cNvPr id="135" name="TextBox 134"/>
                  <p:cNvSpPr txBox="1"/>
                  <p:nvPr/>
                </p:nvSpPr>
                <p:spPr>
                  <a:xfrm>
                    <a:off x="4283968" y="5306173"/>
                    <a:ext cx="360040" cy="307777"/>
                  </a:xfrm>
                  <a:prstGeom prst="rect">
                    <a:avLst/>
                  </a:prstGeom>
                  <a:noFill/>
                </p:spPr>
                <p:txBody>
                  <a:bodyPr wrap="square" rtlCol="1">
                    <a:spAutoFit/>
                  </a:bodyPr>
                  <a:lstStyle/>
                  <a:p>
                    <a:r>
                      <a:rPr lang="en-US" sz="1400" b="1" dirty="0"/>
                      <a:t>-4</a:t>
                    </a:r>
                    <a:endParaRPr lang="ar-KW" sz="1400" b="1" dirty="0"/>
                  </a:p>
                </p:txBody>
              </p:sp>
              <p:sp>
                <p:nvSpPr>
                  <p:cNvPr id="136" name="TextBox 135"/>
                  <p:cNvSpPr txBox="1"/>
                  <p:nvPr/>
                </p:nvSpPr>
                <p:spPr>
                  <a:xfrm>
                    <a:off x="4315500" y="5789498"/>
                    <a:ext cx="360040" cy="307777"/>
                  </a:xfrm>
                  <a:prstGeom prst="rect">
                    <a:avLst/>
                  </a:prstGeom>
                  <a:noFill/>
                </p:spPr>
                <p:txBody>
                  <a:bodyPr wrap="square" rtlCol="1">
                    <a:spAutoFit/>
                  </a:bodyPr>
                  <a:lstStyle/>
                  <a:p>
                    <a:r>
                      <a:rPr lang="en-US" sz="1400" b="1" dirty="0"/>
                      <a:t>-5</a:t>
                    </a:r>
                    <a:endParaRPr lang="ar-KW" sz="1400" b="1" dirty="0"/>
                  </a:p>
                </p:txBody>
              </p:sp>
              <p:sp>
                <p:nvSpPr>
                  <p:cNvPr id="137" name="TextBox 136"/>
                  <p:cNvSpPr txBox="1"/>
                  <p:nvPr/>
                </p:nvSpPr>
                <p:spPr>
                  <a:xfrm>
                    <a:off x="4299734" y="6221546"/>
                    <a:ext cx="360040" cy="307777"/>
                  </a:xfrm>
                  <a:prstGeom prst="rect">
                    <a:avLst/>
                  </a:prstGeom>
                  <a:noFill/>
                </p:spPr>
                <p:txBody>
                  <a:bodyPr wrap="square" rtlCol="1">
                    <a:spAutoFit/>
                  </a:bodyPr>
                  <a:lstStyle/>
                  <a:p>
                    <a:r>
                      <a:rPr lang="en-US" sz="1400" b="1" dirty="0"/>
                      <a:t>-6</a:t>
                    </a:r>
                    <a:endParaRPr lang="ar-KW" sz="1400" b="1" dirty="0"/>
                  </a:p>
                </p:txBody>
              </p:sp>
              <p:sp>
                <p:nvSpPr>
                  <p:cNvPr id="138" name="TextBox 137"/>
                  <p:cNvSpPr txBox="1"/>
                  <p:nvPr/>
                </p:nvSpPr>
                <p:spPr>
                  <a:xfrm>
                    <a:off x="4283968" y="1290245"/>
                    <a:ext cx="360040" cy="307777"/>
                  </a:xfrm>
                  <a:prstGeom prst="rect">
                    <a:avLst/>
                  </a:prstGeom>
                  <a:noFill/>
                </p:spPr>
                <p:txBody>
                  <a:bodyPr wrap="square" rtlCol="1">
                    <a:spAutoFit/>
                  </a:bodyPr>
                  <a:lstStyle/>
                  <a:p>
                    <a:r>
                      <a:rPr lang="en-US" sz="1400" b="1" dirty="0"/>
                      <a:t>5</a:t>
                    </a:r>
                    <a:endParaRPr lang="ar-KW" sz="1400" b="1" dirty="0"/>
                  </a:p>
                </p:txBody>
              </p:sp>
              <p:sp>
                <p:nvSpPr>
                  <p:cNvPr id="139" name="TextBox 138"/>
                  <p:cNvSpPr txBox="1"/>
                  <p:nvPr/>
                </p:nvSpPr>
                <p:spPr>
                  <a:xfrm>
                    <a:off x="4283968" y="888975"/>
                    <a:ext cx="360040" cy="307777"/>
                  </a:xfrm>
                  <a:prstGeom prst="rect">
                    <a:avLst/>
                  </a:prstGeom>
                  <a:noFill/>
                </p:spPr>
                <p:txBody>
                  <a:bodyPr wrap="square" rtlCol="1">
                    <a:spAutoFit/>
                  </a:bodyPr>
                  <a:lstStyle/>
                  <a:p>
                    <a:r>
                      <a:rPr lang="en-US" sz="1400" b="1" dirty="0"/>
                      <a:t>6</a:t>
                    </a:r>
                    <a:endParaRPr lang="ar-KW" sz="1400" b="1" dirty="0"/>
                  </a:p>
                </p:txBody>
              </p:sp>
            </p:grpSp>
          </p:grpSp>
          <p:sp>
            <p:nvSpPr>
              <p:cNvPr id="111" name="TextBox 110"/>
              <p:cNvSpPr txBox="1"/>
              <p:nvPr/>
            </p:nvSpPr>
            <p:spPr>
              <a:xfrm>
                <a:off x="8604446" y="3532946"/>
                <a:ext cx="576066" cy="400110"/>
              </a:xfrm>
              <a:prstGeom prst="rect">
                <a:avLst/>
              </a:prstGeom>
              <a:noFill/>
            </p:spPr>
            <p:txBody>
              <a:bodyPr wrap="square" rtlCol="1">
                <a:spAutoFit/>
              </a:bodyPr>
              <a:lstStyle/>
              <a:p>
                <a:r>
                  <a:rPr lang="en-US" sz="2000" b="1" dirty="0"/>
                  <a:t>X</a:t>
                </a:r>
                <a:endParaRPr lang="ar-KW" sz="2000" b="1" dirty="0"/>
              </a:p>
            </p:txBody>
          </p:sp>
          <p:sp>
            <p:nvSpPr>
              <p:cNvPr id="112" name="TextBox 111"/>
              <p:cNvSpPr txBox="1"/>
              <p:nvPr/>
            </p:nvSpPr>
            <p:spPr>
              <a:xfrm>
                <a:off x="4355976" y="764704"/>
                <a:ext cx="576064" cy="400110"/>
              </a:xfrm>
              <a:prstGeom prst="rect">
                <a:avLst/>
              </a:prstGeom>
              <a:noFill/>
            </p:spPr>
            <p:txBody>
              <a:bodyPr wrap="square" rtlCol="1">
                <a:spAutoFit/>
              </a:bodyPr>
              <a:lstStyle/>
              <a:p>
                <a:r>
                  <a:rPr lang="en-US" sz="2000" b="1" dirty="0"/>
                  <a:t>Y</a:t>
                </a:r>
                <a:endParaRPr lang="ar-KW" sz="2000" b="1" dirty="0"/>
              </a:p>
            </p:txBody>
          </p:sp>
        </p:grpSp>
      </p:grpSp>
      <mc:AlternateContent xmlns:mc="http://schemas.openxmlformats.org/markup-compatibility/2006">
        <mc:Choice xmlns:a14="http://schemas.microsoft.com/office/drawing/2010/main" Requires="a14">
          <p:sp>
            <p:nvSpPr>
              <p:cNvPr id="140" name="TextBox 139"/>
              <p:cNvSpPr txBox="1"/>
              <p:nvPr/>
            </p:nvSpPr>
            <p:spPr>
              <a:xfrm>
                <a:off x="7338073" y="1484784"/>
                <a:ext cx="1410393" cy="535468"/>
              </a:xfrm>
              <a:prstGeom prst="rect">
                <a:avLst/>
              </a:prstGeom>
              <a:noFill/>
            </p:spPr>
            <p:txBody>
              <a:bodyPr wrap="square" rtlCol="1">
                <a:spAutoFit/>
              </a:bodyPr>
              <a:lstStyle/>
              <a:p>
                <a:r>
                  <a:rPr lang="en-US" sz="2000" b="1" dirty="0"/>
                  <a:t>y</a:t>
                </a:r>
                <a14:m>
                  <m:oMath xmlns:m="http://schemas.openxmlformats.org/officeDocument/2006/math">
                    <m:r>
                      <a:rPr lang="en-US" sz="2000" b="1" i="1">
                        <a:latin typeface="Cambria Math"/>
                      </a:rPr>
                      <m:t>= </m:t>
                    </m:r>
                    <m:f>
                      <m:fPr>
                        <m:ctrlPr>
                          <a:rPr lang="en-US" sz="2000" b="1" i="1">
                            <a:latin typeface="Cambria Math" panose="02040503050406030204" pitchFamily="18" charset="0"/>
                          </a:rPr>
                        </m:ctrlPr>
                      </m:fPr>
                      <m:num>
                        <m:r>
                          <a:rPr lang="en-US" sz="2000" b="1" i="1">
                            <a:latin typeface="Cambria Math"/>
                          </a:rPr>
                          <m:t>𝟑</m:t>
                        </m:r>
                      </m:num>
                      <m:den>
                        <m:r>
                          <a:rPr lang="en-US" sz="2000" b="1" i="1">
                            <a:latin typeface="Cambria Math"/>
                          </a:rPr>
                          <m:t>𝟒</m:t>
                        </m:r>
                      </m:den>
                    </m:f>
                    <m:r>
                      <a:rPr lang="en-US" sz="2000" b="1" i="1">
                        <a:latin typeface="Cambria Math"/>
                      </a:rPr>
                      <m:t>   </m:t>
                    </m:r>
                    <m:r>
                      <a:rPr lang="en-US" sz="2000" b="1" i="1">
                        <a:latin typeface="Cambria Math"/>
                      </a:rPr>
                      <m:t>𝒙</m:t>
                    </m:r>
                    <m:r>
                      <a:rPr lang="en-US" sz="2000" b="1" i="1">
                        <a:latin typeface="Cambria Math"/>
                      </a:rPr>
                      <m:t> </m:t>
                    </m:r>
                  </m:oMath>
                </a14:m>
                <a:endParaRPr lang="ar-KW" sz="2000" b="1" dirty="0"/>
              </a:p>
            </p:txBody>
          </p:sp>
        </mc:Choice>
        <mc:Fallback>
          <p:sp>
            <p:nvSpPr>
              <p:cNvPr id="140" name="TextBox 139"/>
              <p:cNvSpPr txBox="1">
                <a:spLocks noRot="1" noChangeAspect="1" noMove="1" noResize="1" noEditPoints="1" noAdjustHandles="1" noChangeArrowheads="1" noChangeShapeType="1" noTextEdit="1"/>
              </p:cNvSpPr>
              <p:nvPr/>
            </p:nvSpPr>
            <p:spPr>
              <a:xfrm>
                <a:off x="7338073" y="1484784"/>
                <a:ext cx="1410393" cy="535468"/>
              </a:xfrm>
              <a:prstGeom prst="rect">
                <a:avLst/>
              </a:prstGeom>
              <a:blipFill>
                <a:blip r:embed="rId2"/>
                <a:stretch>
                  <a:fillRect b="-68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1" name="TextBox 140"/>
              <p:cNvSpPr txBox="1"/>
              <p:nvPr/>
            </p:nvSpPr>
            <p:spPr>
              <a:xfrm>
                <a:off x="395538" y="1340768"/>
                <a:ext cx="1410393" cy="535468"/>
              </a:xfrm>
              <a:prstGeom prst="rect">
                <a:avLst/>
              </a:prstGeom>
              <a:noFill/>
            </p:spPr>
            <p:txBody>
              <a:bodyPr wrap="square" rtlCol="1">
                <a:spAutoFit/>
              </a:bodyPr>
              <a:lstStyle/>
              <a:p>
                <a:r>
                  <a:rPr lang="en-US" sz="2000" b="1" dirty="0"/>
                  <a:t>y</a:t>
                </a:r>
                <a14:m>
                  <m:oMath xmlns:m="http://schemas.openxmlformats.org/officeDocument/2006/math">
                    <m:r>
                      <a:rPr lang="en-US" sz="2000" b="1" i="1">
                        <a:latin typeface="Cambria Math"/>
                      </a:rPr>
                      <m:t>=−</m:t>
                    </m:r>
                    <m:f>
                      <m:fPr>
                        <m:ctrlPr>
                          <a:rPr lang="en-US" sz="2000" b="1" i="1">
                            <a:latin typeface="Cambria Math" panose="02040503050406030204" pitchFamily="18" charset="0"/>
                          </a:rPr>
                        </m:ctrlPr>
                      </m:fPr>
                      <m:num>
                        <m:r>
                          <a:rPr lang="en-US" sz="2000" b="1" i="1">
                            <a:latin typeface="Cambria Math"/>
                          </a:rPr>
                          <m:t>𝟑</m:t>
                        </m:r>
                      </m:num>
                      <m:den>
                        <m:r>
                          <a:rPr lang="en-US" sz="2000" b="1" i="1">
                            <a:latin typeface="Cambria Math"/>
                          </a:rPr>
                          <m:t>𝟒</m:t>
                        </m:r>
                      </m:den>
                    </m:f>
                    <m:r>
                      <a:rPr lang="en-US" sz="2000" b="1" i="1">
                        <a:latin typeface="Cambria Math"/>
                      </a:rPr>
                      <m:t>   </m:t>
                    </m:r>
                    <m:r>
                      <a:rPr lang="en-US" sz="2000" b="1" i="1">
                        <a:latin typeface="Cambria Math"/>
                      </a:rPr>
                      <m:t>𝒙</m:t>
                    </m:r>
                    <m:r>
                      <a:rPr lang="en-US" sz="2000" b="1" i="1">
                        <a:latin typeface="Cambria Math"/>
                      </a:rPr>
                      <m:t> </m:t>
                    </m:r>
                  </m:oMath>
                </a14:m>
                <a:endParaRPr lang="ar-KW" sz="2000" b="1" dirty="0"/>
              </a:p>
            </p:txBody>
          </p:sp>
        </mc:Choice>
        <mc:Fallback>
          <p:sp>
            <p:nvSpPr>
              <p:cNvPr id="141" name="TextBox 140"/>
              <p:cNvSpPr txBox="1">
                <a:spLocks noRot="1" noChangeAspect="1" noMove="1" noResize="1" noEditPoints="1" noAdjustHandles="1" noChangeArrowheads="1" noChangeShapeType="1" noTextEdit="1"/>
              </p:cNvSpPr>
              <p:nvPr/>
            </p:nvSpPr>
            <p:spPr>
              <a:xfrm>
                <a:off x="395538" y="1340768"/>
                <a:ext cx="1410393" cy="535468"/>
              </a:xfrm>
              <a:prstGeom prst="rect">
                <a:avLst/>
              </a:prstGeom>
              <a:blipFill>
                <a:blip r:embed="rId3"/>
                <a:stretch>
                  <a:fillRect l="-866" b="-5682"/>
                </a:stretch>
              </a:blipFill>
            </p:spPr>
            <p:txBody>
              <a:bodyPr/>
              <a:lstStyle/>
              <a:p>
                <a:r>
                  <a:rPr lang="en-US">
                    <a:noFill/>
                  </a:rPr>
                  <a:t> </a:t>
                </a:r>
              </a:p>
            </p:txBody>
          </p:sp>
        </mc:Fallback>
      </mc:AlternateContent>
    </p:spTree>
    <p:extLst>
      <p:ext uri="{BB962C8B-B14F-4D97-AF65-F5344CB8AC3E}">
        <p14:creationId xmlns:p14="http://schemas.microsoft.com/office/powerpoint/2010/main" val="3286687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9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9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1"/>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9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0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2"/>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93" grpId="0" animBg="1"/>
      <p:bldP spid="94" grpId="0" animBg="1"/>
      <p:bldP spid="95" grpId="0"/>
      <p:bldP spid="96" grpId="0"/>
      <p:bldP spid="97" grpId="0"/>
      <p:bldP spid="98" grpId="0"/>
      <p:bldP spid="99" grpId="0" animBg="1"/>
      <p:bldP spid="100" grpId="0" animBg="1"/>
      <p:bldP spid="101" grpId="0" animBg="1"/>
      <p:bldP spid="102" grpId="0" animBg="1"/>
      <p:bldP spid="103" grpId="0" animBg="1"/>
      <p:bldP spid="104" grpId="0"/>
      <p:bldP spid="105" grpId="0"/>
      <p:bldP spid="106" grpId="0" animBg="1"/>
      <p:bldP spid="140" grpId="0"/>
      <p:bldP spid="141"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476674"/>
            <a:ext cx="8229600" cy="5649491"/>
          </a:xfrm>
        </p:spPr>
        <p:txBody>
          <a:bodyPr/>
          <a:lstStyle/>
          <a:p>
            <a:pPr marL="0" indent="0">
              <a:buNone/>
            </a:pPr>
            <a:r>
              <a:rPr lang="ar-KW" sz="3600" b="1" u="sng" dirty="0">
                <a:solidFill>
                  <a:srgbClr val="FF0000"/>
                </a:solidFill>
                <a:latin typeface="L2Lsalwa-Bold"/>
                <a:cs typeface="AdvertisingExtraBold" pitchFamily="2" charset="-78"/>
              </a:rPr>
              <a:t>خطوات رسم القطع الزائد</a:t>
            </a:r>
          </a:p>
          <a:p>
            <a:pPr marL="0" indent="0">
              <a:buNone/>
            </a:pPr>
            <a:endParaRPr lang="ar-KW" sz="3600" b="1" u="sng" dirty="0">
              <a:solidFill>
                <a:srgbClr val="FF0000"/>
              </a:solidFill>
              <a:latin typeface="L2Lsalwa-Bold"/>
              <a:cs typeface="AdvertisingExtraBold" pitchFamily="2" charset="-78"/>
            </a:endParaRPr>
          </a:p>
          <a:p>
            <a:pPr marL="0" indent="0">
              <a:buNone/>
            </a:pPr>
            <a:r>
              <a:rPr lang="ar-KW" b="1" dirty="0">
                <a:latin typeface="Simplified Arabic" panose="02020603050405020304" pitchFamily="18" charset="-78"/>
                <a:cs typeface="Simplified Arabic" panose="02020603050405020304" pitchFamily="18" charset="-78"/>
              </a:rPr>
              <a:t>- لرسم مخطط هذا القطع الزائد نعيّن طرفي المحور الأساسي (رأسي القطع) ونرسم </a:t>
            </a:r>
          </a:p>
          <a:p>
            <a:pPr marL="0" indent="0">
              <a:buNone/>
            </a:pPr>
            <a:r>
              <a:rPr lang="ar-KW" b="1" dirty="0">
                <a:latin typeface="Simplified Arabic" panose="02020603050405020304" pitchFamily="18" charset="-78"/>
                <a:cs typeface="Simplified Arabic" panose="02020603050405020304" pitchFamily="18" charset="-78"/>
              </a:rPr>
              <a:t>   منهما مستقيمين موازيين لمحور الصادات</a:t>
            </a:r>
          </a:p>
          <a:p>
            <a:pPr marL="0" indent="0">
              <a:buNone/>
            </a:pPr>
            <a:r>
              <a:rPr lang="ar-KW" b="1" dirty="0">
                <a:latin typeface="Simplified Arabic" panose="02020603050405020304" pitchFamily="18" charset="-78"/>
                <a:cs typeface="Simplified Arabic" panose="02020603050405020304" pitchFamily="18" charset="-78"/>
              </a:rPr>
              <a:t>- نعيّن طرفي المحور المرافق ونرسم منهما مستقيمين موازيين لمحور السينات.</a:t>
            </a:r>
          </a:p>
          <a:p>
            <a:pPr marL="0" indent="0">
              <a:buNone/>
            </a:pPr>
            <a:r>
              <a:rPr lang="ar-KW" b="1" dirty="0">
                <a:latin typeface="Simplified Arabic" panose="02020603050405020304" pitchFamily="18" charset="-78"/>
                <a:cs typeface="Simplified Arabic" panose="02020603050405020304" pitchFamily="18" charset="-78"/>
              </a:rPr>
              <a:t>- تتقاطع هذه المستقيمات في أربع نقاط تشكل رؤوس مستطيل والخطان المقاربان       </a:t>
            </a:r>
          </a:p>
          <a:p>
            <a:pPr marL="0" indent="0">
              <a:buNone/>
            </a:pPr>
            <a:r>
              <a:rPr lang="ar-KW" b="1" dirty="0">
                <a:latin typeface="Simplified Arabic" panose="02020603050405020304" pitchFamily="18" charset="-78"/>
                <a:cs typeface="Simplified Arabic" panose="02020603050405020304" pitchFamily="18" charset="-78"/>
              </a:rPr>
              <a:t>   للقطع الزائد ينطبقان على قطري المستطيل</a:t>
            </a:r>
          </a:p>
          <a:p>
            <a:pPr marL="0" indent="0">
              <a:buNone/>
            </a:pPr>
            <a:r>
              <a:rPr lang="ar-KW" b="1" dirty="0">
                <a:latin typeface="Simplified Arabic" panose="02020603050405020304" pitchFamily="18" charset="-78"/>
                <a:cs typeface="Simplified Arabic" panose="02020603050405020304" pitchFamily="18" charset="-78"/>
              </a:rPr>
              <a:t>- نكمل رسم بيان القطع.</a:t>
            </a:r>
          </a:p>
          <a:p>
            <a:pPr marL="0" indent="0">
              <a:buNone/>
            </a:pPr>
            <a:endParaRPr lang="ar-KW" dirty="0"/>
          </a:p>
        </p:txBody>
      </p:sp>
    </p:spTree>
    <p:extLst>
      <p:ext uri="{BB962C8B-B14F-4D97-AF65-F5344CB8AC3E}">
        <p14:creationId xmlns:p14="http://schemas.microsoft.com/office/powerpoint/2010/main" val="219767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 name="Group 3"/>
          <p:cNvGrpSpPr/>
          <p:nvPr/>
        </p:nvGrpSpPr>
        <p:grpSpPr>
          <a:xfrm>
            <a:off x="1316086" y="159025"/>
            <a:ext cx="6280250" cy="576064"/>
            <a:chOff x="2252189" y="548680"/>
            <a:chExt cx="5992218" cy="576064"/>
          </a:xfrm>
        </p:grpSpPr>
        <p:sp>
          <p:nvSpPr>
            <p:cNvPr id="5" name="TextBox 4"/>
            <p:cNvSpPr txBox="1"/>
            <p:nvPr/>
          </p:nvSpPr>
          <p:spPr>
            <a:xfrm>
              <a:off x="2252189" y="663079"/>
              <a:ext cx="5992218"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لتكن                              معادلة قطع زائد </a:t>
              </a:r>
              <a:r>
                <a:rPr lang="en-US" sz="2400" b="1" dirty="0">
                  <a:solidFill>
                    <a:srgbClr val="00B050"/>
                  </a:solidFill>
                  <a:latin typeface="Simplified Arabic" panose="02020603050405020304" pitchFamily="18" charset="-78"/>
                  <a:cs typeface="Simplified Arabic" panose="02020603050405020304" pitchFamily="18" charset="-78"/>
                </a:rPr>
                <a:t>,</a:t>
              </a:r>
              <a:r>
                <a:rPr lang="ar-KW" sz="2400" b="1" dirty="0">
                  <a:solidFill>
                    <a:srgbClr val="00B050"/>
                  </a:solidFill>
                  <a:latin typeface="Simplified Arabic" panose="02020603050405020304" pitchFamily="18" charset="-78"/>
                  <a:cs typeface="Simplified Arabic" panose="02020603050405020304" pitchFamily="18" charset="-78"/>
                </a:rPr>
                <a:t>أوجد :</a:t>
              </a:r>
            </a:p>
          </p:txBody>
        </p:sp>
        <p:grpSp>
          <p:nvGrpSpPr>
            <p:cNvPr id="6" name="Group 5"/>
            <p:cNvGrpSpPr/>
            <p:nvPr/>
          </p:nvGrpSpPr>
          <p:grpSpPr>
            <a:xfrm>
              <a:off x="5059211" y="548680"/>
              <a:ext cx="1250873" cy="563355"/>
              <a:chOff x="4113215" y="1556792"/>
              <a:chExt cx="1250873" cy="563355"/>
            </a:xfrm>
          </p:grpSpPr>
          <mc:AlternateContent xmlns:mc="http://schemas.openxmlformats.org/markup-compatibility/2006">
            <mc:Choice xmlns:a14="http://schemas.microsoft.com/office/drawing/2010/main" Requires="a14">
              <p:sp>
                <p:nvSpPr>
                  <p:cNvPr id="7" name="TextBox 6"/>
                  <p:cNvSpPr txBox="1"/>
                  <p:nvPr/>
                </p:nvSpPr>
                <p:spPr>
                  <a:xfrm>
                    <a:off x="4113215" y="1658482"/>
                    <a:ext cx="269495" cy="461665"/>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ar-KW" sz="2400" b="1" i="1">
                              <a:solidFill>
                                <a:srgbClr val="00B050"/>
                              </a:solidFill>
                              <a:latin typeface="Cambria Math"/>
                            </a:rPr>
                            <m:t>𝟗</m:t>
                          </m:r>
                          <m:r>
                            <a:rPr lang="en-US" sz="2400" b="1" i="1">
                              <a:solidFill>
                                <a:srgbClr val="00B050"/>
                              </a:solidFill>
                              <a:latin typeface="Cambria Math"/>
                            </a:rPr>
                            <m:t>𝒚</m:t>
                          </m:r>
                          <m:r>
                            <a:rPr lang="en-US" sz="2400" b="1" i="1" baseline="30000">
                              <a:solidFill>
                                <a:srgbClr val="00B050"/>
                              </a:solidFill>
                              <a:latin typeface="Cambria Math"/>
                            </a:rPr>
                            <m:t>𝟐</m:t>
                          </m:r>
                          <m:r>
                            <a:rPr lang="en-US" sz="2400" b="1" i="1">
                              <a:solidFill>
                                <a:srgbClr val="00B050"/>
                              </a:solidFill>
                              <a:latin typeface="Cambria Math"/>
                            </a:rPr>
                            <m:t> −</m:t>
                          </m:r>
                          <m:r>
                            <a:rPr lang="en-US" sz="2400" b="1" i="1">
                              <a:solidFill>
                                <a:srgbClr val="00B050"/>
                              </a:solidFill>
                              <a:latin typeface="Cambria Math"/>
                            </a:rPr>
                            <m:t>𝟐𝟓</m:t>
                          </m:r>
                          <m:r>
                            <a:rPr lang="en-US" sz="2400" b="1" i="1">
                              <a:solidFill>
                                <a:srgbClr val="00B050"/>
                              </a:solidFill>
                              <a:latin typeface="Cambria Math"/>
                            </a:rPr>
                            <m:t>𝒙</m:t>
                          </m:r>
                          <m:r>
                            <a:rPr lang="en-US" sz="2400" b="1" i="1" baseline="30000">
                              <a:solidFill>
                                <a:srgbClr val="00B050"/>
                              </a:solidFill>
                              <a:latin typeface="Cambria Math"/>
                            </a:rPr>
                            <m:t>𝟐</m:t>
                          </m:r>
                          <m:r>
                            <a:rPr lang="en-US" sz="2400" b="1" i="1">
                              <a:solidFill>
                                <a:srgbClr val="00B050"/>
                              </a:solidFill>
                              <a:latin typeface="Cambria Math"/>
                            </a:rPr>
                            <m:t>  =</m:t>
                          </m:r>
                          <m:r>
                            <a:rPr lang="en-US" sz="2400" b="1" i="1">
                              <a:solidFill>
                                <a:srgbClr val="00B050"/>
                              </a:solidFill>
                              <a:latin typeface="Cambria Math"/>
                            </a:rPr>
                            <m:t>𝟐𝟐𝟓</m:t>
                          </m:r>
                        </m:oMath>
                      </m:oMathPara>
                    </a14:m>
                    <a:endParaRPr lang="ar-KW" sz="2400" b="1" dirty="0">
                      <a:solidFill>
                        <a:srgbClr val="00B050"/>
                      </a:solidFill>
                      <a:latin typeface="Simplified Arabic" panose="02020603050405020304" pitchFamily="18" charset="-78"/>
                      <a:cs typeface="Simplified Arabic" panose="02020603050405020304" pitchFamily="18" charset="-78"/>
                    </a:endParaRPr>
                  </a:p>
                </p:txBody>
              </p:sp>
            </mc:Choice>
            <mc:Fallback>
              <p:sp>
                <p:nvSpPr>
                  <p:cNvPr id="7" name="TextBox 6"/>
                  <p:cNvSpPr txBox="1">
                    <a:spLocks noRot="1" noChangeAspect="1" noMove="1" noResize="1" noEditPoints="1" noAdjustHandles="1" noChangeArrowheads="1" noChangeShapeType="1" noTextEdit="1"/>
                  </p:cNvSpPr>
                  <p:nvPr/>
                </p:nvSpPr>
                <p:spPr>
                  <a:xfrm>
                    <a:off x="4113215" y="1658482"/>
                    <a:ext cx="269495" cy="461665"/>
                  </a:xfrm>
                  <a:prstGeom prst="rect">
                    <a:avLst/>
                  </a:prstGeom>
                  <a:blipFill>
                    <a:blip r:embed="rId2"/>
                    <a:stretch>
                      <a:fillRect l="-4255" t="-9211" r="-959574" b="-30263"/>
                    </a:stretch>
                  </a:blipFill>
                </p:spPr>
                <p:txBody>
                  <a:bodyPr/>
                  <a:lstStyle/>
                  <a:p>
                    <a:r>
                      <a:rPr lang="en-US">
                        <a:noFill/>
                      </a:rPr>
                      <a:t> </a:t>
                    </a:r>
                  </a:p>
                </p:txBody>
              </p:sp>
            </mc:Fallback>
          </mc:AlternateContent>
          <p:sp>
            <p:nvSpPr>
              <p:cNvPr id="8" name="TextBox 7"/>
              <p:cNvSpPr txBox="1"/>
              <p:nvPr/>
            </p:nvSpPr>
            <p:spPr>
              <a:xfrm>
                <a:off x="4211960" y="1556792"/>
                <a:ext cx="72008" cy="461665"/>
              </a:xfrm>
              <a:prstGeom prst="rect">
                <a:avLst/>
              </a:prstGeom>
              <a:noFill/>
            </p:spPr>
            <p:txBody>
              <a:bodyPr wrap="square" rtlCol="1">
                <a:spAutoFit/>
              </a:bodyPr>
              <a:lstStyle/>
              <a:p>
                <a:endParaRPr lang="ar-KW" sz="2400" b="1" dirty="0">
                  <a:solidFill>
                    <a:srgbClr val="00B050"/>
                  </a:solidFill>
                  <a:latin typeface="Simplified Arabic" panose="02020603050405020304" pitchFamily="18" charset="-78"/>
                  <a:cs typeface="Simplified Arabic" panose="02020603050405020304" pitchFamily="18" charset="-78"/>
                </a:endParaRPr>
              </a:p>
            </p:txBody>
          </p:sp>
          <p:sp>
            <p:nvSpPr>
              <p:cNvPr id="9" name="TextBox 8"/>
              <p:cNvSpPr txBox="1"/>
              <p:nvPr/>
            </p:nvSpPr>
            <p:spPr>
              <a:xfrm>
                <a:off x="5292080" y="1556792"/>
                <a:ext cx="72008" cy="461665"/>
              </a:xfrm>
              <a:prstGeom prst="rect">
                <a:avLst/>
              </a:prstGeom>
              <a:noFill/>
            </p:spPr>
            <p:txBody>
              <a:bodyPr wrap="square" rtlCol="1">
                <a:spAutoFit/>
              </a:bodyPr>
              <a:lstStyle/>
              <a:p>
                <a:endParaRPr lang="ar-KW" sz="2400" b="1" dirty="0">
                  <a:solidFill>
                    <a:srgbClr val="00B050"/>
                  </a:solidFill>
                  <a:latin typeface="Simplified Arabic" panose="02020603050405020304" pitchFamily="18" charset="-78"/>
                  <a:cs typeface="Simplified Arabic" panose="02020603050405020304" pitchFamily="18" charset="-78"/>
                </a:endParaRPr>
              </a:p>
            </p:txBody>
          </p:sp>
        </p:grpSp>
      </p:grpSp>
      <p:grpSp>
        <p:nvGrpSpPr>
          <p:cNvPr id="10" name="Group 9"/>
          <p:cNvGrpSpPr/>
          <p:nvPr/>
        </p:nvGrpSpPr>
        <p:grpSpPr>
          <a:xfrm>
            <a:off x="4126204" y="908722"/>
            <a:ext cx="3326116" cy="461665"/>
            <a:chOff x="2195736" y="2276872"/>
            <a:chExt cx="7105794" cy="461665"/>
          </a:xfrm>
        </p:grpSpPr>
        <p:sp>
          <p:nvSpPr>
            <p:cNvPr id="11" name="Oval 10"/>
            <p:cNvSpPr/>
            <p:nvPr/>
          </p:nvSpPr>
          <p:spPr>
            <a:xfrm>
              <a:off x="8532439" y="2348920"/>
              <a:ext cx="769091"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a</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12" name="TextBox 11"/>
            <p:cNvSpPr txBox="1"/>
            <p:nvPr/>
          </p:nvSpPr>
          <p:spPr>
            <a:xfrm>
              <a:off x="2195736" y="2276872"/>
              <a:ext cx="6192688"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رأسي القطع الزائد</a:t>
              </a:r>
            </a:p>
          </p:txBody>
        </p:sp>
      </p:grpSp>
      <p:grpSp>
        <p:nvGrpSpPr>
          <p:cNvPr id="13" name="Group 12"/>
          <p:cNvGrpSpPr/>
          <p:nvPr/>
        </p:nvGrpSpPr>
        <p:grpSpPr>
          <a:xfrm>
            <a:off x="3015400" y="994460"/>
            <a:ext cx="1628608" cy="490324"/>
            <a:chOff x="7263832" y="2290564"/>
            <a:chExt cx="1628608" cy="490324"/>
          </a:xfrm>
        </p:grpSpPr>
        <p:sp>
          <p:nvSpPr>
            <p:cNvPr id="14" name="Oval 13"/>
            <p:cNvSpPr/>
            <p:nvPr/>
          </p:nvSpPr>
          <p:spPr>
            <a:xfrm>
              <a:off x="8532440" y="2290564"/>
              <a:ext cx="360000"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b</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15" name="TextBox 14"/>
            <p:cNvSpPr txBox="1"/>
            <p:nvPr/>
          </p:nvSpPr>
          <p:spPr>
            <a:xfrm>
              <a:off x="7263832" y="2319223"/>
              <a:ext cx="1246372"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البؤرتين</a:t>
              </a:r>
            </a:p>
          </p:txBody>
        </p:sp>
      </p:grpSp>
      <p:grpSp>
        <p:nvGrpSpPr>
          <p:cNvPr id="16" name="Group 15"/>
          <p:cNvGrpSpPr/>
          <p:nvPr/>
        </p:nvGrpSpPr>
        <p:grpSpPr>
          <a:xfrm>
            <a:off x="4416469" y="1570469"/>
            <a:ext cx="3035853" cy="461665"/>
            <a:chOff x="6022776" y="2276872"/>
            <a:chExt cx="2869664" cy="461665"/>
          </a:xfrm>
        </p:grpSpPr>
        <p:sp>
          <p:nvSpPr>
            <p:cNvPr id="17" name="Oval 16"/>
            <p:cNvSpPr/>
            <p:nvPr/>
          </p:nvSpPr>
          <p:spPr>
            <a:xfrm>
              <a:off x="8532440" y="2276872"/>
              <a:ext cx="360000"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c</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18" name="TextBox 17"/>
            <p:cNvSpPr txBox="1"/>
            <p:nvPr/>
          </p:nvSpPr>
          <p:spPr>
            <a:xfrm>
              <a:off x="6022776" y="2276872"/>
              <a:ext cx="2448272"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معادلتي دليلي القطع</a:t>
              </a:r>
            </a:p>
          </p:txBody>
        </p:sp>
      </p:grpSp>
      <p:grpSp>
        <p:nvGrpSpPr>
          <p:cNvPr id="19" name="Group 18"/>
          <p:cNvGrpSpPr/>
          <p:nvPr/>
        </p:nvGrpSpPr>
        <p:grpSpPr>
          <a:xfrm>
            <a:off x="1547667" y="1700810"/>
            <a:ext cx="3096343" cy="461665"/>
            <a:chOff x="5796097" y="2276872"/>
            <a:chExt cx="3096343" cy="461665"/>
          </a:xfrm>
        </p:grpSpPr>
        <p:sp>
          <p:nvSpPr>
            <p:cNvPr id="20" name="Oval 19"/>
            <p:cNvSpPr/>
            <p:nvPr/>
          </p:nvSpPr>
          <p:spPr>
            <a:xfrm>
              <a:off x="8532440" y="2276872"/>
              <a:ext cx="360000"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d</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21" name="TextBox 20"/>
            <p:cNvSpPr txBox="1"/>
            <p:nvPr/>
          </p:nvSpPr>
          <p:spPr>
            <a:xfrm>
              <a:off x="5796097" y="2276872"/>
              <a:ext cx="2664296"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طول كل من المحورين</a:t>
              </a:r>
            </a:p>
          </p:txBody>
        </p:sp>
      </p:grpSp>
      <p:grpSp>
        <p:nvGrpSpPr>
          <p:cNvPr id="22" name="Group 21"/>
          <p:cNvGrpSpPr/>
          <p:nvPr/>
        </p:nvGrpSpPr>
        <p:grpSpPr>
          <a:xfrm>
            <a:off x="11561" y="2276874"/>
            <a:ext cx="7440761" cy="461665"/>
            <a:chOff x="2311957" y="2276872"/>
            <a:chExt cx="6536745" cy="461665"/>
          </a:xfrm>
        </p:grpSpPr>
        <p:sp>
          <p:nvSpPr>
            <p:cNvPr id="23" name="Oval 22"/>
            <p:cNvSpPr/>
            <p:nvPr/>
          </p:nvSpPr>
          <p:spPr>
            <a:xfrm>
              <a:off x="8532440" y="2276872"/>
              <a:ext cx="316262" cy="360000"/>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b="1" dirty="0">
                  <a:solidFill>
                    <a:srgbClr val="00B050"/>
                  </a:solidFill>
                  <a:latin typeface="Simplified Arabic" panose="02020603050405020304" pitchFamily="18" charset="-78"/>
                  <a:cs typeface="Simplified Arabic" panose="02020603050405020304" pitchFamily="18" charset="-78"/>
                </a:rPr>
                <a:t>e</a:t>
              </a:r>
              <a:endParaRPr lang="ar-KW" b="1" dirty="0">
                <a:solidFill>
                  <a:srgbClr val="00B050"/>
                </a:solidFill>
                <a:latin typeface="Simplified Arabic" panose="02020603050405020304" pitchFamily="18" charset="-78"/>
                <a:cs typeface="Simplified Arabic" panose="02020603050405020304" pitchFamily="18" charset="-78"/>
              </a:endParaRPr>
            </a:p>
          </p:txBody>
        </p:sp>
        <p:sp>
          <p:nvSpPr>
            <p:cNvPr id="24" name="TextBox 23"/>
            <p:cNvSpPr txBox="1"/>
            <p:nvPr/>
          </p:nvSpPr>
          <p:spPr>
            <a:xfrm>
              <a:off x="2311957" y="2276872"/>
              <a:ext cx="6192688" cy="461665"/>
            </a:xfrm>
            <a:prstGeom prst="rect">
              <a:avLst/>
            </a:prstGeom>
            <a:noFill/>
          </p:spPr>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معادلة كل من الخطين المقاربين ثم ارسم شكًلا تخطيطيًا للقطع</a:t>
              </a:r>
            </a:p>
          </p:txBody>
        </p:sp>
      </p:grpSp>
      <p:sp>
        <p:nvSpPr>
          <p:cNvPr id="26" name="Oval 25"/>
          <p:cNvSpPr/>
          <p:nvPr/>
        </p:nvSpPr>
        <p:spPr>
          <a:xfrm>
            <a:off x="271963" y="2902173"/>
            <a:ext cx="432048"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t>a</a:t>
            </a:r>
            <a:endParaRPr lang="ar-KW" dirty="0"/>
          </a:p>
        </p:txBody>
      </p:sp>
      <p:sp>
        <p:nvSpPr>
          <p:cNvPr id="27" name="TextBox 26"/>
          <p:cNvSpPr txBox="1"/>
          <p:nvPr/>
        </p:nvSpPr>
        <p:spPr>
          <a:xfrm>
            <a:off x="4550931" y="2967337"/>
            <a:ext cx="1440160" cy="461665"/>
          </a:xfrm>
          <a:prstGeom prst="rect">
            <a:avLst/>
          </a:prstGeom>
          <a:noFill/>
        </p:spPr>
        <p:txBody>
          <a:bodyPr wrap="square" rtlCol="1">
            <a:spAutoFit/>
          </a:bodyPr>
          <a:lstStyle/>
          <a:p>
            <a:r>
              <a:rPr lang="ar-KW" sz="2400" b="1" dirty="0">
                <a:solidFill>
                  <a:srgbClr val="FF0000"/>
                </a:solidFill>
              </a:rPr>
              <a:t>المعادلة</a:t>
            </a:r>
          </a:p>
        </p:txBody>
      </p:sp>
      <p:sp>
        <p:nvSpPr>
          <p:cNvPr id="28" name="TextBox 27"/>
          <p:cNvSpPr txBox="1"/>
          <p:nvPr/>
        </p:nvSpPr>
        <p:spPr>
          <a:xfrm>
            <a:off x="4283968" y="3501010"/>
            <a:ext cx="3384376" cy="461665"/>
          </a:xfrm>
          <a:prstGeom prst="rect">
            <a:avLst/>
          </a:prstGeom>
          <a:noFill/>
        </p:spPr>
        <p:txBody>
          <a:bodyPr wrap="square" rtlCol="1">
            <a:spAutoFit/>
          </a:bodyPr>
          <a:lstStyle/>
          <a:p>
            <a:r>
              <a:rPr lang="ar-KW" sz="2400" b="1" dirty="0">
                <a:solidFill>
                  <a:srgbClr val="FF0000"/>
                </a:solidFill>
              </a:rPr>
              <a:t>نقسم طرفي المعادلة علي </a:t>
            </a:r>
            <a:r>
              <a:rPr lang="en-US" sz="2400" b="1" dirty="0">
                <a:solidFill>
                  <a:srgbClr val="FF0000"/>
                </a:solidFill>
              </a:rPr>
              <a:t>225</a:t>
            </a:r>
            <a:endParaRPr lang="ar-KW" sz="2400" b="1" dirty="0">
              <a:solidFill>
                <a:srgbClr val="FF0000"/>
              </a:solidFill>
            </a:endParaRPr>
          </a:p>
        </p:txBody>
      </p:sp>
      <p:sp>
        <p:nvSpPr>
          <p:cNvPr id="29" name="TextBox 28"/>
          <p:cNvSpPr txBox="1"/>
          <p:nvPr/>
        </p:nvSpPr>
        <p:spPr>
          <a:xfrm>
            <a:off x="6021716" y="4479505"/>
            <a:ext cx="2600672" cy="461665"/>
          </a:xfrm>
          <a:prstGeom prst="rect">
            <a:avLst/>
          </a:prstGeom>
          <a:noFill/>
        </p:spPr>
        <p:txBody>
          <a:bodyPr wrap="square" rtlCol="1">
            <a:spAutoFit/>
          </a:bodyPr>
          <a:lstStyle/>
          <a:p>
            <a:r>
              <a:rPr lang="ar-KW" sz="2400" b="1" dirty="0">
                <a:solidFill>
                  <a:srgbClr val="FF0000"/>
                </a:solidFill>
              </a:rPr>
              <a:t>والمعادلة علي الصورة</a:t>
            </a:r>
          </a:p>
        </p:txBody>
      </p:sp>
      <p:sp>
        <p:nvSpPr>
          <p:cNvPr id="30" name="TextBox 29"/>
          <p:cNvSpPr txBox="1"/>
          <p:nvPr/>
        </p:nvSpPr>
        <p:spPr>
          <a:xfrm>
            <a:off x="4139953" y="5055569"/>
            <a:ext cx="4565091" cy="830997"/>
          </a:xfrm>
          <a:prstGeom prst="rect">
            <a:avLst/>
          </a:prstGeom>
          <a:noFill/>
        </p:spPr>
        <p:txBody>
          <a:bodyPr wrap="square" rtlCol="1">
            <a:spAutoFit/>
          </a:bodyPr>
          <a:lstStyle/>
          <a:p>
            <a:r>
              <a:rPr lang="ar-KW" sz="2400" b="1" dirty="0">
                <a:solidFill>
                  <a:srgbClr val="FF0000"/>
                </a:solidFill>
              </a:rPr>
              <a:t>المحور القاطع ينطبق على محور السينات وبالتالي:</a:t>
            </a:r>
          </a:p>
        </p:txBody>
      </p:sp>
      <mc:AlternateContent xmlns:mc="http://schemas.openxmlformats.org/markup-compatibility/2006">
        <mc:Choice xmlns:a14="http://schemas.microsoft.com/office/drawing/2010/main" Requires="a14">
          <p:sp>
            <p:nvSpPr>
              <p:cNvPr id="31" name="TextBox 30"/>
              <p:cNvSpPr txBox="1"/>
              <p:nvPr/>
            </p:nvSpPr>
            <p:spPr>
              <a:xfrm>
                <a:off x="830102" y="5085184"/>
                <a:ext cx="1149610" cy="470000"/>
              </a:xfrm>
              <a:prstGeom prst="rect">
                <a:avLst/>
              </a:prstGeom>
              <a:noFill/>
            </p:spPr>
            <p:txBody>
              <a:bodyPr wrap="none" rtlCol="1">
                <a:spAutoFit/>
              </a:bodyPr>
              <a:lstStyle/>
              <a:p>
                <a:pPr algn="l"/>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𝒂</m:t>
                        </m:r>
                      </m:e>
                      <m:sup>
                        <m:r>
                          <a:rPr lang="en-US" sz="2400" b="1" i="1">
                            <a:latin typeface="Cambria Math"/>
                          </a:rPr>
                          <m:t>𝟐</m:t>
                        </m:r>
                      </m:sup>
                    </m:sSup>
                  </m:oMath>
                </a14:m>
                <a:r>
                  <a:rPr lang="en-US" sz="2400" b="1" dirty="0"/>
                  <a:t>= 25</a:t>
                </a:r>
                <a:endParaRPr lang="ar-KW" sz="2400" b="1" dirty="0"/>
              </a:p>
            </p:txBody>
          </p:sp>
        </mc:Choice>
        <mc:Fallback>
          <p:sp>
            <p:nvSpPr>
              <p:cNvPr id="31" name="TextBox 30"/>
              <p:cNvSpPr txBox="1">
                <a:spLocks noRot="1" noChangeAspect="1" noMove="1" noResize="1" noEditPoints="1" noAdjustHandles="1" noChangeArrowheads="1" noChangeShapeType="1" noTextEdit="1"/>
              </p:cNvSpPr>
              <p:nvPr/>
            </p:nvSpPr>
            <p:spPr>
              <a:xfrm>
                <a:off x="830102" y="5085184"/>
                <a:ext cx="1149610" cy="470000"/>
              </a:xfrm>
              <a:prstGeom prst="rect">
                <a:avLst/>
              </a:prstGeom>
              <a:blipFill>
                <a:blip r:embed="rId3"/>
                <a:stretch>
                  <a:fillRect t="-9091" r="-8466" b="-28571"/>
                </a:stretch>
              </a:blipFill>
            </p:spPr>
            <p:txBody>
              <a:bodyPr/>
              <a:lstStyle/>
              <a:p>
                <a:r>
                  <a:rPr lang="en-US">
                    <a:noFill/>
                  </a:rPr>
                  <a:t> </a:t>
                </a:r>
              </a:p>
            </p:txBody>
          </p:sp>
        </mc:Fallback>
      </mc:AlternateContent>
      <p:sp>
        <p:nvSpPr>
          <p:cNvPr id="32" name="Right Arrow 31"/>
          <p:cNvSpPr/>
          <p:nvPr/>
        </p:nvSpPr>
        <p:spPr>
          <a:xfrm>
            <a:off x="2068181" y="5269314"/>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33" name="TextBox 32"/>
          <p:cNvSpPr txBox="1"/>
          <p:nvPr/>
        </p:nvSpPr>
        <p:spPr>
          <a:xfrm>
            <a:off x="2581055" y="5013178"/>
            <a:ext cx="910827" cy="461665"/>
          </a:xfrm>
          <a:prstGeom prst="rect">
            <a:avLst/>
          </a:prstGeom>
          <a:noFill/>
        </p:spPr>
        <p:txBody>
          <a:bodyPr wrap="none" rtlCol="1">
            <a:spAutoFit/>
          </a:bodyPr>
          <a:lstStyle/>
          <a:p>
            <a:r>
              <a:rPr lang="en-US" sz="2400" b="1" dirty="0"/>
              <a:t>a = 5</a:t>
            </a:r>
            <a:endParaRPr lang="ar-KW" sz="2400" b="1" dirty="0"/>
          </a:p>
        </p:txBody>
      </p:sp>
      <mc:AlternateContent xmlns:mc="http://schemas.openxmlformats.org/markup-compatibility/2006">
        <mc:Choice xmlns:a14="http://schemas.microsoft.com/office/drawing/2010/main" Requires="a14">
          <p:sp>
            <p:nvSpPr>
              <p:cNvPr id="34" name="TextBox 33"/>
              <p:cNvSpPr txBox="1"/>
              <p:nvPr/>
            </p:nvSpPr>
            <p:spPr>
              <a:xfrm>
                <a:off x="777459" y="5517232"/>
                <a:ext cx="1058239" cy="470000"/>
              </a:xfrm>
              <a:prstGeom prst="rect">
                <a:avLst/>
              </a:prstGeom>
              <a:noFill/>
            </p:spPr>
            <p:txBody>
              <a:bodyPr wrap="none" rtlCol="1">
                <a:spAutoFit/>
              </a:bodyPr>
              <a:lstStyle/>
              <a:p>
                <a14:m>
                  <m:oMath xmlns:m="http://schemas.openxmlformats.org/officeDocument/2006/math">
                    <m:sSup>
                      <m:sSupPr>
                        <m:ctrlPr>
                          <a:rPr lang="en-US" sz="2400" b="1" i="1">
                            <a:latin typeface="Cambria Math" panose="02040503050406030204" pitchFamily="18" charset="0"/>
                          </a:rPr>
                        </m:ctrlPr>
                      </m:sSupPr>
                      <m:e>
                        <m:r>
                          <a:rPr lang="en-US" sz="2400" b="1" i="1">
                            <a:latin typeface="Cambria Math"/>
                          </a:rPr>
                          <m:t>𝒃</m:t>
                        </m:r>
                      </m:e>
                      <m:sup>
                        <m:r>
                          <a:rPr lang="en-US" sz="2400" b="1" i="1">
                            <a:latin typeface="Cambria Math"/>
                          </a:rPr>
                          <m:t>𝟐</m:t>
                        </m:r>
                      </m:sup>
                    </m:sSup>
                  </m:oMath>
                </a14:m>
                <a:r>
                  <a:rPr lang="en-US" sz="2400" b="1" dirty="0"/>
                  <a:t> = 9</a:t>
                </a:r>
                <a:endParaRPr lang="ar-KW" sz="2400" b="1" dirty="0"/>
              </a:p>
            </p:txBody>
          </p:sp>
        </mc:Choice>
        <mc:Fallback>
          <p:sp>
            <p:nvSpPr>
              <p:cNvPr id="34" name="TextBox 33"/>
              <p:cNvSpPr txBox="1">
                <a:spLocks noRot="1" noChangeAspect="1" noMove="1" noResize="1" noEditPoints="1" noAdjustHandles="1" noChangeArrowheads="1" noChangeShapeType="1" noTextEdit="1"/>
              </p:cNvSpPr>
              <p:nvPr/>
            </p:nvSpPr>
            <p:spPr>
              <a:xfrm>
                <a:off x="777459" y="5517232"/>
                <a:ext cx="1058239" cy="470000"/>
              </a:xfrm>
              <a:prstGeom prst="rect">
                <a:avLst/>
              </a:prstGeom>
              <a:blipFill>
                <a:blip r:embed="rId4"/>
                <a:stretch>
                  <a:fillRect l="-578" t="-9091" r="-9827" b="-28571"/>
                </a:stretch>
              </a:blipFill>
            </p:spPr>
            <p:txBody>
              <a:bodyPr/>
              <a:lstStyle/>
              <a:p>
                <a:r>
                  <a:rPr lang="en-US">
                    <a:noFill/>
                  </a:rPr>
                  <a:t> </a:t>
                </a:r>
              </a:p>
            </p:txBody>
          </p:sp>
        </mc:Fallback>
      </mc:AlternateContent>
      <p:sp>
        <p:nvSpPr>
          <p:cNvPr id="35" name="Right Arrow 34"/>
          <p:cNvSpPr/>
          <p:nvPr/>
        </p:nvSpPr>
        <p:spPr>
          <a:xfrm>
            <a:off x="1951367" y="5759547"/>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36" name="TextBox 35"/>
          <p:cNvSpPr txBox="1"/>
          <p:nvPr/>
        </p:nvSpPr>
        <p:spPr>
          <a:xfrm>
            <a:off x="2483770" y="5487617"/>
            <a:ext cx="1010213" cy="461665"/>
          </a:xfrm>
          <a:prstGeom prst="rect">
            <a:avLst/>
          </a:prstGeom>
          <a:noFill/>
        </p:spPr>
        <p:txBody>
          <a:bodyPr wrap="none" rtlCol="1">
            <a:spAutoFit/>
          </a:bodyPr>
          <a:lstStyle/>
          <a:p>
            <a:r>
              <a:rPr lang="en-US" sz="2400" b="1" dirty="0"/>
              <a:t> b = 3</a:t>
            </a:r>
            <a:endParaRPr lang="ar-KW" sz="2400" b="1" dirty="0"/>
          </a:p>
        </p:txBody>
      </p:sp>
      <p:sp>
        <p:nvSpPr>
          <p:cNvPr id="37" name="TextBox 36"/>
          <p:cNvSpPr txBox="1"/>
          <p:nvPr/>
        </p:nvSpPr>
        <p:spPr>
          <a:xfrm>
            <a:off x="5004048" y="6021290"/>
            <a:ext cx="2583904" cy="461665"/>
          </a:xfrm>
          <a:prstGeom prst="rect">
            <a:avLst/>
          </a:prstGeom>
          <a:noFill/>
        </p:spPr>
        <p:txBody>
          <a:bodyPr wrap="square" rtlCol="1">
            <a:spAutoFit/>
          </a:bodyPr>
          <a:lstStyle/>
          <a:p>
            <a:r>
              <a:rPr lang="ar-KW" sz="2400" b="1" dirty="0">
                <a:solidFill>
                  <a:srgbClr val="FF0000"/>
                </a:solidFill>
              </a:rPr>
              <a:t>رأسا القطع الزائد هما </a:t>
            </a:r>
          </a:p>
        </p:txBody>
      </p:sp>
      <p:sp>
        <p:nvSpPr>
          <p:cNvPr id="38" name="TextBox 37"/>
          <p:cNvSpPr txBox="1"/>
          <p:nvPr/>
        </p:nvSpPr>
        <p:spPr>
          <a:xfrm>
            <a:off x="611560" y="6021290"/>
            <a:ext cx="4464496" cy="461665"/>
          </a:xfrm>
          <a:prstGeom prst="rect">
            <a:avLst/>
          </a:prstGeom>
          <a:noFill/>
        </p:spPr>
        <p:txBody>
          <a:bodyPr wrap="square" rtlCol="1">
            <a:spAutoFit/>
          </a:bodyPr>
          <a:lstStyle/>
          <a:p>
            <a:pPr algn="l"/>
            <a:r>
              <a:rPr lang="en-US" sz="2400" b="1" dirty="0"/>
              <a:t>A</a:t>
            </a:r>
            <a:r>
              <a:rPr lang="en-US" sz="1600" b="1" dirty="0"/>
              <a:t>1 </a:t>
            </a:r>
            <a:r>
              <a:rPr lang="en-US" sz="2400" b="1" dirty="0"/>
              <a:t>(0, -5 )  ,  A</a:t>
            </a:r>
            <a:r>
              <a:rPr lang="en-US" sz="1600" b="1" dirty="0"/>
              <a:t>2 </a:t>
            </a:r>
            <a:r>
              <a:rPr lang="en-US" sz="2400" b="1" dirty="0"/>
              <a:t> (0 ,  5 ) </a:t>
            </a:r>
            <a:endParaRPr lang="ar-KW" sz="1100" b="1" dirty="0"/>
          </a:p>
        </p:txBody>
      </p:sp>
      <mc:AlternateContent xmlns:mc="http://schemas.openxmlformats.org/markup-compatibility/2006">
        <mc:Choice xmlns:a14="http://schemas.microsoft.com/office/drawing/2010/main" Requires="a14">
          <p:sp>
            <p:nvSpPr>
              <p:cNvPr id="39" name="TextBox 38"/>
              <p:cNvSpPr txBox="1"/>
              <p:nvPr/>
            </p:nvSpPr>
            <p:spPr>
              <a:xfrm>
                <a:off x="3164674" y="2949895"/>
                <a:ext cx="255198" cy="407099"/>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ar-KW" sz="2000" b="1" i="1">
                          <a:latin typeface="Cambria Math"/>
                        </a:rPr>
                        <m:t>𝟗</m:t>
                      </m:r>
                      <m:sSup>
                        <m:sSupPr>
                          <m:ctrlPr>
                            <a:rPr lang="ar-KW" sz="2000" b="1" i="1">
                              <a:latin typeface="Cambria Math" panose="02040503050406030204" pitchFamily="18" charset="0"/>
                            </a:rPr>
                          </m:ctrlPr>
                        </m:sSupPr>
                        <m:e>
                          <m:r>
                            <a:rPr lang="en-US" sz="2000" b="1" i="1">
                              <a:latin typeface="Cambria Math"/>
                            </a:rPr>
                            <m:t>𝒚</m:t>
                          </m:r>
                        </m:e>
                        <m:sup>
                          <m:r>
                            <a:rPr lang="ar-KW" sz="2000" b="1" i="1">
                              <a:latin typeface="Cambria Math"/>
                            </a:rPr>
                            <m:t>𝟐</m:t>
                          </m:r>
                        </m:sup>
                      </m:sSup>
                      <m:r>
                        <a:rPr lang="en-US" sz="2000" b="1" i="1">
                          <a:latin typeface="Cambria Math"/>
                        </a:rPr>
                        <m:t>   −</m:t>
                      </m:r>
                      <m:r>
                        <a:rPr lang="en-US" sz="2000" b="1" i="1">
                          <a:latin typeface="Cambria Math"/>
                        </a:rPr>
                        <m:t>𝟐𝟓</m:t>
                      </m:r>
                      <m:r>
                        <a:rPr lang="en-US" sz="2000" b="1" i="1">
                          <a:latin typeface="Cambria Math"/>
                        </a:rPr>
                        <m:t> </m:t>
                      </m:r>
                      <m:sSup>
                        <m:sSupPr>
                          <m:ctrlPr>
                            <a:rPr lang="en-US" sz="2000" b="1" i="1">
                              <a:latin typeface="Cambria Math" panose="02040503050406030204" pitchFamily="18" charset="0"/>
                            </a:rPr>
                          </m:ctrlPr>
                        </m:sSupPr>
                        <m:e>
                          <m:r>
                            <a:rPr lang="en-US" sz="2000" b="1" i="1">
                              <a:latin typeface="Cambria Math"/>
                            </a:rPr>
                            <m:t>𝒙</m:t>
                          </m:r>
                        </m:e>
                        <m:sup>
                          <m:r>
                            <a:rPr lang="en-US" sz="2000" b="1" i="1">
                              <a:latin typeface="Cambria Math"/>
                            </a:rPr>
                            <m:t>𝟐</m:t>
                          </m:r>
                        </m:sup>
                      </m:sSup>
                      <m:r>
                        <a:rPr lang="en-US" sz="2000" b="1" i="1">
                          <a:latin typeface="Cambria Math"/>
                        </a:rPr>
                        <m:t> =</m:t>
                      </m:r>
                      <m:r>
                        <a:rPr lang="en-US" sz="2000" b="1" i="1">
                          <a:latin typeface="Cambria Math"/>
                        </a:rPr>
                        <m:t>𝟐𝟐𝟓</m:t>
                      </m:r>
                    </m:oMath>
                  </m:oMathPara>
                </a14:m>
                <a:endParaRPr lang="ar-KW" sz="2000" b="1" dirty="0"/>
              </a:p>
            </p:txBody>
          </p:sp>
        </mc:Choice>
        <mc:Fallback>
          <p:sp>
            <p:nvSpPr>
              <p:cNvPr id="39" name="TextBox 38"/>
              <p:cNvSpPr txBox="1">
                <a:spLocks noRot="1" noChangeAspect="1" noMove="1" noResize="1" noEditPoints="1" noAdjustHandles="1" noChangeArrowheads="1" noChangeShapeType="1" noTextEdit="1"/>
              </p:cNvSpPr>
              <p:nvPr/>
            </p:nvSpPr>
            <p:spPr>
              <a:xfrm>
                <a:off x="3164674" y="2949895"/>
                <a:ext cx="255198" cy="407099"/>
              </a:xfrm>
              <a:prstGeom prst="rect">
                <a:avLst/>
              </a:prstGeom>
              <a:blipFill>
                <a:blip r:embed="rId5"/>
                <a:stretch>
                  <a:fillRect r="-897619" b="-1044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683568" y="3356994"/>
                <a:ext cx="3168352" cy="715773"/>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r>
                            <a:rPr lang="ar-KW" sz="2000" b="1" i="1">
                              <a:latin typeface="Cambria Math"/>
                            </a:rPr>
                            <m:t>𝟗</m:t>
                          </m:r>
                          <m:sSup>
                            <m:sSupPr>
                              <m:ctrlPr>
                                <a:rPr lang="ar-KW" sz="2000" b="1" i="1">
                                  <a:latin typeface="Cambria Math" panose="02040503050406030204" pitchFamily="18" charset="0"/>
                                </a:rPr>
                              </m:ctrlPr>
                            </m:sSupPr>
                            <m:e>
                              <m:r>
                                <a:rPr lang="en-US" sz="2000" b="1" i="1">
                                  <a:latin typeface="Cambria Math"/>
                                </a:rPr>
                                <m:t>𝒚</m:t>
                              </m:r>
                            </m:e>
                            <m:sup>
                              <m:r>
                                <a:rPr lang="ar-KW" sz="2000" b="1" i="1">
                                  <a:latin typeface="Cambria Math"/>
                                </a:rPr>
                                <m:t>𝟐</m:t>
                              </m:r>
                            </m:sup>
                          </m:sSup>
                        </m:num>
                        <m:den>
                          <m:r>
                            <a:rPr lang="ar-KW" sz="2000" b="1" i="1">
                              <a:latin typeface="Cambria Math"/>
                            </a:rPr>
                            <m:t>𝟐𝟐𝟓</m:t>
                          </m:r>
                        </m:den>
                      </m:f>
                      <m:r>
                        <a:rPr lang="en-US" sz="2000" b="1" i="1">
                          <a:latin typeface="Cambria Math"/>
                        </a:rPr>
                        <m:t> − </m:t>
                      </m:r>
                      <m:f>
                        <m:fPr>
                          <m:ctrlPr>
                            <a:rPr lang="en-US" sz="2000" b="1" i="1">
                              <a:latin typeface="Cambria Math" panose="02040503050406030204" pitchFamily="18" charset="0"/>
                            </a:rPr>
                          </m:ctrlPr>
                        </m:fPr>
                        <m:num>
                          <m:r>
                            <a:rPr lang="en-US" sz="2000" b="1" i="1">
                              <a:latin typeface="Cambria Math"/>
                            </a:rPr>
                            <m:t>𝟐𝟓</m:t>
                          </m:r>
                          <m:r>
                            <a:rPr lang="en-US" sz="2000" b="1" i="1">
                              <a:latin typeface="Cambria Math"/>
                            </a:rPr>
                            <m:t> </m:t>
                          </m:r>
                          <m:sSup>
                            <m:sSupPr>
                              <m:ctrlPr>
                                <a:rPr lang="en-US" sz="2000" b="1" i="1">
                                  <a:latin typeface="Cambria Math" panose="02040503050406030204" pitchFamily="18" charset="0"/>
                                </a:rPr>
                              </m:ctrlPr>
                            </m:sSupPr>
                            <m:e>
                              <m:r>
                                <a:rPr lang="en-US" sz="2000" b="1" i="1">
                                  <a:latin typeface="Cambria Math"/>
                                </a:rPr>
                                <m:t>𝒙</m:t>
                              </m:r>
                            </m:e>
                            <m:sup>
                              <m:r>
                                <a:rPr lang="en-US" sz="2000" b="1" i="1">
                                  <a:latin typeface="Cambria Math"/>
                                </a:rPr>
                                <m:t>𝟐</m:t>
                              </m:r>
                            </m:sup>
                          </m:sSup>
                        </m:num>
                        <m:den>
                          <m:r>
                            <a:rPr lang="en-US" sz="2000" b="1" i="1">
                              <a:latin typeface="Cambria Math"/>
                            </a:rPr>
                            <m:t>𝟐𝟐𝟓</m:t>
                          </m:r>
                        </m:den>
                      </m:f>
                      <m:r>
                        <a:rPr lang="en-US" sz="2000" b="1" i="1">
                          <a:latin typeface="Cambria Math"/>
                        </a:rPr>
                        <m:t>  = </m:t>
                      </m:r>
                      <m:f>
                        <m:fPr>
                          <m:ctrlPr>
                            <a:rPr lang="en-US" sz="2000" b="1" i="1">
                              <a:latin typeface="Cambria Math" panose="02040503050406030204" pitchFamily="18" charset="0"/>
                            </a:rPr>
                          </m:ctrlPr>
                        </m:fPr>
                        <m:num>
                          <m:r>
                            <a:rPr lang="en-US" sz="2000" b="1" i="1">
                              <a:latin typeface="Cambria Math"/>
                            </a:rPr>
                            <m:t>𝟐𝟐𝟓</m:t>
                          </m:r>
                        </m:num>
                        <m:den>
                          <m:r>
                            <a:rPr lang="en-US" sz="2000" b="1" i="1">
                              <a:latin typeface="Cambria Math"/>
                            </a:rPr>
                            <m:t>𝟐𝟐𝟓</m:t>
                          </m:r>
                        </m:den>
                      </m:f>
                    </m:oMath>
                  </m:oMathPara>
                </a14:m>
                <a:endParaRPr lang="ar-KW" sz="2000" b="1" dirty="0"/>
              </a:p>
            </p:txBody>
          </p:sp>
        </mc:Choice>
        <mc:Fallback>
          <p:sp>
            <p:nvSpPr>
              <p:cNvPr id="40" name="TextBox 39"/>
              <p:cNvSpPr txBox="1">
                <a:spLocks noRot="1" noChangeAspect="1" noMove="1" noResize="1" noEditPoints="1" noAdjustHandles="1" noChangeArrowheads="1" noChangeShapeType="1" noTextEdit="1"/>
              </p:cNvSpPr>
              <p:nvPr/>
            </p:nvSpPr>
            <p:spPr>
              <a:xfrm>
                <a:off x="683568" y="3356994"/>
                <a:ext cx="3168352" cy="71577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p:cNvSpPr txBox="1"/>
              <p:nvPr/>
            </p:nvSpPr>
            <p:spPr>
              <a:xfrm>
                <a:off x="534626" y="4221090"/>
                <a:ext cx="2669222"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𝒚</m:t>
                              </m:r>
                            </m:e>
                            <m:sup>
                              <m:r>
                                <a:rPr lang="ar-KW" sz="2000" b="1" i="1">
                                  <a:latin typeface="Cambria Math"/>
                                </a:rPr>
                                <m:t>𝟐</m:t>
                              </m:r>
                            </m:sup>
                          </m:sSup>
                        </m:num>
                        <m:den>
                          <m:sSup>
                            <m:sSupPr>
                              <m:ctrlPr>
                                <a:rPr lang="ar-KW" sz="2000" b="1" i="1">
                                  <a:latin typeface="Cambria Math" panose="02040503050406030204" pitchFamily="18" charset="0"/>
                                </a:rPr>
                              </m:ctrlPr>
                            </m:sSupPr>
                            <m:e>
                              <m:r>
                                <a:rPr lang="en-US" sz="2000" b="1" i="1">
                                  <a:latin typeface="Cambria Math"/>
                                </a:rPr>
                                <m:t>𝒂</m:t>
                              </m:r>
                            </m:e>
                            <m:sup>
                              <m:r>
                                <a:rPr lang="ar-KW" sz="2000" b="1" i="1">
                                  <a:latin typeface="Cambria Math"/>
                                </a:rPr>
                                <m:t>𝟐</m:t>
                              </m:r>
                            </m:sup>
                          </m:sSup>
                        </m:den>
                      </m:f>
                      <m:r>
                        <a:rPr lang="en-US" sz="2000" b="1" i="1">
                          <a:latin typeface="Cambria Math"/>
                        </a:rPr>
                        <m:t> −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𝒙</m:t>
                              </m:r>
                            </m:e>
                            <m:sup>
                              <m:r>
                                <a:rPr lang="en-US" sz="2000" b="1" i="1">
                                  <a:latin typeface="Cambria Math"/>
                                </a:rPr>
                                <m:t>𝟐</m:t>
                              </m:r>
                            </m:sup>
                          </m:sSup>
                        </m:num>
                        <m:den>
                          <m:sSup>
                            <m:sSupPr>
                              <m:ctrlPr>
                                <a:rPr lang="en-US" sz="2000" b="1" i="1">
                                  <a:latin typeface="Cambria Math" panose="02040503050406030204" pitchFamily="18" charset="0"/>
                                </a:rPr>
                              </m:ctrlPr>
                            </m:sSupPr>
                            <m:e>
                              <m:r>
                                <a:rPr lang="en-US" sz="2000" b="1" i="1">
                                  <a:latin typeface="Cambria Math"/>
                                </a:rPr>
                                <m:t>𝒃</m:t>
                              </m:r>
                            </m:e>
                            <m:sup>
                              <m:r>
                                <a:rPr lang="en-US" sz="2000" b="1" i="1">
                                  <a:latin typeface="Cambria Math"/>
                                </a:rPr>
                                <m:t>𝟐</m:t>
                              </m:r>
                            </m:sup>
                          </m:sSup>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41" name="TextBox 40"/>
              <p:cNvSpPr txBox="1">
                <a:spLocks noRot="1" noChangeAspect="1" noMove="1" noResize="1" noEditPoints="1" noAdjustHandles="1" noChangeArrowheads="1" noChangeShapeType="1" noTextEdit="1"/>
              </p:cNvSpPr>
              <p:nvPr/>
            </p:nvSpPr>
            <p:spPr>
              <a:xfrm>
                <a:off x="534626" y="4221090"/>
                <a:ext cx="2669222" cy="717761"/>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2" name="TextBox 41"/>
              <p:cNvSpPr txBox="1"/>
              <p:nvPr/>
            </p:nvSpPr>
            <p:spPr>
              <a:xfrm>
                <a:off x="3321869" y="4287245"/>
                <a:ext cx="2669222" cy="7364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𝒚</m:t>
                              </m:r>
                            </m:e>
                            <m:sup>
                              <m:r>
                                <a:rPr lang="ar-KW" sz="2000" b="1" i="1">
                                  <a:latin typeface="Cambria Math"/>
                                </a:rPr>
                                <m:t>𝟐</m:t>
                              </m:r>
                            </m:sup>
                          </m:sSup>
                        </m:num>
                        <m:den>
                          <m:r>
                            <a:rPr lang="ar-KW" sz="2000" b="1" i="1">
                              <a:latin typeface="Cambria Math"/>
                            </a:rPr>
                            <m:t>𝟐𝟓</m:t>
                          </m:r>
                        </m:den>
                      </m:f>
                      <m:r>
                        <a:rPr lang="en-US" sz="2000" b="1" i="1">
                          <a:latin typeface="Cambria Math"/>
                        </a:rPr>
                        <m:t> −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𝒙</m:t>
                              </m:r>
                            </m:e>
                            <m:sup>
                              <m:r>
                                <a:rPr lang="en-US" sz="2000" b="1" i="1">
                                  <a:latin typeface="Cambria Math"/>
                                </a:rPr>
                                <m:t>𝟐</m:t>
                              </m:r>
                            </m:sup>
                          </m:sSup>
                        </m:num>
                        <m:den>
                          <m:r>
                            <a:rPr lang="en-US" sz="2000" b="1" i="1">
                              <a:latin typeface="Cambria Math"/>
                            </a:rPr>
                            <m:t>𝟗</m:t>
                          </m:r>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42" name="TextBox 41"/>
              <p:cNvSpPr txBox="1">
                <a:spLocks noRot="1" noChangeAspect="1" noMove="1" noResize="1" noEditPoints="1" noAdjustHandles="1" noChangeArrowheads="1" noChangeShapeType="1" noTextEdit="1"/>
              </p:cNvSpPr>
              <p:nvPr/>
            </p:nvSpPr>
            <p:spPr>
              <a:xfrm>
                <a:off x="3321869" y="4287245"/>
                <a:ext cx="2669222" cy="736420"/>
              </a:xfrm>
              <a:prstGeom prst="rect">
                <a:avLst/>
              </a:prstGeom>
              <a:blipFill>
                <a:blip r:embed="rId8"/>
                <a:stretch>
                  <a:fillRect/>
                </a:stretch>
              </a:blipFill>
            </p:spPr>
            <p:txBody>
              <a:bodyPr/>
              <a:lstStyle/>
              <a:p>
                <a:r>
                  <a:rPr lang="en-US">
                    <a:noFill/>
                  </a:rPr>
                  <a:t> </a:t>
                </a:r>
              </a:p>
            </p:txBody>
          </p:sp>
        </mc:Fallback>
      </mc:AlternateContent>
      <p:sp>
        <p:nvSpPr>
          <p:cNvPr id="43" name="Right Arrow 42"/>
          <p:cNvSpPr/>
          <p:nvPr/>
        </p:nvSpPr>
        <p:spPr>
          <a:xfrm>
            <a:off x="3009603" y="4655457"/>
            <a:ext cx="532403"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pic>
        <p:nvPicPr>
          <p:cNvPr id="44" name="Picture 2"/>
          <p:cNvPicPr>
            <a:picLocks noChangeAspect="1" noChangeArrowheads="1"/>
          </p:cNvPicPr>
          <p:nvPr/>
        </p:nvPicPr>
        <p:blipFill>
          <a:blip r:embed="rId9" cstate="print">
            <a:duotone>
              <a:prstClr val="black"/>
              <a:schemeClr val="accent1">
                <a:tint val="45000"/>
                <a:satMod val="400000"/>
              </a:schemeClr>
            </a:duotone>
          </a:blip>
          <a:srcRect l="88046" t="11971" r="1566" b="79944"/>
          <a:stretch>
            <a:fillRect/>
          </a:stretch>
        </p:blipFill>
        <p:spPr bwMode="auto">
          <a:xfrm>
            <a:off x="7828269" y="2949893"/>
            <a:ext cx="776181" cy="432048"/>
          </a:xfrm>
          <a:prstGeom prst="rect">
            <a:avLst/>
          </a:prstGeom>
          <a:noFill/>
          <a:ln w="9525">
            <a:noFill/>
            <a:miter lim="800000"/>
            <a:headEnd/>
            <a:tailEnd/>
          </a:ln>
        </p:spPr>
      </p:pic>
      <p:sp>
        <p:nvSpPr>
          <p:cNvPr id="45" name="Title 1"/>
          <p:cNvSpPr>
            <a:spLocks noGrp="1"/>
          </p:cNvSpPr>
          <p:nvPr>
            <p:ph type="title"/>
          </p:nvPr>
        </p:nvSpPr>
        <p:spPr>
          <a:xfrm>
            <a:off x="7587952" y="533873"/>
            <a:ext cx="1304528" cy="726361"/>
          </a:xfrm>
        </p:spPr>
        <p:style>
          <a:lnRef idx="1">
            <a:schemeClr val="accent1"/>
          </a:lnRef>
          <a:fillRef idx="2">
            <a:schemeClr val="accent1"/>
          </a:fillRef>
          <a:effectRef idx="1">
            <a:schemeClr val="accent1"/>
          </a:effectRef>
          <a:fontRef idx="minor">
            <a:schemeClr val="dk1"/>
          </a:fontRef>
        </p:style>
        <p:txBody>
          <a:bodyPr>
            <a:normAutofit/>
          </a:bodyPr>
          <a:lstStyle/>
          <a:p>
            <a:pPr algn="ctr" eaLnBrk="1" fontAlgn="auto" hangingPunct="1">
              <a:spcAft>
                <a:spcPts val="0"/>
              </a:spcAft>
              <a:defRPr/>
            </a:pPr>
            <a:r>
              <a:rPr lang="ar-KW" sz="16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t>حاول ان تحل </a:t>
            </a:r>
            <a:r>
              <a:rPr lang="en-US" sz="16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t>1</a:t>
            </a:r>
            <a:br>
              <a:rPr lang="ar-KW" sz="16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br>
            <a:r>
              <a:rPr lang="ar-KW" sz="16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t>ص</a:t>
            </a:r>
            <a:r>
              <a:rPr lang="en-US" sz="16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t>122</a:t>
            </a:r>
            <a:endParaRPr lang="ar-KW" sz="16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endParaRPr>
          </a:p>
        </p:txBody>
      </p:sp>
      <p:sp>
        <p:nvSpPr>
          <p:cNvPr id="3" name="TextBox 2"/>
          <p:cNvSpPr txBox="1"/>
          <p:nvPr/>
        </p:nvSpPr>
        <p:spPr>
          <a:xfrm>
            <a:off x="1993" y="531839"/>
            <a:ext cx="2337761" cy="1384995"/>
          </a:xfrm>
          <a:prstGeom prst="rect">
            <a:avLst/>
          </a:prstGeom>
          <a:effectLst>
            <a:outerShdw blurRad="50800" dist="25000" dir="5400000" rotWithShape="0">
              <a:srgbClr val="000000">
                <a:alpha val="40000"/>
              </a:srgbClr>
            </a:outerShdw>
            <a:softEdge rad="317500"/>
          </a:effectLst>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KW" sz="1400" b="1" u="sng" dirty="0">
                <a:solidFill>
                  <a:srgbClr val="FF0000"/>
                </a:solidFill>
                <a:cs typeface="+mj-cs"/>
              </a:rPr>
              <a:t>ملاحظة هامة</a:t>
            </a:r>
          </a:p>
          <a:p>
            <a:pPr algn="ctr"/>
            <a:r>
              <a:rPr lang="ar-KW" sz="1400" b="1" dirty="0">
                <a:cs typeface="+mj-cs"/>
              </a:rPr>
              <a:t>تم حل ا</a:t>
            </a:r>
            <a:r>
              <a:rPr lang="ar-KW" sz="1400" b="1" dirty="0">
                <a:solidFill>
                  <a:srgbClr val="FF0000"/>
                </a:solidFill>
                <a:cs typeface="+mj-cs"/>
              </a:rPr>
              <a:t>لمثال</a:t>
            </a:r>
            <a:r>
              <a:rPr lang="ar-KW" sz="1400" b="1" dirty="0">
                <a:cs typeface="+mj-cs"/>
              </a:rPr>
              <a:t> علي اعتبار المحور القاطع  ينطبق على محور السينات ولكن في </a:t>
            </a:r>
            <a:r>
              <a:rPr lang="ar-KW" sz="1400" b="1" dirty="0">
                <a:solidFill>
                  <a:srgbClr val="FF0000"/>
                </a:solidFill>
                <a:cs typeface="+mj-cs"/>
              </a:rPr>
              <a:t>حاول أن تحل </a:t>
            </a:r>
            <a:r>
              <a:rPr lang="ar-KW" sz="1400" b="1" dirty="0">
                <a:cs typeface="+mj-cs"/>
              </a:rPr>
              <a:t>المحور القاطع ينطبق على محور الصادات</a:t>
            </a:r>
          </a:p>
          <a:p>
            <a:endParaRPr lang="ar-SA" sz="1400" dirty="0">
              <a:cs typeface="+mj-cs"/>
            </a:endParaRPr>
          </a:p>
        </p:txBody>
      </p:sp>
    </p:spTree>
    <p:extLst>
      <p:ext uri="{BB962C8B-B14F-4D97-AF65-F5344CB8AC3E}">
        <p14:creationId xmlns:p14="http://schemas.microsoft.com/office/powerpoint/2010/main" val="752620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29" grpId="0"/>
      <p:bldP spid="30" grpId="0"/>
      <p:bldP spid="31" grpId="0"/>
      <p:bldP spid="32" grpId="0" animBg="1"/>
      <p:bldP spid="33" grpId="0"/>
      <p:bldP spid="34" grpId="0"/>
      <p:bldP spid="35" grpId="0" animBg="1"/>
      <p:bldP spid="36" grpId="0"/>
      <p:bldP spid="37" grpId="0"/>
      <p:bldP spid="38" grpId="0"/>
      <p:bldP spid="39" grpId="0"/>
      <p:bldP spid="40" grpId="0"/>
      <p:bldP spid="41" grpId="0"/>
      <p:bldP spid="42" grpId="0"/>
      <p:bldP spid="43" grpId="0" animBg="1"/>
      <p:bldP spid="45" grpId="0" animBg="1"/>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duotone>
              <a:prstClr val="black"/>
              <a:schemeClr val="accent1">
                <a:tint val="45000"/>
                <a:satMod val="400000"/>
              </a:schemeClr>
            </a:duotone>
          </a:blip>
          <a:srcRect l="88046" t="11971" r="1566" b="79944"/>
          <a:stretch>
            <a:fillRect/>
          </a:stretch>
        </p:blipFill>
        <p:spPr bwMode="auto">
          <a:xfrm>
            <a:off x="7740354" y="332656"/>
            <a:ext cx="776181" cy="432048"/>
          </a:xfrm>
          <a:prstGeom prst="rect">
            <a:avLst/>
          </a:prstGeom>
          <a:noFill/>
          <a:ln w="9525">
            <a:noFill/>
            <a:miter lim="800000"/>
            <a:headEnd/>
            <a:tailEnd/>
          </a:ln>
        </p:spPr>
      </p:pic>
      <p:sp>
        <p:nvSpPr>
          <p:cNvPr id="5" name="Oval 4"/>
          <p:cNvSpPr/>
          <p:nvPr/>
        </p:nvSpPr>
        <p:spPr>
          <a:xfrm>
            <a:off x="259904" y="348239"/>
            <a:ext cx="432048"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t>b</a:t>
            </a:r>
            <a:endParaRPr lang="ar-KW" dirty="0"/>
          </a:p>
        </p:txBody>
      </p:sp>
      <p:sp>
        <p:nvSpPr>
          <p:cNvPr id="6" name="TextBox 5"/>
          <p:cNvSpPr txBox="1"/>
          <p:nvPr/>
        </p:nvSpPr>
        <p:spPr>
          <a:xfrm>
            <a:off x="3788296" y="447057"/>
            <a:ext cx="3672408" cy="461665"/>
          </a:xfrm>
          <a:prstGeom prst="rect">
            <a:avLst/>
          </a:prstGeom>
          <a:noFill/>
        </p:spPr>
        <p:txBody>
          <a:bodyPr wrap="square" rtlCol="1">
            <a:spAutoFit/>
          </a:bodyPr>
          <a:lstStyle/>
          <a:p>
            <a:r>
              <a:rPr lang="ar-KW" sz="2400" b="1" dirty="0">
                <a:solidFill>
                  <a:srgbClr val="FF0000"/>
                </a:solidFill>
              </a:rPr>
              <a:t> لايجاد البؤرتين نكتب المعادلة</a:t>
            </a:r>
          </a:p>
        </p:txBody>
      </p:sp>
      <p:sp>
        <p:nvSpPr>
          <p:cNvPr id="7" name="Rectangle 6"/>
          <p:cNvSpPr/>
          <p:nvPr/>
        </p:nvSpPr>
        <p:spPr>
          <a:xfrm>
            <a:off x="907696" y="368275"/>
            <a:ext cx="2304256" cy="461665"/>
          </a:xfrm>
          <a:prstGeom prst="rect">
            <a:avLst/>
          </a:prstGeom>
        </p:spPr>
        <p:txBody>
          <a:bodyPr wrap="square">
            <a:spAutoFit/>
          </a:bodyPr>
          <a:lstStyle/>
          <a:p>
            <a:r>
              <a:rPr lang="en-US" sz="2400" b="1" dirty="0"/>
              <a:t>c</a:t>
            </a:r>
            <a:r>
              <a:rPr lang="en-US" sz="2400" b="1" baseline="30000" dirty="0"/>
              <a:t>2 </a:t>
            </a:r>
            <a:r>
              <a:rPr lang="en-US" sz="2400" b="1" dirty="0"/>
              <a:t>=  a</a:t>
            </a:r>
            <a:r>
              <a:rPr lang="en-US" sz="2400" b="1" baseline="30000" dirty="0"/>
              <a:t>2</a:t>
            </a:r>
            <a:r>
              <a:rPr lang="en-US" sz="2400" b="1" dirty="0"/>
              <a:t>  +  b</a:t>
            </a:r>
            <a:r>
              <a:rPr lang="en-US" sz="2400" b="1" baseline="30000" dirty="0"/>
              <a:t>2</a:t>
            </a:r>
            <a:r>
              <a:rPr lang="ar-KW" sz="2400" b="1" baseline="30000" dirty="0"/>
              <a:t> </a:t>
            </a:r>
            <a:endParaRPr lang="ar-KW" sz="2400" dirty="0"/>
          </a:p>
        </p:txBody>
      </p:sp>
      <p:sp>
        <p:nvSpPr>
          <p:cNvPr id="8" name="Rectangle 7"/>
          <p:cNvSpPr/>
          <p:nvPr/>
        </p:nvSpPr>
        <p:spPr>
          <a:xfrm>
            <a:off x="827584" y="861685"/>
            <a:ext cx="2116756" cy="830997"/>
          </a:xfrm>
          <a:prstGeom prst="rect">
            <a:avLst/>
          </a:prstGeom>
        </p:spPr>
        <p:txBody>
          <a:bodyPr wrap="square">
            <a:spAutoFit/>
          </a:bodyPr>
          <a:lstStyle/>
          <a:p>
            <a:r>
              <a:rPr lang="en-US" sz="2400" b="1" dirty="0"/>
              <a:t>c</a:t>
            </a:r>
            <a:r>
              <a:rPr lang="en-US" sz="2400" b="1" baseline="30000" dirty="0"/>
              <a:t>2 </a:t>
            </a:r>
            <a:r>
              <a:rPr lang="en-US" sz="2400" b="1" dirty="0"/>
              <a:t>= 25 + 9 </a:t>
            </a:r>
          </a:p>
          <a:p>
            <a:r>
              <a:rPr lang="en-US" sz="2400" b="1" dirty="0"/>
              <a:t>= 34       </a:t>
            </a:r>
            <a:r>
              <a:rPr lang="ar-KW" sz="2400" b="1" baseline="30000" dirty="0"/>
              <a:t> </a:t>
            </a:r>
            <a:r>
              <a:rPr lang="en-US" sz="2400" b="1" baseline="30000" dirty="0"/>
              <a:t>  </a:t>
            </a:r>
            <a:endParaRPr lang="ar-KW" sz="2400" dirty="0"/>
          </a:p>
        </p:txBody>
      </p:sp>
      <p:sp>
        <p:nvSpPr>
          <p:cNvPr id="9" name="TextBox 8"/>
          <p:cNvSpPr txBox="1"/>
          <p:nvPr/>
        </p:nvSpPr>
        <p:spPr>
          <a:xfrm>
            <a:off x="4355976" y="1046350"/>
            <a:ext cx="2168624" cy="461665"/>
          </a:xfrm>
          <a:prstGeom prst="rect">
            <a:avLst/>
          </a:prstGeom>
          <a:noFill/>
        </p:spPr>
        <p:txBody>
          <a:bodyPr wrap="square" rtlCol="1">
            <a:spAutoFit/>
          </a:bodyPr>
          <a:lstStyle/>
          <a:p>
            <a:r>
              <a:rPr lang="ar-KW" sz="2400" b="1" dirty="0">
                <a:solidFill>
                  <a:srgbClr val="FF0000"/>
                </a:solidFill>
              </a:rPr>
              <a:t>وبالتعويض</a:t>
            </a:r>
          </a:p>
        </p:txBody>
      </p:sp>
      <mc:AlternateContent xmlns:mc="http://schemas.openxmlformats.org/markup-compatibility/2006">
        <mc:Choice xmlns:a14="http://schemas.microsoft.com/office/drawing/2010/main" Requires="a14">
          <p:sp>
            <p:nvSpPr>
              <p:cNvPr id="10" name="Rectangle 9"/>
              <p:cNvSpPr/>
              <p:nvPr/>
            </p:nvSpPr>
            <p:spPr>
              <a:xfrm>
                <a:off x="827585" y="1661901"/>
                <a:ext cx="1685839" cy="496483"/>
              </a:xfrm>
              <a:prstGeom prst="rect">
                <a:avLst/>
              </a:prstGeom>
            </p:spPr>
            <p:txBody>
              <a:bodyPr wrap="square">
                <a:spAutoFit/>
              </a:bodyPr>
              <a:lstStyle/>
              <a:p>
                <a:r>
                  <a:rPr lang="en-US" sz="2400" b="1" dirty="0"/>
                  <a:t>c =  </a:t>
                </a:r>
                <a14:m>
                  <m:oMath xmlns:m="http://schemas.openxmlformats.org/officeDocument/2006/math">
                    <m:rad>
                      <m:radPr>
                        <m:degHide m:val="on"/>
                        <m:ctrlPr>
                          <a:rPr lang="en-US" sz="2400" b="1" i="1" dirty="0">
                            <a:latin typeface="Cambria Math" panose="02040503050406030204" pitchFamily="18" charset="0"/>
                          </a:rPr>
                        </m:ctrlPr>
                      </m:radPr>
                      <m:deg/>
                      <m:e>
                        <m:r>
                          <a:rPr lang="en-US" sz="2400" b="1" i="1" dirty="0">
                            <a:latin typeface="Cambria Math"/>
                          </a:rPr>
                          <m:t>𝟑𝟒</m:t>
                        </m:r>
                      </m:e>
                    </m:rad>
                  </m:oMath>
                </a14:m>
                <a:endParaRPr lang="ar-KW" sz="2400" dirty="0"/>
              </a:p>
            </p:txBody>
          </p:sp>
        </mc:Choice>
        <mc:Fallback>
          <p:sp>
            <p:nvSpPr>
              <p:cNvPr id="10" name="Rectangle 9"/>
              <p:cNvSpPr>
                <a:spLocks noRot="1" noChangeAspect="1" noMove="1" noResize="1" noEditPoints="1" noAdjustHandles="1" noChangeArrowheads="1" noChangeShapeType="1" noTextEdit="1"/>
              </p:cNvSpPr>
              <p:nvPr/>
            </p:nvSpPr>
            <p:spPr>
              <a:xfrm>
                <a:off x="827585" y="1661901"/>
                <a:ext cx="1685839" cy="496483"/>
              </a:xfrm>
              <a:prstGeom prst="rect">
                <a:avLst/>
              </a:prstGeom>
              <a:blipFill>
                <a:blip r:embed="rId3"/>
                <a:stretch>
                  <a:fillRect t="-3704" b="-27160"/>
                </a:stretch>
              </a:blipFill>
            </p:spPr>
            <p:txBody>
              <a:bodyPr/>
              <a:lstStyle/>
              <a:p>
                <a:r>
                  <a:rPr lang="en-US">
                    <a:noFill/>
                  </a:rPr>
                  <a:t> </a:t>
                </a:r>
              </a:p>
            </p:txBody>
          </p:sp>
        </mc:Fallback>
      </mc:AlternateContent>
      <p:sp>
        <p:nvSpPr>
          <p:cNvPr id="11" name="TextBox 10"/>
          <p:cNvSpPr txBox="1"/>
          <p:nvPr/>
        </p:nvSpPr>
        <p:spPr>
          <a:xfrm>
            <a:off x="5105340" y="2280967"/>
            <a:ext cx="1253420" cy="461665"/>
          </a:xfrm>
          <a:prstGeom prst="rect">
            <a:avLst/>
          </a:prstGeom>
          <a:noFill/>
        </p:spPr>
        <p:txBody>
          <a:bodyPr wrap="square" rtlCol="1">
            <a:spAutoFit/>
          </a:bodyPr>
          <a:lstStyle/>
          <a:p>
            <a:r>
              <a:rPr lang="ar-KW" sz="2400" b="1" dirty="0">
                <a:solidFill>
                  <a:srgbClr val="FF0000"/>
                </a:solidFill>
              </a:rPr>
              <a:t>البؤرتان </a:t>
            </a:r>
          </a:p>
        </p:txBody>
      </p:sp>
      <mc:AlternateContent xmlns:mc="http://schemas.openxmlformats.org/markup-compatibility/2006">
        <mc:Choice xmlns:a14="http://schemas.microsoft.com/office/drawing/2010/main" Requires="a14">
          <p:sp>
            <p:nvSpPr>
              <p:cNvPr id="12" name="TextBox 11"/>
              <p:cNvSpPr txBox="1"/>
              <p:nvPr/>
            </p:nvSpPr>
            <p:spPr>
              <a:xfrm>
                <a:off x="640844" y="2262063"/>
                <a:ext cx="4464496" cy="513602"/>
              </a:xfrm>
              <a:prstGeom prst="rect">
                <a:avLst/>
              </a:prstGeom>
              <a:noFill/>
            </p:spPr>
            <p:txBody>
              <a:bodyPr wrap="square" rtlCol="1">
                <a:spAutoFit/>
              </a:bodyPr>
              <a:lstStyle/>
              <a:p>
                <a:pPr algn="l"/>
                <a:r>
                  <a:rPr lang="en-US" sz="2400" b="1" dirty="0"/>
                  <a:t>F</a:t>
                </a:r>
                <a:r>
                  <a:rPr lang="en-US" sz="1600" b="1" dirty="0"/>
                  <a:t>1 </a:t>
                </a:r>
                <a:r>
                  <a:rPr lang="en-US" sz="2400" b="1" dirty="0"/>
                  <a:t>(0, </a:t>
                </a:r>
                <a14:m>
                  <m:oMath xmlns:m="http://schemas.openxmlformats.org/officeDocument/2006/math">
                    <m:rad>
                      <m:radPr>
                        <m:degHide m:val="on"/>
                        <m:ctrlPr>
                          <a:rPr lang="en-US" sz="2400" b="1" i="1">
                            <a:latin typeface="Cambria Math" panose="02040503050406030204" pitchFamily="18" charset="0"/>
                          </a:rPr>
                        </m:ctrlPr>
                      </m:radPr>
                      <m:deg/>
                      <m:e>
                        <m:r>
                          <a:rPr lang="en-US" sz="2400" b="1" i="1">
                            <a:latin typeface="Cambria Math"/>
                          </a:rPr>
                          <m:t>𝟑𝟒</m:t>
                        </m:r>
                      </m:e>
                    </m:rad>
                  </m:oMath>
                </a14:m>
                <a:r>
                  <a:rPr lang="en-US" sz="2400" b="1" dirty="0"/>
                  <a:t>)  ,  F</a:t>
                </a:r>
                <a:r>
                  <a:rPr lang="en-US" sz="1600" b="1" dirty="0"/>
                  <a:t>2 </a:t>
                </a:r>
                <a:r>
                  <a:rPr lang="en-US" sz="2400" b="1" dirty="0"/>
                  <a:t> (0 ,  -</a:t>
                </a:r>
                <a14:m>
                  <m:oMath xmlns:m="http://schemas.openxmlformats.org/officeDocument/2006/math">
                    <m:rad>
                      <m:radPr>
                        <m:degHide m:val="on"/>
                        <m:ctrlPr>
                          <a:rPr lang="en-US" sz="2400" b="1" i="1">
                            <a:latin typeface="Cambria Math" panose="02040503050406030204" pitchFamily="18" charset="0"/>
                          </a:rPr>
                        </m:ctrlPr>
                      </m:radPr>
                      <m:deg/>
                      <m:e>
                        <m:r>
                          <a:rPr lang="en-US" sz="2400" b="1" i="1">
                            <a:latin typeface="Cambria Math"/>
                          </a:rPr>
                          <m:t>𝟑𝟒</m:t>
                        </m:r>
                      </m:e>
                    </m:rad>
                  </m:oMath>
                </a14:m>
                <a:r>
                  <a:rPr lang="en-US" sz="2400" b="1" dirty="0"/>
                  <a:t> ) </a:t>
                </a:r>
                <a:endParaRPr lang="ar-KW" sz="1100" b="1" dirty="0"/>
              </a:p>
            </p:txBody>
          </p:sp>
        </mc:Choice>
        <mc:Fallback>
          <p:sp>
            <p:nvSpPr>
              <p:cNvPr id="12" name="TextBox 11"/>
              <p:cNvSpPr txBox="1">
                <a:spLocks noRot="1" noChangeAspect="1" noMove="1" noResize="1" noEditPoints="1" noAdjustHandles="1" noChangeArrowheads="1" noChangeShapeType="1" noTextEdit="1"/>
              </p:cNvSpPr>
              <p:nvPr/>
            </p:nvSpPr>
            <p:spPr>
              <a:xfrm>
                <a:off x="640844" y="2262063"/>
                <a:ext cx="4464496" cy="513602"/>
              </a:xfrm>
              <a:prstGeom prst="rect">
                <a:avLst/>
              </a:prstGeom>
              <a:blipFill>
                <a:blip r:embed="rId4"/>
                <a:stretch>
                  <a:fillRect l="-1913" t="-3571" b="-22619"/>
                </a:stretch>
              </a:blipFill>
            </p:spPr>
            <p:txBody>
              <a:bodyPr/>
              <a:lstStyle/>
              <a:p>
                <a:r>
                  <a:rPr lang="en-US">
                    <a:noFill/>
                  </a:rPr>
                  <a:t> </a:t>
                </a:r>
              </a:p>
            </p:txBody>
          </p:sp>
        </mc:Fallback>
      </mc:AlternateContent>
      <p:sp>
        <p:nvSpPr>
          <p:cNvPr id="13" name="Oval 12"/>
          <p:cNvSpPr/>
          <p:nvPr/>
        </p:nvSpPr>
        <p:spPr>
          <a:xfrm>
            <a:off x="259904" y="2848856"/>
            <a:ext cx="432048"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solidFill>
                  <a:schemeClr val="tx1"/>
                </a:solidFill>
              </a:rPr>
              <a:t>c</a:t>
            </a:r>
            <a:endParaRPr lang="ar-KW" dirty="0">
              <a:solidFill>
                <a:schemeClr val="tx1"/>
              </a:solidFill>
            </a:endParaRPr>
          </a:p>
        </p:txBody>
      </p:sp>
      <p:sp>
        <p:nvSpPr>
          <p:cNvPr id="14" name="TextBox 13"/>
          <p:cNvSpPr txBox="1"/>
          <p:nvPr/>
        </p:nvSpPr>
        <p:spPr>
          <a:xfrm>
            <a:off x="3409651" y="2895329"/>
            <a:ext cx="2880320" cy="461665"/>
          </a:xfrm>
          <a:prstGeom prst="rect">
            <a:avLst/>
          </a:prstGeom>
          <a:noFill/>
        </p:spPr>
        <p:txBody>
          <a:bodyPr wrap="square" rtlCol="1">
            <a:spAutoFit/>
          </a:bodyPr>
          <a:lstStyle/>
          <a:p>
            <a:r>
              <a:rPr lang="ar-KW" sz="2400" b="1" dirty="0">
                <a:solidFill>
                  <a:srgbClr val="FF0000"/>
                </a:solidFill>
              </a:rPr>
              <a:t>معادلتي دليلي القطع الزائد</a:t>
            </a:r>
          </a:p>
        </p:txBody>
      </p:sp>
      <mc:AlternateContent xmlns:mc="http://schemas.openxmlformats.org/markup-compatibility/2006">
        <mc:Choice xmlns:a14="http://schemas.microsoft.com/office/drawing/2010/main" Requires="a14">
          <p:sp>
            <p:nvSpPr>
              <p:cNvPr id="15" name="TextBox 14"/>
              <p:cNvSpPr txBox="1"/>
              <p:nvPr/>
            </p:nvSpPr>
            <p:spPr>
              <a:xfrm>
                <a:off x="1957683" y="2699155"/>
                <a:ext cx="255198" cy="717761"/>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𝒚</m:t>
                      </m:r>
                      <m:r>
                        <a:rPr lang="en-US" sz="2000" b="1" i="1">
                          <a:latin typeface="Cambria Math"/>
                        </a:rPr>
                        <m:t>=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𝒂</m:t>
                              </m:r>
                            </m:e>
                            <m:sup>
                              <m:r>
                                <a:rPr lang="en-US" sz="2000" b="1" i="1">
                                  <a:latin typeface="Cambria Math"/>
                                </a:rPr>
                                <m:t>𝟐</m:t>
                              </m:r>
                            </m:sup>
                          </m:sSup>
                        </m:num>
                        <m:den>
                          <m:r>
                            <a:rPr lang="en-US" sz="2000" b="1" i="1">
                              <a:latin typeface="Cambria Math"/>
                            </a:rPr>
                            <m:t>𝒄</m:t>
                          </m:r>
                        </m:den>
                      </m:f>
                    </m:oMath>
                  </m:oMathPara>
                </a14:m>
                <a:endParaRPr lang="ar-KW" sz="2000" b="1" dirty="0"/>
              </a:p>
            </p:txBody>
          </p:sp>
        </mc:Choice>
        <mc:Fallback>
          <p:sp>
            <p:nvSpPr>
              <p:cNvPr id="15" name="TextBox 14"/>
              <p:cNvSpPr txBox="1">
                <a:spLocks noRot="1" noChangeAspect="1" noMove="1" noResize="1" noEditPoints="1" noAdjustHandles="1" noChangeArrowheads="1" noChangeShapeType="1" noTextEdit="1"/>
              </p:cNvSpPr>
              <p:nvPr/>
            </p:nvSpPr>
            <p:spPr>
              <a:xfrm>
                <a:off x="1957683" y="2699155"/>
                <a:ext cx="255198" cy="717761"/>
              </a:xfrm>
              <a:prstGeom prst="rect">
                <a:avLst/>
              </a:prstGeom>
              <a:blipFill>
                <a:blip r:embed="rId5"/>
                <a:stretch>
                  <a:fillRect r="-35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475930" y="3389950"/>
                <a:ext cx="2037495" cy="734368"/>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𝒚</m:t>
                      </m:r>
                      <m:r>
                        <a:rPr lang="en-US" sz="2000" b="1" i="1">
                          <a:latin typeface="Cambria Math"/>
                        </a:rPr>
                        <m:t>= </m:t>
                      </m:r>
                      <m:f>
                        <m:fPr>
                          <m:ctrlPr>
                            <a:rPr lang="en-US" sz="2000" b="1" i="1">
                              <a:latin typeface="Cambria Math" panose="02040503050406030204" pitchFamily="18" charset="0"/>
                            </a:rPr>
                          </m:ctrlPr>
                        </m:fPr>
                        <m:num>
                          <m:r>
                            <a:rPr lang="en-US" sz="2000" b="1" i="1">
                              <a:latin typeface="Cambria Math"/>
                            </a:rPr>
                            <m:t>𝟐𝟓</m:t>
                          </m:r>
                        </m:num>
                        <m:den>
                          <m:rad>
                            <m:radPr>
                              <m:degHide m:val="on"/>
                              <m:ctrlPr>
                                <a:rPr lang="en-US" sz="2000" b="1" i="1">
                                  <a:latin typeface="Cambria Math" panose="02040503050406030204" pitchFamily="18" charset="0"/>
                                </a:rPr>
                              </m:ctrlPr>
                            </m:radPr>
                            <m:deg/>
                            <m:e>
                              <m:r>
                                <a:rPr lang="en-US" sz="2000" b="1" i="1">
                                  <a:latin typeface="Cambria Math"/>
                                </a:rPr>
                                <m:t>𝟑𝟒</m:t>
                              </m:r>
                            </m:e>
                          </m:rad>
                        </m:den>
                      </m:f>
                    </m:oMath>
                  </m:oMathPara>
                </a14:m>
                <a:endParaRPr lang="ar-KW" sz="2000" b="1" dirty="0"/>
              </a:p>
            </p:txBody>
          </p:sp>
        </mc:Choice>
        <mc:Fallback>
          <p:sp>
            <p:nvSpPr>
              <p:cNvPr id="16" name="TextBox 15"/>
              <p:cNvSpPr txBox="1">
                <a:spLocks noRot="1" noChangeAspect="1" noMove="1" noResize="1" noEditPoints="1" noAdjustHandles="1" noChangeArrowheads="1" noChangeShapeType="1" noTextEdit="1"/>
              </p:cNvSpPr>
              <p:nvPr/>
            </p:nvSpPr>
            <p:spPr>
              <a:xfrm>
                <a:off x="475930" y="3389950"/>
                <a:ext cx="2037495" cy="73436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3770910" y="3356992"/>
                <a:ext cx="255198" cy="734368"/>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  </m:t>
                      </m:r>
                      <m:r>
                        <a:rPr lang="en-US" sz="2000" b="1" i="1">
                          <a:latin typeface="Cambria Math"/>
                        </a:rPr>
                        <m:t>𝒚</m:t>
                      </m:r>
                      <m:r>
                        <a:rPr lang="en-US" sz="2000" b="1" i="1">
                          <a:latin typeface="Cambria Math"/>
                        </a:rPr>
                        <m:t>=− </m:t>
                      </m:r>
                      <m:f>
                        <m:fPr>
                          <m:ctrlPr>
                            <a:rPr lang="en-US" sz="2000" b="1" i="1">
                              <a:latin typeface="Cambria Math" panose="02040503050406030204" pitchFamily="18" charset="0"/>
                            </a:rPr>
                          </m:ctrlPr>
                        </m:fPr>
                        <m:num>
                          <m:r>
                            <a:rPr lang="en-US" sz="2000" b="1" i="1">
                              <a:latin typeface="Cambria Math"/>
                            </a:rPr>
                            <m:t>𝟐𝟓</m:t>
                          </m:r>
                        </m:num>
                        <m:den>
                          <m:rad>
                            <m:radPr>
                              <m:degHide m:val="on"/>
                              <m:ctrlPr>
                                <a:rPr lang="en-US" sz="2000" b="1" i="1">
                                  <a:latin typeface="Cambria Math" panose="02040503050406030204" pitchFamily="18" charset="0"/>
                                </a:rPr>
                              </m:ctrlPr>
                            </m:radPr>
                            <m:deg/>
                            <m:e>
                              <m:r>
                                <a:rPr lang="en-US" sz="2000" b="1" i="1">
                                  <a:latin typeface="Cambria Math"/>
                                </a:rPr>
                                <m:t>𝟑𝟒</m:t>
                              </m:r>
                            </m:e>
                          </m:rad>
                        </m:den>
                      </m:f>
                    </m:oMath>
                  </m:oMathPara>
                </a14:m>
                <a:endParaRPr lang="ar-KW" sz="2000" b="1" dirty="0"/>
              </a:p>
            </p:txBody>
          </p:sp>
        </mc:Choice>
        <mc:Fallback>
          <p:sp>
            <p:nvSpPr>
              <p:cNvPr id="17" name="TextBox 16"/>
              <p:cNvSpPr txBox="1">
                <a:spLocks noRot="1" noChangeAspect="1" noMove="1" noResize="1" noEditPoints="1" noAdjustHandles="1" noChangeArrowheads="1" noChangeShapeType="1" noTextEdit="1"/>
              </p:cNvSpPr>
              <p:nvPr/>
            </p:nvSpPr>
            <p:spPr>
              <a:xfrm>
                <a:off x="3770910" y="3356992"/>
                <a:ext cx="255198" cy="734368"/>
              </a:xfrm>
              <a:prstGeom prst="rect">
                <a:avLst/>
              </a:prstGeom>
              <a:blipFill>
                <a:blip r:embed="rId7"/>
                <a:stretch>
                  <a:fillRect r="-660976"/>
                </a:stretch>
              </a:blipFill>
            </p:spPr>
            <p:txBody>
              <a:bodyPr/>
              <a:lstStyle/>
              <a:p>
                <a:r>
                  <a:rPr lang="en-US">
                    <a:noFill/>
                  </a:rPr>
                  <a:t> </a:t>
                </a:r>
              </a:p>
            </p:txBody>
          </p:sp>
        </mc:Fallback>
      </mc:AlternateContent>
      <p:sp>
        <p:nvSpPr>
          <p:cNvPr id="18" name="TextBox 17"/>
          <p:cNvSpPr txBox="1"/>
          <p:nvPr/>
        </p:nvSpPr>
        <p:spPr>
          <a:xfrm>
            <a:off x="3347864" y="4737069"/>
            <a:ext cx="2880320" cy="461665"/>
          </a:xfrm>
          <a:prstGeom prst="rect">
            <a:avLst/>
          </a:prstGeom>
          <a:noFill/>
        </p:spPr>
        <p:txBody>
          <a:bodyPr wrap="square" rtlCol="1">
            <a:spAutoFit/>
          </a:bodyPr>
          <a:lstStyle/>
          <a:p>
            <a:r>
              <a:rPr lang="ar-KW" sz="2400" b="1" dirty="0">
                <a:solidFill>
                  <a:srgbClr val="FF0000"/>
                </a:solidFill>
              </a:rPr>
              <a:t>طول المحور المرافق</a:t>
            </a:r>
          </a:p>
        </p:txBody>
      </p:sp>
      <p:sp>
        <p:nvSpPr>
          <p:cNvPr id="19" name="Oval 18"/>
          <p:cNvSpPr/>
          <p:nvPr/>
        </p:nvSpPr>
        <p:spPr>
          <a:xfrm>
            <a:off x="259904" y="4090764"/>
            <a:ext cx="432048"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solidFill>
                  <a:schemeClr val="tx1"/>
                </a:solidFill>
              </a:rPr>
              <a:t>d</a:t>
            </a:r>
            <a:endParaRPr lang="ar-KW" dirty="0">
              <a:solidFill>
                <a:schemeClr val="tx1"/>
              </a:solidFill>
            </a:endParaRPr>
          </a:p>
        </p:txBody>
      </p:sp>
      <p:sp>
        <p:nvSpPr>
          <p:cNvPr id="20" name="TextBox 19"/>
          <p:cNvSpPr txBox="1"/>
          <p:nvPr/>
        </p:nvSpPr>
        <p:spPr>
          <a:xfrm>
            <a:off x="3275856" y="4191473"/>
            <a:ext cx="2880320" cy="461665"/>
          </a:xfrm>
          <a:prstGeom prst="rect">
            <a:avLst/>
          </a:prstGeom>
          <a:noFill/>
        </p:spPr>
        <p:txBody>
          <a:bodyPr wrap="square" rtlCol="1">
            <a:spAutoFit/>
          </a:bodyPr>
          <a:lstStyle/>
          <a:p>
            <a:r>
              <a:rPr lang="ar-KW" sz="2400" b="1" dirty="0">
                <a:solidFill>
                  <a:srgbClr val="FF0000"/>
                </a:solidFill>
              </a:rPr>
              <a:t>طول المحور القاطع</a:t>
            </a:r>
          </a:p>
        </p:txBody>
      </p:sp>
      <mc:AlternateContent xmlns:mc="http://schemas.openxmlformats.org/markup-compatibility/2006">
        <mc:Choice xmlns:a14="http://schemas.microsoft.com/office/drawing/2010/main" Requires="a14">
          <p:sp>
            <p:nvSpPr>
              <p:cNvPr id="21" name="TextBox 20"/>
              <p:cNvSpPr txBox="1"/>
              <p:nvPr/>
            </p:nvSpPr>
            <p:spPr>
              <a:xfrm>
                <a:off x="847724" y="4153496"/>
                <a:ext cx="2880320" cy="461665"/>
              </a:xfrm>
              <a:prstGeom prst="rect">
                <a:avLst/>
              </a:prstGeom>
              <a:noFill/>
            </p:spPr>
            <p:txBody>
              <a:bodyPr wrap="square" rtlCol="1">
                <a:spAutoFit/>
              </a:bodyPr>
              <a:lstStyle/>
              <a:p>
                <a:pPr algn="l"/>
                <a:r>
                  <a:rPr lang="en-US" sz="2400" b="1" dirty="0"/>
                  <a:t>2a = 2  </a:t>
                </a:r>
                <a14:m>
                  <m:oMath xmlns:m="http://schemas.openxmlformats.org/officeDocument/2006/math">
                    <m:r>
                      <a:rPr lang="en-US" sz="2400" b="1" i="1">
                        <a:latin typeface="Cambria Math"/>
                        <a:ea typeface="Cambria Math"/>
                      </a:rPr>
                      <m:t>×</m:t>
                    </m:r>
                    <m:r>
                      <a:rPr lang="en-US" sz="2400" b="1" i="1">
                        <a:latin typeface="Cambria Math"/>
                        <a:ea typeface="Cambria Math"/>
                      </a:rPr>
                      <m:t>𝟓</m:t>
                    </m:r>
                    <m:r>
                      <a:rPr lang="en-US" sz="2400" b="1" i="1">
                        <a:latin typeface="Cambria Math"/>
                        <a:ea typeface="Cambria Math"/>
                      </a:rPr>
                      <m:t>=</m:t>
                    </m:r>
                    <m:r>
                      <a:rPr lang="en-US" sz="2400" b="1" i="1">
                        <a:latin typeface="Cambria Math"/>
                        <a:ea typeface="Cambria Math"/>
                      </a:rPr>
                      <m:t>𝟏𝟎</m:t>
                    </m:r>
                  </m:oMath>
                </a14:m>
                <a:endParaRPr lang="ar-KW" sz="2400" b="1" dirty="0"/>
              </a:p>
            </p:txBody>
          </p:sp>
        </mc:Choice>
        <mc:Fallback>
          <p:sp>
            <p:nvSpPr>
              <p:cNvPr id="21" name="TextBox 20"/>
              <p:cNvSpPr txBox="1">
                <a:spLocks noRot="1" noChangeAspect="1" noMove="1" noResize="1" noEditPoints="1" noAdjustHandles="1" noChangeArrowheads="1" noChangeShapeType="1" noTextEdit="1"/>
              </p:cNvSpPr>
              <p:nvPr/>
            </p:nvSpPr>
            <p:spPr>
              <a:xfrm>
                <a:off x="847724" y="4153496"/>
                <a:ext cx="2880320" cy="461665"/>
              </a:xfrm>
              <a:prstGeom prst="rect">
                <a:avLst/>
              </a:prstGeom>
              <a:blipFill>
                <a:blip r:embed="rId8"/>
                <a:stretch>
                  <a:fillRect l="-2960" t="-10526"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824181" y="4698719"/>
                <a:ext cx="2880320" cy="461665"/>
              </a:xfrm>
              <a:prstGeom prst="rect">
                <a:avLst/>
              </a:prstGeom>
              <a:noFill/>
            </p:spPr>
            <p:txBody>
              <a:bodyPr wrap="square" rtlCol="1">
                <a:spAutoFit/>
              </a:bodyPr>
              <a:lstStyle/>
              <a:p>
                <a:pPr algn="l"/>
                <a:r>
                  <a:rPr lang="en-US" sz="2400" b="1" dirty="0"/>
                  <a:t>2b = 2  </a:t>
                </a:r>
                <a14:m>
                  <m:oMath xmlns:m="http://schemas.openxmlformats.org/officeDocument/2006/math">
                    <m:r>
                      <a:rPr lang="en-US" sz="2400" b="1" i="1">
                        <a:latin typeface="Cambria Math"/>
                        <a:ea typeface="Cambria Math"/>
                      </a:rPr>
                      <m:t>× </m:t>
                    </m:r>
                    <m:r>
                      <a:rPr lang="en-US" sz="2400" b="1" i="1">
                        <a:latin typeface="Cambria Math"/>
                        <a:ea typeface="Cambria Math"/>
                      </a:rPr>
                      <m:t>𝟑</m:t>
                    </m:r>
                    <m:r>
                      <a:rPr lang="en-US" sz="2400" b="1" i="1">
                        <a:latin typeface="Cambria Math"/>
                        <a:ea typeface="Cambria Math"/>
                      </a:rPr>
                      <m:t>=</m:t>
                    </m:r>
                    <m:r>
                      <a:rPr lang="en-US" sz="2400" b="1" i="1">
                        <a:latin typeface="Cambria Math"/>
                        <a:ea typeface="Cambria Math"/>
                      </a:rPr>
                      <m:t>𝟔</m:t>
                    </m:r>
                  </m:oMath>
                </a14:m>
                <a:endParaRPr lang="ar-KW" sz="2400" b="1" dirty="0"/>
              </a:p>
            </p:txBody>
          </p:sp>
        </mc:Choice>
        <mc:Fallback>
          <p:sp>
            <p:nvSpPr>
              <p:cNvPr id="22" name="TextBox 21"/>
              <p:cNvSpPr txBox="1">
                <a:spLocks noRot="1" noChangeAspect="1" noMove="1" noResize="1" noEditPoints="1" noAdjustHandles="1" noChangeArrowheads="1" noChangeShapeType="1" noTextEdit="1"/>
              </p:cNvSpPr>
              <p:nvPr/>
            </p:nvSpPr>
            <p:spPr>
              <a:xfrm>
                <a:off x="824181" y="4698719"/>
                <a:ext cx="2880320" cy="461665"/>
              </a:xfrm>
              <a:prstGeom prst="rect">
                <a:avLst/>
              </a:prstGeom>
              <a:blipFill>
                <a:blip r:embed="rId9"/>
                <a:stretch>
                  <a:fillRect l="-2960" t="-10526" b="-28947"/>
                </a:stretch>
              </a:blipFill>
            </p:spPr>
            <p:txBody>
              <a:bodyPr/>
              <a:lstStyle/>
              <a:p>
                <a:r>
                  <a:rPr lang="en-US">
                    <a:noFill/>
                  </a:rPr>
                  <a:t> </a:t>
                </a:r>
              </a:p>
            </p:txBody>
          </p:sp>
        </mc:Fallback>
      </mc:AlternateContent>
      <p:sp>
        <p:nvSpPr>
          <p:cNvPr id="23" name="Oval 22"/>
          <p:cNvSpPr/>
          <p:nvPr/>
        </p:nvSpPr>
        <p:spPr>
          <a:xfrm>
            <a:off x="259906" y="5492983"/>
            <a:ext cx="491799" cy="41835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dirty="0">
                <a:solidFill>
                  <a:schemeClr val="tx1"/>
                </a:solidFill>
              </a:rPr>
              <a:t>e</a:t>
            </a:r>
            <a:endParaRPr lang="ar-KW" dirty="0">
              <a:solidFill>
                <a:schemeClr val="tx1"/>
              </a:solidFill>
            </a:endParaRPr>
          </a:p>
        </p:txBody>
      </p:sp>
      <p:sp>
        <p:nvSpPr>
          <p:cNvPr id="24" name="TextBox 23"/>
          <p:cNvSpPr txBox="1"/>
          <p:nvPr/>
        </p:nvSpPr>
        <p:spPr>
          <a:xfrm>
            <a:off x="2339752" y="5506594"/>
            <a:ext cx="3903892" cy="461665"/>
          </a:xfrm>
          <a:prstGeom prst="rect">
            <a:avLst/>
          </a:prstGeom>
          <a:noFill/>
        </p:spPr>
        <p:txBody>
          <a:bodyPr wrap="square" rtlCol="1">
            <a:spAutoFit/>
          </a:bodyPr>
          <a:lstStyle/>
          <a:p>
            <a:r>
              <a:rPr lang="ar-KW" sz="2400" b="1" dirty="0">
                <a:solidFill>
                  <a:srgbClr val="FF0000"/>
                </a:solidFill>
              </a:rPr>
              <a:t>معادلتي كل من الخطين المقاربين</a:t>
            </a:r>
          </a:p>
        </p:txBody>
      </p:sp>
      <mc:AlternateContent xmlns:mc="http://schemas.openxmlformats.org/markup-compatibility/2006">
        <mc:Choice xmlns:a14="http://schemas.microsoft.com/office/drawing/2010/main" Requires="a14">
          <p:sp>
            <p:nvSpPr>
              <p:cNvPr id="25" name="TextBox 24"/>
              <p:cNvSpPr txBox="1"/>
              <p:nvPr/>
            </p:nvSpPr>
            <p:spPr>
              <a:xfrm>
                <a:off x="467546" y="5445224"/>
                <a:ext cx="1842441" cy="502830"/>
              </a:xfrm>
              <a:prstGeom prst="rect">
                <a:avLst/>
              </a:prstGeom>
              <a:noFill/>
            </p:spPr>
            <p:txBody>
              <a:bodyPr wrap="square" rtlCol="1">
                <a:spAutoFit/>
              </a:bodyPr>
              <a:lstStyle/>
              <a:p>
                <a:r>
                  <a:rPr lang="en-US" sz="2000" b="1" dirty="0"/>
                  <a:t>y </a:t>
                </a:r>
                <a14:m>
                  <m:oMath xmlns:m="http://schemas.openxmlformats.org/officeDocument/2006/math">
                    <m:r>
                      <a:rPr lang="en-US" sz="2000" b="1" i="1">
                        <a:latin typeface="Cambria Math"/>
                      </a:rPr>
                      <m:t>= </m:t>
                    </m:r>
                    <m:r>
                      <a:rPr lang="en-US" sz="2000" b="1" i="1">
                        <a:latin typeface="Cambria Math"/>
                        <a:ea typeface="Cambria Math"/>
                      </a:rPr>
                      <m:t>±</m:t>
                    </m:r>
                    <m:f>
                      <m:fPr>
                        <m:ctrlPr>
                          <a:rPr lang="en-US" sz="2000" b="1" i="1">
                            <a:latin typeface="Cambria Math" panose="02040503050406030204" pitchFamily="18" charset="0"/>
                          </a:rPr>
                        </m:ctrlPr>
                      </m:fPr>
                      <m:num>
                        <m:r>
                          <a:rPr lang="en-US" sz="2000" b="1" i="1">
                            <a:latin typeface="Cambria Math"/>
                          </a:rPr>
                          <m:t>𝒂</m:t>
                        </m:r>
                      </m:num>
                      <m:den>
                        <m:r>
                          <a:rPr lang="en-US" sz="2000" b="1" i="1">
                            <a:latin typeface="Cambria Math"/>
                          </a:rPr>
                          <m:t>𝒃</m:t>
                        </m:r>
                      </m:den>
                    </m:f>
                    <m:r>
                      <a:rPr lang="en-US" sz="2000" b="1" i="1">
                        <a:latin typeface="Cambria Math"/>
                      </a:rPr>
                      <m:t>   </m:t>
                    </m:r>
                    <m:r>
                      <a:rPr lang="en-US" sz="2000" b="1" i="1">
                        <a:latin typeface="Cambria Math"/>
                      </a:rPr>
                      <m:t>𝒙</m:t>
                    </m:r>
                    <m:r>
                      <a:rPr lang="en-US" sz="2000" b="1" i="1">
                        <a:latin typeface="Cambria Math"/>
                      </a:rPr>
                      <m:t> </m:t>
                    </m:r>
                  </m:oMath>
                </a14:m>
                <a:endParaRPr lang="ar-KW" sz="2000" b="1" dirty="0"/>
              </a:p>
            </p:txBody>
          </p:sp>
        </mc:Choice>
        <mc:Fallback>
          <p:sp>
            <p:nvSpPr>
              <p:cNvPr id="25" name="TextBox 24"/>
              <p:cNvSpPr txBox="1">
                <a:spLocks noRot="1" noChangeAspect="1" noMove="1" noResize="1" noEditPoints="1" noAdjustHandles="1" noChangeArrowheads="1" noChangeShapeType="1" noTextEdit="1"/>
              </p:cNvSpPr>
              <p:nvPr/>
            </p:nvSpPr>
            <p:spPr>
              <a:xfrm>
                <a:off x="467546" y="5445224"/>
                <a:ext cx="1842441" cy="502830"/>
              </a:xfrm>
              <a:prstGeom prst="rect">
                <a:avLst/>
              </a:prstGeom>
              <a:blipFill>
                <a:blip r:embed="rId10"/>
                <a:stretch>
                  <a:fillRect t="-1205" b="-481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6" name="TextBox 25"/>
              <p:cNvSpPr txBox="1"/>
              <p:nvPr/>
            </p:nvSpPr>
            <p:spPr>
              <a:xfrm>
                <a:off x="691953" y="6093298"/>
                <a:ext cx="1575792" cy="541495"/>
              </a:xfrm>
              <a:prstGeom prst="rect">
                <a:avLst/>
              </a:prstGeom>
              <a:noFill/>
            </p:spPr>
            <p:txBody>
              <a:bodyPr wrap="square" rtlCol="1">
                <a:spAutoFit/>
              </a:bodyPr>
              <a:lstStyle/>
              <a:p>
                <a:r>
                  <a:rPr lang="en-US" sz="2000" b="1" dirty="0"/>
                  <a:t>y</a:t>
                </a:r>
                <a14:m>
                  <m:oMath xmlns:m="http://schemas.openxmlformats.org/officeDocument/2006/math">
                    <m:r>
                      <a:rPr lang="en-US" sz="2000" b="1">
                        <a:latin typeface="Cambria Math"/>
                      </a:rPr>
                      <m:t> </m:t>
                    </m:r>
                    <m:r>
                      <a:rPr lang="en-US" sz="2000" b="1" i="1">
                        <a:latin typeface="Cambria Math"/>
                      </a:rPr>
                      <m:t>= </m:t>
                    </m:r>
                    <m:r>
                      <a:rPr lang="en-US" sz="2000" b="1" i="1">
                        <a:latin typeface="Cambria Math"/>
                        <a:ea typeface="Cambria Math"/>
                      </a:rPr>
                      <m:t>±</m:t>
                    </m:r>
                    <m:f>
                      <m:fPr>
                        <m:ctrlPr>
                          <a:rPr lang="en-US" sz="2000" b="1" i="1">
                            <a:latin typeface="Cambria Math" panose="02040503050406030204" pitchFamily="18" charset="0"/>
                          </a:rPr>
                        </m:ctrlPr>
                      </m:fPr>
                      <m:num>
                        <m:r>
                          <a:rPr lang="en-US" sz="2000" b="1" i="1">
                            <a:latin typeface="Cambria Math"/>
                          </a:rPr>
                          <m:t>𝟓</m:t>
                        </m:r>
                      </m:num>
                      <m:den>
                        <m:r>
                          <a:rPr lang="en-US" sz="2000" b="1" i="1">
                            <a:latin typeface="Cambria Math"/>
                          </a:rPr>
                          <m:t>𝟑</m:t>
                        </m:r>
                      </m:den>
                    </m:f>
                    <m:r>
                      <a:rPr lang="en-US" sz="2000" b="1" i="1">
                        <a:latin typeface="Cambria Math"/>
                      </a:rPr>
                      <m:t>   </m:t>
                    </m:r>
                    <m:r>
                      <a:rPr lang="en-US" sz="2000" b="1" i="1">
                        <a:latin typeface="Cambria Math"/>
                      </a:rPr>
                      <m:t>𝒙</m:t>
                    </m:r>
                    <m:r>
                      <a:rPr lang="en-US" sz="2000" b="1" i="1">
                        <a:latin typeface="Cambria Math"/>
                      </a:rPr>
                      <m:t> </m:t>
                    </m:r>
                  </m:oMath>
                </a14:m>
                <a:endParaRPr lang="ar-KW" sz="2000" b="1" dirty="0"/>
              </a:p>
            </p:txBody>
          </p:sp>
        </mc:Choice>
        <mc:Fallback>
          <p:sp>
            <p:nvSpPr>
              <p:cNvPr id="26" name="TextBox 25"/>
              <p:cNvSpPr txBox="1">
                <a:spLocks noRot="1" noChangeAspect="1" noMove="1" noResize="1" noEditPoints="1" noAdjustHandles="1" noChangeArrowheads="1" noChangeShapeType="1" noTextEdit="1"/>
              </p:cNvSpPr>
              <p:nvPr/>
            </p:nvSpPr>
            <p:spPr>
              <a:xfrm>
                <a:off x="691953" y="6093298"/>
                <a:ext cx="1575792" cy="541495"/>
              </a:xfrm>
              <a:prstGeom prst="rect">
                <a:avLst/>
              </a:prstGeom>
              <a:blipFill>
                <a:blip r:embed="rId11"/>
                <a:stretch>
                  <a:fillRect b="-6818"/>
                </a:stretch>
              </a:blipFill>
            </p:spPr>
            <p:txBody>
              <a:bodyPr/>
              <a:lstStyle/>
              <a:p>
                <a:r>
                  <a:rPr lang="en-US">
                    <a:noFill/>
                  </a:rPr>
                  <a:t> </a:t>
                </a:r>
              </a:p>
            </p:txBody>
          </p:sp>
        </mc:Fallback>
      </mc:AlternateContent>
    </p:spTree>
    <p:extLst>
      <p:ext uri="{BB962C8B-B14F-4D97-AF65-F5344CB8AC3E}">
        <p14:creationId xmlns:p14="http://schemas.microsoft.com/office/powerpoint/2010/main" val="395245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P spid="12" grpId="0"/>
      <p:bldP spid="13" grpId="0" animBg="1"/>
      <p:bldP spid="14" grpId="0"/>
      <p:bldP spid="15" grpId="0"/>
      <p:bldP spid="16" grpId="0"/>
      <p:bldP spid="17" grpId="0"/>
      <p:bldP spid="18" grpId="0"/>
      <p:bldP spid="19" grpId="0" animBg="1"/>
      <p:bldP spid="20" grpId="0"/>
      <p:bldP spid="21" grpId="0"/>
      <p:bldP spid="22" grpId="0"/>
      <p:bldP spid="23" grpId="0" animBg="1"/>
      <p:bldP spid="24" grpId="0"/>
      <p:bldP spid="25" grpId="0"/>
      <p:bldP spid="26"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657330796"/>
              </p:ext>
            </p:extLst>
          </p:nvPr>
        </p:nvGraphicFramePr>
        <p:xfrm>
          <a:off x="267286" y="1036970"/>
          <a:ext cx="8784972" cy="5460996"/>
        </p:xfrm>
        <a:graphic>
          <a:graphicData uri="http://schemas.openxmlformats.org/drawingml/2006/table">
            <a:tbl>
              <a:tblPr rtl="1" firstRow="1" bandRow="1">
                <a:tableStyleId>{5940675A-B579-460E-94D1-54222C63F5DA}</a:tableStyleId>
              </a:tblPr>
              <a:tblGrid>
                <a:gridCol w="732081">
                  <a:extLst>
                    <a:ext uri="{9D8B030D-6E8A-4147-A177-3AD203B41FA5}">
                      <a16:colId xmlns:a16="http://schemas.microsoft.com/office/drawing/2014/main" val="20000"/>
                    </a:ext>
                  </a:extLst>
                </a:gridCol>
                <a:gridCol w="732081">
                  <a:extLst>
                    <a:ext uri="{9D8B030D-6E8A-4147-A177-3AD203B41FA5}">
                      <a16:colId xmlns:a16="http://schemas.microsoft.com/office/drawing/2014/main" val="20001"/>
                    </a:ext>
                  </a:extLst>
                </a:gridCol>
                <a:gridCol w="732081">
                  <a:extLst>
                    <a:ext uri="{9D8B030D-6E8A-4147-A177-3AD203B41FA5}">
                      <a16:colId xmlns:a16="http://schemas.microsoft.com/office/drawing/2014/main" val="20002"/>
                    </a:ext>
                  </a:extLst>
                </a:gridCol>
                <a:gridCol w="732081">
                  <a:extLst>
                    <a:ext uri="{9D8B030D-6E8A-4147-A177-3AD203B41FA5}">
                      <a16:colId xmlns:a16="http://schemas.microsoft.com/office/drawing/2014/main" val="20003"/>
                    </a:ext>
                  </a:extLst>
                </a:gridCol>
                <a:gridCol w="732081">
                  <a:extLst>
                    <a:ext uri="{9D8B030D-6E8A-4147-A177-3AD203B41FA5}">
                      <a16:colId xmlns:a16="http://schemas.microsoft.com/office/drawing/2014/main" val="20004"/>
                    </a:ext>
                  </a:extLst>
                </a:gridCol>
                <a:gridCol w="732081">
                  <a:extLst>
                    <a:ext uri="{9D8B030D-6E8A-4147-A177-3AD203B41FA5}">
                      <a16:colId xmlns:a16="http://schemas.microsoft.com/office/drawing/2014/main" val="20005"/>
                    </a:ext>
                  </a:extLst>
                </a:gridCol>
                <a:gridCol w="732081">
                  <a:extLst>
                    <a:ext uri="{9D8B030D-6E8A-4147-A177-3AD203B41FA5}">
                      <a16:colId xmlns:a16="http://schemas.microsoft.com/office/drawing/2014/main" val="20006"/>
                    </a:ext>
                  </a:extLst>
                </a:gridCol>
                <a:gridCol w="732081">
                  <a:extLst>
                    <a:ext uri="{9D8B030D-6E8A-4147-A177-3AD203B41FA5}">
                      <a16:colId xmlns:a16="http://schemas.microsoft.com/office/drawing/2014/main" val="20007"/>
                    </a:ext>
                  </a:extLst>
                </a:gridCol>
                <a:gridCol w="732081">
                  <a:extLst>
                    <a:ext uri="{9D8B030D-6E8A-4147-A177-3AD203B41FA5}">
                      <a16:colId xmlns:a16="http://schemas.microsoft.com/office/drawing/2014/main" val="20008"/>
                    </a:ext>
                  </a:extLst>
                </a:gridCol>
                <a:gridCol w="732081">
                  <a:extLst>
                    <a:ext uri="{9D8B030D-6E8A-4147-A177-3AD203B41FA5}">
                      <a16:colId xmlns:a16="http://schemas.microsoft.com/office/drawing/2014/main" val="20009"/>
                    </a:ext>
                  </a:extLst>
                </a:gridCol>
                <a:gridCol w="732081">
                  <a:extLst>
                    <a:ext uri="{9D8B030D-6E8A-4147-A177-3AD203B41FA5}">
                      <a16:colId xmlns:a16="http://schemas.microsoft.com/office/drawing/2014/main" val="20010"/>
                    </a:ext>
                  </a:extLst>
                </a:gridCol>
                <a:gridCol w="732081">
                  <a:extLst>
                    <a:ext uri="{9D8B030D-6E8A-4147-A177-3AD203B41FA5}">
                      <a16:colId xmlns:a16="http://schemas.microsoft.com/office/drawing/2014/main" val="20011"/>
                    </a:ext>
                  </a:extLst>
                </a:gridCol>
              </a:tblGrid>
              <a:tr h="455083">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extLst>
                  <a:ext uri="{0D108BD9-81ED-4DB2-BD59-A6C34878D82A}">
                    <a16:rowId xmlns:a16="http://schemas.microsoft.com/office/drawing/2014/main" val="10000"/>
                  </a:ext>
                </a:extLst>
              </a:tr>
              <a:tr h="455083">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1"/>
                  </a:ext>
                </a:extLst>
              </a:tr>
              <a:tr h="455083">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2"/>
                  </a:ext>
                </a:extLst>
              </a:tr>
              <a:tr h="455083">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3"/>
                  </a:ext>
                </a:extLst>
              </a:tr>
              <a:tr h="455083">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4"/>
                  </a:ext>
                </a:extLst>
              </a:tr>
              <a:tr h="455083">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extLst>
                  <a:ext uri="{0D108BD9-81ED-4DB2-BD59-A6C34878D82A}">
                    <a16:rowId xmlns:a16="http://schemas.microsoft.com/office/drawing/2014/main" val="10005"/>
                  </a:ext>
                </a:extLst>
              </a:tr>
              <a:tr h="455083">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extLst>
                  <a:ext uri="{0D108BD9-81ED-4DB2-BD59-A6C34878D82A}">
                    <a16:rowId xmlns:a16="http://schemas.microsoft.com/office/drawing/2014/main" val="10006"/>
                  </a:ext>
                </a:extLst>
              </a:tr>
              <a:tr h="455083">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7"/>
                  </a:ext>
                </a:extLst>
              </a:tr>
              <a:tr h="455083">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b="1"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8"/>
                  </a:ext>
                </a:extLst>
              </a:tr>
              <a:tr h="455083">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9"/>
                  </a:ext>
                </a:extLst>
              </a:tr>
              <a:tr h="455083">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extLst>
                  <a:ext uri="{0D108BD9-81ED-4DB2-BD59-A6C34878D82A}">
                    <a16:rowId xmlns:a16="http://schemas.microsoft.com/office/drawing/2014/main" val="10010"/>
                  </a:ext>
                </a:extLst>
              </a:tr>
              <a:tr h="455083">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extLst>
                  <a:ext uri="{0D108BD9-81ED-4DB2-BD59-A6C34878D82A}">
                    <a16:rowId xmlns:a16="http://schemas.microsoft.com/office/drawing/2014/main" val="10011"/>
                  </a:ext>
                </a:extLst>
              </a:tr>
            </a:tbl>
          </a:graphicData>
        </a:graphic>
      </p:graphicFrame>
      <p:cxnSp>
        <p:nvCxnSpPr>
          <p:cNvPr id="9" name="Straight Arrow Connector 8"/>
          <p:cNvCxnSpPr/>
          <p:nvPr/>
        </p:nvCxnSpPr>
        <p:spPr>
          <a:xfrm flipV="1">
            <a:off x="6860490" y="1052736"/>
            <a:ext cx="0" cy="5400600"/>
          </a:xfrm>
          <a:prstGeom prst="straightConnector1">
            <a:avLst/>
          </a:prstGeom>
          <a:ln>
            <a:prstDash val="lgDash"/>
            <a:headEnd type="arrow"/>
            <a:tailEnd type="arrow"/>
          </a:ln>
        </p:spPr>
        <p:style>
          <a:lnRef idx="2">
            <a:schemeClr val="accent6"/>
          </a:lnRef>
          <a:fillRef idx="0">
            <a:schemeClr val="accent6"/>
          </a:fillRef>
          <a:effectRef idx="1">
            <a:schemeClr val="accent6"/>
          </a:effectRef>
          <a:fontRef idx="minor">
            <a:schemeClr val="tx1"/>
          </a:fontRef>
        </p:style>
      </p:cxnSp>
      <p:cxnSp>
        <p:nvCxnSpPr>
          <p:cNvPr id="10" name="Straight Arrow Connector 9"/>
          <p:cNvCxnSpPr/>
          <p:nvPr/>
        </p:nvCxnSpPr>
        <p:spPr>
          <a:xfrm flipV="1">
            <a:off x="2452236" y="1110540"/>
            <a:ext cx="0" cy="5400600"/>
          </a:xfrm>
          <a:prstGeom prst="straightConnector1">
            <a:avLst/>
          </a:prstGeom>
          <a:ln>
            <a:prstDash val="dashDot"/>
            <a:headEnd type="arrow"/>
            <a:tailEnd type="arrow"/>
          </a:ln>
        </p:spPr>
        <p:style>
          <a:lnRef idx="2">
            <a:schemeClr val="accent6"/>
          </a:lnRef>
          <a:fillRef idx="0">
            <a:schemeClr val="accent6"/>
          </a:fillRef>
          <a:effectRef idx="1">
            <a:schemeClr val="accent6"/>
          </a:effectRef>
          <a:fontRef idx="minor">
            <a:schemeClr val="tx1"/>
          </a:fontRef>
        </p:style>
      </p:cxnSp>
      <p:cxnSp>
        <p:nvCxnSpPr>
          <p:cNvPr id="11" name="Straight Arrow Connector 10"/>
          <p:cNvCxnSpPr/>
          <p:nvPr/>
        </p:nvCxnSpPr>
        <p:spPr>
          <a:xfrm flipH="1">
            <a:off x="611560" y="2636912"/>
            <a:ext cx="7740860" cy="0"/>
          </a:xfrm>
          <a:prstGeom prst="straightConnector1">
            <a:avLst/>
          </a:prstGeom>
          <a:ln>
            <a:prstDash val="dash"/>
            <a:headEnd type="arrow"/>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flipH="1">
            <a:off x="763960" y="4941168"/>
            <a:ext cx="7740860" cy="0"/>
          </a:xfrm>
          <a:prstGeom prst="straightConnector1">
            <a:avLst/>
          </a:prstGeom>
          <a:ln>
            <a:prstDash val="dash"/>
            <a:headEnd type="arrow"/>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flipH="1">
            <a:off x="332474" y="1484784"/>
            <a:ext cx="8784977" cy="4608512"/>
          </a:xfrm>
          <a:prstGeom prst="straightConnector1">
            <a:avLst/>
          </a:prstGeom>
          <a:ln>
            <a:prstDash val="lgDashDotDot"/>
            <a:headEnd type="arrow"/>
            <a:tailEnd type="arrow"/>
          </a:ln>
        </p:spPr>
        <p:style>
          <a:lnRef idx="2">
            <a:schemeClr val="accent3"/>
          </a:lnRef>
          <a:fillRef idx="0">
            <a:schemeClr val="accent3"/>
          </a:fillRef>
          <a:effectRef idx="1">
            <a:schemeClr val="accent3"/>
          </a:effectRef>
          <a:fontRef idx="minor">
            <a:schemeClr val="tx1"/>
          </a:fontRef>
        </p:style>
      </p:cxnSp>
      <p:cxnSp>
        <p:nvCxnSpPr>
          <p:cNvPr id="14" name="Straight Arrow Connector 13"/>
          <p:cNvCxnSpPr/>
          <p:nvPr/>
        </p:nvCxnSpPr>
        <p:spPr>
          <a:xfrm>
            <a:off x="152452" y="1484784"/>
            <a:ext cx="8884044" cy="4608512"/>
          </a:xfrm>
          <a:prstGeom prst="straightConnector1">
            <a:avLst/>
          </a:prstGeom>
          <a:ln>
            <a:prstDash val="lgDashDotDot"/>
            <a:headEnd type="arrow"/>
            <a:tailEnd type="arrow"/>
          </a:ln>
        </p:spPr>
        <p:style>
          <a:lnRef idx="2">
            <a:schemeClr val="accent3"/>
          </a:lnRef>
          <a:fillRef idx="0">
            <a:schemeClr val="accent3"/>
          </a:fillRef>
          <a:effectRef idx="1">
            <a:schemeClr val="accent3"/>
          </a:effectRef>
          <a:fontRef idx="minor">
            <a:schemeClr val="tx1"/>
          </a:fontRef>
        </p:style>
      </p:cxnSp>
      <p:sp>
        <p:nvSpPr>
          <p:cNvPr id="15" name="TextBox 14"/>
          <p:cNvSpPr txBox="1"/>
          <p:nvPr/>
        </p:nvSpPr>
        <p:spPr>
          <a:xfrm>
            <a:off x="4479754" y="4559470"/>
            <a:ext cx="1152128" cy="646331"/>
          </a:xfrm>
          <a:prstGeom prst="rect">
            <a:avLst/>
          </a:prstGeom>
          <a:noFill/>
        </p:spPr>
        <p:txBody>
          <a:bodyPr wrap="square" rtlCol="1">
            <a:spAutoFit/>
          </a:bodyPr>
          <a:lstStyle/>
          <a:p>
            <a:r>
              <a:rPr lang="en-US" dirty="0"/>
              <a:t>A</a:t>
            </a:r>
            <a:r>
              <a:rPr lang="en-US" sz="1200" dirty="0"/>
              <a:t>1</a:t>
            </a:r>
            <a:r>
              <a:rPr lang="en-US" dirty="0"/>
              <a:t>(0. -5 ) </a:t>
            </a:r>
            <a:endParaRPr lang="ar-KW" dirty="0"/>
          </a:p>
        </p:txBody>
      </p:sp>
      <p:sp>
        <p:nvSpPr>
          <p:cNvPr id="16" name="TextBox 15"/>
          <p:cNvSpPr txBox="1"/>
          <p:nvPr/>
        </p:nvSpPr>
        <p:spPr>
          <a:xfrm>
            <a:off x="4355976" y="2492896"/>
            <a:ext cx="1152128" cy="369332"/>
          </a:xfrm>
          <a:prstGeom prst="rect">
            <a:avLst/>
          </a:prstGeom>
          <a:noFill/>
        </p:spPr>
        <p:txBody>
          <a:bodyPr wrap="square" rtlCol="1">
            <a:spAutoFit/>
          </a:bodyPr>
          <a:lstStyle/>
          <a:p>
            <a:r>
              <a:rPr lang="en-US" dirty="0"/>
              <a:t>A</a:t>
            </a:r>
            <a:r>
              <a:rPr lang="en-US" sz="1200" dirty="0"/>
              <a:t>2</a:t>
            </a:r>
            <a:r>
              <a:rPr lang="en-US" dirty="0"/>
              <a:t>(0 . 5) </a:t>
            </a:r>
            <a:endParaRPr lang="ar-KW" dirty="0"/>
          </a:p>
        </p:txBody>
      </p:sp>
      <mc:AlternateContent xmlns:mc="http://schemas.openxmlformats.org/markup-compatibility/2006">
        <mc:Choice xmlns:a14="http://schemas.microsoft.com/office/drawing/2010/main" Requires="a14">
          <p:sp>
            <p:nvSpPr>
              <p:cNvPr id="17" name="TextBox 16"/>
              <p:cNvSpPr txBox="1"/>
              <p:nvPr/>
            </p:nvSpPr>
            <p:spPr>
              <a:xfrm>
                <a:off x="3923928" y="2267582"/>
                <a:ext cx="1476164" cy="395429"/>
              </a:xfrm>
              <a:prstGeom prst="rect">
                <a:avLst/>
              </a:prstGeom>
              <a:noFill/>
            </p:spPr>
            <p:txBody>
              <a:bodyPr wrap="square" rtlCol="1">
                <a:spAutoFit/>
              </a:bodyPr>
              <a:lstStyle/>
              <a:p>
                <a:r>
                  <a:rPr lang="en-US" dirty="0"/>
                  <a:t>F</a:t>
                </a:r>
                <a:r>
                  <a:rPr lang="en-US" sz="1200" dirty="0"/>
                  <a:t>2</a:t>
                </a:r>
                <a:r>
                  <a:rPr lang="en-US" dirty="0"/>
                  <a:t>(</a:t>
                </a:r>
                <a14:m>
                  <m:oMath xmlns:m="http://schemas.openxmlformats.org/officeDocument/2006/math">
                    <m:r>
                      <a:rPr lang="en-US" b="0" i="0" smtClean="0">
                        <a:latin typeface="Cambria Math"/>
                      </a:rPr>
                      <m:t>0</m:t>
                    </m:r>
                    <m:r>
                      <a:rPr lang="en-US" b="0" i="0" smtClean="0">
                        <a:latin typeface="Cambria Math"/>
                      </a:rPr>
                      <m:t>.</m:t>
                    </m:r>
                    <m:rad>
                      <m:radPr>
                        <m:degHide m:val="on"/>
                        <m:ctrlPr>
                          <a:rPr lang="en-US" i="1" smtClean="0">
                            <a:latin typeface="Cambria Math" panose="02040503050406030204" pitchFamily="18" charset="0"/>
                          </a:rPr>
                        </m:ctrlPr>
                      </m:radPr>
                      <m:deg/>
                      <m:e>
                        <m:r>
                          <a:rPr lang="en-US" b="0" i="1" smtClean="0">
                            <a:latin typeface="Cambria Math"/>
                          </a:rPr>
                          <m:t>34</m:t>
                        </m:r>
                      </m:e>
                    </m:rad>
                  </m:oMath>
                </a14:m>
                <a:r>
                  <a:rPr lang="en-US" dirty="0"/>
                  <a:t>  ) </a:t>
                </a:r>
                <a:endParaRPr lang="ar-KW" dirty="0"/>
              </a:p>
            </p:txBody>
          </p:sp>
        </mc:Choice>
        <mc:Fallback>
          <p:sp>
            <p:nvSpPr>
              <p:cNvPr id="17" name="TextBox 16"/>
              <p:cNvSpPr txBox="1">
                <a:spLocks noRot="1" noChangeAspect="1" noMove="1" noResize="1" noEditPoints="1" noAdjustHandles="1" noChangeArrowheads="1" noChangeShapeType="1" noTextEdit="1"/>
              </p:cNvSpPr>
              <p:nvPr/>
            </p:nvSpPr>
            <p:spPr>
              <a:xfrm>
                <a:off x="3923928" y="2267582"/>
                <a:ext cx="1476164" cy="395429"/>
              </a:xfrm>
              <a:prstGeom prst="rect">
                <a:avLst/>
              </a:prstGeom>
              <a:blipFill>
                <a:blip r:embed="rId2"/>
                <a:stretch>
                  <a:fillRect t="-3077" r="-3719" b="-23077"/>
                </a:stretch>
              </a:blipFill>
            </p:spPr>
            <p:txBody>
              <a:bodyPr/>
              <a:lstStyle/>
              <a:p>
                <a:r>
                  <a:rPr lang="en-US">
                    <a:noFill/>
                  </a:rPr>
                  <a:t> </a:t>
                </a:r>
              </a:p>
            </p:txBody>
          </p:sp>
        </mc:Fallback>
      </mc:AlternateContent>
      <p:sp>
        <p:nvSpPr>
          <p:cNvPr id="18" name="TextBox 17"/>
          <p:cNvSpPr txBox="1"/>
          <p:nvPr/>
        </p:nvSpPr>
        <p:spPr>
          <a:xfrm>
            <a:off x="1619672" y="3419710"/>
            <a:ext cx="1008112" cy="646331"/>
          </a:xfrm>
          <a:prstGeom prst="rect">
            <a:avLst/>
          </a:prstGeom>
          <a:noFill/>
        </p:spPr>
        <p:txBody>
          <a:bodyPr wrap="square" rtlCol="1">
            <a:spAutoFit/>
          </a:bodyPr>
          <a:lstStyle/>
          <a:p>
            <a:r>
              <a:rPr lang="en-US" dirty="0"/>
              <a:t>B</a:t>
            </a:r>
            <a:r>
              <a:rPr lang="en-US" sz="1200" dirty="0"/>
              <a:t>1(</a:t>
            </a:r>
            <a:r>
              <a:rPr lang="en-US" dirty="0"/>
              <a:t>-3.0) </a:t>
            </a:r>
            <a:endParaRPr lang="ar-KW" dirty="0"/>
          </a:p>
        </p:txBody>
      </p:sp>
      <p:sp>
        <p:nvSpPr>
          <p:cNvPr id="19" name="TextBox 18"/>
          <p:cNvSpPr txBox="1"/>
          <p:nvPr/>
        </p:nvSpPr>
        <p:spPr>
          <a:xfrm>
            <a:off x="6732240" y="3347700"/>
            <a:ext cx="1008112" cy="369332"/>
          </a:xfrm>
          <a:prstGeom prst="rect">
            <a:avLst/>
          </a:prstGeom>
          <a:noFill/>
        </p:spPr>
        <p:txBody>
          <a:bodyPr wrap="square" rtlCol="1">
            <a:spAutoFit/>
          </a:bodyPr>
          <a:lstStyle/>
          <a:p>
            <a:r>
              <a:rPr lang="en-US" dirty="0"/>
              <a:t>B</a:t>
            </a:r>
            <a:r>
              <a:rPr lang="en-US" sz="1200" dirty="0"/>
              <a:t>2(</a:t>
            </a:r>
            <a:r>
              <a:rPr lang="en-US" dirty="0"/>
              <a:t>3.0) </a:t>
            </a:r>
            <a:endParaRPr lang="ar-KW" dirty="0"/>
          </a:p>
        </p:txBody>
      </p:sp>
      <mc:AlternateContent xmlns:mc="http://schemas.openxmlformats.org/markup-compatibility/2006">
        <mc:Choice xmlns:a14="http://schemas.microsoft.com/office/drawing/2010/main" Requires="a14">
          <p:sp>
            <p:nvSpPr>
              <p:cNvPr id="20" name="TextBox 19"/>
              <p:cNvSpPr txBox="1"/>
              <p:nvPr/>
            </p:nvSpPr>
            <p:spPr>
              <a:xfrm>
                <a:off x="7338073" y="1484784"/>
                <a:ext cx="1410393" cy="556306"/>
              </a:xfrm>
              <a:prstGeom prst="rect">
                <a:avLst/>
              </a:prstGeom>
              <a:noFill/>
            </p:spPr>
            <p:txBody>
              <a:bodyPr wrap="square" rtlCol="1">
                <a:spAutoFit/>
              </a:bodyPr>
              <a:lstStyle/>
              <a:p>
                <a:r>
                  <a:rPr lang="en-US" sz="2000" b="1" dirty="0"/>
                  <a:t>y</a:t>
                </a:r>
                <a14:m>
                  <m:oMath xmlns:m="http://schemas.openxmlformats.org/officeDocument/2006/math">
                    <m:r>
                      <a:rPr lang="en-US" sz="2000" b="1" i="1">
                        <a:latin typeface="Cambria Math"/>
                      </a:rPr>
                      <m:t>= </m:t>
                    </m:r>
                    <m:f>
                      <m:fPr>
                        <m:ctrlPr>
                          <a:rPr lang="en-US" sz="2000" b="1" i="1">
                            <a:latin typeface="Cambria Math" panose="02040503050406030204" pitchFamily="18" charset="0"/>
                          </a:rPr>
                        </m:ctrlPr>
                      </m:fPr>
                      <m:num>
                        <m:r>
                          <a:rPr lang="en-US" sz="2000" b="1" i="1">
                            <a:latin typeface="Cambria Math"/>
                          </a:rPr>
                          <m:t>𝟓</m:t>
                        </m:r>
                      </m:num>
                      <m:den>
                        <m:r>
                          <a:rPr lang="en-US" sz="2000" b="1" i="1">
                            <a:latin typeface="Cambria Math"/>
                          </a:rPr>
                          <m:t>𝟑</m:t>
                        </m:r>
                      </m:den>
                    </m:f>
                    <m:r>
                      <a:rPr lang="en-US" sz="2000" b="1" i="1">
                        <a:latin typeface="Cambria Math"/>
                      </a:rPr>
                      <m:t>   </m:t>
                    </m:r>
                    <m:r>
                      <a:rPr lang="en-US" sz="2000" b="1" i="1">
                        <a:latin typeface="Cambria Math"/>
                      </a:rPr>
                      <m:t>𝒙</m:t>
                    </m:r>
                    <m:r>
                      <a:rPr lang="en-US" sz="2000" b="1" i="1">
                        <a:latin typeface="Cambria Math"/>
                      </a:rPr>
                      <m:t> </m:t>
                    </m:r>
                  </m:oMath>
                </a14:m>
                <a:endParaRPr lang="ar-KW" sz="2000" b="1" dirty="0"/>
              </a:p>
            </p:txBody>
          </p:sp>
        </mc:Choice>
        <mc:Fallback>
          <p:sp>
            <p:nvSpPr>
              <p:cNvPr id="20" name="TextBox 19"/>
              <p:cNvSpPr txBox="1">
                <a:spLocks noRot="1" noChangeAspect="1" noMove="1" noResize="1" noEditPoints="1" noAdjustHandles="1" noChangeArrowheads="1" noChangeShapeType="1" noTextEdit="1"/>
              </p:cNvSpPr>
              <p:nvPr/>
            </p:nvSpPr>
            <p:spPr>
              <a:xfrm>
                <a:off x="7338073" y="1484784"/>
                <a:ext cx="1410393" cy="556306"/>
              </a:xfrm>
              <a:prstGeom prst="rect">
                <a:avLst/>
              </a:prstGeom>
              <a:blipFill>
                <a:blip r:embed="rId3"/>
                <a:stretch>
                  <a:fillRect b="-329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TextBox 20"/>
              <p:cNvSpPr txBox="1"/>
              <p:nvPr/>
            </p:nvSpPr>
            <p:spPr>
              <a:xfrm>
                <a:off x="395538" y="1340768"/>
                <a:ext cx="1410393" cy="556306"/>
              </a:xfrm>
              <a:prstGeom prst="rect">
                <a:avLst/>
              </a:prstGeom>
              <a:noFill/>
            </p:spPr>
            <p:txBody>
              <a:bodyPr wrap="square" rtlCol="1">
                <a:spAutoFit/>
              </a:bodyPr>
              <a:lstStyle/>
              <a:p>
                <a:r>
                  <a:rPr lang="en-US" sz="2000" b="1" dirty="0"/>
                  <a:t>y</a:t>
                </a:r>
                <a14:m>
                  <m:oMath xmlns:m="http://schemas.openxmlformats.org/officeDocument/2006/math">
                    <m:r>
                      <a:rPr lang="en-US" sz="2000" b="1" i="1">
                        <a:latin typeface="Cambria Math"/>
                      </a:rPr>
                      <m:t>=−</m:t>
                    </m:r>
                    <m:f>
                      <m:fPr>
                        <m:ctrlPr>
                          <a:rPr lang="en-US" sz="2000" b="1" i="1">
                            <a:latin typeface="Cambria Math" panose="02040503050406030204" pitchFamily="18" charset="0"/>
                          </a:rPr>
                        </m:ctrlPr>
                      </m:fPr>
                      <m:num>
                        <m:r>
                          <a:rPr lang="en-US" sz="2000" b="1" i="1">
                            <a:latin typeface="Cambria Math"/>
                          </a:rPr>
                          <m:t>𝟓</m:t>
                        </m:r>
                      </m:num>
                      <m:den>
                        <m:r>
                          <a:rPr lang="en-US" sz="2000" b="1" i="1">
                            <a:latin typeface="Cambria Math"/>
                          </a:rPr>
                          <m:t>𝟑</m:t>
                        </m:r>
                      </m:den>
                    </m:f>
                    <m:r>
                      <a:rPr lang="en-US" sz="2000" b="1" i="1">
                        <a:latin typeface="Cambria Math"/>
                      </a:rPr>
                      <m:t>   </m:t>
                    </m:r>
                    <m:r>
                      <a:rPr lang="en-US" sz="2000" b="1" i="1">
                        <a:latin typeface="Cambria Math"/>
                      </a:rPr>
                      <m:t>𝒙</m:t>
                    </m:r>
                    <m:r>
                      <a:rPr lang="en-US" sz="2000" b="1" i="1">
                        <a:latin typeface="Cambria Math"/>
                      </a:rPr>
                      <m:t> </m:t>
                    </m:r>
                  </m:oMath>
                </a14:m>
                <a:endParaRPr lang="ar-KW" sz="2000" b="1" dirty="0"/>
              </a:p>
            </p:txBody>
          </p:sp>
        </mc:Choice>
        <mc:Fallback>
          <p:sp>
            <p:nvSpPr>
              <p:cNvPr id="21" name="TextBox 20"/>
              <p:cNvSpPr txBox="1">
                <a:spLocks noRot="1" noChangeAspect="1" noMove="1" noResize="1" noEditPoints="1" noAdjustHandles="1" noChangeArrowheads="1" noChangeShapeType="1" noTextEdit="1"/>
              </p:cNvSpPr>
              <p:nvPr/>
            </p:nvSpPr>
            <p:spPr>
              <a:xfrm>
                <a:off x="395538" y="1340768"/>
                <a:ext cx="1410393" cy="556306"/>
              </a:xfrm>
              <a:prstGeom prst="rect">
                <a:avLst/>
              </a:prstGeom>
              <a:blipFill>
                <a:blip r:embed="rId4"/>
                <a:stretch>
                  <a:fillRect l="-866" b="-3297"/>
                </a:stretch>
              </a:blipFill>
            </p:spPr>
            <p:txBody>
              <a:bodyPr/>
              <a:lstStyle/>
              <a:p>
                <a:r>
                  <a:rPr lang="en-US">
                    <a:noFill/>
                  </a:rPr>
                  <a:t> </a:t>
                </a:r>
              </a:p>
            </p:txBody>
          </p:sp>
        </mc:Fallback>
      </mc:AlternateContent>
      <p:sp>
        <p:nvSpPr>
          <p:cNvPr id="22" name="Freeform 7"/>
          <p:cNvSpPr>
            <a:spLocks/>
          </p:cNvSpPr>
          <p:nvPr/>
        </p:nvSpPr>
        <p:spPr bwMode="auto">
          <a:xfrm rot="5249239">
            <a:off x="3585628" y="1942395"/>
            <a:ext cx="1697571" cy="7677235"/>
          </a:xfrm>
          <a:custGeom>
            <a:avLst/>
            <a:gdLst>
              <a:gd name="T0" fmla="*/ 559 w 559"/>
              <a:gd name="T1" fmla="*/ 0 h 997"/>
              <a:gd name="T2" fmla="*/ 15 w 559"/>
              <a:gd name="T3" fmla="*/ 453 h 997"/>
              <a:gd name="T4" fmla="*/ 469 w 559"/>
              <a:gd name="T5" fmla="*/ 997 h 997"/>
            </a:gdLst>
            <a:ahLst/>
            <a:cxnLst>
              <a:cxn ang="0">
                <a:pos x="T0" y="T1"/>
              </a:cxn>
              <a:cxn ang="0">
                <a:pos x="T2" y="T3"/>
              </a:cxn>
              <a:cxn ang="0">
                <a:pos x="T4" y="T5"/>
              </a:cxn>
            </a:cxnLst>
            <a:rect l="0" t="0" r="r" b="b"/>
            <a:pathLst>
              <a:path w="559" h="997">
                <a:moveTo>
                  <a:pt x="559" y="0"/>
                </a:moveTo>
                <a:cubicBezTo>
                  <a:pt x="294" y="143"/>
                  <a:pt x="30" y="287"/>
                  <a:pt x="15" y="453"/>
                </a:cubicBezTo>
                <a:cubicBezTo>
                  <a:pt x="0" y="619"/>
                  <a:pt x="234" y="808"/>
                  <a:pt x="469" y="997"/>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grpSp>
        <p:nvGrpSpPr>
          <p:cNvPr id="23" name="Group 22"/>
          <p:cNvGrpSpPr/>
          <p:nvPr/>
        </p:nvGrpSpPr>
        <p:grpSpPr>
          <a:xfrm>
            <a:off x="-27568" y="764704"/>
            <a:ext cx="9208080" cy="5672866"/>
            <a:chOff x="-27568" y="764704"/>
            <a:chExt cx="9208080" cy="5672866"/>
          </a:xfrm>
        </p:grpSpPr>
        <p:sp>
          <p:nvSpPr>
            <p:cNvPr id="24" name="TextBox 23"/>
            <p:cNvSpPr txBox="1"/>
            <p:nvPr/>
          </p:nvSpPr>
          <p:spPr>
            <a:xfrm>
              <a:off x="4355976" y="764704"/>
              <a:ext cx="576064" cy="400110"/>
            </a:xfrm>
            <a:prstGeom prst="rect">
              <a:avLst/>
            </a:prstGeom>
            <a:noFill/>
          </p:spPr>
          <p:txBody>
            <a:bodyPr wrap="square" rtlCol="1">
              <a:spAutoFit/>
            </a:bodyPr>
            <a:lstStyle/>
            <a:p>
              <a:r>
                <a:rPr lang="en-US" sz="2000" b="1" dirty="0"/>
                <a:t>Y</a:t>
              </a:r>
              <a:endParaRPr lang="ar-KW" sz="2000" b="1" dirty="0"/>
            </a:p>
          </p:txBody>
        </p:sp>
        <p:grpSp>
          <p:nvGrpSpPr>
            <p:cNvPr id="25" name="Group 24"/>
            <p:cNvGrpSpPr/>
            <p:nvPr/>
          </p:nvGrpSpPr>
          <p:grpSpPr>
            <a:xfrm>
              <a:off x="-27568" y="1036970"/>
              <a:ext cx="9208080" cy="5400600"/>
              <a:chOff x="-27568" y="1036970"/>
              <a:chExt cx="9208080" cy="5400600"/>
            </a:xfrm>
          </p:grpSpPr>
          <p:sp>
            <p:nvSpPr>
              <p:cNvPr id="26" name="TextBox 25"/>
              <p:cNvSpPr txBox="1"/>
              <p:nvPr/>
            </p:nvSpPr>
            <p:spPr>
              <a:xfrm>
                <a:off x="8757408" y="3789040"/>
                <a:ext cx="360040" cy="307777"/>
              </a:xfrm>
              <a:prstGeom prst="rect">
                <a:avLst/>
              </a:prstGeom>
              <a:noFill/>
            </p:spPr>
            <p:txBody>
              <a:bodyPr wrap="square" rtlCol="1">
                <a:spAutoFit/>
              </a:bodyPr>
              <a:lstStyle/>
              <a:p>
                <a:r>
                  <a:rPr lang="en-US" sz="1400" b="1" dirty="0"/>
                  <a:t>6</a:t>
                </a:r>
                <a:endParaRPr lang="ar-KW" sz="1400" b="1" dirty="0"/>
              </a:p>
            </p:txBody>
          </p:sp>
          <p:grpSp>
            <p:nvGrpSpPr>
              <p:cNvPr id="27" name="Group 26"/>
              <p:cNvGrpSpPr/>
              <p:nvPr/>
            </p:nvGrpSpPr>
            <p:grpSpPr>
              <a:xfrm>
                <a:off x="-27568" y="1036970"/>
                <a:ext cx="9208080" cy="5400600"/>
                <a:chOff x="-27568" y="1036970"/>
                <a:chExt cx="9208080" cy="5400600"/>
              </a:xfrm>
            </p:grpSpPr>
            <p:grpSp>
              <p:nvGrpSpPr>
                <p:cNvPr id="28" name="Group 27"/>
                <p:cNvGrpSpPr/>
                <p:nvPr/>
              </p:nvGrpSpPr>
              <p:grpSpPr>
                <a:xfrm>
                  <a:off x="-27568" y="1036970"/>
                  <a:ext cx="9079826" cy="5400600"/>
                  <a:chOff x="-27568" y="1036970"/>
                  <a:chExt cx="9079826" cy="5400600"/>
                </a:xfrm>
              </p:grpSpPr>
              <p:cxnSp>
                <p:nvCxnSpPr>
                  <p:cNvPr id="30" name="Straight Arrow Connector 29"/>
                  <p:cNvCxnSpPr/>
                  <p:nvPr/>
                </p:nvCxnSpPr>
                <p:spPr>
                  <a:xfrm flipH="1" flipV="1">
                    <a:off x="4659772" y="1036970"/>
                    <a:ext cx="2" cy="5400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1" name="Straight Arrow Connector 30"/>
                  <p:cNvCxnSpPr/>
                  <p:nvPr/>
                </p:nvCxnSpPr>
                <p:spPr>
                  <a:xfrm>
                    <a:off x="267286" y="3737270"/>
                    <a:ext cx="8784972" cy="3019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nvGrpSpPr>
                  <p:cNvPr id="32" name="Group 31"/>
                  <p:cNvGrpSpPr/>
                  <p:nvPr/>
                </p:nvGrpSpPr>
                <p:grpSpPr>
                  <a:xfrm>
                    <a:off x="-27568" y="1646688"/>
                    <a:ext cx="8560008" cy="3967262"/>
                    <a:chOff x="-27568" y="1646688"/>
                    <a:chExt cx="8560008" cy="3967262"/>
                  </a:xfrm>
                </p:grpSpPr>
                <p:sp>
                  <p:nvSpPr>
                    <p:cNvPr id="33" name="TextBox 32"/>
                    <p:cNvSpPr txBox="1"/>
                    <p:nvPr/>
                  </p:nvSpPr>
                  <p:spPr>
                    <a:xfrm>
                      <a:off x="3563888" y="3789040"/>
                      <a:ext cx="360040" cy="307777"/>
                    </a:xfrm>
                    <a:prstGeom prst="rect">
                      <a:avLst/>
                    </a:prstGeom>
                    <a:noFill/>
                  </p:spPr>
                  <p:txBody>
                    <a:bodyPr wrap="square" rtlCol="1">
                      <a:spAutoFit/>
                    </a:bodyPr>
                    <a:lstStyle/>
                    <a:p>
                      <a:r>
                        <a:rPr lang="en-US" sz="1400" b="1" dirty="0"/>
                        <a:t>-1</a:t>
                      </a:r>
                      <a:endParaRPr lang="ar-KW" sz="1400" b="1" dirty="0"/>
                    </a:p>
                  </p:txBody>
                </p:sp>
                <p:sp>
                  <p:nvSpPr>
                    <p:cNvPr id="34" name="TextBox 33"/>
                    <p:cNvSpPr txBox="1"/>
                    <p:nvPr/>
                  </p:nvSpPr>
                  <p:spPr>
                    <a:xfrm>
                      <a:off x="4306556" y="3030606"/>
                      <a:ext cx="360040" cy="307777"/>
                    </a:xfrm>
                    <a:prstGeom prst="rect">
                      <a:avLst/>
                    </a:prstGeom>
                    <a:noFill/>
                  </p:spPr>
                  <p:txBody>
                    <a:bodyPr wrap="square" rtlCol="1">
                      <a:spAutoFit/>
                    </a:bodyPr>
                    <a:lstStyle/>
                    <a:p>
                      <a:r>
                        <a:rPr lang="en-US" sz="1400" b="1" dirty="0"/>
                        <a:t>2</a:t>
                      </a:r>
                      <a:endParaRPr lang="ar-KW" sz="1400" b="1" dirty="0"/>
                    </a:p>
                  </p:txBody>
                </p:sp>
                <p:sp>
                  <p:nvSpPr>
                    <p:cNvPr id="35" name="TextBox 34"/>
                    <p:cNvSpPr txBox="1"/>
                    <p:nvPr/>
                  </p:nvSpPr>
                  <p:spPr>
                    <a:xfrm>
                      <a:off x="4283968" y="4405580"/>
                      <a:ext cx="360040" cy="307777"/>
                    </a:xfrm>
                    <a:prstGeom prst="rect">
                      <a:avLst/>
                    </a:prstGeom>
                    <a:noFill/>
                  </p:spPr>
                  <p:txBody>
                    <a:bodyPr wrap="square" rtlCol="1">
                      <a:spAutoFit/>
                    </a:bodyPr>
                    <a:lstStyle/>
                    <a:p>
                      <a:r>
                        <a:rPr lang="en-US" sz="1400" b="1" dirty="0"/>
                        <a:t>-4</a:t>
                      </a:r>
                      <a:endParaRPr lang="ar-KW" sz="1400" b="1" dirty="0"/>
                    </a:p>
                  </p:txBody>
                </p:sp>
                <p:sp>
                  <p:nvSpPr>
                    <p:cNvPr id="36" name="TextBox 35"/>
                    <p:cNvSpPr txBox="1"/>
                    <p:nvPr/>
                  </p:nvSpPr>
                  <p:spPr>
                    <a:xfrm>
                      <a:off x="4306556" y="2689175"/>
                      <a:ext cx="360040" cy="307777"/>
                    </a:xfrm>
                    <a:prstGeom prst="rect">
                      <a:avLst/>
                    </a:prstGeom>
                    <a:noFill/>
                  </p:spPr>
                  <p:txBody>
                    <a:bodyPr wrap="square" rtlCol="1">
                      <a:spAutoFit/>
                    </a:bodyPr>
                    <a:lstStyle/>
                    <a:p>
                      <a:r>
                        <a:rPr lang="en-US" sz="1400" b="1" dirty="0"/>
                        <a:t>4</a:t>
                      </a:r>
                      <a:endParaRPr lang="ar-KW" sz="1400" b="1" dirty="0"/>
                    </a:p>
                  </p:txBody>
                </p:sp>
                <p:sp>
                  <p:nvSpPr>
                    <p:cNvPr id="37" name="TextBox 36"/>
                    <p:cNvSpPr txBox="1"/>
                    <p:nvPr/>
                  </p:nvSpPr>
                  <p:spPr>
                    <a:xfrm>
                      <a:off x="-27568" y="3769295"/>
                      <a:ext cx="360040" cy="307777"/>
                    </a:xfrm>
                    <a:prstGeom prst="rect">
                      <a:avLst/>
                    </a:prstGeom>
                    <a:noFill/>
                  </p:spPr>
                  <p:txBody>
                    <a:bodyPr wrap="square" rtlCol="1">
                      <a:spAutoFit/>
                    </a:bodyPr>
                    <a:lstStyle/>
                    <a:p>
                      <a:r>
                        <a:rPr lang="en-US" sz="1400" b="1" dirty="0"/>
                        <a:t>-6</a:t>
                      </a:r>
                      <a:endParaRPr lang="ar-KW" sz="1400" b="1" dirty="0"/>
                    </a:p>
                  </p:txBody>
                </p:sp>
                <p:sp>
                  <p:nvSpPr>
                    <p:cNvPr id="38" name="TextBox 37"/>
                    <p:cNvSpPr txBox="1"/>
                    <p:nvPr/>
                  </p:nvSpPr>
                  <p:spPr>
                    <a:xfrm>
                      <a:off x="611560" y="3789040"/>
                      <a:ext cx="360040" cy="307777"/>
                    </a:xfrm>
                    <a:prstGeom prst="rect">
                      <a:avLst/>
                    </a:prstGeom>
                    <a:noFill/>
                  </p:spPr>
                  <p:txBody>
                    <a:bodyPr wrap="square" rtlCol="1">
                      <a:spAutoFit/>
                    </a:bodyPr>
                    <a:lstStyle/>
                    <a:p>
                      <a:r>
                        <a:rPr lang="en-US" sz="1400" b="1" dirty="0"/>
                        <a:t>-5</a:t>
                      </a:r>
                      <a:endParaRPr lang="ar-KW" sz="1400" b="1" dirty="0"/>
                    </a:p>
                  </p:txBody>
                </p:sp>
                <p:sp>
                  <p:nvSpPr>
                    <p:cNvPr id="39" name="TextBox 38"/>
                    <p:cNvSpPr txBox="1"/>
                    <p:nvPr/>
                  </p:nvSpPr>
                  <p:spPr>
                    <a:xfrm>
                      <a:off x="1331640" y="3789040"/>
                      <a:ext cx="360040" cy="307777"/>
                    </a:xfrm>
                    <a:prstGeom prst="rect">
                      <a:avLst/>
                    </a:prstGeom>
                    <a:noFill/>
                  </p:spPr>
                  <p:txBody>
                    <a:bodyPr wrap="square" rtlCol="1">
                      <a:spAutoFit/>
                    </a:bodyPr>
                    <a:lstStyle/>
                    <a:p>
                      <a:r>
                        <a:rPr lang="en-US" sz="1400" b="1" dirty="0"/>
                        <a:t>-4</a:t>
                      </a:r>
                      <a:endParaRPr lang="ar-KW" sz="1400" b="1" dirty="0"/>
                    </a:p>
                  </p:txBody>
                </p:sp>
                <p:sp>
                  <p:nvSpPr>
                    <p:cNvPr id="40" name="TextBox 39"/>
                    <p:cNvSpPr txBox="1"/>
                    <p:nvPr/>
                  </p:nvSpPr>
                  <p:spPr>
                    <a:xfrm>
                      <a:off x="2123728" y="3789040"/>
                      <a:ext cx="360040" cy="307777"/>
                    </a:xfrm>
                    <a:prstGeom prst="rect">
                      <a:avLst/>
                    </a:prstGeom>
                    <a:noFill/>
                  </p:spPr>
                  <p:txBody>
                    <a:bodyPr wrap="square" rtlCol="1">
                      <a:spAutoFit/>
                    </a:bodyPr>
                    <a:lstStyle/>
                    <a:p>
                      <a:r>
                        <a:rPr lang="en-US" sz="1400" b="1" dirty="0"/>
                        <a:t>-3</a:t>
                      </a:r>
                      <a:endParaRPr lang="ar-KW" sz="1400" b="1" dirty="0"/>
                    </a:p>
                  </p:txBody>
                </p:sp>
                <p:sp>
                  <p:nvSpPr>
                    <p:cNvPr id="41" name="TextBox 40"/>
                    <p:cNvSpPr txBox="1"/>
                    <p:nvPr/>
                  </p:nvSpPr>
                  <p:spPr>
                    <a:xfrm>
                      <a:off x="4283968" y="3694444"/>
                      <a:ext cx="360040" cy="307777"/>
                    </a:xfrm>
                    <a:prstGeom prst="rect">
                      <a:avLst/>
                    </a:prstGeom>
                    <a:noFill/>
                  </p:spPr>
                  <p:txBody>
                    <a:bodyPr wrap="square" rtlCol="1">
                      <a:spAutoFit/>
                    </a:bodyPr>
                    <a:lstStyle/>
                    <a:p>
                      <a:r>
                        <a:rPr lang="en-US" sz="1400" b="1" dirty="0"/>
                        <a:t>0</a:t>
                      </a:r>
                      <a:endParaRPr lang="ar-KW" sz="1400" b="1" dirty="0"/>
                    </a:p>
                  </p:txBody>
                </p:sp>
                <p:sp>
                  <p:nvSpPr>
                    <p:cNvPr id="42" name="TextBox 41"/>
                    <p:cNvSpPr txBox="1"/>
                    <p:nvPr/>
                  </p:nvSpPr>
                  <p:spPr>
                    <a:xfrm>
                      <a:off x="2843808" y="3789040"/>
                      <a:ext cx="360040" cy="307777"/>
                    </a:xfrm>
                    <a:prstGeom prst="rect">
                      <a:avLst/>
                    </a:prstGeom>
                    <a:noFill/>
                  </p:spPr>
                  <p:txBody>
                    <a:bodyPr wrap="square" rtlCol="1">
                      <a:spAutoFit/>
                    </a:bodyPr>
                    <a:lstStyle/>
                    <a:p>
                      <a:r>
                        <a:rPr lang="en-US" sz="1400" b="1" dirty="0"/>
                        <a:t>-2</a:t>
                      </a:r>
                      <a:endParaRPr lang="ar-KW" sz="1400" b="1" dirty="0"/>
                    </a:p>
                  </p:txBody>
                </p:sp>
                <p:sp>
                  <p:nvSpPr>
                    <p:cNvPr id="43" name="TextBox 42"/>
                    <p:cNvSpPr txBox="1"/>
                    <p:nvPr/>
                  </p:nvSpPr>
                  <p:spPr>
                    <a:xfrm>
                      <a:off x="8172400" y="3717032"/>
                      <a:ext cx="360040" cy="307777"/>
                    </a:xfrm>
                    <a:prstGeom prst="rect">
                      <a:avLst/>
                    </a:prstGeom>
                    <a:noFill/>
                  </p:spPr>
                  <p:txBody>
                    <a:bodyPr wrap="square" rtlCol="1">
                      <a:spAutoFit/>
                    </a:bodyPr>
                    <a:lstStyle/>
                    <a:p>
                      <a:r>
                        <a:rPr lang="en-US" sz="1400" b="1" dirty="0"/>
                        <a:t>5</a:t>
                      </a:r>
                      <a:endParaRPr lang="ar-KW" sz="1400" b="1" dirty="0"/>
                    </a:p>
                  </p:txBody>
                </p:sp>
                <p:sp>
                  <p:nvSpPr>
                    <p:cNvPr id="44" name="TextBox 43"/>
                    <p:cNvSpPr txBox="1"/>
                    <p:nvPr/>
                  </p:nvSpPr>
                  <p:spPr>
                    <a:xfrm>
                      <a:off x="7420788" y="3757508"/>
                      <a:ext cx="360040" cy="307777"/>
                    </a:xfrm>
                    <a:prstGeom prst="rect">
                      <a:avLst/>
                    </a:prstGeom>
                    <a:noFill/>
                  </p:spPr>
                  <p:txBody>
                    <a:bodyPr wrap="square" rtlCol="1">
                      <a:spAutoFit/>
                    </a:bodyPr>
                    <a:lstStyle/>
                    <a:p>
                      <a:r>
                        <a:rPr lang="en-US" sz="1400" b="1" dirty="0"/>
                        <a:t>4</a:t>
                      </a:r>
                      <a:endParaRPr lang="ar-KW" sz="1400" b="1" dirty="0"/>
                    </a:p>
                  </p:txBody>
                </p:sp>
                <p:sp>
                  <p:nvSpPr>
                    <p:cNvPr id="45" name="TextBox 44"/>
                    <p:cNvSpPr txBox="1"/>
                    <p:nvPr/>
                  </p:nvSpPr>
                  <p:spPr>
                    <a:xfrm>
                      <a:off x="6660232" y="3769295"/>
                      <a:ext cx="360040" cy="307777"/>
                    </a:xfrm>
                    <a:prstGeom prst="rect">
                      <a:avLst/>
                    </a:prstGeom>
                    <a:noFill/>
                  </p:spPr>
                  <p:txBody>
                    <a:bodyPr wrap="square" rtlCol="1">
                      <a:spAutoFit/>
                    </a:bodyPr>
                    <a:lstStyle/>
                    <a:p>
                      <a:r>
                        <a:rPr lang="en-US" sz="1400" b="1" dirty="0"/>
                        <a:t>3</a:t>
                      </a:r>
                      <a:endParaRPr lang="ar-KW" sz="1400" b="1" dirty="0"/>
                    </a:p>
                  </p:txBody>
                </p:sp>
                <p:sp>
                  <p:nvSpPr>
                    <p:cNvPr id="46" name="TextBox 45"/>
                    <p:cNvSpPr txBox="1"/>
                    <p:nvPr/>
                  </p:nvSpPr>
                  <p:spPr>
                    <a:xfrm>
                      <a:off x="5940152" y="3769295"/>
                      <a:ext cx="360040" cy="307777"/>
                    </a:xfrm>
                    <a:prstGeom prst="rect">
                      <a:avLst/>
                    </a:prstGeom>
                    <a:noFill/>
                  </p:spPr>
                  <p:txBody>
                    <a:bodyPr wrap="square" rtlCol="1">
                      <a:spAutoFit/>
                    </a:bodyPr>
                    <a:lstStyle/>
                    <a:p>
                      <a:r>
                        <a:rPr lang="en-US" sz="1400" b="1" dirty="0"/>
                        <a:t>2</a:t>
                      </a:r>
                      <a:endParaRPr lang="ar-KW" sz="1400" b="1" dirty="0"/>
                    </a:p>
                  </p:txBody>
                </p:sp>
                <p:sp>
                  <p:nvSpPr>
                    <p:cNvPr id="47" name="TextBox 46"/>
                    <p:cNvSpPr txBox="1"/>
                    <p:nvPr/>
                  </p:nvSpPr>
                  <p:spPr>
                    <a:xfrm>
                      <a:off x="5220072" y="3769295"/>
                      <a:ext cx="360040" cy="307777"/>
                    </a:xfrm>
                    <a:prstGeom prst="rect">
                      <a:avLst/>
                    </a:prstGeom>
                    <a:noFill/>
                  </p:spPr>
                  <p:txBody>
                    <a:bodyPr wrap="square" rtlCol="1">
                      <a:spAutoFit/>
                    </a:bodyPr>
                    <a:lstStyle/>
                    <a:p>
                      <a:r>
                        <a:rPr lang="en-US" sz="1400" b="1" dirty="0"/>
                        <a:t>1</a:t>
                      </a:r>
                      <a:endParaRPr lang="ar-KW" sz="1400" b="1" dirty="0"/>
                    </a:p>
                  </p:txBody>
                </p:sp>
                <p:sp>
                  <p:nvSpPr>
                    <p:cNvPr id="48" name="TextBox 47"/>
                    <p:cNvSpPr txBox="1"/>
                    <p:nvPr/>
                  </p:nvSpPr>
                  <p:spPr>
                    <a:xfrm>
                      <a:off x="4299734" y="3953787"/>
                      <a:ext cx="360040" cy="307777"/>
                    </a:xfrm>
                    <a:prstGeom prst="rect">
                      <a:avLst/>
                    </a:prstGeom>
                    <a:noFill/>
                  </p:spPr>
                  <p:txBody>
                    <a:bodyPr wrap="square" rtlCol="1">
                      <a:spAutoFit/>
                    </a:bodyPr>
                    <a:lstStyle/>
                    <a:p>
                      <a:r>
                        <a:rPr lang="en-US" sz="1400" b="1" dirty="0"/>
                        <a:t>-2</a:t>
                      </a:r>
                      <a:endParaRPr lang="ar-KW" sz="1400" b="1" dirty="0"/>
                    </a:p>
                  </p:txBody>
                </p:sp>
                <p:sp>
                  <p:nvSpPr>
                    <p:cNvPr id="49" name="TextBox 48"/>
                    <p:cNvSpPr txBox="1"/>
                    <p:nvPr/>
                  </p:nvSpPr>
                  <p:spPr>
                    <a:xfrm>
                      <a:off x="4290790" y="1646688"/>
                      <a:ext cx="360040" cy="307777"/>
                    </a:xfrm>
                    <a:prstGeom prst="rect">
                      <a:avLst/>
                    </a:prstGeom>
                    <a:noFill/>
                  </p:spPr>
                  <p:txBody>
                    <a:bodyPr wrap="square" rtlCol="1">
                      <a:spAutoFit/>
                    </a:bodyPr>
                    <a:lstStyle/>
                    <a:p>
                      <a:r>
                        <a:rPr lang="en-US" sz="1400" b="1" dirty="0"/>
                        <a:t>8</a:t>
                      </a:r>
                      <a:endParaRPr lang="ar-KW" sz="1400" b="1" dirty="0"/>
                    </a:p>
                  </p:txBody>
                </p:sp>
                <p:sp>
                  <p:nvSpPr>
                    <p:cNvPr id="50" name="TextBox 49"/>
                    <p:cNvSpPr txBox="1"/>
                    <p:nvPr/>
                  </p:nvSpPr>
                  <p:spPr>
                    <a:xfrm>
                      <a:off x="4290790" y="2078736"/>
                      <a:ext cx="360040" cy="307777"/>
                    </a:xfrm>
                    <a:prstGeom prst="rect">
                      <a:avLst/>
                    </a:prstGeom>
                    <a:noFill/>
                  </p:spPr>
                  <p:txBody>
                    <a:bodyPr wrap="square" rtlCol="1">
                      <a:spAutoFit/>
                    </a:bodyPr>
                    <a:lstStyle/>
                    <a:p>
                      <a:r>
                        <a:rPr lang="en-US" sz="1400" b="1" dirty="0"/>
                        <a:t>6</a:t>
                      </a:r>
                      <a:endParaRPr lang="ar-KW" sz="1400" b="1" dirty="0"/>
                    </a:p>
                  </p:txBody>
                </p:sp>
                <p:sp>
                  <p:nvSpPr>
                    <p:cNvPr id="51" name="TextBox 50"/>
                    <p:cNvSpPr txBox="1"/>
                    <p:nvPr/>
                  </p:nvSpPr>
                  <p:spPr>
                    <a:xfrm>
                      <a:off x="4283968" y="4869160"/>
                      <a:ext cx="360040" cy="307777"/>
                    </a:xfrm>
                    <a:prstGeom prst="rect">
                      <a:avLst/>
                    </a:prstGeom>
                    <a:noFill/>
                  </p:spPr>
                  <p:txBody>
                    <a:bodyPr wrap="square" rtlCol="1">
                      <a:spAutoFit/>
                    </a:bodyPr>
                    <a:lstStyle/>
                    <a:p>
                      <a:r>
                        <a:rPr lang="en-US" sz="1400" b="1" dirty="0"/>
                        <a:t>-6</a:t>
                      </a:r>
                      <a:endParaRPr lang="ar-KW" sz="1400" b="1" dirty="0"/>
                    </a:p>
                  </p:txBody>
                </p:sp>
                <p:sp>
                  <p:nvSpPr>
                    <p:cNvPr id="52" name="TextBox 51"/>
                    <p:cNvSpPr txBox="1"/>
                    <p:nvPr/>
                  </p:nvSpPr>
                  <p:spPr>
                    <a:xfrm>
                      <a:off x="4283968" y="5306173"/>
                      <a:ext cx="360040" cy="307777"/>
                    </a:xfrm>
                    <a:prstGeom prst="rect">
                      <a:avLst/>
                    </a:prstGeom>
                    <a:noFill/>
                  </p:spPr>
                  <p:txBody>
                    <a:bodyPr wrap="square" rtlCol="1">
                      <a:spAutoFit/>
                    </a:bodyPr>
                    <a:lstStyle/>
                    <a:p>
                      <a:r>
                        <a:rPr lang="en-US" sz="1400" b="1" dirty="0"/>
                        <a:t>-8</a:t>
                      </a:r>
                      <a:endParaRPr lang="ar-KW" sz="1400" b="1" dirty="0"/>
                    </a:p>
                  </p:txBody>
                </p:sp>
              </p:grpSp>
            </p:grpSp>
            <p:sp>
              <p:nvSpPr>
                <p:cNvPr id="29" name="TextBox 28"/>
                <p:cNvSpPr txBox="1"/>
                <p:nvPr/>
              </p:nvSpPr>
              <p:spPr>
                <a:xfrm>
                  <a:off x="8604446" y="3532946"/>
                  <a:ext cx="576066" cy="400110"/>
                </a:xfrm>
                <a:prstGeom prst="rect">
                  <a:avLst/>
                </a:prstGeom>
                <a:noFill/>
              </p:spPr>
              <p:txBody>
                <a:bodyPr wrap="square" rtlCol="1">
                  <a:spAutoFit/>
                </a:bodyPr>
                <a:lstStyle/>
                <a:p>
                  <a:r>
                    <a:rPr lang="en-US" sz="2000" b="1" dirty="0"/>
                    <a:t>X</a:t>
                  </a:r>
                  <a:endParaRPr lang="ar-KW" sz="2000" b="1" dirty="0"/>
                </a:p>
              </p:txBody>
            </p:sp>
          </p:grpSp>
        </p:grpSp>
      </p:grpSp>
      <p:sp>
        <p:nvSpPr>
          <p:cNvPr id="53" name="Freeform 7"/>
          <p:cNvSpPr>
            <a:spLocks/>
          </p:cNvSpPr>
          <p:nvPr/>
        </p:nvSpPr>
        <p:spPr bwMode="auto">
          <a:xfrm rot="16200000">
            <a:off x="3889424" y="-2009103"/>
            <a:ext cx="1697571" cy="7677235"/>
          </a:xfrm>
          <a:custGeom>
            <a:avLst/>
            <a:gdLst>
              <a:gd name="T0" fmla="*/ 559 w 559"/>
              <a:gd name="T1" fmla="*/ 0 h 997"/>
              <a:gd name="T2" fmla="*/ 15 w 559"/>
              <a:gd name="T3" fmla="*/ 453 h 997"/>
              <a:gd name="T4" fmla="*/ 469 w 559"/>
              <a:gd name="T5" fmla="*/ 997 h 997"/>
            </a:gdLst>
            <a:ahLst/>
            <a:cxnLst>
              <a:cxn ang="0">
                <a:pos x="T0" y="T1"/>
              </a:cxn>
              <a:cxn ang="0">
                <a:pos x="T2" y="T3"/>
              </a:cxn>
              <a:cxn ang="0">
                <a:pos x="T4" y="T5"/>
              </a:cxn>
            </a:cxnLst>
            <a:rect l="0" t="0" r="r" b="b"/>
            <a:pathLst>
              <a:path w="559" h="997">
                <a:moveTo>
                  <a:pt x="559" y="0"/>
                </a:moveTo>
                <a:cubicBezTo>
                  <a:pt x="294" y="143"/>
                  <a:pt x="30" y="287"/>
                  <a:pt x="15" y="453"/>
                </a:cubicBezTo>
                <a:cubicBezTo>
                  <a:pt x="0" y="619"/>
                  <a:pt x="234" y="808"/>
                  <a:pt x="469" y="997"/>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mc:AlternateContent xmlns:mc="http://schemas.openxmlformats.org/markup-compatibility/2006">
        <mc:Choice xmlns:a14="http://schemas.microsoft.com/office/drawing/2010/main" Requires="a14">
          <p:sp>
            <p:nvSpPr>
              <p:cNvPr id="54" name="TextBox 53"/>
              <p:cNvSpPr txBox="1"/>
              <p:nvPr/>
            </p:nvSpPr>
            <p:spPr>
              <a:xfrm>
                <a:off x="4139952" y="4869160"/>
                <a:ext cx="1584176" cy="672428"/>
              </a:xfrm>
              <a:prstGeom prst="rect">
                <a:avLst/>
              </a:prstGeom>
              <a:noFill/>
            </p:spPr>
            <p:txBody>
              <a:bodyPr wrap="square" rtlCol="1">
                <a:spAutoFit/>
              </a:bodyPr>
              <a:lstStyle/>
              <a:p>
                <a:r>
                  <a:rPr lang="en-US" dirty="0"/>
                  <a:t>F</a:t>
                </a:r>
                <a:r>
                  <a:rPr lang="en-US" sz="1200" dirty="0"/>
                  <a:t>2</a:t>
                </a:r>
                <a:r>
                  <a:rPr lang="en-US" dirty="0"/>
                  <a:t>(</a:t>
                </a:r>
                <a14:m>
                  <m:oMath xmlns:m="http://schemas.openxmlformats.org/officeDocument/2006/math">
                    <m:r>
                      <a:rPr lang="en-US" b="0" i="0" smtClean="0">
                        <a:latin typeface="Cambria Math"/>
                      </a:rPr>
                      <m:t>0</m:t>
                    </m:r>
                    <m:r>
                      <a:rPr lang="en-US" b="0" i="0" smtClean="0">
                        <a:latin typeface="Cambria Math"/>
                      </a:rPr>
                      <m:t>.</m:t>
                    </m:r>
                    <m:r>
                      <a:rPr lang="en-US" b="0" i="1" smtClean="0">
                        <a:latin typeface="Cambria Math"/>
                      </a:rPr>
                      <m:t>−</m:t>
                    </m:r>
                    <m:rad>
                      <m:radPr>
                        <m:degHide m:val="on"/>
                        <m:ctrlPr>
                          <a:rPr lang="en-US" i="1" smtClean="0">
                            <a:latin typeface="Cambria Math" panose="02040503050406030204" pitchFamily="18" charset="0"/>
                          </a:rPr>
                        </m:ctrlPr>
                      </m:radPr>
                      <m:deg/>
                      <m:e>
                        <m:r>
                          <a:rPr lang="en-US" b="0" i="1" smtClean="0">
                            <a:latin typeface="Cambria Math"/>
                          </a:rPr>
                          <m:t>34</m:t>
                        </m:r>
                      </m:e>
                    </m:rad>
                  </m:oMath>
                </a14:m>
                <a:r>
                  <a:rPr lang="en-US" dirty="0"/>
                  <a:t>  ) </a:t>
                </a:r>
                <a:endParaRPr lang="ar-KW" dirty="0"/>
              </a:p>
            </p:txBody>
          </p:sp>
        </mc:Choice>
        <mc:Fallback>
          <p:sp>
            <p:nvSpPr>
              <p:cNvPr id="54" name="TextBox 53"/>
              <p:cNvSpPr txBox="1">
                <a:spLocks noRot="1" noChangeAspect="1" noMove="1" noResize="1" noEditPoints="1" noAdjustHandles="1" noChangeArrowheads="1" noChangeShapeType="1" noTextEdit="1"/>
              </p:cNvSpPr>
              <p:nvPr/>
            </p:nvSpPr>
            <p:spPr>
              <a:xfrm>
                <a:off x="4139952" y="4869160"/>
                <a:ext cx="1584176" cy="672428"/>
              </a:xfrm>
              <a:prstGeom prst="rect">
                <a:avLst/>
              </a:prstGeom>
              <a:blipFill>
                <a:blip r:embed="rId5"/>
                <a:stretch>
                  <a:fillRect t="-1818" r="-3846" b="-13636"/>
                </a:stretch>
              </a:blipFill>
            </p:spPr>
            <p:txBody>
              <a:bodyPr/>
              <a:lstStyle/>
              <a:p>
                <a:r>
                  <a:rPr lang="en-US">
                    <a:noFill/>
                  </a:rPr>
                  <a:t> </a:t>
                </a:r>
              </a:p>
            </p:txBody>
          </p:sp>
        </mc:Fallback>
      </mc:AlternateContent>
      <p:sp>
        <p:nvSpPr>
          <p:cNvPr id="55" name="Double Wave 54"/>
          <p:cNvSpPr/>
          <p:nvPr/>
        </p:nvSpPr>
        <p:spPr>
          <a:xfrm>
            <a:off x="287524" y="44624"/>
            <a:ext cx="1836204" cy="864096"/>
          </a:xfrm>
          <a:prstGeom prst="doubleWave">
            <a:avLst>
              <a:gd name="adj1" fmla="val 6250"/>
              <a:gd name="adj2" fmla="val -365"/>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KW" sz="4000" b="1" dirty="0"/>
              <a:t>الرسم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animBg="1"/>
      <p:bldP spid="53" grpId="0" animBg="1"/>
      <p:bldP spid="54" grpId="0"/>
      <p:bldP spid="55"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2827040" y="872913"/>
            <a:ext cx="324036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التقييم</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5" name="Content Placeholder 2"/>
          <p:cNvSpPr txBox="1">
            <a:spLocks/>
          </p:cNvSpPr>
          <p:nvPr/>
        </p:nvSpPr>
        <p:spPr>
          <a:xfrm>
            <a:off x="2123728" y="2132856"/>
            <a:ext cx="4392488" cy="2952328"/>
          </a:xfrm>
          <a:prstGeom prst="rect">
            <a:avLst/>
          </a:prstGeom>
        </p:spPr>
        <p:txBody>
          <a:bodyPr>
            <a:normAutofit/>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ar-SA" sz="4000" b="1" u="sng" dirty="0">
                <a:ln w="17780" cmpd="sng">
                  <a:solidFill>
                    <a:schemeClr val="tx1">
                      <a:lumMod val="85000"/>
                      <a:lumOff val="15000"/>
                    </a:schemeClr>
                  </a:solidFill>
                  <a:prstDash val="solid"/>
                  <a:miter lim="800000"/>
                </a:ln>
                <a:solidFill>
                  <a:srgbClr val="00B050"/>
                </a:solidFill>
                <a:effectLst>
                  <a:outerShdw blurRad="50800" algn="tl" rotWithShape="0">
                    <a:srgbClr val="000000"/>
                  </a:outerShdw>
                </a:effectLst>
                <a:latin typeface="Simplified Arabic" pitchFamily="18" charset="-78"/>
                <a:cs typeface="AGA Aladdin Regular" pitchFamily="2" charset="-78"/>
              </a:rPr>
              <a:t>حاول ان تحل </a:t>
            </a:r>
          </a:p>
          <a:p>
            <a:pPr marL="0" indent="0" algn="ctr" fontAlgn="auto">
              <a:spcAft>
                <a:spcPts val="0"/>
              </a:spcAft>
              <a:buNone/>
              <a:defRPr/>
            </a:pPr>
            <a:endParaRPr lang="ar-SA" sz="4000" b="1" u="sng" dirty="0">
              <a:ln w="17780" cmpd="sng">
                <a:solidFill>
                  <a:schemeClr val="tx1">
                    <a:lumMod val="85000"/>
                    <a:lumOff val="15000"/>
                  </a:schemeClr>
                </a:solidFill>
                <a:prstDash val="solid"/>
                <a:miter lim="800000"/>
              </a:ln>
              <a:solidFill>
                <a:srgbClr val="00B050"/>
              </a:solidFill>
              <a:effectLst>
                <a:outerShdw blurRad="50800" algn="tl" rotWithShape="0">
                  <a:srgbClr val="000000"/>
                </a:outerShdw>
              </a:effectLst>
              <a:latin typeface="Simplified Arabic" pitchFamily="18" charset="-78"/>
              <a:cs typeface="AGA Aladdin Regular" pitchFamily="2" charset="-78"/>
            </a:endParaRPr>
          </a:p>
          <a:p>
            <a:pPr marL="0" indent="0" algn="ctr" fontAlgn="auto">
              <a:spcAft>
                <a:spcPts val="0"/>
              </a:spcAft>
              <a:buNone/>
              <a:defRPr/>
            </a:pPr>
            <a:r>
              <a:rPr lang="ar-SA" sz="2800" b="1" dirty="0">
                <a:latin typeface="Simplified Arabic" pitchFamily="18" charset="-78"/>
                <a:cs typeface="Simplified Arabic" pitchFamily="18" charset="-78"/>
              </a:rPr>
              <a:t>ص </a:t>
            </a:r>
            <a:r>
              <a:rPr lang="en-US" sz="2800" b="1" dirty="0">
                <a:latin typeface="Simplified Arabic" pitchFamily="18" charset="-78"/>
                <a:cs typeface="Simplified Arabic" pitchFamily="18" charset="-78"/>
              </a:rPr>
              <a:t>122</a:t>
            </a:r>
            <a:r>
              <a:rPr lang="ar-SA" sz="2800" b="1" dirty="0">
                <a:latin typeface="Simplified Arabic" pitchFamily="18" charset="-78"/>
                <a:cs typeface="Simplified Arabic" pitchFamily="18" charset="-78"/>
              </a:rPr>
              <a:t> رقم</a:t>
            </a:r>
            <a:r>
              <a:rPr lang="en-US" sz="2800" b="1" dirty="0">
                <a:latin typeface="Simplified Arabic" pitchFamily="18" charset="-78"/>
                <a:cs typeface="Simplified Arabic" pitchFamily="18" charset="-78"/>
              </a:rPr>
              <a:t>1</a:t>
            </a:r>
            <a:endParaRPr lang="ar-SA" sz="2800"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reeform 9"/>
          <p:cNvSpPr>
            <a:spLocks/>
          </p:cNvSpPr>
          <p:nvPr/>
        </p:nvSpPr>
        <p:spPr bwMode="auto">
          <a:xfrm>
            <a:off x="2595799" y="2100263"/>
            <a:ext cx="1611312" cy="1300162"/>
          </a:xfrm>
          <a:custGeom>
            <a:avLst/>
            <a:gdLst>
              <a:gd name="T0" fmla="*/ 571 w 1015"/>
              <a:gd name="T1" fmla="*/ 807 h 819"/>
              <a:gd name="T2" fmla="*/ 49 w 1015"/>
              <a:gd name="T3" fmla="*/ 93 h 819"/>
              <a:gd name="T4" fmla="*/ 277 w 1015"/>
              <a:gd name="T5" fmla="*/ 249 h 819"/>
              <a:gd name="T6" fmla="*/ 499 w 1015"/>
              <a:gd name="T7" fmla="*/ 357 h 819"/>
              <a:gd name="T8" fmla="*/ 751 w 1015"/>
              <a:gd name="T9" fmla="*/ 447 h 819"/>
              <a:gd name="T10" fmla="*/ 901 w 1015"/>
              <a:gd name="T11" fmla="*/ 465 h 819"/>
              <a:gd name="T12" fmla="*/ 1015 w 1015"/>
              <a:gd name="T13" fmla="*/ 465 h 819"/>
              <a:gd name="T14" fmla="*/ 757 w 1015"/>
              <a:gd name="T15" fmla="*/ 819 h 819"/>
              <a:gd name="T16" fmla="*/ 0 60000 65536"/>
              <a:gd name="T17" fmla="*/ 0 60000 65536"/>
              <a:gd name="T18" fmla="*/ 0 60000 65536"/>
              <a:gd name="T19" fmla="*/ 0 60000 65536"/>
              <a:gd name="T20" fmla="*/ 0 60000 65536"/>
              <a:gd name="T21" fmla="*/ 0 60000 65536"/>
              <a:gd name="T22" fmla="*/ 0 60000 65536"/>
              <a:gd name="T23" fmla="*/ 0 60000 65536"/>
              <a:gd name="T24" fmla="*/ 0 w 1015"/>
              <a:gd name="T25" fmla="*/ 0 h 819"/>
              <a:gd name="T26" fmla="*/ 1015 w 1015"/>
              <a:gd name="T27" fmla="*/ 819 h 8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5" h="819">
                <a:moveTo>
                  <a:pt x="571" y="807"/>
                </a:moveTo>
                <a:lnTo>
                  <a:pt x="49" y="93"/>
                </a:lnTo>
                <a:cubicBezTo>
                  <a:pt x="0" y="0"/>
                  <a:pt x="202" y="205"/>
                  <a:pt x="277" y="249"/>
                </a:cubicBezTo>
                <a:cubicBezTo>
                  <a:pt x="352" y="293"/>
                  <a:pt x="420" y="324"/>
                  <a:pt x="499" y="357"/>
                </a:cubicBezTo>
                <a:cubicBezTo>
                  <a:pt x="578" y="390"/>
                  <a:pt x="684" y="429"/>
                  <a:pt x="751" y="447"/>
                </a:cubicBezTo>
                <a:cubicBezTo>
                  <a:pt x="818" y="465"/>
                  <a:pt x="857" y="462"/>
                  <a:pt x="901" y="465"/>
                </a:cubicBezTo>
                <a:lnTo>
                  <a:pt x="1015" y="465"/>
                </a:lnTo>
                <a:lnTo>
                  <a:pt x="757" y="819"/>
                </a:lnTo>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3" name="Freeform 10"/>
          <p:cNvSpPr>
            <a:spLocks/>
          </p:cNvSpPr>
          <p:nvPr/>
        </p:nvSpPr>
        <p:spPr bwMode="auto">
          <a:xfrm>
            <a:off x="1959214" y="1279525"/>
            <a:ext cx="3381375" cy="1722438"/>
          </a:xfrm>
          <a:custGeom>
            <a:avLst/>
            <a:gdLst>
              <a:gd name="T0" fmla="*/ 0 w 2130"/>
              <a:gd name="T1" fmla="*/ 0 h 1085"/>
              <a:gd name="T2" fmla="*/ 480 w 2130"/>
              <a:gd name="T3" fmla="*/ 642 h 1085"/>
              <a:gd name="T4" fmla="*/ 1416 w 2130"/>
              <a:gd name="T5" fmla="*/ 978 h 1085"/>
              <a:gd name="T6" fmla="*/ 2130 w 2130"/>
              <a:gd name="T7" fmla="*/ 0 h 1085"/>
              <a:gd name="T8" fmla="*/ 0 60000 65536"/>
              <a:gd name="T9" fmla="*/ 0 60000 65536"/>
              <a:gd name="T10" fmla="*/ 0 60000 65536"/>
              <a:gd name="T11" fmla="*/ 0 60000 65536"/>
              <a:gd name="T12" fmla="*/ 0 w 2130"/>
              <a:gd name="T13" fmla="*/ 0 h 1085"/>
              <a:gd name="T14" fmla="*/ 2130 w 2130"/>
              <a:gd name="T15" fmla="*/ 1085 h 1085"/>
            </a:gdLst>
            <a:ahLst/>
            <a:cxnLst>
              <a:cxn ang="T8">
                <a:pos x="T0" y="T1"/>
              </a:cxn>
              <a:cxn ang="T9">
                <a:pos x="T2" y="T3"/>
              </a:cxn>
              <a:cxn ang="T10">
                <a:pos x="T4" y="T5"/>
              </a:cxn>
              <a:cxn ang="T11">
                <a:pos x="T6" y="T7"/>
              </a:cxn>
            </a:cxnLst>
            <a:rect l="T12" t="T13" r="T14" b="T15"/>
            <a:pathLst>
              <a:path w="2130" h="1085">
                <a:moveTo>
                  <a:pt x="0" y="0"/>
                </a:moveTo>
                <a:lnTo>
                  <a:pt x="480" y="642"/>
                </a:lnTo>
                <a:cubicBezTo>
                  <a:pt x="716" y="805"/>
                  <a:pt x="1141" y="1085"/>
                  <a:pt x="1416" y="978"/>
                </a:cubicBezTo>
                <a:lnTo>
                  <a:pt x="2130" y="0"/>
                </a:lnTo>
              </a:path>
            </a:pathLst>
          </a:custGeom>
          <a:solidFill>
            <a:srgbClr val="0000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4" name="Oval 11"/>
          <p:cNvSpPr>
            <a:spLocks noChangeArrowheads="1"/>
          </p:cNvSpPr>
          <p:nvPr/>
        </p:nvSpPr>
        <p:spPr bwMode="auto">
          <a:xfrm>
            <a:off x="1968736" y="1055688"/>
            <a:ext cx="3384550" cy="431800"/>
          </a:xfrm>
          <a:prstGeom prst="ellipse">
            <a:avLst/>
          </a:prstGeom>
          <a:solidFill>
            <a:schemeClr val="accent1"/>
          </a:solidFill>
          <a:ln w="9525" algn="ctr">
            <a:solidFill>
              <a:schemeClr val="tx1"/>
            </a:solidFill>
            <a:round/>
            <a:headEnd/>
            <a:tailEnd/>
          </a:ln>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5" name="Oval 18"/>
          <p:cNvSpPr>
            <a:spLocks noChangeArrowheads="1"/>
          </p:cNvSpPr>
          <p:nvPr/>
        </p:nvSpPr>
        <p:spPr bwMode="auto">
          <a:xfrm>
            <a:off x="1909999" y="5316538"/>
            <a:ext cx="3490912" cy="576262"/>
          </a:xfrm>
          <a:prstGeom prst="ellipse">
            <a:avLst/>
          </a:prstGeom>
          <a:solidFill>
            <a:schemeClr val="bg1">
              <a:alpha val="56862"/>
            </a:schemeClr>
          </a:solidFill>
          <a:ln w="9525">
            <a:round/>
            <a:headEnd/>
            <a:tailEnd/>
          </a:ln>
          <a:scene3d>
            <a:camera prst="legacyPerspectiveFront">
              <a:rot lat="899999" lon="0" rev="0"/>
            </a:camera>
            <a:lightRig rig="legacyFlat3" dir="t"/>
          </a:scene3d>
          <a:sp3d extrusionH="121893000" prstMaterial="legacyMatte">
            <a:bevelT w="13500" h="13500" prst="angle"/>
            <a:bevelB w="13500" h="13500" prst="angle"/>
            <a:extrusionClr>
              <a:srgbClr val="0000CC"/>
            </a:extrusionClr>
            <a:contourClr>
              <a:schemeClr val="bg1"/>
            </a:contourClr>
          </a:sp3d>
        </p:spPr>
        <p:txBody>
          <a:bodyPr wrap="none" anchor="ctr">
            <a:flatTx/>
          </a:bodyP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6" name="AutoShape 20"/>
          <p:cNvSpPr>
            <a:spLocks noChangeArrowheads="1"/>
          </p:cNvSpPr>
          <p:nvPr/>
        </p:nvSpPr>
        <p:spPr bwMode="auto">
          <a:xfrm rot="10292124" flipV="1">
            <a:off x="544432" y="1156097"/>
            <a:ext cx="8129173" cy="3575469"/>
          </a:xfrm>
          <a:prstGeom prst="parallelogram">
            <a:avLst>
              <a:gd name="adj" fmla="val 174962"/>
            </a:avLst>
          </a:prstGeom>
          <a:solidFill>
            <a:schemeClr val="accent2">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7" name="Oval 21"/>
          <p:cNvSpPr>
            <a:spLocks noChangeArrowheads="1"/>
          </p:cNvSpPr>
          <p:nvPr/>
        </p:nvSpPr>
        <p:spPr bwMode="auto">
          <a:xfrm rot="-3990298">
            <a:off x="3198258" y="1585122"/>
            <a:ext cx="485775" cy="1735137"/>
          </a:xfrm>
          <a:prstGeom prst="ellipse">
            <a:avLst/>
          </a:prstGeom>
          <a:solidFill>
            <a:srgbClr val="000099">
              <a:alpha val="5686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8" name="Oval 22"/>
          <p:cNvSpPr>
            <a:spLocks noChangeArrowheads="1"/>
          </p:cNvSpPr>
          <p:nvPr/>
        </p:nvSpPr>
        <p:spPr bwMode="auto">
          <a:xfrm rot="-3990298">
            <a:off x="3217308" y="1580360"/>
            <a:ext cx="485775" cy="1735137"/>
          </a:xfrm>
          <a:prstGeom prst="ellipse">
            <a:avLst/>
          </a:prstGeom>
          <a:noFill/>
          <a:ln w="57150">
            <a:solidFill>
              <a:srgbClr val="99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9" name="Oval 23"/>
          <p:cNvSpPr>
            <a:spLocks noChangeArrowheads="1"/>
          </p:cNvSpPr>
          <p:nvPr/>
        </p:nvSpPr>
        <p:spPr bwMode="auto">
          <a:xfrm rot="-4584395">
            <a:off x="4009470" y="1796257"/>
            <a:ext cx="485775" cy="1735138"/>
          </a:xfrm>
          <a:prstGeom prst="ellipse">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10" name="Oval 24"/>
          <p:cNvSpPr>
            <a:spLocks noChangeArrowheads="1"/>
          </p:cNvSpPr>
          <p:nvPr/>
        </p:nvSpPr>
        <p:spPr bwMode="auto">
          <a:xfrm rot="-5040298">
            <a:off x="5377895" y="2012157"/>
            <a:ext cx="485775" cy="1735138"/>
          </a:xfrm>
          <a:prstGeom prst="ellipse">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11" name="Oval 25"/>
          <p:cNvSpPr>
            <a:spLocks noChangeArrowheads="1"/>
          </p:cNvSpPr>
          <p:nvPr/>
        </p:nvSpPr>
        <p:spPr bwMode="auto">
          <a:xfrm rot="-5400000">
            <a:off x="6528833" y="2083597"/>
            <a:ext cx="485775" cy="1735137"/>
          </a:xfrm>
          <a:prstGeom prst="ellipse">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12" name="Oval 26"/>
          <p:cNvSpPr>
            <a:spLocks noChangeArrowheads="1"/>
          </p:cNvSpPr>
          <p:nvPr/>
        </p:nvSpPr>
        <p:spPr bwMode="auto">
          <a:xfrm rot="-5400000">
            <a:off x="6169264" y="1476378"/>
            <a:ext cx="1223963" cy="2881313"/>
          </a:xfrm>
          <a:prstGeom prst="ellipse">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eaLnBrk="1" hangingPunct="1"/>
            <a:endParaRPr lang="ar-KW" altLang="ar-KW"/>
          </a:p>
        </p:txBody>
      </p:sp>
      <p:sp>
        <p:nvSpPr>
          <p:cNvPr id="13" name="Text Box 33"/>
          <p:cNvSpPr txBox="1">
            <a:spLocks noChangeArrowheads="1"/>
          </p:cNvSpPr>
          <p:nvPr/>
        </p:nvSpPr>
        <p:spPr bwMode="auto">
          <a:xfrm>
            <a:off x="5525479" y="116632"/>
            <a:ext cx="3240360" cy="1569660"/>
          </a:xfrm>
          <a:prstGeom prst="rect">
            <a:avLst/>
          </a:prstGeom>
          <a:ln/>
          <a:effectLst>
            <a:outerShdw blurRad="50800" dist="25000" dir="5400000" rotWithShape="0">
              <a:srgbClr val="000000">
                <a:alpha val="40000"/>
              </a:srgbClr>
            </a:outerShdw>
            <a:softEdge rad="127000"/>
          </a:effectLst>
        </p:spPr>
        <p:style>
          <a:lnRef idx="1">
            <a:schemeClr val="accent1"/>
          </a:lnRef>
          <a:fillRef idx="2">
            <a:schemeClr val="accent1"/>
          </a:fillRef>
          <a:effectRef idx="1">
            <a:schemeClr val="accent1"/>
          </a:effectRef>
          <a:fontRef idx="minor">
            <a:schemeClr val="dk1"/>
          </a:fontRef>
        </p:style>
        <p:txBody>
          <a:bodyPr wrap="square">
            <a:spAutoFit/>
          </a:bodyP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pPr>
            <a:r>
              <a:rPr lang="ar-KW" altLang="ar-KW" dirty="0">
                <a:latin typeface="Simplified Arabic" panose="02020603050405020304" pitchFamily="18" charset="-78"/>
                <a:cs typeface="Simplified Arabic" panose="02020603050405020304" pitchFamily="18" charset="-78"/>
              </a:rPr>
              <a:t>3) </a:t>
            </a:r>
            <a:r>
              <a:rPr lang="ar-KW" dirty="0">
                <a:latin typeface="Simplified Arabic" panose="02020603050405020304" pitchFamily="18" charset="-78"/>
                <a:cs typeface="Simplified Arabic" panose="02020603050405020304" pitchFamily="18" charset="-78"/>
              </a:rPr>
              <a:t>المستوى ليس عموديا على المحور وليس موازيا لأي راسم</a:t>
            </a:r>
            <a:endParaRPr lang="en-US" altLang="ar-KW" dirty="0">
              <a:latin typeface="Simplified Arabic" panose="02020603050405020304" pitchFamily="18" charset="-78"/>
              <a:cs typeface="Simplified Arabic" panose="02020603050405020304" pitchFamily="18" charset="-78"/>
            </a:endParaRPr>
          </a:p>
        </p:txBody>
      </p:sp>
      <p:sp>
        <p:nvSpPr>
          <p:cNvPr id="14" name="Text Box 16"/>
          <p:cNvSpPr txBox="1">
            <a:spLocks noChangeArrowheads="1"/>
          </p:cNvSpPr>
          <p:nvPr/>
        </p:nvSpPr>
        <p:spPr bwMode="auto">
          <a:xfrm>
            <a:off x="6212891" y="4608933"/>
            <a:ext cx="1865536" cy="1077218"/>
          </a:xfrm>
          <a:prstGeom prst="rect">
            <a:avLst/>
          </a:prstGeom>
          <a:ln/>
          <a:effectLst>
            <a:outerShdw blurRad="50800" dist="25000" dir="5400000" rotWithShape="0">
              <a:srgbClr val="000000">
                <a:alpha val="40000"/>
              </a:srgbClr>
            </a:outerShdw>
            <a:softEdge rad="127000"/>
          </a:effectLst>
        </p:spPr>
        <p:style>
          <a:lnRef idx="1">
            <a:schemeClr val="accent5"/>
          </a:lnRef>
          <a:fillRef idx="2">
            <a:schemeClr val="accent5"/>
          </a:fillRef>
          <a:effectRef idx="1">
            <a:schemeClr val="accent5"/>
          </a:effectRef>
          <a:fontRef idx="minor">
            <a:schemeClr val="dk1"/>
          </a:fontRef>
        </p:style>
        <p:txBody>
          <a:bodyPr wrap="square">
            <a:spAutoFit/>
          </a:bodyPr>
          <a:lstStyle>
            <a:lvl1pPr eaLnBrk="0" hangingPunct="0">
              <a:defRPr sz="3200" b="1">
                <a:solidFill>
                  <a:schemeClr val="tx1"/>
                </a:solidFill>
                <a:latin typeface="Tahoma" panose="020B0604030504040204" pitchFamily="34" charset="0"/>
                <a:cs typeface="Arial" panose="020B0604020202020204" pitchFamily="34" charset="0"/>
              </a:defRPr>
            </a:lvl1pPr>
            <a:lvl2pPr marL="742950" indent="-285750" eaLnBrk="0" hangingPunct="0">
              <a:defRPr sz="3200" b="1">
                <a:solidFill>
                  <a:schemeClr val="tx1"/>
                </a:solidFill>
                <a:latin typeface="Tahoma" panose="020B0604030504040204" pitchFamily="34" charset="0"/>
                <a:cs typeface="Arial" panose="020B0604020202020204" pitchFamily="34" charset="0"/>
              </a:defRPr>
            </a:lvl2pPr>
            <a:lvl3pPr marL="1143000" indent="-228600" eaLnBrk="0" hangingPunct="0">
              <a:defRPr sz="3200" b="1">
                <a:solidFill>
                  <a:schemeClr val="tx1"/>
                </a:solidFill>
                <a:latin typeface="Tahoma" panose="020B0604030504040204" pitchFamily="34" charset="0"/>
                <a:cs typeface="Arial" panose="020B0604020202020204" pitchFamily="34" charset="0"/>
              </a:defRPr>
            </a:lvl3pPr>
            <a:lvl4pPr marL="1600200" indent="-228600" eaLnBrk="0" hangingPunct="0">
              <a:defRPr sz="3200" b="1">
                <a:solidFill>
                  <a:schemeClr val="tx1"/>
                </a:solidFill>
                <a:latin typeface="Tahoma" panose="020B0604030504040204" pitchFamily="34" charset="0"/>
                <a:cs typeface="Arial" panose="020B0604020202020204" pitchFamily="34" charset="0"/>
              </a:defRPr>
            </a:lvl4pPr>
            <a:lvl5pPr marL="2057400" indent="-228600" eaLnBrk="0" hangingPunct="0">
              <a:defRPr sz="3200" b="1">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Tahoma" panose="020B0604030504040204" pitchFamily="34" charset="0"/>
                <a:cs typeface="Arial" panose="020B0604020202020204" pitchFamily="34" charset="0"/>
              </a:defRPr>
            </a:lvl9pPr>
          </a:lstStyle>
          <a:p>
            <a:pPr algn="ctr"/>
            <a:r>
              <a:rPr lang="ar-KW" dirty="0">
                <a:latin typeface="Simplified Arabic" panose="02020603050405020304" pitchFamily="18" charset="-78"/>
                <a:cs typeface="Simplified Arabic" panose="02020603050405020304" pitchFamily="18" charset="-78"/>
              </a:rPr>
              <a:t>الشكل الناتج </a:t>
            </a:r>
          </a:p>
          <a:p>
            <a:pPr algn="ctr"/>
            <a:r>
              <a:rPr lang="ar-KW" dirty="0">
                <a:latin typeface="Simplified Arabic" panose="02020603050405020304" pitchFamily="18" charset="-78"/>
                <a:cs typeface="Simplified Arabic" panose="02020603050405020304" pitchFamily="18" charset="-78"/>
              </a:rPr>
              <a:t>قطع ناقص</a:t>
            </a:r>
          </a:p>
        </p:txBody>
      </p:sp>
      <p:cxnSp>
        <p:nvCxnSpPr>
          <p:cNvPr id="15" name="Straight Connector 14"/>
          <p:cNvCxnSpPr/>
          <p:nvPr/>
        </p:nvCxnSpPr>
        <p:spPr>
          <a:xfrm>
            <a:off x="3661011" y="596350"/>
            <a:ext cx="0" cy="5592417"/>
          </a:xfrm>
          <a:prstGeom prst="line">
            <a:avLst/>
          </a:prstGeom>
          <a:ln w="57150">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19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1000"/>
                                        <p:tgtEl>
                                          <p:spTgt spid="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in)">
                                      <p:cBhvr>
                                        <p:cTn id="18" dur="1000"/>
                                        <p:tgtEl>
                                          <p:spTgt spid="3"/>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ox(in)">
                                      <p:cBhvr>
                                        <p:cTn id="21" dur="1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000"/>
                                        <p:tgtEl>
                                          <p:spTgt spid="6"/>
                                        </p:tgtEl>
                                      </p:cBhvr>
                                    </p:animEffect>
                                  </p:childTnLst>
                                </p:cTn>
                              </p:par>
                            </p:childTnLst>
                          </p:cTn>
                        </p:par>
                        <p:par>
                          <p:cTn id="39" fill="hold">
                            <p:stCondLst>
                              <p:cond delay="5000"/>
                            </p:stCondLst>
                            <p:childTnLst>
                              <p:par>
                                <p:cTn id="40" presetID="27" presetClass="emph" presetSubtype="0" repeatCount="indefinite" fill="hold" grpId="1" nodeType="afterEffect">
                                  <p:stCondLst>
                                    <p:cond delay="0"/>
                                  </p:stCondLst>
                                  <p:childTnLst>
                                    <p:animClr clrSpc="rgb" dir="cw">
                                      <p:cBhvr override="childStyle">
                                        <p:cTn id="41" dur="500" autoRev="1" fill="hold"/>
                                        <p:tgtEl>
                                          <p:spTgt spid="7"/>
                                        </p:tgtEl>
                                        <p:attrNameLst>
                                          <p:attrName>style.color</p:attrName>
                                        </p:attrNameLst>
                                      </p:cBhvr>
                                      <p:to>
                                        <a:srgbClr val="66FFFF"/>
                                      </p:to>
                                    </p:animClr>
                                    <p:animClr clrSpc="rgb" dir="cw">
                                      <p:cBhvr>
                                        <p:cTn id="42" dur="500" autoRev="1" fill="hold"/>
                                        <p:tgtEl>
                                          <p:spTgt spid="7"/>
                                        </p:tgtEl>
                                        <p:attrNameLst>
                                          <p:attrName>fillcolor</p:attrName>
                                        </p:attrNameLst>
                                      </p:cBhvr>
                                      <p:to>
                                        <a:srgbClr val="66FFFF"/>
                                      </p:to>
                                    </p:animClr>
                                    <p:set>
                                      <p:cBhvr>
                                        <p:cTn id="43" dur="500" autoRev="1" fill="hold"/>
                                        <p:tgtEl>
                                          <p:spTgt spid="7"/>
                                        </p:tgtEl>
                                        <p:attrNameLst>
                                          <p:attrName>fill.type</p:attrName>
                                        </p:attrNameLst>
                                      </p:cBhvr>
                                      <p:to>
                                        <p:strVal val="solid"/>
                                      </p:to>
                                    </p:set>
                                    <p:set>
                                      <p:cBhvr>
                                        <p:cTn id="44" dur="500" autoRev="1" fill="hold"/>
                                        <p:tgtEl>
                                          <p:spTgt spid="7"/>
                                        </p:tgtEl>
                                        <p:attrNameLst>
                                          <p:attrName>fill.on</p:attrName>
                                        </p:attrNameLst>
                                      </p:cBhvr>
                                      <p:to>
                                        <p:strVal val="true"/>
                                      </p:to>
                                    </p:set>
                                  </p:childTnLst>
                                </p:cTn>
                              </p:par>
                            </p:childTnLst>
                          </p:cTn>
                        </p:par>
                        <p:par>
                          <p:cTn id="45" fill="hold">
                            <p:stCondLst>
                              <p:cond delay="6000"/>
                            </p:stCondLst>
                            <p:childTnLst>
                              <p:par>
                                <p:cTn id="46" presetID="10" presetClass="exit" presetSubtype="0" fill="hold" grpId="1" nodeType="afterEffect">
                                  <p:stCondLst>
                                    <p:cond delay="0"/>
                                  </p:stCondLst>
                                  <p:childTnLst>
                                    <p:animEffect transition="out" filter="fade">
                                      <p:cBhvr>
                                        <p:cTn id="47" dur="2000"/>
                                        <p:tgtEl>
                                          <p:spTgt spid="6"/>
                                        </p:tgtEl>
                                      </p:cBhvr>
                                    </p:animEffect>
                                    <p:set>
                                      <p:cBhvr>
                                        <p:cTn id="48" dur="1" fill="hold">
                                          <p:stCondLst>
                                            <p:cond delay="1999"/>
                                          </p:stCondLst>
                                        </p:cTn>
                                        <p:tgtEl>
                                          <p:spTgt spid="6"/>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xit" presetSubtype="2" fill="hold" grpId="1" nodeType="clickEffect">
                                  <p:stCondLst>
                                    <p:cond delay="0"/>
                                  </p:stCondLst>
                                  <p:childTnLst>
                                    <p:anim calcmode="lin" valueType="num">
                                      <p:cBhvr additive="base">
                                        <p:cTn id="52" dur="5000"/>
                                        <p:tgtEl>
                                          <p:spTgt spid="4"/>
                                        </p:tgtEl>
                                        <p:attrNameLst>
                                          <p:attrName>ppt_x</p:attrName>
                                        </p:attrNameLst>
                                      </p:cBhvr>
                                      <p:tavLst>
                                        <p:tav tm="0">
                                          <p:val>
                                            <p:strVal val="ppt_x"/>
                                          </p:val>
                                        </p:tav>
                                        <p:tav tm="100000">
                                          <p:val>
                                            <p:strVal val="1+ppt_w/2"/>
                                          </p:val>
                                        </p:tav>
                                      </p:tavLst>
                                    </p:anim>
                                    <p:anim calcmode="lin" valueType="num">
                                      <p:cBhvr additive="base">
                                        <p:cTn id="53" dur="5000"/>
                                        <p:tgtEl>
                                          <p:spTgt spid="4"/>
                                        </p:tgtEl>
                                        <p:attrNameLst>
                                          <p:attrName>ppt_y</p:attrName>
                                        </p:attrNameLst>
                                      </p:cBhvr>
                                      <p:tavLst>
                                        <p:tav tm="0">
                                          <p:val>
                                            <p:strVal val="ppt_y"/>
                                          </p:val>
                                        </p:tav>
                                        <p:tav tm="100000">
                                          <p:val>
                                            <p:strVal val="ppt_y"/>
                                          </p:val>
                                        </p:tav>
                                      </p:tavLst>
                                    </p:anim>
                                    <p:set>
                                      <p:cBhvr>
                                        <p:cTn id="54" dur="1" fill="hold">
                                          <p:stCondLst>
                                            <p:cond delay="4999"/>
                                          </p:stCondLst>
                                        </p:cTn>
                                        <p:tgtEl>
                                          <p:spTgt spid="4"/>
                                        </p:tgtEl>
                                        <p:attrNameLst>
                                          <p:attrName>style.visibility</p:attrName>
                                        </p:attrNameLst>
                                      </p:cBhvr>
                                      <p:to>
                                        <p:strVal val="hidden"/>
                                      </p:to>
                                    </p:set>
                                  </p:childTnLst>
                                </p:cTn>
                              </p:par>
                              <p:par>
                                <p:cTn id="55" presetID="2" presetClass="exit" presetSubtype="2" fill="hold" grpId="1" nodeType="withEffect">
                                  <p:stCondLst>
                                    <p:cond delay="0"/>
                                  </p:stCondLst>
                                  <p:childTnLst>
                                    <p:anim calcmode="lin" valueType="num">
                                      <p:cBhvr additive="base">
                                        <p:cTn id="56" dur="5000"/>
                                        <p:tgtEl>
                                          <p:spTgt spid="3"/>
                                        </p:tgtEl>
                                        <p:attrNameLst>
                                          <p:attrName>ppt_x</p:attrName>
                                        </p:attrNameLst>
                                      </p:cBhvr>
                                      <p:tavLst>
                                        <p:tav tm="0">
                                          <p:val>
                                            <p:strVal val="ppt_x"/>
                                          </p:val>
                                        </p:tav>
                                        <p:tav tm="100000">
                                          <p:val>
                                            <p:strVal val="1+ppt_w/2"/>
                                          </p:val>
                                        </p:tav>
                                      </p:tavLst>
                                    </p:anim>
                                    <p:anim calcmode="lin" valueType="num">
                                      <p:cBhvr additive="base">
                                        <p:cTn id="57" dur="5000"/>
                                        <p:tgtEl>
                                          <p:spTgt spid="3"/>
                                        </p:tgtEl>
                                        <p:attrNameLst>
                                          <p:attrName>ppt_y</p:attrName>
                                        </p:attrNameLst>
                                      </p:cBhvr>
                                      <p:tavLst>
                                        <p:tav tm="0">
                                          <p:val>
                                            <p:strVal val="ppt_y"/>
                                          </p:val>
                                        </p:tav>
                                        <p:tav tm="100000">
                                          <p:val>
                                            <p:strVal val="ppt_y"/>
                                          </p:val>
                                        </p:tav>
                                      </p:tavLst>
                                    </p:anim>
                                    <p:set>
                                      <p:cBhvr>
                                        <p:cTn id="58" dur="1" fill="hold">
                                          <p:stCondLst>
                                            <p:cond delay="4999"/>
                                          </p:stCondLst>
                                        </p:cTn>
                                        <p:tgtEl>
                                          <p:spTgt spid="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2" presetClass="entr" presetSubtype="2"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right)">
                                      <p:cBhvr>
                                        <p:cTn id="68" dur="50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fade">
                                      <p:cBhvr>
                                        <p:cTn id="73" dur="2000"/>
                                        <p:tgtEl>
                                          <p:spTgt spid="9"/>
                                        </p:tgtEl>
                                      </p:cBhvr>
                                    </p:animEffect>
                                  </p:childTnLst>
                                </p:cTn>
                              </p:par>
                            </p:childTnLst>
                          </p:cTn>
                        </p:par>
                        <p:par>
                          <p:cTn id="74" fill="hold">
                            <p:stCondLst>
                              <p:cond delay="2000"/>
                            </p:stCondLst>
                            <p:childTnLst>
                              <p:par>
                                <p:cTn id="75" presetID="10" presetClass="exit" presetSubtype="0" fill="hold" grpId="1" nodeType="afterEffect">
                                  <p:stCondLst>
                                    <p:cond delay="0"/>
                                  </p:stCondLst>
                                  <p:childTnLst>
                                    <p:animEffect transition="out" filter="fade">
                                      <p:cBhvr>
                                        <p:cTn id="76" dur="500"/>
                                        <p:tgtEl>
                                          <p:spTgt spid="9"/>
                                        </p:tgtEl>
                                      </p:cBhvr>
                                    </p:animEffect>
                                    <p:set>
                                      <p:cBhvr>
                                        <p:cTn id="77" dur="1" fill="hold">
                                          <p:stCondLst>
                                            <p:cond delay="499"/>
                                          </p:stCondLst>
                                        </p:cTn>
                                        <p:tgtEl>
                                          <p:spTgt spid="9"/>
                                        </p:tgtEl>
                                        <p:attrNameLst>
                                          <p:attrName>style.visibility</p:attrName>
                                        </p:attrNameLst>
                                      </p:cBhvr>
                                      <p:to>
                                        <p:strVal val="hidden"/>
                                      </p:to>
                                    </p:set>
                                  </p:childTnLst>
                                </p:cTn>
                              </p:par>
                            </p:childTnLst>
                          </p:cTn>
                        </p:par>
                        <p:par>
                          <p:cTn id="78" fill="hold">
                            <p:stCondLst>
                              <p:cond delay="2500"/>
                            </p:stCondLst>
                            <p:childTnLst>
                              <p:par>
                                <p:cTn id="79" presetID="10" presetClass="entr" presetSubtype="0" fill="hold" grpId="0" nodeType="after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fade">
                                      <p:cBhvr>
                                        <p:cTn id="81" dur="500"/>
                                        <p:tgtEl>
                                          <p:spTgt spid="10"/>
                                        </p:tgtEl>
                                      </p:cBhvr>
                                    </p:animEffect>
                                  </p:childTnLst>
                                </p:cTn>
                              </p:par>
                            </p:childTnLst>
                          </p:cTn>
                        </p:par>
                        <p:par>
                          <p:cTn id="82" fill="hold">
                            <p:stCondLst>
                              <p:cond delay="3000"/>
                            </p:stCondLst>
                            <p:childTnLst>
                              <p:par>
                                <p:cTn id="83" presetID="10" presetClass="exit" presetSubtype="0" fill="hold" grpId="1" nodeType="afterEffect">
                                  <p:stCondLst>
                                    <p:cond delay="0"/>
                                  </p:stCondLst>
                                  <p:childTnLst>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childTnLst>
                          </p:cTn>
                        </p:par>
                        <p:par>
                          <p:cTn id="86" fill="hold">
                            <p:stCondLst>
                              <p:cond delay="3500"/>
                            </p:stCondLst>
                            <p:childTnLst>
                              <p:par>
                                <p:cTn id="87" presetID="10" presetClass="entr" presetSubtype="0" fill="hold" grpId="0" nodeType="after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500"/>
                                        <p:tgtEl>
                                          <p:spTgt spid="1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2000"/>
                                        <p:tgtEl>
                                          <p:spTgt spid="11"/>
                                        </p:tgtEl>
                                      </p:cBhvr>
                                    </p:animEffect>
                                    <p:set>
                                      <p:cBhvr>
                                        <p:cTn id="94" dur="1" fill="hold">
                                          <p:stCondLst>
                                            <p:cond delay="1999"/>
                                          </p:stCondLst>
                                        </p:cTn>
                                        <p:tgtEl>
                                          <p:spTgt spid="11"/>
                                        </p:tgtEl>
                                        <p:attrNameLst>
                                          <p:attrName>style.visibility</p:attrName>
                                        </p:attrNameLst>
                                      </p:cBhvr>
                                      <p:to>
                                        <p:strVal val="hidden"/>
                                      </p:to>
                                    </p:set>
                                  </p:childTnLst>
                                </p:cTn>
                              </p:par>
                              <p:par>
                                <p:cTn id="95" presetID="10" presetClass="entr" presetSubtype="0" fill="hold" grpId="0"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2000"/>
                                        <p:tgtEl>
                                          <p:spTgt spid="1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grpId="1" nodeType="clickEffect">
                                  <p:stCondLst>
                                    <p:cond delay="0"/>
                                  </p:stCondLst>
                                  <p:childTnLst>
                                    <p:animEffect transition="out" filter="fade">
                                      <p:cBhvr>
                                        <p:cTn id="101" dur="2000"/>
                                        <p:tgtEl>
                                          <p:spTgt spid="2"/>
                                        </p:tgtEl>
                                      </p:cBhvr>
                                    </p:animEffect>
                                    <p:set>
                                      <p:cBhvr>
                                        <p:cTn id="102" dur="1" fill="hold">
                                          <p:stCondLst>
                                            <p:cond delay="1999"/>
                                          </p:stCondLst>
                                        </p:cTn>
                                        <p:tgtEl>
                                          <p:spTgt spid="2"/>
                                        </p:tgtEl>
                                        <p:attrNameLst>
                                          <p:attrName>style.visibility</p:attrName>
                                        </p:attrNameLst>
                                      </p:cBhvr>
                                      <p:to>
                                        <p:strVal val="hidden"/>
                                      </p:to>
                                    </p:set>
                                  </p:childTnLst>
                                </p:cTn>
                              </p:par>
                              <p:par>
                                <p:cTn id="103" presetID="10" presetClass="exit" presetSubtype="0" fill="hold" grpId="2" nodeType="withEffect">
                                  <p:stCondLst>
                                    <p:cond delay="0"/>
                                  </p:stCondLst>
                                  <p:childTnLst>
                                    <p:animEffect transition="out" filter="fade">
                                      <p:cBhvr>
                                        <p:cTn id="104" dur="2000"/>
                                        <p:tgtEl>
                                          <p:spTgt spid="3"/>
                                        </p:tgtEl>
                                      </p:cBhvr>
                                    </p:animEffect>
                                    <p:set>
                                      <p:cBhvr>
                                        <p:cTn id="105" dur="1" fill="hold">
                                          <p:stCondLst>
                                            <p:cond delay="1999"/>
                                          </p:stCondLst>
                                        </p:cTn>
                                        <p:tgtEl>
                                          <p:spTgt spid="3"/>
                                        </p:tgtEl>
                                        <p:attrNameLst>
                                          <p:attrName>style.visibility</p:attrName>
                                        </p:attrNameLst>
                                      </p:cBhvr>
                                      <p:to>
                                        <p:strVal val="hidden"/>
                                      </p:to>
                                    </p:set>
                                  </p:childTnLst>
                                </p:cTn>
                              </p:par>
                              <p:par>
                                <p:cTn id="106" presetID="10" presetClass="exit" presetSubtype="0" fill="hold" grpId="2" nodeType="withEffect">
                                  <p:stCondLst>
                                    <p:cond delay="0"/>
                                  </p:stCondLst>
                                  <p:childTnLst>
                                    <p:animEffect transition="out" filter="fade">
                                      <p:cBhvr>
                                        <p:cTn id="107" dur="2000"/>
                                        <p:tgtEl>
                                          <p:spTgt spid="4"/>
                                        </p:tgtEl>
                                      </p:cBhvr>
                                    </p:animEffect>
                                    <p:set>
                                      <p:cBhvr>
                                        <p:cTn id="108" dur="1" fill="hold">
                                          <p:stCondLst>
                                            <p:cond delay="1999"/>
                                          </p:stCondLst>
                                        </p:cTn>
                                        <p:tgtEl>
                                          <p:spTgt spid="4"/>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2000"/>
                                        <p:tgtEl>
                                          <p:spTgt spid="5"/>
                                        </p:tgtEl>
                                      </p:cBhvr>
                                    </p:animEffect>
                                    <p:set>
                                      <p:cBhvr>
                                        <p:cTn id="111" dur="1" fill="hold">
                                          <p:stCondLst>
                                            <p:cond delay="1999"/>
                                          </p:stCondLst>
                                        </p:cTn>
                                        <p:tgtEl>
                                          <p:spTgt spid="5"/>
                                        </p:tgtEl>
                                        <p:attrNameLst>
                                          <p:attrName>style.visibility</p:attrName>
                                        </p:attrNameLst>
                                      </p:cBhvr>
                                      <p:to>
                                        <p:strVal val="hidden"/>
                                      </p:to>
                                    </p:set>
                                  </p:childTnLst>
                                </p:cTn>
                              </p:par>
                              <p:par>
                                <p:cTn id="112" presetID="10" presetClass="exit" presetSubtype="0" fill="hold" grpId="2" nodeType="withEffect">
                                  <p:stCondLst>
                                    <p:cond delay="0"/>
                                  </p:stCondLst>
                                  <p:childTnLst>
                                    <p:animEffect transition="out" filter="fade">
                                      <p:cBhvr>
                                        <p:cTn id="113" dur="2000"/>
                                        <p:tgtEl>
                                          <p:spTgt spid="7"/>
                                        </p:tgtEl>
                                      </p:cBhvr>
                                    </p:animEffect>
                                    <p:set>
                                      <p:cBhvr>
                                        <p:cTn id="114" dur="1" fill="hold">
                                          <p:stCondLst>
                                            <p:cond delay="1999"/>
                                          </p:stCondLst>
                                        </p:cTn>
                                        <p:tgtEl>
                                          <p:spTgt spid="7"/>
                                        </p:tgtEl>
                                        <p:attrNameLst>
                                          <p:attrName>style.visibility</p:attrName>
                                        </p:attrNameLst>
                                      </p:cBhvr>
                                      <p:to>
                                        <p:strVal val="hidden"/>
                                      </p:to>
                                    </p:set>
                                  </p:childTnLst>
                                </p:cTn>
                              </p:par>
                              <p:par>
                                <p:cTn id="115" presetID="10" presetClass="exit" presetSubtype="0" fill="hold" grpId="1" nodeType="withEffect">
                                  <p:stCondLst>
                                    <p:cond delay="0"/>
                                  </p:stCondLst>
                                  <p:childTnLst>
                                    <p:animEffect transition="out" filter="fade">
                                      <p:cBhvr>
                                        <p:cTn id="116" dur="2000"/>
                                        <p:tgtEl>
                                          <p:spTgt spid="8"/>
                                        </p:tgtEl>
                                      </p:cBhvr>
                                    </p:animEffect>
                                    <p:set>
                                      <p:cBhvr>
                                        <p:cTn id="117" dur="1" fill="hold">
                                          <p:stCondLst>
                                            <p:cond delay="1999"/>
                                          </p:stCondLst>
                                        </p:cTn>
                                        <p:tgtEl>
                                          <p:spTgt spid="8"/>
                                        </p:tgtEl>
                                        <p:attrNameLst>
                                          <p:attrName>style.visibility</p:attrName>
                                        </p:attrNameLst>
                                      </p:cBhvr>
                                      <p:to>
                                        <p:strVal val="hidden"/>
                                      </p:to>
                                    </p:set>
                                  </p:childTnLst>
                                </p:cTn>
                              </p:par>
                              <p:par>
                                <p:cTn id="118" presetID="10" presetClass="exit" presetSubtype="0" fill="hold" grpId="2" nodeType="withEffect">
                                  <p:stCondLst>
                                    <p:cond delay="0"/>
                                  </p:stCondLst>
                                  <p:childTnLst>
                                    <p:animEffect transition="out" filter="fade">
                                      <p:cBhvr>
                                        <p:cTn id="119" dur="2000"/>
                                        <p:tgtEl>
                                          <p:spTgt spid="9"/>
                                        </p:tgtEl>
                                      </p:cBhvr>
                                    </p:animEffect>
                                    <p:set>
                                      <p:cBhvr>
                                        <p:cTn id="120" dur="1" fill="hold">
                                          <p:stCondLst>
                                            <p:cond delay="1999"/>
                                          </p:stCondLst>
                                        </p:cTn>
                                        <p:tgtEl>
                                          <p:spTgt spid="9"/>
                                        </p:tgtEl>
                                        <p:attrNameLst>
                                          <p:attrName>style.visibility</p:attrName>
                                        </p:attrNameLst>
                                      </p:cBhvr>
                                      <p:to>
                                        <p:strVal val="hidden"/>
                                      </p:to>
                                    </p:set>
                                  </p:childTnLst>
                                </p:cTn>
                              </p:par>
                              <p:par>
                                <p:cTn id="121" presetID="10" presetClass="exit" presetSubtype="0" fill="hold" grpId="2" nodeType="withEffect">
                                  <p:stCondLst>
                                    <p:cond delay="0"/>
                                  </p:stCondLst>
                                  <p:childTnLst>
                                    <p:animEffect transition="out" filter="fade">
                                      <p:cBhvr>
                                        <p:cTn id="122" dur="2000"/>
                                        <p:tgtEl>
                                          <p:spTgt spid="10"/>
                                        </p:tgtEl>
                                      </p:cBhvr>
                                    </p:animEffect>
                                    <p:set>
                                      <p:cBhvr>
                                        <p:cTn id="123" dur="1" fill="hold">
                                          <p:stCondLst>
                                            <p:cond delay="1999"/>
                                          </p:stCondLst>
                                        </p:cTn>
                                        <p:tgtEl>
                                          <p:spTgt spid="10"/>
                                        </p:tgtEl>
                                        <p:attrNameLst>
                                          <p:attrName>style.visibility</p:attrName>
                                        </p:attrNameLst>
                                      </p:cBhvr>
                                      <p:to>
                                        <p:strVal val="hidden"/>
                                      </p:to>
                                    </p:set>
                                  </p:childTnLst>
                                </p:cTn>
                              </p:par>
                              <p:par>
                                <p:cTn id="124" presetID="10" presetClass="exit" presetSubtype="0" fill="hold" grpId="2" nodeType="withEffect">
                                  <p:stCondLst>
                                    <p:cond delay="0"/>
                                  </p:stCondLst>
                                  <p:childTnLst>
                                    <p:animEffect transition="out" filter="fade">
                                      <p:cBhvr>
                                        <p:cTn id="125" dur="2000"/>
                                        <p:tgtEl>
                                          <p:spTgt spid="11"/>
                                        </p:tgtEl>
                                      </p:cBhvr>
                                    </p:animEffect>
                                    <p:set>
                                      <p:cBhvr>
                                        <p:cTn id="126" dur="1" fill="hold">
                                          <p:stCondLst>
                                            <p:cond delay="1999"/>
                                          </p:stCondLst>
                                        </p:cTn>
                                        <p:tgtEl>
                                          <p:spTgt spid="11"/>
                                        </p:tgtEl>
                                        <p:attrNameLst>
                                          <p:attrName>style.visibility</p:attrName>
                                        </p:attrNameLst>
                                      </p:cBhvr>
                                      <p:to>
                                        <p:strVal val="hidden"/>
                                      </p:to>
                                    </p:set>
                                  </p:childTnLst>
                                </p:cTn>
                              </p:par>
                              <p:par>
                                <p:cTn id="127" presetID="0" presetClass="path" presetSubtype="0" accel="50000" decel="50000" fill="hold" grpId="1" nodeType="withEffect">
                                  <p:stCondLst>
                                    <p:cond delay="0"/>
                                  </p:stCondLst>
                                  <p:childTnLst>
                                    <p:animMotion origin="layout" path="M 6.38889E-6 4.44444E-6 L -0.32291 4.44444E-6 " pathEditMode="relative" ptsTypes="AA">
                                      <p:cBhvr>
                                        <p:cTn id="128" dur="2000" fill="hold"/>
                                        <p:tgtEl>
                                          <p:spTgt spid="12"/>
                                        </p:tgtEl>
                                        <p:attrNameLst>
                                          <p:attrName>ppt_x</p:attrName>
                                          <p:attrName>ppt_y</p:attrName>
                                        </p:attrNameLst>
                                      </p:cBhvr>
                                    </p:animMotion>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4"/>
                                        </p:tgtEl>
                                        <p:attrNameLst>
                                          <p:attrName>style.visibility</p:attrName>
                                        </p:attrNameLst>
                                      </p:cBhvr>
                                      <p:to>
                                        <p:strVal val="visible"/>
                                      </p:to>
                                    </p:set>
                                    <p:animEffect transition="in" filter="fade">
                                      <p:cBhvr>
                                        <p:cTn id="1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3" grpId="2" animBg="1"/>
      <p:bldP spid="4" grpId="0" animBg="1"/>
      <p:bldP spid="4" grpId="1" animBg="1"/>
      <p:bldP spid="4" grpId="2" animBg="1"/>
      <p:bldP spid="5" grpId="0" animBg="1"/>
      <p:bldP spid="5" grpId="1" animBg="1"/>
      <p:bldP spid="6" grpId="0" animBg="1"/>
      <p:bldP spid="6" grpId="1" animBg="1"/>
      <p:bldP spid="7" grpId="0" animBg="1"/>
      <p:bldP spid="7" grpId="1" animBg="1"/>
      <p:bldP spid="7" grpId="2" animBg="1"/>
      <p:bldP spid="8" grpId="0" animBg="1"/>
      <p:bldP spid="8" grpId="1" animBg="1"/>
      <p:bldP spid="9" grpId="0" animBg="1"/>
      <p:bldP spid="9" grpId="1" animBg="1"/>
      <p:bldP spid="9" grpId="2" animBg="1"/>
      <p:bldP spid="10" grpId="0" animBg="1"/>
      <p:bldP spid="10" grpId="1" animBg="1"/>
      <p:bldP spid="10" grpId="2" animBg="1"/>
      <p:bldP spid="11" grpId="0" animBg="1"/>
      <p:bldP spid="11" grpId="1" animBg="1"/>
      <p:bldP spid="11" grpId="2" animBg="1"/>
      <p:bldP spid="12" grpId="0" animBg="1"/>
      <p:bldP spid="12" grpId="1" animBg="1"/>
      <p:bldP spid="13"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3347864" y="1124744"/>
            <a:ext cx="2088232" cy="648072"/>
          </a:xfrm>
          <a:prstGeom prst="rect">
            <a:avLst/>
          </a:prstGeom>
        </p:spPr>
        <p:style>
          <a:lnRef idx="1">
            <a:schemeClr val="accent1"/>
          </a:lnRef>
          <a:fillRef idx="2">
            <a:schemeClr val="accent1"/>
          </a:fillRef>
          <a:effectRef idx="1">
            <a:schemeClr val="accent1"/>
          </a:effectRef>
          <a:fontRef idx="minor">
            <a:schemeClr val="dk1"/>
          </a:fontRef>
        </p:style>
        <p:txBody>
          <a:bodyPr rtlCol="1" anchor="ctr">
            <a:normAutofit fontScale="92500" lnSpcReduction="10000"/>
          </a:bodyPr>
          <a:lstStyle/>
          <a:p>
            <a:pPr algn="ctr" fontAlgn="auto">
              <a:spcAft>
                <a:spcPts val="0"/>
              </a:spcAft>
              <a:defRPr/>
            </a:pPr>
            <a:r>
              <a:rPr lang="ar-KW" sz="4000" b="1" dirty="0">
                <a:ln>
                  <a:solidFill>
                    <a:schemeClr val="accent3">
                      <a:lumMod val="75000"/>
                    </a:schemeClr>
                  </a:solidFill>
                </a:ln>
                <a:solidFill>
                  <a:schemeClr val="tx1"/>
                </a:solidFill>
                <a:effectLst>
                  <a:glow rad="101600">
                    <a:schemeClr val="accent6">
                      <a:satMod val="175000"/>
                      <a:alpha val="40000"/>
                    </a:schemeClr>
                  </a:glow>
                </a:effectLst>
                <a:latin typeface="Simplified Arabic" pitchFamily="18" charset="-78"/>
                <a:ea typeface="+mj-ea"/>
                <a:cs typeface="Simplified Arabic" pitchFamily="18" charset="-78"/>
              </a:rPr>
              <a:t>التطبيق</a:t>
            </a:r>
          </a:p>
        </p:txBody>
      </p:sp>
      <p:sp>
        <p:nvSpPr>
          <p:cNvPr id="6" name="TextBox 5"/>
          <p:cNvSpPr txBox="1"/>
          <p:nvPr/>
        </p:nvSpPr>
        <p:spPr>
          <a:xfrm>
            <a:off x="1619672" y="2348880"/>
            <a:ext cx="5220580" cy="523220"/>
          </a:xfrm>
          <a:prstGeom prst="rect">
            <a:avLst/>
          </a:prstGeom>
          <a:noFill/>
        </p:spPr>
        <p:txBody>
          <a:bodyPr wrap="square" rtlCol="1">
            <a:spAutoFit/>
          </a:bodyPr>
          <a:lstStyle/>
          <a:p>
            <a:r>
              <a:rPr lang="ar-KW" sz="2800" b="1" dirty="0">
                <a:latin typeface="Simplified Arabic" panose="02020603050405020304" pitchFamily="18" charset="-78"/>
                <a:cs typeface="Simplified Arabic" panose="02020603050405020304" pitchFamily="18" charset="-78"/>
              </a:rPr>
              <a:t>كراسة التمارين   صـ  </a:t>
            </a:r>
            <a:r>
              <a:rPr lang="en-US" sz="2800" b="1" dirty="0">
                <a:latin typeface="Simplified Arabic" panose="02020603050405020304" pitchFamily="18" charset="-78"/>
                <a:cs typeface="Simplified Arabic" panose="02020603050405020304" pitchFamily="18" charset="-78"/>
              </a:rPr>
              <a:t>46</a:t>
            </a:r>
            <a:r>
              <a:rPr lang="ar-KW" sz="2800" b="1" dirty="0">
                <a:latin typeface="Simplified Arabic" panose="02020603050405020304" pitchFamily="18" charset="-78"/>
                <a:cs typeface="Simplified Arabic" panose="02020603050405020304" pitchFamily="18" charset="-78"/>
              </a:rPr>
              <a:t>   رقم </a:t>
            </a:r>
            <a:r>
              <a:rPr lang="en-US" sz="2800" b="1" dirty="0">
                <a:latin typeface="Simplified Arabic" panose="02020603050405020304" pitchFamily="18" charset="-78"/>
                <a:cs typeface="Simplified Arabic" panose="02020603050405020304" pitchFamily="18" charset="-78"/>
              </a:rPr>
              <a:t>  1 , 2</a:t>
            </a:r>
            <a:endParaRPr lang="ar-KW" sz="2800" b="1" dirty="0">
              <a:latin typeface="Simplified Arabic" panose="02020603050405020304" pitchFamily="18" charset="-78"/>
              <a:cs typeface="Simplified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827584" y="1142984"/>
            <a:ext cx="7772400" cy="3212976"/>
          </a:xfrm>
          <a:prstGeom prst="rect">
            <a:avLst/>
          </a:prstGeom>
        </p:spPr>
        <p:txBody>
          <a:bodyPr anchor="b">
            <a:normAutofit lnSpcReduction="10000"/>
          </a:bodyPr>
          <a:lstStyle/>
          <a:p>
            <a:pPr algn="ctr" fontAlgn="auto">
              <a:spcAft>
                <a:spcPts val="0"/>
              </a:spcAft>
              <a:defRPr/>
            </a:pPr>
            <a: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بند (</a:t>
            </a:r>
            <a:r>
              <a:rPr lang="en-US"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3</a:t>
            </a:r>
            <a: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a:t>
            </a:r>
            <a:r>
              <a:rPr lang="en-US"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7</a:t>
            </a:r>
            <a: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a:t>
            </a:r>
            <a:b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br>
            <a: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القطع الزائد</a:t>
            </a:r>
            <a:b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br>
            <a:r>
              <a:rPr lang="en-US"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Hyperbola</a:t>
            </a:r>
            <a:br>
              <a:rPr lang="ar-KW" sz="30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br>
            <a:br>
              <a:rPr lang="en-US" sz="30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br>
            <a:r>
              <a:rPr lang="ar-KW" sz="60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 </a:t>
            </a:r>
            <a:r>
              <a:rPr lang="ar-KW" sz="5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(الحصة الثانية)</a:t>
            </a:r>
          </a:p>
        </p:txBody>
      </p:sp>
      <p:grpSp>
        <p:nvGrpSpPr>
          <p:cNvPr id="157699" name="Group 2"/>
          <p:cNvGrpSpPr>
            <a:grpSpLocks/>
          </p:cNvGrpSpPr>
          <p:nvPr/>
        </p:nvGrpSpPr>
        <p:grpSpPr bwMode="auto">
          <a:xfrm>
            <a:off x="250825" y="5929315"/>
            <a:ext cx="1081088" cy="739775"/>
            <a:chOff x="251520" y="5929330"/>
            <a:chExt cx="1080120" cy="740030"/>
          </a:xfrm>
        </p:grpSpPr>
        <p:sp>
          <p:nvSpPr>
            <p:cNvPr id="5" name="Right Arrow 4">
              <a:hlinkClick r:id="rId2" action="ppaction://hlinksldjump"/>
            </p:cNvPr>
            <p:cNvSpPr/>
            <p:nvPr/>
          </p:nvSpPr>
          <p:spPr>
            <a:xfrm>
              <a:off x="322894" y="5929330"/>
              <a:ext cx="1008746" cy="74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TextBox 5"/>
            <p:cNvSpPr txBox="1"/>
            <p:nvPr/>
          </p:nvSpPr>
          <p:spPr>
            <a:xfrm>
              <a:off x="251520" y="6021288"/>
              <a:ext cx="779332" cy="461665"/>
            </a:xfrm>
            <a:prstGeom prst="rect">
              <a:avLst/>
            </a:prstGeom>
            <a:noFill/>
          </p:spPr>
          <p:txBody>
            <a:bodyPr rtlCol="1">
              <a:spAutoFit/>
            </a:bodyPr>
            <a:lstStyle/>
            <a:p>
              <a:pPr fontAlgn="auto">
                <a:spcBef>
                  <a:spcPts val="0"/>
                </a:spcBef>
                <a:spcAft>
                  <a:spcPts val="0"/>
                </a:spcAft>
                <a:defRPr/>
              </a:pPr>
              <a:r>
                <a:rPr lang="ar-KW" sz="2400" b="1"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cs typeface="Simplified Arabic" pitchFamily="18" charset="-78"/>
                </a:rPr>
                <a:t>رجوع</a:t>
              </a:r>
              <a:endParaRPr lang="ar-SA" sz="2400" b="1"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cs typeface="Simplified Arabic" pitchFamily="18" charset="-78"/>
              </a:endParaRPr>
            </a:p>
          </p:txBody>
        </p:sp>
      </p:grpSp>
    </p:spTree>
    <p:extLst>
      <p:ext uri="{BB962C8B-B14F-4D97-AF65-F5344CB8AC3E}">
        <p14:creationId xmlns:p14="http://schemas.microsoft.com/office/powerpoint/2010/main" val="776565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2911256" y="620688"/>
            <a:ext cx="3303818" cy="648072"/>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الأهداف</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4" name="TextBox 3"/>
          <p:cNvSpPr txBox="1"/>
          <p:nvPr/>
        </p:nvSpPr>
        <p:spPr>
          <a:xfrm>
            <a:off x="0" y="1772816"/>
            <a:ext cx="8784976" cy="3416320"/>
          </a:xfrm>
          <a:prstGeom prst="rect">
            <a:avLst/>
          </a:prstGeom>
          <a:noFill/>
        </p:spPr>
        <p:txBody>
          <a:bodyPr wrap="square" rtlCol="1">
            <a:spAutoFit/>
          </a:bodyPr>
          <a:lstStyle/>
          <a:p>
            <a:pPr marL="457200" indent="-457200">
              <a:buAutoNum type="arabicParenR"/>
            </a:pPr>
            <a:r>
              <a:rPr lang="ar-KW" sz="2400" b="1" dirty="0"/>
              <a:t>يذكر معادلة القطع الزائد الذى محوره القاطع ينطبق على محور السينات ومركزه </a:t>
            </a:r>
          </a:p>
          <a:p>
            <a:r>
              <a:rPr lang="ar-KW" sz="2400" b="1" dirty="0"/>
              <a:t>      نقطة الاصل</a:t>
            </a:r>
          </a:p>
          <a:p>
            <a:r>
              <a:rPr lang="ar-KW" sz="2400" b="1" dirty="0"/>
              <a:t>2) يذكر معادلة القطع الزائد الذى محوره القاطع ينطبق على محور الصادات ومركزه </a:t>
            </a:r>
          </a:p>
          <a:p>
            <a:r>
              <a:rPr lang="ar-KW" sz="2400" b="1" dirty="0"/>
              <a:t>     نقطة الاصل</a:t>
            </a:r>
          </a:p>
          <a:p>
            <a:r>
              <a:rPr lang="ar-KW" sz="2400" b="1" dirty="0"/>
              <a:t>3) يوجد معادلة القطع الزائد بمعلومية الرأسين والدليلين</a:t>
            </a:r>
          </a:p>
          <a:p>
            <a:r>
              <a:rPr lang="ar-KW" sz="2400" b="1" dirty="0"/>
              <a:t>4) يعين معادلة الخطين المقاربين</a:t>
            </a:r>
          </a:p>
          <a:p>
            <a:r>
              <a:rPr lang="ar-KW" sz="2400" b="1" dirty="0"/>
              <a:t>5) يرسم شكلا تقريبيا للقطع الزائد</a:t>
            </a:r>
          </a:p>
          <a:p>
            <a:r>
              <a:rPr lang="ar-KW" sz="2400" b="1" dirty="0"/>
              <a:t>6) يوجد معادلة القطع الزائد بمعلومية أحد البؤرتين ومعادلة احد الخطين المقاربين</a:t>
            </a:r>
          </a:p>
          <a:p>
            <a:r>
              <a:rPr lang="ar-KW" sz="2400" b="1" dirty="0"/>
              <a:t>7) يوجد معادلة القطع الزائد بمعلومية أحد البؤرتين وميل احد الخطين المقاربين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3419872" y="44624"/>
            <a:ext cx="2304256"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التمهيد</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pic>
        <p:nvPicPr>
          <p:cNvPr id="9"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r="2982"/>
          <a:stretch/>
        </p:blipFill>
        <p:spPr bwMode="auto">
          <a:xfrm>
            <a:off x="251520" y="908720"/>
            <a:ext cx="8424936"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228186" y="1844826"/>
            <a:ext cx="352425"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5">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940152" y="4293096"/>
            <a:ext cx="381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a:blip r:embed="rId6">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6207224" y="2880742"/>
            <a:ext cx="381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
          <p:cNvSpPr txBox="1">
            <a:spLocks/>
          </p:cNvSpPr>
          <p:nvPr/>
        </p:nvSpPr>
        <p:spPr>
          <a:xfrm>
            <a:off x="6376216" y="188640"/>
            <a:ext cx="2127249" cy="720080"/>
          </a:xfrm>
          <a:prstGeom prst="rect">
            <a:avLst/>
          </a:prstGeom>
        </p:spPr>
        <p:txBody>
          <a:bodyPr rtlCol="1" anchor="ctr">
            <a:normAutofit/>
          </a:bodyPr>
          <a:lstStyle/>
          <a:p>
            <a:pPr algn="ctr" fontAlgn="auto">
              <a:spcAft>
                <a:spcPts val="0"/>
              </a:spcAft>
              <a:defRPr/>
            </a:pPr>
            <a:r>
              <a:rPr lang="ar-KW"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rPr>
              <a:t>مثال</a:t>
            </a:r>
            <a:r>
              <a:rPr lang="en-US"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rPr>
              <a:t>2</a:t>
            </a:r>
            <a:r>
              <a:rPr lang="ar-KW"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rPr>
              <a:t>: ص</a:t>
            </a:r>
            <a:r>
              <a:rPr lang="en-US"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rPr>
              <a:t>122</a:t>
            </a:r>
            <a:endParaRPr lang="ar-KW"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endParaRPr>
          </a:p>
        </p:txBody>
      </p:sp>
      <p:pic>
        <p:nvPicPr>
          <p:cNvPr id="1027" name="Picture 3"/>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7884368" y="2109292"/>
            <a:ext cx="769938" cy="455612"/>
          </a:xfrm>
          <a:prstGeom prst="rect">
            <a:avLst/>
          </a:prstGeom>
          <a:noFill/>
          <a:ln w="9525">
            <a:noFill/>
            <a:miter lim="800000"/>
            <a:headEnd/>
            <a:tailEnd/>
          </a:ln>
        </p:spPr>
      </p:pic>
      <p:sp>
        <p:nvSpPr>
          <p:cNvPr id="28" name="Title 1"/>
          <p:cNvSpPr>
            <a:spLocks noGrp="1"/>
          </p:cNvSpPr>
          <p:nvPr>
            <p:ph type="title"/>
          </p:nvPr>
        </p:nvSpPr>
        <p:spPr>
          <a:xfrm>
            <a:off x="107506" y="116632"/>
            <a:ext cx="2068339"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التدريس</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30" name="مربع نص 2"/>
          <p:cNvSpPr txBox="1"/>
          <p:nvPr/>
        </p:nvSpPr>
        <p:spPr>
          <a:xfrm>
            <a:off x="1115616" y="860521"/>
            <a:ext cx="7420560" cy="1200329"/>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pPr marL="342900" indent="-342900"/>
            <a:r>
              <a:rPr lang="ar-KW" sz="2400" b="1" dirty="0">
                <a:solidFill>
                  <a:srgbClr val="00B050"/>
                </a:solidFill>
                <a:latin typeface="Simplified Arabic" panose="02020603050405020304" pitchFamily="18" charset="-78"/>
                <a:cs typeface="Simplified Arabic" panose="02020603050405020304" pitchFamily="18" charset="-78"/>
              </a:rPr>
              <a:t>أوجد معادلة القطع الزائد الذى بؤرتاه </a:t>
            </a:r>
            <a:r>
              <a:rPr lang="en-US" sz="2400" b="1" dirty="0">
                <a:solidFill>
                  <a:srgbClr val="00B050"/>
                </a:solidFill>
                <a:latin typeface="Simplified Arabic" panose="02020603050405020304" pitchFamily="18" charset="-78"/>
                <a:cs typeface="Simplified Arabic" panose="02020603050405020304" pitchFamily="18" charset="-78"/>
              </a:rPr>
              <a:t> F</a:t>
            </a:r>
            <a:r>
              <a:rPr lang="en-US" sz="2400" b="1" baseline="-25000" dirty="0">
                <a:solidFill>
                  <a:srgbClr val="00B050"/>
                </a:solidFill>
                <a:latin typeface="Simplified Arabic" panose="02020603050405020304" pitchFamily="18" charset="-78"/>
                <a:cs typeface="Simplified Arabic" panose="02020603050405020304" pitchFamily="18" charset="-78"/>
              </a:rPr>
              <a:t>1</a:t>
            </a:r>
            <a:r>
              <a:rPr lang="en-US" sz="2400" b="1" dirty="0">
                <a:solidFill>
                  <a:srgbClr val="00B050"/>
                </a:solidFill>
                <a:latin typeface="Simplified Arabic" panose="02020603050405020304" pitchFamily="18" charset="-78"/>
                <a:cs typeface="Simplified Arabic" panose="02020603050405020304" pitchFamily="18" charset="-78"/>
              </a:rPr>
              <a:t>( 0 , -3 ) , F</a:t>
            </a:r>
            <a:r>
              <a:rPr lang="en-US" sz="2400" b="1" baseline="-25000" dirty="0">
                <a:solidFill>
                  <a:srgbClr val="00B050"/>
                </a:solidFill>
                <a:latin typeface="Simplified Arabic" panose="02020603050405020304" pitchFamily="18" charset="-78"/>
                <a:cs typeface="Simplified Arabic" panose="02020603050405020304" pitchFamily="18" charset="-78"/>
              </a:rPr>
              <a:t>2</a:t>
            </a:r>
            <a:r>
              <a:rPr lang="en-US" sz="2400" b="1" dirty="0">
                <a:solidFill>
                  <a:srgbClr val="00B050"/>
                </a:solidFill>
                <a:latin typeface="Simplified Arabic" panose="02020603050405020304" pitchFamily="18" charset="-78"/>
                <a:cs typeface="Simplified Arabic" panose="02020603050405020304" pitchFamily="18" charset="-78"/>
              </a:rPr>
              <a:t> ( 0 , 3 ) </a:t>
            </a:r>
            <a:endParaRPr lang="ar-KW" sz="2400" b="1" dirty="0">
              <a:solidFill>
                <a:srgbClr val="00B050"/>
              </a:solidFill>
              <a:latin typeface="Simplified Arabic" panose="02020603050405020304" pitchFamily="18" charset="-78"/>
              <a:cs typeface="Simplified Arabic" panose="02020603050405020304" pitchFamily="18" charset="-78"/>
            </a:endParaRPr>
          </a:p>
          <a:p>
            <a:pPr marL="342900" indent="-342900"/>
            <a:r>
              <a:rPr lang="ar-KW" sz="2400" b="1" dirty="0">
                <a:solidFill>
                  <a:srgbClr val="00B050"/>
                </a:solidFill>
                <a:latin typeface="Simplified Arabic" panose="02020603050405020304" pitchFamily="18" charset="-78"/>
                <a:cs typeface="Simplified Arabic" panose="02020603050405020304" pitchFamily="18" charset="-78"/>
              </a:rPr>
              <a:t>ورأساه (</a:t>
            </a:r>
            <a:r>
              <a:rPr lang="en-US" sz="2400" b="1" dirty="0">
                <a:solidFill>
                  <a:srgbClr val="00B050"/>
                </a:solidFill>
                <a:latin typeface="Simplified Arabic" panose="02020603050405020304" pitchFamily="18" charset="-78"/>
                <a:cs typeface="Simplified Arabic" panose="02020603050405020304" pitchFamily="18" charset="-78"/>
              </a:rPr>
              <a:t>A</a:t>
            </a:r>
            <a:r>
              <a:rPr lang="en-US" sz="2400" b="1" baseline="-25000" dirty="0">
                <a:solidFill>
                  <a:srgbClr val="00B050"/>
                </a:solidFill>
                <a:latin typeface="Simplified Arabic" panose="02020603050405020304" pitchFamily="18" charset="-78"/>
                <a:cs typeface="Simplified Arabic" panose="02020603050405020304" pitchFamily="18" charset="-78"/>
              </a:rPr>
              <a:t>1</a:t>
            </a:r>
            <a:r>
              <a:rPr lang="en-US" sz="2400" b="1" dirty="0">
                <a:solidFill>
                  <a:srgbClr val="00B050"/>
                </a:solidFill>
                <a:latin typeface="Simplified Arabic" panose="02020603050405020304" pitchFamily="18" charset="-78"/>
                <a:cs typeface="Simplified Arabic" panose="02020603050405020304" pitchFamily="18" charset="-78"/>
              </a:rPr>
              <a:t>( 0 , -2 ) , A</a:t>
            </a:r>
            <a:r>
              <a:rPr lang="en-US" sz="2400" b="1" baseline="-25000" dirty="0">
                <a:solidFill>
                  <a:srgbClr val="00B050"/>
                </a:solidFill>
                <a:latin typeface="Simplified Arabic" panose="02020603050405020304" pitchFamily="18" charset="-78"/>
                <a:cs typeface="Simplified Arabic" panose="02020603050405020304" pitchFamily="18" charset="-78"/>
              </a:rPr>
              <a:t>2</a:t>
            </a:r>
            <a:r>
              <a:rPr lang="en-US" sz="2400" b="1" dirty="0">
                <a:solidFill>
                  <a:srgbClr val="00B050"/>
                </a:solidFill>
                <a:latin typeface="Simplified Arabic" panose="02020603050405020304" pitchFamily="18" charset="-78"/>
                <a:cs typeface="Simplified Arabic" panose="02020603050405020304" pitchFamily="18" charset="-78"/>
              </a:rPr>
              <a:t>( 0 , 2 </a:t>
            </a:r>
          </a:p>
          <a:p>
            <a:pPr marL="342900" indent="-342900"/>
            <a:r>
              <a:rPr lang="ar-KW" sz="2400" b="1" dirty="0">
                <a:solidFill>
                  <a:srgbClr val="00B050"/>
                </a:solidFill>
                <a:latin typeface="Simplified Arabic" panose="02020603050405020304" pitchFamily="18" charset="-78"/>
                <a:cs typeface="Simplified Arabic" panose="02020603050405020304" pitchFamily="18" charset="-78"/>
              </a:rPr>
              <a:t>ثم أوجد معادلة كل من خطيه المقاربين وارسم شكلا تقريبيا للقطع .                          </a:t>
            </a:r>
          </a:p>
        </p:txBody>
      </p:sp>
      <p:sp>
        <p:nvSpPr>
          <p:cNvPr id="2" name="Rectangle 1"/>
          <p:cNvSpPr/>
          <p:nvPr/>
        </p:nvSpPr>
        <p:spPr>
          <a:xfrm>
            <a:off x="4919596" y="2032392"/>
            <a:ext cx="2520242" cy="369332"/>
          </a:xfrm>
          <a:prstGeom prst="rect">
            <a:avLst/>
          </a:prstGeom>
        </p:spPr>
        <p:txBody>
          <a:bodyPr wrap="none">
            <a:spAutoFit/>
          </a:bodyPr>
          <a:lstStyle/>
          <a:p>
            <a:r>
              <a:rPr lang="en-US" b="1" dirty="0">
                <a:latin typeface="رموز الرياضيات العربية"/>
                <a:cs typeface="رموز الرياضيات العربية"/>
              </a:rPr>
              <a:t>e</a:t>
            </a:r>
            <a:r>
              <a:rPr lang="ar-KW" b="1" dirty="0">
                <a:latin typeface="رموز الرياضيات العربية"/>
                <a:cs typeface="رموز الرياضيات العربية"/>
              </a:rPr>
              <a:t> </a:t>
            </a:r>
            <a:r>
              <a:rPr lang="ar-KW" b="1" dirty="0"/>
              <a:t>البؤرتين على محور الصادات</a:t>
            </a:r>
          </a:p>
        </p:txBody>
      </p:sp>
      <p:sp>
        <p:nvSpPr>
          <p:cNvPr id="4" name="Rectangle 3"/>
          <p:cNvSpPr/>
          <p:nvPr/>
        </p:nvSpPr>
        <p:spPr>
          <a:xfrm>
            <a:off x="5070407" y="2358755"/>
            <a:ext cx="2348720" cy="369332"/>
          </a:xfrm>
          <a:prstGeom prst="rect">
            <a:avLst/>
          </a:prstGeom>
        </p:spPr>
        <p:txBody>
          <a:bodyPr wrap="none">
            <a:spAutoFit/>
          </a:bodyPr>
          <a:lstStyle/>
          <a:p>
            <a:r>
              <a:rPr lang="ar-KW" b="1" dirty="0">
                <a:sym typeface="Symbol"/>
              </a:rPr>
              <a:t> </a:t>
            </a:r>
            <a:r>
              <a:rPr lang="ar-KW" b="1" dirty="0"/>
              <a:t>معادلة القطع الزائد هى : </a:t>
            </a:r>
            <a:endParaRPr lang="ar-SA" dirty="0"/>
          </a:p>
        </p:txBody>
      </p:sp>
      <mc:AlternateContent xmlns:mc="http://schemas.openxmlformats.org/markup-compatibility/2006">
        <mc:Choice xmlns:a14="http://schemas.microsoft.com/office/drawing/2010/main" Requires="a14">
          <p:sp>
            <p:nvSpPr>
              <p:cNvPr id="31" name="TextBox 30"/>
              <p:cNvSpPr txBox="1"/>
              <p:nvPr/>
            </p:nvSpPr>
            <p:spPr>
              <a:xfrm>
                <a:off x="2910890" y="2145052"/>
                <a:ext cx="2669222"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𝒚</m:t>
                              </m:r>
                            </m:e>
                            <m:sup>
                              <m:r>
                                <a:rPr lang="ar-KW" sz="2000" b="1" i="1">
                                  <a:latin typeface="Cambria Math"/>
                                </a:rPr>
                                <m:t>𝟐</m:t>
                              </m:r>
                            </m:sup>
                          </m:sSup>
                        </m:num>
                        <m:den>
                          <m:sSup>
                            <m:sSupPr>
                              <m:ctrlPr>
                                <a:rPr lang="ar-KW" sz="2000" b="1" i="1">
                                  <a:latin typeface="Cambria Math" panose="02040503050406030204" pitchFamily="18" charset="0"/>
                                </a:rPr>
                              </m:ctrlPr>
                            </m:sSupPr>
                            <m:e>
                              <m:r>
                                <a:rPr lang="en-US" sz="2000" b="1" i="1">
                                  <a:latin typeface="Cambria Math"/>
                                </a:rPr>
                                <m:t>𝒂</m:t>
                              </m:r>
                            </m:e>
                            <m:sup>
                              <m:r>
                                <a:rPr lang="ar-KW" sz="2000" b="1" i="1">
                                  <a:latin typeface="Cambria Math"/>
                                </a:rPr>
                                <m:t>𝟐</m:t>
                              </m:r>
                            </m:sup>
                          </m:sSup>
                        </m:den>
                      </m:f>
                      <m:r>
                        <a:rPr lang="en-US" sz="2000" b="1" i="1">
                          <a:latin typeface="Cambria Math"/>
                        </a:rPr>
                        <m:t> −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𝒙</m:t>
                              </m:r>
                            </m:e>
                            <m:sup>
                              <m:r>
                                <a:rPr lang="en-US" sz="2000" b="1" i="1">
                                  <a:latin typeface="Cambria Math"/>
                                </a:rPr>
                                <m:t>𝟐</m:t>
                              </m:r>
                            </m:sup>
                          </m:sSup>
                        </m:num>
                        <m:den>
                          <m:sSup>
                            <m:sSupPr>
                              <m:ctrlPr>
                                <a:rPr lang="en-US" sz="2000" b="1" i="1">
                                  <a:latin typeface="Cambria Math" panose="02040503050406030204" pitchFamily="18" charset="0"/>
                                </a:rPr>
                              </m:ctrlPr>
                            </m:sSupPr>
                            <m:e>
                              <m:r>
                                <a:rPr lang="en-US" sz="2000" b="1" i="1">
                                  <a:latin typeface="Cambria Math"/>
                                </a:rPr>
                                <m:t>𝒃</m:t>
                              </m:r>
                            </m:e>
                            <m:sup>
                              <m:r>
                                <a:rPr lang="en-US" sz="2000" b="1" i="1">
                                  <a:latin typeface="Cambria Math"/>
                                </a:rPr>
                                <m:t>𝟐</m:t>
                              </m:r>
                            </m:sup>
                          </m:sSup>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31" name="TextBox 30"/>
              <p:cNvSpPr txBox="1">
                <a:spLocks noRot="1" noChangeAspect="1" noMove="1" noResize="1" noEditPoints="1" noAdjustHandles="1" noChangeArrowheads="1" noChangeShapeType="1" noTextEdit="1"/>
              </p:cNvSpPr>
              <p:nvPr/>
            </p:nvSpPr>
            <p:spPr>
              <a:xfrm>
                <a:off x="2910890" y="2145052"/>
                <a:ext cx="2669222" cy="717761"/>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4692582" y="2881939"/>
            <a:ext cx="2621230" cy="369332"/>
          </a:xfrm>
          <a:prstGeom prst="rect">
            <a:avLst/>
          </a:prstGeom>
        </p:spPr>
        <p:txBody>
          <a:bodyPr wrap="none">
            <a:spAutoFit/>
          </a:bodyPr>
          <a:lstStyle/>
          <a:p>
            <a:r>
              <a:rPr lang="en-US" b="1" dirty="0">
                <a:latin typeface="رموز الرياضيات العربية"/>
                <a:cs typeface="رموز الرياضيات العربية"/>
              </a:rPr>
              <a:t>e</a:t>
            </a:r>
            <a:r>
              <a:rPr lang="ar-KW" b="1" dirty="0"/>
              <a:t> إحدى البؤرتين </a:t>
            </a:r>
            <a:r>
              <a:rPr lang="en-US" b="1" dirty="0"/>
              <a:t>F</a:t>
            </a:r>
            <a:r>
              <a:rPr lang="en-US" sz="1400" b="1" dirty="0"/>
              <a:t>2 </a:t>
            </a:r>
            <a:r>
              <a:rPr lang="en-US" b="1" dirty="0"/>
              <a:t>(0 , 3 ) </a:t>
            </a:r>
            <a:endParaRPr lang="ar-SA" dirty="0"/>
          </a:p>
        </p:txBody>
      </p:sp>
      <p:sp>
        <p:nvSpPr>
          <p:cNvPr id="6" name="Rectangle 5"/>
          <p:cNvSpPr/>
          <p:nvPr/>
        </p:nvSpPr>
        <p:spPr>
          <a:xfrm>
            <a:off x="3371400" y="2888664"/>
            <a:ext cx="1047082" cy="369332"/>
          </a:xfrm>
          <a:prstGeom prst="rect">
            <a:avLst/>
          </a:prstGeom>
        </p:spPr>
        <p:txBody>
          <a:bodyPr wrap="none">
            <a:spAutoFit/>
          </a:bodyPr>
          <a:lstStyle/>
          <a:p>
            <a:r>
              <a:rPr lang="en-US" b="1" dirty="0">
                <a:sym typeface="Symbol"/>
              </a:rPr>
              <a:t> </a:t>
            </a:r>
            <a:r>
              <a:rPr lang="en-US" b="1" dirty="0"/>
              <a:t>c = 3 </a:t>
            </a:r>
            <a:endParaRPr lang="ar-SA" dirty="0"/>
          </a:p>
        </p:txBody>
      </p:sp>
      <p:sp>
        <p:nvSpPr>
          <p:cNvPr id="7" name="Rectangle 6"/>
          <p:cNvSpPr/>
          <p:nvPr/>
        </p:nvSpPr>
        <p:spPr>
          <a:xfrm>
            <a:off x="4878886" y="3366867"/>
            <a:ext cx="2454518" cy="369332"/>
          </a:xfrm>
          <a:prstGeom prst="rect">
            <a:avLst/>
          </a:prstGeom>
        </p:spPr>
        <p:txBody>
          <a:bodyPr wrap="none">
            <a:spAutoFit/>
          </a:bodyPr>
          <a:lstStyle/>
          <a:p>
            <a:r>
              <a:rPr lang="en-US" b="1" dirty="0">
                <a:latin typeface="رموز الرياضيات العربية"/>
                <a:cs typeface="رموز الرياضيات العربية"/>
              </a:rPr>
              <a:t>e</a:t>
            </a:r>
            <a:r>
              <a:rPr lang="ar-KW" b="1" dirty="0"/>
              <a:t> أحد الرأسين </a:t>
            </a:r>
            <a:r>
              <a:rPr lang="en-US" b="1" dirty="0"/>
              <a:t>A</a:t>
            </a:r>
            <a:r>
              <a:rPr lang="en-US" sz="1400" b="1" dirty="0"/>
              <a:t>2</a:t>
            </a:r>
            <a:r>
              <a:rPr lang="en-US" b="1" dirty="0"/>
              <a:t> (0 , 2 )</a:t>
            </a:r>
            <a:r>
              <a:rPr lang="ar-KW" b="1" dirty="0"/>
              <a:t> </a:t>
            </a:r>
            <a:endParaRPr lang="ar-SA" dirty="0"/>
          </a:p>
        </p:txBody>
      </p:sp>
      <p:sp>
        <p:nvSpPr>
          <p:cNvPr id="8" name="Rectangle 7"/>
          <p:cNvSpPr/>
          <p:nvPr/>
        </p:nvSpPr>
        <p:spPr>
          <a:xfrm>
            <a:off x="3424301" y="3366867"/>
            <a:ext cx="994183" cy="369332"/>
          </a:xfrm>
          <a:prstGeom prst="rect">
            <a:avLst/>
          </a:prstGeom>
        </p:spPr>
        <p:txBody>
          <a:bodyPr wrap="none">
            <a:spAutoFit/>
          </a:bodyPr>
          <a:lstStyle/>
          <a:p>
            <a:r>
              <a:rPr lang="en-US" b="1" dirty="0">
                <a:sym typeface="Symbol"/>
              </a:rPr>
              <a:t> </a:t>
            </a:r>
            <a:r>
              <a:rPr lang="en-US" b="1" dirty="0"/>
              <a:t>a = 2</a:t>
            </a:r>
          </a:p>
        </p:txBody>
      </p:sp>
      <p:sp>
        <p:nvSpPr>
          <p:cNvPr id="9" name="Rectangle 8"/>
          <p:cNvSpPr/>
          <p:nvPr/>
        </p:nvSpPr>
        <p:spPr>
          <a:xfrm>
            <a:off x="6588224" y="4233282"/>
            <a:ext cx="851614" cy="369332"/>
          </a:xfrm>
          <a:prstGeom prst="rect">
            <a:avLst/>
          </a:prstGeom>
        </p:spPr>
        <p:txBody>
          <a:bodyPr wrap="square">
            <a:spAutoFit/>
          </a:bodyPr>
          <a:lstStyle/>
          <a:p>
            <a:r>
              <a:rPr lang="ar-KW" b="1" dirty="0"/>
              <a:t>ولكن :                       </a:t>
            </a:r>
          </a:p>
        </p:txBody>
      </p:sp>
      <p:sp>
        <p:nvSpPr>
          <p:cNvPr id="11" name="Rectangle 10"/>
          <p:cNvSpPr/>
          <p:nvPr/>
        </p:nvSpPr>
        <p:spPr>
          <a:xfrm>
            <a:off x="4932040" y="4809348"/>
            <a:ext cx="2147758" cy="646331"/>
          </a:xfrm>
          <a:prstGeom prst="rect">
            <a:avLst/>
          </a:prstGeom>
        </p:spPr>
        <p:txBody>
          <a:bodyPr wrap="square">
            <a:spAutoFit/>
          </a:bodyPr>
          <a:lstStyle/>
          <a:p>
            <a:r>
              <a:rPr lang="ar-KW" b="1" dirty="0"/>
              <a:t>معادلة القطع الزائد هي </a:t>
            </a:r>
            <a:r>
              <a:rPr lang="en-US" b="1" dirty="0"/>
              <a:t>                       </a:t>
            </a:r>
          </a:p>
        </p:txBody>
      </p:sp>
      <mc:AlternateContent xmlns:mc="http://schemas.openxmlformats.org/markup-compatibility/2006">
        <mc:Choice xmlns:a14="http://schemas.microsoft.com/office/drawing/2010/main" Requires="a14">
          <p:sp>
            <p:nvSpPr>
              <p:cNvPr id="37" name="TextBox 36"/>
              <p:cNvSpPr txBox="1"/>
              <p:nvPr/>
            </p:nvSpPr>
            <p:spPr>
              <a:xfrm>
                <a:off x="2766874" y="4593324"/>
                <a:ext cx="2669222"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solidFill>
                                <a:srgbClr val="FF0000"/>
                              </a:solidFill>
                              <a:latin typeface="Cambria Math" panose="02040503050406030204" pitchFamily="18" charset="0"/>
                            </a:rPr>
                          </m:ctrlPr>
                        </m:fPr>
                        <m:num>
                          <m:sSup>
                            <m:sSupPr>
                              <m:ctrlPr>
                                <a:rPr lang="ar-KW" sz="2000" b="1" i="1">
                                  <a:solidFill>
                                    <a:srgbClr val="FF0000"/>
                                  </a:solidFill>
                                  <a:latin typeface="Cambria Math" panose="02040503050406030204" pitchFamily="18" charset="0"/>
                                </a:rPr>
                              </m:ctrlPr>
                            </m:sSupPr>
                            <m:e>
                              <m:r>
                                <a:rPr lang="en-US" sz="2000" b="1" i="1">
                                  <a:solidFill>
                                    <a:srgbClr val="FF0000"/>
                                  </a:solidFill>
                                  <a:latin typeface="Cambria Math"/>
                                </a:rPr>
                                <m:t>𝒚</m:t>
                              </m:r>
                            </m:e>
                            <m:sup>
                              <m:r>
                                <a:rPr lang="ar-KW" sz="2000" b="1" i="1">
                                  <a:solidFill>
                                    <a:srgbClr val="FF0000"/>
                                  </a:solidFill>
                                  <a:latin typeface="Cambria Math"/>
                                </a:rPr>
                                <m:t>𝟐</m:t>
                              </m:r>
                            </m:sup>
                          </m:sSup>
                        </m:num>
                        <m:den>
                          <m:r>
                            <a:rPr lang="ar-KW" sz="2000" b="1" i="1">
                              <a:solidFill>
                                <a:srgbClr val="FF0000"/>
                              </a:solidFill>
                              <a:latin typeface="Cambria Math"/>
                            </a:rPr>
                            <m:t>𝟒</m:t>
                          </m:r>
                        </m:den>
                      </m:f>
                      <m:r>
                        <a:rPr lang="en-US" sz="2000" b="1" i="1">
                          <a:solidFill>
                            <a:srgbClr val="FF0000"/>
                          </a:solidFill>
                          <a:latin typeface="Cambria Math"/>
                        </a:rPr>
                        <m:t> − </m:t>
                      </m:r>
                      <m:f>
                        <m:fPr>
                          <m:ctrlPr>
                            <a:rPr lang="en-US" sz="2000" b="1" i="1">
                              <a:solidFill>
                                <a:srgbClr val="FF0000"/>
                              </a:solidFill>
                              <a:latin typeface="Cambria Math" panose="02040503050406030204" pitchFamily="18" charset="0"/>
                            </a:rPr>
                          </m:ctrlPr>
                        </m:fPr>
                        <m:num>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𝒙</m:t>
                              </m:r>
                            </m:e>
                            <m:sup>
                              <m:r>
                                <a:rPr lang="en-US" sz="2000" b="1" i="1">
                                  <a:solidFill>
                                    <a:srgbClr val="FF0000"/>
                                  </a:solidFill>
                                  <a:latin typeface="Cambria Math"/>
                                </a:rPr>
                                <m:t>𝟐</m:t>
                              </m:r>
                            </m:sup>
                          </m:sSup>
                        </m:num>
                        <m:den>
                          <m:r>
                            <a:rPr lang="en-US" sz="2000" b="1" i="1">
                              <a:solidFill>
                                <a:srgbClr val="FF0000"/>
                              </a:solidFill>
                              <a:latin typeface="Cambria Math"/>
                            </a:rPr>
                            <m:t>𝟓</m:t>
                          </m:r>
                        </m:den>
                      </m:f>
                      <m:r>
                        <a:rPr lang="en-US" sz="2000" b="1" i="1">
                          <a:solidFill>
                            <a:srgbClr val="FF0000"/>
                          </a:solidFill>
                          <a:latin typeface="Cambria Math"/>
                        </a:rPr>
                        <m:t> =</m:t>
                      </m:r>
                      <m:r>
                        <a:rPr lang="en-US" sz="2000" b="1" i="1">
                          <a:solidFill>
                            <a:srgbClr val="FF0000"/>
                          </a:solidFill>
                          <a:latin typeface="Cambria Math"/>
                        </a:rPr>
                        <m:t>𝟏</m:t>
                      </m:r>
                      <m:r>
                        <a:rPr lang="en-US" sz="2000" b="1" i="1">
                          <a:solidFill>
                            <a:srgbClr val="FF0000"/>
                          </a:solidFill>
                          <a:latin typeface="Cambria Math"/>
                        </a:rPr>
                        <m:t> </m:t>
                      </m:r>
                    </m:oMath>
                  </m:oMathPara>
                </a14:m>
                <a:endParaRPr lang="ar-KW" b="1" dirty="0">
                  <a:solidFill>
                    <a:srgbClr val="FF0000"/>
                  </a:solidFill>
                </a:endParaRPr>
              </a:p>
            </p:txBody>
          </p:sp>
        </mc:Choice>
        <mc:Fallback>
          <p:sp>
            <p:nvSpPr>
              <p:cNvPr id="37" name="TextBox 36"/>
              <p:cNvSpPr txBox="1">
                <a:spLocks noRot="1" noChangeAspect="1" noMove="1" noResize="1" noEditPoints="1" noAdjustHandles="1" noChangeArrowheads="1" noChangeShapeType="1" noTextEdit="1"/>
              </p:cNvSpPr>
              <p:nvPr/>
            </p:nvSpPr>
            <p:spPr>
              <a:xfrm>
                <a:off x="2766874" y="4593324"/>
                <a:ext cx="2669222" cy="717761"/>
              </a:xfrm>
              <a:prstGeom prst="rect">
                <a:avLst/>
              </a:prstGeom>
              <a:blipFill>
                <a:blip r:embed="rId4"/>
                <a:stretch>
                  <a:fillRect/>
                </a:stretch>
              </a:blipFill>
            </p:spPr>
            <p:txBody>
              <a:bodyPr/>
              <a:lstStyle/>
              <a:p>
                <a:r>
                  <a:rPr lang="en-US">
                    <a:noFill/>
                  </a:rPr>
                  <a:t> </a:t>
                </a:r>
              </a:p>
            </p:txBody>
          </p:sp>
        </mc:Fallback>
      </mc:AlternateContent>
      <p:sp>
        <p:nvSpPr>
          <p:cNvPr id="12" name="Rectangle 11"/>
          <p:cNvSpPr/>
          <p:nvPr/>
        </p:nvSpPr>
        <p:spPr>
          <a:xfrm>
            <a:off x="5991614" y="5376118"/>
            <a:ext cx="2396810" cy="369332"/>
          </a:xfrm>
          <a:prstGeom prst="rect">
            <a:avLst/>
          </a:prstGeom>
        </p:spPr>
        <p:txBody>
          <a:bodyPr wrap="none">
            <a:spAutoFit/>
          </a:bodyPr>
          <a:lstStyle/>
          <a:p>
            <a:r>
              <a:rPr lang="ar-KW" b="1" dirty="0"/>
              <a:t>معادلتا الخطين المقاربين هما </a:t>
            </a:r>
            <a:endParaRPr lang="ar-SA" dirty="0"/>
          </a:p>
        </p:txBody>
      </p:sp>
      <mc:AlternateContent xmlns:mc="http://schemas.openxmlformats.org/markup-compatibility/2006">
        <mc:Choice xmlns:a14="http://schemas.microsoft.com/office/drawing/2010/main" Requires="a14">
          <p:sp>
            <p:nvSpPr>
              <p:cNvPr id="13" name="Rectangle 12"/>
              <p:cNvSpPr/>
              <p:nvPr/>
            </p:nvSpPr>
            <p:spPr>
              <a:xfrm>
                <a:off x="1043608" y="5385412"/>
                <a:ext cx="1128834" cy="461665"/>
              </a:xfrm>
              <a:prstGeom prst="rect">
                <a:avLst/>
              </a:prstGeom>
            </p:spPr>
            <p:txBody>
              <a:bodyPr wrap="none">
                <a:spAutoFit/>
              </a:bodyPr>
              <a:lstStyle/>
              <a:p>
                <a:r>
                  <a:rPr lang="ar-KW" dirty="0"/>
                  <a:t> </a:t>
                </a:r>
                <a14:m>
                  <m:oMath xmlns:m="http://schemas.openxmlformats.org/officeDocument/2006/math">
                    <m:r>
                      <a:rPr lang="en-US" b="1" i="1">
                        <a:latin typeface="Cambria Math"/>
                      </a:rPr>
                      <m:t>𝒚</m:t>
                    </m:r>
                    <m:r>
                      <a:rPr lang="en-US" b="1" i="1">
                        <a:latin typeface="Cambria Math"/>
                      </a:rPr>
                      <m:t>=</m:t>
                    </m:r>
                    <m:r>
                      <m:rPr>
                        <m:nor/>
                      </m:rPr>
                      <a:rPr lang="en-US" b="1" dirty="0"/>
                      <m:t>±</m:t>
                    </m:r>
                    <m:f>
                      <m:fPr>
                        <m:ctrlPr>
                          <a:rPr lang="en-US" b="1" i="1" dirty="0">
                            <a:latin typeface="Cambria Math" panose="02040503050406030204" pitchFamily="18" charset="0"/>
                          </a:rPr>
                        </m:ctrlPr>
                      </m:fPr>
                      <m:num>
                        <m:r>
                          <a:rPr lang="en-US" b="1" i="1" dirty="0">
                            <a:latin typeface="Cambria Math"/>
                          </a:rPr>
                          <m:t>𝒂</m:t>
                        </m:r>
                      </m:num>
                      <m:den>
                        <m:r>
                          <a:rPr lang="en-US" b="1" i="1" dirty="0">
                            <a:latin typeface="Cambria Math"/>
                          </a:rPr>
                          <m:t>𝒃</m:t>
                        </m:r>
                      </m:den>
                    </m:f>
                    <m:r>
                      <a:rPr lang="en-US" b="1" i="1" dirty="0">
                        <a:latin typeface="Cambria Math"/>
                      </a:rPr>
                      <m:t>𝒙</m:t>
                    </m:r>
                  </m:oMath>
                </a14:m>
                <a:endParaRPr lang="ar-SA" dirty="0"/>
              </a:p>
            </p:txBody>
          </p:sp>
        </mc:Choice>
        <mc:Fallback>
          <p:sp>
            <p:nvSpPr>
              <p:cNvPr id="13" name="Rectangle 12"/>
              <p:cNvSpPr>
                <a:spLocks noRot="1" noChangeAspect="1" noMove="1" noResize="1" noEditPoints="1" noAdjustHandles="1" noChangeArrowheads="1" noChangeShapeType="1" noTextEdit="1"/>
              </p:cNvSpPr>
              <p:nvPr/>
            </p:nvSpPr>
            <p:spPr>
              <a:xfrm>
                <a:off x="1043608" y="5385412"/>
                <a:ext cx="1128834" cy="461665"/>
              </a:xfrm>
              <a:prstGeom prst="rect">
                <a:avLst/>
              </a:prstGeom>
              <a:blipFill>
                <a:blip r:embed="rId5"/>
                <a:stretch>
                  <a:fillRect r="-4865" b="-657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2699794" y="5384843"/>
                <a:ext cx="1237903" cy="504625"/>
              </a:xfrm>
              <a:prstGeom prst="rect">
                <a:avLst/>
              </a:prstGeom>
            </p:spPr>
            <p:txBody>
              <a:bodyPr wrap="none">
                <a:spAutoFit/>
              </a:bodyPr>
              <a:lstStyle/>
              <a:p>
                <a14:m>
                  <m:oMath xmlns:m="http://schemas.openxmlformats.org/officeDocument/2006/math">
                    <m:r>
                      <a:rPr lang="en-US" b="1" i="1">
                        <a:latin typeface="Cambria Math"/>
                      </a:rPr>
                      <m:t>𝒚</m:t>
                    </m:r>
                    <m:r>
                      <a:rPr lang="en-US" b="1" i="1">
                        <a:latin typeface="Cambria Math"/>
                      </a:rPr>
                      <m:t>=</m:t>
                    </m:r>
                    <m:r>
                      <m:rPr>
                        <m:nor/>
                      </m:rPr>
                      <a:rPr lang="en-US" b="1" dirty="0"/>
                      <m:t>±</m:t>
                    </m:r>
                    <m:f>
                      <m:fPr>
                        <m:ctrlPr>
                          <a:rPr lang="en-US" b="1" i="1" dirty="0">
                            <a:latin typeface="Cambria Math" panose="02040503050406030204" pitchFamily="18" charset="0"/>
                          </a:rPr>
                        </m:ctrlPr>
                      </m:fPr>
                      <m:num>
                        <m:r>
                          <a:rPr lang="en-US" b="1" i="1" dirty="0">
                            <a:latin typeface="Cambria Math"/>
                          </a:rPr>
                          <m:t>𝟐</m:t>
                        </m:r>
                      </m:num>
                      <m:den>
                        <m:rad>
                          <m:radPr>
                            <m:degHide m:val="on"/>
                            <m:ctrlPr>
                              <a:rPr lang="en-US" b="1" i="1" dirty="0">
                                <a:latin typeface="Cambria Math" panose="02040503050406030204" pitchFamily="18" charset="0"/>
                              </a:rPr>
                            </m:ctrlPr>
                          </m:radPr>
                          <m:deg/>
                          <m:e>
                            <m:r>
                              <a:rPr lang="en-US" b="1" i="1" dirty="0">
                                <a:latin typeface="Cambria Math"/>
                              </a:rPr>
                              <m:t>𝟓</m:t>
                            </m:r>
                          </m:e>
                        </m:rad>
                      </m:den>
                    </m:f>
                    <m:r>
                      <a:rPr lang="en-US" b="1" i="1" dirty="0">
                        <a:latin typeface="Cambria Math"/>
                      </a:rPr>
                      <m:t>𝒙</m:t>
                    </m:r>
                  </m:oMath>
                </a14:m>
                <a:r>
                  <a:rPr lang="en-US" b="1" dirty="0"/>
                  <a:t> </a:t>
                </a:r>
                <a:endParaRPr lang="ar-SA" dirty="0"/>
              </a:p>
            </p:txBody>
          </p:sp>
        </mc:Choice>
        <mc:Fallback>
          <p:sp>
            <p:nvSpPr>
              <p:cNvPr id="14" name="Rectangle 13"/>
              <p:cNvSpPr>
                <a:spLocks noRot="1" noChangeAspect="1" noMove="1" noResize="1" noEditPoints="1" noAdjustHandles="1" noChangeArrowheads="1" noChangeShapeType="1" noTextEdit="1"/>
              </p:cNvSpPr>
              <p:nvPr/>
            </p:nvSpPr>
            <p:spPr>
              <a:xfrm>
                <a:off x="2699794" y="5384843"/>
                <a:ext cx="1237903" cy="50462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5691366" y="5241394"/>
                <a:ext cx="248786" cy="6778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1" i="1">
                          <a:latin typeface="Cambria Math"/>
                        </a:rPr>
                        <m:t>𝒚</m:t>
                      </m:r>
                      <m:r>
                        <a:rPr lang="en-US" b="1" i="1">
                          <a:latin typeface="Cambria Math"/>
                        </a:rPr>
                        <m:t>=</m:t>
                      </m:r>
                      <m:r>
                        <m:rPr>
                          <m:nor/>
                        </m:rPr>
                        <a:rPr lang="en-US" b="1" dirty="0"/>
                        <m:t>±</m:t>
                      </m:r>
                      <m:f>
                        <m:fPr>
                          <m:ctrlPr>
                            <a:rPr lang="en-US" b="1" i="1" dirty="0">
                              <a:latin typeface="Cambria Math" panose="02040503050406030204" pitchFamily="18" charset="0"/>
                            </a:rPr>
                          </m:ctrlPr>
                        </m:fPr>
                        <m:num>
                          <m:r>
                            <a:rPr lang="en-US" b="1" i="1" dirty="0">
                              <a:latin typeface="Cambria Math"/>
                            </a:rPr>
                            <m:t>𝟐</m:t>
                          </m:r>
                          <m:rad>
                            <m:radPr>
                              <m:degHide m:val="on"/>
                              <m:ctrlPr>
                                <a:rPr lang="en-US" b="1" i="1" dirty="0">
                                  <a:latin typeface="Cambria Math" panose="02040503050406030204" pitchFamily="18" charset="0"/>
                                </a:rPr>
                              </m:ctrlPr>
                            </m:radPr>
                            <m:deg/>
                            <m:e>
                              <m:r>
                                <a:rPr lang="en-US" b="1" i="1" dirty="0">
                                  <a:latin typeface="Cambria Math"/>
                                </a:rPr>
                                <m:t>𝟓</m:t>
                              </m:r>
                            </m:e>
                          </m:rad>
                        </m:num>
                        <m:den>
                          <m:r>
                            <a:rPr lang="en-US" b="1" i="1" dirty="0">
                              <a:latin typeface="Cambria Math"/>
                            </a:rPr>
                            <m:t>𝟓</m:t>
                          </m:r>
                        </m:den>
                      </m:f>
                      <m:r>
                        <a:rPr lang="en-US" b="1" i="1" dirty="0">
                          <a:latin typeface="Cambria Math"/>
                        </a:rPr>
                        <m:t>𝒙</m:t>
                      </m:r>
                      <m:r>
                        <a:rPr lang="ar-KW" b="1" i="1" dirty="0">
                          <a:latin typeface="Cambria Math"/>
                        </a:rPr>
                        <m:t> </m:t>
                      </m:r>
                    </m:oMath>
                  </m:oMathPara>
                </a14:m>
                <a:endParaRPr lang="ar-SA" dirty="0"/>
              </a:p>
            </p:txBody>
          </p:sp>
        </mc:Choice>
        <mc:Fallback>
          <p:sp>
            <p:nvSpPr>
              <p:cNvPr id="19" name="Rectangle 18"/>
              <p:cNvSpPr>
                <a:spLocks noRot="1" noChangeAspect="1" noMove="1" noResize="1" noEditPoints="1" noAdjustHandles="1" noChangeArrowheads="1" noChangeShapeType="1" noTextEdit="1"/>
              </p:cNvSpPr>
              <p:nvPr/>
            </p:nvSpPr>
            <p:spPr>
              <a:xfrm>
                <a:off x="5691366" y="5241394"/>
                <a:ext cx="248786" cy="677878"/>
              </a:xfrm>
              <a:prstGeom prst="rect">
                <a:avLst/>
              </a:prstGeom>
              <a:blipFill>
                <a:blip r:embed="rId7"/>
                <a:stretch>
                  <a:fillRect r="-425000"/>
                </a:stretch>
              </a:blipFill>
            </p:spPr>
            <p:txBody>
              <a:bodyPr/>
              <a:lstStyle/>
              <a:p>
                <a:r>
                  <a:rPr lang="en-US">
                    <a:noFill/>
                  </a:rPr>
                  <a:t> </a:t>
                </a:r>
              </a:p>
            </p:txBody>
          </p:sp>
        </mc:Fallback>
      </mc:AlternateContent>
      <p:sp>
        <p:nvSpPr>
          <p:cNvPr id="21" name="Rectangle 20"/>
          <p:cNvSpPr/>
          <p:nvPr/>
        </p:nvSpPr>
        <p:spPr>
          <a:xfrm>
            <a:off x="2616576" y="3861087"/>
            <a:ext cx="1630575" cy="369332"/>
          </a:xfrm>
          <a:prstGeom prst="rect">
            <a:avLst/>
          </a:prstGeom>
        </p:spPr>
        <p:txBody>
          <a:bodyPr wrap="none">
            <a:spAutoFit/>
          </a:bodyPr>
          <a:lstStyle/>
          <a:p>
            <a:r>
              <a:rPr lang="en-US" b="1" dirty="0"/>
              <a:t>c</a:t>
            </a:r>
            <a:r>
              <a:rPr lang="en-US" b="1" baseline="30000" dirty="0"/>
              <a:t>2  </a:t>
            </a:r>
            <a:r>
              <a:rPr lang="en-US" b="1" dirty="0"/>
              <a:t>=  a</a:t>
            </a:r>
            <a:r>
              <a:rPr lang="en-US" b="1" baseline="30000" dirty="0"/>
              <a:t>2</a:t>
            </a:r>
            <a:r>
              <a:rPr lang="en-US" b="1" dirty="0"/>
              <a:t>  +  b</a:t>
            </a:r>
            <a:r>
              <a:rPr lang="en-US" b="1" baseline="30000" dirty="0"/>
              <a:t>2</a:t>
            </a:r>
            <a:endParaRPr lang="en-US" b="1" dirty="0"/>
          </a:p>
        </p:txBody>
      </p:sp>
      <p:sp>
        <p:nvSpPr>
          <p:cNvPr id="32" name="Rectangle 31"/>
          <p:cNvSpPr/>
          <p:nvPr/>
        </p:nvSpPr>
        <p:spPr>
          <a:xfrm>
            <a:off x="4709997" y="3900262"/>
            <a:ext cx="1627369" cy="369332"/>
          </a:xfrm>
          <a:prstGeom prst="rect">
            <a:avLst/>
          </a:prstGeom>
        </p:spPr>
        <p:txBody>
          <a:bodyPr wrap="none">
            <a:spAutoFit/>
          </a:bodyPr>
          <a:lstStyle/>
          <a:p>
            <a:r>
              <a:rPr lang="en-US" b="1" dirty="0"/>
              <a:t> 3</a:t>
            </a:r>
            <a:r>
              <a:rPr lang="en-US" b="1" baseline="30000" dirty="0"/>
              <a:t>2 </a:t>
            </a:r>
            <a:r>
              <a:rPr lang="en-US" b="1" dirty="0"/>
              <a:t> = 2</a:t>
            </a:r>
            <a:r>
              <a:rPr lang="en-US" b="1" baseline="30000" dirty="0"/>
              <a:t>2</a:t>
            </a:r>
            <a:r>
              <a:rPr lang="en-US" b="1" dirty="0"/>
              <a:t>  + b</a:t>
            </a:r>
            <a:r>
              <a:rPr lang="en-US" b="1" baseline="30000" dirty="0"/>
              <a:t>2 </a:t>
            </a:r>
            <a:endParaRPr lang="ar-SA" dirty="0"/>
          </a:p>
        </p:txBody>
      </p:sp>
      <p:sp>
        <p:nvSpPr>
          <p:cNvPr id="33" name="Rectangle 32"/>
          <p:cNvSpPr/>
          <p:nvPr/>
        </p:nvSpPr>
        <p:spPr>
          <a:xfrm>
            <a:off x="2692718" y="4230419"/>
            <a:ext cx="1478289" cy="369332"/>
          </a:xfrm>
          <a:prstGeom prst="rect">
            <a:avLst/>
          </a:prstGeom>
        </p:spPr>
        <p:txBody>
          <a:bodyPr wrap="none">
            <a:spAutoFit/>
          </a:bodyPr>
          <a:lstStyle/>
          <a:p>
            <a:r>
              <a:rPr lang="en-US" b="1" dirty="0"/>
              <a:t>b</a:t>
            </a:r>
            <a:r>
              <a:rPr lang="en-US" b="1" baseline="30000" dirty="0"/>
              <a:t>2</a:t>
            </a:r>
            <a:r>
              <a:rPr lang="en-US" b="1" dirty="0"/>
              <a:t> = c</a:t>
            </a:r>
            <a:r>
              <a:rPr lang="en-US" b="1" baseline="30000" dirty="0"/>
              <a:t>2</a:t>
            </a:r>
            <a:r>
              <a:rPr lang="en-US" b="1" dirty="0"/>
              <a:t>  - a</a:t>
            </a:r>
            <a:r>
              <a:rPr lang="en-US" b="1" baseline="30000" dirty="0"/>
              <a:t>2</a:t>
            </a:r>
            <a:r>
              <a:rPr lang="en-US" b="1" dirty="0"/>
              <a:t> </a:t>
            </a:r>
            <a:endParaRPr lang="ar-SA" dirty="0"/>
          </a:p>
        </p:txBody>
      </p:sp>
      <p:sp>
        <p:nvSpPr>
          <p:cNvPr id="34" name="Rectangle 33"/>
          <p:cNvSpPr/>
          <p:nvPr/>
        </p:nvSpPr>
        <p:spPr>
          <a:xfrm>
            <a:off x="4822711" y="4295595"/>
            <a:ext cx="1372491" cy="369332"/>
          </a:xfrm>
          <a:prstGeom prst="rect">
            <a:avLst/>
          </a:prstGeom>
        </p:spPr>
        <p:txBody>
          <a:bodyPr wrap="none">
            <a:spAutoFit/>
          </a:bodyPr>
          <a:lstStyle/>
          <a:p>
            <a:r>
              <a:rPr lang="en-US" b="1" dirty="0"/>
              <a:t>= 9 – 4 = 5 </a:t>
            </a:r>
            <a:endParaRPr lang="ar-SA" dirty="0"/>
          </a:p>
        </p:txBody>
      </p:sp>
      <p:sp>
        <p:nvSpPr>
          <p:cNvPr id="47" name="Right Arrow 46"/>
          <p:cNvSpPr/>
          <p:nvPr/>
        </p:nvSpPr>
        <p:spPr>
          <a:xfrm>
            <a:off x="4247149" y="4444261"/>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48" name="Right Arrow 47"/>
          <p:cNvSpPr/>
          <p:nvPr/>
        </p:nvSpPr>
        <p:spPr>
          <a:xfrm>
            <a:off x="4321896" y="4048928"/>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49" name="Right Arrow 48"/>
          <p:cNvSpPr/>
          <p:nvPr/>
        </p:nvSpPr>
        <p:spPr>
          <a:xfrm>
            <a:off x="3895729" y="5675322"/>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50" name="Right Arrow 49"/>
          <p:cNvSpPr/>
          <p:nvPr/>
        </p:nvSpPr>
        <p:spPr>
          <a:xfrm>
            <a:off x="2195736" y="5637411"/>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mc:AlternateContent xmlns:mc="http://schemas.openxmlformats.org/markup-compatibility/2006">
        <mc:Choice xmlns:a14="http://schemas.microsoft.com/office/drawing/2010/main" Requires="a14">
          <p:sp>
            <p:nvSpPr>
              <p:cNvPr id="51" name="TextBox 50"/>
              <p:cNvSpPr txBox="1"/>
              <p:nvPr/>
            </p:nvSpPr>
            <p:spPr>
              <a:xfrm>
                <a:off x="35496" y="5961474"/>
                <a:ext cx="8892480" cy="751168"/>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000" b="1" dirty="0">
                    <a:solidFill>
                      <a:srgbClr val="00B050"/>
                    </a:solidFill>
                  </a:rPr>
                  <a:t>لرسم مخطط القطع الزائد نرسم مستطيل رؤوسة هى الأزواج المرتبة : </a:t>
                </a:r>
                <a:r>
                  <a:rPr lang="en-US" sz="2000" b="1" dirty="0">
                    <a:solidFill>
                      <a:srgbClr val="00B050"/>
                    </a:solidFill>
                  </a:rPr>
                  <a:t>( ±a  , ± b )</a:t>
                </a:r>
                <a:r>
                  <a:rPr lang="ar-KW" sz="2000" b="1" dirty="0">
                    <a:solidFill>
                      <a:srgbClr val="00B050"/>
                    </a:solidFill>
                  </a:rPr>
                  <a:t> , </a:t>
                </a:r>
                <a:r>
                  <a:rPr lang="en-US" sz="2000" b="1" dirty="0">
                    <a:solidFill>
                      <a:srgbClr val="00B050"/>
                    </a:solidFill>
                  </a:rPr>
                  <a:t>2)</a:t>
                </a:r>
                <a:r>
                  <a:rPr lang="ar-KW" sz="2000" b="1" dirty="0">
                    <a:solidFill>
                      <a:srgbClr val="00B050"/>
                    </a:solidFill>
                  </a:rPr>
                  <a:t>± </a:t>
                </a:r>
                <a14:m>
                  <m:oMath xmlns:m="http://schemas.openxmlformats.org/officeDocument/2006/math">
                    <m:rad>
                      <m:radPr>
                        <m:degHide m:val="on"/>
                        <m:ctrlPr>
                          <a:rPr lang="ar-KW" sz="2000" b="1" i="1">
                            <a:solidFill>
                              <a:srgbClr val="00B050"/>
                            </a:solidFill>
                            <a:latin typeface="Cambria Math" panose="02040503050406030204" pitchFamily="18" charset="0"/>
                          </a:rPr>
                        </m:ctrlPr>
                      </m:radPr>
                      <m:deg/>
                      <m:e>
                        <m:r>
                          <a:rPr lang="en-US" sz="2000" b="1" i="1">
                            <a:solidFill>
                              <a:srgbClr val="00B050"/>
                            </a:solidFill>
                            <a:latin typeface="Cambria Math"/>
                          </a:rPr>
                          <m:t>𝟓</m:t>
                        </m:r>
                      </m:e>
                    </m:rad>
                  </m:oMath>
                </a14:m>
                <a:r>
                  <a:rPr lang="en-US" sz="2000" b="1" dirty="0">
                    <a:solidFill>
                      <a:srgbClr val="00B050"/>
                    </a:solidFill>
                  </a:rPr>
                  <a:t>,</a:t>
                </a:r>
                <a:r>
                  <a:rPr lang="ar-KW" sz="2000" b="1" dirty="0">
                    <a:solidFill>
                      <a:srgbClr val="00B050"/>
                    </a:solidFill>
                  </a:rPr>
                  <a:t>±) ثم نرسم الخطين المقاربين على أنهما ينطبقان على قطرى المستطيل ونكمل رسم بيان القطع</a:t>
                </a:r>
              </a:p>
            </p:txBody>
          </p:sp>
        </mc:Choice>
        <mc:Fallback>
          <p:sp>
            <p:nvSpPr>
              <p:cNvPr id="51" name="TextBox 50"/>
              <p:cNvSpPr txBox="1">
                <a:spLocks noRot="1" noChangeAspect="1" noMove="1" noResize="1" noEditPoints="1" noAdjustHandles="1" noChangeArrowheads="1" noChangeShapeType="1" noTextEdit="1"/>
              </p:cNvSpPr>
              <p:nvPr/>
            </p:nvSpPr>
            <p:spPr>
              <a:xfrm>
                <a:off x="35496" y="5961474"/>
                <a:ext cx="8892480" cy="751168"/>
              </a:xfrm>
              <a:prstGeom prst="rect">
                <a:avLst/>
              </a:prstGeom>
              <a:blipFill>
                <a:blip r:embed="rId8"/>
                <a:stretch>
                  <a:fillRect/>
                </a:stretch>
              </a:blipFill>
              <a:effectLst>
                <a:outerShdw blurRad="50800" dist="25000" dir="5400000" rotWithShape="0">
                  <a:srgbClr val="000000">
                    <a:alpha val="40000"/>
                  </a:srgbClr>
                </a:outerShdw>
                <a:softEdge rad="127000"/>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0" grpId="0" animBg="1"/>
      <p:bldP spid="2" grpId="0"/>
      <p:bldP spid="4" grpId="0"/>
      <p:bldP spid="31" grpId="0"/>
      <p:bldP spid="5" grpId="0"/>
      <p:bldP spid="6" grpId="0"/>
      <p:bldP spid="7" grpId="0"/>
      <p:bldP spid="8" grpId="0"/>
      <p:bldP spid="9" grpId="0"/>
      <p:bldP spid="11" grpId="0"/>
      <p:bldP spid="37" grpId="0"/>
      <p:bldP spid="12" grpId="0"/>
      <p:bldP spid="13" grpId="0"/>
      <p:bldP spid="14" grpId="0"/>
      <p:bldP spid="19" grpId="0"/>
      <p:bldP spid="21" grpId="0"/>
      <p:bldP spid="32" grpId="0"/>
      <p:bldP spid="33" grpId="0"/>
      <p:bldP spid="34" grpId="0"/>
      <p:bldP spid="47" grpId="0" animBg="1"/>
      <p:bldP spid="48" grpId="0" animBg="1"/>
      <p:bldP spid="49" grpId="0" animBg="1"/>
      <p:bldP spid="50" grpId="0" animBg="1"/>
      <p:bldP spid="51"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141429755"/>
              </p:ext>
            </p:extLst>
          </p:nvPr>
        </p:nvGraphicFramePr>
        <p:xfrm>
          <a:off x="107508" y="1136356"/>
          <a:ext cx="8784972" cy="5460996"/>
        </p:xfrm>
        <a:graphic>
          <a:graphicData uri="http://schemas.openxmlformats.org/drawingml/2006/table">
            <a:tbl>
              <a:tblPr rtl="1" firstRow="1" bandRow="1">
                <a:tableStyleId>{5940675A-B579-460E-94D1-54222C63F5DA}</a:tableStyleId>
              </a:tblPr>
              <a:tblGrid>
                <a:gridCol w="732081">
                  <a:extLst>
                    <a:ext uri="{9D8B030D-6E8A-4147-A177-3AD203B41FA5}">
                      <a16:colId xmlns:a16="http://schemas.microsoft.com/office/drawing/2014/main" val="20000"/>
                    </a:ext>
                  </a:extLst>
                </a:gridCol>
                <a:gridCol w="732081">
                  <a:extLst>
                    <a:ext uri="{9D8B030D-6E8A-4147-A177-3AD203B41FA5}">
                      <a16:colId xmlns:a16="http://schemas.microsoft.com/office/drawing/2014/main" val="20001"/>
                    </a:ext>
                  </a:extLst>
                </a:gridCol>
                <a:gridCol w="732081">
                  <a:extLst>
                    <a:ext uri="{9D8B030D-6E8A-4147-A177-3AD203B41FA5}">
                      <a16:colId xmlns:a16="http://schemas.microsoft.com/office/drawing/2014/main" val="20002"/>
                    </a:ext>
                  </a:extLst>
                </a:gridCol>
                <a:gridCol w="732081">
                  <a:extLst>
                    <a:ext uri="{9D8B030D-6E8A-4147-A177-3AD203B41FA5}">
                      <a16:colId xmlns:a16="http://schemas.microsoft.com/office/drawing/2014/main" val="20003"/>
                    </a:ext>
                  </a:extLst>
                </a:gridCol>
                <a:gridCol w="732081">
                  <a:extLst>
                    <a:ext uri="{9D8B030D-6E8A-4147-A177-3AD203B41FA5}">
                      <a16:colId xmlns:a16="http://schemas.microsoft.com/office/drawing/2014/main" val="20004"/>
                    </a:ext>
                  </a:extLst>
                </a:gridCol>
                <a:gridCol w="732081">
                  <a:extLst>
                    <a:ext uri="{9D8B030D-6E8A-4147-A177-3AD203B41FA5}">
                      <a16:colId xmlns:a16="http://schemas.microsoft.com/office/drawing/2014/main" val="20005"/>
                    </a:ext>
                  </a:extLst>
                </a:gridCol>
                <a:gridCol w="732081">
                  <a:extLst>
                    <a:ext uri="{9D8B030D-6E8A-4147-A177-3AD203B41FA5}">
                      <a16:colId xmlns:a16="http://schemas.microsoft.com/office/drawing/2014/main" val="20006"/>
                    </a:ext>
                  </a:extLst>
                </a:gridCol>
                <a:gridCol w="732081">
                  <a:extLst>
                    <a:ext uri="{9D8B030D-6E8A-4147-A177-3AD203B41FA5}">
                      <a16:colId xmlns:a16="http://schemas.microsoft.com/office/drawing/2014/main" val="20007"/>
                    </a:ext>
                  </a:extLst>
                </a:gridCol>
                <a:gridCol w="732081">
                  <a:extLst>
                    <a:ext uri="{9D8B030D-6E8A-4147-A177-3AD203B41FA5}">
                      <a16:colId xmlns:a16="http://schemas.microsoft.com/office/drawing/2014/main" val="20008"/>
                    </a:ext>
                  </a:extLst>
                </a:gridCol>
                <a:gridCol w="732081">
                  <a:extLst>
                    <a:ext uri="{9D8B030D-6E8A-4147-A177-3AD203B41FA5}">
                      <a16:colId xmlns:a16="http://schemas.microsoft.com/office/drawing/2014/main" val="20009"/>
                    </a:ext>
                  </a:extLst>
                </a:gridCol>
                <a:gridCol w="732081">
                  <a:extLst>
                    <a:ext uri="{9D8B030D-6E8A-4147-A177-3AD203B41FA5}">
                      <a16:colId xmlns:a16="http://schemas.microsoft.com/office/drawing/2014/main" val="20010"/>
                    </a:ext>
                  </a:extLst>
                </a:gridCol>
                <a:gridCol w="732081">
                  <a:extLst>
                    <a:ext uri="{9D8B030D-6E8A-4147-A177-3AD203B41FA5}">
                      <a16:colId xmlns:a16="http://schemas.microsoft.com/office/drawing/2014/main" val="20011"/>
                    </a:ext>
                  </a:extLst>
                </a:gridCol>
              </a:tblGrid>
              <a:tr h="455083">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extLst>
                  <a:ext uri="{0D108BD9-81ED-4DB2-BD59-A6C34878D82A}">
                    <a16:rowId xmlns:a16="http://schemas.microsoft.com/office/drawing/2014/main" val="10000"/>
                  </a:ext>
                </a:extLst>
              </a:tr>
              <a:tr h="455083">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extLst>
                  <a:ext uri="{0D108BD9-81ED-4DB2-BD59-A6C34878D82A}">
                    <a16:rowId xmlns:a16="http://schemas.microsoft.com/office/drawing/2014/main" val="10001"/>
                  </a:ext>
                </a:extLst>
              </a:tr>
              <a:tr h="455083">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extLst>
                  <a:ext uri="{0D108BD9-81ED-4DB2-BD59-A6C34878D82A}">
                    <a16:rowId xmlns:a16="http://schemas.microsoft.com/office/drawing/2014/main" val="10002"/>
                  </a:ext>
                </a:extLst>
              </a:tr>
              <a:tr h="455083">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extLst>
                  <a:ext uri="{0D108BD9-81ED-4DB2-BD59-A6C34878D82A}">
                    <a16:rowId xmlns:a16="http://schemas.microsoft.com/office/drawing/2014/main" val="10003"/>
                  </a:ext>
                </a:extLst>
              </a:tr>
              <a:tr h="455083">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4"/>
                  </a:ext>
                </a:extLst>
              </a:tr>
              <a:tr h="455083">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5"/>
                  </a:ext>
                </a:extLst>
              </a:tr>
              <a:tr h="455083">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6"/>
                  </a:ext>
                </a:extLst>
              </a:tr>
              <a:tr h="455083">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extLst>
                  <a:ext uri="{0D108BD9-81ED-4DB2-BD59-A6C34878D82A}">
                    <a16:rowId xmlns:a16="http://schemas.microsoft.com/office/drawing/2014/main" val="10007"/>
                  </a:ext>
                </a:extLst>
              </a:tr>
              <a:tr h="455083">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b="1"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extLst>
                  <a:ext uri="{0D108BD9-81ED-4DB2-BD59-A6C34878D82A}">
                    <a16:rowId xmlns:a16="http://schemas.microsoft.com/office/drawing/2014/main" val="10008"/>
                  </a:ext>
                </a:extLst>
              </a:tr>
              <a:tr h="455083">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extLst>
                  <a:ext uri="{0D108BD9-81ED-4DB2-BD59-A6C34878D82A}">
                    <a16:rowId xmlns:a16="http://schemas.microsoft.com/office/drawing/2014/main" val="10009"/>
                  </a:ext>
                </a:extLst>
              </a:tr>
              <a:tr h="455083">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extLst>
                  <a:ext uri="{0D108BD9-81ED-4DB2-BD59-A6C34878D82A}">
                    <a16:rowId xmlns:a16="http://schemas.microsoft.com/office/drawing/2014/main" val="10010"/>
                  </a:ext>
                </a:extLst>
              </a:tr>
              <a:tr h="455083">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extLst>
                  <a:ext uri="{0D108BD9-81ED-4DB2-BD59-A6C34878D82A}">
                    <a16:rowId xmlns:a16="http://schemas.microsoft.com/office/drawing/2014/main" val="10011"/>
                  </a:ext>
                </a:extLst>
              </a:tr>
            </a:tbl>
          </a:graphicData>
        </a:graphic>
      </p:graphicFrame>
      <p:grpSp>
        <p:nvGrpSpPr>
          <p:cNvPr id="6" name="Group 5"/>
          <p:cNvGrpSpPr/>
          <p:nvPr/>
        </p:nvGrpSpPr>
        <p:grpSpPr>
          <a:xfrm>
            <a:off x="-184284" y="879343"/>
            <a:ext cx="9208080" cy="5764619"/>
            <a:chOff x="-27568" y="764704"/>
            <a:chExt cx="9208080" cy="5764619"/>
          </a:xfrm>
        </p:grpSpPr>
        <p:sp>
          <p:nvSpPr>
            <p:cNvPr id="7" name="TextBox 6"/>
            <p:cNvSpPr txBox="1"/>
            <p:nvPr/>
          </p:nvSpPr>
          <p:spPr>
            <a:xfrm>
              <a:off x="8757408" y="3789040"/>
              <a:ext cx="360040" cy="307777"/>
            </a:xfrm>
            <a:prstGeom prst="rect">
              <a:avLst/>
            </a:prstGeom>
            <a:noFill/>
          </p:spPr>
          <p:txBody>
            <a:bodyPr wrap="square" rtlCol="1">
              <a:spAutoFit/>
            </a:bodyPr>
            <a:lstStyle/>
            <a:p>
              <a:r>
                <a:rPr lang="en-US" sz="1400" b="1" dirty="0"/>
                <a:t>6</a:t>
              </a:r>
              <a:endParaRPr lang="ar-KW" sz="1400" b="1" dirty="0"/>
            </a:p>
          </p:txBody>
        </p:sp>
        <p:grpSp>
          <p:nvGrpSpPr>
            <p:cNvPr id="8" name="Group 7"/>
            <p:cNvGrpSpPr/>
            <p:nvPr/>
          </p:nvGrpSpPr>
          <p:grpSpPr>
            <a:xfrm>
              <a:off x="-27568" y="764704"/>
              <a:ext cx="9208080" cy="5764619"/>
              <a:chOff x="-27568" y="764704"/>
              <a:chExt cx="9208080" cy="5764619"/>
            </a:xfrm>
          </p:grpSpPr>
          <p:grpSp>
            <p:nvGrpSpPr>
              <p:cNvPr id="9" name="Group 8"/>
              <p:cNvGrpSpPr/>
              <p:nvPr/>
            </p:nvGrpSpPr>
            <p:grpSpPr>
              <a:xfrm>
                <a:off x="-27568" y="888975"/>
                <a:ext cx="9079826" cy="5640348"/>
                <a:chOff x="-27568" y="888975"/>
                <a:chExt cx="9079826" cy="5640348"/>
              </a:xfrm>
            </p:grpSpPr>
            <p:cxnSp>
              <p:nvCxnSpPr>
                <p:cNvPr id="12" name="Straight Arrow Connector 11"/>
                <p:cNvCxnSpPr/>
                <p:nvPr/>
              </p:nvCxnSpPr>
              <p:spPr>
                <a:xfrm flipH="1" flipV="1">
                  <a:off x="4659772" y="1036970"/>
                  <a:ext cx="3" cy="5400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a:off x="267286" y="3737270"/>
                  <a:ext cx="8784972" cy="3019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nvGrpSpPr>
                <p:cNvPr id="14" name="Group 13"/>
                <p:cNvGrpSpPr/>
                <p:nvPr/>
              </p:nvGrpSpPr>
              <p:grpSpPr>
                <a:xfrm>
                  <a:off x="-27568" y="888975"/>
                  <a:ext cx="8560008" cy="5640348"/>
                  <a:chOff x="-27568" y="888975"/>
                  <a:chExt cx="8560008" cy="5640348"/>
                </a:xfrm>
              </p:grpSpPr>
              <p:sp>
                <p:nvSpPr>
                  <p:cNvPr id="15" name="TextBox 14"/>
                  <p:cNvSpPr txBox="1"/>
                  <p:nvPr/>
                </p:nvSpPr>
                <p:spPr>
                  <a:xfrm>
                    <a:off x="3563888" y="3789040"/>
                    <a:ext cx="360040" cy="307777"/>
                  </a:xfrm>
                  <a:prstGeom prst="rect">
                    <a:avLst/>
                  </a:prstGeom>
                  <a:noFill/>
                </p:spPr>
                <p:txBody>
                  <a:bodyPr wrap="square" rtlCol="1">
                    <a:spAutoFit/>
                  </a:bodyPr>
                  <a:lstStyle/>
                  <a:p>
                    <a:r>
                      <a:rPr lang="en-US" sz="1400" b="1" dirty="0"/>
                      <a:t>-1</a:t>
                    </a:r>
                    <a:endParaRPr lang="ar-KW" sz="1400" b="1" dirty="0"/>
                  </a:p>
                </p:txBody>
              </p:sp>
              <p:sp>
                <p:nvSpPr>
                  <p:cNvPr id="16" name="TextBox 15"/>
                  <p:cNvSpPr txBox="1"/>
                  <p:nvPr/>
                </p:nvSpPr>
                <p:spPr>
                  <a:xfrm>
                    <a:off x="4306556" y="3030606"/>
                    <a:ext cx="360040" cy="307777"/>
                  </a:xfrm>
                  <a:prstGeom prst="rect">
                    <a:avLst/>
                  </a:prstGeom>
                  <a:noFill/>
                </p:spPr>
                <p:txBody>
                  <a:bodyPr wrap="square" rtlCol="1">
                    <a:spAutoFit/>
                  </a:bodyPr>
                  <a:lstStyle/>
                  <a:p>
                    <a:r>
                      <a:rPr lang="en-US" sz="1400" b="1" dirty="0"/>
                      <a:t>1</a:t>
                    </a:r>
                    <a:endParaRPr lang="ar-KW" sz="1400" b="1" dirty="0"/>
                  </a:p>
                </p:txBody>
              </p:sp>
              <p:sp>
                <p:nvSpPr>
                  <p:cNvPr id="17" name="TextBox 16"/>
                  <p:cNvSpPr txBox="1"/>
                  <p:nvPr/>
                </p:nvSpPr>
                <p:spPr>
                  <a:xfrm>
                    <a:off x="4283968" y="4405580"/>
                    <a:ext cx="360040" cy="307777"/>
                  </a:xfrm>
                  <a:prstGeom prst="rect">
                    <a:avLst/>
                  </a:prstGeom>
                  <a:noFill/>
                </p:spPr>
                <p:txBody>
                  <a:bodyPr wrap="square" rtlCol="1">
                    <a:spAutoFit/>
                  </a:bodyPr>
                  <a:lstStyle/>
                  <a:p>
                    <a:r>
                      <a:rPr lang="en-US" sz="1400" b="1" dirty="0"/>
                      <a:t>-2</a:t>
                    </a:r>
                    <a:endParaRPr lang="ar-KW" sz="1400" b="1" dirty="0"/>
                  </a:p>
                </p:txBody>
              </p:sp>
              <p:sp>
                <p:nvSpPr>
                  <p:cNvPr id="18" name="TextBox 17"/>
                  <p:cNvSpPr txBox="1"/>
                  <p:nvPr/>
                </p:nvSpPr>
                <p:spPr>
                  <a:xfrm>
                    <a:off x="4306556" y="2551260"/>
                    <a:ext cx="360040" cy="307777"/>
                  </a:xfrm>
                  <a:prstGeom prst="rect">
                    <a:avLst/>
                  </a:prstGeom>
                  <a:noFill/>
                </p:spPr>
                <p:txBody>
                  <a:bodyPr wrap="square" rtlCol="1">
                    <a:spAutoFit/>
                  </a:bodyPr>
                  <a:lstStyle/>
                  <a:p>
                    <a:r>
                      <a:rPr lang="en-US" sz="1400" b="1" dirty="0"/>
                      <a:t>2</a:t>
                    </a:r>
                    <a:endParaRPr lang="ar-KW" sz="1400" b="1" dirty="0"/>
                  </a:p>
                </p:txBody>
              </p:sp>
              <p:sp>
                <p:nvSpPr>
                  <p:cNvPr id="19" name="TextBox 18"/>
                  <p:cNvSpPr txBox="1"/>
                  <p:nvPr/>
                </p:nvSpPr>
                <p:spPr>
                  <a:xfrm>
                    <a:off x="-27568" y="3769295"/>
                    <a:ext cx="360040" cy="307777"/>
                  </a:xfrm>
                  <a:prstGeom prst="rect">
                    <a:avLst/>
                  </a:prstGeom>
                  <a:noFill/>
                </p:spPr>
                <p:txBody>
                  <a:bodyPr wrap="square" rtlCol="1">
                    <a:spAutoFit/>
                  </a:bodyPr>
                  <a:lstStyle/>
                  <a:p>
                    <a:r>
                      <a:rPr lang="en-US" sz="1400" b="1" dirty="0"/>
                      <a:t>-6</a:t>
                    </a:r>
                    <a:endParaRPr lang="ar-KW" sz="1400" b="1" dirty="0"/>
                  </a:p>
                </p:txBody>
              </p:sp>
              <p:sp>
                <p:nvSpPr>
                  <p:cNvPr id="20" name="TextBox 19"/>
                  <p:cNvSpPr txBox="1"/>
                  <p:nvPr/>
                </p:nvSpPr>
                <p:spPr>
                  <a:xfrm>
                    <a:off x="611560" y="3789040"/>
                    <a:ext cx="360040" cy="307777"/>
                  </a:xfrm>
                  <a:prstGeom prst="rect">
                    <a:avLst/>
                  </a:prstGeom>
                  <a:noFill/>
                </p:spPr>
                <p:txBody>
                  <a:bodyPr wrap="square" rtlCol="1">
                    <a:spAutoFit/>
                  </a:bodyPr>
                  <a:lstStyle/>
                  <a:p>
                    <a:r>
                      <a:rPr lang="en-US" sz="1400" b="1" dirty="0"/>
                      <a:t>-5</a:t>
                    </a:r>
                    <a:endParaRPr lang="ar-KW" sz="1400" b="1" dirty="0"/>
                  </a:p>
                </p:txBody>
              </p:sp>
              <p:sp>
                <p:nvSpPr>
                  <p:cNvPr id="21" name="TextBox 20"/>
                  <p:cNvSpPr txBox="1"/>
                  <p:nvPr/>
                </p:nvSpPr>
                <p:spPr>
                  <a:xfrm>
                    <a:off x="1331640" y="3789040"/>
                    <a:ext cx="360040" cy="307777"/>
                  </a:xfrm>
                  <a:prstGeom prst="rect">
                    <a:avLst/>
                  </a:prstGeom>
                  <a:noFill/>
                </p:spPr>
                <p:txBody>
                  <a:bodyPr wrap="square" rtlCol="1">
                    <a:spAutoFit/>
                  </a:bodyPr>
                  <a:lstStyle/>
                  <a:p>
                    <a:r>
                      <a:rPr lang="en-US" sz="1400" b="1" dirty="0"/>
                      <a:t>-4</a:t>
                    </a:r>
                    <a:endParaRPr lang="ar-KW" sz="1400" b="1" dirty="0"/>
                  </a:p>
                </p:txBody>
              </p:sp>
              <p:sp>
                <p:nvSpPr>
                  <p:cNvPr id="22" name="TextBox 21"/>
                  <p:cNvSpPr txBox="1"/>
                  <p:nvPr/>
                </p:nvSpPr>
                <p:spPr>
                  <a:xfrm>
                    <a:off x="2123728" y="3789040"/>
                    <a:ext cx="360040" cy="307777"/>
                  </a:xfrm>
                  <a:prstGeom prst="rect">
                    <a:avLst/>
                  </a:prstGeom>
                  <a:noFill/>
                </p:spPr>
                <p:txBody>
                  <a:bodyPr wrap="square" rtlCol="1">
                    <a:spAutoFit/>
                  </a:bodyPr>
                  <a:lstStyle/>
                  <a:p>
                    <a:r>
                      <a:rPr lang="en-US" sz="1400" b="1" dirty="0"/>
                      <a:t>-3</a:t>
                    </a:r>
                    <a:endParaRPr lang="ar-KW" sz="1400" b="1" dirty="0"/>
                  </a:p>
                </p:txBody>
              </p:sp>
              <p:sp>
                <p:nvSpPr>
                  <p:cNvPr id="23" name="TextBox 22"/>
                  <p:cNvSpPr txBox="1"/>
                  <p:nvPr/>
                </p:nvSpPr>
                <p:spPr>
                  <a:xfrm>
                    <a:off x="4283968" y="3694444"/>
                    <a:ext cx="360040" cy="307777"/>
                  </a:xfrm>
                  <a:prstGeom prst="rect">
                    <a:avLst/>
                  </a:prstGeom>
                  <a:noFill/>
                </p:spPr>
                <p:txBody>
                  <a:bodyPr wrap="square" rtlCol="1">
                    <a:spAutoFit/>
                  </a:bodyPr>
                  <a:lstStyle/>
                  <a:p>
                    <a:r>
                      <a:rPr lang="en-US" sz="1400" b="1" dirty="0"/>
                      <a:t>0</a:t>
                    </a:r>
                    <a:endParaRPr lang="ar-KW" sz="1400" b="1" dirty="0"/>
                  </a:p>
                </p:txBody>
              </p:sp>
              <p:sp>
                <p:nvSpPr>
                  <p:cNvPr id="24" name="TextBox 23"/>
                  <p:cNvSpPr txBox="1"/>
                  <p:nvPr/>
                </p:nvSpPr>
                <p:spPr>
                  <a:xfrm>
                    <a:off x="2843808" y="3789040"/>
                    <a:ext cx="360040" cy="307777"/>
                  </a:xfrm>
                  <a:prstGeom prst="rect">
                    <a:avLst/>
                  </a:prstGeom>
                  <a:noFill/>
                </p:spPr>
                <p:txBody>
                  <a:bodyPr wrap="square" rtlCol="1">
                    <a:spAutoFit/>
                  </a:bodyPr>
                  <a:lstStyle/>
                  <a:p>
                    <a:r>
                      <a:rPr lang="en-US" sz="1400" b="1" dirty="0"/>
                      <a:t>-2</a:t>
                    </a:r>
                    <a:endParaRPr lang="ar-KW" sz="1400" b="1" dirty="0"/>
                  </a:p>
                </p:txBody>
              </p:sp>
              <p:sp>
                <p:nvSpPr>
                  <p:cNvPr id="25" name="TextBox 24"/>
                  <p:cNvSpPr txBox="1"/>
                  <p:nvPr/>
                </p:nvSpPr>
                <p:spPr>
                  <a:xfrm>
                    <a:off x="8172400" y="3717032"/>
                    <a:ext cx="360040" cy="307777"/>
                  </a:xfrm>
                  <a:prstGeom prst="rect">
                    <a:avLst/>
                  </a:prstGeom>
                  <a:noFill/>
                </p:spPr>
                <p:txBody>
                  <a:bodyPr wrap="square" rtlCol="1">
                    <a:spAutoFit/>
                  </a:bodyPr>
                  <a:lstStyle/>
                  <a:p>
                    <a:r>
                      <a:rPr lang="en-US" sz="1400" b="1" dirty="0"/>
                      <a:t>5</a:t>
                    </a:r>
                    <a:endParaRPr lang="ar-KW" sz="1400" b="1" dirty="0"/>
                  </a:p>
                </p:txBody>
              </p:sp>
              <p:sp>
                <p:nvSpPr>
                  <p:cNvPr id="26" name="TextBox 25"/>
                  <p:cNvSpPr txBox="1"/>
                  <p:nvPr/>
                </p:nvSpPr>
                <p:spPr>
                  <a:xfrm>
                    <a:off x="7420788" y="3757508"/>
                    <a:ext cx="360040" cy="307777"/>
                  </a:xfrm>
                  <a:prstGeom prst="rect">
                    <a:avLst/>
                  </a:prstGeom>
                  <a:noFill/>
                </p:spPr>
                <p:txBody>
                  <a:bodyPr wrap="square" rtlCol="1">
                    <a:spAutoFit/>
                  </a:bodyPr>
                  <a:lstStyle/>
                  <a:p>
                    <a:r>
                      <a:rPr lang="en-US" sz="1400" b="1" dirty="0"/>
                      <a:t>4</a:t>
                    </a:r>
                    <a:endParaRPr lang="ar-KW" sz="1400" b="1" dirty="0"/>
                  </a:p>
                </p:txBody>
              </p:sp>
              <p:sp>
                <p:nvSpPr>
                  <p:cNvPr id="27" name="TextBox 26"/>
                  <p:cNvSpPr txBox="1"/>
                  <p:nvPr/>
                </p:nvSpPr>
                <p:spPr>
                  <a:xfrm>
                    <a:off x="6660232" y="3769295"/>
                    <a:ext cx="360040" cy="307777"/>
                  </a:xfrm>
                  <a:prstGeom prst="rect">
                    <a:avLst/>
                  </a:prstGeom>
                  <a:noFill/>
                </p:spPr>
                <p:txBody>
                  <a:bodyPr wrap="square" rtlCol="1">
                    <a:spAutoFit/>
                  </a:bodyPr>
                  <a:lstStyle/>
                  <a:p>
                    <a:r>
                      <a:rPr lang="en-US" sz="1400" b="1" dirty="0"/>
                      <a:t>3</a:t>
                    </a:r>
                    <a:endParaRPr lang="ar-KW" sz="1400" b="1" dirty="0"/>
                  </a:p>
                </p:txBody>
              </p:sp>
              <p:sp>
                <p:nvSpPr>
                  <p:cNvPr id="28" name="TextBox 27"/>
                  <p:cNvSpPr txBox="1"/>
                  <p:nvPr/>
                </p:nvSpPr>
                <p:spPr>
                  <a:xfrm>
                    <a:off x="5940152" y="3769295"/>
                    <a:ext cx="360040" cy="307777"/>
                  </a:xfrm>
                  <a:prstGeom prst="rect">
                    <a:avLst/>
                  </a:prstGeom>
                  <a:noFill/>
                </p:spPr>
                <p:txBody>
                  <a:bodyPr wrap="square" rtlCol="1">
                    <a:spAutoFit/>
                  </a:bodyPr>
                  <a:lstStyle/>
                  <a:p>
                    <a:r>
                      <a:rPr lang="en-US" sz="1400" b="1" dirty="0"/>
                      <a:t>2</a:t>
                    </a:r>
                    <a:endParaRPr lang="ar-KW" sz="1400" b="1" dirty="0"/>
                  </a:p>
                </p:txBody>
              </p:sp>
              <p:sp>
                <p:nvSpPr>
                  <p:cNvPr id="29" name="TextBox 28"/>
                  <p:cNvSpPr txBox="1"/>
                  <p:nvPr/>
                </p:nvSpPr>
                <p:spPr>
                  <a:xfrm>
                    <a:off x="5220072" y="3769295"/>
                    <a:ext cx="360040" cy="307777"/>
                  </a:xfrm>
                  <a:prstGeom prst="rect">
                    <a:avLst/>
                  </a:prstGeom>
                  <a:noFill/>
                </p:spPr>
                <p:txBody>
                  <a:bodyPr wrap="square" rtlCol="1">
                    <a:spAutoFit/>
                  </a:bodyPr>
                  <a:lstStyle/>
                  <a:p>
                    <a:r>
                      <a:rPr lang="en-US" sz="1400" b="1" dirty="0"/>
                      <a:t>1</a:t>
                    </a:r>
                    <a:endParaRPr lang="ar-KW" sz="1400" b="1" dirty="0"/>
                  </a:p>
                </p:txBody>
              </p:sp>
              <p:sp>
                <p:nvSpPr>
                  <p:cNvPr id="30" name="TextBox 29"/>
                  <p:cNvSpPr txBox="1"/>
                  <p:nvPr/>
                </p:nvSpPr>
                <p:spPr>
                  <a:xfrm>
                    <a:off x="4299734" y="3953787"/>
                    <a:ext cx="360040" cy="307777"/>
                  </a:xfrm>
                  <a:prstGeom prst="rect">
                    <a:avLst/>
                  </a:prstGeom>
                  <a:noFill/>
                </p:spPr>
                <p:txBody>
                  <a:bodyPr wrap="square" rtlCol="1">
                    <a:spAutoFit/>
                  </a:bodyPr>
                  <a:lstStyle/>
                  <a:p>
                    <a:r>
                      <a:rPr lang="en-US" sz="1400" b="1" dirty="0"/>
                      <a:t>-1</a:t>
                    </a:r>
                    <a:endParaRPr lang="ar-KW" sz="1400" b="1" dirty="0"/>
                  </a:p>
                </p:txBody>
              </p:sp>
              <p:sp>
                <p:nvSpPr>
                  <p:cNvPr id="31" name="TextBox 30"/>
                  <p:cNvSpPr txBox="1"/>
                  <p:nvPr/>
                </p:nvSpPr>
                <p:spPr>
                  <a:xfrm>
                    <a:off x="4290790" y="1646688"/>
                    <a:ext cx="360040" cy="307777"/>
                  </a:xfrm>
                  <a:prstGeom prst="rect">
                    <a:avLst/>
                  </a:prstGeom>
                  <a:noFill/>
                </p:spPr>
                <p:txBody>
                  <a:bodyPr wrap="square" rtlCol="1">
                    <a:spAutoFit/>
                  </a:bodyPr>
                  <a:lstStyle/>
                  <a:p>
                    <a:r>
                      <a:rPr lang="en-US" sz="1400" b="1" dirty="0"/>
                      <a:t>4</a:t>
                    </a:r>
                    <a:endParaRPr lang="ar-KW" sz="1400" b="1" dirty="0"/>
                  </a:p>
                </p:txBody>
              </p:sp>
              <p:sp>
                <p:nvSpPr>
                  <p:cNvPr id="32" name="TextBox 31"/>
                  <p:cNvSpPr txBox="1"/>
                  <p:nvPr/>
                </p:nvSpPr>
                <p:spPr>
                  <a:xfrm>
                    <a:off x="4290790" y="2078736"/>
                    <a:ext cx="360040" cy="307777"/>
                  </a:xfrm>
                  <a:prstGeom prst="rect">
                    <a:avLst/>
                  </a:prstGeom>
                  <a:noFill/>
                </p:spPr>
                <p:txBody>
                  <a:bodyPr wrap="square" rtlCol="1">
                    <a:spAutoFit/>
                  </a:bodyPr>
                  <a:lstStyle/>
                  <a:p>
                    <a:r>
                      <a:rPr lang="en-US" sz="1400" b="1" dirty="0"/>
                      <a:t>3</a:t>
                    </a:r>
                    <a:endParaRPr lang="ar-KW" sz="1400" b="1" dirty="0"/>
                  </a:p>
                </p:txBody>
              </p:sp>
              <p:sp>
                <p:nvSpPr>
                  <p:cNvPr id="33" name="TextBox 32"/>
                  <p:cNvSpPr txBox="1"/>
                  <p:nvPr/>
                </p:nvSpPr>
                <p:spPr>
                  <a:xfrm>
                    <a:off x="4283968" y="4869160"/>
                    <a:ext cx="360040" cy="307777"/>
                  </a:xfrm>
                  <a:prstGeom prst="rect">
                    <a:avLst/>
                  </a:prstGeom>
                  <a:noFill/>
                </p:spPr>
                <p:txBody>
                  <a:bodyPr wrap="square" rtlCol="1">
                    <a:spAutoFit/>
                  </a:bodyPr>
                  <a:lstStyle/>
                  <a:p>
                    <a:r>
                      <a:rPr lang="en-US" sz="1400" b="1" dirty="0"/>
                      <a:t>-3</a:t>
                    </a:r>
                    <a:endParaRPr lang="ar-KW" sz="1400" b="1" dirty="0"/>
                  </a:p>
                </p:txBody>
              </p:sp>
              <p:sp>
                <p:nvSpPr>
                  <p:cNvPr id="34" name="TextBox 33"/>
                  <p:cNvSpPr txBox="1"/>
                  <p:nvPr/>
                </p:nvSpPr>
                <p:spPr>
                  <a:xfrm>
                    <a:off x="4283968" y="5306173"/>
                    <a:ext cx="360040" cy="307777"/>
                  </a:xfrm>
                  <a:prstGeom prst="rect">
                    <a:avLst/>
                  </a:prstGeom>
                  <a:noFill/>
                </p:spPr>
                <p:txBody>
                  <a:bodyPr wrap="square" rtlCol="1">
                    <a:spAutoFit/>
                  </a:bodyPr>
                  <a:lstStyle/>
                  <a:p>
                    <a:r>
                      <a:rPr lang="en-US" sz="1400" b="1" dirty="0"/>
                      <a:t>-4</a:t>
                    </a:r>
                    <a:endParaRPr lang="ar-KW" sz="1400" b="1" dirty="0"/>
                  </a:p>
                </p:txBody>
              </p:sp>
              <p:sp>
                <p:nvSpPr>
                  <p:cNvPr id="35" name="TextBox 34"/>
                  <p:cNvSpPr txBox="1"/>
                  <p:nvPr/>
                </p:nvSpPr>
                <p:spPr>
                  <a:xfrm>
                    <a:off x="4315500" y="5789498"/>
                    <a:ext cx="360040" cy="307777"/>
                  </a:xfrm>
                  <a:prstGeom prst="rect">
                    <a:avLst/>
                  </a:prstGeom>
                  <a:noFill/>
                </p:spPr>
                <p:txBody>
                  <a:bodyPr wrap="square" rtlCol="1">
                    <a:spAutoFit/>
                  </a:bodyPr>
                  <a:lstStyle/>
                  <a:p>
                    <a:r>
                      <a:rPr lang="en-US" sz="1400" b="1" dirty="0"/>
                      <a:t>-5</a:t>
                    </a:r>
                    <a:endParaRPr lang="ar-KW" sz="1400" b="1" dirty="0"/>
                  </a:p>
                </p:txBody>
              </p:sp>
              <p:sp>
                <p:nvSpPr>
                  <p:cNvPr id="36" name="TextBox 35"/>
                  <p:cNvSpPr txBox="1"/>
                  <p:nvPr/>
                </p:nvSpPr>
                <p:spPr>
                  <a:xfrm>
                    <a:off x="4299734" y="6221546"/>
                    <a:ext cx="360040" cy="307777"/>
                  </a:xfrm>
                  <a:prstGeom prst="rect">
                    <a:avLst/>
                  </a:prstGeom>
                  <a:noFill/>
                </p:spPr>
                <p:txBody>
                  <a:bodyPr wrap="square" rtlCol="1">
                    <a:spAutoFit/>
                  </a:bodyPr>
                  <a:lstStyle/>
                  <a:p>
                    <a:r>
                      <a:rPr lang="en-US" sz="1400" b="1" dirty="0"/>
                      <a:t>-6</a:t>
                    </a:r>
                    <a:endParaRPr lang="ar-KW" sz="1400" b="1" dirty="0"/>
                  </a:p>
                </p:txBody>
              </p:sp>
              <p:sp>
                <p:nvSpPr>
                  <p:cNvPr id="37" name="TextBox 36"/>
                  <p:cNvSpPr txBox="1"/>
                  <p:nvPr/>
                </p:nvSpPr>
                <p:spPr>
                  <a:xfrm>
                    <a:off x="4283968" y="1290245"/>
                    <a:ext cx="360040" cy="307777"/>
                  </a:xfrm>
                  <a:prstGeom prst="rect">
                    <a:avLst/>
                  </a:prstGeom>
                  <a:noFill/>
                </p:spPr>
                <p:txBody>
                  <a:bodyPr wrap="square" rtlCol="1">
                    <a:spAutoFit/>
                  </a:bodyPr>
                  <a:lstStyle/>
                  <a:p>
                    <a:r>
                      <a:rPr lang="en-US" sz="1400" b="1" dirty="0"/>
                      <a:t>5</a:t>
                    </a:r>
                    <a:endParaRPr lang="ar-KW" sz="1400" b="1" dirty="0"/>
                  </a:p>
                </p:txBody>
              </p:sp>
              <p:sp>
                <p:nvSpPr>
                  <p:cNvPr id="38" name="TextBox 37"/>
                  <p:cNvSpPr txBox="1"/>
                  <p:nvPr/>
                </p:nvSpPr>
                <p:spPr>
                  <a:xfrm>
                    <a:off x="4283968" y="888975"/>
                    <a:ext cx="360040" cy="307777"/>
                  </a:xfrm>
                  <a:prstGeom prst="rect">
                    <a:avLst/>
                  </a:prstGeom>
                  <a:noFill/>
                </p:spPr>
                <p:txBody>
                  <a:bodyPr wrap="square" rtlCol="1">
                    <a:spAutoFit/>
                  </a:bodyPr>
                  <a:lstStyle/>
                  <a:p>
                    <a:r>
                      <a:rPr lang="en-US" sz="1400" b="1" dirty="0"/>
                      <a:t>6</a:t>
                    </a:r>
                    <a:endParaRPr lang="ar-KW" sz="1400" b="1" dirty="0"/>
                  </a:p>
                </p:txBody>
              </p:sp>
            </p:grpSp>
          </p:grpSp>
          <p:sp>
            <p:nvSpPr>
              <p:cNvPr id="10" name="TextBox 9"/>
              <p:cNvSpPr txBox="1"/>
              <p:nvPr/>
            </p:nvSpPr>
            <p:spPr>
              <a:xfrm>
                <a:off x="8604446" y="3532946"/>
                <a:ext cx="576066" cy="400110"/>
              </a:xfrm>
              <a:prstGeom prst="rect">
                <a:avLst/>
              </a:prstGeom>
              <a:noFill/>
            </p:spPr>
            <p:txBody>
              <a:bodyPr wrap="square" rtlCol="1">
                <a:spAutoFit/>
              </a:bodyPr>
              <a:lstStyle/>
              <a:p>
                <a:r>
                  <a:rPr lang="en-US" sz="2000" b="1" dirty="0"/>
                  <a:t>X</a:t>
                </a:r>
                <a:endParaRPr lang="ar-KW" sz="2000" b="1" dirty="0"/>
              </a:p>
            </p:txBody>
          </p:sp>
          <p:sp>
            <p:nvSpPr>
              <p:cNvPr id="11" name="TextBox 10"/>
              <p:cNvSpPr txBox="1"/>
              <p:nvPr/>
            </p:nvSpPr>
            <p:spPr>
              <a:xfrm>
                <a:off x="4355976" y="764704"/>
                <a:ext cx="576064" cy="400110"/>
              </a:xfrm>
              <a:prstGeom prst="rect">
                <a:avLst/>
              </a:prstGeom>
              <a:noFill/>
            </p:spPr>
            <p:txBody>
              <a:bodyPr wrap="square" rtlCol="1">
                <a:spAutoFit/>
              </a:bodyPr>
              <a:lstStyle/>
              <a:p>
                <a:r>
                  <a:rPr lang="en-US" sz="2000" b="1" dirty="0"/>
                  <a:t>Y</a:t>
                </a:r>
                <a:endParaRPr lang="ar-KW" sz="2000" b="1" dirty="0"/>
              </a:p>
            </p:txBody>
          </p:sp>
        </p:grpSp>
      </p:grpSp>
      <p:cxnSp>
        <p:nvCxnSpPr>
          <p:cNvPr id="39" name="Straight Connector 38"/>
          <p:cNvCxnSpPr/>
          <p:nvPr/>
        </p:nvCxnSpPr>
        <p:spPr>
          <a:xfrm flipH="1" flipV="1">
            <a:off x="454844" y="2924944"/>
            <a:ext cx="8280920" cy="40144"/>
          </a:xfrm>
          <a:prstGeom prst="line">
            <a:avLst/>
          </a:prstGeom>
          <a:ln>
            <a:prstDash val="lgDash"/>
          </a:ln>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flipH="1">
            <a:off x="454844" y="4765068"/>
            <a:ext cx="7920880" cy="23800"/>
          </a:xfrm>
          <a:prstGeom prst="line">
            <a:avLst/>
          </a:prstGeom>
          <a:ln>
            <a:prstDash val="lgDash"/>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110570" y="1404884"/>
            <a:ext cx="8913226" cy="5039955"/>
          </a:xfrm>
          <a:prstGeom prst="straightConnector1">
            <a:avLst/>
          </a:prstGeom>
          <a:ln>
            <a:prstDash val="lgDash"/>
            <a:headEnd type="arrow"/>
            <a:tailEnd type="arrow"/>
          </a:ln>
        </p:spPr>
        <p:style>
          <a:lnRef idx="3">
            <a:schemeClr val="accent3"/>
          </a:lnRef>
          <a:fillRef idx="0">
            <a:schemeClr val="accent3"/>
          </a:fillRef>
          <a:effectRef idx="2">
            <a:schemeClr val="accent3"/>
          </a:effectRef>
          <a:fontRef idx="minor">
            <a:schemeClr val="tx1"/>
          </a:fontRef>
        </p:style>
      </p:cxnSp>
      <p:cxnSp>
        <p:nvCxnSpPr>
          <p:cNvPr id="42" name="Straight Arrow Connector 41"/>
          <p:cNvCxnSpPr/>
          <p:nvPr/>
        </p:nvCxnSpPr>
        <p:spPr>
          <a:xfrm flipH="1">
            <a:off x="175756" y="1404882"/>
            <a:ext cx="8848040" cy="4807030"/>
          </a:xfrm>
          <a:prstGeom prst="straightConnector1">
            <a:avLst/>
          </a:prstGeom>
          <a:ln>
            <a:prstDash val="lgDash"/>
            <a:headEnd type="arrow"/>
            <a:tailEnd type="arrow"/>
          </a:ln>
        </p:spPr>
        <p:style>
          <a:lnRef idx="3">
            <a:schemeClr val="accent3"/>
          </a:lnRef>
          <a:fillRef idx="0">
            <a:schemeClr val="accent3"/>
          </a:fillRef>
          <a:effectRef idx="2">
            <a:schemeClr val="accent3"/>
          </a:effectRef>
          <a:fontRef idx="minor">
            <a:schemeClr val="tx1"/>
          </a:fontRef>
        </p:style>
      </p:cxnSp>
      <p:cxnSp>
        <p:nvCxnSpPr>
          <p:cNvPr id="43" name="Straight Connector 42"/>
          <p:cNvCxnSpPr/>
          <p:nvPr/>
        </p:nvCxnSpPr>
        <p:spPr>
          <a:xfrm>
            <a:off x="2843808" y="1311389"/>
            <a:ext cx="0" cy="5133448"/>
          </a:xfrm>
          <a:prstGeom prst="line">
            <a:avLst/>
          </a:prstGeom>
          <a:ln>
            <a:prstDash val="lgDash"/>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6149826" y="1151607"/>
            <a:ext cx="0" cy="5338464"/>
          </a:xfrm>
          <a:prstGeom prst="line">
            <a:avLst/>
          </a:prstGeom>
          <a:ln>
            <a:prstDash val="lgDash"/>
          </a:ln>
        </p:spPr>
        <p:style>
          <a:lnRef idx="2">
            <a:schemeClr val="dk1"/>
          </a:lnRef>
          <a:fillRef idx="0">
            <a:schemeClr val="dk1"/>
          </a:fillRef>
          <a:effectRef idx="1">
            <a:schemeClr val="dk1"/>
          </a:effectRef>
          <a:fontRef idx="minor">
            <a:schemeClr val="tx1"/>
          </a:fontRef>
        </p:style>
      </p:cxnSp>
      <p:sp>
        <p:nvSpPr>
          <p:cNvPr id="45" name="Freeform 7"/>
          <p:cNvSpPr>
            <a:spLocks/>
          </p:cNvSpPr>
          <p:nvPr/>
        </p:nvSpPr>
        <p:spPr bwMode="auto">
          <a:xfrm rot="16200000">
            <a:off x="3752525" y="-1266210"/>
            <a:ext cx="1685561" cy="6840760"/>
          </a:xfrm>
          <a:custGeom>
            <a:avLst/>
            <a:gdLst>
              <a:gd name="T0" fmla="*/ 559 w 559"/>
              <a:gd name="T1" fmla="*/ 0 h 997"/>
              <a:gd name="T2" fmla="*/ 15 w 559"/>
              <a:gd name="T3" fmla="*/ 453 h 997"/>
              <a:gd name="T4" fmla="*/ 469 w 559"/>
              <a:gd name="T5" fmla="*/ 997 h 997"/>
            </a:gdLst>
            <a:ahLst/>
            <a:cxnLst>
              <a:cxn ang="0">
                <a:pos x="T0" y="T1"/>
              </a:cxn>
              <a:cxn ang="0">
                <a:pos x="T2" y="T3"/>
              </a:cxn>
              <a:cxn ang="0">
                <a:pos x="T4" y="T5"/>
              </a:cxn>
            </a:cxnLst>
            <a:rect l="0" t="0" r="r" b="b"/>
            <a:pathLst>
              <a:path w="559" h="997">
                <a:moveTo>
                  <a:pt x="559" y="0"/>
                </a:moveTo>
                <a:cubicBezTo>
                  <a:pt x="294" y="143"/>
                  <a:pt x="30" y="287"/>
                  <a:pt x="15" y="453"/>
                </a:cubicBezTo>
                <a:cubicBezTo>
                  <a:pt x="0" y="619"/>
                  <a:pt x="234" y="808"/>
                  <a:pt x="469" y="997"/>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46" name="Freeform 7"/>
          <p:cNvSpPr>
            <a:spLocks/>
          </p:cNvSpPr>
          <p:nvPr/>
        </p:nvSpPr>
        <p:spPr bwMode="auto">
          <a:xfrm rot="5400000">
            <a:off x="3689763" y="2118915"/>
            <a:ext cx="1679769" cy="6972076"/>
          </a:xfrm>
          <a:custGeom>
            <a:avLst/>
            <a:gdLst>
              <a:gd name="T0" fmla="*/ 559 w 559"/>
              <a:gd name="T1" fmla="*/ 0 h 997"/>
              <a:gd name="T2" fmla="*/ 15 w 559"/>
              <a:gd name="T3" fmla="*/ 453 h 997"/>
              <a:gd name="T4" fmla="*/ 469 w 559"/>
              <a:gd name="T5" fmla="*/ 997 h 997"/>
            </a:gdLst>
            <a:ahLst/>
            <a:cxnLst>
              <a:cxn ang="0">
                <a:pos x="T0" y="T1"/>
              </a:cxn>
              <a:cxn ang="0">
                <a:pos x="T2" y="T3"/>
              </a:cxn>
              <a:cxn ang="0">
                <a:pos x="T4" y="T5"/>
              </a:cxn>
            </a:cxnLst>
            <a:rect l="0" t="0" r="r" b="b"/>
            <a:pathLst>
              <a:path w="559" h="997">
                <a:moveTo>
                  <a:pt x="559" y="0"/>
                </a:moveTo>
                <a:cubicBezTo>
                  <a:pt x="294" y="143"/>
                  <a:pt x="30" y="287"/>
                  <a:pt x="15" y="453"/>
                </a:cubicBezTo>
                <a:cubicBezTo>
                  <a:pt x="0" y="619"/>
                  <a:pt x="234" y="808"/>
                  <a:pt x="469" y="997"/>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47" name="TextBox 46"/>
          <p:cNvSpPr txBox="1"/>
          <p:nvPr/>
        </p:nvSpPr>
        <p:spPr>
          <a:xfrm>
            <a:off x="2327052" y="3501008"/>
            <a:ext cx="564900" cy="369332"/>
          </a:xfrm>
          <a:prstGeom prst="rect">
            <a:avLst/>
          </a:prstGeom>
          <a:noFill/>
        </p:spPr>
        <p:txBody>
          <a:bodyPr wrap="square" rtlCol="1">
            <a:spAutoFit/>
          </a:bodyPr>
          <a:lstStyle/>
          <a:p>
            <a:r>
              <a:rPr lang="en-US" dirty="0"/>
              <a:t>B</a:t>
            </a:r>
            <a:r>
              <a:rPr lang="en-US" sz="1200" dirty="0"/>
              <a:t>1</a:t>
            </a:r>
            <a:r>
              <a:rPr lang="en-US" dirty="0"/>
              <a:t> </a:t>
            </a:r>
            <a:endParaRPr lang="ar-KW" dirty="0"/>
          </a:p>
        </p:txBody>
      </p:sp>
      <p:sp>
        <p:nvSpPr>
          <p:cNvPr id="48" name="TextBox 47"/>
          <p:cNvSpPr txBox="1"/>
          <p:nvPr/>
        </p:nvSpPr>
        <p:spPr>
          <a:xfrm>
            <a:off x="6108032" y="3491716"/>
            <a:ext cx="575504" cy="369332"/>
          </a:xfrm>
          <a:prstGeom prst="rect">
            <a:avLst/>
          </a:prstGeom>
          <a:noFill/>
        </p:spPr>
        <p:txBody>
          <a:bodyPr wrap="square" rtlCol="1">
            <a:spAutoFit/>
          </a:bodyPr>
          <a:lstStyle/>
          <a:p>
            <a:r>
              <a:rPr lang="en-US" dirty="0"/>
              <a:t>B</a:t>
            </a:r>
            <a:r>
              <a:rPr lang="en-US" sz="1200" dirty="0"/>
              <a:t>2</a:t>
            </a:r>
            <a:r>
              <a:rPr lang="en-US" dirty="0"/>
              <a:t> </a:t>
            </a:r>
            <a:endParaRPr lang="ar-KW" dirty="0"/>
          </a:p>
        </p:txBody>
      </p:sp>
      <p:sp>
        <p:nvSpPr>
          <p:cNvPr id="49" name="TextBox 48"/>
          <p:cNvSpPr txBox="1"/>
          <p:nvPr/>
        </p:nvSpPr>
        <p:spPr>
          <a:xfrm>
            <a:off x="4338804" y="4787860"/>
            <a:ext cx="521228" cy="369332"/>
          </a:xfrm>
          <a:prstGeom prst="rect">
            <a:avLst/>
          </a:prstGeom>
          <a:noFill/>
        </p:spPr>
        <p:txBody>
          <a:bodyPr wrap="square" rtlCol="1">
            <a:spAutoFit/>
          </a:bodyPr>
          <a:lstStyle/>
          <a:p>
            <a:r>
              <a:rPr lang="en-US" dirty="0"/>
              <a:t>A</a:t>
            </a:r>
            <a:r>
              <a:rPr lang="en-US" sz="1200" dirty="0"/>
              <a:t>1</a:t>
            </a:r>
            <a:r>
              <a:rPr lang="en-US" dirty="0"/>
              <a:t> </a:t>
            </a:r>
            <a:endParaRPr lang="ar-KW" dirty="0"/>
          </a:p>
        </p:txBody>
      </p:sp>
      <p:sp>
        <p:nvSpPr>
          <p:cNvPr id="50" name="TextBox 49"/>
          <p:cNvSpPr txBox="1"/>
          <p:nvPr/>
        </p:nvSpPr>
        <p:spPr>
          <a:xfrm>
            <a:off x="4338804" y="2555612"/>
            <a:ext cx="569372" cy="369332"/>
          </a:xfrm>
          <a:prstGeom prst="rect">
            <a:avLst/>
          </a:prstGeom>
          <a:noFill/>
        </p:spPr>
        <p:txBody>
          <a:bodyPr wrap="square" rtlCol="1">
            <a:spAutoFit/>
          </a:bodyPr>
          <a:lstStyle/>
          <a:p>
            <a:r>
              <a:rPr lang="en-US" dirty="0"/>
              <a:t>A</a:t>
            </a:r>
            <a:r>
              <a:rPr lang="en-US" sz="1200" dirty="0"/>
              <a:t>2</a:t>
            </a:r>
            <a:r>
              <a:rPr lang="en-US" dirty="0"/>
              <a:t> </a:t>
            </a:r>
            <a:endParaRPr lang="ar-KW" dirty="0"/>
          </a:p>
        </p:txBody>
      </p:sp>
      <p:sp>
        <p:nvSpPr>
          <p:cNvPr id="51" name="TextBox 50"/>
          <p:cNvSpPr txBox="1"/>
          <p:nvPr/>
        </p:nvSpPr>
        <p:spPr>
          <a:xfrm>
            <a:off x="4323038" y="5013176"/>
            <a:ext cx="536994" cy="369332"/>
          </a:xfrm>
          <a:prstGeom prst="rect">
            <a:avLst/>
          </a:prstGeom>
          <a:noFill/>
        </p:spPr>
        <p:txBody>
          <a:bodyPr wrap="square" rtlCol="1">
            <a:spAutoFit/>
          </a:bodyPr>
          <a:lstStyle/>
          <a:p>
            <a:r>
              <a:rPr lang="en-US" dirty="0"/>
              <a:t>F</a:t>
            </a:r>
            <a:r>
              <a:rPr lang="en-US" sz="1200" dirty="0"/>
              <a:t>1</a:t>
            </a:r>
            <a:r>
              <a:rPr lang="en-US" dirty="0"/>
              <a:t> </a:t>
            </a:r>
            <a:endParaRPr lang="ar-KW" dirty="0"/>
          </a:p>
        </p:txBody>
      </p:sp>
      <p:sp>
        <p:nvSpPr>
          <p:cNvPr id="52" name="TextBox 51"/>
          <p:cNvSpPr txBox="1"/>
          <p:nvPr/>
        </p:nvSpPr>
        <p:spPr>
          <a:xfrm>
            <a:off x="4338804" y="2195572"/>
            <a:ext cx="497364" cy="369332"/>
          </a:xfrm>
          <a:prstGeom prst="rect">
            <a:avLst/>
          </a:prstGeom>
          <a:noFill/>
        </p:spPr>
        <p:txBody>
          <a:bodyPr wrap="square" rtlCol="1">
            <a:spAutoFit/>
          </a:bodyPr>
          <a:lstStyle/>
          <a:p>
            <a:r>
              <a:rPr lang="en-US" dirty="0"/>
              <a:t>F</a:t>
            </a:r>
            <a:r>
              <a:rPr lang="en-US" sz="1200" dirty="0"/>
              <a:t>2</a:t>
            </a:r>
            <a:r>
              <a:rPr lang="en-US" dirty="0"/>
              <a:t> </a:t>
            </a:r>
            <a:endParaRPr lang="ar-KW" dirty="0"/>
          </a:p>
        </p:txBody>
      </p:sp>
      <p:sp>
        <p:nvSpPr>
          <p:cNvPr id="53" name="Double Wave 52"/>
          <p:cNvSpPr/>
          <p:nvPr/>
        </p:nvSpPr>
        <p:spPr>
          <a:xfrm>
            <a:off x="287524" y="44624"/>
            <a:ext cx="1836204" cy="864096"/>
          </a:xfrm>
          <a:prstGeom prst="doubleWave">
            <a:avLst>
              <a:gd name="adj1" fmla="val 6250"/>
              <a:gd name="adj2" fmla="val -365"/>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KW" sz="4000" b="1" dirty="0"/>
              <a:t>الرسم</a:t>
            </a:r>
          </a:p>
        </p:txBody>
      </p:sp>
    </p:spTree>
    <p:extLst>
      <p:ext uri="{BB962C8B-B14F-4D97-AF65-F5344CB8AC3E}">
        <p14:creationId xmlns:p14="http://schemas.microsoft.com/office/powerpoint/2010/main" val="38433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p:bldP spid="48" grpId="0"/>
      <p:bldP spid="49" grpId="0"/>
      <p:bldP spid="50" grpId="0"/>
      <p:bldP spid="51" grpId="0"/>
      <p:bldP spid="52" grpId="0"/>
      <p:bldP spid="53"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
          <p:cNvSpPr txBox="1">
            <a:spLocks/>
          </p:cNvSpPr>
          <p:nvPr/>
        </p:nvSpPr>
        <p:spPr>
          <a:xfrm>
            <a:off x="6376216" y="188640"/>
            <a:ext cx="2127249" cy="720080"/>
          </a:xfrm>
          <a:prstGeom prst="rect">
            <a:avLst/>
          </a:prstGeom>
        </p:spPr>
        <p:txBody>
          <a:bodyPr rtlCol="1" anchor="ctr">
            <a:normAutofit fontScale="92500" lnSpcReduction="10000"/>
          </a:bodyPr>
          <a:lstStyle/>
          <a:p>
            <a:pPr algn="ctr" fontAlgn="auto">
              <a:spcAft>
                <a:spcPts val="0"/>
              </a:spcAft>
              <a:defRPr/>
            </a:pPr>
            <a:r>
              <a:rPr lang="ar-KW"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rPr>
              <a:t>حاول ان تحل</a:t>
            </a:r>
            <a:r>
              <a:rPr lang="en-US"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rPr>
              <a:t>2</a:t>
            </a:r>
            <a:r>
              <a:rPr lang="ar-KW"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rPr>
              <a:t>: ص</a:t>
            </a:r>
            <a:r>
              <a:rPr lang="en-US"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rPr>
              <a:t>123</a:t>
            </a:r>
            <a:endParaRPr lang="ar-KW"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endParaRPr>
          </a:p>
        </p:txBody>
      </p:sp>
      <p:pic>
        <p:nvPicPr>
          <p:cNvPr id="1027" name="Picture 3"/>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7884368" y="2109292"/>
            <a:ext cx="769938" cy="455612"/>
          </a:xfrm>
          <a:prstGeom prst="rect">
            <a:avLst/>
          </a:prstGeom>
          <a:noFill/>
          <a:ln w="9525">
            <a:noFill/>
            <a:miter lim="800000"/>
            <a:headEnd/>
            <a:tailEnd/>
          </a:ln>
        </p:spPr>
      </p:pic>
      <p:sp>
        <p:nvSpPr>
          <p:cNvPr id="30" name="مربع نص 2"/>
          <p:cNvSpPr txBox="1"/>
          <p:nvPr/>
        </p:nvSpPr>
        <p:spPr>
          <a:xfrm>
            <a:off x="1115616" y="860521"/>
            <a:ext cx="7420560" cy="1200329"/>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pPr marL="342900" indent="-342900"/>
            <a:r>
              <a:rPr lang="ar-KW" sz="2400" b="1" dirty="0">
                <a:solidFill>
                  <a:srgbClr val="00B050"/>
                </a:solidFill>
                <a:latin typeface="Simplified Arabic" panose="02020603050405020304" pitchFamily="18" charset="-78"/>
                <a:cs typeface="Simplified Arabic" panose="02020603050405020304" pitchFamily="18" charset="-78"/>
              </a:rPr>
              <a:t>أوجد معادلة القطع الزائد الذى بؤرتاه </a:t>
            </a:r>
            <a:r>
              <a:rPr lang="en-US" sz="2400" b="1" dirty="0">
                <a:solidFill>
                  <a:srgbClr val="00B050"/>
                </a:solidFill>
                <a:latin typeface="Simplified Arabic" panose="02020603050405020304" pitchFamily="18" charset="-78"/>
                <a:cs typeface="Simplified Arabic" panose="02020603050405020304" pitchFamily="18" charset="-78"/>
              </a:rPr>
              <a:t> F</a:t>
            </a:r>
            <a:r>
              <a:rPr lang="en-US" sz="2400" b="1" baseline="-25000" dirty="0">
                <a:solidFill>
                  <a:srgbClr val="00B050"/>
                </a:solidFill>
                <a:latin typeface="Simplified Arabic" panose="02020603050405020304" pitchFamily="18" charset="-78"/>
                <a:cs typeface="Simplified Arabic" panose="02020603050405020304" pitchFamily="18" charset="-78"/>
              </a:rPr>
              <a:t>1</a:t>
            </a:r>
            <a:r>
              <a:rPr lang="en-US" sz="2400" b="1" dirty="0">
                <a:solidFill>
                  <a:srgbClr val="00B050"/>
                </a:solidFill>
                <a:latin typeface="Simplified Arabic" panose="02020603050405020304" pitchFamily="18" charset="-78"/>
                <a:cs typeface="Simplified Arabic" panose="02020603050405020304" pitchFamily="18" charset="-78"/>
              </a:rPr>
              <a:t>( -4 , 0 ) , F</a:t>
            </a:r>
            <a:r>
              <a:rPr lang="en-US" sz="2400" b="1" baseline="-25000" dirty="0">
                <a:solidFill>
                  <a:srgbClr val="00B050"/>
                </a:solidFill>
                <a:latin typeface="Simplified Arabic" panose="02020603050405020304" pitchFamily="18" charset="-78"/>
                <a:cs typeface="Simplified Arabic" panose="02020603050405020304" pitchFamily="18" charset="-78"/>
              </a:rPr>
              <a:t>2</a:t>
            </a:r>
            <a:r>
              <a:rPr lang="en-US" sz="2400" b="1" dirty="0">
                <a:solidFill>
                  <a:srgbClr val="00B050"/>
                </a:solidFill>
                <a:latin typeface="Simplified Arabic" panose="02020603050405020304" pitchFamily="18" charset="-78"/>
                <a:cs typeface="Simplified Arabic" panose="02020603050405020304" pitchFamily="18" charset="-78"/>
              </a:rPr>
              <a:t> ( 4 , 0 ) </a:t>
            </a:r>
            <a:endParaRPr lang="ar-KW" sz="2400" b="1" dirty="0">
              <a:solidFill>
                <a:srgbClr val="00B050"/>
              </a:solidFill>
              <a:latin typeface="Simplified Arabic" panose="02020603050405020304" pitchFamily="18" charset="-78"/>
              <a:cs typeface="Simplified Arabic" panose="02020603050405020304" pitchFamily="18" charset="-78"/>
            </a:endParaRPr>
          </a:p>
          <a:p>
            <a:pPr marL="342900" indent="-342900"/>
            <a:r>
              <a:rPr lang="ar-KW" sz="2400" b="1" dirty="0">
                <a:solidFill>
                  <a:srgbClr val="00B050"/>
                </a:solidFill>
                <a:latin typeface="Simplified Arabic" panose="02020603050405020304" pitchFamily="18" charset="-78"/>
                <a:cs typeface="Simplified Arabic" panose="02020603050405020304" pitchFamily="18" charset="-78"/>
              </a:rPr>
              <a:t>ورأساه (</a:t>
            </a:r>
            <a:r>
              <a:rPr lang="en-US" sz="2400" b="1" dirty="0">
                <a:solidFill>
                  <a:srgbClr val="00B050"/>
                </a:solidFill>
                <a:latin typeface="Simplified Arabic" panose="02020603050405020304" pitchFamily="18" charset="-78"/>
                <a:cs typeface="Simplified Arabic" panose="02020603050405020304" pitchFamily="18" charset="-78"/>
              </a:rPr>
              <a:t>A</a:t>
            </a:r>
            <a:r>
              <a:rPr lang="en-US" sz="2400" b="1" baseline="-25000" dirty="0">
                <a:solidFill>
                  <a:srgbClr val="00B050"/>
                </a:solidFill>
                <a:latin typeface="Simplified Arabic" panose="02020603050405020304" pitchFamily="18" charset="-78"/>
                <a:cs typeface="Simplified Arabic" panose="02020603050405020304" pitchFamily="18" charset="-78"/>
              </a:rPr>
              <a:t>1</a:t>
            </a:r>
            <a:r>
              <a:rPr lang="en-US" sz="2400" b="1" dirty="0">
                <a:solidFill>
                  <a:srgbClr val="00B050"/>
                </a:solidFill>
                <a:latin typeface="Simplified Arabic" panose="02020603050405020304" pitchFamily="18" charset="-78"/>
                <a:cs typeface="Simplified Arabic" panose="02020603050405020304" pitchFamily="18" charset="-78"/>
              </a:rPr>
              <a:t>( -2 , 0 ) , A</a:t>
            </a:r>
            <a:r>
              <a:rPr lang="en-US" sz="2400" b="1" baseline="-25000" dirty="0">
                <a:solidFill>
                  <a:srgbClr val="00B050"/>
                </a:solidFill>
                <a:latin typeface="Simplified Arabic" panose="02020603050405020304" pitchFamily="18" charset="-78"/>
                <a:cs typeface="Simplified Arabic" panose="02020603050405020304" pitchFamily="18" charset="-78"/>
              </a:rPr>
              <a:t>2</a:t>
            </a:r>
            <a:r>
              <a:rPr lang="en-US" sz="2400" b="1" dirty="0">
                <a:solidFill>
                  <a:srgbClr val="00B050"/>
                </a:solidFill>
                <a:latin typeface="Simplified Arabic" panose="02020603050405020304" pitchFamily="18" charset="-78"/>
                <a:cs typeface="Simplified Arabic" panose="02020603050405020304" pitchFamily="18" charset="-78"/>
              </a:rPr>
              <a:t>(2 , 0 </a:t>
            </a:r>
          </a:p>
          <a:p>
            <a:pPr marL="342900" indent="-342900"/>
            <a:r>
              <a:rPr lang="ar-KW" sz="2400" b="1" dirty="0">
                <a:solidFill>
                  <a:srgbClr val="00B050"/>
                </a:solidFill>
                <a:latin typeface="Simplified Arabic" panose="02020603050405020304" pitchFamily="18" charset="-78"/>
                <a:cs typeface="Simplified Arabic" panose="02020603050405020304" pitchFamily="18" charset="-78"/>
              </a:rPr>
              <a:t>ثم أوجد معادلة كل من خطيه المقاربين وارسم شكلا تقريبيا للقطع .                          </a:t>
            </a:r>
          </a:p>
        </p:txBody>
      </p:sp>
      <p:sp>
        <p:nvSpPr>
          <p:cNvPr id="2" name="Rectangle 1"/>
          <p:cNvSpPr/>
          <p:nvPr/>
        </p:nvSpPr>
        <p:spPr>
          <a:xfrm>
            <a:off x="4959672" y="2032392"/>
            <a:ext cx="2480166" cy="369332"/>
          </a:xfrm>
          <a:prstGeom prst="rect">
            <a:avLst/>
          </a:prstGeom>
        </p:spPr>
        <p:txBody>
          <a:bodyPr wrap="none">
            <a:spAutoFit/>
          </a:bodyPr>
          <a:lstStyle/>
          <a:p>
            <a:r>
              <a:rPr lang="en-US" b="1" dirty="0">
                <a:latin typeface="رموز الرياضيات العربية"/>
                <a:cs typeface="رموز الرياضيات العربية"/>
              </a:rPr>
              <a:t>e</a:t>
            </a:r>
            <a:r>
              <a:rPr lang="ar-KW" b="1" dirty="0">
                <a:latin typeface="رموز الرياضيات العربية"/>
                <a:cs typeface="رموز الرياضيات العربية"/>
              </a:rPr>
              <a:t> </a:t>
            </a:r>
            <a:r>
              <a:rPr lang="ar-KW" b="1" dirty="0"/>
              <a:t>البؤرتين على محور السينات</a:t>
            </a:r>
          </a:p>
        </p:txBody>
      </p:sp>
      <p:sp>
        <p:nvSpPr>
          <p:cNvPr id="4" name="Rectangle 3"/>
          <p:cNvSpPr/>
          <p:nvPr/>
        </p:nvSpPr>
        <p:spPr>
          <a:xfrm>
            <a:off x="5070407" y="2358755"/>
            <a:ext cx="2348720" cy="369332"/>
          </a:xfrm>
          <a:prstGeom prst="rect">
            <a:avLst/>
          </a:prstGeom>
        </p:spPr>
        <p:txBody>
          <a:bodyPr wrap="none">
            <a:spAutoFit/>
          </a:bodyPr>
          <a:lstStyle/>
          <a:p>
            <a:r>
              <a:rPr lang="ar-KW" b="1" dirty="0">
                <a:sym typeface="Symbol"/>
              </a:rPr>
              <a:t> </a:t>
            </a:r>
            <a:r>
              <a:rPr lang="ar-KW" b="1" dirty="0"/>
              <a:t>معادلة القطع الزائد هى : </a:t>
            </a:r>
            <a:endParaRPr lang="ar-SA" dirty="0"/>
          </a:p>
        </p:txBody>
      </p:sp>
      <mc:AlternateContent xmlns:mc="http://schemas.openxmlformats.org/markup-compatibility/2006">
        <mc:Choice xmlns:a14="http://schemas.microsoft.com/office/drawing/2010/main" Requires="a14">
          <p:sp>
            <p:nvSpPr>
              <p:cNvPr id="31" name="TextBox 30"/>
              <p:cNvSpPr txBox="1"/>
              <p:nvPr/>
            </p:nvSpPr>
            <p:spPr>
              <a:xfrm>
                <a:off x="2910890" y="2145052"/>
                <a:ext cx="2669222"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𝒙</m:t>
                              </m:r>
                            </m:e>
                            <m:sup>
                              <m:r>
                                <a:rPr lang="ar-KW" sz="2000" b="1" i="1">
                                  <a:latin typeface="Cambria Math"/>
                                </a:rPr>
                                <m:t>𝟐</m:t>
                              </m:r>
                            </m:sup>
                          </m:sSup>
                        </m:num>
                        <m:den>
                          <m:sSup>
                            <m:sSupPr>
                              <m:ctrlPr>
                                <a:rPr lang="ar-KW" sz="2000" b="1" i="1">
                                  <a:latin typeface="Cambria Math" panose="02040503050406030204" pitchFamily="18" charset="0"/>
                                </a:rPr>
                              </m:ctrlPr>
                            </m:sSupPr>
                            <m:e>
                              <m:r>
                                <a:rPr lang="en-US" sz="2000" b="1" i="1">
                                  <a:latin typeface="Cambria Math"/>
                                </a:rPr>
                                <m:t>𝒂</m:t>
                              </m:r>
                            </m:e>
                            <m:sup>
                              <m:r>
                                <a:rPr lang="ar-KW" sz="2000" b="1" i="1">
                                  <a:latin typeface="Cambria Math"/>
                                </a:rPr>
                                <m:t>𝟐</m:t>
                              </m:r>
                            </m:sup>
                          </m:sSup>
                        </m:den>
                      </m:f>
                      <m:r>
                        <a:rPr lang="en-US" sz="2000" b="1" i="1">
                          <a:latin typeface="Cambria Math"/>
                        </a:rPr>
                        <m:t> −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𝒚</m:t>
                              </m:r>
                            </m:e>
                            <m:sup>
                              <m:r>
                                <a:rPr lang="en-US" sz="2000" b="1" i="1">
                                  <a:latin typeface="Cambria Math"/>
                                </a:rPr>
                                <m:t>𝟐</m:t>
                              </m:r>
                            </m:sup>
                          </m:sSup>
                        </m:num>
                        <m:den>
                          <m:sSup>
                            <m:sSupPr>
                              <m:ctrlPr>
                                <a:rPr lang="en-US" sz="2000" b="1" i="1">
                                  <a:latin typeface="Cambria Math" panose="02040503050406030204" pitchFamily="18" charset="0"/>
                                </a:rPr>
                              </m:ctrlPr>
                            </m:sSupPr>
                            <m:e>
                              <m:r>
                                <a:rPr lang="en-US" sz="2000" b="1" i="1">
                                  <a:latin typeface="Cambria Math"/>
                                </a:rPr>
                                <m:t>𝒃</m:t>
                              </m:r>
                            </m:e>
                            <m:sup>
                              <m:r>
                                <a:rPr lang="en-US" sz="2000" b="1" i="1">
                                  <a:latin typeface="Cambria Math"/>
                                </a:rPr>
                                <m:t>𝟐</m:t>
                              </m:r>
                            </m:sup>
                          </m:sSup>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31" name="TextBox 30"/>
              <p:cNvSpPr txBox="1">
                <a:spLocks noRot="1" noChangeAspect="1" noMove="1" noResize="1" noEditPoints="1" noAdjustHandles="1" noChangeArrowheads="1" noChangeShapeType="1" noTextEdit="1"/>
              </p:cNvSpPr>
              <p:nvPr/>
            </p:nvSpPr>
            <p:spPr>
              <a:xfrm>
                <a:off x="2910890" y="2145052"/>
                <a:ext cx="2669222" cy="717761"/>
              </a:xfrm>
              <a:prstGeom prst="rect">
                <a:avLst/>
              </a:prstGeom>
              <a:blipFill>
                <a:blip r:embed="rId3"/>
                <a:stretch>
                  <a:fillRect/>
                </a:stretch>
              </a:blipFill>
            </p:spPr>
            <p:txBody>
              <a:bodyPr/>
              <a:lstStyle/>
              <a:p>
                <a:r>
                  <a:rPr lang="en-US">
                    <a:noFill/>
                  </a:rPr>
                  <a:t> </a:t>
                </a:r>
              </a:p>
            </p:txBody>
          </p:sp>
        </mc:Fallback>
      </mc:AlternateContent>
      <p:sp>
        <p:nvSpPr>
          <p:cNvPr id="5" name="Rectangle 4"/>
          <p:cNvSpPr/>
          <p:nvPr/>
        </p:nvSpPr>
        <p:spPr>
          <a:xfrm>
            <a:off x="4692582" y="2881939"/>
            <a:ext cx="2621230" cy="369332"/>
          </a:xfrm>
          <a:prstGeom prst="rect">
            <a:avLst/>
          </a:prstGeom>
        </p:spPr>
        <p:txBody>
          <a:bodyPr wrap="none">
            <a:spAutoFit/>
          </a:bodyPr>
          <a:lstStyle/>
          <a:p>
            <a:r>
              <a:rPr lang="en-US" b="1" dirty="0">
                <a:latin typeface="رموز الرياضيات العربية"/>
                <a:cs typeface="رموز الرياضيات العربية"/>
              </a:rPr>
              <a:t>e</a:t>
            </a:r>
            <a:r>
              <a:rPr lang="ar-KW" b="1" dirty="0"/>
              <a:t> إحدى البؤرتين </a:t>
            </a:r>
            <a:r>
              <a:rPr lang="en-US" b="1" dirty="0"/>
              <a:t>F</a:t>
            </a:r>
            <a:r>
              <a:rPr lang="en-US" sz="1400" b="1" dirty="0"/>
              <a:t>2 </a:t>
            </a:r>
            <a:r>
              <a:rPr lang="en-US" b="1" dirty="0"/>
              <a:t>(4 , 0 ) </a:t>
            </a:r>
            <a:endParaRPr lang="ar-SA" dirty="0"/>
          </a:p>
        </p:txBody>
      </p:sp>
      <p:sp>
        <p:nvSpPr>
          <p:cNvPr id="6" name="Rectangle 5"/>
          <p:cNvSpPr/>
          <p:nvPr/>
        </p:nvSpPr>
        <p:spPr>
          <a:xfrm>
            <a:off x="3371400" y="2888664"/>
            <a:ext cx="1047082" cy="369332"/>
          </a:xfrm>
          <a:prstGeom prst="rect">
            <a:avLst/>
          </a:prstGeom>
        </p:spPr>
        <p:txBody>
          <a:bodyPr wrap="none">
            <a:spAutoFit/>
          </a:bodyPr>
          <a:lstStyle/>
          <a:p>
            <a:r>
              <a:rPr lang="en-US" b="1" dirty="0">
                <a:sym typeface="Symbol"/>
              </a:rPr>
              <a:t> </a:t>
            </a:r>
            <a:r>
              <a:rPr lang="en-US" b="1" dirty="0"/>
              <a:t>c = 4 </a:t>
            </a:r>
            <a:endParaRPr lang="ar-SA" dirty="0"/>
          </a:p>
        </p:txBody>
      </p:sp>
      <p:sp>
        <p:nvSpPr>
          <p:cNvPr id="7" name="Rectangle 6"/>
          <p:cNvSpPr/>
          <p:nvPr/>
        </p:nvSpPr>
        <p:spPr>
          <a:xfrm>
            <a:off x="4878886" y="3366867"/>
            <a:ext cx="2454518" cy="369332"/>
          </a:xfrm>
          <a:prstGeom prst="rect">
            <a:avLst/>
          </a:prstGeom>
        </p:spPr>
        <p:txBody>
          <a:bodyPr wrap="none">
            <a:spAutoFit/>
          </a:bodyPr>
          <a:lstStyle/>
          <a:p>
            <a:r>
              <a:rPr lang="en-US" b="1" dirty="0">
                <a:latin typeface="رموز الرياضيات العربية"/>
                <a:cs typeface="رموز الرياضيات العربية"/>
              </a:rPr>
              <a:t>e</a:t>
            </a:r>
            <a:r>
              <a:rPr lang="ar-KW" b="1" dirty="0"/>
              <a:t> أحد الرأسين </a:t>
            </a:r>
            <a:r>
              <a:rPr lang="en-US" b="1" dirty="0"/>
              <a:t>A</a:t>
            </a:r>
            <a:r>
              <a:rPr lang="en-US" sz="1400" b="1" dirty="0"/>
              <a:t>2</a:t>
            </a:r>
            <a:r>
              <a:rPr lang="en-US" b="1" dirty="0"/>
              <a:t> (2 , 0 )</a:t>
            </a:r>
            <a:r>
              <a:rPr lang="ar-KW" b="1" dirty="0"/>
              <a:t> </a:t>
            </a:r>
            <a:endParaRPr lang="ar-SA" dirty="0"/>
          </a:p>
        </p:txBody>
      </p:sp>
      <p:sp>
        <p:nvSpPr>
          <p:cNvPr id="8" name="Rectangle 7"/>
          <p:cNvSpPr/>
          <p:nvPr/>
        </p:nvSpPr>
        <p:spPr>
          <a:xfrm>
            <a:off x="3424301" y="3366867"/>
            <a:ext cx="994183" cy="369332"/>
          </a:xfrm>
          <a:prstGeom prst="rect">
            <a:avLst/>
          </a:prstGeom>
        </p:spPr>
        <p:txBody>
          <a:bodyPr wrap="none">
            <a:spAutoFit/>
          </a:bodyPr>
          <a:lstStyle/>
          <a:p>
            <a:r>
              <a:rPr lang="en-US" b="1" dirty="0">
                <a:sym typeface="Symbol"/>
              </a:rPr>
              <a:t> </a:t>
            </a:r>
            <a:r>
              <a:rPr lang="en-US" b="1" dirty="0"/>
              <a:t>a = 2</a:t>
            </a:r>
          </a:p>
        </p:txBody>
      </p:sp>
      <p:sp>
        <p:nvSpPr>
          <p:cNvPr id="9" name="Rectangle 8"/>
          <p:cNvSpPr/>
          <p:nvPr/>
        </p:nvSpPr>
        <p:spPr>
          <a:xfrm>
            <a:off x="6588224" y="4233282"/>
            <a:ext cx="851614" cy="369332"/>
          </a:xfrm>
          <a:prstGeom prst="rect">
            <a:avLst/>
          </a:prstGeom>
        </p:spPr>
        <p:txBody>
          <a:bodyPr wrap="square">
            <a:spAutoFit/>
          </a:bodyPr>
          <a:lstStyle/>
          <a:p>
            <a:r>
              <a:rPr lang="ar-KW" b="1" dirty="0"/>
              <a:t>ولكن :                       </a:t>
            </a:r>
          </a:p>
        </p:txBody>
      </p:sp>
      <p:sp>
        <p:nvSpPr>
          <p:cNvPr id="11" name="Rectangle 10"/>
          <p:cNvSpPr/>
          <p:nvPr/>
        </p:nvSpPr>
        <p:spPr>
          <a:xfrm>
            <a:off x="4932040" y="4809348"/>
            <a:ext cx="2147758" cy="646331"/>
          </a:xfrm>
          <a:prstGeom prst="rect">
            <a:avLst/>
          </a:prstGeom>
        </p:spPr>
        <p:txBody>
          <a:bodyPr wrap="square">
            <a:spAutoFit/>
          </a:bodyPr>
          <a:lstStyle/>
          <a:p>
            <a:r>
              <a:rPr lang="ar-KW" b="1" dirty="0"/>
              <a:t>معادلة القطع الزائد هي </a:t>
            </a:r>
            <a:r>
              <a:rPr lang="en-US" b="1" dirty="0"/>
              <a:t>                       </a:t>
            </a:r>
          </a:p>
        </p:txBody>
      </p:sp>
      <mc:AlternateContent xmlns:mc="http://schemas.openxmlformats.org/markup-compatibility/2006">
        <mc:Choice xmlns:a14="http://schemas.microsoft.com/office/drawing/2010/main" Requires="a14">
          <p:sp>
            <p:nvSpPr>
              <p:cNvPr id="37" name="TextBox 36"/>
              <p:cNvSpPr txBox="1"/>
              <p:nvPr/>
            </p:nvSpPr>
            <p:spPr>
              <a:xfrm>
                <a:off x="2766874" y="4655457"/>
                <a:ext cx="2669222"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solidFill>
                                <a:srgbClr val="FF0000"/>
                              </a:solidFill>
                              <a:latin typeface="Cambria Math" panose="02040503050406030204" pitchFamily="18" charset="0"/>
                            </a:rPr>
                          </m:ctrlPr>
                        </m:fPr>
                        <m:num>
                          <m:sSup>
                            <m:sSupPr>
                              <m:ctrlPr>
                                <a:rPr lang="ar-KW" sz="2000" b="1" i="1">
                                  <a:solidFill>
                                    <a:srgbClr val="FF0000"/>
                                  </a:solidFill>
                                  <a:latin typeface="Cambria Math" panose="02040503050406030204" pitchFamily="18" charset="0"/>
                                </a:rPr>
                              </m:ctrlPr>
                            </m:sSupPr>
                            <m:e>
                              <m:r>
                                <a:rPr lang="en-US" sz="2000" b="1" i="1">
                                  <a:solidFill>
                                    <a:srgbClr val="FF0000"/>
                                  </a:solidFill>
                                  <a:latin typeface="Cambria Math"/>
                                </a:rPr>
                                <m:t>𝒙</m:t>
                              </m:r>
                            </m:e>
                            <m:sup>
                              <m:r>
                                <a:rPr lang="ar-KW" sz="2000" b="1" i="1">
                                  <a:solidFill>
                                    <a:srgbClr val="FF0000"/>
                                  </a:solidFill>
                                  <a:latin typeface="Cambria Math"/>
                                </a:rPr>
                                <m:t>𝟐</m:t>
                              </m:r>
                            </m:sup>
                          </m:sSup>
                        </m:num>
                        <m:den>
                          <m:r>
                            <a:rPr lang="ar-KW" sz="2000" b="1" i="1">
                              <a:solidFill>
                                <a:srgbClr val="FF0000"/>
                              </a:solidFill>
                              <a:latin typeface="Cambria Math"/>
                            </a:rPr>
                            <m:t>𝟒</m:t>
                          </m:r>
                        </m:den>
                      </m:f>
                      <m:r>
                        <a:rPr lang="en-US" sz="2000" b="1" i="1">
                          <a:solidFill>
                            <a:srgbClr val="FF0000"/>
                          </a:solidFill>
                          <a:latin typeface="Cambria Math"/>
                        </a:rPr>
                        <m:t> − </m:t>
                      </m:r>
                      <m:f>
                        <m:fPr>
                          <m:ctrlPr>
                            <a:rPr lang="en-US" sz="2000" b="1" i="1">
                              <a:solidFill>
                                <a:srgbClr val="FF0000"/>
                              </a:solidFill>
                              <a:latin typeface="Cambria Math" panose="02040503050406030204" pitchFamily="18" charset="0"/>
                            </a:rPr>
                          </m:ctrlPr>
                        </m:fPr>
                        <m:num>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𝒚</m:t>
                              </m:r>
                            </m:e>
                            <m:sup>
                              <m:r>
                                <a:rPr lang="en-US" sz="2000" b="1" i="1">
                                  <a:solidFill>
                                    <a:srgbClr val="FF0000"/>
                                  </a:solidFill>
                                  <a:latin typeface="Cambria Math"/>
                                </a:rPr>
                                <m:t>𝟐</m:t>
                              </m:r>
                            </m:sup>
                          </m:sSup>
                        </m:num>
                        <m:den>
                          <m:r>
                            <a:rPr lang="en-US" sz="2000" b="1" i="1">
                              <a:solidFill>
                                <a:srgbClr val="FF0000"/>
                              </a:solidFill>
                              <a:latin typeface="Cambria Math"/>
                            </a:rPr>
                            <m:t>𝟏𝟐</m:t>
                          </m:r>
                        </m:den>
                      </m:f>
                      <m:r>
                        <a:rPr lang="en-US" sz="2000" b="1" i="1">
                          <a:solidFill>
                            <a:srgbClr val="FF0000"/>
                          </a:solidFill>
                          <a:latin typeface="Cambria Math"/>
                        </a:rPr>
                        <m:t> =</m:t>
                      </m:r>
                      <m:r>
                        <a:rPr lang="en-US" sz="2000" b="1" i="1">
                          <a:solidFill>
                            <a:srgbClr val="FF0000"/>
                          </a:solidFill>
                          <a:latin typeface="Cambria Math"/>
                        </a:rPr>
                        <m:t>𝟏</m:t>
                      </m:r>
                      <m:r>
                        <a:rPr lang="en-US" sz="2000" b="1" i="1">
                          <a:solidFill>
                            <a:srgbClr val="FF0000"/>
                          </a:solidFill>
                          <a:latin typeface="Cambria Math"/>
                        </a:rPr>
                        <m:t> </m:t>
                      </m:r>
                    </m:oMath>
                  </m:oMathPara>
                </a14:m>
                <a:endParaRPr lang="ar-KW" b="1" dirty="0">
                  <a:solidFill>
                    <a:srgbClr val="FF0000"/>
                  </a:solidFill>
                </a:endParaRPr>
              </a:p>
            </p:txBody>
          </p:sp>
        </mc:Choice>
        <mc:Fallback>
          <p:sp>
            <p:nvSpPr>
              <p:cNvPr id="37" name="TextBox 36"/>
              <p:cNvSpPr txBox="1">
                <a:spLocks noRot="1" noChangeAspect="1" noMove="1" noResize="1" noEditPoints="1" noAdjustHandles="1" noChangeArrowheads="1" noChangeShapeType="1" noTextEdit="1"/>
              </p:cNvSpPr>
              <p:nvPr/>
            </p:nvSpPr>
            <p:spPr>
              <a:xfrm>
                <a:off x="2766874" y="4655457"/>
                <a:ext cx="2669222" cy="717761"/>
              </a:xfrm>
              <a:prstGeom prst="rect">
                <a:avLst/>
              </a:prstGeom>
              <a:blipFill>
                <a:blip r:embed="rId4"/>
                <a:stretch>
                  <a:fillRect/>
                </a:stretch>
              </a:blipFill>
            </p:spPr>
            <p:txBody>
              <a:bodyPr/>
              <a:lstStyle/>
              <a:p>
                <a:r>
                  <a:rPr lang="en-US">
                    <a:noFill/>
                  </a:rPr>
                  <a:t> </a:t>
                </a:r>
              </a:p>
            </p:txBody>
          </p:sp>
        </mc:Fallback>
      </mc:AlternateContent>
      <p:sp>
        <p:nvSpPr>
          <p:cNvPr id="12" name="Rectangle 11"/>
          <p:cNvSpPr/>
          <p:nvPr/>
        </p:nvSpPr>
        <p:spPr>
          <a:xfrm>
            <a:off x="5991614" y="5376118"/>
            <a:ext cx="2396810" cy="369332"/>
          </a:xfrm>
          <a:prstGeom prst="rect">
            <a:avLst/>
          </a:prstGeom>
        </p:spPr>
        <p:txBody>
          <a:bodyPr wrap="none">
            <a:spAutoFit/>
          </a:bodyPr>
          <a:lstStyle/>
          <a:p>
            <a:r>
              <a:rPr lang="ar-KW" b="1" dirty="0"/>
              <a:t>معادلتا الخطين المقاربين هما </a:t>
            </a:r>
            <a:endParaRPr lang="ar-SA" dirty="0"/>
          </a:p>
        </p:txBody>
      </p:sp>
      <mc:AlternateContent xmlns:mc="http://schemas.openxmlformats.org/markup-compatibility/2006">
        <mc:Choice xmlns:a14="http://schemas.microsoft.com/office/drawing/2010/main" Requires="a14">
          <p:sp>
            <p:nvSpPr>
              <p:cNvPr id="13" name="Rectangle 12"/>
              <p:cNvSpPr/>
              <p:nvPr/>
            </p:nvSpPr>
            <p:spPr>
              <a:xfrm>
                <a:off x="891919" y="5661250"/>
                <a:ext cx="1231811" cy="541623"/>
              </a:xfrm>
              <a:prstGeom prst="rect">
                <a:avLst/>
              </a:prstGeom>
            </p:spPr>
            <p:txBody>
              <a:bodyPr wrap="none">
                <a:spAutoFit/>
              </a:bodyPr>
              <a:lstStyle/>
              <a:p>
                <a:r>
                  <a:rPr lang="ar-KW" sz="2000" dirty="0"/>
                  <a:t> </a:t>
                </a:r>
                <a14:m>
                  <m:oMath xmlns:m="http://schemas.openxmlformats.org/officeDocument/2006/math">
                    <m:r>
                      <a:rPr lang="en-US" sz="2000" b="1" i="1">
                        <a:latin typeface="Cambria Math"/>
                      </a:rPr>
                      <m:t>𝒚</m:t>
                    </m:r>
                    <m:r>
                      <a:rPr lang="en-US" sz="2000" b="1" i="1">
                        <a:latin typeface="Cambria Math"/>
                      </a:rPr>
                      <m:t>=</m:t>
                    </m:r>
                    <m:r>
                      <m:rPr>
                        <m:nor/>
                      </m:rPr>
                      <a:rPr lang="en-US" sz="2000" b="1" dirty="0"/>
                      <m:t>±</m:t>
                    </m:r>
                    <m:f>
                      <m:fPr>
                        <m:ctrlPr>
                          <a:rPr lang="en-US" sz="2000" b="1" i="1" dirty="0">
                            <a:latin typeface="Cambria Math" panose="02040503050406030204" pitchFamily="18" charset="0"/>
                          </a:rPr>
                        </m:ctrlPr>
                      </m:fPr>
                      <m:num>
                        <m:r>
                          <a:rPr lang="en-US" sz="2000" b="1" i="1" dirty="0">
                            <a:latin typeface="Cambria Math"/>
                          </a:rPr>
                          <m:t>𝒃</m:t>
                        </m:r>
                      </m:num>
                      <m:den>
                        <m:r>
                          <a:rPr lang="en-US" sz="2000" b="1" i="1" dirty="0">
                            <a:latin typeface="Cambria Math"/>
                          </a:rPr>
                          <m:t>𝒂</m:t>
                        </m:r>
                      </m:den>
                    </m:f>
                    <m:r>
                      <a:rPr lang="en-US" sz="2000" b="1" i="1" dirty="0">
                        <a:latin typeface="Cambria Math"/>
                      </a:rPr>
                      <m:t>𝒙</m:t>
                    </m:r>
                  </m:oMath>
                </a14:m>
                <a:endParaRPr lang="ar-SA" sz="2000" dirty="0"/>
              </a:p>
            </p:txBody>
          </p:sp>
        </mc:Choice>
        <mc:Fallback>
          <p:sp>
            <p:nvSpPr>
              <p:cNvPr id="13" name="Rectangle 12"/>
              <p:cNvSpPr>
                <a:spLocks noRot="1" noChangeAspect="1" noMove="1" noResize="1" noEditPoints="1" noAdjustHandles="1" noChangeArrowheads="1" noChangeShapeType="1" noTextEdit="1"/>
              </p:cNvSpPr>
              <p:nvPr/>
            </p:nvSpPr>
            <p:spPr>
              <a:xfrm>
                <a:off x="891919" y="5661250"/>
                <a:ext cx="1231811" cy="541623"/>
              </a:xfrm>
              <a:prstGeom prst="rect">
                <a:avLst/>
              </a:prstGeom>
              <a:blipFill>
                <a:blip r:embed="rId5"/>
                <a:stretch>
                  <a:fillRect r="-5446" b="-67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2853291" y="5677870"/>
                <a:ext cx="1468607" cy="586058"/>
              </a:xfrm>
              <a:prstGeom prst="rect">
                <a:avLst/>
              </a:prstGeom>
            </p:spPr>
            <p:txBody>
              <a:bodyPr wrap="none">
                <a:spAutoFit/>
              </a:bodyPr>
              <a:lstStyle/>
              <a:p>
                <a14:m>
                  <m:oMath xmlns:m="http://schemas.openxmlformats.org/officeDocument/2006/math">
                    <m:r>
                      <a:rPr lang="en-US" sz="2000" b="1" i="1">
                        <a:latin typeface="Cambria Math"/>
                      </a:rPr>
                      <m:t>𝒚</m:t>
                    </m:r>
                    <m:r>
                      <a:rPr lang="en-US" sz="2000" b="1" i="1">
                        <a:latin typeface="Cambria Math"/>
                      </a:rPr>
                      <m:t>=</m:t>
                    </m:r>
                    <m:r>
                      <m:rPr>
                        <m:nor/>
                      </m:rPr>
                      <a:rPr lang="en-US" sz="2000" b="1" dirty="0">
                        <a:latin typeface="Simplified Arabic" panose="02020603050405020304" pitchFamily="18" charset="-78"/>
                        <a:cs typeface="Simplified Arabic" panose="02020603050405020304" pitchFamily="18" charset="-78"/>
                      </a:rPr>
                      <m:t>±</m:t>
                    </m:r>
                    <m:f>
                      <m:fPr>
                        <m:ctrlPr>
                          <a:rPr lang="en-US" sz="2000" b="1" i="1" dirty="0">
                            <a:latin typeface="Cambria Math" panose="02040503050406030204" pitchFamily="18" charset="0"/>
                          </a:rPr>
                        </m:ctrlPr>
                      </m:fPr>
                      <m:num>
                        <m:r>
                          <a:rPr lang="en-US" sz="2000" b="1" i="1" dirty="0">
                            <a:latin typeface="Cambria Math"/>
                          </a:rPr>
                          <m:t>𝟐</m:t>
                        </m:r>
                        <m:rad>
                          <m:radPr>
                            <m:degHide m:val="on"/>
                            <m:ctrlPr>
                              <a:rPr lang="en-US" sz="2000" b="1" i="1" dirty="0">
                                <a:latin typeface="Cambria Math" panose="02040503050406030204" pitchFamily="18" charset="0"/>
                              </a:rPr>
                            </m:ctrlPr>
                          </m:radPr>
                          <m:deg/>
                          <m:e>
                            <m:r>
                              <a:rPr lang="en-US" sz="2000" b="1" i="1" dirty="0">
                                <a:latin typeface="Cambria Math"/>
                              </a:rPr>
                              <m:t>𝟑</m:t>
                            </m:r>
                          </m:e>
                        </m:rad>
                      </m:num>
                      <m:den>
                        <m:r>
                          <a:rPr lang="en-US" sz="2000" b="1" i="1" dirty="0">
                            <a:latin typeface="Cambria Math"/>
                          </a:rPr>
                          <m:t>𝟐</m:t>
                        </m:r>
                      </m:den>
                    </m:f>
                    <m:r>
                      <a:rPr lang="en-US" sz="2000" b="1" i="1" dirty="0">
                        <a:latin typeface="Cambria Math"/>
                      </a:rPr>
                      <m:t>𝒙</m:t>
                    </m:r>
                  </m:oMath>
                </a14:m>
                <a:r>
                  <a:rPr lang="en-US" sz="2000" b="1" dirty="0">
                    <a:latin typeface="Simplified Arabic" panose="02020603050405020304" pitchFamily="18" charset="-78"/>
                    <a:cs typeface="Simplified Arabic" panose="02020603050405020304" pitchFamily="18" charset="-78"/>
                  </a:rPr>
                  <a:t> </a:t>
                </a:r>
                <a:endParaRPr lang="ar-SA" sz="2000" dirty="0">
                  <a:latin typeface="Simplified Arabic" panose="02020603050405020304" pitchFamily="18" charset="-78"/>
                  <a:cs typeface="Simplified Arabic" panose="02020603050405020304" pitchFamily="18" charset="-78"/>
                </a:endParaRPr>
              </a:p>
            </p:txBody>
          </p:sp>
        </mc:Choice>
        <mc:Fallback>
          <p:sp>
            <p:nvSpPr>
              <p:cNvPr id="14" name="Rectangle 13"/>
              <p:cNvSpPr>
                <a:spLocks noRot="1" noChangeAspect="1" noMove="1" noResize="1" noEditPoints="1" noAdjustHandles="1" noChangeArrowheads="1" noChangeShapeType="1" noTextEdit="1"/>
              </p:cNvSpPr>
              <p:nvPr/>
            </p:nvSpPr>
            <p:spPr>
              <a:xfrm>
                <a:off x="2853291" y="5677870"/>
                <a:ext cx="1468607" cy="586058"/>
              </a:xfrm>
              <a:prstGeom prst="rect">
                <a:avLst/>
              </a:prstGeom>
              <a:blipFill>
                <a:blip r:embed="rId6"/>
                <a:stretch>
                  <a:fillRect l="-9129" b="-927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6232685" y="5808956"/>
                <a:ext cx="266420" cy="43640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𝒚</m:t>
                      </m:r>
                      <m:r>
                        <a:rPr lang="en-US" sz="2000" b="1" i="1">
                          <a:latin typeface="Cambria Math"/>
                        </a:rPr>
                        <m:t>=</m:t>
                      </m:r>
                      <m:r>
                        <m:rPr>
                          <m:nor/>
                        </m:rPr>
                        <a:rPr lang="en-US" sz="2000" b="1" dirty="0">
                          <a:latin typeface="Simplified Arabic" panose="02020603050405020304" pitchFamily="18" charset="-78"/>
                          <a:cs typeface="Simplified Arabic" panose="02020603050405020304" pitchFamily="18" charset="-78"/>
                        </a:rPr>
                        <m:t>±</m:t>
                      </m:r>
                      <m:rad>
                        <m:radPr>
                          <m:degHide m:val="on"/>
                          <m:ctrlPr>
                            <a:rPr lang="en-US" sz="2000" b="1" i="1" dirty="0">
                              <a:latin typeface="Cambria Math" panose="02040503050406030204" pitchFamily="18" charset="0"/>
                              <a:cs typeface="Simplified Arabic" panose="02020603050405020304" pitchFamily="18" charset="-78"/>
                            </a:rPr>
                          </m:ctrlPr>
                        </m:radPr>
                        <m:deg/>
                        <m:e>
                          <m:r>
                            <a:rPr lang="en-US" sz="2000" b="1" i="1" dirty="0">
                              <a:latin typeface="Cambria Math"/>
                              <a:cs typeface="Simplified Arabic" panose="02020603050405020304" pitchFamily="18" charset="-78"/>
                            </a:rPr>
                            <m:t>𝟑</m:t>
                          </m:r>
                        </m:e>
                      </m:rad>
                      <m:r>
                        <a:rPr lang="en-US" sz="2000" b="1" i="1" dirty="0">
                          <a:latin typeface="Cambria Math"/>
                        </a:rPr>
                        <m:t>𝒙</m:t>
                      </m:r>
                      <m:r>
                        <a:rPr lang="ar-KW" sz="2000" b="1" i="1" dirty="0">
                          <a:latin typeface="Cambria Math"/>
                        </a:rPr>
                        <m:t> </m:t>
                      </m:r>
                    </m:oMath>
                  </m:oMathPara>
                </a14:m>
                <a:endParaRPr lang="ar-SA" sz="2000" dirty="0">
                  <a:latin typeface="Simplified Arabic" panose="02020603050405020304" pitchFamily="18" charset="-78"/>
                  <a:cs typeface="Simplified Arabic" panose="02020603050405020304" pitchFamily="18" charset="-78"/>
                </a:endParaRPr>
              </a:p>
            </p:txBody>
          </p:sp>
        </mc:Choice>
        <mc:Fallback>
          <p:sp>
            <p:nvSpPr>
              <p:cNvPr id="19" name="Rectangle 18"/>
              <p:cNvSpPr>
                <a:spLocks noRot="1" noChangeAspect="1" noMove="1" noResize="1" noEditPoints="1" noAdjustHandles="1" noChangeArrowheads="1" noChangeShapeType="1" noTextEdit="1"/>
              </p:cNvSpPr>
              <p:nvPr/>
            </p:nvSpPr>
            <p:spPr>
              <a:xfrm>
                <a:off x="6232685" y="5808956"/>
                <a:ext cx="266420" cy="436402"/>
              </a:xfrm>
              <a:prstGeom prst="rect">
                <a:avLst/>
              </a:prstGeom>
              <a:blipFill>
                <a:blip r:embed="rId7"/>
                <a:stretch>
                  <a:fillRect r="-450000" b="-25000"/>
                </a:stretch>
              </a:blipFill>
            </p:spPr>
            <p:txBody>
              <a:bodyPr/>
              <a:lstStyle/>
              <a:p>
                <a:r>
                  <a:rPr lang="en-US">
                    <a:noFill/>
                  </a:rPr>
                  <a:t> </a:t>
                </a:r>
              </a:p>
            </p:txBody>
          </p:sp>
        </mc:Fallback>
      </mc:AlternateContent>
      <p:sp>
        <p:nvSpPr>
          <p:cNvPr id="21" name="Rectangle 20"/>
          <p:cNvSpPr/>
          <p:nvPr/>
        </p:nvSpPr>
        <p:spPr>
          <a:xfrm>
            <a:off x="2616576" y="3861087"/>
            <a:ext cx="1630575" cy="369332"/>
          </a:xfrm>
          <a:prstGeom prst="rect">
            <a:avLst/>
          </a:prstGeom>
        </p:spPr>
        <p:txBody>
          <a:bodyPr wrap="none">
            <a:spAutoFit/>
          </a:bodyPr>
          <a:lstStyle/>
          <a:p>
            <a:r>
              <a:rPr lang="en-US" b="1" dirty="0"/>
              <a:t>c</a:t>
            </a:r>
            <a:r>
              <a:rPr lang="en-US" b="1" baseline="30000" dirty="0"/>
              <a:t>2  </a:t>
            </a:r>
            <a:r>
              <a:rPr lang="en-US" b="1" dirty="0"/>
              <a:t>=  a</a:t>
            </a:r>
            <a:r>
              <a:rPr lang="en-US" b="1" baseline="30000" dirty="0"/>
              <a:t>2</a:t>
            </a:r>
            <a:r>
              <a:rPr lang="en-US" b="1" dirty="0"/>
              <a:t>  +  b</a:t>
            </a:r>
            <a:r>
              <a:rPr lang="en-US" b="1" baseline="30000" dirty="0"/>
              <a:t>2</a:t>
            </a:r>
            <a:endParaRPr lang="en-US" b="1" dirty="0"/>
          </a:p>
        </p:txBody>
      </p:sp>
      <p:sp>
        <p:nvSpPr>
          <p:cNvPr id="32" name="Rectangle 31"/>
          <p:cNvSpPr/>
          <p:nvPr/>
        </p:nvSpPr>
        <p:spPr>
          <a:xfrm>
            <a:off x="4709997" y="3900262"/>
            <a:ext cx="1627369" cy="369332"/>
          </a:xfrm>
          <a:prstGeom prst="rect">
            <a:avLst/>
          </a:prstGeom>
        </p:spPr>
        <p:txBody>
          <a:bodyPr wrap="none">
            <a:spAutoFit/>
          </a:bodyPr>
          <a:lstStyle/>
          <a:p>
            <a:r>
              <a:rPr lang="en-US" b="1" dirty="0"/>
              <a:t> 4</a:t>
            </a:r>
            <a:r>
              <a:rPr lang="en-US" b="1" baseline="30000" dirty="0"/>
              <a:t>2 </a:t>
            </a:r>
            <a:r>
              <a:rPr lang="en-US" b="1" dirty="0"/>
              <a:t> = 2</a:t>
            </a:r>
            <a:r>
              <a:rPr lang="en-US" b="1" baseline="30000" dirty="0"/>
              <a:t>2</a:t>
            </a:r>
            <a:r>
              <a:rPr lang="en-US" b="1" dirty="0"/>
              <a:t>  + b</a:t>
            </a:r>
            <a:r>
              <a:rPr lang="en-US" b="1" baseline="30000" dirty="0"/>
              <a:t>2 </a:t>
            </a:r>
            <a:endParaRPr lang="ar-SA" dirty="0"/>
          </a:p>
        </p:txBody>
      </p:sp>
      <p:sp>
        <p:nvSpPr>
          <p:cNvPr id="33" name="Rectangle 32"/>
          <p:cNvSpPr/>
          <p:nvPr/>
        </p:nvSpPr>
        <p:spPr>
          <a:xfrm>
            <a:off x="2692718" y="4230419"/>
            <a:ext cx="1478289" cy="369332"/>
          </a:xfrm>
          <a:prstGeom prst="rect">
            <a:avLst/>
          </a:prstGeom>
        </p:spPr>
        <p:txBody>
          <a:bodyPr wrap="none">
            <a:spAutoFit/>
          </a:bodyPr>
          <a:lstStyle/>
          <a:p>
            <a:r>
              <a:rPr lang="en-US" b="1" dirty="0"/>
              <a:t>b</a:t>
            </a:r>
            <a:r>
              <a:rPr lang="en-US" b="1" baseline="30000" dirty="0"/>
              <a:t>2</a:t>
            </a:r>
            <a:r>
              <a:rPr lang="en-US" b="1" dirty="0"/>
              <a:t> = c</a:t>
            </a:r>
            <a:r>
              <a:rPr lang="en-US" b="1" baseline="30000" dirty="0"/>
              <a:t>2</a:t>
            </a:r>
            <a:r>
              <a:rPr lang="en-US" b="1" dirty="0"/>
              <a:t>  - a</a:t>
            </a:r>
            <a:r>
              <a:rPr lang="en-US" b="1" baseline="30000" dirty="0"/>
              <a:t>2</a:t>
            </a:r>
            <a:r>
              <a:rPr lang="en-US" b="1" dirty="0"/>
              <a:t> </a:t>
            </a:r>
            <a:endParaRPr lang="ar-SA" dirty="0"/>
          </a:p>
        </p:txBody>
      </p:sp>
      <p:sp>
        <p:nvSpPr>
          <p:cNvPr id="34" name="Rectangle 33"/>
          <p:cNvSpPr/>
          <p:nvPr/>
        </p:nvSpPr>
        <p:spPr>
          <a:xfrm>
            <a:off x="4877626" y="4295595"/>
            <a:ext cx="1638590" cy="369332"/>
          </a:xfrm>
          <a:prstGeom prst="rect">
            <a:avLst/>
          </a:prstGeom>
        </p:spPr>
        <p:txBody>
          <a:bodyPr wrap="none">
            <a:spAutoFit/>
          </a:bodyPr>
          <a:lstStyle/>
          <a:p>
            <a:r>
              <a:rPr lang="en-US" b="1" dirty="0"/>
              <a:t>= 16 – 4 = 12 </a:t>
            </a:r>
            <a:endParaRPr lang="ar-SA" dirty="0"/>
          </a:p>
        </p:txBody>
      </p:sp>
      <p:sp>
        <p:nvSpPr>
          <p:cNvPr id="47" name="Right Arrow 46"/>
          <p:cNvSpPr/>
          <p:nvPr/>
        </p:nvSpPr>
        <p:spPr>
          <a:xfrm>
            <a:off x="4247149" y="4444261"/>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48" name="Right Arrow 47"/>
          <p:cNvSpPr/>
          <p:nvPr/>
        </p:nvSpPr>
        <p:spPr>
          <a:xfrm>
            <a:off x="4321896" y="4048928"/>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49" name="Right Arrow 48"/>
          <p:cNvSpPr/>
          <p:nvPr/>
        </p:nvSpPr>
        <p:spPr>
          <a:xfrm>
            <a:off x="4537020" y="6027157"/>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50" name="Right Arrow 49"/>
          <p:cNvSpPr/>
          <p:nvPr/>
        </p:nvSpPr>
        <p:spPr>
          <a:xfrm>
            <a:off x="2211000" y="5970899"/>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10" name="TextBox 9"/>
          <p:cNvSpPr txBox="1"/>
          <p:nvPr/>
        </p:nvSpPr>
        <p:spPr>
          <a:xfrm>
            <a:off x="107504" y="2132856"/>
            <a:ext cx="2587362" cy="1969770"/>
          </a:xfrm>
          <a:prstGeom prst="rect">
            <a:avLst/>
          </a:prstGeom>
          <a:effectLst>
            <a:outerShdw blurRad="50800" dist="25000" dir="5400000" rotWithShape="0">
              <a:srgbClr val="000000">
                <a:alpha val="40000"/>
              </a:srgbClr>
            </a:outerShdw>
            <a:softEdge rad="127000"/>
          </a:effectLst>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KW" sz="1400" b="1" u="sng" dirty="0">
                <a:solidFill>
                  <a:srgbClr val="FF0000"/>
                </a:solidFill>
              </a:rPr>
              <a:t>ملاحظة هامة</a:t>
            </a:r>
          </a:p>
          <a:p>
            <a:pPr algn="ctr"/>
            <a:r>
              <a:rPr lang="ar-KW" b="1" dirty="0"/>
              <a:t>تم حل ا</a:t>
            </a:r>
            <a:r>
              <a:rPr lang="ar-KW" b="1" dirty="0">
                <a:solidFill>
                  <a:srgbClr val="FF0000"/>
                </a:solidFill>
              </a:rPr>
              <a:t>لمثال </a:t>
            </a:r>
            <a:r>
              <a:rPr lang="ar-KW" b="1" dirty="0"/>
              <a:t>علي اعتبار المحور القاطع ينطبق على محور الصادات ولكن في </a:t>
            </a:r>
            <a:r>
              <a:rPr lang="ar-KW" b="1" dirty="0">
                <a:solidFill>
                  <a:srgbClr val="FF0000"/>
                </a:solidFill>
              </a:rPr>
              <a:t>حاول أن تحل </a:t>
            </a:r>
            <a:r>
              <a:rPr lang="ar-KW" b="1" dirty="0"/>
              <a:t>المحور القاطع ينطبق على محور السينات </a:t>
            </a:r>
          </a:p>
          <a:p>
            <a:endParaRPr lang="ar-SA" dirty="0"/>
          </a:p>
        </p:txBody>
      </p:sp>
    </p:spTree>
    <p:extLst>
      <p:ext uri="{BB962C8B-B14F-4D97-AF65-F5344CB8AC3E}">
        <p14:creationId xmlns:p14="http://schemas.microsoft.com/office/powerpoint/2010/main" val="249781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0" grpId="0" animBg="1"/>
      <p:bldP spid="2" grpId="0"/>
      <p:bldP spid="4" grpId="0"/>
      <p:bldP spid="31" grpId="0"/>
      <p:bldP spid="5" grpId="0"/>
      <p:bldP spid="6" grpId="0"/>
      <p:bldP spid="7" grpId="0"/>
      <p:bldP spid="8" grpId="0"/>
      <p:bldP spid="9" grpId="0"/>
      <p:bldP spid="11" grpId="0"/>
      <p:bldP spid="37" grpId="0"/>
      <p:bldP spid="12" grpId="0"/>
      <p:bldP spid="13" grpId="0"/>
      <p:bldP spid="14" grpId="0"/>
      <p:bldP spid="19" grpId="0"/>
      <p:bldP spid="21" grpId="0"/>
      <p:bldP spid="32" grpId="0"/>
      <p:bldP spid="33" grpId="0"/>
      <p:bldP spid="34" grpId="0"/>
      <p:bldP spid="47" grpId="0" animBg="1"/>
      <p:bldP spid="48" grpId="0" animBg="1"/>
      <p:bldP spid="49" grpId="0" animBg="1"/>
      <p:bldP spid="50" grpId="0" animBg="1"/>
      <p:bldP spid="10"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076426965"/>
              </p:ext>
            </p:extLst>
          </p:nvPr>
        </p:nvGraphicFramePr>
        <p:xfrm>
          <a:off x="107508" y="1136356"/>
          <a:ext cx="8784972" cy="5460996"/>
        </p:xfrm>
        <a:graphic>
          <a:graphicData uri="http://schemas.openxmlformats.org/drawingml/2006/table">
            <a:tbl>
              <a:tblPr rtl="1" firstRow="1" bandRow="1">
                <a:tableStyleId>{5940675A-B579-460E-94D1-54222C63F5DA}</a:tableStyleId>
              </a:tblPr>
              <a:tblGrid>
                <a:gridCol w="732081">
                  <a:extLst>
                    <a:ext uri="{9D8B030D-6E8A-4147-A177-3AD203B41FA5}">
                      <a16:colId xmlns:a16="http://schemas.microsoft.com/office/drawing/2014/main" val="20000"/>
                    </a:ext>
                  </a:extLst>
                </a:gridCol>
                <a:gridCol w="732081">
                  <a:extLst>
                    <a:ext uri="{9D8B030D-6E8A-4147-A177-3AD203B41FA5}">
                      <a16:colId xmlns:a16="http://schemas.microsoft.com/office/drawing/2014/main" val="20001"/>
                    </a:ext>
                  </a:extLst>
                </a:gridCol>
                <a:gridCol w="732081">
                  <a:extLst>
                    <a:ext uri="{9D8B030D-6E8A-4147-A177-3AD203B41FA5}">
                      <a16:colId xmlns:a16="http://schemas.microsoft.com/office/drawing/2014/main" val="20002"/>
                    </a:ext>
                  </a:extLst>
                </a:gridCol>
                <a:gridCol w="732081">
                  <a:extLst>
                    <a:ext uri="{9D8B030D-6E8A-4147-A177-3AD203B41FA5}">
                      <a16:colId xmlns:a16="http://schemas.microsoft.com/office/drawing/2014/main" val="20003"/>
                    </a:ext>
                  </a:extLst>
                </a:gridCol>
                <a:gridCol w="732081">
                  <a:extLst>
                    <a:ext uri="{9D8B030D-6E8A-4147-A177-3AD203B41FA5}">
                      <a16:colId xmlns:a16="http://schemas.microsoft.com/office/drawing/2014/main" val="20004"/>
                    </a:ext>
                  </a:extLst>
                </a:gridCol>
                <a:gridCol w="732081">
                  <a:extLst>
                    <a:ext uri="{9D8B030D-6E8A-4147-A177-3AD203B41FA5}">
                      <a16:colId xmlns:a16="http://schemas.microsoft.com/office/drawing/2014/main" val="20005"/>
                    </a:ext>
                  </a:extLst>
                </a:gridCol>
                <a:gridCol w="732081">
                  <a:extLst>
                    <a:ext uri="{9D8B030D-6E8A-4147-A177-3AD203B41FA5}">
                      <a16:colId xmlns:a16="http://schemas.microsoft.com/office/drawing/2014/main" val="20006"/>
                    </a:ext>
                  </a:extLst>
                </a:gridCol>
                <a:gridCol w="732081">
                  <a:extLst>
                    <a:ext uri="{9D8B030D-6E8A-4147-A177-3AD203B41FA5}">
                      <a16:colId xmlns:a16="http://schemas.microsoft.com/office/drawing/2014/main" val="20007"/>
                    </a:ext>
                  </a:extLst>
                </a:gridCol>
                <a:gridCol w="732081">
                  <a:extLst>
                    <a:ext uri="{9D8B030D-6E8A-4147-A177-3AD203B41FA5}">
                      <a16:colId xmlns:a16="http://schemas.microsoft.com/office/drawing/2014/main" val="20008"/>
                    </a:ext>
                  </a:extLst>
                </a:gridCol>
                <a:gridCol w="732081">
                  <a:extLst>
                    <a:ext uri="{9D8B030D-6E8A-4147-A177-3AD203B41FA5}">
                      <a16:colId xmlns:a16="http://schemas.microsoft.com/office/drawing/2014/main" val="20009"/>
                    </a:ext>
                  </a:extLst>
                </a:gridCol>
                <a:gridCol w="732081">
                  <a:extLst>
                    <a:ext uri="{9D8B030D-6E8A-4147-A177-3AD203B41FA5}">
                      <a16:colId xmlns:a16="http://schemas.microsoft.com/office/drawing/2014/main" val="20010"/>
                    </a:ext>
                  </a:extLst>
                </a:gridCol>
                <a:gridCol w="732081">
                  <a:extLst>
                    <a:ext uri="{9D8B030D-6E8A-4147-A177-3AD203B41FA5}">
                      <a16:colId xmlns:a16="http://schemas.microsoft.com/office/drawing/2014/main" val="20011"/>
                    </a:ext>
                  </a:extLst>
                </a:gridCol>
              </a:tblGrid>
              <a:tr h="455083">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extLst>
                  <a:ext uri="{0D108BD9-81ED-4DB2-BD59-A6C34878D82A}">
                    <a16:rowId xmlns:a16="http://schemas.microsoft.com/office/drawing/2014/main" val="10000"/>
                  </a:ext>
                </a:extLst>
              </a:tr>
              <a:tr h="455083">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1"/>
                  </a:ext>
                </a:extLst>
              </a:tr>
              <a:tr h="455083">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extLst>
                  <a:ext uri="{0D108BD9-81ED-4DB2-BD59-A6C34878D82A}">
                    <a16:rowId xmlns:a16="http://schemas.microsoft.com/office/drawing/2014/main" val="10002"/>
                  </a:ext>
                </a:extLst>
              </a:tr>
              <a:tr h="455083">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extLst>
                  <a:ext uri="{0D108BD9-81ED-4DB2-BD59-A6C34878D82A}">
                    <a16:rowId xmlns:a16="http://schemas.microsoft.com/office/drawing/2014/main" val="10003"/>
                  </a:ext>
                </a:extLst>
              </a:tr>
              <a:tr h="455083">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4"/>
                  </a:ext>
                </a:extLst>
              </a:tr>
              <a:tr h="455083">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5"/>
                  </a:ext>
                </a:extLst>
              </a:tr>
              <a:tr h="455083">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extLst>
                  <a:ext uri="{0D108BD9-81ED-4DB2-BD59-A6C34878D82A}">
                    <a16:rowId xmlns:a16="http://schemas.microsoft.com/office/drawing/2014/main" val="10006"/>
                  </a:ext>
                </a:extLst>
              </a:tr>
              <a:tr h="455083">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extLst>
                  <a:ext uri="{0D108BD9-81ED-4DB2-BD59-A6C34878D82A}">
                    <a16:rowId xmlns:a16="http://schemas.microsoft.com/office/drawing/2014/main" val="10007"/>
                  </a:ext>
                </a:extLst>
              </a:tr>
              <a:tr h="455083">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b="1"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extLst>
                  <a:ext uri="{0D108BD9-81ED-4DB2-BD59-A6C34878D82A}">
                    <a16:rowId xmlns:a16="http://schemas.microsoft.com/office/drawing/2014/main" val="10008"/>
                  </a:ext>
                </a:extLst>
              </a:tr>
              <a:tr h="455083">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extLst>
                  <a:ext uri="{0D108BD9-81ED-4DB2-BD59-A6C34878D82A}">
                    <a16:rowId xmlns:a16="http://schemas.microsoft.com/office/drawing/2014/main" val="10009"/>
                  </a:ext>
                </a:extLst>
              </a:tr>
              <a:tr h="455083">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extLst>
                  <a:ext uri="{0D108BD9-81ED-4DB2-BD59-A6C34878D82A}">
                    <a16:rowId xmlns:a16="http://schemas.microsoft.com/office/drawing/2014/main" val="10010"/>
                  </a:ext>
                </a:extLst>
              </a:tr>
              <a:tr h="455083">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dirty="0"/>
                    </a:p>
                  </a:txBody>
                  <a:tcPr/>
                </a:tc>
                <a:tc>
                  <a:txBody>
                    <a:bodyPr/>
                    <a:lstStyle/>
                    <a:p>
                      <a:pPr rtl="1"/>
                      <a:endParaRPr lang="ar-KW"/>
                    </a:p>
                  </a:txBody>
                  <a:tcPr/>
                </a:tc>
                <a:tc>
                  <a:txBody>
                    <a:bodyPr/>
                    <a:lstStyle/>
                    <a:p>
                      <a:pPr rtl="1"/>
                      <a:endParaRPr lang="ar-KW" dirty="0"/>
                    </a:p>
                  </a:txBody>
                  <a:tcPr/>
                </a:tc>
                <a:tc>
                  <a:txBody>
                    <a:bodyPr/>
                    <a:lstStyle/>
                    <a:p>
                      <a:pPr rtl="1"/>
                      <a:endParaRPr lang="ar-KW" dirty="0"/>
                    </a:p>
                  </a:txBody>
                  <a:tcPr/>
                </a:tc>
                <a:extLst>
                  <a:ext uri="{0D108BD9-81ED-4DB2-BD59-A6C34878D82A}">
                    <a16:rowId xmlns:a16="http://schemas.microsoft.com/office/drawing/2014/main" val="10011"/>
                  </a:ext>
                </a:extLst>
              </a:tr>
            </a:tbl>
          </a:graphicData>
        </a:graphic>
      </p:graphicFrame>
      <p:grpSp>
        <p:nvGrpSpPr>
          <p:cNvPr id="6" name="Group 5"/>
          <p:cNvGrpSpPr/>
          <p:nvPr/>
        </p:nvGrpSpPr>
        <p:grpSpPr>
          <a:xfrm>
            <a:off x="-184284" y="879343"/>
            <a:ext cx="9208080" cy="5764619"/>
            <a:chOff x="-27568" y="764704"/>
            <a:chExt cx="9208080" cy="5764619"/>
          </a:xfrm>
        </p:grpSpPr>
        <p:sp>
          <p:nvSpPr>
            <p:cNvPr id="7" name="TextBox 6"/>
            <p:cNvSpPr txBox="1"/>
            <p:nvPr/>
          </p:nvSpPr>
          <p:spPr>
            <a:xfrm>
              <a:off x="8757408" y="3789040"/>
              <a:ext cx="360040" cy="307777"/>
            </a:xfrm>
            <a:prstGeom prst="rect">
              <a:avLst/>
            </a:prstGeom>
            <a:noFill/>
          </p:spPr>
          <p:txBody>
            <a:bodyPr wrap="square" rtlCol="1">
              <a:spAutoFit/>
            </a:bodyPr>
            <a:lstStyle/>
            <a:p>
              <a:r>
                <a:rPr lang="en-US" sz="1400" b="1" dirty="0"/>
                <a:t>6</a:t>
              </a:r>
              <a:endParaRPr lang="ar-KW" sz="1400" b="1" dirty="0"/>
            </a:p>
          </p:txBody>
        </p:sp>
        <p:grpSp>
          <p:nvGrpSpPr>
            <p:cNvPr id="8" name="Group 7"/>
            <p:cNvGrpSpPr/>
            <p:nvPr/>
          </p:nvGrpSpPr>
          <p:grpSpPr>
            <a:xfrm>
              <a:off x="-27568" y="764704"/>
              <a:ext cx="9208080" cy="5764619"/>
              <a:chOff x="-27568" y="764704"/>
              <a:chExt cx="9208080" cy="5764619"/>
            </a:xfrm>
          </p:grpSpPr>
          <p:grpSp>
            <p:nvGrpSpPr>
              <p:cNvPr id="9" name="Group 8"/>
              <p:cNvGrpSpPr/>
              <p:nvPr/>
            </p:nvGrpSpPr>
            <p:grpSpPr>
              <a:xfrm>
                <a:off x="-27568" y="888975"/>
                <a:ext cx="9079826" cy="5640348"/>
                <a:chOff x="-27568" y="888975"/>
                <a:chExt cx="9079826" cy="5640348"/>
              </a:xfrm>
            </p:grpSpPr>
            <p:cxnSp>
              <p:nvCxnSpPr>
                <p:cNvPr id="12" name="Straight Arrow Connector 11"/>
                <p:cNvCxnSpPr/>
                <p:nvPr/>
              </p:nvCxnSpPr>
              <p:spPr>
                <a:xfrm flipH="1" flipV="1">
                  <a:off x="4659772" y="1036970"/>
                  <a:ext cx="3" cy="54006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a:off x="267286" y="3737270"/>
                  <a:ext cx="8784972" cy="3019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nvGrpSpPr>
                <p:cNvPr id="14" name="Group 13"/>
                <p:cNvGrpSpPr/>
                <p:nvPr/>
              </p:nvGrpSpPr>
              <p:grpSpPr>
                <a:xfrm>
                  <a:off x="-27568" y="888975"/>
                  <a:ext cx="8560008" cy="5640348"/>
                  <a:chOff x="-27568" y="888975"/>
                  <a:chExt cx="8560008" cy="5640348"/>
                </a:xfrm>
              </p:grpSpPr>
              <p:sp>
                <p:nvSpPr>
                  <p:cNvPr id="15" name="TextBox 14"/>
                  <p:cNvSpPr txBox="1"/>
                  <p:nvPr/>
                </p:nvSpPr>
                <p:spPr>
                  <a:xfrm>
                    <a:off x="3563888" y="3789040"/>
                    <a:ext cx="360040" cy="307777"/>
                  </a:xfrm>
                  <a:prstGeom prst="rect">
                    <a:avLst/>
                  </a:prstGeom>
                  <a:noFill/>
                </p:spPr>
                <p:txBody>
                  <a:bodyPr wrap="square" rtlCol="1">
                    <a:spAutoFit/>
                  </a:bodyPr>
                  <a:lstStyle/>
                  <a:p>
                    <a:r>
                      <a:rPr lang="en-US" sz="1400" b="1" dirty="0"/>
                      <a:t>-1</a:t>
                    </a:r>
                    <a:endParaRPr lang="ar-KW" sz="1400" b="1" dirty="0"/>
                  </a:p>
                </p:txBody>
              </p:sp>
              <p:sp>
                <p:nvSpPr>
                  <p:cNvPr id="16" name="TextBox 15"/>
                  <p:cNvSpPr txBox="1"/>
                  <p:nvPr/>
                </p:nvSpPr>
                <p:spPr>
                  <a:xfrm>
                    <a:off x="4306556" y="3030606"/>
                    <a:ext cx="360040" cy="307777"/>
                  </a:xfrm>
                  <a:prstGeom prst="rect">
                    <a:avLst/>
                  </a:prstGeom>
                  <a:noFill/>
                </p:spPr>
                <p:txBody>
                  <a:bodyPr wrap="square" rtlCol="1">
                    <a:spAutoFit/>
                  </a:bodyPr>
                  <a:lstStyle/>
                  <a:p>
                    <a:r>
                      <a:rPr lang="en-US" sz="1400" b="1" dirty="0"/>
                      <a:t>1</a:t>
                    </a:r>
                    <a:endParaRPr lang="ar-KW" sz="1400" b="1" dirty="0"/>
                  </a:p>
                </p:txBody>
              </p:sp>
              <p:sp>
                <p:nvSpPr>
                  <p:cNvPr id="17" name="TextBox 16"/>
                  <p:cNvSpPr txBox="1"/>
                  <p:nvPr/>
                </p:nvSpPr>
                <p:spPr>
                  <a:xfrm>
                    <a:off x="4283968" y="4405580"/>
                    <a:ext cx="360040" cy="307777"/>
                  </a:xfrm>
                  <a:prstGeom prst="rect">
                    <a:avLst/>
                  </a:prstGeom>
                  <a:noFill/>
                </p:spPr>
                <p:txBody>
                  <a:bodyPr wrap="square" rtlCol="1">
                    <a:spAutoFit/>
                  </a:bodyPr>
                  <a:lstStyle/>
                  <a:p>
                    <a:r>
                      <a:rPr lang="en-US" sz="1400" b="1" dirty="0"/>
                      <a:t>-2</a:t>
                    </a:r>
                    <a:endParaRPr lang="ar-KW" sz="1400" b="1" dirty="0"/>
                  </a:p>
                </p:txBody>
              </p:sp>
              <p:sp>
                <p:nvSpPr>
                  <p:cNvPr id="18" name="TextBox 17"/>
                  <p:cNvSpPr txBox="1"/>
                  <p:nvPr/>
                </p:nvSpPr>
                <p:spPr>
                  <a:xfrm>
                    <a:off x="4306556" y="2551260"/>
                    <a:ext cx="360040" cy="307777"/>
                  </a:xfrm>
                  <a:prstGeom prst="rect">
                    <a:avLst/>
                  </a:prstGeom>
                  <a:noFill/>
                </p:spPr>
                <p:txBody>
                  <a:bodyPr wrap="square" rtlCol="1">
                    <a:spAutoFit/>
                  </a:bodyPr>
                  <a:lstStyle/>
                  <a:p>
                    <a:r>
                      <a:rPr lang="en-US" sz="1400" b="1" dirty="0"/>
                      <a:t>2</a:t>
                    </a:r>
                    <a:endParaRPr lang="ar-KW" sz="1400" b="1" dirty="0"/>
                  </a:p>
                </p:txBody>
              </p:sp>
              <p:sp>
                <p:nvSpPr>
                  <p:cNvPr id="19" name="TextBox 18"/>
                  <p:cNvSpPr txBox="1"/>
                  <p:nvPr/>
                </p:nvSpPr>
                <p:spPr>
                  <a:xfrm>
                    <a:off x="-27568" y="3769295"/>
                    <a:ext cx="360040" cy="307777"/>
                  </a:xfrm>
                  <a:prstGeom prst="rect">
                    <a:avLst/>
                  </a:prstGeom>
                  <a:noFill/>
                </p:spPr>
                <p:txBody>
                  <a:bodyPr wrap="square" rtlCol="1">
                    <a:spAutoFit/>
                  </a:bodyPr>
                  <a:lstStyle/>
                  <a:p>
                    <a:r>
                      <a:rPr lang="en-US" sz="1400" b="1" dirty="0"/>
                      <a:t>-6</a:t>
                    </a:r>
                    <a:endParaRPr lang="ar-KW" sz="1400" b="1" dirty="0"/>
                  </a:p>
                </p:txBody>
              </p:sp>
              <p:sp>
                <p:nvSpPr>
                  <p:cNvPr id="20" name="TextBox 19"/>
                  <p:cNvSpPr txBox="1"/>
                  <p:nvPr/>
                </p:nvSpPr>
                <p:spPr>
                  <a:xfrm>
                    <a:off x="611560" y="3789040"/>
                    <a:ext cx="360040" cy="307777"/>
                  </a:xfrm>
                  <a:prstGeom prst="rect">
                    <a:avLst/>
                  </a:prstGeom>
                  <a:noFill/>
                </p:spPr>
                <p:txBody>
                  <a:bodyPr wrap="square" rtlCol="1">
                    <a:spAutoFit/>
                  </a:bodyPr>
                  <a:lstStyle/>
                  <a:p>
                    <a:r>
                      <a:rPr lang="en-US" sz="1400" b="1" dirty="0"/>
                      <a:t>-5</a:t>
                    </a:r>
                    <a:endParaRPr lang="ar-KW" sz="1400" b="1" dirty="0"/>
                  </a:p>
                </p:txBody>
              </p:sp>
              <p:sp>
                <p:nvSpPr>
                  <p:cNvPr id="21" name="TextBox 20"/>
                  <p:cNvSpPr txBox="1"/>
                  <p:nvPr/>
                </p:nvSpPr>
                <p:spPr>
                  <a:xfrm>
                    <a:off x="1331640" y="3789040"/>
                    <a:ext cx="360040" cy="307777"/>
                  </a:xfrm>
                  <a:prstGeom prst="rect">
                    <a:avLst/>
                  </a:prstGeom>
                  <a:noFill/>
                </p:spPr>
                <p:txBody>
                  <a:bodyPr wrap="square" rtlCol="1">
                    <a:spAutoFit/>
                  </a:bodyPr>
                  <a:lstStyle/>
                  <a:p>
                    <a:r>
                      <a:rPr lang="en-US" sz="1400" b="1" dirty="0"/>
                      <a:t>-4</a:t>
                    </a:r>
                    <a:endParaRPr lang="ar-KW" sz="1400" b="1" dirty="0"/>
                  </a:p>
                </p:txBody>
              </p:sp>
              <p:sp>
                <p:nvSpPr>
                  <p:cNvPr id="22" name="TextBox 21"/>
                  <p:cNvSpPr txBox="1"/>
                  <p:nvPr/>
                </p:nvSpPr>
                <p:spPr>
                  <a:xfrm>
                    <a:off x="2123728" y="3789040"/>
                    <a:ext cx="360040" cy="307777"/>
                  </a:xfrm>
                  <a:prstGeom prst="rect">
                    <a:avLst/>
                  </a:prstGeom>
                  <a:noFill/>
                </p:spPr>
                <p:txBody>
                  <a:bodyPr wrap="square" rtlCol="1">
                    <a:spAutoFit/>
                  </a:bodyPr>
                  <a:lstStyle/>
                  <a:p>
                    <a:r>
                      <a:rPr lang="en-US" sz="1400" b="1" dirty="0"/>
                      <a:t>-3</a:t>
                    </a:r>
                    <a:endParaRPr lang="ar-KW" sz="1400" b="1" dirty="0"/>
                  </a:p>
                </p:txBody>
              </p:sp>
              <p:sp>
                <p:nvSpPr>
                  <p:cNvPr id="23" name="TextBox 22"/>
                  <p:cNvSpPr txBox="1"/>
                  <p:nvPr/>
                </p:nvSpPr>
                <p:spPr>
                  <a:xfrm>
                    <a:off x="4283968" y="3694444"/>
                    <a:ext cx="360040" cy="307777"/>
                  </a:xfrm>
                  <a:prstGeom prst="rect">
                    <a:avLst/>
                  </a:prstGeom>
                  <a:noFill/>
                </p:spPr>
                <p:txBody>
                  <a:bodyPr wrap="square" rtlCol="1">
                    <a:spAutoFit/>
                  </a:bodyPr>
                  <a:lstStyle/>
                  <a:p>
                    <a:r>
                      <a:rPr lang="en-US" sz="1400" b="1" dirty="0"/>
                      <a:t>0</a:t>
                    </a:r>
                    <a:endParaRPr lang="ar-KW" sz="1400" b="1" dirty="0"/>
                  </a:p>
                </p:txBody>
              </p:sp>
              <p:sp>
                <p:nvSpPr>
                  <p:cNvPr id="24" name="TextBox 23"/>
                  <p:cNvSpPr txBox="1"/>
                  <p:nvPr/>
                </p:nvSpPr>
                <p:spPr>
                  <a:xfrm>
                    <a:off x="2843808" y="3789040"/>
                    <a:ext cx="360040" cy="307777"/>
                  </a:xfrm>
                  <a:prstGeom prst="rect">
                    <a:avLst/>
                  </a:prstGeom>
                  <a:noFill/>
                </p:spPr>
                <p:txBody>
                  <a:bodyPr wrap="square" rtlCol="1">
                    <a:spAutoFit/>
                  </a:bodyPr>
                  <a:lstStyle/>
                  <a:p>
                    <a:r>
                      <a:rPr lang="en-US" sz="1400" b="1" dirty="0"/>
                      <a:t>-2</a:t>
                    </a:r>
                    <a:endParaRPr lang="ar-KW" sz="1400" b="1" dirty="0"/>
                  </a:p>
                </p:txBody>
              </p:sp>
              <p:sp>
                <p:nvSpPr>
                  <p:cNvPr id="25" name="TextBox 24"/>
                  <p:cNvSpPr txBox="1"/>
                  <p:nvPr/>
                </p:nvSpPr>
                <p:spPr>
                  <a:xfrm>
                    <a:off x="8172400" y="3717032"/>
                    <a:ext cx="360040" cy="307777"/>
                  </a:xfrm>
                  <a:prstGeom prst="rect">
                    <a:avLst/>
                  </a:prstGeom>
                  <a:noFill/>
                </p:spPr>
                <p:txBody>
                  <a:bodyPr wrap="square" rtlCol="1">
                    <a:spAutoFit/>
                  </a:bodyPr>
                  <a:lstStyle/>
                  <a:p>
                    <a:r>
                      <a:rPr lang="en-US" sz="1400" b="1" dirty="0"/>
                      <a:t>5</a:t>
                    </a:r>
                    <a:endParaRPr lang="ar-KW" sz="1400" b="1" dirty="0"/>
                  </a:p>
                </p:txBody>
              </p:sp>
              <p:sp>
                <p:nvSpPr>
                  <p:cNvPr id="26" name="TextBox 25"/>
                  <p:cNvSpPr txBox="1"/>
                  <p:nvPr/>
                </p:nvSpPr>
                <p:spPr>
                  <a:xfrm>
                    <a:off x="7420788" y="3757508"/>
                    <a:ext cx="360040" cy="307777"/>
                  </a:xfrm>
                  <a:prstGeom prst="rect">
                    <a:avLst/>
                  </a:prstGeom>
                  <a:noFill/>
                </p:spPr>
                <p:txBody>
                  <a:bodyPr wrap="square" rtlCol="1">
                    <a:spAutoFit/>
                  </a:bodyPr>
                  <a:lstStyle/>
                  <a:p>
                    <a:r>
                      <a:rPr lang="en-US" sz="1400" b="1" dirty="0"/>
                      <a:t>4</a:t>
                    </a:r>
                    <a:endParaRPr lang="ar-KW" sz="1400" b="1" dirty="0"/>
                  </a:p>
                </p:txBody>
              </p:sp>
              <p:sp>
                <p:nvSpPr>
                  <p:cNvPr id="27" name="TextBox 26"/>
                  <p:cNvSpPr txBox="1"/>
                  <p:nvPr/>
                </p:nvSpPr>
                <p:spPr>
                  <a:xfrm>
                    <a:off x="6660232" y="3769295"/>
                    <a:ext cx="360040" cy="307777"/>
                  </a:xfrm>
                  <a:prstGeom prst="rect">
                    <a:avLst/>
                  </a:prstGeom>
                  <a:noFill/>
                </p:spPr>
                <p:txBody>
                  <a:bodyPr wrap="square" rtlCol="1">
                    <a:spAutoFit/>
                  </a:bodyPr>
                  <a:lstStyle/>
                  <a:p>
                    <a:r>
                      <a:rPr lang="en-US" sz="1400" b="1" dirty="0"/>
                      <a:t>3</a:t>
                    </a:r>
                    <a:endParaRPr lang="ar-KW" sz="1400" b="1" dirty="0"/>
                  </a:p>
                </p:txBody>
              </p:sp>
              <p:sp>
                <p:nvSpPr>
                  <p:cNvPr id="28" name="TextBox 27"/>
                  <p:cNvSpPr txBox="1"/>
                  <p:nvPr/>
                </p:nvSpPr>
                <p:spPr>
                  <a:xfrm>
                    <a:off x="5940152" y="3769295"/>
                    <a:ext cx="360040" cy="307777"/>
                  </a:xfrm>
                  <a:prstGeom prst="rect">
                    <a:avLst/>
                  </a:prstGeom>
                  <a:noFill/>
                </p:spPr>
                <p:txBody>
                  <a:bodyPr wrap="square" rtlCol="1">
                    <a:spAutoFit/>
                  </a:bodyPr>
                  <a:lstStyle/>
                  <a:p>
                    <a:r>
                      <a:rPr lang="en-US" sz="1400" b="1" dirty="0"/>
                      <a:t>2</a:t>
                    </a:r>
                    <a:endParaRPr lang="ar-KW" sz="1400" b="1" dirty="0"/>
                  </a:p>
                </p:txBody>
              </p:sp>
              <p:sp>
                <p:nvSpPr>
                  <p:cNvPr id="29" name="TextBox 28"/>
                  <p:cNvSpPr txBox="1"/>
                  <p:nvPr/>
                </p:nvSpPr>
                <p:spPr>
                  <a:xfrm>
                    <a:off x="5220072" y="3769295"/>
                    <a:ext cx="360040" cy="307777"/>
                  </a:xfrm>
                  <a:prstGeom prst="rect">
                    <a:avLst/>
                  </a:prstGeom>
                  <a:noFill/>
                </p:spPr>
                <p:txBody>
                  <a:bodyPr wrap="square" rtlCol="1">
                    <a:spAutoFit/>
                  </a:bodyPr>
                  <a:lstStyle/>
                  <a:p>
                    <a:r>
                      <a:rPr lang="en-US" sz="1400" b="1" dirty="0"/>
                      <a:t>1</a:t>
                    </a:r>
                    <a:endParaRPr lang="ar-KW" sz="1400" b="1" dirty="0"/>
                  </a:p>
                </p:txBody>
              </p:sp>
              <p:sp>
                <p:nvSpPr>
                  <p:cNvPr id="30" name="TextBox 29"/>
                  <p:cNvSpPr txBox="1"/>
                  <p:nvPr/>
                </p:nvSpPr>
                <p:spPr>
                  <a:xfrm>
                    <a:off x="4299734" y="3953787"/>
                    <a:ext cx="360040" cy="307777"/>
                  </a:xfrm>
                  <a:prstGeom prst="rect">
                    <a:avLst/>
                  </a:prstGeom>
                  <a:noFill/>
                </p:spPr>
                <p:txBody>
                  <a:bodyPr wrap="square" rtlCol="1">
                    <a:spAutoFit/>
                  </a:bodyPr>
                  <a:lstStyle/>
                  <a:p>
                    <a:r>
                      <a:rPr lang="en-US" sz="1400" b="1" dirty="0"/>
                      <a:t>-1</a:t>
                    </a:r>
                    <a:endParaRPr lang="ar-KW" sz="1400" b="1" dirty="0"/>
                  </a:p>
                </p:txBody>
              </p:sp>
              <p:sp>
                <p:nvSpPr>
                  <p:cNvPr id="31" name="TextBox 30"/>
                  <p:cNvSpPr txBox="1"/>
                  <p:nvPr/>
                </p:nvSpPr>
                <p:spPr>
                  <a:xfrm>
                    <a:off x="4290790" y="1646688"/>
                    <a:ext cx="360040" cy="307777"/>
                  </a:xfrm>
                  <a:prstGeom prst="rect">
                    <a:avLst/>
                  </a:prstGeom>
                  <a:noFill/>
                </p:spPr>
                <p:txBody>
                  <a:bodyPr wrap="square" rtlCol="1">
                    <a:spAutoFit/>
                  </a:bodyPr>
                  <a:lstStyle/>
                  <a:p>
                    <a:r>
                      <a:rPr lang="en-US" sz="1400" b="1" dirty="0"/>
                      <a:t>4</a:t>
                    </a:r>
                    <a:endParaRPr lang="ar-KW" sz="1400" b="1" dirty="0"/>
                  </a:p>
                </p:txBody>
              </p:sp>
              <p:sp>
                <p:nvSpPr>
                  <p:cNvPr id="32" name="TextBox 31"/>
                  <p:cNvSpPr txBox="1"/>
                  <p:nvPr/>
                </p:nvSpPr>
                <p:spPr>
                  <a:xfrm>
                    <a:off x="4290790" y="2078736"/>
                    <a:ext cx="360040" cy="307777"/>
                  </a:xfrm>
                  <a:prstGeom prst="rect">
                    <a:avLst/>
                  </a:prstGeom>
                  <a:noFill/>
                </p:spPr>
                <p:txBody>
                  <a:bodyPr wrap="square" rtlCol="1">
                    <a:spAutoFit/>
                  </a:bodyPr>
                  <a:lstStyle/>
                  <a:p>
                    <a:r>
                      <a:rPr lang="en-US" sz="1400" b="1" dirty="0"/>
                      <a:t>3</a:t>
                    </a:r>
                    <a:endParaRPr lang="ar-KW" sz="1400" b="1" dirty="0"/>
                  </a:p>
                </p:txBody>
              </p:sp>
              <p:sp>
                <p:nvSpPr>
                  <p:cNvPr id="33" name="TextBox 32"/>
                  <p:cNvSpPr txBox="1"/>
                  <p:nvPr/>
                </p:nvSpPr>
                <p:spPr>
                  <a:xfrm>
                    <a:off x="4283968" y="4869160"/>
                    <a:ext cx="360040" cy="307777"/>
                  </a:xfrm>
                  <a:prstGeom prst="rect">
                    <a:avLst/>
                  </a:prstGeom>
                  <a:noFill/>
                </p:spPr>
                <p:txBody>
                  <a:bodyPr wrap="square" rtlCol="1">
                    <a:spAutoFit/>
                  </a:bodyPr>
                  <a:lstStyle/>
                  <a:p>
                    <a:r>
                      <a:rPr lang="en-US" sz="1400" b="1" dirty="0"/>
                      <a:t>-3</a:t>
                    </a:r>
                    <a:endParaRPr lang="ar-KW" sz="1400" b="1" dirty="0"/>
                  </a:p>
                </p:txBody>
              </p:sp>
              <p:sp>
                <p:nvSpPr>
                  <p:cNvPr id="34" name="TextBox 33"/>
                  <p:cNvSpPr txBox="1"/>
                  <p:nvPr/>
                </p:nvSpPr>
                <p:spPr>
                  <a:xfrm>
                    <a:off x="4283968" y="5306173"/>
                    <a:ext cx="360040" cy="307777"/>
                  </a:xfrm>
                  <a:prstGeom prst="rect">
                    <a:avLst/>
                  </a:prstGeom>
                  <a:noFill/>
                </p:spPr>
                <p:txBody>
                  <a:bodyPr wrap="square" rtlCol="1">
                    <a:spAutoFit/>
                  </a:bodyPr>
                  <a:lstStyle/>
                  <a:p>
                    <a:r>
                      <a:rPr lang="en-US" sz="1400" b="1" dirty="0"/>
                      <a:t>-4</a:t>
                    </a:r>
                    <a:endParaRPr lang="ar-KW" sz="1400" b="1" dirty="0"/>
                  </a:p>
                </p:txBody>
              </p:sp>
              <p:sp>
                <p:nvSpPr>
                  <p:cNvPr id="35" name="TextBox 34"/>
                  <p:cNvSpPr txBox="1"/>
                  <p:nvPr/>
                </p:nvSpPr>
                <p:spPr>
                  <a:xfrm>
                    <a:off x="4315500" y="5789498"/>
                    <a:ext cx="360040" cy="307777"/>
                  </a:xfrm>
                  <a:prstGeom prst="rect">
                    <a:avLst/>
                  </a:prstGeom>
                  <a:noFill/>
                </p:spPr>
                <p:txBody>
                  <a:bodyPr wrap="square" rtlCol="1">
                    <a:spAutoFit/>
                  </a:bodyPr>
                  <a:lstStyle/>
                  <a:p>
                    <a:r>
                      <a:rPr lang="en-US" sz="1400" b="1" dirty="0"/>
                      <a:t>-5</a:t>
                    </a:r>
                    <a:endParaRPr lang="ar-KW" sz="1400" b="1" dirty="0"/>
                  </a:p>
                </p:txBody>
              </p:sp>
              <p:sp>
                <p:nvSpPr>
                  <p:cNvPr id="36" name="TextBox 35"/>
                  <p:cNvSpPr txBox="1"/>
                  <p:nvPr/>
                </p:nvSpPr>
                <p:spPr>
                  <a:xfrm>
                    <a:off x="4299734" y="6221546"/>
                    <a:ext cx="360040" cy="307777"/>
                  </a:xfrm>
                  <a:prstGeom prst="rect">
                    <a:avLst/>
                  </a:prstGeom>
                  <a:noFill/>
                </p:spPr>
                <p:txBody>
                  <a:bodyPr wrap="square" rtlCol="1">
                    <a:spAutoFit/>
                  </a:bodyPr>
                  <a:lstStyle/>
                  <a:p>
                    <a:r>
                      <a:rPr lang="en-US" sz="1400" b="1" dirty="0"/>
                      <a:t>-6</a:t>
                    </a:r>
                    <a:endParaRPr lang="ar-KW" sz="1400" b="1" dirty="0"/>
                  </a:p>
                </p:txBody>
              </p:sp>
              <p:sp>
                <p:nvSpPr>
                  <p:cNvPr id="37" name="TextBox 36"/>
                  <p:cNvSpPr txBox="1"/>
                  <p:nvPr/>
                </p:nvSpPr>
                <p:spPr>
                  <a:xfrm>
                    <a:off x="4283968" y="1290245"/>
                    <a:ext cx="360040" cy="307777"/>
                  </a:xfrm>
                  <a:prstGeom prst="rect">
                    <a:avLst/>
                  </a:prstGeom>
                  <a:noFill/>
                </p:spPr>
                <p:txBody>
                  <a:bodyPr wrap="square" rtlCol="1">
                    <a:spAutoFit/>
                  </a:bodyPr>
                  <a:lstStyle/>
                  <a:p>
                    <a:r>
                      <a:rPr lang="en-US" sz="1400" b="1" dirty="0"/>
                      <a:t>5</a:t>
                    </a:r>
                    <a:endParaRPr lang="ar-KW" sz="1400" b="1" dirty="0"/>
                  </a:p>
                </p:txBody>
              </p:sp>
              <p:sp>
                <p:nvSpPr>
                  <p:cNvPr id="38" name="TextBox 37"/>
                  <p:cNvSpPr txBox="1"/>
                  <p:nvPr/>
                </p:nvSpPr>
                <p:spPr>
                  <a:xfrm>
                    <a:off x="4283968" y="888975"/>
                    <a:ext cx="360040" cy="307777"/>
                  </a:xfrm>
                  <a:prstGeom prst="rect">
                    <a:avLst/>
                  </a:prstGeom>
                  <a:noFill/>
                </p:spPr>
                <p:txBody>
                  <a:bodyPr wrap="square" rtlCol="1">
                    <a:spAutoFit/>
                  </a:bodyPr>
                  <a:lstStyle/>
                  <a:p>
                    <a:r>
                      <a:rPr lang="en-US" sz="1400" b="1" dirty="0"/>
                      <a:t>6</a:t>
                    </a:r>
                    <a:endParaRPr lang="ar-KW" sz="1400" b="1" dirty="0"/>
                  </a:p>
                </p:txBody>
              </p:sp>
            </p:grpSp>
          </p:grpSp>
          <p:sp>
            <p:nvSpPr>
              <p:cNvPr id="10" name="TextBox 9"/>
              <p:cNvSpPr txBox="1"/>
              <p:nvPr/>
            </p:nvSpPr>
            <p:spPr>
              <a:xfrm>
                <a:off x="8604446" y="3532946"/>
                <a:ext cx="576066" cy="400110"/>
              </a:xfrm>
              <a:prstGeom prst="rect">
                <a:avLst/>
              </a:prstGeom>
              <a:noFill/>
            </p:spPr>
            <p:txBody>
              <a:bodyPr wrap="square" rtlCol="1">
                <a:spAutoFit/>
              </a:bodyPr>
              <a:lstStyle/>
              <a:p>
                <a:r>
                  <a:rPr lang="en-US" sz="2000" b="1" dirty="0"/>
                  <a:t>X</a:t>
                </a:r>
                <a:endParaRPr lang="ar-KW" sz="2000" b="1" dirty="0"/>
              </a:p>
            </p:txBody>
          </p:sp>
          <p:sp>
            <p:nvSpPr>
              <p:cNvPr id="11" name="TextBox 10"/>
              <p:cNvSpPr txBox="1"/>
              <p:nvPr/>
            </p:nvSpPr>
            <p:spPr>
              <a:xfrm>
                <a:off x="4355976" y="764704"/>
                <a:ext cx="576064" cy="400110"/>
              </a:xfrm>
              <a:prstGeom prst="rect">
                <a:avLst/>
              </a:prstGeom>
              <a:noFill/>
            </p:spPr>
            <p:txBody>
              <a:bodyPr wrap="square" rtlCol="1">
                <a:spAutoFit/>
              </a:bodyPr>
              <a:lstStyle/>
              <a:p>
                <a:r>
                  <a:rPr lang="en-US" sz="2000" b="1" dirty="0"/>
                  <a:t>Y</a:t>
                </a:r>
                <a:endParaRPr lang="ar-KW" sz="2000" b="1" dirty="0"/>
              </a:p>
            </p:txBody>
          </p:sp>
        </p:grpSp>
      </p:grpSp>
      <p:cxnSp>
        <p:nvCxnSpPr>
          <p:cNvPr id="39" name="Straight Connector 38"/>
          <p:cNvCxnSpPr/>
          <p:nvPr/>
        </p:nvCxnSpPr>
        <p:spPr>
          <a:xfrm flipH="1">
            <a:off x="814884" y="2293764"/>
            <a:ext cx="7632846" cy="55116"/>
          </a:xfrm>
          <a:prstGeom prst="line">
            <a:avLst/>
          </a:prstGeom>
          <a:ln>
            <a:prstDash val="lgDash"/>
          </a:ln>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flipH="1">
            <a:off x="634867" y="5420810"/>
            <a:ext cx="7965827" cy="33706"/>
          </a:xfrm>
          <a:prstGeom prst="line">
            <a:avLst/>
          </a:prstGeom>
          <a:ln>
            <a:prstDash val="lgDash"/>
          </a:ln>
        </p:spPr>
        <p:style>
          <a:lnRef idx="3">
            <a:schemeClr val="dk1"/>
          </a:lnRef>
          <a:fillRef idx="0">
            <a:schemeClr val="dk1"/>
          </a:fillRef>
          <a:effectRef idx="2">
            <a:schemeClr val="dk1"/>
          </a:effectRef>
          <a:fontRef idx="minor">
            <a:schemeClr val="tx1"/>
          </a:fontRef>
        </p:style>
      </p:cxnSp>
      <p:cxnSp>
        <p:nvCxnSpPr>
          <p:cNvPr id="41" name="Straight Arrow Connector 40"/>
          <p:cNvCxnSpPr/>
          <p:nvPr/>
        </p:nvCxnSpPr>
        <p:spPr>
          <a:xfrm>
            <a:off x="1903388" y="1086522"/>
            <a:ext cx="4896544" cy="5332571"/>
          </a:xfrm>
          <a:prstGeom prst="straightConnector1">
            <a:avLst/>
          </a:prstGeom>
          <a:ln>
            <a:prstDash val="lgDash"/>
            <a:headEnd type="arrow"/>
            <a:tailEnd type="arrow"/>
          </a:ln>
        </p:spPr>
        <p:style>
          <a:lnRef idx="3">
            <a:schemeClr val="accent3"/>
          </a:lnRef>
          <a:fillRef idx="0">
            <a:schemeClr val="accent3"/>
          </a:fillRef>
          <a:effectRef idx="2">
            <a:schemeClr val="accent3"/>
          </a:effectRef>
          <a:fontRef idx="minor">
            <a:schemeClr val="tx1"/>
          </a:fontRef>
        </p:style>
      </p:cxnSp>
      <p:cxnSp>
        <p:nvCxnSpPr>
          <p:cNvPr id="42" name="Straight Arrow Connector 41"/>
          <p:cNvCxnSpPr/>
          <p:nvPr/>
        </p:nvCxnSpPr>
        <p:spPr>
          <a:xfrm flipH="1">
            <a:off x="2507072" y="1157503"/>
            <a:ext cx="4513200" cy="4813111"/>
          </a:xfrm>
          <a:prstGeom prst="straightConnector1">
            <a:avLst/>
          </a:prstGeom>
          <a:ln>
            <a:prstDash val="lgDash"/>
            <a:headEnd type="arrow"/>
            <a:tailEnd type="arrow"/>
          </a:ln>
        </p:spPr>
        <p:style>
          <a:lnRef idx="3">
            <a:schemeClr val="accent3"/>
          </a:lnRef>
          <a:fillRef idx="0">
            <a:schemeClr val="accent3"/>
          </a:fillRef>
          <a:effectRef idx="2">
            <a:schemeClr val="accent3"/>
          </a:effectRef>
          <a:fontRef idx="minor">
            <a:schemeClr val="tx1"/>
          </a:fontRef>
        </p:style>
      </p:cxnSp>
      <p:cxnSp>
        <p:nvCxnSpPr>
          <p:cNvPr id="43" name="Straight Connector 42"/>
          <p:cNvCxnSpPr/>
          <p:nvPr/>
        </p:nvCxnSpPr>
        <p:spPr>
          <a:xfrm flipH="1">
            <a:off x="3011186" y="1112044"/>
            <a:ext cx="18942" cy="5370670"/>
          </a:xfrm>
          <a:prstGeom prst="line">
            <a:avLst/>
          </a:prstGeom>
          <a:ln>
            <a:prstDash val="lgDash"/>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a:xfrm>
            <a:off x="5944344" y="1151607"/>
            <a:ext cx="19112" cy="5184576"/>
          </a:xfrm>
          <a:prstGeom prst="line">
            <a:avLst/>
          </a:prstGeom>
          <a:ln>
            <a:prstDash val="lgDash"/>
          </a:ln>
        </p:spPr>
        <p:style>
          <a:lnRef idx="2">
            <a:schemeClr val="dk1"/>
          </a:lnRef>
          <a:fillRef idx="0">
            <a:schemeClr val="dk1"/>
          </a:fillRef>
          <a:effectRef idx="1">
            <a:schemeClr val="dk1"/>
          </a:effectRef>
          <a:fontRef idx="minor">
            <a:schemeClr val="tx1"/>
          </a:fontRef>
        </p:style>
      </p:cxnSp>
      <p:sp>
        <p:nvSpPr>
          <p:cNvPr id="45" name="Freeform 7"/>
          <p:cNvSpPr>
            <a:spLocks/>
          </p:cNvSpPr>
          <p:nvPr/>
        </p:nvSpPr>
        <p:spPr bwMode="auto">
          <a:xfrm>
            <a:off x="5944344" y="1157501"/>
            <a:ext cx="1679768" cy="5370670"/>
          </a:xfrm>
          <a:custGeom>
            <a:avLst/>
            <a:gdLst>
              <a:gd name="T0" fmla="*/ 559 w 559"/>
              <a:gd name="T1" fmla="*/ 0 h 997"/>
              <a:gd name="T2" fmla="*/ 15 w 559"/>
              <a:gd name="T3" fmla="*/ 453 h 997"/>
              <a:gd name="T4" fmla="*/ 469 w 559"/>
              <a:gd name="T5" fmla="*/ 997 h 997"/>
            </a:gdLst>
            <a:ahLst/>
            <a:cxnLst>
              <a:cxn ang="0">
                <a:pos x="T0" y="T1"/>
              </a:cxn>
              <a:cxn ang="0">
                <a:pos x="T2" y="T3"/>
              </a:cxn>
              <a:cxn ang="0">
                <a:pos x="T4" y="T5"/>
              </a:cxn>
            </a:cxnLst>
            <a:rect l="0" t="0" r="r" b="b"/>
            <a:pathLst>
              <a:path w="559" h="997">
                <a:moveTo>
                  <a:pt x="559" y="0"/>
                </a:moveTo>
                <a:cubicBezTo>
                  <a:pt x="294" y="143"/>
                  <a:pt x="30" y="287"/>
                  <a:pt x="15" y="453"/>
                </a:cubicBezTo>
                <a:cubicBezTo>
                  <a:pt x="0" y="619"/>
                  <a:pt x="234" y="808"/>
                  <a:pt x="469" y="997"/>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46" name="Freeform 7"/>
          <p:cNvSpPr>
            <a:spLocks/>
          </p:cNvSpPr>
          <p:nvPr/>
        </p:nvSpPr>
        <p:spPr bwMode="auto">
          <a:xfrm rot="10800000">
            <a:off x="1350360" y="1112044"/>
            <a:ext cx="1679768" cy="5370670"/>
          </a:xfrm>
          <a:custGeom>
            <a:avLst/>
            <a:gdLst>
              <a:gd name="T0" fmla="*/ 559 w 559"/>
              <a:gd name="T1" fmla="*/ 0 h 997"/>
              <a:gd name="T2" fmla="*/ 15 w 559"/>
              <a:gd name="T3" fmla="*/ 453 h 997"/>
              <a:gd name="T4" fmla="*/ 469 w 559"/>
              <a:gd name="T5" fmla="*/ 997 h 997"/>
            </a:gdLst>
            <a:ahLst/>
            <a:cxnLst>
              <a:cxn ang="0">
                <a:pos x="T0" y="T1"/>
              </a:cxn>
              <a:cxn ang="0">
                <a:pos x="T2" y="T3"/>
              </a:cxn>
              <a:cxn ang="0">
                <a:pos x="T4" y="T5"/>
              </a:cxn>
            </a:cxnLst>
            <a:rect l="0" t="0" r="r" b="b"/>
            <a:pathLst>
              <a:path w="559" h="997">
                <a:moveTo>
                  <a:pt x="559" y="0"/>
                </a:moveTo>
                <a:cubicBezTo>
                  <a:pt x="294" y="143"/>
                  <a:pt x="30" y="287"/>
                  <a:pt x="15" y="453"/>
                </a:cubicBezTo>
                <a:cubicBezTo>
                  <a:pt x="0" y="619"/>
                  <a:pt x="234" y="808"/>
                  <a:pt x="469" y="997"/>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KW"/>
          </a:p>
        </p:txBody>
      </p:sp>
      <p:sp>
        <p:nvSpPr>
          <p:cNvPr id="47" name="TextBox 46"/>
          <p:cNvSpPr txBox="1"/>
          <p:nvPr/>
        </p:nvSpPr>
        <p:spPr>
          <a:xfrm>
            <a:off x="4427984" y="5085184"/>
            <a:ext cx="513130" cy="369332"/>
          </a:xfrm>
          <a:prstGeom prst="rect">
            <a:avLst/>
          </a:prstGeom>
          <a:noFill/>
        </p:spPr>
        <p:txBody>
          <a:bodyPr wrap="square" rtlCol="1">
            <a:spAutoFit/>
          </a:bodyPr>
          <a:lstStyle/>
          <a:p>
            <a:r>
              <a:rPr lang="en-US" dirty="0"/>
              <a:t>B</a:t>
            </a:r>
            <a:r>
              <a:rPr lang="en-US" sz="1200" dirty="0"/>
              <a:t>1</a:t>
            </a:r>
            <a:r>
              <a:rPr lang="en-US" dirty="0"/>
              <a:t> </a:t>
            </a:r>
            <a:endParaRPr lang="ar-KW" dirty="0"/>
          </a:p>
        </p:txBody>
      </p:sp>
      <p:sp>
        <p:nvSpPr>
          <p:cNvPr id="48" name="TextBox 47"/>
          <p:cNvSpPr txBox="1"/>
          <p:nvPr/>
        </p:nvSpPr>
        <p:spPr>
          <a:xfrm>
            <a:off x="4323038" y="1979548"/>
            <a:ext cx="513130" cy="369332"/>
          </a:xfrm>
          <a:prstGeom prst="rect">
            <a:avLst/>
          </a:prstGeom>
          <a:noFill/>
        </p:spPr>
        <p:txBody>
          <a:bodyPr wrap="square" rtlCol="1">
            <a:spAutoFit/>
          </a:bodyPr>
          <a:lstStyle/>
          <a:p>
            <a:r>
              <a:rPr lang="en-US" dirty="0"/>
              <a:t>B</a:t>
            </a:r>
            <a:r>
              <a:rPr lang="en-US" sz="1200" dirty="0"/>
              <a:t>2</a:t>
            </a:r>
            <a:r>
              <a:rPr lang="en-US" dirty="0"/>
              <a:t> </a:t>
            </a:r>
            <a:endParaRPr lang="ar-KW" dirty="0"/>
          </a:p>
        </p:txBody>
      </p:sp>
      <p:sp>
        <p:nvSpPr>
          <p:cNvPr id="49" name="TextBox 48"/>
          <p:cNvSpPr txBox="1"/>
          <p:nvPr/>
        </p:nvSpPr>
        <p:spPr>
          <a:xfrm>
            <a:off x="2327052" y="3491716"/>
            <a:ext cx="588764" cy="369332"/>
          </a:xfrm>
          <a:prstGeom prst="rect">
            <a:avLst/>
          </a:prstGeom>
          <a:noFill/>
        </p:spPr>
        <p:txBody>
          <a:bodyPr wrap="square" rtlCol="1">
            <a:spAutoFit/>
          </a:bodyPr>
          <a:lstStyle/>
          <a:p>
            <a:r>
              <a:rPr lang="en-US" dirty="0"/>
              <a:t>A</a:t>
            </a:r>
            <a:r>
              <a:rPr lang="en-US" sz="1200" dirty="0"/>
              <a:t>1</a:t>
            </a:r>
            <a:r>
              <a:rPr lang="en-US" dirty="0"/>
              <a:t> </a:t>
            </a:r>
            <a:endParaRPr lang="ar-KW" dirty="0"/>
          </a:p>
        </p:txBody>
      </p:sp>
      <p:sp>
        <p:nvSpPr>
          <p:cNvPr id="50" name="TextBox 49"/>
          <p:cNvSpPr txBox="1"/>
          <p:nvPr/>
        </p:nvSpPr>
        <p:spPr>
          <a:xfrm>
            <a:off x="5904513" y="3563724"/>
            <a:ext cx="515833" cy="369332"/>
          </a:xfrm>
          <a:prstGeom prst="rect">
            <a:avLst/>
          </a:prstGeom>
          <a:noFill/>
        </p:spPr>
        <p:txBody>
          <a:bodyPr wrap="square" rtlCol="1">
            <a:spAutoFit/>
          </a:bodyPr>
          <a:lstStyle/>
          <a:p>
            <a:r>
              <a:rPr lang="en-US" dirty="0"/>
              <a:t>A</a:t>
            </a:r>
            <a:r>
              <a:rPr lang="en-US" sz="1200" dirty="0"/>
              <a:t>2</a:t>
            </a:r>
            <a:r>
              <a:rPr lang="en-US" dirty="0"/>
              <a:t> </a:t>
            </a:r>
            <a:endParaRPr lang="ar-KW" dirty="0"/>
          </a:p>
        </p:txBody>
      </p:sp>
      <p:sp>
        <p:nvSpPr>
          <p:cNvPr id="51" name="TextBox 50"/>
          <p:cNvSpPr txBox="1"/>
          <p:nvPr/>
        </p:nvSpPr>
        <p:spPr>
          <a:xfrm>
            <a:off x="1174924" y="3491716"/>
            <a:ext cx="492892" cy="369332"/>
          </a:xfrm>
          <a:prstGeom prst="rect">
            <a:avLst/>
          </a:prstGeom>
          <a:noFill/>
        </p:spPr>
        <p:txBody>
          <a:bodyPr wrap="square" rtlCol="1">
            <a:spAutoFit/>
          </a:bodyPr>
          <a:lstStyle/>
          <a:p>
            <a:r>
              <a:rPr lang="en-US" dirty="0"/>
              <a:t>F</a:t>
            </a:r>
            <a:r>
              <a:rPr lang="en-US" sz="1200" dirty="0"/>
              <a:t>1</a:t>
            </a:r>
            <a:r>
              <a:rPr lang="en-US" dirty="0"/>
              <a:t> </a:t>
            </a:r>
            <a:endParaRPr lang="ar-KW" dirty="0"/>
          </a:p>
        </p:txBody>
      </p:sp>
      <p:sp>
        <p:nvSpPr>
          <p:cNvPr id="52" name="TextBox 51"/>
          <p:cNvSpPr txBox="1"/>
          <p:nvPr/>
        </p:nvSpPr>
        <p:spPr>
          <a:xfrm>
            <a:off x="7264072" y="3491718"/>
            <a:ext cx="476280" cy="646331"/>
          </a:xfrm>
          <a:prstGeom prst="rect">
            <a:avLst/>
          </a:prstGeom>
          <a:noFill/>
        </p:spPr>
        <p:txBody>
          <a:bodyPr wrap="square" rtlCol="1">
            <a:spAutoFit/>
          </a:bodyPr>
          <a:lstStyle/>
          <a:p>
            <a:r>
              <a:rPr lang="en-US" dirty="0"/>
              <a:t>F</a:t>
            </a:r>
            <a:r>
              <a:rPr lang="en-US" sz="1200" dirty="0"/>
              <a:t>2</a:t>
            </a:r>
            <a:r>
              <a:rPr lang="en-US" dirty="0"/>
              <a:t> </a:t>
            </a:r>
            <a:endParaRPr lang="ar-KW" dirty="0"/>
          </a:p>
        </p:txBody>
      </p:sp>
      <p:sp>
        <p:nvSpPr>
          <p:cNvPr id="53" name="Double Wave 52"/>
          <p:cNvSpPr/>
          <p:nvPr/>
        </p:nvSpPr>
        <p:spPr>
          <a:xfrm>
            <a:off x="287524" y="44624"/>
            <a:ext cx="1836204" cy="864096"/>
          </a:xfrm>
          <a:prstGeom prst="doubleWave">
            <a:avLst>
              <a:gd name="adj1" fmla="val 6250"/>
              <a:gd name="adj2" fmla="val -365"/>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KW" sz="4000" b="1" dirty="0"/>
              <a:t>الرسم</a:t>
            </a:r>
          </a:p>
        </p:txBody>
      </p:sp>
    </p:spTree>
    <p:extLst>
      <p:ext uri="{BB962C8B-B14F-4D97-AF65-F5344CB8AC3E}">
        <p14:creationId xmlns:p14="http://schemas.microsoft.com/office/powerpoint/2010/main" val="3980822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p:bldP spid="48" grpId="0"/>
      <p:bldP spid="49" grpId="0"/>
      <p:bldP spid="50" grpId="0"/>
      <p:bldP spid="51" grpId="0"/>
      <p:bldP spid="52" grpId="0"/>
      <p:bldP spid="53"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
          <p:cNvSpPr txBox="1">
            <a:spLocks/>
          </p:cNvSpPr>
          <p:nvPr/>
        </p:nvSpPr>
        <p:spPr>
          <a:xfrm>
            <a:off x="6376216" y="116632"/>
            <a:ext cx="2127249" cy="720080"/>
          </a:xfrm>
          <a:prstGeom prst="rect">
            <a:avLst/>
          </a:prstGeom>
        </p:spPr>
        <p:txBody>
          <a:bodyPr rtlCol="1" anchor="ctr">
            <a:normAutofit/>
          </a:bodyPr>
          <a:lstStyle/>
          <a:p>
            <a:pPr algn="ctr" fontAlgn="auto">
              <a:spcAft>
                <a:spcPts val="0"/>
              </a:spcAft>
              <a:defRPr/>
            </a:pPr>
            <a:r>
              <a:rPr lang="ar-KW"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rPr>
              <a:t>مثال</a:t>
            </a:r>
            <a:r>
              <a:rPr lang="en-US"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rPr>
              <a:t>3</a:t>
            </a:r>
            <a:r>
              <a:rPr lang="ar-KW"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rPr>
              <a:t>: ص</a:t>
            </a:r>
            <a:r>
              <a:rPr lang="en-US"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rPr>
              <a:t>123</a:t>
            </a:r>
            <a:endParaRPr lang="ar-KW"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endParaRPr>
          </a:p>
        </p:txBody>
      </p:sp>
      <p:pic>
        <p:nvPicPr>
          <p:cNvPr id="1027" name="Picture 3"/>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7884368" y="1700808"/>
            <a:ext cx="769938" cy="455612"/>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2" name="Rectangle 1"/>
              <p:cNvSpPr/>
              <p:nvPr/>
            </p:nvSpPr>
            <p:spPr>
              <a:xfrm>
                <a:off x="4525131" y="1772816"/>
                <a:ext cx="2914709" cy="429092"/>
              </a:xfrm>
              <a:prstGeom prst="rect">
                <a:avLst/>
              </a:prstGeom>
            </p:spPr>
            <p:txBody>
              <a:bodyPr wrap="none">
                <a:spAutoFit/>
              </a:bodyPr>
              <a:lstStyle/>
              <a:p>
                <a:r>
                  <a:rPr lang="en-US" sz="2000" b="1" dirty="0">
                    <a:latin typeface="رموز الرياضيات العربية"/>
                    <a:cs typeface="رموز الرياضيات العربية"/>
                  </a:rPr>
                  <a:t>e</a:t>
                </a:r>
                <a:r>
                  <a:rPr lang="ar-KW" sz="2000" b="1" dirty="0">
                    <a:latin typeface="Simplified Arabic" panose="02020603050405020304" pitchFamily="18" charset="-78"/>
                    <a:cs typeface="Simplified Arabic" panose="02020603050405020304" pitchFamily="18" charset="-78"/>
                  </a:rPr>
                  <a:t> احدي البؤرتين (</a:t>
                </a:r>
                <a:r>
                  <a:rPr lang="en-US" sz="2000" b="1" dirty="0">
                    <a:latin typeface="Simplified Arabic" panose="02020603050405020304" pitchFamily="18" charset="-78"/>
                    <a:cs typeface="Simplified Arabic" panose="02020603050405020304" pitchFamily="18" charset="-78"/>
                  </a:rPr>
                  <a:t>F(0 , </a:t>
                </a:r>
                <a14:m>
                  <m:oMath xmlns:m="http://schemas.openxmlformats.org/officeDocument/2006/math">
                    <m:rad>
                      <m:radPr>
                        <m:degHide m:val="on"/>
                        <m:ctrlPr>
                          <a:rPr lang="en-US" sz="2000" b="1" i="1">
                            <a:latin typeface="Cambria Math" panose="02040503050406030204" pitchFamily="18" charset="0"/>
                          </a:rPr>
                        </m:ctrlPr>
                      </m:radPr>
                      <m:deg/>
                      <m:e>
                        <m:r>
                          <a:rPr lang="en-US" sz="2000" b="1" i="1">
                            <a:latin typeface="Cambria Math"/>
                          </a:rPr>
                          <m:t>𝟑𝟒</m:t>
                        </m:r>
                      </m:e>
                    </m:rad>
                  </m:oMath>
                </a14:m>
                <a:r>
                  <a:rPr lang="en-US" sz="2000" b="1" dirty="0">
                    <a:latin typeface="Simplified Arabic" panose="02020603050405020304" pitchFamily="18" charset="-78"/>
                    <a:cs typeface="Simplified Arabic" panose="02020603050405020304" pitchFamily="18" charset="-78"/>
                  </a:rPr>
                  <a:t> </a:t>
                </a:r>
                <a:endParaRPr lang="ar-KW" sz="2000" b="1" dirty="0">
                  <a:latin typeface="Simplified Arabic" panose="02020603050405020304" pitchFamily="18" charset="-78"/>
                  <a:cs typeface="Simplified Arabic" panose="02020603050405020304" pitchFamily="18" charset="-78"/>
                </a:endParaRPr>
              </a:p>
            </p:txBody>
          </p:sp>
        </mc:Choice>
        <mc:Fallback>
          <p:sp>
            <p:nvSpPr>
              <p:cNvPr id="2" name="Rectangle 1"/>
              <p:cNvSpPr>
                <a:spLocks noRot="1" noChangeAspect="1" noMove="1" noResize="1" noEditPoints="1" noAdjustHandles="1" noChangeArrowheads="1" noChangeShapeType="1" noTextEdit="1"/>
              </p:cNvSpPr>
              <p:nvPr/>
            </p:nvSpPr>
            <p:spPr>
              <a:xfrm>
                <a:off x="4525131" y="1772816"/>
                <a:ext cx="2914709" cy="429092"/>
              </a:xfrm>
              <a:prstGeom prst="rect">
                <a:avLst/>
              </a:prstGeom>
              <a:blipFill>
                <a:blip r:embed="rId3"/>
                <a:stretch>
                  <a:fillRect l="-3556" t="-5714" r="-2510" b="-25714"/>
                </a:stretch>
              </a:blipFill>
            </p:spPr>
            <p:txBody>
              <a:bodyPr/>
              <a:lstStyle/>
              <a:p>
                <a:r>
                  <a:rPr lang="en-US">
                    <a:noFill/>
                  </a:rPr>
                  <a:t> </a:t>
                </a:r>
              </a:p>
            </p:txBody>
          </p:sp>
        </mc:Fallback>
      </mc:AlternateContent>
      <p:sp>
        <p:nvSpPr>
          <p:cNvPr id="4" name="Rectangle 3"/>
          <p:cNvSpPr/>
          <p:nvPr/>
        </p:nvSpPr>
        <p:spPr>
          <a:xfrm>
            <a:off x="3789364" y="2267172"/>
            <a:ext cx="4746812" cy="400110"/>
          </a:xfrm>
          <a:prstGeom prst="rect">
            <a:avLst/>
          </a:prstGeom>
        </p:spPr>
        <p:txBody>
          <a:bodyPr wrap="none">
            <a:spAutoFit/>
          </a:bodyPr>
          <a:lstStyle/>
          <a:p>
            <a:r>
              <a:rPr lang="ar-KW" sz="2000" b="1" dirty="0">
                <a:latin typeface="Simplified Arabic" panose="02020603050405020304" pitchFamily="18" charset="-78"/>
                <a:cs typeface="Simplified Arabic" panose="02020603050405020304" pitchFamily="18" charset="-78"/>
                <a:sym typeface="Symbol"/>
              </a:rPr>
              <a:t> المحور القاطع ينطبق على محور الصادات ومعادلته</a:t>
            </a:r>
            <a:endParaRPr lang="ar-SA" sz="2000" dirty="0">
              <a:latin typeface="Simplified Arabic" panose="02020603050405020304" pitchFamily="18" charset="-78"/>
              <a:cs typeface="Simplified Arabic" panose="02020603050405020304" pitchFamily="18" charset="-78"/>
            </a:endParaRPr>
          </a:p>
        </p:txBody>
      </p:sp>
      <mc:AlternateContent xmlns:mc="http://schemas.openxmlformats.org/markup-compatibility/2006">
        <mc:Choice xmlns:a14="http://schemas.microsoft.com/office/drawing/2010/main" Requires="a14">
          <p:sp>
            <p:nvSpPr>
              <p:cNvPr id="31" name="TextBox 30"/>
              <p:cNvSpPr txBox="1"/>
              <p:nvPr/>
            </p:nvSpPr>
            <p:spPr>
              <a:xfrm>
                <a:off x="1801785" y="2060850"/>
                <a:ext cx="2338169"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𝒚</m:t>
                              </m:r>
                            </m:e>
                            <m:sup>
                              <m:r>
                                <a:rPr lang="ar-KW" sz="2000" b="1" i="1">
                                  <a:latin typeface="Cambria Math"/>
                                </a:rPr>
                                <m:t>𝟐</m:t>
                              </m:r>
                            </m:sup>
                          </m:sSup>
                        </m:num>
                        <m:den>
                          <m:sSup>
                            <m:sSupPr>
                              <m:ctrlPr>
                                <a:rPr lang="ar-KW" sz="2000" b="1" i="1">
                                  <a:latin typeface="Cambria Math" panose="02040503050406030204" pitchFamily="18" charset="0"/>
                                </a:rPr>
                              </m:ctrlPr>
                            </m:sSupPr>
                            <m:e>
                              <m:r>
                                <a:rPr lang="en-US" sz="2000" b="1" i="1">
                                  <a:latin typeface="Cambria Math"/>
                                </a:rPr>
                                <m:t>𝒂</m:t>
                              </m:r>
                            </m:e>
                            <m:sup>
                              <m:r>
                                <a:rPr lang="ar-KW" sz="2000" b="1" i="1">
                                  <a:latin typeface="Cambria Math"/>
                                </a:rPr>
                                <m:t>𝟐</m:t>
                              </m:r>
                            </m:sup>
                          </m:sSup>
                        </m:den>
                      </m:f>
                      <m:r>
                        <a:rPr lang="en-US" sz="2000" b="1" i="1">
                          <a:latin typeface="Cambria Math"/>
                        </a:rPr>
                        <m:t> −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𝒙</m:t>
                              </m:r>
                            </m:e>
                            <m:sup>
                              <m:r>
                                <a:rPr lang="en-US" sz="2000" b="1" i="1">
                                  <a:latin typeface="Cambria Math"/>
                                </a:rPr>
                                <m:t>𝟐</m:t>
                              </m:r>
                            </m:sup>
                          </m:sSup>
                        </m:num>
                        <m:den>
                          <m:sSup>
                            <m:sSupPr>
                              <m:ctrlPr>
                                <a:rPr lang="en-US" sz="2000" b="1" i="1">
                                  <a:latin typeface="Cambria Math" panose="02040503050406030204" pitchFamily="18" charset="0"/>
                                </a:rPr>
                              </m:ctrlPr>
                            </m:sSupPr>
                            <m:e>
                              <m:r>
                                <a:rPr lang="en-US" sz="2000" b="1" i="1">
                                  <a:latin typeface="Cambria Math"/>
                                </a:rPr>
                                <m:t>𝒃</m:t>
                              </m:r>
                            </m:e>
                            <m:sup>
                              <m:r>
                                <a:rPr lang="en-US" sz="2000" b="1" i="1">
                                  <a:latin typeface="Cambria Math"/>
                                </a:rPr>
                                <m:t>𝟐</m:t>
                              </m:r>
                            </m:sup>
                          </m:sSup>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31" name="TextBox 30"/>
              <p:cNvSpPr txBox="1">
                <a:spLocks noRot="1" noChangeAspect="1" noMove="1" noResize="1" noEditPoints="1" noAdjustHandles="1" noChangeArrowheads="1" noChangeShapeType="1" noTextEdit="1"/>
              </p:cNvSpPr>
              <p:nvPr/>
            </p:nvSpPr>
            <p:spPr>
              <a:xfrm>
                <a:off x="1801785" y="2060850"/>
                <a:ext cx="2338169" cy="717761"/>
              </a:xfrm>
              <a:prstGeom prst="rect">
                <a:avLst/>
              </a:prstGeom>
              <a:blipFill>
                <a:blip r:embed="rId4"/>
                <a:stretch>
                  <a:fillRect/>
                </a:stretch>
              </a:blipFill>
            </p:spPr>
            <p:txBody>
              <a:bodyPr/>
              <a:lstStyle/>
              <a:p>
                <a:r>
                  <a:rPr lang="en-US">
                    <a:noFill/>
                  </a:rPr>
                  <a:t> </a:t>
                </a:r>
              </a:p>
            </p:txBody>
          </p:sp>
        </mc:Fallback>
      </mc:AlternateContent>
      <p:sp>
        <p:nvSpPr>
          <p:cNvPr id="9" name="Rectangle 8"/>
          <p:cNvSpPr/>
          <p:nvPr/>
        </p:nvSpPr>
        <p:spPr>
          <a:xfrm>
            <a:off x="5051809" y="3964994"/>
            <a:ext cx="2648810" cy="400110"/>
          </a:xfrm>
          <a:prstGeom prst="rect">
            <a:avLst/>
          </a:prstGeom>
        </p:spPr>
        <p:txBody>
          <a:bodyPr wrap="square">
            <a:spAutoFit/>
          </a:bodyPr>
          <a:lstStyle/>
          <a:p>
            <a:r>
              <a:rPr lang="ar-KW" sz="2000" b="1" dirty="0">
                <a:latin typeface="Simplified Arabic" panose="02020603050405020304" pitchFamily="18" charset="-78"/>
                <a:cs typeface="Simplified Arabic" panose="02020603050405020304" pitchFamily="18" charset="-78"/>
              </a:rPr>
              <a:t>بالتعويض في المعادلة  </a:t>
            </a:r>
            <a:r>
              <a:rPr lang="ar-KW" sz="2000" b="1" dirty="0">
                <a:solidFill>
                  <a:srgbClr val="00B050"/>
                </a:solidFill>
                <a:latin typeface="Simplified Arabic" panose="02020603050405020304" pitchFamily="18" charset="-78"/>
                <a:cs typeface="Simplified Arabic" panose="02020603050405020304" pitchFamily="18" charset="-78"/>
              </a:rPr>
              <a:t>(</a:t>
            </a:r>
            <a:r>
              <a:rPr lang="en-US" sz="2000" b="1" dirty="0">
                <a:solidFill>
                  <a:srgbClr val="00B050"/>
                </a:solidFill>
                <a:latin typeface="Simplified Arabic" panose="02020603050405020304" pitchFamily="18" charset="-78"/>
                <a:cs typeface="Simplified Arabic" panose="02020603050405020304" pitchFamily="18" charset="-78"/>
              </a:rPr>
              <a:t>1</a:t>
            </a:r>
            <a:r>
              <a:rPr lang="ar-KW" sz="2000" b="1" dirty="0">
                <a:solidFill>
                  <a:srgbClr val="00B050"/>
                </a:solidFill>
                <a:latin typeface="Simplified Arabic" panose="02020603050405020304" pitchFamily="18" charset="-78"/>
                <a:cs typeface="Simplified Arabic" panose="02020603050405020304" pitchFamily="18" charset="-78"/>
              </a:rPr>
              <a:t>)</a:t>
            </a:r>
          </a:p>
        </p:txBody>
      </p:sp>
      <p:sp>
        <p:nvSpPr>
          <p:cNvPr id="11" name="Rectangle 10"/>
          <p:cNvSpPr/>
          <p:nvPr/>
        </p:nvSpPr>
        <p:spPr>
          <a:xfrm>
            <a:off x="5982485" y="6237314"/>
            <a:ext cx="2249443" cy="1015663"/>
          </a:xfrm>
          <a:prstGeom prst="rect">
            <a:avLst/>
          </a:prstGeom>
        </p:spPr>
        <p:txBody>
          <a:bodyPr wrap="square">
            <a:spAutoFit/>
          </a:bodyPr>
          <a:lstStyle/>
          <a:p>
            <a:r>
              <a:rPr lang="ar-KW" sz="2000" b="1" dirty="0">
                <a:latin typeface="Simplified Arabic" panose="02020603050405020304" pitchFamily="18" charset="-78"/>
                <a:cs typeface="Simplified Arabic" panose="02020603050405020304" pitchFamily="18" charset="-78"/>
              </a:rPr>
              <a:t>معادلة القطع الزائد هي </a:t>
            </a:r>
            <a:r>
              <a:rPr lang="en-US" sz="2000" b="1" dirty="0">
                <a:latin typeface="Simplified Arabic" panose="02020603050405020304" pitchFamily="18" charset="-78"/>
                <a:cs typeface="Simplified Arabic" panose="02020603050405020304" pitchFamily="18" charset="-78"/>
              </a:rPr>
              <a:t>                       </a:t>
            </a:r>
          </a:p>
        </p:txBody>
      </p:sp>
      <mc:AlternateContent xmlns:mc="http://schemas.openxmlformats.org/markup-compatibility/2006">
        <mc:Choice xmlns:a14="http://schemas.microsoft.com/office/drawing/2010/main" Requires="a14">
          <p:sp>
            <p:nvSpPr>
              <p:cNvPr id="37" name="TextBox 36"/>
              <p:cNvSpPr txBox="1"/>
              <p:nvPr/>
            </p:nvSpPr>
            <p:spPr>
              <a:xfrm>
                <a:off x="2821880" y="6068233"/>
                <a:ext cx="2669222"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solidFill>
                                <a:srgbClr val="FF0000"/>
                              </a:solidFill>
                              <a:latin typeface="Cambria Math" panose="02040503050406030204" pitchFamily="18" charset="0"/>
                            </a:rPr>
                          </m:ctrlPr>
                        </m:fPr>
                        <m:num>
                          <m:sSup>
                            <m:sSupPr>
                              <m:ctrlPr>
                                <a:rPr lang="ar-KW" sz="2000" b="1" i="1">
                                  <a:solidFill>
                                    <a:srgbClr val="FF0000"/>
                                  </a:solidFill>
                                  <a:latin typeface="Cambria Math" panose="02040503050406030204" pitchFamily="18" charset="0"/>
                                </a:rPr>
                              </m:ctrlPr>
                            </m:sSupPr>
                            <m:e>
                              <m:r>
                                <a:rPr lang="en-US" sz="2000" b="1" i="1">
                                  <a:solidFill>
                                    <a:srgbClr val="FF0000"/>
                                  </a:solidFill>
                                  <a:latin typeface="Cambria Math"/>
                                </a:rPr>
                                <m:t>𝒚</m:t>
                              </m:r>
                            </m:e>
                            <m:sup>
                              <m:r>
                                <a:rPr lang="ar-KW" sz="2000" b="1" i="1">
                                  <a:solidFill>
                                    <a:srgbClr val="FF0000"/>
                                  </a:solidFill>
                                  <a:latin typeface="Cambria Math"/>
                                </a:rPr>
                                <m:t>𝟐</m:t>
                              </m:r>
                            </m:sup>
                          </m:sSup>
                        </m:num>
                        <m:den>
                          <m:r>
                            <a:rPr lang="ar-KW" sz="2000" b="1" i="1">
                              <a:solidFill>
                                <a:srgbClr val="FF0000"/>
                              </a:solidFill>
                              <a:latin typeface="Cambria Math"/>
                            </a:rPr>
                            <m:t>𝟗</m:t>
                          </m:r>
                        </m:den>
                      </m:f>
                      <m:r>
                        <a:rPr lang="en-US" sz="2000" b="1" i="1">
                          <a:solidFill>
                            <a:srgbClr val="FF0000"/>
                          </a:solidFill>
                          <a:latin typeface="Cambria Math"/>
                        </a:rPr>
                        <m:t> − </m:t>
                      </m:r>
                      <m:f>
                        <m:fPr>
                          <m:ctrlPr>
                            <a:rPr lang="en-US" sz="2000" b="1" i="1">
                              <a:solidFill>
                                <a:srgbClr val="FF0000"/>
                              </a:solidFill>
                              <a:latin typeface="Cambria Math" panose="02040503050406030204" pitchFamily="18" charset="0"/>
                            </a:rPr>
                          </m:ctrlPr>
                        </m:fPr>
                        <m:num>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𝒙</m:t>
                              </m:r>
                            </m:e>
                            <m:sup>
                              <m:r>
                                <a:rPr lang="en-US" sz="2000" b="1" i="1">
                                  <a:solidFill>
                                    <a:srgbClr val="FF0000"/>
                                  </a:solidFill>
                                  <a:latin typeface="Cambria Math"/>
                                </a:rPr>
                                <m:t>𝟐</m:t>
                              </m:r>
                            </m:sup>
                          </m:sSup>
                        </m:num>
                        <m:den>
                          <m:r>
                            <a:rPr lang="en-US" sz="2000" b="1" i="1">
                              <a:solidFill>
                                <a:srgbClr val="FF0000"/>
                              </a:solidFill>
                              <a:latin typeface="Cambria Math"/>
                            </a:rPr>
                            <m:t>𝟐𝟓</m:t>
                          </m:r>
                        </m:den>
                      </m:f>
                      <m:r>
                        <a:rPr lang="en-US" sz="2000" b="1" i="1">
                          <a:solidFill>
                            <a:srgbClr val="FF0000"/>
                          </a:solidFill>
                          <a:latin typeface="Cambria Math"/>
                        </a:rPr>
                        <m:t> =</m:t>
                      </m:r>
                      <m:r>
                        <a:rPr lang="en-US" sz="2000" b="1" i="1">
                          <a:solidFill>
                            <a:srgbClr val="FF0000"/>
                          </a:solidFill>
                          <a:latin typeface="Cambria Math"/>
                        </a:rPr>
                        <m:t>𝟏</m:t>
                      </m:r>
                      <m:r>
                        <a:rPr lang="en-US" sz="2000" b="1" i="1">
                          <a:solidFill>
                            <a:srgbClr val="FF0000"/>
                          </a:solidFill>
                          <a:latin typeface="Cambria Math"/>
                        </a:rPr>
                        <m:t> </m:t>
                      </m:r>
                    </m:oMath>
                  </m:oMathPara>
                </a14:m>
                <a:endParaRPr lang="ar-KW" b="1" dirty="0">
                  <a:solidFill>
                    <a:srgbClr val="FF0000"/>
                  </a:solidFill>
                </a:endParaRPr>
              </a:p>
            </p:txBody>
          </p:sp>
        </mc:Choice>
        <mc:Fallback>
          <p:sp>
            <p:nvSpPr>
              <p:cNvPr id="37" name="TextBox 36"/>
              <p:cNvSpPr txBox="1">
                <a:spLocks noRot="1" noChangeAspect="1" noMove="1" noResize="1" noEditPoints="1" noAdjustHandles="1" noChangeArrowheads="1" noChangeShapeType="1" noTextEdit="1"/>
              </p:cNvSpPr>
              <p:nvPr/>
            </p:nvSpPr>
            <p:spPr>
              <a:xfrm>
                <a:off x="2821880" y="6068233"/>
                <a:ext cx="2669222" cy="717761"/>
              </a:xfrm>
              <a:prstGeom prst="rect">
                <a:avLst/>
              </a:prstGeom>
              <a:blipFill>
                <a:blip r:embed="rId5"/>
                <a:stretch>
                  <a:fillRect/>
                </a:stretch>
              </a:blipFill>
            </p:spPr>
            <p:txBody>
              <a:bodyPr/>
              <a:lstStyle/>
              <a:p>
                <a:r>
                  <a:rPr lang="en-US">
                    <a:noFill/>
                  </a:rPr>
                  <a:t> </a:t>
                </a:r>
              </a:p>
            </p:txBody>
          </p:sp>
        </mc:Fallback>
      </mc:AlternateContent>
      <p:sp>
        <p:nvSpPr>
          <p:cNvPr id="12" name="Rectangle 11"/>
          <p:cNvSpPr/>
          <p:nvPr/>
        </p:nvSpPr>
        <p:spPr>
          <a:xfrm>
            <a:off x="6175496" y="5726109"/>
            <a:ext cx="2093843" cy="400110"/>
          </a:xfrm>
          <a:prstGeom prst="rect">
            <a:avLst/>
          </a:prstGeom>
        </p:spPr>
        <p:txBody>
          <a:bodyPr wrap="none">
            <a:spAutoFit/>
          </a:bodyPr>
          <a:lstStyle/>
          <a:p>
            <a:r>
              <a:rPr lang="ar-KW" sz="2000" b="1" dirty="0">
                <a:latin typeface="Simplified Arabic" panose="02020603050405020304" pitchFamily="18" charset="-78"/>
                <a:cs typeface="Simplified Arabic" panose="02020603050405020304" pitchFamily="18" charset="-78"/>
              </a:rPr>
              <a:t>لايجاد قيمة </a:t>
            </a:r>
            <a:r>
              <a:rPr lang="en-US" sz="2000" b="1" dirty="0">
                <a:latin typeface="Simplified Arabic" panose="02020603050405020304" pitchFamily="18" charset="-78"/>
                <a:cs typeface="Simplified Arabic" panose="02020603050405020304" pitchFamily="18" charset="-78"/>
              </a:rPr>
              <a:t>a</a:t>
            </a:r>
            <a:r>
              <a:rPr lang="ar-KW" sz="2000" b="1" dirty="0">
                <a:latin typeface="Simplified Arabic" panose="02020603050405020304" pitchFamily="18" charset="-78"/>
                <a:cs typeface="Simplified Arabic" panose="02020603050405020304" pitchFamily="18" charset="-78"/>
              </a:rPr>
              <a:t> نستخدم</a:t>
            </a:r>
            <a:r>
              <a:rPr lang="en-US" sz="2000" b="1" dirty="0">
                <a:latin typeface="Simplified Arabic" panose="02020603050405020304" pitchFamily="18" charset="-78"/>
                <a:cs typeface="Simplified Arabic" panose="02020603050405020304" pitchFamily="18" charset="-78"/>
              </a:rPr>
              <a:t> </a:t>
            </a:r>
            <a:endParaRPr lang="ar-SA" sz="2000" dirty="0">
              <a:latin typeface="Simplified Arabic" panose="02020603050405020304" pitchFamily="18" charset="-78"/>
              <a:cs typeface="Simplified Arabic" panose="02020603050405020304" pitchFamily="18" charset="-78"/>
            </a:endParaRPr>
          </a:p>
        </p:txBody>
      </p:sp>
      <mc:AlternateContent xmlns:mc="http://schemas.openxmlformats.org/markup-compatibility/2006">
        <mc:Choice xmlns:a14="http://schemas.microsoft.com/office/drawing/2010/main" Requires="a14">
          <p:sp>
            <p:nvSpPr>
              <p:cNvPr id="13" name="Rectangle 12"/>
              <p:cNvSpPr/>
              <p:nvPr/>
            </p:nvSpPr>
            <p:spPr>
              <a:xfrm>
                <a:off x="2442070" y="3184732"/>
                <a:ext cx="1057597" cy="536942"/>
              </a:xfrm>
              <a:prstGeom prst="rect">
                <a:avLst/>
              </a:prstGeom>
            </p:spPr>
            <p:txBody>
              <a:bodyPr wrap="none">
                <a:spAutoFit/>
              </a:bodyPr>
              <a:lstStyle/>
              <a:p>
                <a:r>
                  <a:rPr lang="ar-KW" sz="2000" dirty="0">
                    <a:latin typeface="Simplified Arabic" panose="02020603050405020304" pitchFamily="18" charset="-78"/>
                    <a:cs typeface="Simplified Arabic" panose="02020603050405020304" pitchFamily="18" charset="-78"/>
                  </a:rPr>
                  <a:t> </a:t>
                </a:r>
                <a14:m>
                  <m:oMath xmlns:m="http://schemas.openxmlformats.org/officeDocument/2006/math">
                    <m:r>
                      <a:rPr lang="en-US" sz="2000" b="1" i="1">
                        <a:latin typeface="Cambria Math"/>
                      </a:rPr>
                      <m:t>𝒚</m:t>
                    </m:r>
                    <m:r>
                      <a:rPr lang="en-US" sz="2000" b="1" i="1">
                        <a:latin typeface="Cambria Math"/>
                      </a:rPr>
                      <m:t>=</m:t>
                    </m:r>
                    <m:f>
                      <m:fPr>
                        <m:ctrlPr>
                          <a:rPr lang="en-US" sz="2000" b="1" i="1" dirty="0">
                            <a:latin typeface="Cambria Math" panose="02040503050406030204" pitchFamily="18" charset="0"/>
                          </a:rPr>
                        </m:ctrlPr>
                      </m:fPr>
                      <m:num>
                        <m:r>
                          <a:rPr lang="en-US" sz="2000" b="1" i="1" dirty="0">
                            <a:latin typeface="Cambria Math"/>
                          </a:rPr>
                          <m:t>𝟑</m:t>
                        </m:r>
                      </m:num>
                      <m:den>
                        <m:r>
                          <a:rPr lang="en-US" sz="2000" b="1" i="1" dirty="0">
                            <a:latin typeface="Cambria Math"/>
                          </a:rPr>
                          <m:t>𝟓</m:t>
                        </m:r>
                      </m:den>
                    </m:f>
                    <m:r>
                      <a:rPr lang="en-US" sz="2000" b="1" i="1" dirty="0">
                        <a:latin typeface="Cambria Math"/>
                      </a:rPr>
                      <m:t>𝒙</m:t>
                    </m:r>
                  </m:oMath>
                </a14:m>
                <a:endParaRPr lang="ar-SA" sz="2000" dirty="0">
                  <a:latin typeface="Simplified Arabic" panose="02020603050405020304" pitchFamily="18" charset="-78"/>
                  <a:cs typeface="Simplified Arabic" panose="02020603050405020304" pitchFamily="18" charset="-78"/>
                </a:endParaRPr>
              </a:p>
            </p:txBody>
          </p:sp>
        </mc:Choice>
        <mc:Fallback>
          <p:sp>
            <p:nvSpPr>
              <p:cNvPr id="13" name="Rectangle 12"/>
              <p:cNvSpPr>
                <a:spLocks noRot="1" noChangeAspect="1" noMove="1" noResize="1" noEditPoints="1" noAdjustHandles="1" noChangeArrowheads="1" noChangeShapeType="1" noTextEdit="1"/>
              </p:cNvSpPr>
              <p:nvPr/>
            </p:nvSpPr>
            <p:spPr>
              <a:xfrm>
                <a:off x="2442070" y="3184732"/>
                <a:ext cx="1057597" cy="536942"/>
              </a:xfrm>
              <a:prstGeom prst="rect">
                <a:avLst/>
              </a:prstGeom>
              <a:blipFill>
                <a:blip r:embed="rId6"/>
                <a:stretch>
                  <a:fillRect l="-12717" r="-6358" b="-101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5013212" y="3135952"/>
                <a:ext cx="266419" cy="67050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rPr>
                          </m:ctrlPr>
                        </m:fPr>
                        <m:num>
                          <m:r>
                            <a:rPr lang="en-US" sz="2000" b="1" i="1">
                              <a:latin typeface="Cambria Math"/>
                            </a:rPr>
                            <m:t>𝟑</m:t>
                          </m:r>
                        </m:num>
                        <m:den>
                          <m:r>
                            <a:rPr lang="en-US" sz="2000" b="1" i="1">
                              <a:latin typeface="Cambria Math"/>
                            </a:rPr>
                            <m:t>𝟓</m:t>
                          </m:r>
                        </m:den>
                      </m:f>
                      <m:r>
                        <a:rPr lang="en-US" sz="2000" b="1" i="1">
                          <a:latin typeface="Cambria Math"/>
                        </a:rPr>
                        <m:t>=</m:t>
                      </m:r>
                      <m:f>
                        <m:fPr>
                          <m:ctrlPr>
                            <a:rPr lang="en-US" sz="2000" b="1" i="1" dirty="0">
                              <a:latin typeface="Cambria Math" panose="02040503050406030204" pitchFamily="18" charset="0"/>
                            </a:rPr>
                          </m:ctrlPr>
                        </m:fPr>
                        <m:num>
                          <m:r>
                            <a:rPr lang="en-US" sz="2000" b="1" i="1" dirty="0">
                              <a:latin typeface="Cambria Math"/>
                            </a:rPr>
                            <m:t>𝒂</m:t>
                          </m:r>
                        </m:num>
                        <m:den>
                          <m:r>
                            <a:rPr lang="en-US" sz="2000" b="1" i="1" dirty="0">
                              <a:latin typeface="Cambria Math"/>
                            </a:rPr>
                            <m:t>𝒃</m:t>
                          </m:r>
                        </m:den>
                      </m:f>
                    </m:oMath>
                  </m:oMathPara>
                </a14:m>
                <a:endParaRPr lang="ar-SA" sz="2000" dirty="0">
                  <a:latin typeface="Simplified Arabic" panose="02020603050405020304" pitchFamily="18" charset="-78"/>
                  <a:cs typeface="Simplified Arabic" panose="02020603050405020304" pitchFamily="18" charset="-78"/>
                </a:endParaRPr>
              </a:p>
            </p:txBody>
          </p:sp>
        </mc:Choice>
        <mc:Fallback>
          <p:sp>
            <p:nvSpPr>
              <p:cNvPr id="14" name="Rectangle 13"/>
              <p:cNvSpPr>
                <a:spLocks noRot="1" noChangeAspect="1" noMove="1" noResize="1" noEditPoints="1" noAdjustHandles="1" noChangeArrowheads="1" noChangeShapeType="1" noTextEdit="1"/>
              </p:cNvSpPr>
              <p:nvPr/>
            </p:nvSpPr>
            <p:spPr>
              <a:xfrm>
                <a:off x="5013212" y="3135952"/>
                <a:ext cx="266419" cy="670505"/>
              </a:xfrm>
              <a:prstGeom prst="rect">
                <a:avLst/>
              </a:prstGeom>
              <a:blipFill>
                <a:blip r:embed="rId7"/>
                <a:stretch>
                  <a:fillRect r="-261364" b="-272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6841331" y="3114746"/>
                <a:ext cx="255198" cy="67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𝒂</m:t>
                      </m:r>
                      <m:r>
                        <a:rPr lang="en-US" sz="2000" b="1" i="1">
                          <a:latin typeface="Cambria Math"/>
                        </a:rPr>
                        <m:t>=</m:t>
                      </m:r>
                      <m:f>
                        <m:fPr>
                          <m:ctrlPr>
                            <a:rPr lang="en-US" sz="2000" b="1" i="1" dirty="0">
                              <a:latin typeface="Cambria Math" panose="02040503050406030204" pitchFamily="18" charset="0"/>
                            </a:rPr>
                          </m:ctrlPr>
                        </m:fPr>
                        <m:num>
                          <m:r>
                            <a:rPr lang="en-US" sz="2000" b="1" i="1" dirty="0">
                              <a:latin typeface="Cambria Math"/>
                            </a:rPr>
                            <m:t>𝟑</m:t>
                          </m:r>
                          <m:r>
                            <a:rPr lang="en-US" sz="2000" b="1" i="1" dirty="0">
                              <a:latin typeface="Cambria Math"/>
                            </a:rPr>
                            <m:t>𝒃</m:t>
                          </m:r>
                        </m:num>
                        <m:den>
                          <m:r>
                            <a:rPr lang="en-US" sz="2000" b="1" i="1" dirty="0">
                              <a:latin typeface="Cambria Math"/>
                            </a:rPr>
                            <m:t>𝟓</m:t>
                          </m:r>
                        </m:den>
                      </m:f>
                    </m:oMath>
                  </m:oMathPara>
                </a14:m>
                <a:endParaRPr lang="ar-SA" sz="2000" dirty="0"/>
              </a:p>
            </p:txBody>
          </p:sp>
        </mc:Choice>
        <mc:Fallback>
          <p:sp>
            <p:nvSpPr>
              <p:cNvPr id="19" name="Rectangle 18"/>
              <p:cNvSpPr>
                <a:spLocks noRot="1" noChangeAspect="1" noMove="1" noResize="1" noEditPoints="1" noAdjustHandles="1" noChangeArrowheads="1" noChangeShapeType="1" noTextEdit="1"/>
              </p:cNvSpPr>
              <p:nvPr/>
            </p:nvSpPr>
            <p:spPr>
              <a:xfrm>
                <a:off x="6841331" y="3114746"/>
                <a:ext cx="255198" cy="676917"/>
              </a:xfrm>
              <a:prstGeom prst="rect">
                <a:avLst/>
              </a:prstGeom>
              <a:blipFill>
                <a:blip r:embed="rId8"/>
                <a:stretch>
                  <a:fillRect r="-247619"/>
                </a:stretch>
              </a:blipFill>
            </p:spPr>
            <p:txBody>
              <a:bodyPr/>
              <a:lstStyle/>
              <a:p>
                <a:r>
                  <a:rPr lang="en-US">
                    <a:noFill/>
                  </a:rPr>
                  <a:t> </a:t>
                </a:r>
              </a:p>
            </p:txBody>
          </p:sp>
        </mc:Fallback>
      </mc:AlternateContent>
      <p:sp>
        <p:nvSpPr>
          <p:cNvPr id="21" name="Rectangle 20"/>
          <p:cNvSpPr/>
          <p:nvPr/>
        </p:nvSpPr>
        <p:spPr>
          <a:xfrm>
            <a:off x="2002304" y="2815400"/>
            <a:ext cx="1997663" cy="400110"/>
          </a:xfrm>
          <a:prstGeom prst="rect">
            <a:avLst/>
          </a:prstGeom>
        </p:spPr>
        <p:txBody>
          <a:bodyPr wrap="none">
            <a:spAutoFit/>
          </a:bodyPr>
          <a:lstStyle/>
          <a:p>
            <a:r>
              <a:rPr lang="en-US" sz="2000" b="1" dirty="0">
                <a:latin typeface="رموز الرياضيات العربية"/>
                <a:cs typeface="رموز الرياضيات العربية"/>
              </a:rPr>
              <a:t>e </a:t>
            </a:r>
            <a:r>
              <a:rPr lang="en-US" sz="2000" b="1" dirty="0"/>
              <a:t>c</a:t>
            </a:r>
            <a:r>
              <a:rPr lang="en-US" sz="2000" b="1" baseline="30000" dirty="0"/>
              <a:t>2  </a:t>
            </a:r>
            <a:r>
              <a:rPr lang="en-US" sz="2000" b="1" dirty="0"/>
              <a:t>=  a</a:t>
            </a:r>
            <a:r>
              <a:rPr lang="en-US" sz="2000" b="1" baseline="30000" dirty="0"/>
              <a:t>2</a:t>
            </a:r>
            <a:r>
              <a:rPr lang="en-US" sz="2000" b="1" dirty="0"/>
              <a:t>  +  b</a:t>
            </a:r>
            <a:r>
              <a:rPr lang="en-US" sz="2000" b="1" baseline="30000" dirty="0"/>
              <a:t>2</a:t>
            </a:r>
            <a:endParaRPr lang="en-US" sz="2000" b="1" dirty="0"/>
          </a:p>
        </p:txBody>
      </p:sp>
      <p:sp>
        <p:nvSpPr>
          <p:cNvPr id="32" name="Rectangle 31"/>
          <p:cNvSpPr/>
          <p:nvPr/>
        </p:nvSpPr>
        <p:spPr>
          <a:xfrm>
            <a:off x="4595323" y="2807192"/>
            <a:ext cx="2929007" cy="400110"/>
          </a:xfrm>
          <a:prstGeom prst="rect">
            <a:avLst/>
          </a:prstGeom>
        </p:spPr>
        <p:txBody>
          <a:bodyPr wrap="none">
            <a:spAutoFit/>
          </a:bodyPr>
          <a:lstStyle/>
          <a:p>
            <a:r>
              <a:rPr lang="en-US" sz="2000" b="1" dirty="0"/>
              <a:t> 34</a:t>
            </a:r>
            <a:r>
              <a:rPr lang="en-US" sz="2000" b="1" baseline="30000" dirty="0"/>
              <a:t> </a:t>
            </a:r>
            <a:r>
              <a:rPr lang="en-US" sz="2000" b="1" dirty="0"/>
              <a:t> = a</a:t>
            </a:r>
            <a:r>
              <a:rPr lang="en-US" sz="2000" b="1" baseline="30000" dirty="0"/>
              <a:t>2</a:t>
            </a:r>
            <a:r>
              <a:rPr lang="en-US" sz="2000" b="1" dirty="0"/>
              <a:t>  + b</a:t>
            </a:r>
            <a:r>
              <a:rPr lang="en-US" sz="2000" b="1" baseline="30000" dirty="0"/>
              <a:t>2                  </a:t>
            </a:r>
            <a:r>
              <a:rPr lang="en-US" sz="2000" b="1" baseline="30000" dirty="0">
                <a:solidFill>
                  <a:srgbClr val="00B050"/>
                </a:solidFill>
              </a:rPr>
              <a:t>(1)</a:t>
            </a:r>
            <a:endParaRPr lang="ar-SA" sz="2000" dirty="0">
              <a:solidFill>
                <a:srgbClr val="00B050"/>
              </a:solidFill>
            </a:endParaRPr>
          </a:p>
        </p:txBody>
      </p:sp>
      <mc:AlternateContent xmlns:mc="http://schemas.openxmlformats.org/markup-compatibility/2006">
        <mc:Choice xmlns:a14="http://schemas.microsoft.com/office/drawing/2010/main" Requires="a14">
          <p:sp>
            <p:nvSpPr>
              <p:cNvPr id="33" name="Rectangle 32"/>
              <p:cNvSpPr/>
              <p:nvPr/>
            </p:nvSpPr>
            <p:spPr>
              <a:xfrm>
                <a:off x="2442069" y="3830632"/>
                <a:ext cx="2026517" cy="541623"/>
              </a:xfrm>
              <a:prstGeom prst="rect">
                <a:avLst/>
              </a:prstGeom>
            </p:spPr>
            <p:txBody>
              <a:bodyPr wrap="none">
                <a:spAutoFit/>
              </a:bodyPr>
              <a:lstStyle/>
              <a:p>
                <a:r>
                  <a:rPr lang="en-US" sz="2000" b="1" dirty="0"/>
                  <a:t>34 = (</a:t>
                </a:r>
                <a14:m>
                  <m:oMath xmlns:m="http://schemas.openxmlformats.org/officeDocument/2006/math">
                    <m:f>
                      <m:fPr>
                        <m:ctrlPr>
                          <a:rPr lang="en-US" sz="2000" b="1" i="1">
                            <a:latin typeface="Cambria Math" panose="02040503050406030204" pitchFamily="18" charset="0"/>
                          </a:rPr>
                        </m:ctrlPr>
                      </m:fPr>
                      <m:num>
                        <m:r>
                          <a:rPr lang="en-US" sz="2000" b="1" i="1">
                            <a:latin typeface="Cambria Math"/>
                          </a:rPr>
                          <m:t>𝟑</m:t>
                        </m:r>
                        <m:r>
                          <a:rPr lang="en-US" sz="2000" b="1" i="1">
                            <a:latin typeface="Cambria Math"/>
                          </a:rPr>
                          <m:t>𝒃</m:t>
                        </m:r>
                      </m:num>
                      <m:den>
                        <m:r>
                          <a:rPr lang="en-US" sz="2000" b="1" i="1">
                            <a:latin typeface="Cambria Math"/>
                          </a:rPr>
                          <m:t>𝟓</m:t>
                        </m:r>
                      </m:den>
                    </m:f>
                    <m:r>
                      <a:rPr lang="en-US" sz="2000" b="1" i="1">
                        <a:latin typeface="Cambria Math"/>
                      </a:rPr>
                      <m:t>)</m:t>
                    </m:r>
                  </m:oMath>
                </a14:m>
                <a:r>
                  <a:rPr lang="en-US" sz="2000" b="1" baseline="30000" dirty="0"/>
                  <a:t>2</a:t>
                </a:r>
                <a:r>
                  <a:rPr lang="en-US" sz="2000" b="1" dirty="0"/>
                  <a:t>  + b</a:t>
                </a:r>
                <a:r>
                  <a:rPr lang="en-US" sz="2000" b="1" baseline="30000" dirty="0"/>
                  <a:t>2</a:t>
                </a:r>
                <a:r>
                  <a:rPr lang="en-US" sz="2000" b="1" dirty="0"/>
                  <a:t> </a:t>
                </a:r>
                <a:endParaRPr lang="ar-SA" sz="2000" dirty="0"/>
              </a:p>
            </p:txBody>
          </p:sp>
        </mc:Choice>
        <mc:Fallback>
          <p:sp>
            <p:nvSpPr>
              <p:cNvPr id="33" name="Rectangle 32"/>
              <p:cNvSpPr>
                <a:spLocks noRot="1" noChangeAspect="1" noMove="1" noResize="1" noEditPoints="1" noAdjustHandles="1" noChangeArrowheads="1" noChangeShapeType="1" noTextEdit="1"/>
              </p:cNvSpPr>
              <p:nvPr/>
            </p:nvSpPr>
            <p:spPr>
              <a:xfrm>
                <a:off x="2442069" y="3830632"/>
                <a:ext cx="2026517" cy="541623"/>
              </a:xfrm>
              <a:prstGeom prst="rect">
                <a:avLst/>
              </a:prstGeom>
              <a:blipFill>
                <a:blip r:embed="rId9"/>
                <a:stretch>
                  <a:fillRect l="-2108" b="-5618"/>
                </a:stretch>
              </a:blipFill>
            </p:spPr>
            <p:txBody>
              <a:bodyPr/>
              <a:lstStyle/>
              <a:p>
                <a:r>
                  <a:rPr lang="en-US">
                    <a:noFill/>
                  </a:rPr>
                  <a:t> </a:t>
                </a:r>
              </a:p>
            </p:txBody>
          </p:sp>
        </mc:Fallback>
      </mc:AlternateContent>
      <p:sp>
        <p:nvSpPr>
          <p:cNvPr id="47" name="Right Arrow 46"/>
          <p:cNvSpPr/>
          <p:nvPr/>
        </p:nvSpPr>
        <p:spPr>
          <a:xfrm>
            <a:off x="4056734" y="4635915"/>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48" name="Right Arrow 47"/>
          <p:cNvSpPr/>
          <p:nvPr/>
        </p:nvSpPr>
        <p:spPr>
          <a:xfrm>
            <a:off x="4139952" y="3013022"/>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49" name="Right Arrow 48"/>
          <p:cNvSpPr/>
          <p:nvPr/>
        </p:nvSpPr>
        <p:spPr>
          <a:xfrm>
            <a:off x="5487614" y="3489203"/>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50" name="Right Arrow 49"/>
          <p:cNvSpPr/>
          <p:nvPr/>
        </p:nvSpPr>
        <p:spPr>
          <a:xfrm>
            <a:off x="3597485" y="3453203"/>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grpSp>
        <p:nvGrpSpPr>
          <p:cNvPr id="10" name="Group 9"/>
          <p:cNvGrpSpPr/>
          <p:nvPr/>
        </p:nvGrpSpPr>
        <p:grpSpPr>
          <a:xfrm>
            <a:off x="251520" y="788511"/>
            <a:ext cx="8284656" cy="962110"/>
            <a:chOff x="251520" y="860519"/>
            <a:chExt cx="8284656" cy="962110"/>
          </a:xfrm>
        </p:grpSpPr>
        <mc:AlternateContent xmlns:mc="http://schemas.openxmlformats.org/markup-compatibility/2006" xmlns:a14="http://schemas.microsoft.com/office/drawing/2010/main">
          <mc:Choice Requires="a14">
            <p:sp>
              <p:nvSpPr>
                <p:cNvPr id="30" name="مربع نص 2"/>
                <p:cNvSpPr txBox="1"/>
                <p:nvPr/>
              </p:nvSpPr>
              <p:spPr>
                <a:xfrm>
                  <a:off x="251520" y="860519"/>
                  <a:ext cx="8284656" cy="865814"/>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pPr marL="342900" indent="-342900">
                    <a:tabLst>
                      <a:tab pos="5745163" algn="l"/>
                    </a:tabLst>
                  </a:pPr>
                  <a:r>
                    <a:rPr lang="ar-KW" sz="2400" b="1" dirty="0">
                      <a:solidFill>
                        <a:srgbClr val="00B050"/>
                      </a:solidFill>
                    </a:rPr>
                    <a:t>أوجد معادلة القطع الزائد الذى مركزه </a:t>
                  </a:r>
                  <a:r>
                    <a:rPr lang="en-US" sz="2400" b="1" dirty="0">
                      <a:solidFill>
                        <a:srgbClr val="00B050"/>
                      </a:solidFill>
                    </a:rPr>
                    <a:t> ( 0 , 0 )</a:t>
                  </a:r>
                  <a:r>
                    <a:rPr lang="ar-KW" sz="2400" b="1" dirty="0">
                      <a:solidFill>
                        <a:srgbClr val="00B050"/>
                      </a:solidFill>
                    </a:rPr>
                    <a:t>وإحدى بؤرتيه (</a:t>
                  </a:r>
                  <a:r>
                    <a:rPr lang="en-US" sz="2400" b="1" dirty="0">
                      <a:solidFill>
                        <a:srgbClr val="00B050"/>
                      </a:solidFill>
                    </a:rPr>
                    <a:t>F(0 , </a:t>
                  </a:r>
                  <a14:m>
                    <m:oMath xmlns:m="http://schemas.openxmlformats.org/officeDocument/2006/math">
                      <m:rad>
                        <m:radPr>
                          <m:degHide m:val="on"/>
                          <m:ctrlPr>
                            <a:rPr lang="en-US" sz="2400" b="1" i="1">
                              <a:solidFill>
                                <a:srgbClr val="00B050"/>
                              </a:solidFill>
                              <a:latin typeface="Cambria Math" panose="02040503050406030204" pitchFamily="18" charset="0"/>
                            </a:rPr>
                          </m:ctrlPr>
                        </m:radPr>
                        <m:deg/>
                        <m:e>
                          <m:r>
                            <a:rPr lang="en-US" sz="2400" b="1" i="1">
                              <a:solidFill>
                                <a:srgbClr val="00B050"/>
                              </a:solidFill>
                              <a:latin typeface="Cambria Math"/>
                            </a:rPr>
                            <m:t>𝟑𝟒</m:t>
                          </m:r>
                        </m:e>
                      </m:rad>
                    </m:oMath>
                  </a14:m>
                  <a:r>
                    <a:rPr lang="en-US" sz="2400" b="1" dirty="0">
                      <a:solidFill>
                        <a:srgbClr val="00B050"/>
                      </a:solidFill>
                    </a:rPr>
                    <a:t> </a:t>
                  </a:r>
                  <a:r>
                    <a:rPr lang="ar-KW" sz="2400" b="1" dirty="0">
                      <a:solidFill>
                        <a:srgbClr val="00B050"/>
                      </a:solidFill>
                    </a:rPr>
                    <a:t>ومعادلة أحد خطيه المقاربين هى :                  </a:t>
                  </a:r>
                </a:p>
              </p:txBody>
            </p:sp>
          </mc:Choice>
          <mc:Fallback xmlns="">
            <p:sp>
              <p:nvSpPr>
                <p:cNvPr id="30" name="مربع نص 2"/>
                <p:cNvSpPr txBox="1">
                  <a:spLocks noRot="1" noChangeAspect="1" noMove="1" noResize="1" noEditPoints="1" noAdjustHandles="1" noChangeArrowheads="1" noChangeShapeType="1" noTextEdit="1"/>
                </p:cNvSpPr>
                <p:nvPr/>
              </p:nvSpPr>
              <p:spPr>
                <a:xfrm>
                  <a:off x="251520" y="860519"/>
                  <a:ext cx="8284656" cy="865814"/>
                </a:xfrm>
                <a:prstGeom prst="rect">
                  <a:avLst/>
                </a:prstGeom>
                <a:blipFill rotWithShape="1">
                  <a:blip r:embed="rId10"/>
                  <a:stretch>
                    <a:fillRect/>
                  </a:stretch>
                </a:blipFill>
                <a:effectLst>
                  <a:outerShdw blurRad="50800" dist="25000" dir="5400000" rotWithShape="0">
                    <a:srgbClr val="000000">
                      <a:alpha val="40000"/>
                    </a:srgbClr>
                  </a:outerShdw>
                  <a:softEdge rad="127000"/>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563888" y="1196752"/>
                  <a:ext cx="1440160" cy="625877"/>
                </a:xfrm>
                <a:prstGeom prst="rect">
                  <a:avLst/>
                </a:prstGeom>
                <a:noFill/>
              </p:spPr>
              <p:txBody>
                <a:bodyPr wrap="square" rtlCol="1">
                  <a:spAutoFit/>
                </a:bodyPr>
                <a:lstStyle/>
                <a:p>
                  <a:pPr algn="l"/>
                  <a:r>
                    <a:rPr lang="en-US" sz="2400" b="1" dirty="0">
                      <a:solidFill>
                        <a:srgbClr val="00B050"/>
                      </a:solidFill>
                    </a:rPr>
                    <a:t>y =  </a:t>
                  </a:r>
                  <a14:m>
                    <m:oMath xmlns:m="http://schemas.openxmlformats.org/officeDocument/2006/math">
                      <m:f>
                        <m:fPr>
                          <m:ctrlPr>
                            <a:rPr lang="en-US" sz="2400" b="1" i="1">
                              <a:solidFill>
                                <a:srgbClr val="00B050"/>
                              </a:solidFill>
                              <a:latin typeface="Cambria Math" panose="02040503050406030204" pitchFamily="18" charset="0"/>
                            </a:rPr>
                          </m:ctrlPr>
                        </m:fPr>
                        <m:num>
                          <m:r>
                            <a:rPr lang="en-US" sz="2400" b="1" i="1">
                              <a:solidFill>
                                <a:srgbClr val="00B050"/>
                              </a:solidFill>
                              <a:latin typeface="Cambria Math"/>
                            </a:rPr>
                            <m:t>𝟑</m:t>
                          </m:r>
                        </m:num>
                        <m:den>
                          <m:r>
                            <a:rPr lang="en-US" sz="2400" b="1" i="1">
                              <a:solidFill>
                                <a:srgbClr val="00B050"/>
                              </a:solidFill>
                              <a:latin typeface="Cambria Math"/>
                            </a:rPr>
                            <m:t> </m:t>
                          </m:r>
                          <m:r>
                            <a:rPr lang="en-US" sz="2400" b="1" i="1">
                              <a:solidFill>
                                <a:srgbClr val="00B050"/>
                              </a:solidFill>
                              <a:latin typeface="Cambria Math"/>
                            </a:rPr>
                            <m:t>𝟓</m:t>
                          </m:r>
                        </m:den>
                      </m:f>
                      <m:r>
                        <a:rPr lang="en-US" sz="2400" b="1" i="1">
                          <a:solidFill>
                            <a:srgbClr val="00B050"/>
                          </a:solidFill>
                          <a:latin typeface="Cambria Math"/>
                        </a:rPr>
                        <m:t> </m:t>
                      </m:r>
                      <m:r>
                        <a:rPr lang="en-US" sz="2400" b="1" i="1">
                          <a:solidFill>
                            <a:srgbClr val="00B050"/>
                          </a:solidFill>
                          <a:latin typeface="Cambria Math"/>
                        </a:rPr>
                        <m:t>𝒙</m:t>
                      </m:r>
                      <m:r>
                        <a:rPr lang="en-US" sz="2400" b="1" i="1">
                          <a:solidFill>
                            <a:srgbClr val="00B050"/>
                          </a:solidFill>
                          <a:latin typeface="Cambria Math"/>
                        </a:rPr>
                        <m:t> </m:t>
                      </m:r>
                    </m:oMath>
                  </a14:m>
                  <a:endParaRPr lang="ar-KW" sz="2400" b="1"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563888" y="1196752"/>
                  <a:ext cx="1440160" cy="625877"/>
                </a:xfrm>
                <a:prstGeom prst="rect">
                  <a:avLst/>
                </a:prstGeom>
                <a:blipFill rotWithShape="1">
                  <a:blip r:embed="rId11"/>
                  <a:stretch>
                    <a:fillRect l="-6356" b="-7843"/>
                  </a:stretch>
                </a:blipFill>
              </p:spPr>
              <p:txBody>
                <a:bodyPr/>
                <a:lstStyle/>
                <a:p>
                  <a:r>
                    <a:rPr lang="ar-SA">
                      <a:noFill/>
                    </a:rPr>
                    <a:t> </a:t>
                  </a:r>
                </a:p>
              </p:txBody>
            </p:sp>
          </mc:Fallback>
        </mc:AlternateContent>
      </p:grpSp>
      <mc:AlternateContent xmlns:mc="http://schemas.openxmlformats.org/markup-compatibility/2006">
        <mc:Choice xmlns:a14="http://schemas.microsoft.com/office/drawing/2010/main" Requires="a14">
          <p:sp>
            <p:nvSpPr>
              <p:cNvPr id="36" name="Rectangle 35"/>
              <p:cNvSpPr/>
              <p:nvPr/>
            </p:nvSpPr>
            <p:spPr>
              <a:xfrm>
                <a:off x="2158303" y="4365106"/>
                <a:ext cx="1835759" cy="541623"/>
              </a:xfrm>
              <a:prstGeom prst="rect">
                <a:avLst/>
              </a:prstGeom>
            </p:spPr>
            <p:txBody>
              <a:bodyPr wrap="none">
                <a:spAutoFit/>
              </a:bodyPr>
              <a:lstStyle/>
              <a:p>
                <a:r>
                  <a:rPr lang="en-US" sz="2000" b="1" dirty="0"/>
                  <a:t>34 = </a:t>
                </a:r>
                <a14:m>
                  <m:oMath xmlns:m="http://schemas.openxmlformats.org/officeDocument/2006/math">
                    <m:f>
                      <m:fPr>
                        <m:ctrlPr>
                          <a:rPr lang="en-US" sz="2000" b="1" i="1">
                            <a:latin typeface="Cambria Math" panose="02040503050406030204" pitchFamily="18" charset="0"/>
                          </a:rPr>
                        </m:ctrlPr>
                      </m:fPr>
                      <m:num>
                        <m:r>
                          <a:rPr lang="en-US" sz="2000" b="1" i="1">
                            <a:latin typeface="Cambria Math"/>
                          </a:rPr>
                          <m:t>𝟗</m:t>
                        </m:r>
                        <m:r>
                          <a:rPr lang="en-US" sz="2000" b="1" i="1">
                            <a:latin typeface="Cambria Math"/>
                          </a:rPr>
                          <m:t>𝒃</m:t>
                        </m:r>
                        <m:r>
                          <a:rPr lang="en-US" sz="2000" b="1" i="1" baseline="30000">
                            <a:latin typeface="Cambria Math"/>
                          </a:rPr>
                          <m:t>𝟐</m:t>
                        </m:r>
                      </m:num>
                      <m:den>
                        <m:r>
                          <a:rPr lang="en-US" sz="2000" b="1" i="1">
                            <a:latin typeface="Cambria Math"/>
                          </a:rPr>
                          <m:t>𝟐𝟓</m:t>
                        </m:r>
                      </m:den>
                    </m:f>
                  </m:oMath>
                </a14:m>
                <a:r>
                  <a:rPr lang="en-US" sz="2000" b="1" dirty="0"/>
                  <a:t>  + b</a:t>
                </a:r>
                <a:r>
                  <a:rPr lang="en-US" sz="2000" b="1" baseline="30000" dirty="0"/>
                  <a:t>2</a:t>
                </a:r>
                <a:r>
                  <a:rPr lang="en-US" sz="2000" b="1" dirty="0"/>
                  <a:t> </a:t>
                </a:r>
                <a:endParaRPr lang="ar-SA" sz="2000" dirty="0"/>
              </a:p>
            </p:txBody>
          </p:sp>
        </mc:Choice>
        <mc:Fallback>
          <p:sp>
            <p:nvSpPr>
              <p:cNvPr id="36" name="Rectangle 35"/>
              <p:cNvSpPr>
                <a:spLocks noRot="1" noChangeAspect="1" noMove="1" noResize="1" noEditPoints="1" noAdjustHandles="1" noChangeArrowheads="1" noChangeShapeType="1" noTextEdit="1"/>
              </p:cNvSpPr>
              <p:nvPr/>
            </p:nvSpPr>
            <p:spPr>
              <a:xfrm>
                <a:off x="2158303" y="4365106"/>
                <a:ext cx="1835759" cy="541623"/>
              </a:xfrm>
              <a:prstGeom prst="rect">
                <a:avLst/>
              </a:prstGeom>
              <a:blipFill>
                <a:blip r:embed="rId12"/>
                <a:stretch>
                  <a:fillRect b="-5618"/>
                </a:stretch>
              </a:blipFill>
            </p:spPr>
            <p:txBody>
              <a:bodyPr/>
              <a:lstStyle/>
              <a:p>
                <a:r>
                  <a:rPr lang="en-US">
                    <a:noFill/>
                  </a:rPr>
                  <a:t> </a:t>
                </a:r>
              </a:p>
            </p:txBody>
          </p:sp>
        </mc:Fallback>
      </mc:AlternateContent>
      <p:sp>
        <p:nvSpPr>
          <p:cNvPr id="38" name="Rectangle 37"/>
          <p:cNvSpPr/>
          <p:nvPr/>
        </p:nvSpPr>
        <p:spPr>
          <a:xfrm>
            <a:off x="4283970" y="4435860"/>
            <a:ext cx="3416651" cy="400110"/>
          </a:xfrm>
          <a:prstGeom prst="rect">
            <a:avLst/>
          </a:prstGeom>
        </p:spPr>
        <p:txBody>
          <a:bodyPr wrap="square">
            <a:spAutoFit/>
          </a:bodyPr>
          <a:lstStyle/>
          <a:p>
            <a:r>
              <a:rPr lang="en-US" sz="2000" b="1" dirty="0"/>
              <a:t> 850</a:t>
            </a:r>
            <a:r>
              <a:rPr lang="en-US" sz="2000" b="1" baseline="30000" dirty="0"/>
              <a:t> </a:t>
            </a:r>
            <a:r>
              <a:rPr lang="en-US" sz="2000" b="1" dirty="0"/>
              <a:t> = 9b</a:t>
            </a:r>
            <a:r>
              <a:rPr lang="en-US" sz="2000" b="1" baseline="30000" dirty="0"/>
              <a:t>2</a:t>
            </a:r>
            <a:r>
              <a:rPr lang="en-US" sz="2000" b="1" dirty="0"/>
              <a:t>  + 25b</a:t>
            </a:r>
            <a:r>
              <a:rPr lang="en-US" sz="2000" b="1" baseline="30000" dirty="0"/>
              <a:t>2               </a:t>
            </a:r>
            <a:endParaRPr lang="ar-SA" sz="2000" dirty="0">
              <a:solidFill>
                <a:srgbClr val="00B050"/>
              </a:solidFill>
            </a:endParaRPr>
          </a:p>
        </p:txBody>
      </p:sp>
      <mc:AlternateContent xmlns:mc="http://schemas.openxmlformats.org/markup-compatibility/2006">
        <mc:Choice xmlns:a14="http://schemas.microsoft.com/office/drawing/2010/main" Requires="a14">
          <p:sp>
            <p:nvSpPr>
              <p:cNvPr id="39" name="Rectangle 38"/>
              <p:cNvSpPr/>
              <p:nvPr/>
            </p:nvSpPr>
            <p:spPr>
              <a:xfrm>
                <a:off x="2339752" y="4909762"/>
                <a:ext cx="1040670" cy="540020"/>
              </a:xfrm>
              <a:prstGeom prst="rect">
                <a:avLst/>
              </a:prstGeom>
            </p:spPr>
            <p:txBody>
              <a:bodyPr wrap="none">
                <a:spAutoFit/>
              </a:bodyPr>
              <a:lstStyle/>
              <a:p>
                <a:r>
                  <a:rPr lang="en-US" sz="2000" b="1" dirty="0">
                    <a:latin typeface="Simplified Arabic" panose="02020603050405020304" pitchFamily="18" charset="-78"/>
                    <a:cs typeface="Simplified Arabic" panose="02020603050405020304" pitchFamily="18" charset="-78"/>
                  </a:rPr>
                  <a:t>b</a:t>
                </a:r>
                <a:r>
                  <a:rPr lang="en-US" sz="2000" b="1" baseline="30000" dirty="0">
                    <a:latin typeface="Simplified Arabic" panose="02020603050405020304" pitchFamily="18" charset="-78"/>
                    <a:cs typeface="Simplified Arabic" panose="02020603050405020304" pitchFamily="18" charset="-78"/>
                  </a:rPr>
                  <a:t>2  </a:t>
                </a:r>
                <a:r>
                  <a:rPr lang="en-US" sz="2000" b="1" dirty="0">
                    <a:latin typeface="Simplified Arabic" panose="02020603050405020304" pitchFamily="18" charset="-78"/>
                    <a:cs typeface="Simplified Arabic" panose="02020603050405020304" pitchFamily="18" charset="-78"/>
                  </a:rPr>
                  <a:t>=</a:t>
                </a:r>
                <a14:m>
                  <m:oMath xmlns:m="http://schemas.openxmlformats.org/officeDocument/2006/math">
                    <m:f>
                      <m:fPr>
                        <m:ctrlPr>
                          <a:rPr lang="en-US" sz="2000" b="1" i="1">
                            <a:latin typeface="Cambria Math" panose="02040503050406030204" pitchFamily="18" charset="0"/>
                          </a:rPr>
                        </m:ctrlPr>
                      </m:fPr>
                      <m:num>
                        <m:r>
                          <a:rPr lang="en-US" sz="2000" b="1" i="1">
                            <a:latin typeface="Cambria Math"/>
                          </a:rPr>
                          <m:t>𝟖𝟓𝟎</m:t>
                        </m:r>
                      </m:num>
                      <m:den>
                        <m:r>
                          <a:rPr lang="en-US" sz="2000" b="1" i="1">
                            <a:latin typeface="Cambria Math"/>
                          </a:rPr>
                          <m:t>𝟑𝟒</m:t>
                        </m:r>
                      </m:den>
                    </m:f>
                  </m:oMath>
                </a14:m>
                <a:endParaRPr lang="en-US" sz="2000" b="1" dirty="0">
                  <a:latin typeface="Simplified Arabic" panose="02020603050405020304" pitchFamily="18" charset="-78"/>
                  <a:cs typeface="Simplified Arabic" panose="02020603050405020304" pitchFamily="18" charset="-78"/>
                </a:endParaRPr>
              </a:p>
            </p:txBody>
          </p:sp>
        </mc:Choice>
        <mc:Fallback>
          <p:sp>
            <p:nvSpPr>
              <p:cNvPr id="39" name="Rectangle 38"/>
              <p:cNvSpPr>
                <a:spLocks noRot="1" noChangeAspect="1" noMove="1" noResize="1" noEditPoints="1" noAdjustHandles="1" noChangeArrowheads="1" noChangeShapeType="1" noTextEdit="1"/>
              </p:cNvSpPr>
              <p:nvPr/>
            </p:nvSpPr>
            <p:spPr>
              <a:xfrm>
                <a:off x="2339752" y="4909762"/>
                <a:ext cx="1040670" cy="540020"/>
              </a:xfrm>
              <a:prstGeom prst="rect">
                <a:avLst/>
              </a:prstGeom>
              <a:blipFill>
                <a:blip r:embed="rId13"/>
                <a:stretch>
                  <a:fillRect l="-2339" b="-11236"/>
                </a:stretch>
              </a:blipFill>
            </p:spPr>
            <p:txBody>
              <a:bodyPr/>
              <a:lstStyle/>
              <a:p>
                <a:r>
                  <a:rPr lang="en-US">
                    <a:noFill/>
                  </a:rPr>
                  <a:t> </a:t>
                </a:r>
              </a:p>
            </p:txBody>
          </p:sp>
        </mc:Fallback>
      </mc:AlternateContent>
      <p:sp>
        <p:nvSpPr>
          <p:cNvPr id="40" name="Right Arrow 39"/>
          <p:cNvSpPr/>
          <p:nvPr/>
        </p:nvSpPr>
        <p:spPr>
          <a:xfrm>
            <a:off x="3500091" y="5186550"/>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41" name="Rectangle 40"/>
          <p:cNvSpPr/>
          <p:nvPr/>
        </p:nvSpPr>
        <p:spPr>
          <a:xfrm>
            <a:off x="4084360" y="5013176"/>
            <a:ext cx="1045479" cy="400110"/>
          </a:xfrm>
          <a:prstGeom prst="rect">
            <a:avLst/>
          </a:prstGeom>
        </p:spPr>
        <p:txBody>
          <a:bodyPr wrap="none">
            <a:spAutoFit/>
          </a:bodyPr>
          <a:lstStyle/>
          <a:p>
            <a:r>
              <a:rPr lang="en-US" sz="2000" b="1" dirty="0">
                <a:latin typeface="Simplified Arabic" panose="02020603050405020304" pitchFamily="18" charset="-78"/>
                <a:cs typeface="Simplified Arabic" panose="02020603050405020304" pitchFamily="18" charset="-78"/>
              </a:rPr>
              <a:t>b</a:t>
            </a:r>
            <a:r>
              <a:rPr lang="en-US" sz="2000" b="1" baseline="30000" dirty="0">
                <a:latin typeface="Simplified Arabic" panose="02020603050405020304" pitchFamily="18" charset="-78"/>
                <a:cs typeface="Simplified Arabic" panose="02020603050405020304" pitchFamily="18" charset="-78"/>
              </a:rPr>
              <a:t>2  </a:t>
            </a:r>
            <a:r>
              <a:rPr lang="en-US" sz="2000" b="1" dirty="0">
                <a:latin typeface="Simplified Arabic" panose="02020603050405020304" pitchFamily="18" charset="-78"/>
                <a:cs typeface="Simplified Arabic" panose="02020603050405020304" pitchFamily="18" charset="-78"/>
              </a:rPr>
              <a:t>= 25</a:t>
            </a:r>
          </a:p>
        </p:txBody>
      </p:sp>
      <p:sp>
        <p:nvSpPr>
          <p:cNvPr id="42" name="Right Arrow 41"/>
          <p:cNvSpPr/>
          <p:nvPr/>
        </p:nvSpPr>
        <p:spPr>
          <a:xfrm>
            <a:off x="5235264" y="5213231"/>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43" name="Rectangle 42"/>
          <p:cNvSpPr/>
          <p:nvPr/>
        </p:nvSpPr>
        <p:spPr>
          <a:xfrm>
            <a:off x="5868144" y="5045114"/>
            <a:ext cx="805028" cy="400110"/>
          </a:xfrm>
          <a:prstGeom prst="rect">
            <a:avLst/>
          </a:prstGeom>
        </p:spPr>
        <p:txBody>
          <a:bodyPr wrap="none">
            <a:spAutoFit/>
          </a:bodyPr>
          <a:lstStyle/>
          <a:p>
            <a:r>
              <a:rPr lang="en-US" sz="2000" b="1" dirty="0">
                <a:latin typeface="Simplified Arabic" panose="02020603050405020304" pitchFamily="18" charset="-78"/>
                <a:cs typeface="Simplified Arabic" panose="02020603050405020304" pitchFamily="18" charset="-78"/>
              </a:rPr>
              <a:t>b</a:t>
            </a:r>
            <a:r>
              <a:rPr lang="en-US" sz="2000" b="1" baseline="30000" dirty="0">
                <a:latin typeface="Simplified Arabic" panose="02020603050405020304" pitchFamily="18" charset="-78"/>
                <a:cs typeface="Simplified Arabic" panose="02020603050405020304" pitchFamily="18" charset="-78"/>
              </a:rPr>
              <a:t>  </a:t>
            </a:r>
            <a:r>
              <a:rPr lang="en-US" sz="2000" b="1" dirty="0">
                <a:latin typeface="Simplified Arabic" panose="02020603050405020304" pitchFamily="18" charset="-78"/>
                <a:cs typeface="Simplified Arabic" panose="02020603050405020304" pitchFamily="18" charset="-78"/>
              </a:rPr>
              <a:t>= 5</a:t>
            </a:r>
          </a:p>
        </p:txBody>
      </p:sp>
      <mc:AlternateContent xmlns:mc="http://schemas.openxmlformats.org/markup-compatibility/2006">
        <mc:Choice xmlns:a14="http://schemas.microsoft.com/office/drawing/2010/main" Requires="a14">
          <p:sp>
            <p:nvSpPr>
              <p:cNvPr id="44" name="Rectangle 43"/>
              <p:cNvSpPr/>
              <p:nvPr/>
            </p:nvSpPr>
            <p:spPr>
              <a:xfrm>
                <a:off x="3202173" y="5477177"/>
                <a:ext cx="255198" cy="67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𝒂</m:t>
                      </m:r>
                      <m:r>
                        <a:rPr lang="en-US" sz="2000" b="1" i="1">
                          <a:latin typeface="Cambria Math"/>
                        </a:rPr>
                        <m:t>=</m:t>
                      </m:r>
                      <m:f>
                        <m:fPr>
                          <m:ctrlPr>
                            <a:rPr lang="en-US" sz="2000" b="1" i="1" dirty="0">
                              <a:latin typeface="Cambria Math" panose="02040503050406030204" pitchFamily="18" charset="0"/>
                            </a:rPr>
                          </m:ctrlPr>
                        </m:fPr>
                        <m:num>
                          <m:r>
                            <a:rPr lang="en-US" sz="2000" b="1" i="1" dirty="0">
                              <a:latin typeface="Cambria Math"/>
                            </a:rPr>
                            <m:t>𝟑</m:t>
                          </m:r>
                          <m:r>
                            <a:rPr lang="en-US" sz="2000" b="1" i="1" dirty="0">
                              <a:latin typeface="Cambria Math"/>
                            </a:rPr>
                            <m:t>𝒃</m:t>
                          </m:r>
                        </m:num>
                        <m:den>
                          <m:r>
                            <a:rPr lang="en-US" sz="2000" b="1" i="1" dirty="0">
                              <a:latin typeface="Cambria Math"/>
                            </a:rPr>
                            <m:t>𝟓</m:t>
                          </m:r>
                        </m:den>
                      </m:f>
                    </m:oMath>
                  </m:oMathPara>
                </a14:m>
                <a:endParaRPr lang="ar-SA" sz="2000" dirty="0"/>
              </a:p>
            </p:txBody>
          </p:sp>
        </mc:Choice>
        <mc:Fallback>
          <p:sp>
            <p:nvSpPr>
              <p:cNvPr id="44" name="Rectangle 43"/>
              <p:cNvSpPr>
                <a:spLocks noRot="1" noChangeAspect="1" noMove="1" noResize="1" noEditPoints="1" noAdjustHandles="1" noChangeArrowheads="1" noChangeShapeType="1" noTextEdit="1"/>
              </p:cNvSpPr>
              <p:nvPr/>
            </p:nvSpPr>
            <p:spPr>
              <a:xfrm>
                <a:off x="3202173" y="5477177"/>
                <a:ext cx="255198" cy="676917"/>
              </a:xfrm>
              <a:prstGeom prst="rect">
                <a:avLst/>
              </a:prstGeom>
              <a:blipFill>
                <a:blip r:embed="rId14"/>
                <a:stretch>
                  <a:fillRect r="-247619"/>
                </a:stretch>
              </a:blipFill>
            </p:spPr>
            <p:txBody>
              <a:bodyPr/>
              <a:lstStyle/>
              <a:p>
                <a:r>
                  <a:rPr lang="en-US">
                    <a:noFill/>
                  </a:rPr>
                  <a:t> </a:t>
                </a:r>
              </a:p>
            </p:txBody>
          </p:sp>
        </mc:Fallback>
      </mc:AlternateContent>
      <p:sp>
        <p:nvSpPr>
          <p:cNvPr id="45" name="Right Arrow 44"/>
          <p:cNvSpPr/>
          <p:nvPr/>
        </p:nvSpPr>
        <p:spPr>
          <a:xfrm>
            <a:off x="3652491" y="5841272"/>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mc:AlternateContent xmlns:mc="http://schemas.openxmlformats.org/markup-compatibility/2006">
        <mc:Choice xmlns:a14="http://schemas.microsoft.com/office/drawing/2010/main" Requires="a14">
          <p:sp>
            <p:nvSpPr>
              <p:cNvPr id="46" name="Rectangle 45"/>
              <p:cNvSpPr/>
              <p:nvPr/>
            </p:nvSpPr>
            <p:spPr>
              <a:xfrm>
                <a:off x="5756962" y="5488516"/>
                <a:ext cx="255198" cy="67678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𝒂</m:t>
                      </m:r>
                      <m:r>
                        <a:rPr lang="en-US" sz="2000" b="1" i="1">
                          <a:latin typeface="Cambria Math"/>
                        </a:rPr>
                        <m:t>=</m:t>
                      </m:r>
                      <m:f>
                        <m:fPr>
                          <m:ctrlPr>
                            <a:rPr lang="en-US" sz="2000" b="1" i="1" dirty="0">
                              <a:latin typeface="Cambria Math" panose="02040503050406030204" pitchFamily="18" charset="0"/>
                            </a:rPr>
                          </m:ctrlPr>
                        </m:fPr>
                        <m:num>
                          <m:r>
                            <a:rPr lang="en-US" sz="2000" b="1" i="1" dirty="0">
                              <a:latin typeface="Cambria Math"/>
                            </a:rPr>
                            <m:t>𝟑</m:t>
                          </m:r>
                          <m:r>
                            <a:rPr lang="ar-SA" sz="2000" b="1" i="1" dirty="0">
                              <a:latin typeface="Cambria Math"/>
                            </a:rPr>
                            <m:t>×</m:t>
                          </m:r>
                          <m:r>
                            <a:rPr lang="ar-KW" sz="2000" b="1" i="1" dirty="0">
                              <a:latin typeface="Cambria Math"/>
                            </a:rPr>
                            <m:t>𝟓</m:t>
                          </m:r>
                        </m:num>
                        <m:den>
                          <m:r>
                            <a:rPr lang="en-US" sz="2000" b="1" i="1" dirty="0">
                              <a:latin typeface="Cambria Math"/>
                            </a:rPr>
                            <m:t>𝟓</m:t>
                          </m:r>
                        </m:den>
                      </m:f>
                      <m:r>
                        <a:rPr lang="en-US" sz="2000" b="1" i="1" dirty="0">
                          <a:latin typeface="Cambria Math"/>
                        </a:rPr>
                        <m:t>=</m:t>
                      </m:r>
                      <m:r>
                        <a:rPr lang="en-US" sz="2000" b="1" i="1" dirty="0">
                          <a:latin typeface="Cambria Math"/>
                        </a:rPr>
                        <m:t>𝟑</m:t>
                      </m:r>
                    </m:oMath>
                  </m:oMathPara>
                </a14:m>
                <a:endParaRPr lang="ar-SA" sz="2000" dirty="0"/>
              </a:p>
            </p:txBody>
          </p:sp>
        </mc:Choice>
        <mc:Fallback>
          <p:sp>
            <p:nvSpPr>
              <p:cNvPr id="46" name="Rectangle 45"/>
              <p:cNvSpPr>
                <a:spLocks noRot="1" noChangeAspect="1" noMove="1" noResize="1" noEditPoints="1" noAdjustHandles="1" noChangeArrowheads="1" noChangeShapeType="1" noTextEdit="1"/>
              </p:cNvSpPr>
              <p:nvPr/>
            </p:nvSpPr>
            <p:spPr>
              <a:xfrm>
                <a:off x="5756962" y="5488516"/>
                <a:ext cx="255198" cy="676788"/>
              </a:xfrm>
              <a:prstGeom prst="rect">
                <a:avLst/>
              </a:prstGeom>
              <a:blipFill>
                <a:blip r:embed="rId15"/>
                <a:stretch>
                  <a:fillRect r="-542857"/>
                </a:stretch>
              </a:blipFill>
            </p:spPr>
            <p:txBody>
              <a:bodyPr/>
              <a:lstStyle/>
              <a:p>
                <a:r>
                  <a:rPr lang="en-US">
                    <a:noFill/>
                  </a:rPr>
                  <a:t> </a:t>
                </a:r>
              </a:p>
            </p:txBody>
          </p:sp>
        </mc:Fallback>
      </mc:AlternateContent>
    </p:spTree>
    <p:extLst>
      <p:ext uri="{BB962C8B-B14F-4D97-AF65-F5344CB8AC3E}">
        <p14:creationId xmlns:p14="http://schemas.microsoft.com/office/powerpoint/2010/main" val="294239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6"/>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P spid="31" grpId="0"/>
      <p:bldP spid="9" grpId="0"/>
      <p:bldP spid="11" grpId="0"/>
      <p:bldP spid="37" grpId="0"/>
      <p:bldP spid="12" grpId="0"/>
      <p:bldP spid="13" grpId="0"/>
      <p:bldP spid="14" grpId="0"/>
      <p:bldP spid="19" grpId="0"/>
      <p:bldP spid="21" grpId="0"/>
      <p:bldP spid="32" grpId="0"/>
      <p:bldP spid="33" grpId="0"/>
      <p:bldP spid="47" grpId="0" animBg="1"/>
      <p:bldP spid="48" grpId="0" animBg="1"/>
      <p:bldP spid="49" grpId="0" animBg="1"/>
      <p:bldP spid="50" grpId="0" animBg="1"/>
      <p:bldP spid="36" grpId="0"/>
      <p:bldP spid="38" grpId="0"/>
      <p:bldP spid="39" grpId="0"/>
      <p:bldP spid="40" grpId="0" animBg="1"/>
      <p:bldP spid="41" grpId="0"/>
      <p:bldP spid="42" grpId="0" animBg="1"/>
      <p:bldP spid="43" grpId="0"/>
      <p:bldP spid="44" grpId="0"/>
      <p:bldP spid="45" grpId="0" animBg="1"/>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
          <p:cNvSpPr txBox="1">
            <a:spLocks/>
          </p:cNvSpPr>
          <p:nvPr/>
        </p:nvSpPr>
        <p:spPr>
          <a:xfrm>
            <a:off x="6376216" y="116632"/>
            <a:ext cx="2127249" cy="720080"/>
          </a:xfrm>
          <a:prstGeom prst="rect">
            <a:avLst/>
          </a:prstGeom>
        </p:spPr>
        <p:txBody>
          <a:bodyPr rtlCol="1" anchor="ctr">
            <a:normAutofit fontScale="92500" lnSpcReduction="10000"/>
          </a:bodyPr>
          <a:lstStyle/>
          <a:p>
            <a:pPr algn="ctr" fontAlgn="auto">
              <a:spcAft>
                <a:spcPts val="0"/>
              </a:spcAft>
              <a:defRPr/>
            </a:pPr>
            <a:r>
              <a:rPr lang="ar-KW"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rPr>
              <a:t>حاول ان تحل</a:t>
            </a:r>
            <a:r>
              <a:rPr lang="en-US"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rPr>
              <a:t>3</a:t>
            </a:r>
            <a:r>
              <a:rPr lang="ar-KW"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rPr>
              <a:t>: ص</a:t>
            </a:r>
            <a:r>
              <a:rPr lang="en-US"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rPr>
              <a:t>123</a:t>
            </a:r>
            <a:endParaRPr lang="ar-KW" sz="2400" b="1" u="sng" dirty="0">
              <a:solidFill>
                <a:srgbClr val="FF0000"/>
              </a:solidFill>
              <a:effectLst>
                <a:glow rad="101600">
                  <a:schemeClr val="accent6">
                    <a:satMod val="175000"/>
                    <a:alpha val="40000"/>
                  </a:schemeClr>
                </a:glow>
              </a:effectLst>
              <a:latin typeface="Simplified Arabic" pitchFamily="18" charset="-78"/>
              <a:ea typeface="+mj-ea"/>
              <a:cs typeface="Simplified Arabic" pitchFamily="18" charset="-78"/>
            </a:endParaRPr>
          </a:p>
        </p:txBody>
      </p:sp>
      <p:pic>
        <p:nvPicPr>
          <p:cNvPr id="1027" name="Picture 3"/>
          <p:cNvPicPr>
            <a:picLocks noChangeAspect="1" noChangeArrowheads="1"/>
          </p:cNvPicPr>
          <p:nvPr/>
        </p:nvPicPr>
        <p:blipFill>
          <a:blip r:embed="rId2">
            <a:duotone>
              <a:prstClr val="black"/>
              <a:schemeClr val="accent1">
                <a:tint val="45000"/>
                <a:satMod val="400000"/>
              </a:schemeClr>
            </a:duotone>
          </a:blip>
          <a:srcRect/>
          <a:stretch>
            <a:fillRect/>
          </a:stretch>
        </p:blipFill>
        <p:spPr bwMode="auto">
          <a:xfrm>
            <a:off x="7884368" y="1700808"/>
            <a:ext cx="769938" cy="455612"/>
          </a:xfrm>
          <a:prstGeom prst="rect">
            <a:avLst/>
          </a:prstGeom>
          <a:noFill/>
          <a:ln w="9525">
            <a:noFill/>
            <a:miter lim="800000"/>
            <a:headEnd/>
            <a:tailEnd/>
          </a:ln>
        </p:spPr>
      </p:pic>
      <mc:AlternateContent xmlns:mc="http://schemas.openxmlformats.org/markup-compatibility/2006">
        <mc:Choice xmlns:a14="http://schemas.microsoft.com/office/drawing/2010/main" Requires="a14">
          <p:sp>
            <p:nvSpPr>
              <p:cNvPr id="2" name="Rectangle 1"/>
              <p:cNvSpPr/>
              <p:nvPr/>
            </p:nvSpPr>
            <p:spPr>
              <a:xfrm>
                <a:off x="4541161" y="1772816"/>
                <a:ext cx="2898679" cy="430054"/>
              </a:xfrm>
              <a:prstGeom prst="rect">
                <a:avLst/>
              </a:prstGeom>
            </p:spPr>
            <p:txBody>
              <a:bodyPr wrap="none">
                <a:spAutoFit/>
              </a:bodyPr>
              <a:lstStyle/>
              <a:p>
                <a:r>
                  <a:rPr lang="en-US" sz="2000" b="1" dirty="0">
                    <a:latin typeface="رموز الرياضيات العربية"/>
                    <a:cs typeface="رموز الرياضيات العربية"/>
                  </a:rPr>
                  <a:t>e</a:t>
                </a:r>
                <a:r>
                  <a:rPr lang="ar-KW" sz="2000" b="1" dirty="0">
                    <a:latin typeface="Simplified Arabic" panose="02020603050405020304" pitchFamily="18" charset="-78"/>
                    <a:cs typeface="Simplified Arabic" panose="02020603050405020304" pitchFamily="18" charset="-78"/>
                  </a:rPr>
                  <a:t> احدي البؤرتين (</a:t>
                </a:r>
                <a:r>
                  <a:rPr lang="en-US" sz="2000" b="1" dirty="0">
                    <a:latin typeface="Simplified Arabic" panose="02020603050405020304" pitchFamily="18" charset="-78"/>
                    <a:cs typeface="Simplified Arabic" panose="02020603050405020304" pitchFamily="18" charset="-78"/>
                  </a:rPr>
                  <a:t>F(</a:t>
                </a:r>
                <a14:m>
                  <m:oMath xmlns:m="http://schemas.openxmlformats.org/officeDocument/2006/math">
                    <m:rad>
                      <m:radPr>
                        <m:degHide m:val="on"/>
                        <m:ctrlPr>
                          <a:rPr lang="en-US" sz="2000" b="1" i="1">
                            <a:latin typeface="Cambria Math" panose="02040503050406030204" pitchFamily="18" charset="0"/>
                            <a:cs typeface="Simplified Arabic" panose="02020603050405020304" pitchFamily="18" charset="-78"/>
                          </a:rPr>
                        </m:ctrlPr>
                      </m:radPr>
                      <m:deg/>
                      <m:e>
                        <m:r>
                          <a:rPr lang="en-US" sz="2000" b="1" i="1">
                            <a:latin typeface="Cambria Math"/>
                            <a:cs typeface="Simplified Arabic" panose="02020603050405020304" pitchFamily="18" charset="-78"/>
                          </a:rPr>
                          <m:t>𝟒𝟏</m:t>
                        </m:r>
                        <m:r>
                          <a:rPr lang="en-US" sz="2000" b="1" i="1">
                            <a:latin typeface="Cambria Math"/>
                            <a:cs typeface="Simplified Arabic" panose="02020603050405020304" pitchFamily="18" charset="-78"/>
                          </a:rPr>
                          <m:t> </m:t>
                        </m:r>
                      </m:e>
                    </m:rad>
                  </m:oMath>
                </a14:m>
                <a:r>
                  <a:rPr lang="en-US" sz="2000" b="1" dirty="0">
                    <a:latin typeface="Simplified Arabic" panose="02020603050405020304" pitchFamily="18" charset="-78"/>
                    <a:cs typeface="Simplified Arabic" panose="02020603050405020304" pitchFamily="18" charset="-78"/>
                  </a:rPr>
                  <a:t>, </a:t>
                </a:r>
                <a14:m>
                  <m:oMath xmlns:m="http://schemas.openxmlformats.org/officeDocument/2006/math">
                    <m:r>
                      <a:rPr lang="en-US" sz="2000" b="1" i="1">
                        <a:latin typeface="Cambria Math"/>
                      </a:rPr>
                      <m:t>𝟎</m:t>
                    </m:r>
                  </m:oMath>
                </a14:m>
                <a:r>
                  <a:rPr lang="en-US" sz="2000" b="1" dirty="0">
                    <a:latin typeface="Simplified Arabic" panose="02020603050405020304" pitchFamily="18" charset="-78"/>
                    <a:cs typeface="Simplified Arabic" panose="02020603050405020304" pitchFamily="18" charset="-78"/>
                  </a:rPr>
                  <a:t> </a:t>
                </a:r>
                <a:endParaRPr lang="ar-KW" sz="2000" b="1" dirty="0">
                  <a:latin typeface="Simplified Arabic" panose="02020603050405020304" pitchFamily="18" charset="-78"/>
                  <a:cs typeface="Simplified Arabic" panose="02020603050405020304" pitchFamily="18" charset="-78"/>
                </a:endParaRPr>
              </a:p>
            </p:txBody>
          </p:sp>
        </mc:Choice>
        <mc:Fallback>
          <p:sp>
            <p:nvSpPr>
              <p:cNvPr id="2" name="Rectangle 1"/>
              <p:cNvSpPr>
                <a:spLocks noRot="1" noChangeAspect="1" noMove="1" noResize="1" noEditPoints="1" noAdjustHandles="1" noChangeArrowheads="1" noChangeShapeType="1" noTextEdit="1"/>
              </p:cNvSpPr>
              <p:nvPr/>
            </p:nvSpPr>
            <p:spPr>
              <a:xfrm>
                <a:off x="4541161" y="1772816"/>
                <a:ext cx="2898679" cy="430054"/>
              </a:xfrm>
              <a:prstGeom prst="rect">
                <a:avLst/>
              </a:prstGeom>
              <a:blipFill>
                <a:blip r:embed="rId3"/>
                <a:stretch>
                  <a:fillRect l="-3789" t="-4286" r="-2316" b="-27143"/>
                </a:stretch>
              </a:blipFill>
            </p:spPr>
            <p:txBody>
              <a:bodyPr/>
              <a:lstStyle/>
              <a:p>
                <a:r>
                  <a:rPr lang="en-US">
                    <a:noFill/>
                  </a:rPr>
                  <a:t> </a:t>
                </a:r>
              </a:p>
            </p:txBody>
          </p:sp>
        </mc:Fallback>
      </mc:AlternateContent>
      <p:sp>
        <p:nvSpPr>
          <p:cNvPr id="4" name="Rectangle 3"/>
          <p:cNvSpPr/>
          <p:nvPr/>
        </p:nvSpPr>
        <p:spPr>
          <a:xfrm>
            <a:off x="3837454" y="2267172"/>
            <a:ext cx="4698722" cy="400110"/>
          </a:xfrm>
          <a:prstGeom prst="rect">
            <a:avLst/>
          </a:prstGeom>
        </p:spPr>
        <p:txBody>
          <a:bodyPr wrap="none">
            <a:spAutoFit/>
          </a:bodyPr>
          <a:lstStyle/>
          <a:p>
            <a:r>
              <a:rPr lang="ar-KW" sz="2000" b="1" dirty="0">
                <a:latin typeface="Simplified Arabic" panose="02020603050405020304" pitchFamily="18" charset="-78"/>
                <a:cs typeface="Simplified Arabic" panose="02020603050405020304" pitchFamily="18" charset="-78"/>
                <a:sym typeface="Symbol"/>
              </a:rPr>
              <a:t> المحور القاطع ينطبق على محور السينات ومعادلته</a:t>
            </a:r>
            <a:endParaRPr lang="ar-SA" sz="2000" dirty="0">
              <a:latin typeface="Simplified Arabic" panose="02020603050405020304" pitchFamily="18" charset="-78"/>
              <a:cs typeface="Simplified Arabic" panose="02020603050405020304" pitchFamily="18" charset="-78"/>
            </a:endParaRPr>
          </a:p>
        </p:txBody>
      </p:sp>
      <mc:AlternateContent xmlns:mc="http://schemas.openxmlformats.org/markup-compatibility/2006">
        <mc:Choice xmlns:a14="http://schemas.microsoft.com/office/drawing/2010/main" Requires="a14">
          <p:sp>
            <p:nvSpPr>
              <p:cNvPr id="31" name="TextBox 30"/>
              <p:cNvSpPr txBox="1"/>
              <p:nvPr/>
            </p:nvSpPr>
            <p:spPr>
              <a:xfrm>
                <a:off x="1801785" y="2060850"/>
                <a:ext cx="2338169"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𝒙</m:t>
                              </m:r>
                            </m:e>
                            <m:sup>
                              <m:r>
                                <a:rPr lang="ar-KW" sz="2000" b="1" i="1">
                                  <a:latin typeface="Cambria Math"/>
                                </a:rPr>
                                <m:t>𝟐</m:t>
                              </m:r>
                            </m:sup>
                          </m:sSup>
                        </m:num>
                        <m:den>
                          <m:sSup>
                            <m:sSupPr>
                              <m:ctrlPr>
                                <a:rPr lang="ar-KW" sz="2000" b="1" i="1">
                                  <a:latin typeface="Cambria Math" panose="02040503050406030204" pitchFamily="18" charset="0"/>
                                </a:rPr>
                              </m:ctrlPr>
                            </m:sSupPr>
                            <m:e>
                              <m:r>
                                <a:rPr lang="en-US" sz="2000" b="1" i="1">
                                  <a:latin typeface="Cambria Math"/>
                                </a:rPr>
                                <m:t>𝒂</m:t>
                              </m:r>
                            </m:e>
                            <m:sup>
                              <m:r>
                                <a:rPr lang="ar-KW" sz="2000" b="1" i="1">
                                  <a:latin typeface="Cambria Math"/>
                                </a:rPr>
                                <m:t>𝟐</m:t>
                              </m:r>
                            </m:sup>
                          </m:sSup>
                        </m:den>
                      </m:f>
                      <m:r>
                        <a:rPr lang="en-US" sz="2000" b="1" i="1">
                          <a:latin typeface="Cambria Math"/>
                        </a:rPr>
                        <m:t> −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𝒚</m:t>
                              </m:r>
                            </m:e>
                            <m:sup>
                              <m:r>
                                <a:rPr lang="en-US" sz="2000" b="1" i="1">
                                  <a:latin typeface="Cambria Math"/>
                                </a:rPr>
                                <m:t>𝟐</m:t>
                              </m:r>
                            </m:sup>
                          </m:sSup>
                        </m:num>
                        <m:den>
                          <m:sSup>
                            <m:sSupPr>
                              <m:ctrlPr>
                                <a:rPr lang="en-US" sz="2000" b="1" i="1">
                                  <a:latin typeface="Cambria Math" panose="02040503050406030204" pitchFamily="18" charset="0"/>
                                </a:rPr>
                              </m:ctrlPr>
                            </m:sSupPr>
                            <m:e>
                              <m:r>
                                <a:rPr lang="en-US" sz="2000" b="1" i="1">
                                  <a:latin typeface="Cambria Math"/>
                                </a:rPr>
                                <m:t>𝒃</m:t>
                              </m:r>
                            </m:e>
                            <m:sup>
                              <m:r>
                                <a:rPr lang="en-US" sz="2000" b="1" i="1">
                                  <a:latin typeface="Cambria Math"/>
                                </a:rPr>
                                <m:t>𝟐</m:t>
                              </m:r>
                            </m:sup>
                          </m:sSup>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31" name="TextBox 30"/>
              <p:cNvSpPr txBox="1">
                <a:spLocks noRot="1" noChangeAspect="1" noMove="1" noResize="1" noEditPoints="1" noAdjustHandles="1" noChangeArrowheads="1" noChangeShapeType="1" noTextEdit="1"/>
              </p:cNvSpPr>
              <p:nvPr/>
            </p:nvSpPr>
            <p:spPr>
              <a:xfrm>
                <a:off x="1801785" y="2060850"/>
                <a:ext cx="2338169" cy="717761"/>
              </a:xfrm>
              <a:prstGeom prst="rect">
                <a:avLst/>
              </a:prstGeom>
              <a:blipFill>
                <a:blip r:embed="rId4"/>
                <a:stretch>
                  <a:fillRect/>
                </a:stretch>
              </a:blipFill>
            </p:spPr>
            <p:txBody>
              <a:bodyPr/>
              <a:lstStyle/>
              <a:p>
                <a:r>
                  <a:rPr lang="en-US">
                    <a:noFill/>
                  </a:rPr>
                  <a:t> </a:t>
                </a:r>
              </a:p>
            </p:txBody>
          </p:sp>
        </mc:Fallback>
      </mc:AlternateContent>
      <p:sp>
        <p:nvSpPr>
          <p:cNvPr id="9" name="Rectangle 8"/>
          <p:cNvSpPr/>
          <p:nvPr/>
        </p:nvSpPr>
        <p:spPr>
          <a:xfrm>
            <a:off x="5051809" y="3964994"/>
            <a:ext cx="2648810" cy="400110"/>
          </a:xfrm>
          <a:prstGeom prst="rect">
            <a:avLst/>
          </a:prstGeom>
        </p:spPr>
        <p:txBody>
          <a:bodyPr wrap="square">
            <a:spAutoFit/>
          </a:bodyPr>
          <a:lstStyle/>
          <a:p>
            <a:r>
              <a:rPr lang="ar-KW" sz="2000" b="1" dirty="0">
                <a:latin typeface="Simplified Arabic" panose="02020603050405020304" pitchFamily="18" charset="-78"/>
                <a:cs typeface="Simplified Arabic" panose="02020603050405020304" pitchFamily="18" charset="-78"/>
              </a:rPr>
              <a:t>بالتعويض في المعادلة  </a:t>
            </a:r>
            <a:r>
              <a:rPr lang="ar-KW" sz="2000" b="1" dirty="0">
                <a:solidFill>
                  <a:srgbClr val="00B050"/>
                </a:solidFill>
                <a:latin typeface="Simplified Arabic" panose="02020603050405020304" pitchFamily="18" charset="-78"/>
                <a:cs typeface="Simplified Arabic" panose="02020603050405020304" pitchFamily="18" charset="-78"/>
              </a:rPr>
              <a:t>(</a:t>
            </a:r>
            <a:r>
              <a:rPr lang="en-US" sz="2000" b="1" dirty="0">
                <a:solidFill>
                  <a:srgbClr val="00B050"/>
                </a:solidFill>
                <a:latin typeface="Simplified Arabic" panose="02020603050405020304" pitchFamily="18" charset="-78"/>
                <a:cs typeface="Simplified Arabic" panose="02020603050405020304" pitchFamily="18" charset="-78"/>
              </a:rPr>
              <a:t>1</a:t>
            </a:r>
            <a:r>
              <a:rPr lang="ar-KW" sz="2000" b="1" dirty="0">
                <a:solidFill>
                  <a:srgbClr val="00B050"/>
                </a:solidFill>
                <a:latin typeface="Simplified Arabic" panose="02020603050405020304" pitchFamily="18" charset="-78"/>
                <a:cs typeface="Simplified Arabic" panose="02020603050405020304" pitchFamily="18" charset="-78"/>
              </a:rPr>
              <a:t>)</a:t>
            </a:r>
          </a:p>
        </p:txBody>
      </p:sp>
      <p:sp>
        <p:nvSpPr>
          <p:cNvPr id="11" name="Rectangle 10"/>
          <p:cNvSpPr/>
          <p:nvPr/>
        </p:nvSpPr>
        <p:spPr>
          <a:xfrm>
            <a:off x="5982485" y="6237314"/>
            <a:ext cx="2249443" cy="1015663"/>
          </a:xfrm>
          <a:prstGeom prst="rect">
            <a:avLst/>
          </a:prstGeom>
        </p:spPr>
        <p:txBody>
          <a:bodyPr wrap="square">
            <a:spAutoFit/>
          </a:bodyPr>
          <a:lstStyle/>
          <a:p>
            <a:r>
              <a:rPr lang="ar-KW" sz="2000" b="1" dirty="0">
                <a:latin typeface="Simplified Arabic" panose="02020603050405020304" pitchFamily="18" charset="-78"/>
                <a:cs typeface="Simplified Arabic" panose="02020603050405020304" pitchFamily="18" charset="-78"/>
              </a:rPr>
              <a:t>معادلة القطع الزائد هي </a:t>
            </a:r>
            <a:r>
              <a:rPr lang="en-US" sz="2000" b="1" dirty="0">
                <a:latin typeface="Simplified Arabic" panose="02020603050405020304" pitchFamily="18" charset="-78"/>
                <a:cs typeface="Simplified Arabic" panose="02020603050405020304" pitchFamily="18" charset="-78"/>
              </a:rPr>
              <a:t>                       </a:t>
            </a:r>
          </a:p>
        </p:txBody>
      </p:sp>
      <mc:AlternateContent xmlns:mc="http://schemas.openxmlformats.org/markup-compatibility/2006">
        <mc:Choice xmlns:a14="http://schemas.microsoft.com/office/drawing/2010/main" Requires="a14">
          <p:sp>
            <p:nvSpPr>
              <p:cNvPr id="37" name="TextBox 36"/>
              <p:cNvSpPr txBox="1"/>
              <p:nvPr/>
            </p:nvSpPr>
            <p:spPr>
              <a:xfrm>
                <a:off x="2821880" y="6068233"/>
                <a:ext cx="2669222"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solidFill>
                                <a:srgbClr val="FF0000"/>
                              </a:solidFill>
                              <a:latin typeface="Cambria Math" panose="02040503050406030204" pitchFamily="18" charset="0"/>
                            </a:rPr>
                          </m:ctrlPr>
                        </m:fPr>
                        <m:num>
                          <m:sSup>
                            <m:sSupPr>
                              <m:ctrlPr>
                                <a:rPr lang="ar-KW" sz="2000" b="1" i="1">
                                  <a:solidFill>
                                    <a:srgbClr val="FF0000"/>
                                  </a:solidFill>
                                  <a:latin typeface="Cambria Math" panose="02040503050406030204" pitchFamily="18" charset="0"/>
                                </a:rPr>
                              </m:ctrlPr>
                            </m:sSupPr>
                            <m:e>
                              <m:r>
                                <a:rPr lang="en-US" sz="2000" b="1" i="1">
                                  <a:solidFill>
                                    <a:srgbClr val="FF0000"/>
                                  </a:solidFill>
                                  <a:latin typeface="Cambria Math"/>
                                </a:rPr>
                                <m:t>𝒙</m:t>
                              </m:r>
                            </m:e>
                            <m:sup>
                              <m:r>
                                <a:rPr lang="ar-KW" sz="2000" b="1" i="1">
                                  <a:solidFill>
                                    <a:srgbClr val="FF0000"/>
                                  </a:solidFill>
                                  <a:latin typeface="Cambria Math"/>
                                </a:rPr>
                                <m:t>𝟐</m:t>
                              </m:r>
                            </m:sup>
                          </m:sSup>
                        </m:num>
                        <m:den>
                          <m:r>
                            <a:rPr lang="ar-KW" sz="2000" b="1" i="1">
                              <a:solidFill>
                                <a:srgbClr val="FF0000"/>
                              </a:solidFill>
                              <a:latin typeface="Cambria Math"/>
                            </a:rPr>
                            <m:t>𝟐𝟓</m:t>
                          </m:r>
                        </m:den>
                      </m:f>
                      <m:r>
                        <a:rPr lang="en-US" sz="2000" b="1" i="1">
                          <a:solidFill>
                            <a:srgbClr val="FF0000"/>
                          </a:solidFill>
                          <a:latin typeface="Cambria Math"/>
                        </a:rPr>
                        <m:t> − </m:t>
                      </m:r>
                      <m:f>
                        <m:fPr>
                          <m:ctrlPr>
                            <a:rPr lang="en-US" sz="2000" b="1" i="1">
                              <a:solidFill>
                                <a:srgbClr val="FF0000"/>
                              </a:solidFill>
                              <a:latin typeface="Cambria Math" panose="02040503050406030204" pitchFamily="18" charset="0"/>
                            </a:rPr>
                          </m:ctrlPr>
                        </m:fPr>
                        <m:num>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𝒚</m:t>
                              </m:r>
                            </m:e>
                            <m:sup>
                              <m:r>
                                <a:rPr lang="en-US" sz="2000" b="1" i="1">
                                  <a:solidFill>
                                    <a:srgbClr val="FF0000"/>
                                  </a:solidFill>
                                  <a:latin typeface="Cambria Math"/>
                                </a:rPr>
                                <m:t>𝟐</m:t>
                              </m:r>
                            </m:sup>
                          </m:sSup>
                        </m:num>
                        <m:den>
                          <m:r>
                            <a:rPr lang="en-US" sz="2000" b="1" i="1">
                              <a:solidFill>
                                <a:srgbClr val="FF0000"/>
                              </a:solidFill>
                              <a:latin typeface="Cambria Math"/>
                            </a:rPr>
                            <m:t>𝟏𝟔</m:t>
                          </m:r>
                        </m:den>
                      </m:f>
                      <m:r>
                        <a:rPr lang="en-US" sz="2000" b="1" i="1">
                          <a:solidFill>
                            <a:srgbClr val="FF0000"/>
                          </a:solidFill>
                          <a:latin typeface="Cambria Math"/>
                        </a:rPr>
                        <m:t> =</m:t>
                      </m:r>
                      <m:r>
                        <a:rPr lang="en-US" sz="2000" b="1" i="1">
                          <a:solidFill>
                            <a:srgbClr val="FF0000"/>
                          </a:solidFill>
                          <a:latin typeface="Cambria Math"/>
                        </a:rPr>
                        <m:t>𝟏</m:t>
                      </m:r>
                      <m:r>
                        <a:rPr lang="en-US" sz="2000" b="1" i="1">
                          <a:solidFill>
                            <a:srgbClr val="FF0000"/>
                          </a:solidFill>
                          <a:latin typeface="Cambria Math"/>
                        </a:rPr>
                        <m:t> </m:t>
                      </m:r>
                    </m:oMath>
                  </m:oMathPara>
                </a14:m>
                <a:endParaRPr lang="ar-KW" b="1" dirty="0">
                  <a:solidFill>
                    <a:srgbClr val="FF0000"/>
                  </a:solidFill>
                </a:endParaRPr>
              </a:p>
            </p:txBody>
          </p:sp>
        </mc:Choice>
        <mc:Fallback>
          <p:sp>
            <p:nvSpPr>
              <p:cNvPr id="37" name="TextBox 36"/>
              <p:cNvSpPr txBox="1">
                <a:spLocks noRot="1" noChangeAspect="1" noMove="1" noResize="1" noEditPoints="1" noAdjustHandles="1" noChangeArrowheads="1" noChangeShapeType="1" noTextEdit="1"/>
              </p:cNvSpPr>
              <p:nvPr/>
            </p:nvSpPr>
            <p:spPr>
              <a:xfrm>
                <a:off x="2821880" y="6068233"/>
                <a:ext cx="2669222" cy="717761"/>
              </a:xfrm>
              <a:prstGeom prst="rect">
                <a:avLst/>
              </a:prstGeom>
              <a:blipFill>
                <a:blip r:embed="rId5"/>
                <a:stretch>
                  <a:fillRect/>
                </a:stretch>
              </a:blipFill>
            </p:spPr>
            <p:txBody>
              <a:bodyPr/>
              <a:lstStyle/>
              <a:p>
                <a:r>
                  <a:rPr lang="en-US">
                    <a:noFill/>
                  </a:rPr>
                  <a:t> </a:t>
                </a:r>
              </a:p>
            </p:txBody>
          </p:sp>
        </mc:Fallback>
      </mc:AlternateContent>
      <p:sp>
        <p:nvSpPr>
          <p:cNvPr id="12" name="Rectangle 11"/>
          <p:cNvSpPr/>
          <p:nvPr/>
        </p:nvSpPr>
        <p:spPr>
          <a:xfrm>
            <a:off x="6175496" y="5726109"/>
            <a:ext cx="2093843" cy="400110"/>
          </a:xfrm>
          <a:prstGeom prst="rect">
            <a:avLst/>
          </a:prstGeom>
        </p:spPr>
        <p:txBody>
          <a:bodyPr wrap="none">
            <a:spAutoFit/>
          </a:bodyPr>
          <a:lstStyle/>
          <a:p>
            <a:r>
              <a:rPr lang="ar-KW" sz="2000" b="1" dirty="0">
                <a:latin typeface="Simplified Arabic" panose="02020603050405020304" pitchFamily="18" charset="-78"/>
                <a:cs typeface="Simplified Arabic" panose="02020603050405020304" pitchFamily="18" charset="-78"/>
              </a:rPr>
              <a:t>لايجاد قيمة </a:t>
            </a:r>
            <a:r>
              <a:rPr lang="en-US" sz="2000" b="1" dirty="0">
                <a:latin typeface="Simplified Arabic" panose="02020603050405020304" pitchFamily="18" charset="-78"/>
                <a:cs typeface="Simplified Arabic" panose="02020603050405020304" pitchFamily="18" charset="-78"/>
              </a:rPr>
              <a:t>a</a:t>
            </a:r>
            <a:r>
              <a:rPr lang="ar-KW" sz="2000" b="1" dirty="0">
                <a:latin typeface="Simplified Arabic" panose="02020603050405020304" pitchFamily="18" charset="-78"/>
                <a:cs typeface="Simplified Arabic" panose="02020603050405020304" pitchFamily="18" charset="-78"/>
              </a:rPr>
              <a:t> نستخدم</a:t>
            </a:r>
            <a:r>
              <a:rPr lang="en-US" sz="2000" b="1" dirty="0">
                <a:latin typeface="Simplified Arabic" panose="02020603050405020304" pitchFamily="18" charset="-78"/>
                <a:cs typeface="Simplified Arabic" panose="02020603050405020304" pitchFamily="18" charset="-78"/>
              </a:rPr>
              <a:t> </a:t>
            </a:r>
            <a:endParaRPr lang="ar-SA" sz="2000" dirty="0">
              <a:latin typeface="Simplified Arabic" panose="02020603050405020304" pitchFamily="18" charset="-78"/>
              <a:cs typeface="Simplified Arabic" panose="02020603050405020304" pitchFamily="18" charset="-78"/>
            </a:endParaRPr>
          </a:p>
        </p:txBody>
      </p:sp>
      <mc:AlternateContent xmlns:mc="http://schemas.openxmlformats.org/markup-compatibility/2006">
        <mc:Choice xmlns:a14="http://schemas.microsoft.com/office/drawing/2010/main" Requires="a14">
          <p:sp>
            <p:nvSpPr>
              <p:cNvPr id="13" name="Rectangle 12"/>
              <p:cNvSpPr/>
              <p:nvPr/>
            </p:nvSpPr>
            <p:spPr>
              <a:xfrm>
                <a:off x="2442070" y="3184732"/>
                <a:ext cx="1057597" cy="536942"/>
              </a:xfrm>
              <a:prstGeom prst="rect">
                <a:avLst/>
              </a:prstGeom>
            </p:spPr>
            <p:txBody>
              <a:bodyPr wrap="none">
                <a:spAutoFit/>
              </a:bodyPr>
              <a:lstStyle/>
              <a:p>
                <a:r>
                  <a:rPr lang="ar-KW" sz="2000" dirty="0">
                    <a:latin typeface="Simplified Arabic" panose="02020603050405020304" pitchFamily="18" charset="-78"/>
                    <a:cs typeface="Simplified Arabic" panose="02020603050405020304" pitchFamily="18" charset="-78"/>
                  </a:rPr>
                  <a:t> </a:t>
                </a:r>
                <a14:m>
                  <m:oMath xmlns:m="http://schemas.openxmlformats.org/officeDocument/2006/math">
                    <m:r>
                      <a:rPr lang="en-US" sz="2000" b="1" i="1">
                        <a:latin typeface="Cambria Math"/>
                      </a:rPr>
                      <m:t>𝒚</m:t>
                    </m:r>
                    <m:r>
                      <a:rPr lang="en-US" sz="2000" b="1" i="1">
                        <a:latin typeface="Cambria Math"/>
                      </a:rPr>
                      <m:t>=</m:t>
                    </m:r>
                    <m:f>
                      <m:fPr>
                        <m:ctrlPr>
                          <a:rPr lang="en-US" sz="2000" b="1" i="1" dirty="0">
                            <a:latin typeface="Cambria Math" panose="02040503050406030204" pitchFamily="18" charset="0"/>
                          </a:rPr>
                        </m:ctrlPr>
                      </m:fPr>
                      <m:num>
                        <m:r>
                          <a:rPr lang="en-US" sz="2000" b="1" i="1" dirty="0">
                            <a:latin typeface="Cambria Math"/>
                          </a:rPr>
                          <m:t>𝟒</m:t>
                        </m:r>
                      </m:num>
                      <m:den>
                        <m:r>
                          <a:rPr lang="en-US" sz="2000" b="1" i="1" dirty="0">
                            <a:latin typeface="Cambria Math"/>
                          </a:rPr>
                          <m:t>𝟓</m:t>
                        </m:r>
                      </m:den>
                    </m:f>
                    <m:r>
                      <a:rPr lang="en-US" sz="2000" b="1" i="1" dirty="0">
                        <a:latin typeface="Cambria Math"/>
                      </a:rPr>
                      <m:t>𝒙</m:t>
                    </m:r>
                  </m:oMath>
                </a14:m>
                <a:endParaRPr lang="ar-SA" sz="2000" dirty="0">
                  <a:latin typeface="Simplified Arabic" panose="02020603050405020304" pitchFamily="18" charset="-78"/>
                  <a:cs typeface="Simplified Arabic" panose="02020603050405020304" pitchFamily="18" charset="-78"/>
                </a:endParaRPr>
              </a:p>
            </p:txBody>
          </p:sp>
        </mc:Choice>
        <mc:Fallback>
          <p:sp>
            <p:nvSpPr>
              <p:cNvPr id="13" name="Rectangle 12"/>
              <p:cNvSpPr>
                <a:spLocks noRot="1" noChangeAspect="1" noMove="1" noResize="1" noEditPoints="1" noAdjustHandles="1" noChangeArrowheads="1" noChangeShapeType="1" noTextEdit="1"/>
              </p:cNvSpPr>
              <p:nvPr/>
            </p:nvSpPr>
            <p:spPr>
              <a:xfrm>
                <a:off x="2442070" y="3184732"/>
                <a:ext cx="1057597" cy="536942"/>
              </a:xfrm>
              <a:prstGeom prst="rect">
                <a:avLst/>
              </a:prstGeom>
              <a:blipFill>
                <a:blip r:embed="rId6"/>
                <a:stretch>
                  <a:fillRect l="-12717" r="-6358" b="-1011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Rectangle 13"/>
              <p:cNvSpPr/>
              <p:nvPr/>
            </p:nvSpPr>
            <p:spPr>
              <a:xfrm>
                <a:off x="5013212" y="3135952"/>
                <a:ext cx="266419" cy="67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rPr>
                          </m:ctrlPr>
                        </m:fPr>
                        <m:num>
                          <m:r>
                            <a:rPr lang="en-US" sz="2000" b="1" i="1">
                              <a:latin typeface="Cambria Math"/>
                            </a:rPr>
                            <m:t>𝟒</m:t>
                          </m:r>
                        </m:num>
                        <m:den>
                          <m:r>
                            <a:rPr lang="en-US" sz="2000" b="1" i="1">
                              <a:latin typeface="Cambria Math"/>
                            </a:rPr>
                            <m:t>𝟓</m:t>
                          </m:r>
                        </m:den>
                      </m:f>
                      <m:r>
                        <a:rPr lang="en-US" sz="2000" b="1" i="1">
                          <a:latin typeface="Cambria Math"/>
                        </a:rPr>
                        <m:t>=</m:t>
                      </m:r>
                      <m:f>
                        <m:fPr>
                          <m:ctrlPr>
                            <a:rPr lang="en-US" sz="2000" b="1" i="1" dirty="0">
                              <a:latin typeface="Cambria Math" panose="02040503050406030204" pitchFamily="18" charset="0"/>
                            </a:rPr>
                          </m:ctrlPr>
                        </m:fPr>
                        <m:num>
                          <m:r>
                            <a:rPr lang="en-US" sz="2000" b="1" i="1" dirty="0">
                              <a:latin typeface="Cambria Math"/>
                            </a:rPr>
                            <m:t>𝒃</m:t>
                          </m:r>
                        </m:num>
                        <m:den>
                          <m:r>
                            <a:rPr lang="en-US" sz="2000" b="1" i="1" dirty="0">
                              <a:latin typeface="Cambria Math"/>
                            </a:rPr>
                            <m:t>𝒂</m:t>
                          </m:r>
                        </m:den>
                      </m:f>
                    </m:oMath>
                  </m:oMathPara>
                </a14:m>
                <a:endParaRPr lang="ar-SA" sz="2000" dirty="0">
                  <a:latin typeface="Simplified Arabic" panose="02020603050405020304" pitchFamily="18" charset="-78"/>
                  <a:cs typeface="Simplified Arabic" panose="02020603050405020304" pitchFamily="18" charset="-78"/>
                </a:endParaRPr>
              </a:p>
            </p:txBody>
          </p:sp>
        </mc:Choice>
        <mc:Fallback>
          <p:sp>
            <p:nvSpPr>
              <p:cNvPr id="14" name="Rectangle 13"/>
              <p:cNvSpPr>
                <a:spLocks noRot="1" noChangeAspect="1" noMove="1" noResize="1" noEditPoints="1" noAdjustHandles="1" noChangeArrowheads="1" noChangeShapeType="1" noTextEdit="1"/>
              </p:cNvSpPr>
              <p:nvPr/>
            </p:nvSpPr>
            <p:spPr>
              <a:xfrm>
                <a:off x="5013212" y="3135952"/>
                <a:ext cx="266419" cy="676917"/>
              </a:xfrm>
              <a:prstGeom prst="rect">
                <a:avLst/>
              </a:prstGeom>
              <a:blipFill>
                <a:blip r:embed="rId7"/>
                <a:stretch>
                  <a:fillRect r="-261364" b="-270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Rectangle 18"/>
              <p:cNvSpPr/>
              <p:nvPr/>
            </p:nvSpPr>
            <p:spPr>
              <a:xfrm>
                <a:off x="6841331" y="3114744"/>
                <a:ext cx="255198" cy="6749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𝒂</m:t>
                      </m:r>
                      <m:r>
                        <a:rPr lang="en-US" sz="2000" b="1" i="1">
                          <a:latin typeface="Cambria Math"/>
                        </a:rPr>
                        <m:t>=</m:t>
                      </m:r>
                      <m:f>
                        <m:fPr>
                          <m:ctrlPr>
                            <a:rPr lang="en-US" sz="2000" b="1" i="1" dirty="0">
                              <a:latin typeface="Cambria Math" panose="02040503050406030204" pitchFamily="18" charset="0"/>
                            </a:rPr>
                          </m:ctrlPr>
                        </m:fPr>
                        <m:num>
                          <m:r>
                            <a:rPr lang="en-US" sz="2000" b="1" i="1" dirty="0">
                              <a:latin typeface="Cambria Math"/>
                            </a:rPr>
                            <m:t>𝟓</m:t>
                          </m:r>
                          <m:r>
                            <a:rPr lang="en-US" sz="2000" b="1" i="1" dirty="0">
                              <a:latin typeface="Cambria Math"/>
                            </a:rPr>
                            <m:t>𝒃</m:t>
                          </m:r>
                        </m:num>
                        <m:den>
                          <m:r>
                            <a:rPr lang="en-US" sz="2000" b="1" i="1" dirty="0">
                              <a:latin typeface="Cambria Math"/>
                            </a:rPr>
                            <m:t>𝟒</m:t>
                          </m:r>
                        </m:den>
                      </m:f>
                    </m:oMath>
                  </m:oMathPara>
                </a14:m>
                <a:endParaRPr lang="ar-SA" sz="2000" dirty="0"/>
              </a:p>
            </p:txBody>
          </p:sp>
        </mc:Choice>
        <mc:Fallback>
          <p:sp>
            <p:nvSpPr>
              <p:cNvPr id="19" name="Rectangle 18"/>
              <p:cNvSpPr>
                <a:spLocks noRot="1" noChangeAspect="1" noMove="1" noResize="1" noEditPoints="1" noAdjustHandles="1" noChangeArrowheads="1" noChangeShapeType="1" noTextEdit="1"/>
              </p:cNvSpPr>
              <p:nvPr/>
            </p:nvSpPr>
            <p:spPr>
              <a:xfrm>
                <a:off x="6841331" y="3114744"/>
                <a:ext cx="255198" cy="674928"/>
              </a:xfrm>
              <a:prstGeom prst="rect">
                <a:avLst/>
              </a:prstGeom>
              <a:blipFill>
                <a:blip r:embed="rId8"/>
                <a:stretch>
                  <a:fillRect r="-247619"/>
                </a:stretch>
              </a:blipFill>
            </p:spPr>
            <p:txBody>
              <a:bodyPr/>
              <a:lstStyle/>
              <a:p>
                <a:r>
                  <a:rPr lang="en-US">
                    <a:noFill/>
                  </a:rPr>
                  <a:t> </a:t>
                </a:r>
              </a:p>
            </p:txBody>
          </p:sp>
        </mc:Fallback>
      </mc:AlternateContent>
      <p:sp>
        <p:nvSpPr>
          <p:cNvPr id="21" name="Rectangle 20"/>
          <p:cNvSpPr/>
          <p:nvPr/>
        </p:nvSpPr>
        <p:spPr>
          <a:xfrm>
            <a:off x="2002304" y="2815400"/>
            <a:ext cx="1997663" cy="400110"/>
          </a:xfrm>
          <a:prstGeom prst="rect">
            <a:avLst/>
          </a:prstGeom>
        </p:spPr>
        <p:txBody>
          <a:bodyPr wrap="none">
            <a:spAutoFit/>
          </a:bodyPr>
          <a:lstStyle/>
          <a:p>
            <a:r>
              <a:rPr lang="en-US" sz="2000" b="1" dirty="0">
                <a:latin typeface="رموز الرياضيات العربية"/>
                <a:cs typeface="رموز الرياضيات العربية"/>
              </a:rPr>
              <a:t>e </a:t>
            </a:r>
            <a:r>
              <a:rPr lang="en-US" sz="2000" b="1" dirty="0"/>
              <a:t>c</a:t>
            </a:r>
            <a:r>
              <a:rPr lang="en-US" sz="2000" b="1" baseline="30000" dirty="0"/>
              <a:t>2  </a:t>
            </a:r>
            <a:r>
              <a:rPr lang="en-US" sz="2000" b="1" dirty="0"/>
              <a:t>=  a</a:t>
            </a:r>
            <a:r>
              <a:rPr lang="en-US" sz="2000" b="1" baseline="30000" dirty="0"/>
              <a:t>2</a:t>
            </a:r>
            <a:r>
              <a:rPr lang="en-US" sz="2000" b="1" dirty="0"/>
              <a:t>  +  b</a:t>
            </a:r>
            <a:r>
              <a:rPr lang="en-US" sz="2000" b="1" baseline="30000" dirty="0"/>
              <a:t>2</a:t>
            </a:r>
            <a:endParaRPr lang="en-US" sz="2000" b="1" dirty="0"/>
          </a:p>
        </p:txBody>
      </p:sp>
      <p:sp>
        <p:nvSpPr>
          <p:cNvPr id="32" name="Rectangle 31"/>
          <p:cNvSpPr/>
          <p:nvPr/>
        </p:nvSpPr>
        <p:spPr>
          <a:xfrm>
            <a:off x="4595323" y="2807192"/>
            <a:ext cx="2929007" cy="400110"/>
          </a:xfrm>
          <a:prstGeom prst="rect">
            <a:avLst/>
          </a:prstGeom>
        </p:spPr>
        <p:txBody>
          <a:bodyPr wrap="none">
            <a:spAutoFit/>
          </a:bodyPr>
          <a:lstStyle/>
          <a:p>
            <a:r>
              <a:rPr lang="en-US" sz="2000" b="1" dirty="0"/>
              <a:t> 41</a:t>
            </a:r>
            <a:r>
              <a:rPr lang="en-US" sz="2000" b="1" baseline="30000" dirty="0"/>
              <a:t> </a:t>
            </a:r>
            <a:r>
              <a:rPr lang="en-US" sz="2000" b="1" dirty="0"/>
              <a:t> = a</a:t>
            </a:r>
            <a:r>
              <a:rPr lang="en-US" sz="2000" b="1" baseline="30000" dirty="0"/>
              <a:t>2</a:t>
            </a:r>
            <a:r>
              <a:rPr lang="en-US" sz="2000" b="1" dirty="0"/>
              <a:t>  + b</a:t>
            </a:r>
            <a:r>
              <a:rPr lang="en-US" sz="2000" b="1" baseline="30000" dirty="0"/>
              <a:t>2                  </a:t>
            </a:r>
            <a:r>
              <a:rPr lang="en-US" sz="2000" b="1" baseline="30000" dirty="0">
                <a:solidFill>
                  <a:srgbClr val="00B050"/>
                </a:solidFill>
              </a:rPr>
              <a:t>(1)</a:t>
            </a:r>
            <a:endParaRPr lang="ar-SA" sz="2000" dirty="0">
              <a:solidFill>
                <a:srgbClr val="00B050"/>
              </a:solidFill>
            </a:endParaRPr>
          </a:p>
        </p:txBody>
      </p:sp>
      <mc:AlternateContent xmlns:mc="http://schemas.openxmlformats.org/markup-compatibility/2006">
        <mc:Choice xmlns:a14="http://schemas.microsoft.com/office/drawing/2010/main" Requires="a14">
          <p:sp>
            <p:nvSpPr>
              <p:cNvPr id="33" name="Rectangle 32"/>
              <p:cNvSpPr/>
              <p:nvPr/>
            </p:nvSpPr>
            <p:spPr>
              <a:xfrm>
                <a:off x="2442069" y="3830632"/>
                <a:ext cx="2026517" cy="541623"/>
              </a:xfrm>
              <a:prstGeom prst="rect">
                <a:avLst/>
              </a:prstGeom>
            </p:spPr>
            <p:txBody>
              <a:bodyPr wrap="none">
                <a:spAutoFit/>
              </a:bodyPr>
              <a:lstStyle/>
              <a:p>
                <a:r>
                  <a:rPr lang="en-US" sz="2000" b="1" dirty="0"/>
                  <a:t>41 = (</a:t>
                </a:r>
                <a14:m>
                  <m:oMath xmlns:m="http://schemas.openxmlformats.org/officeDocument/2006/math">
                    <m:f>
                      <m:fPr>
                        <m:ctrlPr>
                          <a:rPr lang="en-US" sz="2000" b="1" i="1">
                            <a:latin typeface="Cambria Math" panose="02040503050406030204" pitchFamily="18" charset="0"/>
                          </a:rPr>
                        </m:ctrlPr>
                      </m:fPr>
                      <m:num>
                        <m:r>
                          <a:rPr lang="en-US" sz="2000" b="1" i="1">
                            <a:latin typeface="Cambria Math"/>
                          </a:rPr>
                          <m:t>𝟒</m:t>
                        </m:r>
                        <m:r>
                          <a:rPr lang="en-US" sz="2000" b="1" i="1">
                            <a:latin typeface="Cambria Math"/>
                          </a:rPr>
                          <m:t>𝒃</m:t>
                        </m:r>
                      </m:num>
                      <m:den>
                        <m:r>
                          <a:rPr lang="en-US" sz="2000" b="1" i="1">
                            <a:latin typeface="Cambria Math"/>
                          </a:rPr>
                          <m:t>𝟓</m:t>
                        </m:r>
                      </m:den>
                    </m:f>
                    <m:r>
                      <a:rPr lang="en-US" sz="2000" b="1" i="1">
                        <a:latin typeface="Cambria Math"/>
                      </a:rPr>
                      <m:t>)</m:t>
                    </m:r>
                  </m:oMath>
                </a14:m>
                <a:r>
                  <a:rPr lang="en-US" sz="2000" b="1" baseline="30000" dirty="0"/>
                  <a:t>2</a:t>
                </a:r>
                <a:r>
                  <a:rPr lang="en-US" sz="2000" b="1" dirty="0"/>
                  <a:t>  + b</a:t>
                </a:r>
                <a:r>
                  <a:rPr lang="en-US" sz="2000" b="1" baseline="30000" dirty="0"/>
                  <a:t>2</a:t>
                </a:r>
                <a:r>
                  <a:rPr lang="en-US" sz="2000" b="1" dirty="0"/>
                  <a:t> </a:t>
                </a:r>
                <a:endParaRPr lang="ar-SA" sz="2000" dirty="0"/>
              </a:p>
            </p:txBody>
          </p:sp>
        </mc:Choice>
        <mc:Fallback>
          <p:sp>
            <p:nvSpPr>
              <p:cNvPr id="33" name="Rectangle 32"/>
              <p:cNvSpPr>
                <a:spLocks noRot="1" noChangeAspect="1" noMove="1" noResize="1" noEditPoints="1" noAdjustHandles="1" noChangeArrowheads="1" noChangeShapeType="1" noTextEdit="1"/>
              </p:cNvSpPr>
              <p:nvPr/>
            </p:nvSpPr>
            <p:spPr>
              <a:xfrm>
                <a:off x="2442069" y="3830632"/>
                <a:ext cx="2026517" cy="541623"/>
              </a:xfrm>
              <a:prstGeom prst="rect">
                <a:avLst/>
              </a:prstGeom>
              <a:blipFill>
                <a:blip r:embed="rId9"/>
                <a:stretch>
                  <a:fillRect l="-2108" b="-5618"/>
                </a:stretch>
              </a:blipFill>
            </p:spPr>
            <p:txBody>
              <a:bodyPr/>
              <a:lstStyle/>
              <a:p>
                <a:r>
                  <a:rPr lang="en-US">
                    <a:noFill/>
                  </a:rPr>
                  <a:t> </a:t>
                </a:r>
              </a:p>
            </p:txBody>
          </p:sp>
        </mc:Fallback>
      </mc:AlternateContent>
      <p:sp>
        <p:nvSpPr>
          <p:cNvPr id="47" name="Right Arrow 46"/>
          <p:cNvSpPr/>
          <p:nvPr/>
        </p:nvSpPr>
        <p:spPr>
          <a:xfrm>
            <a:off x="4056734" y="4635915"/>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48" name="Right Arrow 47"/>
          <p:cNvSpPr/>
          <p:nvPr/>
        </p:nvSpPr>
        <p:spPr>
          <a:xfrm>
            <a:off x="4139952" y="3013022"/>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49" name="Right Arrow 48"/>
          <p:cNvSpPr/>
          <p:nvPr/>
        </p:nvSpPr>
        <p:spPr>
          <a:xfrm>
            <a:off x="5487614" y="3489203"/>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50" name="Right Arrow 49"/>
          <p:cNvSpPr/>
          <p:nvPr/>
        </p:nvSpPr>
        <p:spPr>
          <a:xfrm>
            <a:off x="3597485" y="3453203"/>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grpSp>
        <p:nvGrpSpPr>
          <p:cNvPr id="10" name="Group 9"/>
          <p:cNvGrpSpPr/>
          <p:nvPr/>
        </p:nvGrpSpPr>
        <p:grpSpPr>
          <a:xfrm>
            <a:off x="251520" y="788511"/>
            <a:ext cx="8284656" cy="962110"/>
            <a:chOff x="251520" y="860519"/>
            <a:chExt cx="8284656" cy="962110"/>
          </a:xfrm>
        </p:grpSpPr>
        <mc:AlternateContent xmlns:mc="http://schemas.openxmlformats.org/markup-compatibility/2006" xmlns:a14="http://schemas.microsoft.com/office/drawing/2010/main">
          <mc:Choice Requires="a14">
            <p:sp>
              <p:nvSpPr>
                <p:cNvPr id="30" name="مربع نص 2"/>
                <p:cNvSpPr txBox="1"/>
                <p:nvPr/>
              </p:nvSpPr>
              <p:spPr>
                <a:xfrm>
                  <a:off x="251520" y="860519"/>
                  <a:ext cx="8284656" cy="882934"/>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pPr marL="342900" indent="-342900">
                    <a:tabLst>
                      <a:tab pos="5745163" algn="l"/>
                    </a:tabLst>
                  </a:pPr>
                  <a:r>
                    <a:rPr lang="ar-KW" sz="2400" b="1" dirty="0">
                      <a:solidFill>
                        <a:srgbClr val="00B050"/>
                      </a:solidFill>
                    </a:rPr>
                    <a:t>أوجد معادلة القطع الزائد الذى مركزه </a:t>
                  </a:r>
                  <a:r>
                    <a:rPr lang="en-US" sz="2400" b="1" dirty="0">
                      <a:solidFill>
                        <a:srgbClr val="00B050"/>
                      </a:solidFill>
                    </a:rPr>
                    <a:t> ( 0 , 0 )</a:t>
                  </a:r>
                  <a:r>
                    <a:rPr lang="ar-KW" sz="2400" b="1" dirty="0">
                      <a:solidFill>
                        <a:srgbClr val="00B050"/>
                      </a:solidFill>
                    </a:rPr>
                    <a:t>وإحدى بؤرتيه (</a:t>
                  </a:r>
                  <a:r>
                    <a:rPr lang="en-US" sz="2400" b="1" dirty="0">
                      <a:solidFill>
                        <a:srgbClr val="00B050"/>
                      </a:solidFill>
                    </a:rPr>
                    <a:t>F(</a:t>
                  </a:r>
                  <a14:m>
                    <m:oMath xmlns:m="http://schemas.openxmlformats.org/officeDocument/2006/math">
                      <m:rad>
                        <m:radPr>
                          <m:degHide m:val="on"/>
                          <m:ctrlPr>
                            <a:rPr lang="en-US" sz="2400" b="1" i="1">
                              <a:solidFill>
                                <a:srgbClr val="00B050"/>
                              </a:solidFill>
                              <a:latin typeface="Cambria Math" panose="02040503050406030204" pitchFamily="18" charset="0"/>
                            </a:rPr>
                          </m:ctrlPr>
                        </m:radPr>
                        <m:deg/>
                        <m:e>
                          <m:r>
                            <a:rPr lang="en-US" sz="2400" b="1" i="1">
                              <a:solidFill>
                                <a:srgbClr val="00B050"/>
                              </a:solidFill>
                              <a:latin typeface="Cambria Math"/>
                            </a:rPr>
                            <m:t>𝟒𝟏</m:t>
                          </m:r>
                        </m:e>
                      </m:rad>
                    </m:oMath>
                  </a14:m>
                  <a:r>
                    <a:rPr lang="en-US" sz="2400" b="1" dirty="0">
                      <a:solidFill>
                        <a:srgbClr val="00B050"/>
                      </a:solidFill>
                    </a:rPr>
                    <a:t>, </a:t>
                  </a:r>
                  <a14:m>
                    <m:oMath xmlns:m="http://schemas.openxmlformats.org/officeDocument/2006/math">
                      <m:r>
                        <a:rPr lang="en-US" sz="2400" b="1" i="1">
                          <a:solidFill>
                            <a:srgbClr val="00B050"/>
                          </a:solidFill>
                          <a:latin typeface="Cambria Math"/>
                        </a:rPr>
                        <m:t>𝟎</m:t>
                      </m:r>
                    </m:oMath>
                  </a14:m>
                  <a:r>
                    <a:rPr lang="en-US" sz="2400" b="1" dirty="0">
                      <a:solidFill>
                        <a:srgbClr val="00B050"/>
                      </a:solidFill>
                    </a:rPr>
                    <a:t> </a:t>
                  </a:r>
                  <a:r>
                    <a:rPr lang="ar-KW" sz="2400" b="1" dirty="0">
                      <a:solidFill>
                        <a:srgbClr val="00B050"/>
                      </a:solidFill>
                    </a:rPr>
                    <a:t>ومعادلة أحد خطيه المقاربين هى :                  </a:t>
                  </a:r>
                </a:p>
              </p:txBody>
            </p:sp>
          </mc:Choice>
          <mc:Fallback xmlns="">
            <p:sp>
              <p:nvSpPr>
                <p:cNvPr id="30" name="مربع نص 2"/>
                <p:cNvSpPr txBox="1">
                  <a:spLocks noRot="1" noChangeAspect="1" noMove="1" noResize="1" noEditPoints="1" noAdjustHandles="1" noChangeArrowheads="1" noChangeShapeType="1" noTextEdit="1"/>
                </p:cNvSpPr>
                <p:nvPr/>
              </p:nvSpPr>
              <p:spPr>
                <a:xfrm>
                  <a:off x="251520" y="860519"/>
                  <a:ext cx="8284656" cy="882934"/>
                </a:xfrm>
                <a:prstGeom prst="rect">
                  <a:avLst/>
                </a:prstGeom>
                <a:blipFill rotWithShape="1">
                  <a:blip r:embed="rId10"/>
                  <a:stretch>
                    <a:fillRect/>
                  </a:stretch>
                </a:blipFill>
                <a:effectLst>
                  <a:outerShdw blurRad="50800" dist="25000" dir="5400000" rotWithShape="0">
                    <a:srgbClr val="000000">
                      <a:alpha val="40000"/>
                    </a:srgbClr>
                  </a:outerShdw>
                  <a:softEdge rad="127000"/>
                </a:effectLst>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563888" y="1196752"/>
                  <a:ext cx="1440160" cy="625877"/>
                </a:xfrm>
                <a:prstGeom prst="rect">
                  <a:avLst/>
                </a:prstGeom>
                <a:noFill/>
              </p:spPr>
              <p:txBody>
                <a:bodyPr wrap="square" rtlCol="1">
                  <a:spAutoFit/>
                </a:bodyPr>
                <a:lstStyle/>
                <a:p>
                  <a:pPr algn="l"/>
                  <a:r>
                    <a:rPr lang="en-US" sz="2400" b="1" dirty="0">
                      <a:solidFill>
                        <a:srgbClr val="00B050"/>
                      </a:solidFill>
                    </a:rPr>
                    <a:t>y =  </a:t>
                  </a:r>
                  <a14:m>
                    <m:oMath xmlns:m="http://schemas.openxmlformats.org/officeDocument/2006/math">
                      <m:f>
                        <m:fPr>
                          <m:ctrlPr>
                            <a:rPr lang="en-US" sz="2400" b="1" i="1">
                              <a:solidFill>
                                <a:srgbClr val="00B050"/>
                              </a:solidFill>
                              <a:latin typeface="Cambria Math" panose="02040503050406030204" pitchFamily="18" charset="0"/>
                            </a:rPr>
                          </m:ctrlPr>
                        </m:fPr>
                        <m:num>
                          <m:r>
                            <a:rPr lang="en-US" sz="2400" b="1" i="1">
                              <a:solidFill>
                                <a:srgbClr val="00B050"/>
                              </a:solidFill>
                              <a:latin typeface="Cambria Math"/>
                            </a:rPr>
                            <m:t>𝟒</m:t>
                          </m:r>
                        </m:num>
                        <m:den>
                          <m:r>
                            <a:rPr lang="en-US" sz="2400" b="1" i="1">
                              <a:solidFill>
                                <a:srgbClr val="00B050"/>
                              </a:solidFill>
                              <a:latin typeface="Cambria Math"/>
                            </a:rPr>
                            <m:t> </m:t>
                          </m:r>
                          <m:r>
                            <a:rPr lang="en-US" sz="2400" b="1" i="1">
                              <a:solidFill>
                                <a:srgbClr val="00B050"/>
                              </a:solidFill>
                              <a:latin typeface="Cambria Math"/>
                            </a:rPr>
                            <m:t>𝟓</m:t>
                          </m:r>
                        </m:den>
                      </m:f>
                      <m:r>
                        <a:rPr lang="en-US" sz="2400" b="1" i="1">
                          <a:solidFill>
                            <a:srgbClr val="00B050"/>
                          </a:solidFill>
                          <a:latin typeface="Cambria Math"/>
                        </a:rPr>
                        <m:t> </m:t>
                      </m:r>
                      <m:r>
                        <a:rPr lang="en-US" sz="2400" b="1" i="1">
                          <a:solidFill>
                            <a:srgbClr val="00B050"/>
                          </a:solidFill>
                          <a:latin typeface="Cambria Math"/>
                        </a:rPr>
                        <m:t>𝒙</m:t>
                      </m:r>
                      <m:r>
                        <a:rPr lang="en-US" sz="2400" b="1" i="1">
                          <a:solidFill>
                            <a:srgbClr val="00B050"/>
                          </a:solidFill>
                          <a:latin typeface="Cambria Math"/>
                        </a:rPr>
                        <m:t> </m:t>
                      </m:r>
                    </m:oMath>
                  </a14:m>
                  <a:endParaRPr lang="ar-KW" sz="2400" b="1" dirty="0">
                    <a:solidFill>
                      <a:srgbClr val="00B05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563888" y="1196752"/>
                  <a:ext cx="1440160" cy="625877"/>
                </a:xfrm>
                <a:prstGeom prst="rect">
                  <a:avLst/>
                </a:prstGeom>
                <a:blipFill rotWithShape="1">
                  <a:blip r:embed="rId11"/>
                  <a:stretch>
                    <a:fillRect l="-6356" b="-7843"/>
                  </a:stretch>
                </a:blipFill>
              </p:spPr>
              <p:txBody>
                <a:bodyPr/>
                <a:lstStyle/>
                <a:p>
                  <a:r>
                    <a:rPr lang="ar-SA">
                      <a:noFill/>
                    </a:rPr>
                    <a:t> </a:t>
                  </a:r>
                </a:p>
              </p:txBody>
            </p:sp>
          </mc:Fallback>
        </mc:AlternateContent>
      </p:grpSp>
      <mc:AlternateContent xmlns:mc="http://schemas.openxmlformats.org/markup-compatibility/2006">
        <mc:Choice xmlns:a14="http://schemas.microsoft.com/office/drawing/2010/main" Requires="a14">
          <p:sp>
            <p:nvSpPr>
              <p:cNvPr id="36" name="Rectangle 35"/>
              <p:cNvSpPr/>
              <p:nvPr/>
            </p:nvSpPr>
            <p:spPr>
              <a:xfrm>
                <a:off x="2082961" y="4365106"/>
                <a:ext cx="1911101" cy="541623"/>
              </a:xfrm>
              <a:prstGeom prst="rect">
                <a:avLst/>
              </a:prstGeom>
            </p:spPr>
            <p:txBody>
              <a:bodyPr wrap="none">
                <a:spAutoFit/>
              </a:bodyPr>
              <a:lstStyle/>
              <a:p>
                <a:r>
                  <a:rPr lang="en-US" sz="2000" b="1" dirty="0"/>
                  <a:t>41 = </a:t>
                </a:r>
                <a14:m>
                  <m:oMath xmlns:m="http://schemas.openxmlformats.org/officeDocument/2006/math">
                    <m:f>
                      <m:fPr>
                        <m:ctrlPr>
                          <a:rPr lang="en-US" sz="2000" b="1" i="1">
                            <a:latin typeface="Cambria Math" panose="02040503050406030204" pitchFamily="18" charset="0"/>
                          </a:rPr>
                        </m:ctrlPr>
                      </m:fPr>
                      <m:num>
                        <m:r>
                          <a:rPr lang="en-US" sz="2000" b="1" i="1">
                            <a:latin typeface="Cambria Math"/>
                          </a:rPr>
                          <m:t>𝟏𝟔</m:t>
                        </m:r>
                        <m:r>
                          <a:rPr lang="en-US" sz="2000" b="1" i="1">
                            <a:latin typeface="Cambria Math"/>
                          </a:rPr>
                          <m:t>𝒃</m:t>
                        </m:r>
                        <m:r>
                          <a:rPr lang="en-US" sz="2000" b="1" i="1" baseline="30000">
                            <a:latin typeface="Cambria Math"/>
                          </a:rPr>
                          <m:t>𝟐</m:t>
                        </m:r>
                      </m:num>
                      <m:den>
                        <m:r>
                          <a:rPr lang="en-US" sz="2000" b="1" i="1">
                            <a:latin typeface="Cambria Math"/>
                          </a:rPr>
                          <m:t>𝟐𝟓</m:t>
                        </m:r>
                      </m:den>
                    </m:f>
                  </m:oMath>
                </a14:m>
                <a:r>
                  <a:rPr lang="en-US" sz="2000" b="1" dirty="0"/>
                  <a:t>  + b</a:t>
                </a:r>
                <a:r>
                  <a:rPr lang="en-US" sz="2000" b="1" baseline="30000" dirty="0"/>
                  <a:t>2</a:t>
                </a:r>
                <a:r>
                  <a:rPr lang="en-US" sz="2000" b="1" dirty="0"/>
                  <a:t> </a:t>
                </a:r>
                <a:endParaRPr lang="ar-SA" sz="2000" dirty="0"/>
              </a:p>
            </p:txBody>
          </p:sp>
        </mc:Choice>
        <mc:Fallback>
          <p:sp>
            <p:nvSpPr>
              <p:cNvPr id="36" name="Rectangle 35"/>
              <p:cNvSpPr>
                <a:spLocks noRot="1" noChangeAspect="1" noMove="1" noResize="1" noEditPoints="1" noAdjustHandles="1" noChangeArrowheads="1" noChangeShapeType="1" noTextEdit="1"/>
              </p:cNvSpPr>
              <p:nvPr/>
            </p:nvSpPr>
            <p:spPr>
              <a:xfrm>
                <a:off x="2082961" y="4365106"/>
                <a:ext cx="1911101" cy="541623"/>
              </a:xfrm>
              <a:prstGeom prst="rect">
                <a:avLst/>
              </a:prstGeom>
              <a:blipFill>
                <a:blip r:embed="rId12"/>
                <a:stretch>
                  <a:fillRect l="-2236" b="-5618"/>
                </a:stretch>
              </a:blipFill>
            </p:spPr>
            <p:txBody>
              <a:bodyPr/>
              <a:lstStyle/>
              <a:p>
                <a:r>
                  <a:rPr lang="en-US">
                    <a:noFill/>
                  </a:rPr>
                  <a:t> </a:t>
                </a:r>
              </a:p>
            </p:txBody>
          </p:sp>
        </mc:Fallback>
      </mc:AlternateContent>
      <p:sp>
        <p:nvSpPr>
          <p:cNvPr id="38" name="Rectangle 37"/>
          <p:cNvSpPr/>
          <p:nvPr/>
        </p:nvSpPr>
        <p:spPr>
          <a:xfrm>
            <a:off x="4283970" y="4435860"/>
            <a:ext cx="3416651" cy="400110"/>
          </a:xfrm>
          <a:prstGeom prst="rect">
            <a:avLst/>
          </a:prstGeom>
        </p:spPr>
        <p:txBody>
          <a:bodyPr wrap="square">
            <a:spAutoFit/>
          </a:bodyPr>
          <a:lstStyle/>
          <a:p>
            <a:r>
              <a:rPr lang="en-US" sz="2000" b="1" dirty="0"/>
              <a:t> 656</a:t>
            </a:r>
            <a:r>
              <a:rPr lang="en-US" sz="2000" b="1" baseline="30000" dirty="0"/>
              <a:t> </a:t>
            </a:r>
            <a:r>
              <a:rPr lang="en-US" sz="2000" b="1" dirty="0"/>
              <a:t> = 16b</a:t>
            </a:r>
            <a:r>
              <a:rPr lang="en-US" sz="2000" b="1" baseline="30000" dirty="0"/>
              <a:t>2</a:t>
            </a:r>
            <a:r>
              <a:rPr lang="en-US" sz="2000" b="1" dirty="0"/>
              <a:t>  + 25b</a:t>
            </a:r>
            <a:r>
              <a:rPr lang="en-US" sz="2000" b="1" baseline="30000" dirty="0"/>
              <a:t>2               </a:t>
            </a:r>
            <a:endParaRPr lang="ar-SA" sz="2000" dirty="0">
              <a:solidFill>
                <a:srgbClr val="00B050"/>
              </a:solidFill>
            </a:endParaRPr>
          </a:p>
        </p:txBody>
      </p:sp>
      <mc:AlternateContent xmlns:mc="http://schemas.openxmlformats.org/markup-compatibility/2006">
        <mc:Choice xmlns:a14="http://schemas.microsoft.com/office/drawing/2010/main" Requires="a14">
          <p:sp>
            <p:nvSpPr>
              <p:cNvPr id="39" name="Rectangle 38"/>
              <p:cNvSpPr/>
              <p:nvPr/>
            </p:nvSpPr>
            <p:spPr>
              <a:xfrm>
                <a:off x="2368609" y="4909762"/>
                <a:ext cx="1011815" cy="540020"/>
              </a:xfrm>
              <a:prstGeom prst="rect">
                <a:avLst/>
              </a:prstGeom>
            </p:spPr>
            <p:txBody>
              <a:bodyPr wrap="none">
                <a:spAutoFit/>
              </a:bodyPr>
              <a:lstStyle/>
              <a:p>
                <a:r>
                  <a:rPr lang="en-US" sz="2000" b="1" dirty="0">
                    <a:latin typeface="Simplified Arabic" panose="02020603050405020304" pitchFamily="18" charset="-78"/>
                    <a:cs typeface="Simplified Arabic" panose="02020603050405020304" pitchFamily="18" charset="-78"/>
                  </a:rPr>
                  <a:t>b</a:t>
                </a:r>
                <a:r>
                  <a:rPr lang="en-US" sz="2000" b="1" baseline="30000" dirty="0">
                    <a:latin typeface="Simplified Arabic" panose="02020603050405020304" pitchFamily="18" charset="-78"/>
                    <a:cs typeface="Simplified Arabic" panose="02020603050405020304" pitchFamily="18" charset="-78"/>
                  </a:rPr>
                  <a:t>2  </a:t>
                </a:r>
                <a:r>
                  <a:rPr lang="en-US" sz="2000" b="1" dirty="0">
                    <a:latin typeface="Simplified Arabic" panose="02020603050405020304" pitchFamily="18" charset="-78"/>
                    <a:cs typeface="Simplified Arabic" panose="02020603050405020304" pitchFamily="18" charset="-78"/>
                  </a:rPr>
                  <a:t>=</a:t>
                </a:r>
                <a14:m>
                  <m:oMath xmlns:m="http://schemas.openxmlformats.org/officeDocument/2006/math">
                    <m:f>
                      <m:fPr>
                        <m:ctrlPr>
                          <a:rPr lang="en-US" sz="2000" b="1" i="1">
                            <a:latin typeface="Cambria Math" panose="02040503050406030204" pitchFamily="18" charset="0"/>
                          </a:rPr>
                        </m:ctrlPr>
                      </m:fPr>
                      <m:num>
                        <m:r>
                          <a:rPr lang="en-US" sz="2000" b="1" i="1">
                            <a:latin typeface="Cambria Math"/>
                          </a:rPr>
                          <m:t>𝟔𝟓𝟔</m:t>
                        </m:r>
                      </m:num>
                      <m:den>
                        <m:r>
                          <a:rPr lang="en-US" sz="2000" b="1" i="1">
                            <a:latin typeface="Cambria Math"/>
                          </a:rPr>
                          <m:t>𝟒𝟏</m:t>
                        </m:r>
                      </m:den>
                    </m:f>
                  </m:oMath>
                </a14:m>
                <a:endParaRPr lang="en-US" sz="2000" b="1" dirty="0">
                  <a:latin typeface="Simplified Arabic" panose="02020603050405020304" pitchFamily="18" charset="-78"/>
                  <a:cs typeface="Simplified Arabic" panose="02020603050405020304" pitchFamily="18" charset="-78"/>
                </a:endParaRPr>
              </a:p>
            </p:txBody>
          </p:sp>
        </mc:Choice>
        <mc:Fallback>
          <p:sp>
            <p:nvSpPr>
              <p:cNvPr id="39" name="Rectangle 38"/>
              <p:cNvSpPr>
                <a:spLocks noRot="1" noChangeAspect="1" noMove="1" noResize="1" noEditPoints="1" noAdjustHandles="1" noChangeArrowheads="1" noChangeShapeType="1" noTextEdit="1"/>
              </p:cNvSpPr>
              <p:nvPr/>
            </p:nvSpPr>
            <p:spPr>
              <a:xfrm>
                <a:off x="2368609" y="4909762"/>
                <a:ext cx="1011815" cy="540020"/>
              </a:xfrm>
              <a:prstGeom prst="rect">
                <a:avLst/>
              </a:prstGeom>
              <a:blipFill>
                <a:blip r:embed="rId13"/>
                <a:stretch>
                  <a:fillRect l="-5422" b="-11236"/>
                </a:stretch>
              </a:blipFill>
            </p:spPr>
            <p:txBody>
              <a:bodyPr/>
              <a:lstStyle/>
              <a:p>
                <a:r>
                  <a:rPr lang="en-US">
                    <a:noFill/>
                  </a:rPr>
                  <a:t> </a:t>
                </a:r>
              </a:p>
            </p:txBody>
          </p:sp>
        </mc:Fallback>
      </mc:AlternateContent>
      <p:sp>
        <p:nvSpPr>
          <p:cNvPr id="40" name="Right Arrow 39"/>
          <p:cNvSpPr/>
          <p:nvPr/>
        </p:nvSpPr>
        <p:spPr>
          <a:xfrm>
            <a:off x="3500091" y="5186550"/>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41" name="Rectangle 40"/>
          <p:cNvSpPr/>
          <p:nvPr/>
        </p:nvSpPr>
        <p:spPr>
          <a:xfrm>
            <a:off x="4084360" y="5013176"/>
            <a:ext cx="1045479" cy="400110"/>
          </a:xfrm>
          <a:prstGeom prst="rect">
            <a:avLst/>
          </a:prstGeom>
        </p:spPr>
        <p:txBody>
          <a:bodyPr wrap="none">
            <a:spAutoFit/>
          </a:bodyPr>
          <a:lstStyle/>
          <a:p>
            <a:r>
              <a:rPr lang="en-US" sz="2000" b="1" dirty="0">
                <a:latin typeface="Simplified Arabic" panose="02020603050405020304" pitchFamily="18" charset="-78"/>
                <a:cs typeface="Simplified Arabic" panose="02020603050405020304" pitchFamily="18" charset="-78"/>
              </a:rPr>
              <a:t>b</a:t>
            </a:r>
            <a:r>
              <a:rPr lang="en-US" sz="2000" b="1" baseline="30000" dirty="0">
                <a:latin typeface="Simplified Arabic" panose="02020603050405020304" pitchFamily="18" charset="-78"/>
                <a:cs typeface="Simplified Arabic" panose="02020603050405020304" pitchFamily="18" charset="-78"/>
              </a:rPr>
              <a:t>2  </a:t>
            </a:r>
            <a:r>
              <a:rPr lang="en-US" sz="2000" b="1" dirty="0">
                <a:latin typeface="Simplified Arabic" panose="02020603050405020304" pitchFamily="18" charset="-78"/>
                <a:cs typeface="Simplified Arabic" panose="02020603050405020304" pitchFamily="18" charset="-78"/>
              </a:rPr>
              <a:t>= 16</a:t>
            </a:r>
          </a:p>
        </p:txBody>
      </p:sp>
      <p:sp>
        <p:nvSpPr>
          <p:cNvPr id="42" name="Right Arrow 41"/>
          <p:cNvSpPr/>
          <p:nvPr/>
        </p:nvSpPr>
        <p:spPr>
          <a:xfrm>
            <a:off x="5235264" y="5213231"/>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
        <p:nvSpPr>
          <p:cNvPr id="43" name="Rectangle 42"/>
          <p:cNvSpPr/>
          <p:nvPr/>
        </p:nvSpPr>
        <p:spPr>
          <a:xfrm>
            <a:off x="5868144" y="5045114"/>
            <a:ext cx="805028" cy="400110"/>
          </a:xfrm>
          <a:prstGeom prst="rect">
            <a:avLst/>
          </a:prstGeom>
        </p:spPr>
        <p:txBody>
          <a:bodyPr wrap="none">
            <a:spAutoFit/>
          </a:bodyPr>
          <a:lstStyle/>
          <a:p>
            <a:r>
              <a:rPr lang="en-US" sz="2000" b="1" dirty="0">
                <a:latin typeface="Simplified Arabic" panose="02020603050405020304" pitchFamily="18" charset="-78"/>
                <a:cs typeface="Simplified Arabic" panose="02020603050405020304" pitchFamily="18" charset="-78"/>
              </a:rPr>
              <a:t>b</a:t>
            </a:r>
            <a:r>
              <a:rPr lang="en-US" sz="2000" b="1" baseline="30000" dirty="0">
                <a:latin typeface="Simplified Arabic" panose="02020603050405020304" pitchFamily="18" charset="-78"/>
                <a:cs typeface="Simplified Arabic" panose="02020603050405020304" pitchFamily="18" charset="-78"/>
              </a:rPr>
              <a:t>  </a:t>
            </a:r>
            <a:r>
              <a:rPr lang="en-US" sz="2000" b="1" dirty="0">
                <a:latin typeface="Simplified Arabic" panose="02020603050405020304" pitchFamily="18" charset="-78"/>
                <a:cs typeface="Simplified Arabic" panose="02020603050405020304" pitchFamily="18" charset="-78"/>
              </a:rPr>
              <a:t>= 4</a:t>
            </a:r>
          </a:p>
        </p:txBody>
      </p:sp>
      <mc:AlternateContent xmlns:mc="http://schemas.openxmlformats.org/markup-compatibility/2006">
        <mc:Choice xmlns:a14="http://schemas.microsoft.com/office/drawing/2010/main" Requires="a14">
          <p:sp>
            <p:nvSpPr>
              <p:cNvPr id="44" name="Rectangle 43"/>
              <p:cNvSpPr/>
              <p:nvPr/>
            </p:nvSpPr>
            <p:spPr>
              <a:xfrm>
                <a:off x="3202173" y="5477175"/>
                <a:ext cx="255198" cy="6749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𝒂</m:t>
                      </m:r>
                      <m:r>
                        <a:rPr lang="en-US" sz="2000" b="1" i="1">
                          <a:latin typeface="Cambria Math"/>
                        </a:rPr>
                        <m:t>=</m:t>
                      </m:r>
                      <m:f>
                        <m:fPr>
                          <m:ctrlPr>
                            <a:rPr lang="en-US" sz="2000" b="1" i="1" dirty="0">
                              <a:latin typeface="Cambria Math" panose="02040503050406030204" pitchFamily="18" charset="0"/>
                            </a:rPr>
                          </m:ctrlPr>
                        </m:fPr>
                        <m:num>
                          <m:r>
                            <a:rPr lang="en-US" sz="2000" b="1" i="1" dirty="0">
                              <a:latin typeface="Cambria Math"/>
                            </a:rPr>
                            <m:t>𝟓</m:t>
                          </m:r>
                          <m:r>
                            <a:rPr lang="en-US" sz="2000" b="1" i="1" dirty="0">
                              <a:latin typeface="Cambria Math"/>
                            </a:rPr>
                            <m:t>𝒃</m:t>
                          </m:r>
                        </m:num>
                        <m:den>
                          <m:r>
                            <a:rPr lang="en-US" sz="2000" b="1" i="1" dirty="0">
                              <a:latin typeface="Cambria Math"/>
                            </a:rPr>
                            <m:t>𝟒</m:t>
                          </m:r>
                        </m:den>
                      </m:f>
                    </m:oMath>
                  </m:oMathPara>
                </a14:m>
                <a:endParaRPr lang="ar-SA" sz="2000" dirty="0"/>
              </a:p>
            </p:txBody>
          </p:sp>
        </mc:Choice>
        <mc:Fallback>
          <p:sp>
            <p:nvSpPr>
              <p:cNvPr id="44" name="Rectangle 43"/>
              <p:cNvSpPr>
                <a:spLocks noRot="1" noChangeAspect="1" noMove="1" noResize="1" noEditPoints="1" noAdjustHandles="1" noChangeArrowheads="1" noChangeShapeType="1" noTextEdit="1"/>
              </p:cNvSpPr>
              <p:nvPr/>
            </p:nvSpPr>
            <p:spPr>
              <a:xfrm>
                <a:off x="3202173" y="5477175"/>
                <a:ext cx="255198" cy="674928"/>
              </a:xfrm>
              <a:prstGeom prst="rect">
                <a:avLst/>
              </a:prstGeom>
              <a:blipFill>
                <a:blip r:embed="rId14"/>
                <a:stretch>
                  <a:fillRect r="-247619"/>
                </a:stretch>
              </a:blipFill>
            </p:spPr>
            <p:txBody>
              <a:bodyPr/>
              <a:lstStyle/>
              <a:p>
                <a:r>
                  <a:rPr lang="en-US">
                    <a:noFill/>
                  </a:rPr>
                  <a:t> </a:t>
                </a:r>
              </a:p>
            </p:txBody>
          </p:sp>
        </mc:Fallback>
      </mc:AlternateContent>
      <p:sp>
        <p:nvSpPr>
          <p:cNvPr id="45" name="Right Arrow 44"/>
          <p:cNvSpPr/>
          <p:nvPr/>
        </p:nvSpPr>
        <p:spPr>
          <a:xfrm>
            <a:off x="3652491" y="5841272"/>
            <a:ext cx="504000" cy="36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mc:AlternateContent xmlns:mc="http://schemas.openxmlformats.org/markup-compatibility/2006">
        <mc:Choice xmlns:a14="http://schemas.microsoft.com/office/drawing/2010/main" Requires="a14">
          <p:sp>
            <p:nvSpPr>
              <p:cNvPr id="46" name="Rectangle 45"/>
              <p:cNvSpPr/>
              <p:nvPr/>
            </p:nvSpPr>
            <p:spPr>
              <a:xfrm>
                <a:off x="5756962" y="5488516"/>
                <a:ext cx="255198" cy="6748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𝒂</m:t>
                      </m:r>
                      <m:r>
                        <a:rPr lang="en-US" sz="2000" b="1" i="1">
                          <a:latin typeface="Cambria Math"/>
                        </a:rPr>
                        <m:t>=</m:t>
                      </m:r>
                      <m:f>
                        <m:fPr>
                          <m:ctrlPr>
                            <a:rPr lang="en-US" sz="2000" b="1" i="1" dirty="0">
                              <a:latin typeface="Cambria Math" panose="02040503050406030204" pitchFamily="18" charset="0"/>
                            </a:rPr>
                          </m:ctrlPr>
                        </m:fPr>
                        <m:num>
                          <m:r>
                            <a:rPr lang="ar-SA" sz="2000" b="1" i="1" dirty="0">
                              <a:latin typeface="Cambria Math"/>
                            </a:rPr>
                            <m:t>𝟓</m:t>
                          </m:r>
                          <m:r>
                            <a:rPr lang="ar-SA" sz="2000" b="1" i="1" dirty="0">
                              <a:latin typeface="Cambria Math"/>
                            </a:rPr>
                            <m:t>×</m:t>
                          </m:r>
                          <m:r>
                            <a:rPr lang="ar-KW" sz="2000" b="1" i="1" dirty="0">
                              <a:latin typeface="Cambria Math"/>
                            </a:rPr>
                            <m:t>𝟒</m:t>
                          </m:r>
                        </m:num>
                        <m:den>
                          <m:r>
                            <a:rPr lang="en-US" sz="2000" b="1" i="1" dirty="0">
                              <a:latin typeface="Cambria Math"/>
                            </a:rPr>
                            <m:t>𝟒</m:t>
                          </m:r>
                        </m:den>
                      </m:f>
                      <m:r>
                        <a:rPr lang="en-US" sz="2000" b="1" i="1" dirty="0">
                          <a:latin typeface="Cambria Math"/>
                        </a:rPr>
                        <m:t>=</m:t>
                      </m:r>
                      <m:r>
                        <a:rPr lang="en-US" sz="2000" b="1" i="1" dirty="0">
                          <a:latin typeface="Cambria Math"/>
                        </a:rPr>
                        <m:t>𝟓</m:t>
                      </m:r>
                    </m:oMath>
                  </m:oMathPara>
                </a14:m>
                <a:endParaRPr lang="ar-SA" sz="2000" dirty="0"/>
              </a:p>
            </p:txBody>
          </p:sp>
        </mc:Choice>
        <mc:Fallback>
          <p:sp>
            <p:nvSpPr>
              <p:cNvPr id="46" name="Rectangle 45"/>
              <p:cNvSpPr>
                <a:spLocks noRot="1" noChangeAspect="1" noMove="1" noResize="1" noEditPoints="1" noAdjustHandles="1" noChangeArrowheads="1" noChangeShapeType="1" noTextEdit="1"/>
              </p:cNvSpPr>
              <p:nvPr/>
            </p:nvSpPr>
            <p:spPr>
              <a:xfrm>
                <a:off x="5756962" y="5488516"/>
                <a:ext cx="255198" cy="674800"/>
              </a:xfrm>
              <a:prstGeom prst="rect">
                <a:avLst/>
              </a:prstGeom>
              <a:blipFill>
                <a:blip r:embed="rId15"/>
                <a:stretch>
                  <a:fillRect r="-545238"/>
                </a:stretch>
              </a:blipFill>
            </p:spPr>
            <p:txBody>
              <a:bodyPr/>
              <a:lstStyle/>
              <a:p>
                <a:r>
                  <a:rPr lang="en-US">
                    <a:noFill/>
                  </a:rPr>
                  <a:t> </a:t>
                </a:r>
              </a:p>
            </p:txBody>
          </p:sp>
        </mc:Fallback>
      </mc:AlternateContent>
      <p:sp>
        <p:nvSpPr>
          <p:cNvPr id="34" name="TextBox 33"/>
          <p:cNvSpPr txBox="1"/>
          <p:nvPr/>
        </p:nvSpPr>
        <p:spPr>
          <a:xfrm>
            <a:off x="128848" y="1928614"/>
            <a:ext cx="1844566" cy="2523768"/>
          </a:xfrm>
          <a:prstGeom prst="rect">
            <a:avLst/>
          </a:prstGeom>
          <a:effectLst>
            <a:outerShdw blurRad="50800" dist="25000" dir="5400000" rotWithShape="0">
              <a:srgbClr val="000000">
                <a:alpha val="40000"/>
              </a:srgbClr>
            </a:outerShdw>
            <a:softEdge rad="127000"/>
          </a:effectLst>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KW" sz="1400" b="1" u="sng" dirty="0">
                <a:solidFill>
                  <a:srgbClr val="FF0000"/>
                </a:solidFill>
              </a:rPr>
              <a:t>ملاحظة هامة</a:t>
            </a:r>
          </a:p>
          <a:p>
            <a:pPr algn="ctr"/>
            <a:r>
              <a:rPr lang="ar-KW" b="1" dirty="0"/>
              <a:t>تم حل ا</a:t>
            </a:r>
            <a:r>
              <a:rPr lang="ar-KW" b="1" dirty="0">
                <a:solidFill>
                  <a:srgbClr val="FF0000"/>
                </a:solidFill>
              </a:rPr>
              <a:t>لمثال </a:t>
            </a:r>
            <a:r>
              <a:rPr lang="ar-KW" b="1" dirty="0"/>
              <a:t>علي اعتبار المحور القاطع ينطبق على محور الصادات ولكن في </a:t>
            </a:r>
            <a:r>
              <a:rPr lang="ar-KW" b="1" dirty="0">
                <a:solidFill>
                  <a:srgbClr val="FF0000"/>
                </a:solidFill>
              </a:rPr>
              <a:t>حاول أن تحل </a:t>
            </a:r>
            <a:r>
              <a:rPr lang="ar-KW" b="1" dirty="0"/>
              <a:t>المحور القاطع ينطبق على محور السينات </a:t>
            </a:r>
          </a:p>
          <a:p>
            <a:endParaRPr lang="ar-SA" dirty="0"/>
          </a:p>
        </p:txBody>
      </p:sp>
    </p:spTree>
    <p:extLst>
      <p:ext uri="{BB962C8B-B14F-4D97-AF65-F5344CB8AC3E}">
        <p14:creationId xmlns:p14="http://schemas.microsoft.com/office/powerpoint/2010/main" val="171215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P spid="31" grpId="0"/>
      <p:bldP spid="9" grpId="0"/>
      <p:bldP spid="11" grpId="0"/>
      <p:bldP spid="37" grpId="0"/>
      <p:bldP spid="12" grpId="0"/>
      <p:bldP spid="13" grpId="0"/>
      <p:bldP spid="14" grpId="0"/>
      <p:bldP spid="19" grpId="0"/>
      <p:bldP spid="21" grpId="0"/>
      <p:bldP spid="32" grpId="0"/>
      <p:bldP spid="33" grpId="0"/>
      <p:bldP spid="47" grpId="0" animBg="1"/>
      <p:bldP spid="48" grpId="0" animBg="1"/>
      <p:bldP spid="49" grpId="0" animBg="1"/>
      <p:bldP spid="50" grpId="0" animBg="1"/>
      <p:bldP spid="36" grpId="0"/>
      <p:bldP spid="38" grpId="0"/>
      <p:bldP spid="39" grpId="0"/>
      <p:bldP spid="40" grpId="0" animBg="1"/>
      <p:bldP spid="41" grpId="0"/>
      <p:bldP spid="42" grpId="0" animBg="1"/>
      <p:bldP spid="43" grpId="0"/>
      <p:bldP spid="44" grpId="0"/>
      <p:bldP spid="45" grpId="0" animBg="1"/>
      <p:bldP spid="46" grpId="0"/>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2720" name="Picture 2" descr="D:\مجلد جديد ‫‬\454db7da5d30ecb12ec77.gif"/>
          <p:cNvPicPr>
            <a:picLocks noChangeAspect="1" noChangeArrowheads="1"/>
          </p:cNvPicPr>
          <p:nvPr/>
        </p:nvPicPr>
        <p:blipFill>
          <a:blip r:embed="rId2"/>
          <a:srcRect/>
          <a:stretch>
            <a:fillRect/>
          </a:stretch>
        </p:blipFill>
        <p:spPr bwMode="auto">
          <a:xfrm>
            <a:off x="5413073" y="3976689"/>
            <a:ext cx="2716213" cy="1928813"/>
          </a:xfrm>
          <a:prstGeom prst="rect">
            <a:avLst/>
          </a:prstGeom>
          <a:noFill/>
          <a:ln w="9525">
            <a:noFill/>
            <a:miter lim="800000"/>
            <a:headEnd/>
            <a:tailEnd/>
          </a:ln>
        </p:spPr>
      </p:pic>
      <p:pic>
        <p:nvPicPr>
          <p:cNvPr id="72707" name="Picture 2" descr="D:\مجلد جديد ‫‬\454db7da5d30ecb12ec77.gif"/>
          <p:cNvPicPr>
            <a:picLocks noChangeAspect="1" noChangeArrowheads="1"/>
          </p:cNvPicPr>
          <p:nvPr/>
        </p:nvPicPr>
        <p:blipFill>
          <a:blip r:embed="rId2"/>
          <a:srcRect/>
          <a:stretch>
            <a:fillRect/>
          </a:stretch>
        </p:blipFill>
        <p:spPr bwMode="auto">
          <a:xfrm>
            <a:off x="2110641" y="4092493"/>
            <a:ext cx="2716212" cy="1928812"/>
          </a:xfrm>
          <a:prstGeom prst="rect">
            <a:avLst/>
          </a:prstGeom>
          <a:noFill/>
          <a:ln w="9525">
            <a:noFill/>
            <a:miter lim="800000"/>
            <a:headEnd/>
            <a:tailEnd/>
          </a:ln>
        </p:spPr>
      </p:pic>
      <p:pic>
        <p:nvPicPr>
          <p:cNvPr id="72708" name="Picture 2" descr="D:\مجلد جديد ‫‬\454db7da5d30ecb12ec77.gif"/>
          <p:cNvPicPr>
            <a:picLocks noChangeAspect="1" noChangeArrowheads="1"/>
          </p:cNvPicPr>
          <p:nvPr/>
        </p:nvPicPr>
        <p:blipFill>
          <a:blip r:embed="rId2"/>
          <a:srcRect/>
          <a:stretch>
            <a:fillRect/>
          </a:stretch>
        </p:blipFill>
        <p:spPr bwMode="auto">
          <a:xfrm>
            <a:off x="2315565" y="1704256"/>
            <a:ext cx="2716212" cy="1814513"/>
          </a:xfrm>
          <a:prstGeom prst="rect">
            <a:avLst/>
          </a:prstGeom>
          <a:noFill/>
          <a:ln w="9525">
            <a:noFill/>
            <a:miter lim="800000"/>
            <a:headEnd/>
            <a:tailEnd/>
          </a:ln>
        </p:spPr>
      </p:pic>
      <p:pic>
        <p:nvPicPr>
          <p:cNvPr id="72709" name="Picture 2" descr="D:\مجلد جديد ‫‬\454db7da5d30ecb12ec77.gif"/>
          <p:cNvPicPr>
            <a:picLocks noChangeAspect="1" noChangeArrowheads="1"/>
          </p:cNvPicPr>
          <p:nvPr/>
        </p:nvPicPr>
        <p:blipFill>
          <a:blip r:embed="rId2"/>
          <a:srcRect/>
          <a:stretch>
            <a:fillRect/>
          </a:stretch>
        </p:blipFill>
        <p:spPr bwMode="auto">
          <a:xfrm>
            <a:off x="5439570" y="1755929"/>
            <a:ext cx="2716213" cy="1814512"/>
          </a:xfrm>
          <a:prstGeom prst="rect">
            <a:avLst/>
          </a:prstGeom>
          <a:noFill/>
          <a:ln w="9525">
            <a:noFill/>
            <a:miter lim="800000"/>
            <a:headEnd/>
            <a:tailEnd/>
          </a:ln>
        </p:spPr>
      </p:pic>
      <p:sp>
        <p:nvSpPr>
          <p:cNvPr id="8" name="Round Diagonal Corner Rectangle 20"/>
          <p:cNvSpPr/>
          <p:nvPr/>
        </p:nvSpPr>
        <p:spPr>
          <a:xfrm>
            <a:off x="998530" y="428604"/>
            <a:ext cx="7533910" cy="1571636"/>
          </a:xfrm>
          <a:prstGeom prst="rect">
            <a:avLst/>
          </a:prstGeom>
          <a:ln/>
          <a:effectLst>
            <a:outerShdw blurRad="50800" dist="25000" dir="5400000" rotWithShape="0">
              <a:srgbClr val="000000">
                <a:alpha val="40000"/>
              </a:srgbClr>
            </a:outerShdw>
            <a:softEdge rad="635000"/>
          </a:effectLst>
        </p:spPr>
        <p:style>
          <a:lnRef idx="1">
            <a:schemeClr val="accent2"/>
          </a:lnRef>
          <a:fillRef idx="2">
            <a:schemeClr val="accent2"/>
          </a:fillRef>
          <a:effectRef idx="1">
            <a:schemeClr val="accent2"/>
          </a:effectRef>
          <a:fontRef idx="minor">
            <a:schemeClr val="dk1"/>
          </a:fontRef>
        </p:style>
        <p:txBody>
          <a:bodyPr rtlCol="1" anchor="ctr"/>
          <a:lstStyle/>
          <a:p>
            <a:pPr algn="ctr" fontAlgn="auto">
              <a:spcBef>
                <a:spcPts val="0"/>
              </a:spcBef>
              <a:spcAft>
                <a:spcPts val="0"/>
              </a:spcAft>
              <a:defRPr/>
            </a:pPr>
            <a:r>
              <a:rPr lang="ar-KW" sz="44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rPr>
              <a:t>(</a:t>
            </a:r>
            <a:r>
              <a:rPr lang="en-US" sz="44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rPr>
              <a:t>2</a:t>
            </a:r>
            <a:r>
              <a:rPr lang="ar-KW" sz="44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rPr>
              <a:t>-</a:t>
            </a:r>
            <a:r>
              <a:rPr lang="en-US" sz="44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rPr>
              <a:t>7</a:t>
            </a:r>
            <a:r>
              <a:rPr lang="ar-KW" sz="44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rPr>
              <a:t>) القطع الناقص</a:t>
            </a:r>
            <a:endParaRPr lang="en-US" sz="44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endParaRPr>
          </a:p>
        </p:txBody>
      </p:sp>
      <p:sp>
        <p:nvSpPr>
          <p:cNvPr id="9" name="مستطيل 8">
            <a:hlinkClick r:id="rId3" action="ppaction://hlinksldjump"/>
          </p:cNvPr>
          <p:cNvSpPr/>
          <p:nvPr/>
        </p:nvSpPr>
        <p:spPr>
          <a:xfrm>
            <a:off x="5630480" y="2114617"/>
            <a:ext cx="2281394" cy="1200329"/>
          </a:xfrm>
          <a:prstGeom prst="rect">
            <a:avLst/>
          </a:prstGeom>
          <a:noFill/>
        </p:spPr>
        <p:txBody>
          <a:bodyPr>
            <a:spAutoFit/>
          </a:bodyPr>
          <a:lstStyle/>
          <a:p>
            <a:pPr algn="ctr" fontAlgn="auto">
              <a:spcBef>
                <a:spcPts val="0"/>
              </a:spcBef>
              <a:spcAft>
                <a:spcPts val="0"/>
              </a:spcAft>
              <a:defRPr/>
            </a:pPr>
            <a:r>
              <a:rPr lang="ar-KW"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rPr>
              <a:t>الحصة </a:t>
            </a:r>
          </a:p>
          <a:p>
            <a:pPr algn="ctr" fontAlgn="auto">
              <a:spcBef>
                <a:spcPts val="0"/>
              </a:spcBef>
              <a:spcAft>
                <a:spcPts val="0"/>
              </a:spcAft>
              <a:defRPr/>
            </a:pPr>
            <a:r>
              <a:rPr lang="ar-KW"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rPr>
              <a:t>الأولى</a:t>
            </a:r>
            <a:endParaRPr lang="ar-SA"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endParaRPr>
          </a:p>
        </p:txBody>
      </p:sp>
      <p:sp>
        <p:nvSpPr>
          <p:cNvPr id="10" name="مستطيل 9">
            <a:hlinkClick r:id="rId4" action="ppaction://hlinksldjump"/>
          </p:cNvPr>
          <p:cNvSpPr/>
          <p:nvPr/>
        </p:nvSpPr>
        <p:spPr>
          <a:xfrm rot="158203">
            <a:off x="2436234" y="2063022"/>
            <a:ext cx="2270725" cy="1200329"/>
          </a:xfrm>
          <a:prstGeom prst="rect">
            <a:avLst/>
          </a:prstGeom>
          <a:noFill/>
        </p:spPr>
        <p:txBody>
          <a:bodyPr>
            <a:spAutoFit/>
          </a:bodyPr>
          <a:lstStyle/>
          <a:p>
            <a:pPr algn="ctr" fontAlgn="auto">
              <a:spcBef>
                <a:spcPts val="0"/>
              </a:spcBef>
              <a:spcAft>
                <a:spcPts val="0"/>
              </a:spcAft>
              <a:defRPr/>
            </a:pPr>
            <a:r>
              <a:rPr lang="ar-KW"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rPr>
              <a:t>الحصة</a:t>
            </a:r>
          </a:p>
          <a:p>
            <a:pPr algn="ctr" fontAlgn="auto">
              <a:spcBef>
                <a:spcPts val="0"/>
              </a:spcBef>
              <a:spcAft>
                <a:spcPts val="0"/>
              </a:spcAft>
              <a:defRPr/>
            </a:pPr>
            <a:r>
              <a:rPr lang="ar-KW"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rPr>
              <a:t> الثانية</a:t>
            </a:r>
            <a:endParaRPr lang="ar-SA"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endParaRPr>
          </a:p>
        </p:txBody>
      </p:sp>
      <p:sp>
        <p:nvSpPr>
          <p:cNvPr id="11" name="مستطيل 10">
            <a:hlinkClick r:id="rId5" action="ppaction://hlinksldjump"/>
          </p:cNvPr>
          <p:cNvSpPr/>
          <p:nvPr/>
        </p:nvSpPr>
        <p:spPr>
          <a:xfrm rot="21376707">
            <a:off x="5680286" y="4400984"/>
            <a:ext cx="2234779" cy="1200329"/>
          </a:xfrm>
          <a:prstGeom prst="rect">
            <a:avLst/>
          </a:prstGeom>
          <a:noFill/>
        </p:spPr>
        <p:txBody>
          <a:bodyPr>
            <a:spAutoFit/>
          </a:bodyPr>
          <a:lstStyle/>
          <a:p>
            <a:pPr algn="ctr" fontAlgn="auto">
              <a:spcBef>
                <a:spcPts val="0"/>
              </a:spcBef>
              <a:spcAft>
                <a:spcPts val="0"/>
              </a:spcAft>
              <a:defRPr/>
            </a:pPr>
            <a:r>
              <a:rPr lang="ar-KW"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rPr>
              <a:t>الحصة</a:t>
            </a:r>
          </a:p>
          <a:p>
            <a:pPr algn="ctr" fontAlgn="auto">
              <a:spcBef>
                <a:spcPts val="0"/>
              </a:spcBef>
              <a:spcAft>
                <a:spcPts val="0"/>
              </a:spcAft>
              <a:defRPr/>
            </a:pPr>
            <a:r>
              <a:rPr lang="ar-KW"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rPr>
              <a:t> الثالثة</a:t>
            </a:r>
            <a:endParaRPr lang="ar-SA"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endParaRPr>
          </a:p>
        </p:txBody>
      </p:sp>
      <p:sp>
        <p:nvSpPr>
          <p:cNvPr id="12" name="مستطيل 11">
            <a:hlinkClick r:id="rId6" action="ppaction://hlinksldjump"/>
          </p:cNvPr>
          <p:cNvSpPr/>
          <p:nvPr/>
        </p:nvSpPr>
        <p:spPr>
          <a:xfrm>
            <a:off x="2278008" y="4518894"/>
            <a:ext cx="2381478" cy="1200329"/>
          </a:xfrm>
          <a:prstGeom prst="rect">
            <a:avLst/>
          </a:prstGeom>
          <a:noFill/>
        </p:spPr>
        <p:txBody>
          <a:bodyPr>
            <a:spAutoFit/>
          </a:bodyPr>
          <a:lstStyle/>
          <a:p>
            <a:pPr algn="ctr" fontAlgn="auto">
              <a:spcBef>
                <a:spcPts val="0"/>
              </a:spcBef>
              <a:spcAft>
                <a:spcPts val="0"/>
              </a:spcAft>
              <a:defRPr/>
            </a:pPr>
            <a:r>
              <a:rPr lang="ar-KW"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rPr>
              <a:t>الحصة </a:t>
            </a:r>
          </a:p>
          <a:p>
            <a:pPr algn="ctr" fontAlgn="auto">
              <a:spcBef>
                <a:spcPts val="0"/>
              </a:spcBef>
              <a:spcAft>
                <a:spcPts val="0"/>
              </a:spcAft>
              <a:defRPr/>
            </a:pPr>
            <a:r>
              <a:rPr lang="ar-KW"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rPr>
              <a:t>الرابعة</a:t>
            </a:r>
            <a:endParaRPr lang="ar-SA" sz="3600" dirty="0">
              <a:ln w="18415" cmpd="sng">
                <a:solidFill>
                  <a:sysClr val="windowText" lastClr="000000"/>
                </a:solidFill>
                <a:prstDash val="solid"/>
              </a:ln>
              <a:solidFill>
                <a:schemeClr val="accent6">
                  <a:lumMod val="50000"/>
                </a:schemeClr>
              </a:solidFill>
              <a:effectLst>
                <a:glow rad="139700">
                  <a:schemeClr val="accent3">
                    <a:satMod val="175000"/>
                    <a:alpha val="40000"/>
                  </a:schemeClr>
                </a:glow>
                <a:outerShdw blurRad="63500" dir="3600000" algn="tl" rotWithShape="0">
                  <a:srgbClr val="000000">
                    <a:alpha val="70000"/>
                  </a:srgbClr>
                </a:outerShdw>
              </a:effectLst>
              <a:latin typeface="+mn-lt"/>
              <a:cs typeface="+mn-cs"/>
            </a:endParaRPr>
          </a:p>
        </p:txBody>
      </p:sp>
      <p:pic>
        <p:nvPicPr>
          <p:cNvPr id="72715" name="Picture 3" descr="D:\مجلد جديد ‫‬\677316543.gif"/>
          <p:cNvPicPr>
            <a:picLocks noChangeAspect="1" noChangeArrowheads="1" noCrop="1"/>
          </p:cNvPicPr>
          <p:nvPr/>
        </p:nvPicPr>
        <p:blipFill>
          <a:blip r:embed="rId7"/>
          <a:srcRect/>
          <a:stretch>
            <a:fillRect/>
          </a:stretch>
        </p:blipFill>
        <p:spPr bwMode="auto">
          <a:xfrm>
            <a:off x="6070602" y="3571877"/>
            <a:ext cx="411163" cy="411163"/>
          </a:xfrm>
          <a:prstGeom prst="rect">
            <a:avLst/>
          </a:prstGeom>
          <a:noFill/>
          <a:ln w="9525">
            <a:noFill/>
            <a:miter lim="800000"/>
            <a:headEnd/>
            <a:tailEnd/>
          </a:ln>
        </p:spPr>
      </p:pic>
      <p:pic>
        <p:nvPicPr>
          <p:cNvPr id="72716" name="Picture 3" descr="D:\مجلد جديد ‫‬\677316543.gif"/>
          <p:cNvPicPr>
            <a:picLocks noChangeAspect="1" noChangeArrowheads="1" noCrop="1"/>
          </p:cNvPicPr>
          <p:nvPr/>
        </p:nvPicPr>
        <p:blipFill>
          <a:blip r:embed="rId7"/>
          <a:srcRect/>
          <a:stretch>
            <a:fillRect/>
          </a:stretch>
        </p:blipFill>
        <p:spPr bwMode="auto">
          <a:xfrm>
            <a:off x="1998663" y="3571877"/>
            <a:ext cx="411162" cy="411163"/>
          </a:xfrm>
          <a:prstGeom prst="rect">
            <a:avLst/>
          </a:prstGeom>
          <a:noFill/>
          <a:ln w="9525">
            <a:noFill/>
            <a:miter lim="800000"/>
            <a:headEnd/>
            <a:tailEnd/>
          </a:ln>
        </p:spPr>
      </p:pic>
      <p:pic>
        <p:nvPicPr>
          <p:cNvPr id="72717" name="Picture 3" descr="D:\مجلد جديد ‫‬\677316543.gif"/>
          <p:cNvPicPr>
            <a:picLocks noChangeAspect="1" noChangeArrowheads="1" noCrop="1"/>
          </p:cNvPicPr>
          <p:nvPr/>
        </p:nvPicPr>
        <p:blipFill>
          <a:blip r:embed="rId7"/>
          <a:srcRect/>
          <a:stretch>
            <a:fillRect/>
          </a:stretch>
        </p:blipFill>
        <p:spPr bwMode="auto">
          <a:xfrm>
            <a:off x="5641977" y="5494338"/>
            <a:ext cx="411163" cy="411162"/>
          </a:xfrm>
          <a:prstGeom prst="rect">
            <a:avLst/>
          </a:prstGeom>
          <a:noFill/>
          <a:ln w="9525">
            <a:noFill/>
            <a:miter lim="800000"/>
            <a:headEnd/>
            <a:tailEnd/>
          </a:ln>
        </p:spPr>
      </p:pic>
      <p:pic>
        <p:nvPicPr>
          <p:cNvPr id="72718" name="Picture 3" descr="D:\مجلد جديد ‫‬\677316543.gif"/>
          <p:cNvPicPr>
            <a:picLocks noChangeAspect="1" noChangeArrowheads="1" noCrop="1"/>
          </p:cNvPicPr>
          <p:nvPr/>
        </p:nvPicPr>
        <p:blipFill>
          <a:blip r:embed="rId7"/>
          <a:srcRect/>
          <a:stretch>
            <a:fillRect/>
          </a:stretch>
        </p:blipFill>
        <p:spPr bwMode="auto">
          <a:xfrm>
            <a:off x="2517777" y="5572127"/>
            <a:ext cx="411163" cy="411163"/>
          </a:xfrm>
          <a:prstGeom prst="rect">
            <a:avLst/>
          </a:prstGeom>
          <a:noFill/>
          <a:ln w="9525">
            <a:noFill/>
            <a:miter lim="800000"/>
            <a:headEnd/>
            <a:tailEnd/>
          </a:ln>
        </p:spPr>
      </p:pic>
      <p:grpSp>
        <p:nvGrpSpPr>
          <p:cNvPr id="72719" name="Group 19"/>
          <p:cNvGrpSpPr>
            <a:grpSpLocks/>
          </p:cNvGrpSpPr>
          <p:nvPr/>
        </p:nvGrpSpPr>
        <p:grpSpPr bwMode="auto">
          <a:xfrm>
            <a:off x="211140" y="5953127"/>
            <a:ext cx="904875" cy="644525"/>
            <a:chOff x="211878" y="5953141"/>
            <a:chExt cx="903738" cy="644211"/>
          </a:xfrm>
        </p:grpSpPr>
        <p:sp>
          <p:nvSpPr>
            <p:cNvPr id="21" name="Right Arrow 20"/>
            <p:cNvSpPr/>
            <p:nvPr/>
          </p:nvSpPr>
          <p:spPr>
            <a:xfrm>
              <a:off x="322863" y="5953141"/>
              <a:ext cx="792753" cy="644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2" name="TextBox 21"/>
            <p:cNvSpPr txBox="1"/>
            <p:nvPr/>
          </p:nvSpPr>
          <p:spPr>
            <a:xfrm>
              <a:off x="211878" y="6021288"/>
              <a:ext cx="831730" cy="461665"/>
            </a:xfrm>
            <a:prstGeom prst="rect">
              <a:avLst/>
            </a:prstGeom>
            <a:noFill/>
          </p:spPr>
          <p:txBody>
            <a:bodyPr rtlCol="1">
              <a:spAutoFit/>
            </a:bodyPr>
            <a:lstStyle/>
            <a:p>
              <a:pPr fontAlgn="auto">
                <a:spcBef>
                  <a:spcPts val="0"/>
                </a:spcBef>
                <a:spcAft>
                  <a:spcPts val="0"/>
                </a:spcAft>
                <a:defRPr/>
              </a:pPr>
              <a:r>
                <a:rPr lang="ar-KW"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Simplified Arabic" pitchFamily="18" charset="-78"/>
                  <a:cs typeface="Simplified Arabic" pitchFamily="18" charset="-78"/>
                  <a:hlinkClick r:id="rId8" action="ppaction://hlinksldjump"/>
                </a:rPr>
                <a:t>رجوع</a:t>
              </a:r>
              <a:endParaRPr lang="ar-SA"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Simplified Arabic" pitchFamily="18" charset="-78"/>
                <a:cs typeface="Simplified Arabic" pitchFamily="18" charset="-78"/>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645505" y="244775"/>
                <a:ext cx="6084168" cy="740074"/>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000" b="1" dirty="0">
                    <a:solidFill>
                      <a:srgbClr val="00B050"/>
                    </a:solidFill>
                  </a:rPr>
                  <a:t>أوجد معادلة القطع الزائد الذي مركزه نقطة الأصل وميل أحد الخطين المقاربين </a:t>
                </a:r>
                <a:r>
                  <a:rPr lang="en-US" sz="2000" b="1" dirty="0">
                    <a:solidFill>
                      <a:srgbClr val="00B050"/>
                    </a:solidFill>
                  </a:rPr>
                  <a:t>2</a:t>
                </a:r>
                <a:r>
                  <a:rPr lang="ar-KW" sz="2000" b="1" dirty="0">
                    <a:solidFill>
                      <a:srgbClr val="00B050"/>
                    </a:solidFill>
                  </a:rPr>
                  <a:t> وإحدى بؤرتيه </a:t>
                </a:r>
                <a:r>
                  <a:rPr lang="en-US" sz="2000" b="1" dirty="0">
                    <a:solidFill>
                      <a:srgbClr val="00B050"/>
                    </a:solidFill>
                  </a:rPr>
                  <a:t>F(0,-</a:t>
                </a:r>
                <a14:m>
                  <m:oMath xmlns:m="http://schemas.openxmlformats.org/officeDocument/2006/math">
                    <m:rad>
                      <m:radPr>
                        <m:degHide m:val="on"/>
                        <m:ctrlPr>
                          <a:rPr lang="en-US" sz="2000" b="1" i="1" dirty="0">
                            <a:solidFill>
                              <a:srgbClr val="00B050"/>
                            </a:solidFill>
                            <a:latin typeface="Cambria Math" panose="02040503050406030204" pitchFamily="18" charset="0"/>
                          </a:rPr>
                        </m:ctrlPr>
                      </m:radPr>
                      <m:deg/>
                      <m:e>
                        <m:r>
                          <a:rPr lang="en-US" sz="2000" b="1" i="1" dirty="0">
                            <a:solidFill>
                              <a:srgbClr val="00B050"/>
                            </a:solidFill>
                            <a:latin typeface="Cambria Math"/>
                          </a:rPr>
                          <m:t>𝟓</m:t>
                        </m:r>
                      </m:e>
                    </m:rad>
                  </m:oMath>
                </a14:m>
                <a:r>
                  <a:rPr lang="en-US" sz="2000" b="1" dirty="0">
                    <a:solidFill>
                      <a:srgbClr val="00B050"/>
                    </a:solidFill>
                  </a:rPr>
                  <a:t> )</a:t>
                </a:r>
                <a:r>
                  <a:rPr lang="ar-KW" sz="2000" b="1" dirty="0">
                    <a:solidFill>
                      <a:srgbClr val="00B050"/>
                    </a:solidFill>
                  </a:rPr>
                  <a:t>  </a:t>
                </a:r>
              </a:p>
            </p:txBody>
          </p:sp>
        </mc:Choice>
        <mc:Fallback>
          <p:sp>
            <p:nvSpPr>
              <p:cNvPr id="4" name="TextBox 3"/>
              <p:cNvSpPr txBox="1">
                <a:spLocks noRot="1" noChangeAspect="1" noMove="1" noResize="1" noEditPoints="1" noAdjustHandles="1" noChangeArrowheads="1" noChangeShapeType="1" noTextEdit="1"/>
              </p:cNvSpPr>
              <p:nvPr/>
            </p:nvSpPr>
            <p:spPr>
              <a:xfrm>
                <a:off x="645505" y="244775"/>
                <a:ext cx="6084168" cy="740074"/>
              </a:xfrm>
              <a:prstGeom prst="rect">
                <a:avLst/>
              </a:prstGeom>
              <a:blipFill>
                <a:blip r:embed="rId2"/>
                <a:stretch>
                  <a:fillRect/>
                </a:stretch>
              </a:blipFill>
              <a:effectLst>
                <a:outerShdw blurRad="50800" dist="25000" dir="5400000" rotWithShape="0">
                  <a:srgbClr val="000000">
                    <a:alpha val="40000"/>
                  </a:srgbClr>
                </a:outerShdw>
                <a:softEdge rad="127000"/>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2809975" y="1124494"/>
                <a:ext cx="3840487" cy="432298"/>
              </a:xfrm>
              <a:prstGeom prst="rect">
                <a:avLst/>
              </a:prstGeom>
              <a:noFill/>
            </p:spPr>
            <p:txBody>
              <a:bodyPr wrap="square" rtlCol="1">
                <a:spAutoFit/>
              </a:bodyPr>
              <a:lstStyle/>
              <a:p>
                <a:r>
                  <a:rPr lang="en-US" sz="2000" b="1" dirty="0">
                    <a:latin typeface="Simplified Arabic" panose="02020603050405020304" pitchFamily="18" charset="-78"/>
                    <a:cs typeface="Simplified Arabic" panose="02020603050405020304" pitchFamily="18" charset="-78"/>
                  </a:rPr>
                  <a:t>F(0,-</a:t>
                </a:r>
                <a14:m>
                  <m:oMath xmlns:m="http://schemas.openxmlformats.org/officeDocument/2006/math">
                    <m:rad>
                      <m:radPr>
                        <m:degHide m:val="on"/>
                        <m:ctrlPr>
                          <a:rPr lang="en-US" sz="2000" b="1" i="1" dirty="0">
                            <a:latin typeface="Cambria Math" panose="02040503050406030204" pitchFamily="18" charset="0"/>
                          </a:rPr>
                        </m:ctrlPr>
                      </m:radPr>
                      <m:deg/>
                      <m:e>
                        <m:r>
                          <a:rPr lang="en-US" sz="2000" b="1" i="1" dirty="0">
                            <a:latin typeface="Cambria Math"/>
                          </a:rPr>
                          <m:t>𝟓</m:t>
                        </m:r>
                      </m:e>
                    </m:rad>
                  </m:oMath>
                </a14:m>
                <a:r>
                  <a:rPr lang="en-US" sz="2000" b="1" dirty="0">
                    <a:latin typeface="Simplified Arabic" panose="02020603050405020304" pitchFamily="18" charset="-78"/>
                    <a:cs typeface="Simplified Arabic" panose="02020603050405020304" pitchFamily="18" charset="-78"/>
                  </a:rPr>
                  <a:t> ) </a:t>
                </a:r>
                <a:r>
                  <a:rPr lang="en-US" sz="2000" b="1" dirty="0">
                    <a:latin typeface="رموز الرياضيات العربية"/>
                    <a:cs typeface="رموز الرياضيات العربية"/>
                  </a:rPr>
                  <a:t>e</a:t>
                </a:r>
                <a:r>
                  <a:rPr lang="en-US" sz="2000" b="1" dirty="0">
                    <a:latin typeface="Simplified Arabic" panose="02020603050405020304" pitchFamily="18" charset="-78"/>
                    <a:cs typeface="Simplified Arabic" panose="02020603050405020304" pitchFamily="18" charset="-78"/>
                  </a:rPr>
                  <a:t> </a:t>
                </a:r>
                <a:r>
                  <a:rPr lang="ar-KW" sz="2000" b="1" dirty="0">
                    <a:latin typeface="Simplified Arabic" panose="02020603050405020304" pitchFamily="18" charset="-78"/>
                    <a:cs typeface="Simplified Arabic" panose="02020603050405020304" pitchFamily="18" charset="-78"/>
                  </a:rPr>
                  <a:t>  هي احدي بؤرتي القطع</a:t>
                </a:r>
                <a:endParaRPr lang="ar-KW" sz="2000" dirty="0">
                  <a:latin typeface="Simplified Arabic" panose="02020603050405020304" pitchFamily="18" charset="-78"/>
                  <a:cs typeface="Simplified Arabic" panose="02020603050405020304" pitchFamily="18" charset="-78"/>
                </a:endParaRPr>
              </a:p>
            </p:txBody>
          </p:sp>
        </mc:Choice>
        <mc:Fallback>
          <p:sp>
            <p:nvSpPr>
              <p:cNvPr id="5" name="TextBox 4"/>
              <p:cNvSpPr txBox="1">
                <a:spLocks noRot="1" noChangeAspect="1" noMove="1" noResize="1" noEditPoints="1" noAdjustHandles="1" noChangeArrowheads="1" noChangeShapeType="1" noTextEdit="1"/>
              </p:cNvSpPr>
              <p:nvPr/>
            </p:nvSpPr>
            <p:spPr>
              <a:xfrm>
                <a:off x="2809975" y="1124494"/>
                <a:ext cx="3840487" cy="432298"/>
              </a:xfrm>
              <a:prstGeom prst="rect">
                <a:avLst/>
              </a:prstGeom>
              <a:blipFill>
                <a:blip r:embed="rId3"/>
                <a:stretch>
                  <a:fillRect t="-2817" b="-2535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TextBox 5"/>
              <p:cNvSpPr txBox="1"/>
              <p:nvPr/>
            </p:nvSpPr>
            <p:spPr>
              <a:xfrm>
                <a:off x="2590822" y="1609455"/>
                <a:ext cx="4645474" cy="400110"/>
              </a:xfrm>
              <a:prstGeom prst="rect">
                <a:avLst/>
              </a:prstGeom>
              <a:noFill/>
            </p:spPr>
            <p:txBody>
              <a:bodyPr wrap="square" rtlCol="1">
                <a:spAutoFit/>
              </a:bodyPr>
              <a:lstStyle/>
              <a:p>
                <a14:m>
                  <m:oMath xmlns:m="http://schemas.openxmlformats.org/officeDocument/2006/math">
                    <m:r>
                      <a:rPr lang="ar-KW" sz="2000" b="1" i="1">
                        <a:latin typeface="Cambria Math"/>
                        <a:ea typeface="Cambria Math"/>
                      </a:rPr>
                      <m:t>∴</m:t>
                    </m:r>
                  </m:oMath>
                </a14:m>
                <a:r>
                  <a:rPr lang="ar-KW" sz="2000" b="1" dirty="0">
                    <a:latin typeface="Simplified Arabic" panose="02020603050405020304" pitchFamily="18" charset="-78"/>
                    <a:cs typeface="Simplified Arabic" panose="02020603050405020304" pitchFamily="18" charset="-78"/>
                  </a:rPr>
                  <a:t> المحور القاطع ينطبق على محور الصادات</a:t>
                </a:r>
              </a:p>
            </p:txBody>
          </p:sp>
        </mc:Choice>
        <mc:Fallback>
          <p:sp>
            <p:nvSpPr>
              <p:cNvPr id="6" name="TextBox 5"/>
              <p:cNvSpPr txBox="1">
                <a:spLocks noRot="1" noChangeAspect="1" noMove="1" noResize="1" noEditPoints="1" noAdjustHandles="1" noChangeArrowheads="1" noChangeShapeType="1" noTextEdit="1"/>
              </p:cNvSpPr>
              <p:nvPr/>
            </p:nvSpPr>
            <p:spPr>
              <a:xfrm>
                <a:off x="2590822" y="1609455"/>
                <a:ext cx="4645474" cy="400110"/>
              </a:xfrm>
              <a:prstGeom prst="rect">
                <a:avLst/>
              </a:prstGeom>
              <a:blipFill>
                <a:blip r:embed="rId4"/>
                <a:stretch>
                  <a:fillRect t="-6061" b="-272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1514123" y="1556792"/>
                <a:ext cx="1152128" cy="398186"/>
              </a:xfrm>
              <a:prstGeom prst="rect">
                <a:avLst/>
              </a:prstGeom>
              <a:noFill/>
            </p:spPr>
            <p:txBody>
              <a:bodyPr wrap="square" rtlCol="1">
                <a:spAutoFit/>
              </a:bodyPr>
              <a:lstStyle/>
              <a:p>
                <a14:m>
                  <m:oMath xmlns:m="http://schemas.openxmlformats.org/officeDocument/2006/math">
                    <m:r>
                      <a:rPr lang="en-US" b="1" i="1" dirty="0" smtClean="0">
                        <a:solidFill>
                          <a:schemeClr val="tx1"/>
                        </a:solidFill>
                        <a:latin typeface="Cambria Math"/>
                        <a:ea typeface="Cambria Math"/>
                      </a:rPr>
                      <m:t>∴ </m:t>
                    </m:r>
                  </m:oMath>
                </a14:m>
                <a:r>
                  <a:rPr lang="en-US" b="1" dirty="0">
                    <a:solidFill>
                      <a:schemeClr val="tx1"/>
                    </a:solidFill>
                  </a:rPr>
                  <a:t>c = </a:t>
                </a:r>
                <a14:m>
                  <m:oMath xmlns:m="http://schemas.openxmlformats.org/officeDocument/2006/math">
                    <m:rad>
                      <m:radPr>
                        <m:degHide m:val="on"/>
                        <m:ctrlPr>
                          <a:rPr lang="en-US" b="1" i="1" dirty="0">
                            <a:solidFill>
                              <a:schemeClr val="tx1"/>
                            </a:solidFill>
                            <a:latin typeface="Cambria Math" panose="02040503050406030204" pitchFamily="18" charset="0"/>
                          </a:rPr>
                        </m:ctrlPr>
                      </m:radPr>
                      <m:deg/>
                      <m:e>
                        <m:r>
                          <a:rPr lang="en-US" b="1" i="1" dirty="0" smtClean="0">
                            <a:solidFill>
                              <a:schemeClr val="tx1"/>
                            </a:solidFill>
                            <a:latin typeface="Cambria Math"/>
                          </a:rPr>
                          <m:t>𝟓</m:t>
                        </m:r>
                      </m:e>
                    </m:rad>
                  </m:oMath>
                </a14:m>
                <a:endParaRPr lang="ar-KW" b="1" dirty="0">
                  <a:solidFill>
                    <a:schemeClr val="tx1"/>
                  </a:solidFill>
                </a:endParaRPr>
              </a:p>
            </p:txBody>
          </p:sp>
        </mc:Choice>
        <mc:Fallback>
          <p:sp>
            <p:nvSpPr>
              <p:cNvPr id="8" name="TextBox 7"/>
              <p:cNvSpPr txBox="1">
                <a:spLocks noRot="1" noChangeAspect="1" noMove="1" noResize="1" noEditPoints="1" noAdjustHandles="1" noChangeArrowheads="1" noChangeShapeType="1" noTextEdit="1"/>
              </p:cNvSpPr>
              <p:nvPr/>
            </p:nvSpPr>
            <p:spPr>
              <a:xfrm>
                <a:off x="1514123" y="1556792"/>
                <a:ext cx="1152128" cy="398186"/>
              </a:xfrm>
              <a:prstGeom prst="rect">
                <a:avLst/>
              </a:prstGeom>
              <a:blipFill>
                <a:blip r:embed="rId5"/>
                <a:stretch>
                  <a:fillRect t="-1515" r="-529" b="-21212"/>
                </a:stretch>
              </a:blipFill>
            </p:spPr>
            <p:txBody>
              <a:bodyPr/>
              <a:lstStyle/>
              <a:p>
                <a:r>
                  <a:rPr lang="en-US">
                    <a:noFill/>
                  </a:rPr>
                  <a:t> </a:t>
                </a:r>
              </a:p>
            </p:txBody>
          </p:sp>
        </mc:Fallback>
      </mc:AlternateContent>
      <p:sp>
        <p:nvSpPr>
          <p:cNvPr id="9" name="Left Arrow 8"/>
          <p:cNvSpPr/>
          <p:nvPr/>
        </p:nvSpPr>
        <p:spPr>
          <a:xfrm>
            <a:off x="2737778" y="1799107"/>
            <a:ext cx="432048" cy="45719"/>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10" name="TextBox 9"/>
          <p:cNvSpPr txBox="1"/>
          <p:nvPr/>
        </p:nvSpPr>
        <p:spPr>
          <a:xfrm>
            <a:off x="1746313" y="1954980"/>
            <a:ext cx="1619672" cy="646331"/>
          </a:xfrm>
          <a:prstGeom prst="rect">
            <a:avLst/>
          </a:prstGeom>
          <a:noFill/>
        </p:spPr>
        <p:txBody>
          <a:bodyPr wrap="square" rtlCol="1">
            <a:spAutoFit/>
          </a:bodyPr>
          <a:lstStyle/>
          <a:p>
            <a:r>
              <a:rPr lang="en-US" b="1" dirty="0"/>
              <a:t> c</a:t>
            </a:r>
            <a:r>
              <a:rPr lang="en-US" b="1" baseline="30000" dirty="0"/>
              <a:t>2</a:t>
            </a:r>
            <a:r>
              <a:rPr lang="en-US" b="1" dirty="0"/>
              <a:t> = a</a:t>
            </a:r>
            <a:r>
              <a:rPr lang="en-US" b="1" baseline="30000" dirty="0"/>
              <a:t>2</a:t>
            </a:r>
            <a:r>
              <a:rPr lang="en-US" b="1" dirty="0"/>
              <a:t> + b</a:t>
            </a:r>
            <a:r>
              <a:rPr lang="en-US" b="1" baseline="30000" dirty="0"/>
              <a:t>2</a:t>
            </a:r>
            <a:endParaRPr lang="en-US" b="1" dirty="0"/>
          </a:p>
          <a:p>
            <a:r>
              <a:rPr lang="en-US" b="1" dirty="0"/>
              <a:t>5 = a</a:t>
            </a:r>
            <a:r>
              <a:rPr lang="en-US" b="1" baseline="30000" dirty="0"/>
              <a:t>2</a:t>
            </a:r>
            <a:r>
              <a:rPr lang="en-US" b="1" dirty="0"/>
              <a:t> + b</a:t>
            </a:r>
            <a:r>
              <a:rPr lang="en-US" b="1" baseline="30000" dirty="0"/>
              <a:t>2</a:t>
            </a:r>
            <a:endParaRPr lang="en-US" b="1" dirty="0"/>
          </a:p>
        </p:txBody>
      </p:sp>
      <p:sp>
        <p:nvSpPr>
          <p:cNvPr id="11" name="TextBox 10"/>
          <p:cNvSpPr txBox="1"/>
          <p:nvPr/>
        </p:nvSpPr>
        <p:spPr>
          <a:xfrm>
            <a:off x="4283968" y="2116336"/>
            <a:ext cx="1368152" cy="369332"/>
          </a:xfrm>
          <a:prstGeom prst="rect">
            <a:avLst/>
          </a:prstGeom>
          <a:noFill/>
        </p:spPr>
        <p:txBody>
          <a:bodyPr wrap="square" rtlCol="1">
            <a:spAutoFit/>
          </a:bodyPr>
          <a:lstStyle/>
          <a:p>
            <a:r>
              <a:rPr lang="en-US" b="1" dirty="0"/>
              <a:t> a</a:t>
            </a:r>
            <a:r>
              <a:rPr lang="en-US" b="1" baseline="30000" dirty="0"/>
              <a:t>2</a:t>
            </a:r>
            <a:r>
              <a:rPr lang="en-US" b="1" dirty="0"/>
              <a:t> = 5 - b</a:t>
            </a:r>
            <a:r>
              <a:rPr lang="en-US" b="1" baseline="30000" dirty="0"/>
              <a:t>2</a:t>
            </a:r>
            <a:endParaRPr lang="en-US" b="1" dirty="0"/>
          </a:p>
        </p:txBody>
      </p:sp>
      <mc:AlternateContent xmlns:mc="http://schemas.openxmlformats.org/markup-compatibility/2006">
        <mc:Choice xmlns:a14="http://schemas.microsoft.com/office/drawing/2010/main" Requires="a14">
          <p:sp>
            <p:nvSpPr>
              <p:cNvPr id="13" name="TextBox 12"/>
              <p:cNvSpPr txBox="1"/>
              <p:nvPr/>
            </p:nvSpPr>
            <p:spPr>
              <a:xfrm>
                <a:off x="1060009" y="3223638"/>
                <a:ext cx="1471691" cy="62382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𝒚</m:t>
                      </m:r>
                      <m:r>
                        <a:rPr lang="en-US" sz="2000" b="1" i="1">
                          <a:latin typeface="Cambria Math"/>
                        </a:rPr>
                        <m:t>=</m:t>
                      </m:r>
                      <m:r>
                        <m:rPr>
                          <m:nor/>
                        </m:rPr>
                        <a:rPr lang="en-US" sz="2000" b="1" dirty="0"/>
                        <m:t>±</m:t>
                      </m:r>
                      <m:f>
                        <m:fPr>
                          <m:ctrlPr>
                            <a:rPr lang="en-US" sz="2000" b="1" i="1" dirty="0">
                              <a:latin typeface="Cambria Math" panose="02040503050406030204" pitchFamily="18" charset="0"/>
                            </a:rPr>
                          </m:ctrlPr>
                        </m:fPr>
                        <m:num>
                          <m:r>
                            <a:rPr lang="en-US" sz="2000" b="1" i="1" dirty="0">
                              <a:latin typeface="Cambria Math"/>
                            </a:rPr>
                            <m:t>𝒂</m:t>
                          </m:r>
                        </m:num>
                        <m:den>
                          <m:r>
                            <a:rPr lang="en-US" sz="2000" b="1" i="1" dirty="0">
                              <a:latin typeface="Cambria Math"/>
                            </a:rPr>
                            <m:t>𝒃</m:t>
                          </m:r>
                        </m:den>
                      </m:f>
                      <m:r>
                        <a:rPr lang="en-US" sz="2000" b="1" i="1" dirty="0">
                          <a:latin typeface="Cambria Math"/>
                        </a:rPr>
                        <m:t>𝒙</m:t>
                      </m:r>
                    </m:oMath>
                  </m:oMathPara>
                </a14:m>
                <a:endParaRPr lang="ar-KW" sz="2000" dirty="0"/>
              </a:p>
            </p:txBody>
          </p:sp>
        </mc:Choice>
        <mc:Fallback>
          <p:sp>
            <p:nvSpPr>
              <p:cNvPr id="13" name="TextBox 12"/>
              <p:cNvSpPr txBox="1">
                <a:spLocks noRot="1" noChangeAspect="1" noMove="1" noResize="1" noEditPoints="1" noAdjustHandles="1" noChangeArrowheads="1" noChangeShapeType="1" noTextEdit="1"/>
              </p:cNvSpPr>
              <p:nvPr/>
            </p:nvSpPr>
            <p:spPr>
              <a:xfrm>
                <a:off x="1060009" y="3223638"/>
                <a:ext cx="1471691" cy="623825"/>
              </a:xfrm>
              <a:prstGeom prst="rect">
                <a:avLst/>
              </a:prstGeom>
              <a:blipFill>
                <a:blip r:embed="rId6"/>
                <a:stretch>
                  <a:fillRect/>
                </a:stretch>
              </a:blipFill>
            </p:spPr>
            <p:txBody>
              <a:bodyPr/>
              <a:lstStyle/>
              <a:p>
                <a:r>
                  <a:rPr lang="en-US">
                    <a:noFill/>
                  </a:rPr>
                  <a:t> </a:t>
                </a:r>
              </a:p>
            </p:txBody>
          </p:sp>
        </mc:Fallback>
      </mc:AlternateContent>
      <p:sp>
        <p:nvSpPr>
          <p:cNvPr id="14" name="TextBox 13"/>
          <p:cNvSpPr txBox="1"/>
          <p:nvPr/>
        </p:nvSpPr>
        <p:spPr>
          <a:xfrm>
            <a:off x="3107573" y="2996952"/>
            <a:ext cx="3245286" cy="400110"/>
          </a:xfrm>
          <a:prstGeom prst="rect">
            <a:avLst/>
          </a:prstGeom>
          <a:noFill/>
        </p:spPr>
        <p:txBody>
          <a:bodyPr wrap="square" rtlCol="1">
            <a:spAutoFit/>
          </a:bodyPr>
          <a:lstStyle/>
          <a:p>
            <a:r>
              <a:rPr lang="ar-KW" sz="2000" b="1" dirty="0">
                <a:latin typeface="Simplified Arabic" panose="02020603050405020304" pitchFamily="18" charset="-78"/>
                <a:cs typeface="Simplified Arabic" panose="02020603050405020304" pitchFamily="18" charset="-78"/>
              </a:rPr>
              <a:t> </a:t>
            </a:r>
            <a:r>
              <a:rPr lang="ar-KW" sz="2000" b="1" dirty="0">
                <a:latin typeface="Simplified Arabic" panose="02020603050405020304" pitchFamily="18" charset="-78"/>
                <a:cs typeface="Simplified Arabic" panose="02020603050405020304" pitchFamily="18" charset="-78"/>
                <a:sym typeface="Symbol"/>
              </a:rPr>
              <a:t></a:t>
            </a:r>
            <a:r>
              <a:rPr lang="ar-KW" sz="2000" b="1" dirty="0">
                <a:latin typeface="Simplified Arabic" panose="02020603050405020304" pitchFamily="18" charset="-78"/>
                <a:cs typeface="Simplified Arabic" panose="02020603050405020304" pitchFamily="18" charset="-78"/>
              </a:rPr>
              <a:t> معادلة الخطين المقاربين هما</a:t>
            </a:r>
          </a:p>
        </p:txBody>
      </p:sp>
      <p:sp>
        <p:nvSpPr>
          <p:cNvPr id="15" name="TextBox 14"/>
          <p:cNvSpPr txBox="1"/>
          <p:nvPr/>
        </p:nvSpPr>
        <p:spPr>
          <a:xfrm>
            <a:off x="2797758" y="2601309"/>
            <a:ext cx="3663407" cy="400110"/>
          </a:xfrm>
          <a:prstGeom prst="rect">
            <a:avLst/>
          </a:prstGeom>
          <a:noFill/>
        </p:spPr>
        <p:txBody>
          <a:bodyPr wrap="square" rtlCol="1">
            <a:spAutoFit/>
          </a:bodyPr>
          <a:lstStyle/>
          <a:p>
            <a:r>
              <a:rPr lang="ar-KW" sz="2000" b="1" dirty="0">
                <a:latin typeface="Simplified Arabic" panose="02020603050405020304" pitchFamily="18" charset="-78"/>
                <a:cs typeface="Simplified Arabic" panose="02020603050405020304" pitchFamily="18" charset="-78"/>
              </a:rPr>
              <a:t> </a:t>
            </a:r>
            <a:r>
              <a:rPr lang="en-US" sz="2000" b="1" dirty="0">
                <a:latin typeface="رموز الرياضيات العربية"/>
                <a:cs typeface="رموز الرياضيات العربية"/>
              </a:rPr>
              <a:t>e</a:t>
            </a:r>
            <a:r>
              <a:rPr lang="ar-KW" sz="2000" b="1" dirty="0">
                <a:latin typeface="Simplified Arabic" panose="02020603050405020304" pitchFamily="18" charset="-78"/>
                <a:cs typeface="Simplified Arabic" panose="02020603050405020304" pitchFamily="18" charset="-78"/>
              </a:rPr>
              <a:t> ميل أحد الخطين المقاربين = </a:t>
            </a:r>
            <a:r>
              <a:rPr lang="en-US" sz="2000" b="1" dirty="0">
                <a:latin typeface="Simplified Arabic" panose="02020603050405020304" pitchFamily="18" charset="-78"/>
                <a:cs typeface="Simplified Arabic" panose="02020603050405020304" pitchFamily="18" charset="-78"/>
              </a:rPr>
              <a:t>2</a:t>
            </a:r>
            <a:endParaRPr lang="ar-KW" sz="2000" b="1" dirty="0">
              <a:latin typeface="Simplified Arabic" panose="02020603050405020304" pitchFamily="18" charset="-78"/>
              <a:cs typeface="Simplified Arabic" panose="02020603050405020304" pitchFamily="18" charset="-78"/>
            </a:endParaRPr>
          </a:p>
        </p:txBody>
      </p:sp>
      <mc:AlternateContent xmlns:mc="http://schemas.openxmlformats.org/markup-compatibility/2006">
        <mc:Choice xmlns:a14="http://schemas.microsoft.com/office/drawing/2010/main" Requires="a14">
          <p:sp>
            <p:nvSpPr>
              <p:cNvPr id="16" name="TextBox 15"/>
              <p:cNvSpPr txBox="1"/>
              <p:nvPr/>
            </p:nvSpPr>
            <p:spPr>
              <a:xfrm>
                <a:off x="3100311" y="3365207"/>
                <a:ext cx="1471691" cy="40011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𝒚</m:t>
                      </m:r>
                      <m:r>
                        <a:rPr lang="en-US" sz="2000" b="1" i="1">
                          <a:latin typeface="Cambria Math"/>
                        </a:rPr>
                        <m:t>=</m:t>
                      </m:r>
                      <m:r>
                        <m:rPr>
                          <m:nor/>
                        </m:rPr>
                        <a:rPr lang="en-US" sz="2000" b="1">
                          <a:latin typeface="Cambria Math"/>
                        </a:rPr>
                        <m:t>2</m:t>
                      </m:r>
                      <m:r>
                        <a:rPr lang="en-US" sz="2000" b="1" i="1">
                          <a:latin typeface="Cambria Math"/>
                        </a:rPr>
                        <m:t> </m:t>
                      </m:r>
                      <m:r>
                        <a:rPr lang="en-US" sz="2000" b="1" i="1" dirty="0">
                          <a:latin typeface="Cambria Math"/>
                        </a:rPr>
                        <m:t>𝒙</m:t>
                      </m:r>
                    </m:oMath>
                  </m:oMathPara>
                </a14:m>
                <a:endParaRPr lang="ar-KW" sz="2000" dirty="0"/>
              </a:p>
            </p:txBody>
          </p:sp>
        </mc:Choice>
        <mc:Fallback>
          <p:sp>
            <p:nvSpPr>
              <p:cNvPr id="16" name="TextBox 15"/>
              <p:cNvSpPr txBox="1">
                <a:spLocks noRot="1" noChangeAspect="1" noMove="1" noResize="1" noEditPoints="1" noAdjustHandles="1" noChangeArrowheads="1" noChangeShapeType="1" noTextEdit="1"/>
              </p:cNvSpPr>
              <p:nvPr/>
            </p:nvSpPr>
            <p:spPr>
              <a:xfrm>
                <a:off x="3100311" y="3365207"/>
                <a:ext cx="1471691" cy="400110"/>
              </a:xfrm>
              <a:prstGeom prst="rect">
                <a:avLst/>
              </a:prstGeom>
              <a:blipFill>
                <a:blip r:embed="rId7"/>
                <a:stretch>
                  <a:fillRect b="-1060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4716018" y="3351261"/>
                <a:ext cx="1471691" cy="62382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en-US" sz="2000" b="1" i="1" dirty="0">
                              <a:latin typeface="Cambria Math" panose="02040503050406030204" pitchFamily="18" charset="0"/>
                            </a:rPr>
                          </m:ctrlPr>
                        </m:fPr>
                        <m:num>
                          <m:r>
                            <a:rPr lang="en-US" sz="2000" b="1" i="1" dirty="0">
                              <a:latin typeface="Cambria Math"/>
                            </a:rPr>
                            <m:t>𝒂</m:t>
                          </m:r>
                        </m:num>
                        <m:den>
                          <m:r>
                            <a:rPr lang="en-US" sz="2000" b="1" i="1" dirty="0">
                              <a:latin typeface="Cambria Math"/>
                            </a:rPr>
                            <m:t>𝒃</m:t>
                          </m:r>
                        </m:den>
                      </m:f>
                      <m:r>
                        <a:rPr lang="en-US" sz="2000" b="1" i="1" dirty="0">
                          <a:latin typeface="Cambria Math"/>
                        </a:rPr>
                        <m:t>=</m:t>
                      </m:r>
                      <m:r>
                        <a:rPr lang="en-US" sz="2000" b="1" i="1" dirty="0">
                          <a:latin typeface="Cambria Math"/>
                        </a:rPr>
                        <m:t>𝟐</m:t>
                      </m:r>
                    </m:oMath>
                  </m:oMathPara>
                </a14:m>
                <a:endParaRPr lang="ar-KW" sz="2000" dirty="0"/>
              </a:p>
            </p:txBody>
          </p:sp>
        </mc:Choice>
        <mc:Fallback>
          <p:sp>
            <p:nvSpPr>
              <p:cNvPr id="17" name="TextBox 16"/>
              <p:cNvSpPr txBox="1">
                <a:spLocks noRot="1" noChangeAspect="1" noMove="1" noResize="1" noEditPoints="1" noAdjustHandles="1" noChangeArrowheads="1" noChangeShapeType="1" noTextEdit="1"/>
              </p:cNvSpPr>
              <p:nvPr/>
            </p:nvSpPr>
            <p:spPr>
              <a:xfrm>
                <a:off x="4716018" y="3351261"/>
                <a:ext cx="1471691" cy="62382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8" name="TextBox 17"/>
              <p:cNvSpPr txBox="1"/>
              <p:nvPr/>
            </p:nvSpPr>
            <p:spPr>
              <a:xfrm>
                <a:off x="6300194" y="3429000"/>
                <a:ext cx="1080781" cy="400110"/>
              </a:xfrm>
              <a:prstGeom prst="rect">
                <a:avLst/>
              </a:prstGeom>
              <a:noFill/>
            </p:spPr>
            <p:txBody>
              <a:bodyPr wrap="square" rtlCol="1">
                <a:spAutoFit/>
              </a:bodyPr>
              <a:lstStyle/>
              <a:p>
                <a:r>
                  <a:rPr lang="en-US" sz="2000" b="1" dirty="0"/>
                  <a:t>a</a:t>
                </a:r>
                <a14:m>
                  <m:oMath xmlns:m="http://schemas.openxmlformats.org/officeDocument/2006/math">
                    <m:r>
                      <a:rPr lang="en-US" sz="2000" b="1" i="1">
                        <a:latin typeface="Cambria Math"/>
                      </a:rPr>
                      <m:t>=</m:t>
                    </m:r>
                    <m:r>
                      <m:rPr>
                        <m:nor/>
                      </m:rPr>
                      <a:rPr lang="en-US" sz="2000" b="1">
                        <a:latin typeface="Cambria Math"/>
                      </a:rPr>
                      <m:t>2 </m:t>
                    </m:r>
                    <m:r>
                      <m:rPr>
                        <m:nor/>
                      </m:rPr>
                      <a:rPr lang="en-US" sz="2000" b="1">
                        <a:latin typeface="Cambria Math"/>
                      </a:rPr>
                      <m:t>b</m:t>
                    </m:r>
                  </m:oMath>
                </a14:m>
                <a:endParaRPr lang="ar-KW" sz="2000" dirty="0"/>
              </a:p>
            </p:txBody>
          </p:sp>
        </mc:Choice>
        <mc:Fallback>
          <p:sp>
            <p:nvSpPr>
              <p:cNvPr id="18" name="TextBox 17"/>
              <p:cNvSpPr txBox="1">
                <a:spLocks noRot="1" noChangeAspect="1" noMove="1" noResize="1" noEditPoints="1" noAdjustHandles="1" noChangeArrowheads="1" noChangeShapeType="1" noTextEdit="1"/>
              </p:cNvSpPr>
              <p:nvPr/>
            </p:nvSpPr>
            <p:spPr>
              <a:xfrm>
                <a:off x="6300194" y="3429000"/>
                <a:ext cx="1080781" cy="400110"/>
              </a:xfrm>
              <a:prstGeom prst="rect">
                <a:avLst/>
              </a:prstGeom>
              <a:blipFill>
                <a:blip r:embed="rId9"/>
                <a:stretch>
                  <a:fillRect t="-9231" r="-562" b="-26154"/>
                </a:stretch>
              </a:blipFill>
            </p:spPr>
            <p:txBody>
              <a:bodyPr/>
              <a:lstStyle/>
              <a:p>
                <a:r>
                  <a:rPr lang="en-US">
                    <a:noFill/>
                  </a:rPr>
                  <a:t> </a:t>
                </a:r>
              </a:p>
            </p:txBody>
          </p:sp>
        </mc:Fallback>
      </mc:AlternateContent>
      <p:sp>
        <p:nvSpPr>
          <p:cNvPr id="19" name="Right Arrow 18"/>
          <p:cNvSpPr/>
          <p:nvPr/>
        </p:nvSpPr>
        <p:spPr>
          <a:xfrm>
            <a:off x="3977815" y="4686104"/>
            <a:ext cx="576064"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20" name="Right Arrow 19"/>
          <p:cNvSpPr/>
          <p:nvPr/>
        </p:nvSpPr>
        <p:spPr>
          <a:xfrm>
            <a:off x="2483768" y="4649583"/>
            <a:ext cx="576064"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21" name="Right Arrow 20"/>
          <p:cNvSpPr/>
          <p:nvPr/>
        </p:nvSpPr>
        <p:spPr>
          <a:xfrm>
            <a:off x="2447764" y="3527299"/>
            <a:ext cx="576064"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22" name="TextBox 21"/>
          <p:cNvSpPr txBox="1"/>
          <p:nvPr/>
        </p:nvSpPr>
        <p:spPr>
          <a:xfrm>
            <a:off x="5527543" y="4013562"/>
            <a:ext cx="1591816" cy="369332"/>
          </a:xfrm>
          <a:prstGeom prst="rect">
            <a:avLst/>
          </a:prstGeom>
          <a:noFill/>
        </p:spPr>
        <p:txBody>
          <a:bodyPr wrap="square" rtlCol="1">
            <a:spAutoFit/>
          </a:bodyPr>
          <a:lstStyle/>
          <a:p>
            <a:r>
              <a:rPr lang="ar-KW" b="1" dirty="0">
                <a:solidFill>
                  <a:srgbClr val="00B050"/>
                </a:solidFill>
              </a:rPr>
              <a:t>وبالتعويض في </a:t>
            </a:r>
            <a:r>
              <a:rPr lang="en-US" b="1" dirty="0">
                <a:solidFill>
                  <a:srgbClr val="00B050"/>
                </a:solidFill>
              </a:rPr>
              <a:t>1</a:t>
            </a:r>
            <a:endParaRPr lang="ar-KW" b="1" dirty="0">
              <a:solidFill>
                <a:srgbClr val="00B050"/>
              </a:solidFill>
            </a:endParaRPr>
          </a:p>
        </p:txBody>
      </p:sp>
      <p:sp>
        <p:nvSpPr>
          <p:cNvPr id="23" name="TextBox 22"/>
          <p:cNvSpPr txBox="1"/>
          <p:nvPr/>
        </p:nvSpPr>
        <p:spPr>
          <a:xfrm>
            <a:off x="5979760" y="2070617"/>
            <a:ext cx="360040" cy="369332"/>
          </a:xfrm>
          <a:prstGeom prst="rect">
            <a:avLst/>
          </a:prstGeom>
          <a:noFill/>
          <a:ln>
            <a:solidFill>
              <a:schemeClr val="accent1"/>
            </a:solidFill>
          </a:ln>
        </p:spPr>
        <p:txBody>
          <a:bodyPr wrap="square" rtlCol="1">
            <a:spAutoFit/>
          </a:bodyPr>
          <a:lstStyle/>
          <a:p>
            <a:r>
              <a:rPr lang="en-US" b="1" dirty="0">
                <a:solidFill>
                  <a:srgbClr val="0070C0"/>
                </a:solidFill>
              </a:rPr>
              <a:t>1</a:t>
            </a:r>
          </a:p>
        </p:txBody>
      </p:sp>
      <p:sp>
        <p:nvSpPr>
          <p:cNvPr id="24" name="Right Arrow 23"/>
          <p:cNvSpPr/>
          <p:nvPr/>
        </p:nvSpPr>
        <p:spPr>
          <a:xfrm>
            <a:off x="5871748" y="3646953"/>
            <a:ext cx="576064"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25" name="TextBox 24"/>
          <p:cNvSpPr txBox="1"/>
          <p:nvPr/>
        </p:nvSpPr>
        <p:spPr>
          <a:xfrm>
            <a:off x="776454" y="3995772"/>
            <a:ext cx="2177348" cy="400110"/>
          </a:xfrm>
          <a:prstGeom prst="rect">
            <a:avLst/>
          </a:prstGeom>
          <a:noFill/>
        </p:spPr>
        <p:txBody>
          <a:bodyPr wrap="square" rtlCol="1">
            <a:spAutoFit/>
          </a:bodyPr>
          <a:lstStyle/>
          <a:p>
            <a:r>
              <a:rPr lang="en-US" sz="2000" b="1" dirty="0"/>
              <a:t> (2 b)</a:t>
            </a:r>
            <a:r>
              <a:rPr lang="en-US" sz="2000" b="1" baseline="30000" dirty="0"/>
              <a:t>2</a:t>
            </a:r>
            <a:r>
              <a:rPr lang="en-US" sz="2000" b="1" dirty="0"/>
              <a:t> = 5 - b</a:t>
            </a:r>
            <a:r>
              <a:rPr lang="en-US" sz="2000" b="1" baseline="30000" dirty="0"/>
              <a:t>2</a:t>
            </a:r>
            <a:endParaRPr lang="en-US" sz="2000" b="1" dirty="0"/>
          </a:p>
        </p:txBody>
      </p:sp>
      <p:sp>
        <p:nvSpPr>
          <p:cNvPr id="26" name="Right Arrow 25"/>
          <p:cNvSpPr/>
          <p:nvPr/>
        </p:nvSpPr>
        <p:spPr>
          <a:xfrm>
            <a:off x="2987824" y="4175371"/>
            <a:ext cx="576064"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27" name="TextBox 26"/>
          <p:cNvSpPr txBox="1"/>
          <p:nvPr/>
        </p:nvSpPr>
        <p:spPr>
          <a:xfrm>
            <a:off x="3212087" y="4005064"/>
            <a:ext cx="1850398" cy="400110"/>
          </a:xfrm>
          <a:prstGeom prst="rect">
            <a:avLst/>
          </a:prstGeom>
          <a:noFill/>
        </p:spPr>
        <p:txBody>
          <a:bodyPr wrap="square" rtlCol="1">
            <a:spAutoFit/>
          </a:bodyPr>
          <a:lstStyle/>
          <a:p>
            <a:r>
              <a:rPr lang="en-US" sz="2000" b="1" dirty="0"/>
              <a:t> 4b</a:t>
            </a:r>
            <a:r>
              <a:rPr lang="en-US" sz="2000" b="1" baseline="30000" dirty="0"/>
              <a:t>2</a:t>
            </a:r>
            <a:r>
              <a:rPr lang="en-US" sz="2000" b="1" dirty="0"/>
              <a:t> = 5 - b</a:t>
            </a:r>
            <a:r>
              <a:rPr lang="en-US" sz="2000" b="1" baseline="30000" dirty="0"/>
              <a:t>2</a:t>
            </a:r>
            <a:endParaRPr lang="en-US" sz="2000" b="1" dirty="0"/>
          </a:p>
        </p:txBody>
      </p:sp>
      <p:sp>
        <p:nvSpPr>
          <p:cNvPr id="28" name="TextBox 27"/>
          <p:cNvSpPr txBox="1"/>
          <p:nvPr/>
        </p:nvSpPr>
        <p:spPr>
          <a:xfrm>
            <a:off x="1283555" y="4427820"/>
            <a:ext cx="1272594" cy="400110"/>
          </a:xfrm>
          <a:prstGeom prst="rect">
            <a:avLst/>
          </a:prstGeom>
          <a:noFill/>
        </p:spPr>
        <p:txBody>
          <a:bodyPr wrap="square" rtlCol="1">
            <a:spAutoFit/>
          </a:bodyPr>
          <a:lstStyle/>
          <a:p>
            <a:r>
              <a:rPr lang="en-US" sz="2000" b="1" dirty="0"/>
              <a:t> 5b</a:t>
            </a:r>
            <a:r>
              <a:rPr lang="en-US" sz="2000" b="1" baseline="30000" dirty="0"/>
              <a:t>2</a:t>
            </a:r>
            <a:r>
              <a:rPr lang="en-US" sz="2000" b="1" dirty="0"/>
              <a:t> = 5 </a:t>
            </a:r>
          </a:p>
        </p:txBody>
      </p:sp>
      <p:sp>
        <p:nvSpPr>
          <p:cNvPr id="29" name="Right Arrow 28"/>
          <p:cNvSpPr/>
          <p:nvPr/>
        </p:nvSpPr>
        <p:spPr>
          <a:xfrm>
            <a:off x="4354846" y="3573018"/>
            <a:ext cx="576064"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30" name="TextBox 29"/>
          <p:cNvSpPr txBox="1"/>
          <p:nvPr/>
        </p:nvSpPr>
        <p:spPr>
          <a:xfrm>
            <a:off x="2875355" y="4472386"/>
            <a:ext cx="1120583" cy="400110"/>
          </a:xfrm>
          <a:prstGeom prst="rect">
            <a:avLst/>
          </a:prstGeom>
          <a:noFill/>
        </p:spPr>
        <p:txBody>
          <a:bodyPr wrap="square" rtlCol="1">
            <a:spAutoFit/>
          </a:bodyPr>
          <a:lstStyle/>
          <a:p>
            <a:r>
              <a:rPr lang="en-US" sz="2000" b="1" dirty="0"/>
              <a:t> b</a:t>
            </a:r>
            <a:r>
              <a:rPr lang="en-US" sz="2000" b="1" baseline="30000" dirty="0"/>
              <a:t>2</a:t>
            </a:r>
            <a:r>
              <a:rPr lang="en-US" sz="2000" b="1" dirty="0"/>
              <a:t> = 1</a:t>
            </a:r>
          </a:p>
        </p:txBody>
      </p:sp>
      <p:sp>
        <p:nvSpPr>
          <p:cNvPr id="31" name="TextBox 30"/>
          <p:cNvSpPr txBox="1"/>
          <p:nvPr/>
        </p:nvSpPr>
        <p:spPr>
          <a:xfrm>
            <a:off x="4376293" y="4509120"/>
            <a:ext cx="1059805" cy="400110"/>
          </a:xfrm>
          <a:prstGeom prst="rect">
            <a:avLst/>
          </a:prstGeom>
          <a:noFill/>
        </p:spPr>
        <p:txBody>
          <a:bodyPr wrap="square" rtlCol="1">
            <a:spAutoFit/>
          </a:bodyPr>
          <a:lstStyle/>
          <a:p>
            <a:r>
              <a:rPr lang="en-US" sz="2000" b="1" dirty="0"/>
              <a:t> b = 1</a:t>
            </a:r>
          </a:p>
        </p:txBody>
      </p:sp>
      <p:sp>
        <p:nvSpPr>
          <p:cNvPr id="33" name="Right Arrow 32"/>
          <p:cNvSpPr/>
          <p:nvPr/>
        </p:nvSpPr>
        <p:spPr>
          <a:xfrm>
            <a:off x="3563888" y="2255285"/>
            <a:ext cx="576064"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34" name="TextBox 33"/>
          <p:cNvSpPr txBox="1"/>
          <p:nvPr/>
        </p:nvSpPr>
        <p:spPr>
          <a:xfrm>
            <a:off x="7576731" y="3462443"/>
            <a:ext cx="360040" cy="369332"/>
          </a:xfrm>
          <a:prstGeom prst="rect">
            <a:avLst/>
          </a:prstGeom>
          <a:noFill/>
          <a:ln>
            <a:solidFill>
              <a:schemeClr val="accent1"/>
            </a:solidFill>
          </a:ln>
        </p:spPr>
        <p:txBody>
          <a:bodyPr wrap="square" rtlCol="1">
            <a:spAutoFit/>
          </a:bodyPr>
          <a:lstStyle/>
          <a:p>
            <a:r>
              <a:rPr lang="en-US" b="1" dirty="0">
                <a:solidFill>
                  <a:srgbClr val="0070C0"/>
                </a:solidFill>
              </a:rPr>
              <a:t>2</a:t>
            </a:r>
          </a:p>
        </p:txBody>
      </p:sp>
      <p:sp>
        <p:nvSpPr>
          <p:cNvPr id="35" name="TextBox 34"/>
          <p:cNvSpPr txBox="1"/>
          <p:nvPr/>
        </p:nvSpPr>
        <p:spPr>
          <a:xfrm>
            <a:off x="5384340" y="5075892"/>
            <a:ext cx="1831704" cy="369332"/>
          </a:xfrm>
          <a:prstGeom prst="rect">
            <a:avLst/>
          </a:prstGeom>
          <a:noFill/>
        </p:spPr>
        <p:txBody>
          <a:bodyPr wrap="square" rtlCol="1">
            <a:spAutoFit/>
          </a:bodyPr>
          <a:lstStyle/>
          <a:p>
            <a:r>
              <a:rPr lang="ar-KW" b="1" dirty="0">
                <a:solidFill>
                  <a:srgbClr val="00B050"/>
                </a:solidFill>
              </a:rPr>
              <a:t>وبالتعويض في </a:t>
            </a:r>
            <a:r>
              <a:rPr lang="en-US" b="1" dirty="0">
                <a:solidFill>
                  <a:srgbClr val="00B050"/>
                </a:solidFill>
              </a:rPr>
              <a:t>2</a:t>
            </a:r>
            <a:endParaRPr lang="ar-KW" b="1" dirty="0">
              <a:solidFill>
                <a:srgbClr val="00B050"/>
              </a:solidFill>
            </a:endParaRPr>
          </a:p>
        </p:txBody>
      </p:sp>
      <mc:AlternateContent xmlns:mc="http://schemas.openxmlformats.org/markup-compatibility/2006">
        <mc:Choice xmlns:a14="http://schemas.microsoft.com/office/drawing/2010/main" Requires="a14">
          <p:sp>
            <p:nvSpPr>
              <p:cNvPr id="36" name="TextBox 35"/>
              <p:cNvSpPr txBox="1"/>
              <p:nvPr/>
            </p:nvSpPr>
            <p:spPr>
              <a:xfrm>
                <a:off x="1447520" y="4909230"/>
                <a:ext cx="2016224" cy="400110"/>
              </a:xfrm>
              <a:prstGeom prst="rect">
                <a:avLst/>
              </a:prstGeom>
              <a:noFill/>
            </p:spPr>
            <p:txBody>
              <a:bodyPr wrap="square" rtlCol="1">
                <a:spAutoFit/>
              </a:bodyPr>
              <a:lstStyle/>
              <a:p>
                <a:r>
                  <a:rPr lang="en-US" sz="2000" b="1" dirty="0"/>
                  <a:t>a</a:t>
                </a:r>
                <a14:m>
                  <m:oMath xmlns:m="http://schemas.openxmlformats.org/officeDocument/2006/math">
                    <m:r>
                      <a:rPr lang="en-US" sz="2000" b="1" i="1">
                        <a:latin typeface="Cambria Math"/>
                      </a:rPr>
                      <m:t>=</m:t>
                    </m:r>
                    <m:r>
                      <m:rPr>
                        <m:nor/>
                      </m:rPr>
                      <a:rPr lang="en-US" sz="2000" b="1">
                        <a:latin typeface="Cambria Math"/>
                      </a:rPr>
                      <m:t>2 </m:t>
                    </m:r>
                    <m:r>
                      <a:rPr lang="en-US" sz="2000" b="1" i="1">
                        <a:latin typeface="Cambria Math"/>
                        <a:ea typeface="Cambria Math"/>
                      </a:rPr>
                      <m:t>×</m:t>
                    </m:r>
                    <m:r>
                      <a:rPr lang="en-US" sz="2000" b="1" i="1">
                        <a:latin typeface="Cambria Math"/>
                        <a:ea typeface="Cambria Math"/>
                      </a:rPr>
                      <m:t>𝟏</m:t>
                    </m:r>
                    <m:r>
                      <a:rPr lang="en-US" sz="2000" b="1" i="1">
                        <a:latin typeface="Cambria Math"/>
                        <a:ea typeface="Cambria Math"/>
                      </a:rPr>
                      <m:t>=</m:t>
                    </m:r>
                    <m:r>
                      <a:rPr lang="en-US" sz="2000" b="1" i="1">
                        <a:latin typeface="Cambria Math"/>
                        <a:ea typeface="Cambria Math"/>
                      </a:rPr>
                      <m:t>𝟐</m:t>
                    </m:r>
                  </m:oMath>
                </a14:m>
                <a:endParaRPr lang="ar-KW" sz="2000" dirty="0"/>
              </a:p>
            </p:txBody>
          </p:sp>
        </mc:Choice>
        <mc:Fallback>
          <p:sp>
            <p:nvSpPr>
              <p:cNvPr id="36" name="TextBox 35"/>
              <p:cNvSpPr txBox="1">
                <a:spLocks noRot="1" noChangeAspect="1" noMove="1" noResize="1" noEditPoints="1" noAdjustHandles="1" noChangeArrowheads="1" noChangeShapeType="1" noTextEdit="1"/>
              </p:cNvSpPr>
              <p:nvPr/>
            </p:nvSpPr>
            <p:spPr>
              <a:xfrm>
                <a:off x="1447520" y="4909230"/>
                <a:ext cx="2016224" cy="400110"/>
              </a:xfrm>
              <a:prstGeom prst="rect">
                <a:avLst/>
              </a:prstGeom>
              <a:blipFill>
                <a:blip r:embed="rId10"/>
                <a:stretch>
                  <a:fillRect t="-7576" r="-302" b="-25758"/>
                </a:stretch>
              </a:blipFill>
            </p:spPr>
            <p:txBody>
              <a:bodyPr/>
              <a:lstStyle/>
              <a:p>
                <a:r>
                  <a:rPr lang="en-US">
                    <a:noFill/>
                  </a:rPr>
                  <a:t> </a:t>
                </a:r>
              </a:p>
            </p:txBody>
          </p:sp>
        </mc:Fallback>
      </mc:AlternateContent>
      <p:sp>
        <p:nvSpPr>
          <p:cNvPr id="37" name="TextBox 36"/>
          <p:cNvSpPr txBox="1"/>
          <p:nvPr/>
        </p:nvSpPr>
        <p:spPr>
          <a:xfrm>
            <a:off x="3995936" y="4941334"/>
            <a:ext cx="1152128" cy="400110"/>
          </a:xfrm>
          <a:prstGeom prst="rect">
            <a:avLst/>
          </a:prstGeom>
          <a:noFill/>
        </p:spPr>
        <p:txBody>
          <a:bodyPr wrap="square" rtlCol="1">
            <a:spAutoFit/>
          </a:bodyPr>
          <a:lstStyle/>
          <a:p>
            <a:r>
              <a:rPr lang="en-US" sz="2000" b="1" dirty="0"/>
              <a:t> a</a:t>
            </a:r>
            <a:r>
              <a:rPr lang="en-US" sz="2000" b="1" baseline="30000" dirty="0"/>
              <a:t>2</a:t>
            </a:r>
            <a:r>
              <a:rPr lang="en-US" sz="2000" b="1" dirty="0"/>
              <a:t> = 4</a:t>
            </a:r>
          </a:p>
        </p:txBody>
      </p:sp>
      <p:sp>
        <p:nvSpPr>
          <p:cNvPr id="38" name="Right Arrow 37"/>
          <p:cNvSpPr/>
          <p:nvPr/>
        </p:nvSpPr>
        <p:spPr>
          <a:xfrm>
            <a:off x="3548122" y="5118532"/>
            <a:ext cx="576064"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p>
        </p:txBody>
      </p:sp>
      <p:sp>
        <p:nvSpPr>
          <p:cNvPr id="39" name="TextBox 38"/>
          <p:cNvSpPr txBox="1"/>
          <p:nvPr/>
        </p:nvSpPr>
        <p:spPr>
          <a:xfrm>
            <a:off x="4955299" y="5693186"/>
            <a:ext cx="2736304" cy="400110"/>
          </a:xfrm>
          <a:prstGeom prst="rect">
            <a:avLst/>
          </a:prstGeom>
          <a:noFill/>
        </p:spPr>
        <p:txBody>
          <a:bodyPr wrap="square" rtlCol="1">
            <a:spAutoFit/>
          </a:bodyPr>
          <a:lstStyle/>
          <a:p>
            <a:r>
              <a:rPr lang="ar-KW" sz="2000" b="1" i="1" dirty="0"/>
              <a:t>معادلة القطع الزائد هي :   </a:t>
            </a:r>
          </a:p>
        </p:txBody>
      </p:sp>
      <mc:AlternateContent xmlns:mc="http://schemas.openxmlformats.org/markup-compatibility/2006">
        <mc:Choice xmlns:a14="http://schemas.microsoft.com/office/drawing/2010/main" Requires="a14">
          <p:sp>
            <p:nvSpPr>
              <p:cNvPr id="40" name="TextBox 39"/>
              <p:cNvSpPr txBox="1"/>
              <p:nvPr/>
            </p:nvSpPr>
            <p:spPr>
              <a:xfrm>
                <a:off x="212952" y="5417135"/>
                <a:ext cx="2669222"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solidFill>
                                <a:srgbClr val="0070C0"/>
                              </a:solidFill>
                              <a:latin typeface="Cambria Math" panose="02040503050406030204" pitchFamily="18" charset="0"/>
                            </a:rPr>
                          </m:ctrlPr>
                        </m:fPr>
                        <m:num>
                          <m:sSup>
                            <m:sSupPr>
                              <m:ctrlPr>
                                <a:rPr lang="ar-KW" sz="2000" b="1" i="1">
                                  <a:solidFill>
                                    <a:srgbClr val="0070C0"/>
                                  </a:solidFill>
                                  <a:latin typeface="Cambria Math" panose="02040503050406030204" pitchFamily="18" charset="0"/>
                                </a:rPr>
                              </m:ctrlPr>
                            </m:sSupPr>
                            <m:e>
                              <m:r>
                                <a:rPr lang="en-US" sz="2000" b="1" i="1">
                                  <a:solidFill>
                                    <a:srgbClr val="0070C0"/>
                                  </a:solidFill>
                                  <a:latin typeface="Cambria Math"/>
                                </a:rPr>
                                <m:t>𝒚</m:t>
                              </m:r>
                            </m:e>
                            <m:sup>
                              <m:r>
                                <a:rPr lang="ar-KW" sz="2000" b="1" i="1">
                                  <a:solidFill>
                                    <a:srgbClr val="0070C0"/>
                                  </a:solidFill>
                                  <a:latin typeface="Cambria Math"/>
                                </a:rPr>
                                <m:t>𝟐</m:t>
                              </m:r>
                            </m:sup>
                          </m:sSup>
                        </m:num>
                        <m:den>
                          <m:sSup>
                            <m:sSupPr>
                              <m:ctrlPr>
                                <a:rPr lang="ar-KW" sz="2000" b="1" i="1">
                                  <a:solidFill>
                                    <a:srgbClr val="0070C0"/>
                                  </a:solidFill>
                                  <a:latin typeface="Cambria Math" panose="02040503050406030204" pitchFamily="18" charset="0"/>
                                </a:rPr>
                              </m:ctrlPr>
                            </m:sSupPr>
                            <m:e>
                              <m:r>
                                <a:rPr lang="en-US" sz="2000" b="1" i="1">
                                  <a:solidFill>
                                    <a:srgbClr val="0070C0"/>
                                  </a:solidFill>
                                  <a:latin typeface="Cambria Math"/>
                                </a:rPr>
                                <m:t>𝒂</m:t>
                              </m:r>
                            </m:e>
                            <m:sup>
                              <m:r>
                                <a:rPr lang="ar-KW" sz="2000" b="1" i="1">
                                  <a:solidFill>
                                    <a:srgbClr val="0070C0"/>
                                  </a:solidFill>
                                  <a:latin typeface="Cambria Math"/>
                                </a:rPr>
                                <m:t>𝟐</m:t>
                              </m:r>
                            </m:sup>
                          </m:sSup>
                        </m:den>
                      </m:f>
                      <m:r>
                        <a:rPr lang="en-US" sz="2000" b="1" i="1">
                          <a:solidFill>
                            <a:srgbClr val="0070C0"/>
                          </a:solidFill>
                          <a:latin typeface="Cambria Math"/>
                        </a:rPr>
                        <m:t>  −   </m:t>
                      </m:r>
                      <m:f>
                        <m:fPr>
                          <m:ctrlPr>
                            <a:rPr lang="en-US" sz="2000" b="1" i="1">
                              <a:solidFill>
                                <a:srgbClr val="0070C0"/>
                              </a:solidFill>
                              <a:latin typeface="Cambria Math" panose="02040503050406030204" pitchFamily="18" charset="0"/>
                            </a:rPr>
                          </m:ctrlPr>
                        </m:fPr>
                        <m:num>
                          <m:sSup>
                            <m:sSupPr>
                              <m:ctrlPr>
                                <a:rPr lang="en-US" sz="2000" b="1" i="1">
                                  <a:solidFill>
                                    <a:srgbClr val="0070C0"/>
                                  </a:solidFill>
                                  <a:latin typeface="Cambria Math" panose="02040503050406030204" pitchFamily="18" charset="0"/>
                                </a:rPr>
                              </m:ctrlPr>
                            </m:sSupPr>
                            <m:e>
                              <m:r>
                                <a:rPr lang="en-US" sz="2000" b="1" i="1">
                                  <a:solidFill>
                                    <a:srgbClr val="0070C0"/>
                                  </a:solidFill>
                                  <a:latin typeface="Cambria Math"/>
                                </a:rPr>
                                <m:t>𝒙</m:t>
                              </m:r>
                            </m:e>
                            <m:sup>
                              <m:r>
                                <a:rPr lang="en-US" sz="2000" b="1" i="1">
                                  <a:solidFill>
                                    <a:srgbClr val="0070C0"/>
                                  </a:solidFill>
                                  <a:latin typeface="Cambria Math"/>
                                </a:rPr>
                                <m:t>𝟐</m:t>
                              </m:r>
                            </m:sup>
                          </m:sSup>
                        </m:num>
                        <m:den>
                          <m:sSup>
                            <m:sSupPr>
                              <m:ctrlPr>
                                <a:rPr lang="en-US" sz="2000" b="1" i="1">
                                  <a:solidFill>
                                    <a:srgbClr val="0070C0"/>
                                  </a:solidFill>
                                  <a:latin typeface="Cambria Math" panose="02040503050406030204" pitchFamily="18" charset="0"/>
                                </a:rPr>
                              </m:ctrlPr>
                            </m:sSupPr>
                            <m:e>
                              <m:r>
                                <a:rPr lang="en-US" sz="2000" b="1" i="1">
                                  <a:solidFill>
                                    <a:srgbClr val="0070C0"/>
                                  </a:solidFill>
                                  <a:latin typeface="Cambria Math"/>
                                </a:rPr>
                                <m:t>𝒃</m:t>
                              </m:r>
                            </m:e>
                            <m:sup>
                              <m:r>
                                <a:rPr lang="en-US" sz="2000" b="1" i="1">
                                  <a:solidFill>
                                    <a:srgbClr val="0070C0"/>
                                  </a:solidFill>
                                  <a:latin typeface="Cambria Math"/>
                                </a:rPr>
                                <m:t>𝟐</m:t>
                              </m:r>
                            </m:sup>
                          </m:sSup>
                        </m:den>
                      </m:f>
                      <m:r>
                        <a:rPr lang="en-US" sz="2000" b="1" i="1">
                          <a:solidFill>
                            <a:srgbClr val="0070C0"/>
                          </a:solidFill>
                          <a:latin typeface="Cambria Math"/>
                        </a:rPr>
                        <m:t>  =</m:t>
                      </m:r>
                      <m:r>
                        <a:rPr lang="en-US" sz="2000" b="1" i="1">
                          <a:solidFill>
                            <a:srgbClr val="0070C0"/>
                          </a:solidFill>
                          <a:latin typeface="Cambria Math"/>
                        </a:rPr>
                        <m:t>𝟏</m:t>
                      </m:r>
                      <m:r>
                        <a:rPr lang="en-US" sz="2000" b="1" i="1">
                          <a:solidFill>
                            <a:srgbClr val="0070C0"/>
                          </a:solidFill>
                          <a:latin typeface="Cambria Math"/>
                        </a:rPr>
                        <m:t> </m:t>
                      </m:r>
                    </m:oMath>
                  </m:oMathPara>
                </a14:m>
                <a:endParaRPr lang="ar-KW" b="1" dirty="0">
                  <a:solidFill>
                    <a:srgbClr val="0070C0"/>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212952" y="5417135"/>
                <a:ext cx="2669222" cy="71776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1" name="TextBox 40"/>
              <p:cNvSpPr txBox="1"/>
              <p:nvPr/>
            </p:nvSpPr>
            <p:spPr>
              <a:xfrm>
                <a:off x="2987824" y="5525031"/>
                <a:ext cx="2669222" cy="7364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solidFill>
                                <a:srgbClr val="0070C0"/>
                              </a:solidFill>
                              <a:latin typeface="Cambria Math" panose="02040503050406030204" pitchFamily="18" charset="0"/>
                            </a:rPr>
                          </m:ctrlPr>
                        </m:fPr>
                        <m:num>
                          <m:sSup>
                            <m:sSupPr>
                              <m:ctrlPr>
                                <a:rPr lang="ar-KW" sz="2000" b="1" i="1">
                                  <a:solidFill>
                                    <a:srgbClr val="0070C0"/>
                                  </a:solidFill>
                                  <a:latin typeface="Cambria Math" panose="02040503050406030204" pitchFamily="18" charset="0"/>
                                </a:rPr>
                              </m:ctrlPr>
                            </m:sSupPr>
                            <m:e>
                              <m:r>
                                <a:rPr lang="en-US" sz="2000" b="1" i="1">
                                  <a:solidFill>
                                    <a:srgbClr val="0070C0"/>
                                  </a:solidFill>
                                  <a:latin typeface="Cambria Math"/>
                                </a:rPr>
                                <m:t>𝒚</m:t>
                              </m:r>
                            </m:e>
                            <m:sup>
                              <m:r>
                                <a:rPr lang="ar-KW" sz="2000" b="1" i="1">
                                  <a:solidFill>
                                    <a:srgbClr val="0070C0"/>
                                  </a:solidFill>
                                  <a:latin typeface="Cambria Math"/>
                                </a:rPr>
                                <m:t>𝟐</m:t>
                              </m:r>
                            </m:sup>
                          </m:sSup>
                        </m:num>
                        <m:den>
                          <m:r>
                            <a:rPr lang="ar-KW" sz="2000" b="1" i="1">
                              <a:solidFill>
                                <a:srgbClr val="0070C0"/>
                              </a:solidFill>
                              <a:latin typeface="Cambria Math"/>
                            </a:rPr>
                            <m:t>𝟒</m:t>
                          </m:r>
                        </m:den>
                      </m:f>
                      <m:r>
                        <a:rPr lang="en-US" sz="2000" b="1" i="1">
                          <a:solidFill>
                            <a:srgbClr val="0070C0"/>
                          </a:solidFill>
                          <a:latin typeface="Cambria Math"/>
                        </a:rPr>
                        <m:t>  −   </m:t>
                      </m:r>
                      <m:f>
                        <m:fPr>
                          <m:ctrlPr>
                            <a:rPr lang="en-US" sz="2000" b="1" i="1">
                              <a:solidFill>
                                <a:srgbClr val="0070C0"/>
                              </a:solidFill>
                              <a:latin typeface="Cambria Math" panose="02040503050406030204" pitchFamily="18" charset="0"/>
                            </a:rPr>
                          </m:ctrlPr>
                        </m:fPr>
                        <m:num>
                          <m:sSup>
                            <m:sSupPr>
                              <m:ctrlPr>
                                <a:rPr lang="en-US" sz="2000" b="1" i="1">
                                  <a:solidFill>
                                    <a:srgbClr val="0070C0"/>
                                  </a:solidFill>
                                  <a:latin typeface="Cambria Math" panose="02040503050406030204" pitchFamily="18" charset="0"/>
                                </a:rPr>
                              </m:ctrlPr>
                            </m:sSupPr>
                            <m:e>
                              <m:r>
                                <a:rPr lang="en-US" sz="2000" b="1" i="1">
                                  <a:solidFill>
                                    <a:srgbClr val="0070C0"/>
                                  </a:solidFill>
                                  <a:latin typeface="Cambria Math"/>
                                </a:rPr>
                                <m:t>𝒙</m:t>
                              </m:r>
                            </m:e>
                            <m:sup>
                              <m:r>
                                <a:rPr lang="en-US" sz="2000" b="1" i="1">
                                  <a:solidFill>
                                    <a:srgbClr val="0070C0"/>
                                  </a:solidFill>
                                  <a:latin typeface="Cambria Math"/>
                                </a:rPr>
                                <m:t>𝟐</m:t>
                              </m:r>
                            </m:sup>
                          </m:sSup>
                        </m:num>
                        <m:den>
                          <m:r>
                            <a:rPr lang="en-US" sz="2000" b="1" i="1">
                              <a:solidFill>
                                <a:srgbClr val="0070C0"/>
                              </a:solidFill>
                              <a:latin typeface="Cambria Math"/>
                            </a:rPr>
                            <m:t>𝟏</m:t>
                          </m:r>
                        </m:den>
                      </m:f>
                      <m:r>
                        <a:rPr lang="en-US" sz="2000" b="1" i="1">
                          <a:solidFill>
                            <a:srgbClr val="0070C0"/>
                          </a:solidFill>
                          <a:latin typeface="Cambria Math"/>
                        </a:rPr>
                        <m:t>  =</m:t>
                      </m:r>
                      <m:r>
                        <a:rPr lang="en-US" sz="2000" b="1" i="1">
                          <a:solidFill>
                            <a:srgbClr val="0070C0"/>
                          </a:solidFill>
                          <a:latin typeface="Cambria Math"/>
                        </a:rPr>
                        <m:t>𝟏</m:t>
                      </m:r>
                      <m:r>
                        <a:rPr lang="en-US" sz="2000" b="1" i="1">
                          <a:solidFill>
                            <a:srgbClr val="0070C0"/>
                          </a:solidFill>
                          <a:latin typeface="Cambria Math"/>
                        </a:rPr>
                        <m:t> </m:t>
                      </m:r>
                    </m:oMath>
                  </m:oMathPara>
                </a14:m>
                <a:endParaRPr lang="ar-KW" b="1" dirty="0">
                  <a:solidFill>
                    <a:srgbClr val="0070C0"/>
                  </a:solidFill>
                </a:endParaRPr>
              </a:p>
            </p:txBody>
          </p:sp>
        </mc:Choice>
        <mc:Fallback>
          <p:sp>
            <p:nvSpPr>
              <p:cNvPr id="41" name="TextBox 40"/>
              <p:cNvSpPr txBox="1">
                <a:spLocks noRot="1" noChangeAspect="1" noMove="1" noResize="1" noEditPoints="1" noAdjustHandles="1" noChangeArrowheads="1" noChangeShapeType="1" noTextEdit="1"/>
              </p:cNvSpPr>
              <p:nvPr/>
            </p:nvSpPr>
            <p:spPr>
              <a:xfrm>
                <a:off x="2987824" y="5525031"/>
                <a:ext cx="2669222" cy="736420"/>
              </a:xfrm>
              <a:prstGeom prst="rect">
                <a:avLst/>
              </a:prstGeom>
              <a:blipFill>
                <a:blip r:embed="rId12"/>
                <a:stretch>
                  <a:fillRect/>
                </a:stretch>
              </a:blipFill>
            </p:spPr>
            <p:txBody>
              <a:bodyPr/>
              <a:lstStyle/>
              <a:p>
                <a:r>
                  <a:rPr lang="en-US">
                    <a:noFill/>
                  </a:rPr>
                  <a:t> </a:t>
                </a:r>
              </a:p>
            </p:txBody>
          </p:sp>
        </mc:Fallback>
      </mc:AlternateContent>
      <p:sp>
        <p:nvSpPr>
          <p:cNvPr id="42" name="Right Arrow 41"/>
          <p:cNvSpPr/>
          <p:nvPr/>
        </p:nvSpPr>
        <p:spPr>
          <a:xfrm>
            <a:off x="2594142" y="5847524"/>
            <a:ext cx="57606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KW"/>
          </a:p>
        </p:txBody>
      </p:sp>
      <p:pic>
        <p:nvPicPr>
          <p:cNvPr id="44" name="Picture 2"/>
          <p:cNvPicPr>
            <a:picLocks noChangeAspect="1" noChangeArrowheads="1"/>
          </p:cNvPicPr>
          <p:nvPr/>
        </p:nvPicPr>
        <p:blipFill>
          <a:blip r:embed="rId13" cstate="print">
            <a:duotone>
              <a:prstClr val="black"/>
              <a:schemeClr val="accent3">
                <a:tint val="45000"/>
                <a:satMod val="400000"/>
              </a:schemeClr>
            </a:duotone>
          </a:blip>
          <a:srcRect l="88419" t="28150" r="1666" b="60925"/>
          <a:stretch>
            <a:fillRect/>
          </a:stretch>
        </p:blipFill>
        <p:spPr bwMode="auto">
          <a:xfrm>
            <a:off x="7141168" y="1137523"/>
            <a:ext cx="792088" cy="495055"/>
          </a:xfrm>
          <a:prstGeom prst="rect">
            <a:avLst/>
          </a:prstGeom>
          <a:noFill/>
          <a:ln w="9525">
            <a:noFill/>
            <a:miter lim="800000"/>
            <a:headEnd/>
            <a:tailEnd/>
          </a:ln>
        </p:spPr>
      </p:pic>
      <p:sp>
        <p:nvSpPr>
          <p:cNvPr id="45" name="Title 1"/>
          <p:cNvSpPr txBox="1">
            <a:spLocks/>
          </p:cNvSpPr>
          <p:nvPr/>
        </p:nvSpPr>
        <p:spPr>
          <a:xfrm>
            <a:off x="7074653" y="136259"/>
            <a:ext cx="1578929" cy="84859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Aft>
                <a:spcPts val="0"/>
              </a:spcAft>
              <a:defRPr/>
            </a:pPr>
            <a:r>
              <a:rPr lang="ar-KW"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تمرين رقم </a:t>
            </a:r>
            <a:r>
              <a:rPr lang="en-US"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9</a:t>
            </a:r>
            <a:endParaRPr lang="ar-KW"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endParaRPr>
          </a:p>
          <a:p>
            <a:pPr algn="ctr" fontAlgn="auto">
              <a:spcAft>
                <a:spcPts val="0"/>
              </a:spcAft>
              <a:defRPr/>
            </a:pPr>
            <a:r>
              <a:rPr lang="ar-KW"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ص </a:t>
            </a:r>
            <a:r>
              <a:rPr lang="en-US"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54</a:t>
            </a:r>
            <a:endParaRPr lang="ar-KW"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endParaRPr>
          </a:p>
          <a:p>
            <a:pPr algn="ctr" fontAlgn="auto">
              <a:spcAft>
                <a:spcPts val="0"/>
              </a:spcAft>
              <a:defRPr/>
            </a:pPr>
            <a:r>
              <a:rPr lang="ar-KW"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كراسة التمارين </a:t>
            </a:r>
          </a:p>
        </p:txBody>
      </p:sp>
    </p:spTree>
    <p:extLst>
      <p:ext uri="{BB962C8B-B14F-4D97-AF65-F5344CB8AC3E}">
        <p14:creationId xmlns:p14="http://schemas.microsoft.com/office/powerpoint/2010/main" val="277852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animBg="1"/>
      <p:bldP spid="10" grpId="0"/>
      <p:bldP spid="11" grpId="0"/>
      <p:bldP spid="13" grpId="0"/>
      <p:bldP spid="14" grpId="0"/>
      <p:bldP spid="15" grpId="0"/>
      <p:bldP spid="16" grpId="0"/>
      <p:bldP spid="17" grpId="0"/>
      <p:bldP spid="18" grpId="0"/>
      <p:bldP spid="19" grpId="0" animBg="1"/>
      <p:bldP spid="20" grpId="0" animBg="1"/>
      <p:bldP spid="21" grpId="0" animBg="1"/>
      <p:bldP spid="22" grpId="0"/>
      <p:bldP spid="23" grpId="0" animBg="1"/>
      <p:bldP spid="24" grpId="0" animBg="1"/>
      <p:bldP spid="25" grpId="0"/>
      <p:bldP spid="26" grpId="0" animBg="1"/>
      <p:bldP spid="27" grpId="0"/>
      <p:bldP spid="28" grpId="0"/>
      <p:bldP spid="29" grpId="0" animBg="1"/>
      <p:bldP spid="30" grpId="0"/>
      <p:bldP spid="31" grpId="0"/>
      <p:bldP spid="33" grpId="0" animBg="1"/>
      <p:bldP spid="34" grpId="0" animBg="1"/>
      <p:bldP spid="35" grpId="0"/>
      <p:bldP spid="36" grpId="0"/>
      <p:bldP spid="37" grpId="0"/>
      <p:bldP spid="38" grpId="0" animBg="1"/>
      <p:bldP spid="39" grpId="0"/>
      <p:bldP spid="40" grpId="0"/>
      <p:bldP spid="41" grpId="0"/>
      <p:bldP spid="42" grpId="0" animBg="1"/>
      <p:bldP spid="45"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2827040" y="872913"/>
            <a:ext cx="324036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التقييم</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5" name="Content Placeholder 2"/>
          <p:cNvSpPr txBox="1">
            <a:spLocks/>
          </p:cNvSpPr>
          <p:nvPr/>
        </p:nvSpPr>
        <p:spPr>
          <a:xfrm>
            <a:off x="2123728" y="2132856"/>
            <a:ext cx="4392488" cy="2952328"/>
          </a:xfrm>
          <a:prstGeom prst="rect">
            <a:avLst/>
          </a:prstGeom>
        </p:spPr>
        <p:txBody>
          <a:bodyPr>
            <a:normAutofit/>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ar-SA" sz="4000" b="1" u="sng" dirty="0">
                <a:ln w="17780" cmpd="sng">
                  <a:solidFill>
                    <a:schemeClr val="tx1">
                      <a:lumMod val="85000"/>
                      <a:lumOff val="15000"/>
                    </a:schemeClr>
                  </a:solidFill>
                  <a:prstDash val="solid"/>
                  <a:miter lim="800000"/>
                </a:ln>
                <a:solidFill>
                  <a:srgbClr val="00B050"/>
                </a:solidFill>
                <a:effectLst>
                  <a:outerShdw blurRad="50800" algn="tl" rotWithShape="0">
                    <a:srgbClr val="000000"/>
                  </a:outerShdw>
                </a:effectLst>
                <a:latin typeface="Simplified Arabic" pitchFamily="18" charset="-78"/>
                <a:cs typeface="AGA Aladdin Regular" pitchFamily="2" charset="-78"/>
              </a:rPr>
              <a:t>حاول ان تحل </a:t>
            </a:r>
          </a:p>
          <a:p>
            <a:pPr marL="0" indent="0" algn="ctr" fontAlgn="auto">
              <a:spcAft>
                <a:spcPts val="0"/>
              </a:spcAft>
              <a:buNone/>
              <a:defRPr/>
            </a:pPr>
            <a:endParaRPr lang="ar-SA" sz="4000" b="1" u="sng" dirty="0">
              <a:ln w="17780" cmpd="sng">
                <a:solidFill>
                  <a:schemeClr val="tx1">
                    <a:lumMod val="85000"/>
                    <a:lumOff val="15000"/>
                  </a:schemeClr>
                </a:solidFill>
                <a:prstDash val="solid"/>
                <a:miter lim="800000"/>
              </a:ln>
              <a:solidFill>
                <a:srgbClr val="00B050"/>
              </a:solidFill>
              <a:effectLst>
                <a:outerShdw blurRad="50800" algn="tl" rotWithShape="0">
                  <a:srgbClr val="000000"/>
                </a:outerShdw>
              </a:effectLst>
              <a:latin typeface="Simplified Arabic" pitchFamily="18" charset="-78"/>
              <a:cs typeface="AGA Aladdin Regular" pitchFamily="2" charset="-78"/>
            </a:endParaRPr>
          </a:p>
          <a:p>
            <a:pPr marL="0" indent="0" algn="ctr" fontAlgn="auto">
              <a:spcAft>
                <a:spcPts val="0"/>
              </a:spcAft>
              <a:buNone/>
              <a:defRPr/>
            </a:pPr>
            <a:r>
              <a:rPr lang="ar-SA" sz="2800" b="1" dirty="0">
                <a:latin typeface="Simplified Arabic" pitchFamily="18" charset="-78"/>
                <a:cs typeface="Simplified Arabic" pitchFamily="18" charset="-78"/>
              </a:rPr>
              <a:t>ص </a:t>
            </a:r>
            <a:r>
              <a:rPr lang="en-US" sz="2800" b="1" dirty="0">
                <a:latin typeface="Simplified Arabic" pitchFamily="18" charset="-78"/>
                <a:cs typeface="Simplified Arabic" pitchFamily="18" charset="-78"/>
              </a:rPr>
              <a:t>122</a:t>
            </a:r>
            <a:r>
              <a:rPr lang="ar-SA" sz="2800" b="1" dirty="0">
                <a:latin typeface="Simplified Arabic" pitchFamily="18" charset="-78"/>
                <a:cs typeface="Simplified Arabic" pitchFamily="18" charset="-78"/>
              </a:rPr>
              <a:t> رقم</a:t>
            </a:r>
            <a:r>
              <a:rPr lang="en-US" sz="2800" b="1" dirty="0">
                <a:latin typeface="Simplified Arabic" pitchFamily="18" charset="-78"/>
                <a:cs typeface="Simplified Arabic" pitchFamily="18" charset="-78"/>
              </a:rPr>
              <a:t>2</a:t>
            </a:r>
          </a:p>
          <a:p>
            <a:pPr marL="0" indent="0" algn="ctr" fontAlgn="auto">
              <a:spcAft>
                <a:spcPts val="0"/>
              </a:spcAft>
              <a:buNone/>
              <a:defRPr/>
            </a:pPr>
            <a:r>
              <a:rPr lang="ar-SA" sz="2800" b="1" dirty="0">
                <a:latin typeface="Simplified Arabic" pitchFamily="18" charset="-78"/>
                <a:cs typeface="Simplified Arabic" pitchFamily="18" charset="-78"/>
              </a:rPr>
              <a:t>ص</a:t>
            </a:r>
            <a:r>
              <a:rPr lang="en-US" sz="2800" b="1" dirty="0">
                <a:latin typeface="Simplified Arabic" pitchFamily="18" charset="-78"/>
                <a:cs typeface="Simplified Arabic" pitchFamily="18" charset="-78"/>
              </a:rPr>
              <a:t>123</a:t>
            </a:r>
            <a:r>
              <a:rPr lang="ar-SA" sz="2800" b="1" dirty="0">
                <a:latin typeface="Simplified Arabic" pitchFamily="18" charset="-78"/>
                <a:cs typeface="Simplified Arabic" pitchFamily="18" charset="-78"/>
              </a:rPr>
              <a:t> رقم</a:t>
            </a:r>
            <a:r>
              <a:rPr lang="en-US" sz="2800" b="1" dirty="0">
                <a:latin typeface="Simplified Arabic" pitchFamily="18" charset="-78"/>
                <a:cs typeface="Simplified Arabic" pitchFamily="18" charset="-78"/>
              </a:rPr>
              <a:t>3</a:t>
            </a:r>
            <a:endParaRPr lang="ar-SA" sz="2800" b="1"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3563888" y="963095"/>
            <a:ext cx="2232248" cy="864096"/>
          </a:xfrm>
          <a:prstGeom prst="rect">
            <a:avLst/>
          </a:prstGeom>
        </p:spPr>
        <p:style>
          <a:lnRef idx="1">
            <a:schemeClr val="accent1"/>
          </a:lnRef>
          <a:fillRef idx="2">
            <a:schemeClr val="accent1"/>
          </a:fillRef>
          <a:effectRef idx="1">
            <a:schemeClr val="accent1"/>
          </a:effectRef>
          <a:fontRef idx="minor">
            <a:schemeClr val="dk1"/>
          </a:fontRef>
        </p:style>
        <p:txBody>
          <a:bodyPr rtlCol="1" anchor="ctr">
            <a:normAutofit/>
          </a:bodyPr>
          <a:lstStyle/>
          <a:p>
            <a:pPr algn="ctr" fontAlgn="auto">
              <a:spcAft>
                <a:spcPts val="0"/>
              </a:spcAft>
              <a:defRPr/>
            </a:pPr>
            <a:r>
              <a:rPr lang="ar-KW" sz="4400" b="1" dirty="0">
                <a:ln>
                  <a:solidFill>
                    <a:schemeClr val="accent3">
                      <a:lumMod val="75000"/>
                    </a:schemeClr>
                  </a:solidFill>
                </a:ln>
                <a:solidFill>
                  <a:schemeClr val="tx1"/>
                </a:solidFill>
                <a:effectLst>
                  <a:glow rad="101600">
                    <a:schemeClr val="accent6">
                      <a:satMod val="175000"/>
                      <a:alpha val="40000"/>
                    </a:schemeClr>
                  </a:glow>
                </a:effectLst>
                <a:latin typeface="Simplified Arabic" pitchFamily="18" charset="-78"/>
                <a:ea typeface="+mj-ea"/>
                <a:cs typeface="Simplified Arabic" pitchFamily="18" charset="-78"/>
              </a:rPr>
              <a:t>التطبيق</a:t>
            </a:r>
          </a:p>
        </p:txBody>
      </p:sp>
      <p:sp>
        <p:nvSpPr>
          <p:cNvPr id="6" name="TextBox 5"/>
          <p:cNvSpPr txBox="1"/>
          <p:nvPr/>
        </p:nvSpPr>
        <p:spPr>
          <a:xfrm>
            <a:off x="2483768" y="2594518"/>
            <a:ext cx="4392488" cy="523220"/>
          </a:xfrm>
          <a:prstGeom prst="rect">
            <a:avLst/>
          </a:prstGeom>
          <a:noFill/>
        </p:spPr>
        <p:txBody>
          <a:bodyPr wrap="square" rtlCol="1">
            <a:spAutoFit/>
          </a:bodyPr>
          <a:lstStyle/>
          <a:p>
            <a:r>
              <a:rPr lang="ar-KW" sz="2800" b="1" dirty="0">
                <a:latin typeface="Simplified Arabic" panose="02020603050405020304" pitchFamily="18" charset="-78"/>
                <a:cs typeface="Simplified Arabic" panose="02020603050405020304" pitchFamily="18" charset="-78"/>
              </a:rPr>
              <a:t>كراسة التمارين صـ </a:t>
            </a:r>
            <a:r>
              <a:rPr lang="en-US" sz="2800" b="1" dirty="0">
                <a:latin typeface="Simplified Arabic" panose="02020603050405020304" pitchFamily="18" charset="-78"/>
                <a:cs typeface="Simplified Arabic" panose="02020603050405020304" pitchFamily="18" charset="-78"/>
              </a:rPr>
              <a:t>46</a:t>
            </a:r>
            <a:r>
              <a:rPr lang="ar-KW" sz="2800" b="1" dirty="0">
                <a:latin typeface="Simplified Arabic" panose="02020603050405020304" pitchFamily="18" charset="-78"/>
                <a:cs typeface="Simplified Arabic" panose="02020603050405020304" pitchFamily="18" charset="-78"/>
              </a:rPr>
              <a:t>  رقم </a:t>
            </a:r>
            <a:r>
              <a:rPr lang="en-US" sz="2800" b="1" dirty="0">
                <a:latin typeface="Simplified Arabic" panose="02020603050405020304" pitchFamily="18" charset="-78"/>
                <a:cs typeface="Simplified Arabic" panose="02020603050405020304" pitchFamily="18" charset="-78"/>
              </a:rPr>
              <a:t>3 , 4</a:t>
            </a:r>
            <a:endParaRPr lang="ar-KW" sz="2800" b="1" dirty="0">
              <a:latin typeface="Simplified Arabic" panose="02020603050405020304" pitchFamily="18" charset="-78"/>
              <a:cs typeface="Simplified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827584" y="1142984"/>
            <a:ext cx="7772400" cy="3212976"/>
          </a:xfrm>
          <a:prstGeom prst="rect">
            <a:avLst/>
          </a:prstGeom>
        </p:spPr>
        <p:txBody>
          <a:bodyPr anchor="b">
            <a:normAutofit lnSpcReduction="10000"/>
          </a:bodyPr>
          <a:lstStyle/>
          <a:p>
            <a:pPr algn="ctr" fontAlgn="auto">
              <a:spcAft>
                <a:spcPts val="0"/>
              </a:spcAft>
              <a:defRPr/>
            </a:pPr>
            <a: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بند (</a:t>
            </a:r>
            <a:r>
              <a:rPr lang="en-US"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3</a:t>
            </a:r>
            <a: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a:t>
            </a:r>
            <a:r>
              <a:rPr lang="en-US"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7</a:t>
            </a:r>
            <a: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a:t>
            </a:r>
            <a:b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br>
            <a: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القطع الزائد</a:t>
            </a:r>
            <a:b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br>
            <a:r>
              <a:rPr lang="en-US"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Hyperbola</a:t>
            </a:r>
            <a:br>
              <a:rPr lang="ar-KW" sz="30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br>
            <a:br>
              <a:rPr lang="en-US" sz="30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br>
            <a:r>
              <a:rPr lang="ar-KW" sz="60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 </a:t>
            </a:r>
            <a:r>
              <a:rPr lang="ar-KW" sz="5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(الحصة الثالثة)</a:t>
            </a:r>
          </a:p>
        </p:txBody>
      </p:sp>
      <p:grpSp>
        <p:nvGrpSpPr>
          <p:cNvPr id="157699" name="Group 2"/>
          <p:cNvGrpSpPr>
            <a:grpSpLocks/>
          </p:cNvGrpSpPr>
          <p:nvPr/>
        </p:nvGrpSpPr>
        <p:grpSpPr bwMode="auto">
          <a:xfrm>
            <a:off x="250825" y="5929315"/>
            <a:ext cx="1081088" cy="739775"/>
            <a:chOff x="251520" y="5929330"/>
            <a:chExt cx="1080120" cy="740030"/>
          </a:xfrm>
        </p:grpSpPr>
        <p:sp>
          <p:nvSpPr>
            <p:cNvPr id="5" name="Right Arrow 4">
              <a:hlinkClick r:id="rId2" action="ppaction://hlinksldjump"/>
            </p:cNvPr>
            <p:cNvSpPr/>
            <p:nvPr/>
          </p:nvSpPr>
          <p:spPr>
            <a:xfrm>
              <a:off x="322894" y="5929330"/>
              <a:ext cx="1008746" cy="74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TextBox 5"/>
            <p:cNvSpPr txBox="1"/>
            <p:nvPr/>
          </p:nvSpPr>
          <p:spPr>
            <a:xfrm>
              <a:off x="251520" y="6021288"/>
              <a:ext cx="779332" cy="461665"/>
            </a:xfrm>
            <a:prstGeom prst="rect">
              <a:avLst/>
            </a:prstGeom>
            <a:noFill/>
          </p:spPr>
          <p:txBody>
            <a:bodyPr rtlCol="1">
              <a:spAutoFit/>
            </a:bodyPr>
            <a:lstStyle/>
            <a:p>
              <a:pPr fontAlgn="auto">
                <a:spcBef>
                  <a:spcPts val="0"/>
                </a:spcBef>
                <a:spcAft>
                  <a:spcPts val="0"/>
                </a:spcAft>
                <a:defRPr/>
              </a:pPr>
              <a:r>
                <a:rPr lang="ar-KW" sz="2400" b="1"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cs typeface="Simplified Arabic" pitchFamily="18" charset="-78"/>
                </a:rPr>
                <a:t>رجوع</a:t>
              </a:r>
              <a:endParaRPr lang="ar-SA" sz="2400" b="1"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cs typeface="Simplified Arabic" pitchFamily="18" charset="-78"/>
              </a:endParaRPr>
            </a:p>
          </p:txBody>
        </p:sp>
      </p:grpSp>
    </p:spTree>
    <p:extLst>
      <p:ext uri="{BB962C8B-B14F-4D97-AF65-F5344CB8AC3E}">
        <p14:creationId xmlns:p14="http://schemas.microsoft.com/office/powerpoint/2010/main" val="20928546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
          <p:cNvSpPr>
            <a:spLocks noGrp="1"/>
          </p:cNvSpPr>
          <p:nvPr>
            <p:ph type="title"/>
          </p:nvPr>
        </p:nvSpPr>
        <p:spPr>
          <a:xfrm>
            <a:off x="2732376" y="620688"/>
            <a:ext cx="3339822" cy="648072"/>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الأهداف</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4" name="TextBox 3"/>
          <p:cNvSpPr txBox="1"/>
          <p:nvPr/>
        </p:nvSpPr>
        <p:spPr>
          <a:xfrm>
            <a:off x="467544" y="1556792"/>
            <a:ext cx="8206422" cy="2308324"/>
          </a:xfrm>
          <a:prstGeom prst="rect">
            <a:avLst/>
          </a:prstGeom>
          <a:noFill/>
        </p:spPr>
        <p:txBody>
          <a:bodyPr wrap="square" rtlCol="1">
            <a:spAutoFit/>
          </a:bodyPr>
          <a:lstStyle/>
          <a:p>
            <a:pPr marL="457200" indent="-457200">
              <a:buAutoNum type="arabicParenR"/>
            </a:pPr>
            <a:r>
              <a:rPr lang="ar-KW" sz="2400" b="1" dirty="0">
                <a:latin typeface="Simplified Arabic" panose="02020603050405020304" pitchFamily="18" charset="-78"/>
                <a:cs typeface="Simplified Arabic" panose="02020603050405020304" pitchFamily="18" charset="-78"/>
              </a:rPr>
              <a:t>يوجد معادلة القطع الزائد الذي مركزه نقطة الاصل بمعلومية أحد راسيه </a:t>
            </a:r>
          </a:p>
          <a:p>
            <a:r>
              <a:rPr lang="ar-KW" sz="2400" b="1" dirty="0">
                <a:latin typeface="Simplified Arabic" panose="02020603050405020304" pitchFamily="18" charset="-78"/>
                <a:cs typeface="Simplified Arabic" panose="02020603050405020304" pitchFamily="18" charset="-78"/>
              </a:rPr>
              <a:t>    ونقطة تنتمى الى القطع .</a:t>
            </a:r>
          </a:p>
          <a:p>
            <a:r>
              <a:rPr lang="ar-KW" sz="2400" b="1" dirty="0">
                <a:latin typeface="Simplified Arabic" panose="02020603050405020304" pitchFamily="18" charset="-78"/>
                <a:cs typeface="Simplified Arabic" panose="02020603050405020304" pitchFamily="18" charset="-78"/>
              </a:rPr>
              <a:t>2) يكتب معادلة القطع الزائد في الصورة  القياسية .</a:t>
            </a:r>
          </a:p>
          <a:p>
            <a:r>
              <a:rPr lang="ar-KW" sz="2400" b="1" dirty="0">
                <a:latin typeface="Simplified Arabic" panose="02020603050405020304" pitchFamily="18" charset="-78"/>
                <a:cs typeface="Simplified Arabic" panose="02020603050405020304" pitchFamily="18" charset="-78"/>
              </a:rPr>
              <a:t>3) يوجد معادلة القطع الزائد بمعلومية نقطتين تنتميان للقطع ومحوره القاطع</a:t>
            </a:r>
          </a:p>
          <a:p>
            <a:r>
              <a:rPr lang="ar-KW" sz="2400" b="1" dirty="0">
                <a:latin typeface="Simplified Arabic" panose="02020603050405020304" pitchFamily="18" charset="-78"/>
                <a:cs typeface="Simplified Arabic" panose="02020603050405020304" pitchFamily="18" charset="-78"/>
              </a:rPr>
              <a:t>    جزء من محور السينات .</a:t>
            </a:r>
          </a:p>
          <a:p>
            <a:endParaRPr lang="ar-KW" sz="2400" b="1" dirty="0">
              <a:latin typeface="Simplified Arabic" panose="02020603050405020304" pitchFamily="18" charset="-78"/>
              <a:cs typeface="Simplified Arabic" panose="02020603050405020304"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itle 1"/>
          <p:cNvSpPr>
            <a:spLocks noGrp="1"/>
          </p:cNvSpPr>
          <p:nvPr>
            <p:ph type="title"/>
          </p:nvPr>
        </p:nvSpPr>
        <p:spPr>
          <a:xfrm>
            <a:off x="3044923" y="404664"/>
            <a:ext cx="324036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التمهيد</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b="63076"/>
          <a:stretch/>
        </p:blipFill>
        <p:spPr bwMode="auto">
          <a:xfrm>
            <a:off x="255034" y="1233488"/>
            <a:ext cx="8355276" cy="171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33909" b="32182"/>
          <a:stretch/>
        </p:blipFill>
        <p:spPr bwMode="auto">
          <a:xfrm>
            <a:off x="255034" y="3212978"/>
            <a:ext cx="8355276" cy="1574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66007"/>
          <a:stretch/>
        </p:blipFill>
        <p:spPr bwMode="auto">
          <a:xfrm>
            <a:off x="250264" y="4941170"/>
            <a:ext cx="8360046" cy="1578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Oval 28"/>
          <p:cNvSpPr/>
          <p:nvPr/>
        </p:nvSpPr>
        <p:spPr>
          <a:xfrm>
            <a:off x="4432672" y="2420888"/>
            <a:ext cx="36000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5" name="Oval 34"/>
          <p:cNvSpPr/>
          <p:nvPr/>
        </p:nvSpPr>
        <p:spPr>
          <a:xfrm>
            <a:off x="395536" y="6021288"/>
            <a:ext cx="36000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6" name="Oval 35"/>
          <p:cNvSpPr/>
          <p:nvPr/>
        </p:nvSpPr>
        <p:spPr>
          <a:xfrm>
            <a:off x="4432672" y="3820287"/>
            <a:ext cx="36000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5" grpId="0" animBg="1"/>
      <p:bldP spid="36"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duotone>
              <a:prstClr val="black"/>
              <a:schemeClr val="accent3">
                <a:tint val="45000"/>
                <a:satMod val="400000"/>
              </a:schemeClr>
            </a:duotone>
          </a:blip>
          <a:srcRect l="88419" t="28150" r="1666" b="60925"/>
          <a:stretch>
            <a:fillRect/>
          </a:stretch>
        </p:blipFill>
        <p:spPr bwMode="auto">
          <a:xfrm>
            <a:off x="7740352" y="1960314"/>
            <a:ext cx="792088" cy="495055"/>
          </a:xfrm>
          <a:prstGeom prst="rect">
            <a:avLst/>
          </a:prstGeom>
          <a:noFill/>
          <a:ln w="9525">
            <a:noFill/>
            <a:miter lim="800000"/>
            <a:headEnd/>
            <a:tailEnd/>
          </a:ln>
        </p:spPr>
      </p:pic>
      <p:sp>
        <p:nvSpPr>
          <p:cNvPr id="11" name="Title 1"/>
          <p:cNvSpPr txBox="1">
            <a:spLocks/>
          </p:cNvSpPr>
          <p:nvPr/>
        </p:nvSpPr>
        <p:spPr>
          <a:xfrm>
            <a:off x="3347864" y="188640"/>
            <a:ext cx="2160240" cy="720080"/>
          </a:xfrm>
          <a:prstGeom prst="rect">
            <a:avLst/>
          </a:prstGeom>
        </p:spPr>
        <p:style>
          <a:lnRef idx="1">
            <a:schemeClr val="accent1"/>
          </a:lnRef>
          <a:fillRef idx="2">
            <a:schemeClr val="accent1"/>
          </a:fillRef>
          <a:effectRef idx="1">
            <a:schemeClr val="accent1"/>
          </a:effectRef>
          <a:fontRef idx="minor">
            <a:schemeClr val="dk1"/>
          </a:fontRef>
        </p:style>
        <p:txBody>
          <a:bodyPr anchor="b">
            <a:normAutofit/>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3600" b="1" cap="none">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التدريس</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12" name="Title 1"/>
          <p:cNvSpPr txBox="1">
            <a:spLocks/>
          </p:cNvSpPr>
          <p:nvPr/>
        </p:nvSpPr>
        <p:spPr>
          <a:xfrm>
            <a:off x="7166638" y="980728"/>
            <a:ext cx="1365802" cy="84859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Aft>
                <a:spcPts val="0"/>
              </a:spcAft>
              <a:defRPr/>
            </a:pPr>
            <a:r>
              <a:rPr lang="ar-KW" sz="28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مثال </a:t>
            </a:r>
            <a:r>
              <a:rPr lang="en-US" sz="28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4</a:t>
            </a:r>
            <a:endParaRPr lang="ar-KW" sz="28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endParaRPr>
          </a:p>
          <a:p>
            <a:pPr algn="ctr" fontAlgn="auto">
              <a:spcAft>
                <a:spcPts val="0"/>
              </a:spcAft>
              <a:defRPr/>
            </a:pPr>
            <a:r>
              <a:rPr lang="ar-KW" sz="28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ص </a:t>
            </a:r>
            <a:r>
              <a:rPr lang="en-US" sz="28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123</a:t>
            </a:r>
            <a:r>
              <a:rPr lang="ar-KW" sz="28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 </a:t>
            </a:r>
          </a:p>
        </p:txBody>
      </p:sp>
      <p:sp>
        <p:nvSpPr>
          <p:cNvPr id="19" name="مربع نص 3"/>
          <p:cNvSpPr txBox="1"/>
          <p:nvPr/>
        </p:nvSpPr>
        <p:spPr>
          <a:xfrm>
            <a:off x="1187624" y="1121434"/>
            <a:ext cx="5472608" cy="830997"/>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أوجد معادلة القطع الزائد الذى مركزه </a:t>
            </a:r>
            <a:r>
              <a:rPr lang="en-US" sz="2400" b="1" dirty="0">
                <a:solidFill>
                  <a:srgbClr val="00B050"/>
                </a:solidFill>
                <a:latin typeface="Simplified Arabic" panose="02020603050405020304" pitchFamily="18" charset="-78"/>
                <a:cs typeface="Simplified Arabic" panose="02020603050405020304" pitchFamily="18" charset="-78"/>
              </a:rPr>
              <a:t>( 0 , 0 ) </a:t>
            </a:r>
            <a:r>
              <a:rPr lang="ar-KW" sz="2400" b="1" dirty="0">
                <a:solidFill>
                  <a:srgbClr val="00B050"/>
                </a:solidFill>
                <a:latin typeface="Simplified Arabic" panose="02020603050405020304" pitchFamily="18" charset="-78"/>
                <a:cs typeface="Simplified Arabic" panose="02020603050405020304" pitchFamily="18" charset="-78"/>
              </a:rPr>
              <a:t> </a:t>
            </a:r>
          </a:p>
          <a:p>
            <a:r>
              <a:rPr lang="ar-KW" sz="2400" b="1" dirty="0">
                <a:solidFill>
                  <a:srgbClr val="00B050"/>
                </a:solidFill>
                <a:latin typeface="Simplified Arabic" panose="02020603050405020304" pitchFamily="18" charset="-78"/>
                <a:cs typeface="Simplified Arabic" panose="02020603050405020304" pitchFamily="18" charset="-78"/>
              </a:rPr>
              <a:t>وأحد رأسيه </a:t>
            </a:r>
            <a:r>
              <a:rPr lang="en-US" sz="2400" b="1" dirty="0">
                <a:solidFill>
                  <a:srgbClr val="00B050"/>
                </a:solidFill>
                <a:latin typeface="Simplified Arabic" panose="02020603050405020304" pitchFamily="18" charset="-78"/>
                <a:cs typeface="Simplified Arabic" panose="02020603050405020304" pitchFamily="18" charset="-78"/>
              </a:rPr>
              <a:t>( -4 , 0 ) </a:t>
            </a:r>
            <a:r>
              <a:rPr lang="ar-KW" sz="2400" b="1" dirty="0">
                <a:solidFill>
                  <a:srgbClr val="00B050"/>
                </a:solidFill>
                <a:latin typeface="Simplified Arabic" panose="02020603050405020304" pitchFamily="18" charset="-78"/>
                <a:cs typeface="Simplified Arabic" panose="02020603050405020304" pitchFamily="18" charset="-78"/>
              </a:rPr>
              <a:t> ويمر بالنقطة</a:t>
            </a:r>
            <a:r>
              <a:rPr lang="en-US" sz="2400" b="1" dirty="0">
                <a:solidFill>
                  <a:srgbClr val="00B050"/>
                </a:solidFill>
                <a:latin typeface="Simplified Arabic" panose="02020603050405020304" pitchFamily="18" charset="-78"/>
                <a:cs typeface="Simplified Arabic" panose="02020603050405020304" pitchFamily="18" charset="-78"/>
              </a:rPr>
              <a:t>( 5 , -2 )</a:t>
            </a:r>
            <a:r>
              <a:rPr lang="ar-KW" sz="2400" b="1" dirty="0">
                <a:solidFill>
                  <a:srgbClr val="00B050"/>
                </a:solidFill>
                <a:latin typeface="Simplified Arabic" panose="02020603050405020304" pitchFamily="18" charset="-78"/>
                <a:cs typeface="Simplified Arabic" panose="02020603050405020304" pitchFamily="18" charset="-78"/>
              </a:rPr>
              <a:t> </a:t>
            </a:r>
            <a:r>
              <a:rPr lang="en-US" sz="2400" b="1" dirty="0">
                <a:solidFill>
                  <a:srgbClr val="00B050"/>
                </a:solidFill>
                <a:latin typeface="Simplified Arabic" panose="02020603050405020304" pitchFamily="18" charset="-78"/>
                <a:cs typeface="Simplified Arabic" panose="02020603050405020304" pitchFamily="18" charset="-78"/>
              </a:rPr>
              <a:t>.</a:t>
            </a:r>
            <a:endParaRPr lang="ar-KW" sz="2400" b="1" dirty="0">
              <a:solidFill>
                <a:srgbClr val="00B050"/>
              </a:solidFill>
              <a:latin typeface="Simplified Arabic" panose="02020603050405020304" pitchFamily="18" charset="-78"/>
              <a:cs typeface="Simplified Arabic" panose="02020603050405020304" pitchFamily="18" charset="-78"/>
            </a:endParaRPr>
          </a:p>
        </p:txBody>
      </p:sp>
      <p:sp>
        <p:nvSpPr>
          <p:cNvPr id="20" name="TextBox 19"/>
          <p:cNvSpPr txBox="1"/>
          <p:nvPr/>
        </p:nvSpPr>
        <p:spPr>
          <a:xfrm>
            <a:off x="3890708" y="2055257"/>
            <a:ext cx="3456384" cy="400110"/>
          </a:xfrm>
          <a:prstGeom prst="rect">
            <a:avLst/>
          </a:prstGeom>
          <a:noFill/>
        </p:spPr>
        <p:txBody>
          <a:bodyPr wrap="square" rtlCol="1">
            <a:spAutoFit/>
          </a:bodyPr>
          <a:lstStyle/>
          <a:p>
            <a:r>
              <a:rPr lang="en-US" sz="2000" b="1" dirty="0">
                <a:latin typeface="رموز الرياضيات العربية"/>
                <a:cs typeface="رموز الرياضيات العربية"/>
              </a:rPr>
              <a:t>e</a:t>
            </a:r>
            <a:r>
              <a:rPr lang="ar-KW" sz="2000" b="1" dirty="0"/>
              <a:t> أحد رأسى القطع الزائد  </a:t>
            </a:r>
            <a:r>
              <a:rPr lang="en-US" sz="2000" b="1" dirty="0"/>
              <a:t>( -4 , 0 ) </a:t>
            </a:r>
          </a:p>
        </p:txBody>
      </p:sp>
      <p:sp>
        <p:nvSpPr>
          <p:cNvPr id="21" name="TextBox 20"/>
          <p:cNvSpPr txBox="1"/>
          <p:nvPr/>
        </p:nvSpPr>
        <p:spPr>
          <a:xfrm>
            <a:off x="3319261" y="2586256"/>
            <a:ext cx="4032448" cy="400110"/>
          </a:xfrm>
          <a:prstGeom prst="rect">
            <a:avLst/>
          </a:prstGeom>
          <a:noFill/>
        </p:spPr>
        <p:txBody>
          <a:bodyPr wrap="square" rtlCol="1">
            <a:spAutoFit/>
          </a:bodyPr>
          <a:lstStyle/>
          <a:p>
            <a:r>
              <a:rPr lang="ar-KW" sz="2000" b="1" dirty="0">
                <a:latin typeface="Simplified Arabic" panose="02020603050405020304" pitchFamily="18" charset="-78"/>
                <a:cs typeface="Simplified Arabic" panose="02020603050405020304" pitchFamily="18" charset="-78"/>
                <a:sym typeface="Symbol"/>
              </a:rPr>
              <a:t></a:t>
            </a:r>
            <a:r>
              <a:rPr lang="ar-KW" sz="2000" b="1" dirty="0">
                <a:latin typeface="Simplified Arabic" panose="02020603050405020304" pitchFamily="18" charset="-78"/>
                <a:cs typeface="Simplified Arabic" panose="02020603050405020304" pitchFamily="18" charset="-78"/>
              </a:rPr>
              <a:t> المحور القاطع ينطبق على محور السينات</a:t>
            </a:r>
          </a:p>
        </p:txBody>
      </p:sp>
      <mc:AlternateContent xmlns:mc="http://schemas.openxmlformats.org/markup-compatibility/2006">
        <mc:Choice xmlns:a14="http://schemas.microsoft.com/office/drawing/2010/main" Requires="a14">
          <p:sp>
            <p:nvSpPr>
              <p:cNvPr id="22" name="TextBox 21"/>
              <p:cNvSpPr txBox="1"/>
              <p:nvPr/>
            </p:nvSpPr>
            <p:spPr>
              <a:xfrm>
                <a:off x="3635896" y="2912200"/>
                <a:ext cx="2669222"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𝒙</m:t>
                              </m:r>
                            </m:e>
                            <m:sup>
                              <m:r>
                                <a:rPr lang="ar-KW" sz="2000" b="1" i="1">
                                  <a:latin typeface="Cambria Math"/>
                                </a:rPr>
                                <m:t>𝟐</m:t>
                              </m:r>
                            </m:sup>
                          </m:sSup>
                        </m:num>
                        <m:den>
                          <m:sSup>
                            <m:sSupPr>
                              <m:ctrlPr>
                                <a:rPr lang="ar-KW" sz="2000" b="1" i="1">
                                  <a:latin typeface="Cambria Math" panose="02040503050406030204" pitchFamily="18" charset="0"/>
                                </a:rPr>
                              </m:ctrlPr>
                            </m:sSupPr>
                            <m:e>
                              <m:r>
                                <a:rPr lang="en-US" sz="2000" b="1" i="1">
                                  <a:latin typeface="Cambria Math"/>
                                </a:rPr>
                                <m:t>𝒂</m:t>
                              </m:r>
                            </m:e>
                            <m:sup>
                              <m:r>
                                <a:rPr lang="ar-KW" sz="2000" b="1" i="1">
                                  <a:latin typeface="Cambria Math"/>
                                </a:rPr>
                                <m:t>𝟐</m:t>
                              </m:r>
                            </m:sup>
                          </m:sSup>
                        </m:den>
                      </m:f>
                      <m:r>
                        <a:rPr lang="en-US" sz="2000" b="1" i="1">
                          <a:latin typeface="Cambria Math"/>
                        </a:rPr>
                        <m:t>  −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𝒚</m:t>
                              </m:r>
                            </m:e>
                            <m:sup>
                              <m:r>
                                <a:rPr lang="en-US" sz="2000" b="1" i="1">
                                  <a:latin typeface="Cambria Math"/>
                                </a:rPr>
                                <m:t>𝟐</m:t>
                              </m:r>
                            </m:sup>
                          </m:sSup>
                        </m:num>
                        <m:den>
                          <m:sSup>
                            <m:sSupPr>
                              <m:ctrlPr>
                                <a:rPr lang="en-US" sz="2000" b="1" i="1">
                                  <a:latin typeface="Cambria Math" panose="02040503050406030204" pitchFamily="18" charset="0"/>
                                </a:rPr>
                              </m:ctrlPr>
                            </m:sSupPr>
                            <m:e>
                              <m:r>
                                <a:rPr lang="en-US" sz="2000" b="1" i="1">
                                  <a:latin typeface="Cambria Math"/>
                                </a:rPr>
                                <m:t>𝒃</m:t>
                              </m:r>
                            </m:e>
                            <m:sup>
                              <m:r>
                                <a:rPr lang="en-US" sz="2000" b="1" i="1">
                                  <a:latin typeface="Cambria Math"/>
                                </a:rPr>
                                <m:t>𝟐</m:t>
                              </m:r>
                            </m:sup>
                          </m:sSup>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22" name="TextBox 21"/>
              <p:cNvSpPr txBox="1">
                <a:spLocks noRot="1" noChangeAspect="1" noMove="1" noResize="1" noEditPoints="1" noAdjustHandles="1" noChangeArrowheads="1" noChangeShapeType="1" noTextEdit="1"/>
              </p:cNvSpPr>
              <p:nvPr/>
            </p:nvSpPr>
            <p:spPr>
              <a:xfrm>
                <a:off x="3635896" y="2912200"/>
                <a:ext cx="2669222" cy="717761"/>
              </a:xfrm>
              <a:prstGeom prst="rect">
                <a:avLst/>
              </a:prstGeom>
              <a:blipFill>
                <a:blip r:embed="rId3"/>
                <a:stretch>
                  <a:fillRect/>
                </a:stretch>
              </a:blipFill>
            </p:spPr>
            <p:txBody>
              <a:bodyPr/>
              <a:lstStyle/>
              <a:p>
                <a:r>
                  <a:rPr lang="en-US">
                    <a:noFill/>
                  </a:rPr>
                  <a:t> </a:t>
                </a:r>
              </a:p>
            </p:txBody>
          </p:sp>
        </mc:Fallback>
      </mc:AlternateContent>
      <p:sp>
        <p:nvSpPr>
          <p:cNvPr id="23" name="TextBox 22"/>
          <p:cNvSpPr txBox="1"/>
          <p:nvPr/>
        </p:nvSpPr>
        <p:spPr>
          <a:xfrm>
            <a:off x="5618900" y="3071023"/>
            <a:ext cx="2669222" cy="400110"/>
          </a:xfrm>
          <a:prstGeom prst="rect">
            <a:avLst/>
          </a:prstGeom>
          <a:noFill/>
        </p:spPr>
        <p:txBody>
          <a:bodyPr wrap="square" rtlCol="1">
            <a:spAutoFit/>
          </a:bodyPr>
          <a:lstStyle/>
          <a:p>
            <a:r>
              <a:rPr lang="ar-KW" sz="2000" b="1" dirty="0">
                <a:latin typeface="Simplified Arabic" panose="02020603050405020304" pitchFamily="18" charset="-78"/>
                <a:cs typeface="Simplified Arabic" panose="02020603050405020304" pitchFamily="18" charset="-78"/>
              </a:rPr>
              <a:t>ومعادلة القطع هى : </a:t>
            </a:r>
          </a:p>
        </p:txBody>
      </p:sp>
      <mc:AlternateContent xmlns:mc="http://schemas.openxmlformats.org/markup-compatibility/2006">
        <mc:Choice xmlns:a14="http://schemas.microsoft.com/office/drawing/2010/main" Requires="a14">
          <p:sp>
            <p:nvSpPr>
              <p:cNvPr id="24" name="TextBox 23"/>
              <p:cNvSpPr txBox="1"/>
              <p:nvPr/>
            </p:nvSpPr>
            <p:spPr>
              <a:xfrm>
                <a:off x="3558962" y="3672054"/>
                <a:ext cx="2669222" cy="73642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𝒙</m:t>
                              </m:r>
                            </m:e>
                            <m:sup>
                              <m:r>
                                <a:rPr lang="ar-KW" sz="2000" b="1" i="1">
                                  <a:latin typeface="Cambria Math"/>
                                </a:rPr>
                                <m:t>𝟐</m:t>
                              </m:r>
                            </m:sup>
                          </m:sSup>
                        </m:num>
                        <m:den>
                          <m:r>
                            <a:rPr lang="ar-KW" sz="2000" b="1" i="1">
                              <a:latin typeface="Cambria Math"/>
                            </a:rPr>
                            <m:t>𝟏𝟔</m:t>
                          </m:r>
                        </m:den>
                      </m:f>
                      <m:r>
                        <a:rPr lang="en-US" sz="2000" b="1" i="1">
                          <a:latin typeface="Cambria Math"/>
                        </a:rPr>
                        <m:t>  −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𝒚</m:t>
                              </m:r>
                            </m:e>
                            <m:sup>
                              <m:r>
                                <a:rPr lang="en-US" sz="2000" b="1" i="1">
                                  <a:latin typeface="Cambria Math"/>
                                </a:rPr>
                                <m:t>𝟐</m:t>
                              </m:r>
                            </m:sup>
                          </m:sSup>
                        </m:num>
                        <m:den>
                          <m:sSup>
                            <m:sSupPr>
                              <m:ctrlPr>
                                <a:rPr lang="en-US" sz="2000" b="1" i="1">
                                  <a:latin typeface="Cambria Math" panose="02040503050406030204" pitchFamily="18" charset="0"/>
                                </a:rPr>
                              </m:ctrlPr>
                            </m:sSupPr>
                            <m:e>
                              <m:r>
                                <a:rPr lang="en-US" sz="2000" b="1" i="1">
                                  <a:latin typeface="Cambria Math"/>
                                </a:rPr>
                                <m:t>𝒃</m:t>
                              </m:r>
                            </m:e>
                            <m:sup>
                              <m:r>
                                <a:rPr lang="en-US" sz="2000" b="1" i="1">
                                  <a:latin typeface="Cambria Math"/>
                                </a:rPr>
                                <m:t>𝟐</m:t>
                              </m:r>
                            </m:sup>
                          </m:sSup>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24" name="TextBox 23"/>
              <p:cNvSpPr txBox="1">
                <a:spLocks noRot="1" noChangeAspect="1" noMove="1" noResize="1" noEditPoints="1" noAdjustHandles="1" noChangeArrowheads="1" noChangeShapeType="1" noTextEdit="1"/>
              </p:cNvSpPr>
              <p:nvPr/>
            </p:nvSpPr>
            <p:spPr>
              <a:xfrm>
                <a:off x="3558962" y="3672054"/>
                <a:ext cx="2669222" cy="736420"/>
              </a:xfrm>
              <a:prstGeom prst="rect">
                <a:avLst/>
              </a:prstGeom>
              <a:blipFill>
                <a:blip r:embed="rId4"/>
                <a:stretch>
                  <a:fillRect/>
                </a:stretch>
              </a:blipFill>
            </p:spPr>
            <p:txBody>
              <a:bodyPr/>
              <a:lstStyle/>
              <a:p>
                <a:r>
                  <a:rPr lang="en-US">
                    <a:noFill/>
                  </a:rPr>
                  <a:t> </a:t>
                </a:r>
              </a:p>
            </p:txBody>
          </p:sp>
        </mc:Fallback>
      </mc:AlternateContent>
      <p:sp>
        <p:nvSpPr>
          <p:cNvPr id="25" name="TextBox 24"/>
          <p:cNvSpPr txBox="1"/>
          <p:nvPr/>
        </p:nvSpPr>
        <p:spPr>
          <a:xfrm>
            <a:off x="5728941" y="3873242"/>
            <a:ext cx="2875394" cy="707886"/>
          </a:xfrm>
          <a:prstGeom prst="rect">
            <a:avLst/>
          </a:prstGeom>
          <a:noFill/>
        </p:spPr>
        <p:txBody>
          <a:bodyPr wrap="square" rtlCol="1">
            <a:spAutoFit/>
          </a:bodyPr>
          <a:lstStyle/>
          <a:p>
            <a:r>
              <a:rPr lang="ar-KW" sz="2000" b="1" dirty="0">
                <a:latin typeface="Simplified Arabic" panose="02020603050405020304" pitchFamily="18" charset="-78"/>
                <a:cs typeface="Simplified Arabic" panose="02020603050405020304" pitchFamily="18" charset="-78"/>
              </a:rPr>
              <a:t> من المعطيات </a:t>
            </a:r>
            <a:r>
              <a:rPr lang="en-US" sz="2000" b="1" dirty="0">
                <a:latin typeface="Simplified Arabic" panose="02020603050405020304" pitchFamily="18" charset="-78"/>
                <a:cs typeface="Simplified Arabic" panose="02020603050405020304" pitchFamily="18" charset="-78"/>
              </a:rPr>
              <a:t>a = 4 </a:t>
            </a:r>
            <a:r>
              <a:rPr lang="ar-KW" sz="2000" b="1" dirty="0">
                <a:latin typeface="Simplified Arabic" panose="02020603050405020304" pitchFamily="18" charset="-78"/>
                <a:cs typeface="Simplified Arabic" panose="02020603050405020304" pitchFamily="18" charset="-78"/>
              </a:rPr>
              <a:t> فيكون : </a:t>
            </a:r>
          </a:p>
          <a:p>
            <a:endParaRPr lang="ar-KW" sz="2000" b="1" dirty="0">
              <a:latin typeface="Simplified Arabic" panose="02020603050405020304" pitchFamily="18" charset="-78"/>
              <a:cs typeface="Simplified Arabic" panose="02020603050405020304" pitchFamily="18" charset="-78"/>
            </a:endParaRPr>
          </a:p>
        </p:txBody>
      </p:sp>
      <p:sp>
        <p:nvSpPr>
          <p:cNvPr id="26" name="مربع نص 4"/>
          <p:cNvSpPr txBox="1"/>
          <p:nvPr/>
        </p:nvSpPr>
        <p:spPr>
          <a:xfrm>
            <a:off x="5148064" y="4581128"/>
            <a:ext cx="3384376" cy="707886"/>
          </a:xfrm>
          <a:prstGeom prst="rect">
            <a:avLst/>
          </a:prstGeom>
          <a:noFill/>
        </p:spPr>
        <p:txBody>
          <a:bodyPr wrap="square" rtlCol="1">
            <a:spAutoFit/>
          </a:bodyPr>
          <a:lstStyle/>
          <a:p>
            <a:r>
              <a:rPr lang="ar-KW" sz="2000" b="1" dirty="0">
                <a:latin typeface="Simplified Arabic" panose="02020603050405020304" pitchFamily="18" charset="-78"/>
                <a:cs typeface="Simplified Arabic" panose="02020603050405020304" pitchFamily="18" charset="-78"/>
              </a:rPr>
              <a:t>يمر القطع الزائد بالنقطة </a:t>
            </a:r>
            <a:r>
              <a:rPr lang="en-US" sz="2000" b="1" dirty="0">
                <a:latin typeface="Simplified Arabic" panose="02020603050405020304" pitchFamily="18" charset="-78"/>
                <a:cs typeface="Simplified Arabic" panose="02020603050405020304" pitchFamily="18" charset="-78"/>
              </a:rPr>
              <a:t> ( 5 , -2 )</a:t>
            </a:r>
          </a:p>
          <a:p>
            <a:r>
              <a:rPr lang="ar-KW" sz="2000" b="1" dirty="0">
                <a:latin typeface="Simplified Arabic" panose="02020603050405020304" pitchFamily="18" charset="-78"/>
                <a:cs typeface="Simplified Arabic" panose="02020603050405020304" pitchFamily="18" charset="-78"/>
              </a:rPr>
              <a:t>بالتعويض </a:t>
            </a:r>
          </a:p>
        </p:txBody>
      </p:sp>
      <mc:AlternateContent xmlns:mc="http://schemas.openxmlformats.org/markup-compatibility/2006">
        <mc:Choice xmlns:a14="http://schemas.microsoft.com/office/drawing/2010/main" Requires="a14">
          <p:sp>
            <p:nvSpPr>
              <p:cNvPr id="27" name="TextBox 26"/>
              <p:cNvSpPr txBox="1"/>
              <p:nvPr/>
            </p:nvSpPr>
            <p:spPr>
              <a:xfrm>
                <a:off x="124799" y="4511183"/>
                <a:ext cx="2669222" cy="697114"/>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r>
                            <a:rPr lang="ar-KW" sz="2000" b="1" i="1">
                              <a:latin typeface="Cambria Math"/>
                            </a:rPr>
                            <m:t>𝟐𝟓</m:t>
                          </m:r>
                        </m:num>
                        <m:den>
                          <m:r>
                            <a:rPr lang="ar-KW" sz="2000" b="1" i="1">
                              <a:latin typeface="Cambria Math"/>
                            </a:rPr>
                            <m:t>𝟏𝟔</m:t>
                          </m:r>
                        </m:den>
                      </m:f>
                      <m:r>
                        <a:rPr lang="en-US" sz="2000" b="1" i="1">
                          <a:latin typeface="Cambria Math"/>
                        </a:rPr>
                        <m:t> − </m:t>
                      </m:r>
                      <m:f>
                        <m:fPr>
                          <m:ctrlPr>
                            <a:rPr lang="en-US" sz="2000" b="1" i="1">
                              <a:latin typeface="Cambria Math" panose="02040503050406030204" pitchFamily="18" charset="0"/>
                            </a:rPr>
                          </m:ctrlPr>
                        </m:fPr>
                        <m:num>
                          <m:r>
                            <a:rPr lang="en-US" sz="2000" b="1" i="1">
                              <a:latin typeface="Cambria Math"/>
                            </a:rPr>
                            <m:t>𝟒</m:t>
                          </m:r>
                        </m:num>
                        <m:den>
                          <m:sSup>
                            <m:sSupPr>
                              <m:ctrlPr>
                                <a:rPr lang="en-US" sz="2000" b="1" i="1">
                                  <a:latin typeface="Cambria Math" panose="02040503050406030204" pitchFamily="18" charset="0"/>
                                </a:rPr>
                              </m:ctrlPr>
                            </m:sSupPr>
                            <m:e>
                              <m:r>
                                <a:rPr lang="en-US" sz="2000" b="1" i="1">
                                  <a:latin typeface="Cambria Math"/>
                                </a:rPr>
                                <m:t>𝒃</m:t>
                              </m:r>
                            </m:e>
                            <m:sup>
                              <m:r>
                                <a:rPr lang="en-US" sz="2000" b="1" i="1">
                                  <a:latin typeface="Cambria Math"/>
                                </a:rPr>
                                <m:t>𝟐</m:t>
                              </m:r>
                            </m:sup>
                          </m:sSup>
                        </m:den>
                      </m:f>
                      <m:r>
                        <a:rPr lang="en-US" sz="2000" b="1" i="1">
                          <a:latin typeface="Cambria Math"/>
                        </a:rPr>
                        <m:t> =</m:t>
                      </m:r>
                      <m:r>
                        <a:rPr lang="en-US" sz="2000" b="1" i="1">
                          <a:latin typeface="Cambria Math"/>
                        </a:rPr>
                        <m:t>𝟏</m:t>
                      </m:r>
                      <m:r>
                        <a:rPr lang="en-US" sz="2000" b="1" i="1">
                          <a:latin typeface="Cambria Math"/>
                        </a:rPr>
                        <m:t> </m:t>
                      </m:r>
                    </m:oMath>
                  </m:oMathPara>
                </a14:m>
                <a:endParaRPr lang="ar-KW" sz="2000" b="1" dirty="0">
                  <a:latin typeface="Simplified Arabic" panose="02020603050405020304" pitchFamily="18" charset="-78"/>
                  <a:cs typeface="Simplified Arabic" panose="02020603050405020304" pitchFamily="18" charset="-78"/>
                </a:endParaRPr>
              </a:p>
            </p:txBody>
          </p:sp>
        </mc:Choice>
        <mc:Fallback>
          <p:sp>
            <p:nvSpPr>
              <p:cNvPr id="27" name="TextBox 26"/>
              <p:cNvSpPr txBox="1">
                <a:spLocks noRot="1" noChangeAspect="1" noMove="1" noResize="1" noEditPoints="1" noAdjustHandles="1" noChangeArrowheads="1" noChangeShapeType="1" noTextEdit="1"/>
              </p:cNvSpPr>
              <p:nvPr/>
            </p:nvSpPr>
            <p:spPr>
              <a:xfrm>
                <a:off x="124799" y="4511183"/>
                <a:ext cx="2669222" cy="69711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TextBox 27"/>
              <p:cNvSpPr txBox="1"/>
              <p:nvPr/>
            </p:nvSpPr>
            <p:spPr>
              <a:xfrm>
                <a:off x="2838882" y="4521314"/>
                <a:ext cx="2669222" cy="67685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r>
                            <a:rPr lang="ar-KW" sz="2000" b="1" i="1">
                              <a:latin typeface="Cambria Math"/>
                            </a:rPr>
                            <m:t>𝟐𝟓</m:t>
                          </m:r>
                        </m:num>
                        <m:den>
                          <m:r>
                            <a:rPr lang="ar-KW" sz="2000" b="1" i="1">
                              <a:latin typeface="Cambria Math"/>
                            </a:rPr>
                            <m:t>𝟏𝟔</m:t>
                          </m:r>
                        </m:den>
                      </m:f>
                      <m:r>
                        <a:rPr lang="en-US" sz="2000" b="1" i="1">
                          <a:latin typeface="Cambria Math"/>
                        </a:rPr>
                        <m:t>  −</m:t>
                      </m:r>
                      <m:r>
                        <a:rPr lang="en-US" sz="2000" b="1" i="1">
                          <a:latin typeface="Cambria Math"/>
                        </a:rPr>
                        <m:t>𝟏</m:t>
                      </m:r>
                      <m:r>
                        <a:rPr lang="en-US" sz="2000" b="1" i="1">
                          <a:latin typeface="Cambria Math"/>
                        </a:rPr>
                        <m:t>= </m:t>
                      </m:r>
                      <m:f>
                        <m:fPr>
                          <m:ctrlPr>
                            <a:rPr lang="en-US" sz="2000" b="1" i="1">
                              <a:latin typeface="Cambria Math" panose="02040503050406030204" pitchFamily="18" charset="0"/>
                            </a:rPr>
                          </m:ctrlPr>
                        </m:fPr>
                        <m:num>
                          <m:r>
                            <a:rPr lang="en-US" sz="2000" b="1" i="1">
                              <a:latin typeface="Cambria Math"/>
                            </a:rPr>
                            <m:t>𝟒</m:t>
                          </m:r>
                        </m:num>
                        <m:den>
                          <m:sSup>
                            <m:sSupPr>
                              <m:ctrlPr>
                                <a:rPr lang="en-US" sz="2000" b="1" i="1">
                                  <a:latin typeface="Cambria Math" panose="02040503050406030204" pitchFamily="18" charset="0"/>
                                </a:rPr>
                              </m:ctrlPr>
                            </m:sSupPr>
                            <m:e>
                              <m:r>
                                <a:rPr lang="en-US" sz="2000" b="1" i="1">
                                  <a:latin typeface="Cambria Math"/>
                                </a:rPr>
                                <m:t>𝒃</m:t>
                              </m:r>
                            </m:e>
                            <m:sup>
                              <m:r>
                                <a:rPr lang="en-US" sz="2000" b="1" i="1">
                                  <a:latin typeface="Cambria Math"/>
                                </a:rPr>
                                <m:t>𝟐</m:t>
                              </m:r>
                            </m:sup>
                          </m:sSup>
                        </m:den>
                      </m:f>
                      <m:r>
                        <a:rPr lang="en-US" sz="2000" b="1" i="1">
                          <a:latin typeface="Cambria Math"/>
                        </a:rPr>
                        <m:t>   </m:t>
                      </m:r>
                    </m:oMath>
                  </m:oMathPara>
                </a14:m>
                <a:endParaRPr lang="ar-KW" sz="2000" b="1" dirty="0">
                  <a:latin typeface="Simplified Arabic" panose="02020603050405020304" pitchFamily="18" charset="-78"/>
                  <a:cs typeface="Simplified Arabic" panose="02020603050405020304" pitchFamily="18" charset="-78"/>
                </a:endParaRPr>
              </a:p>
            </p:txBody>
          </p:sp>
        </mc:Choice>
        <mc:Fallback>
          <p:sp>
            <p:nvSpPr>
              <p:cNvPr id="28" name="TextBox 27"/>
              <p:cNvSpPr txBox="1">
                <a:spLocks noRot="1" noChangeAspect="1" noMove="1" noResize="1" noEditPoints="1" noAdjustHandles="1" noChangeArrowheads="1" noChangeShapeType="1" noTextEdit="1"/>
              </p:cNvSpPr>
              <p:nvPr/>
            </p:nvSpPr>
            <p:spPr>
              <a:xfrm>
                <a:off x="2838882" y="4521314"/>
                <a:ext cx="2669222" cy="676852"/>
              </a:xfrm>
              <a:prstGeom prst="rect">
                <a:avLst/>
              </a:prstGeom>
              <a:blipFill>
                <a:blip r:embed="rId6"/>
                <a:stretch>
                  <a:fillRect b="-2703"/>
                </a:stretch>
              </a:blipFill>
            </p:spPr>
            <p:txBody>
              <a:bodyPr/>
              <a:lstStyle/>
              <a:p>
                <a:r>
                  <a:rPr lang="en-US">
                    <a:noFill/>
                  </a:rPr>
                  <a:t> </a:t>
                </a:r>
              </a:p>
            </p:txBody>
          </p:sp>
        </mc:Fallback>
      </mc:AlternateContent>
      <p:sp>
        <p:nvSpPr>
          <p:cNvPr id="29" name="Right Arrow 28"/>
          <p:cNvSpPr/>
          <p:nvPr/>
        </p:nvSpPr>
        <p:spPr>
          <a:xfrm>
            <a:off x="2509464" y="4881354"/>
            <a:ext cx="580990" cy="5868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sz="2000">
              <a:solidFill>
                <a:schemeClr val="tx1"/>
              </a:solidFill>
              <a:latin typeface="Simplified Arabic" panose="02020603050405020304" pitchFamily="18" charset="-78"/>
              <a:cs typeface="Simplified Arabic" panose="02020603050405020304" pitchFamily="18" charset="-78"/>
            </a:endParaRPr>
          </a:p>
        </p:txBody>
      </p:sp>
      <mc:AlternateContent xmlns:mc="http://schemas.openxmlformats.org/markup-compatibility/2006">
        <mc:Choice xmlns:a14="http://schemas.microsoft.com/office/drawing/2010/main" Requires="a14">
          <p:sp>
            <p:nvSpPr>
              <p:cNvPr id="30" name="TextBox 29"/>
              <p:cNvSpPr txBox="1"/>
              <p:nvPr/>
            </p:nvSpPr>
            <p:spPr>
              <a:xfrm>
                <a:off x="241977" y="5218187"/>
                <a:ext cx="2669222" cy="697114"/>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r>
                            <a:rPr lang="ar-KW" sz="2000" b="1" i="1">
                              <a:latin typeface="Cambria Math"/>
                            </a:rPr>
                            <m:t>𝟗</m:t>
                          </m:r>
                        </m:num>
                        <m:den>
                          <m:r>
                            <a:rPr lang="ar-KW" sz="2000" b="1" i="1">
                              <a:latin typeface="Cambria Math"/>
                            </a:rPr>
                            <m:t>𝟏𝟔</m:t>
                          </m:r>
                        </m:den>
                      </m:f>
                      <m:r>
                        <a:rPr lang="en-US" sz="2000" b="1" i="1">
                          <a:latin typeface="Cambria Math"/>
                        </a:rPr>
                        <m:t>  =   </m:t>
                      </m:r>
                      <m:f>
                        <m:fPr>
                          <m:ctrlPr>
                            <a:rPr lang="en-US" sz="2000" b="1" i="1">
                              <a:latin typeface="Cambria Math" panose="02040503050406030204" pitchFamily="18" charset="0"/>
                            </a:rPr>
                          </m:ctrlPr>
                        </m:fPr>
                        <m:num>
                          <m:r>
                            <a:rPr lang="en-US" sz="2000" b="1" i="1">
                              <a:latin typeface="Cambria Math"/>
                            </a:rPr>
                            <m:t>𝟒</m:t>
                          </m:r>
                        </m:num>
                        <m:den>
                          <m:sSup>
                            <m:sSupPr>
                              <m:ctrlPr>
                                <a:rPr lang="en-US" sz="2000" b="1" i="1">
                                  <a:latin typeface="Cambria Math" panose="02040503050406030204" pitchFamily="18" charset="0"/>
                                </a:rPr>
                              </m:ctrlPr>
                            </m:sSupPr>
                            <m:e>
                              <m:r>
                                <a:rPr lang="en-US" sz="2000" b="1" i="1">
                                  <a:latin typeface="Cambria Math"/>
                                </a:rPr>
                                <m:t>𝒃</m:t>
                              </m:r>
                            </m:e>
                            <m:sup>
                              <m:r>
                                <a:rPr lang="en-US" sz="2000" b="1" i="1">
                                  <a:latin typeface="Cambria Math"/>
                                </a:rPr>
                                <m:t>𝟐</m:t>
                              </m:r>
                            </m:sup>
                          </m:sSup>
                        </m:den>
                      </m:f>
                      <m:r>
                        <a:rPr lang="en-US" sz="2000" b="1" i="1">
                          <a:latin typeface="Cambria Math"/>
                        </a:rPr>
                        <m:t>   </m:t>
                      </m:r>
                    </m:oMath>
                  </m:oMathPara>
                </a14:m>
                <a:endParaRPr lang="ar-KW" b="1" dirty="0">
                  <a:solidFill>
                    <a:schemeClr val="tx1"/>
                  </a:solidFill>
                </a:endParaRPr>
              </a:p>
            </p:txBody>
          </p:sp>
        </mc:Choice>
        <mc:Fallback>
          <p:sp>
            <p:nvSpPr>
              <p:cNvPr id="30" name="TextBox 29"/>
              <p:cNvSpPr txBox="1">
                <a:spLocks noRot="1" noChangeAspect="1" noMove="1" noResize="1" noEditPoints="1" noAdjustHandles="1" noChangeArrowheads="1" noChangeShapeType="1" noTextEdit="1"/>
              </p:cNvSpPr>
              <p:nvPr/>
            </p:nvSpPr>
            <p:spPr>
              <a:xfrm>
                <a:off x="241977" y="5218187"/>
                <a:ext cx="2669222" cy="69711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4414727" y="5244733"/>
                <a:ext cx="255198" cy="670568"/>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sSup>
                        <m:sSupPr>
                          <m:ctrlPr>
                            <a:rPr lang="ar-KW" sz="2000" b="1" i="1">
                              <a:latin typeface="Cambria Math" panose="02040503050406030204" pitchFamily="18" charset="0"/>
                            </a:rPr>
                          </m:ctrlPr>
                        </m:sSupPr>
                        <m:e>
                          <m:r>
                            <a:rPr lang="en-US" sz="2000" b="1" i="1">
                              <a:latin typeface="Cambria Math"/>
                            </a:rPr>
                            <m:t>𝒃</m:t>
                          </m:r>
                        </m:e>
                        <m:sup>
                          <m:r>
                            <a:rPr lang="ar-KW" sz="2000" b="1" i="1">
                              <a:latin typeface="Cambria Math"/>
                            </a:rPr>
                            <m:t>𝟐</m:t>
                          </m:r>
                        </m:sup>
                      </m:sSup>
                      <m:r>
                        <a:rPr lang="ar-KW" sz="2000" b="1" i="1">
                          <a:latin typeface="Cambria Math"/>
                        </a:rPr>
                        <m:t> = </m:t>
                      </m:r>
                      <m:f>
                        <m:fPr>
                          <m:ctrlPr>
                            <a:rPr lang="ar-KW" sz="2000" b="1" i="1">
                              <a:latin typeface="Cambria Math" panose="02040503050406030204" pitchFamily="18" charset="0"/>
                            </a:rPr>
                          </m:ctrlPr>
                        </m:fPr>
                        <m:num>
                          <m:r>
                            <a:rPr lang="ar-KW" sz="2000" b="1" i="1">
                              <a:latin typeface="Cambria Math"/>
                            </a:rPr>
                            <m:t>𝟔𝟒</m:t>
                          </m:r>
                        </m:num>
                        <m:den>
                          <m:r>
                            <a:rPr lang="ar-KW" sz="2000" b="1" i="1">
                              <a:latin typeface="Cambria Math"/>
                            </a:rPr>
                            <m:t>𝟗</m:t>
                          </m:r>
                        </m:den>
                      </m:f>
                    </m:oMath>
                  </m:oMathPara>
                </a14:m>
                <a:endParaRPr lang="ar-KW" sz="2000" b="1" dirty="0"/>
              </a:p>
            </p:txBody>
          </p:sp>
        </mc:Choice>
        <mc:Fallback>
          <p:sp>
            <p:nvSpPr>
              <p:cNvPr id="31" name="TextBox 30"/>
              <p:cNvSpPr txBox="1">
                <a:spLocks noRot="1" noChangeAspect="1" noMove="1" noResize="1" noEditPoints="1" noAdjustHandles="1" noChangeArrowheads="1" noChangeShapeType="1" noTextEdit="1"/>
              </p:cNvSpPr>
              <p:nvPr/>
            </p:nvSpPr>
            <p:spPr>
              <a:xfrm>
                <a:off x="4414727" y="5244733"/>
                <a:ext cx="255198" cy="670568"/>
              </a:xfrm>
              <a:prstGeom prst="rect">
                <a:avLst/>
              </a:prstGeom>
              <a:blipFill>
                <a:blip r:embed="rId8"/>
                <a:stretch>
                  <a:fillRect r="-338095"/>
                </a:stretch>
              </a:blipFill>
            </p:spPr>
            <p:txBody>
              <a:bodyPr/>
              <a:lstStyle/>
              <a:p>
                <a:r>
                  <a:rPr lang="en-US">
                    <a:noFill/>
                  </a:rPr>
                  <a:t> </a:t>
                </a:r>
              </a:p>
            </p:txBody>
          </p:sp>
        </mc:Fallback>
      </mc:AlternateContent>
      <p:sp>
        <p:nvSpPr>
          <p:cNvPr id="32" name="Right Arrow 31"/>
          <p:cNvSpPr/>
          <p:nvPr/>
        </p:nvSpPr>
        <p:spPr>
          <a:xfrm>
            <a:off x="2503526" y="5566744"/>
            <a:ext cx="580990" cy="5868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mc:AlternateContent xmlns:mc="http://schemas.openxmlformats.org/markup-compatibility/2006">
        <mc:Choice xmlns:a14="http://schemas.microsoft.com/office/drawing/2010/main" Requires="a14">
          <p:sp>
            <p:nvSpPr>
              <p:cNvPr id="33" name="TextBox 32"/>
              <p:cNvSpPr txBox="1"/>
              <p:nvPr/>
            </p:nvSpPr>
            <p:spPr>
              <a:xfrm>
                <a:off x="462618" y="5877272"/>
                <a:ext cx="2669222" cy="966098"/>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𝒙</m:t>
                              </m:r>
                            </m:e>
                            <m:sup>
                              <m:r>
                                <a:rPr lang="ar-KW" sz="2000" b="1" i="1">
                                  <a:latin typeface="Cambria Math"/>
                                </a:rPr>
                                <m:t>𝟐</m:t>
                              </m:r>
                            </m:sup>
                          </m:sSup>
                        </m:num>
                        <m:den>
                          <m:r>
                            <a:rPr lang="ar-KW" sz="2000" b="1" i="1">
                              <a:latin typeface="Cambria Math"/>
                            </a:rPr>
                            <m:t>𝟏𝟔</m:t>
                          </m:r>
                        </m:den>
                      </m:f>
                      <m:r>
                        <a:rPr lang="en-US" sz="2000" b="1" i="1">
                          <a:latin typeface="Cambria Math"/>
                        </a:rPr>
                        <m:t>   −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𝒚</m:t>
                              </m:r>
                            </m:e>
                            <m:sup>
                              <m:r>
                                <a:rPr lang="en-US" sz="2000" b="1" i="1">
                                  <a:latin typeface="Cambria Math"/>
                                </a:rPr>
                                <m:t>𝟐</m:t>
                              </m:r>
                            </m:sup>
                          </m:sSup>
                        </m:num>
                        <m:den>
                          <m:f>
                            <m:fPr>
                              <m:ctrlPr>
                                <a:rPr lang="en-US" sz="2000" b="1" i="1">
                                  <a:latin typeface="Cambria Math" panose="02040503050406030204" pitchFamily="18" charset="0"/>
                                </a:rPr>
                              </m:ctrlPr>
                            </m:fPr>
                            <m:num>
                              <m:r>
                                <a:rPr lang="en-US" sz="2000" b="1" i="1">
                                  <a:latin typeface="Cambria Math"/>
                                </a:rPr>
                                <m:t>𝟔𝟒</m:t>
                              </m:r>
                            </m:num>
                            <m:den>
                              <m:r>
                                <a:rPr lang="en-US" sz="2000" b="1" i="1">
                                  <a:latin typeface="Cambria Math"/>
                                </a:rPr>
                                <m:t>𝟗</m:t>
                              </m:r>
                            </m:den>
                          </m:f>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33" name="TextBox 32"/>
              <p:cNvSpPr txBox="1">
                <a:spLocks noRot="1" noChangeAspect="1" noMove="1" noResize="1" noEditPoints="1" noAdjustHandles="1" noChangeArrowheads="1" noChangeShapeType="1" noTextEdit="1"/>
              </p:cNvSpPr>
              <p:nvPr/>
            </p:nvSpPr>
            <p:spPr>
              <a:xfrm>
                <a:off x="462618" y="5877272"/>
                <a:ext cx="2669222" cy="966098"/>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TextBox 33"/>
              <p:cNvSpPr txBox="1"/>
              <p:nvPr/>
            </p:nvSpPr>
            <p:spPr>
              <a:xfrm>
                <a:off x="3414946" y="5951537"/>
                <a:ext cx="2669222" cy="71782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solidFill>
                                <a:srgbClr val="FF0000"/>
                              </a:solidFill>
                              <a:latin typeface="Cambria Math" panose="02040503050406030204" pitchFamily="18" charset="0"/>
                            </a:rPr>
                          </m:ctrlPr>
                        </m:fPr>
                        <m:num>
                          <m:sSup>
                            <m:sSupPr>
                              <m:ctrlPr>
                                <a:rPr lang="ar-KW" sz="2000" b="1" i="1">
                                  <a:solidFill>
                                    <a:srgbClr val="FF0000"/>
                                  </a:solidFill>
                                  <a:latin typeface="Cambria Math" panose="02040503050406030204" pitchFamily="18" charset="0"/>
                                </a:rPr>
                              </m:ctrlPr>
                            </m:sSupPr>
                            <m:e>
                              <m:r>
                                <a:rPr lang="en-US" sz="2000" b="1" i="1">
                                  <a:solidFill>
                                    <a:srgbClr val="FF0000"/>
                                  </a:solidFill>
                                  <a:latin typeface="Cambria Math"/>
                                </a:rPr>
                                <m:t>𝒙</m:t>
                              </m:r>
                            </m:e>
                            <m:sup>
                              <m:r>
                                <a:rPr lang="ar-KW" sz="2000" b="1" i="1">
                                  <a:solidFill>
                                    <a:srgbClr val="FF0000"/>
                                  </a:solidFill>
                                  <a:latin typeface="Cambria Math"/>
                                </a:rPr>
                                <m:t>𝟐</m:t>
                              </m:r>
                            </m:sup>
                          </m:sSup>
                        </m:num>
                        <m:den>
                          <m:r>
                            <a:rPr lang="ar-KW" sz="2000" b="1" i="1">
                              <a:solidFill>
                                <a:srgbClr val="FF0000"/>
                              </a:solidFill>
                              <a:latin typeface="Cambria Math"/>
                            </a:rPr>
                            <m:t>𝟏𝟔</m:t>
                          </m:r>
                        </m:den>
                      </m:f>
                      <m:r>
                        <a:rPr lang="en-US" sz="2000" b="1" i="1">
                          <a:solidFill>
                            <a:srgbClr val="FF0000"/>
                          </a:solidFill>
                          <a:latin typeface="Cambria Math"/>
                        </a:rPr>
                        <m:t>   −    </m:t>
                      </m:r>
                      <m:f>
                        <m:fPr>
                          <m:ctrlPr>
                            <a:rPr lang="en-US" sz="2000" b="1" i="1">
                              <a:solidFill>
                                <a:srgbClr val="FF0000"/>
                              </a:solidFill>
                              <a:latin typeface="Cambria Math" panose="02040503050406030204" pitchFamily="18" charset="0"/>
                            </a:rPr>
                          </m:ctrlPr>
                        </m:fPr>
                        <m:num>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𝟗</m:t>
                              </m:r>
                              <m:r>
                                <a:rPr lang="en-US" sz="2000" b="1" i="1">
                                  <a:solidFill>
                                    <a:srgbClr val="FF0000"/>
                                  </a:solidFill>
                                  <a:latin typeface="Cambria Math"/>
                                </a:rPr>
                                <m:t>𝒚</m:t>
                              </m:r>
                            </m:e>
                            <m:sup>
                              <m:r>
                                <a:rPr lang="en-US" sz="2000" b="1" i="1">
                                  <a:solidFill>
                                    <a:srgbClr val="FF0000"/>
                                  </a:solidFill>
                                  <a:latin typeface="Cambria Math"/>
                                </a:rPr>
                                <m:t>𝟐</m:t>
                              </m:r>
                            </m:sup>
                          </m:sSup>
                        </m:num>
                        <m:den>
                          <m:r>
                            <a:rPr lang="en-US" sz="2000" b="1" i="1">
                              <a:solidFill>
                                <a:srgbClr val="FF0000"/>
                              </a:solidFill>
                              <a:latin typeface="Cambria Math"/>
                            </a:rPr>
                            <m:t>𝟔𝟒</m:t>
                          </m:r>
                        </m:den>
                      </m:f>
                      <m:r>
                        <a:rPr lang="en-US" sz="2000" b="1" i="1">
                          <a:solidFill>
                            <a:srgbClr val="FF0000"/>
                          </a:solidFill>
                          <a:latin typeface="Cambria Math"/>
                        </a:rPr>
                        <m:t>  =</m:t>
                      </m:r>
                      <m:r>
                        <a:rPr lang="en-US" sz="2000" b="1" i="1">
                          <a:solidFill>
                            <a:srgbClr val="FF0000"/>
                          </a:solidFill>
                          <a:latin typeface="Cambria Math"/>
                        </a:rPr>
                        <m:t>𝟏</m:t>
                      </m:r>
                      <m:r>
                        <a:rPr lang="en-US" sz="2000" b="1" i="1">
                          <a:solidFill>
                            <a:srgbClr val="FF0000"/>
                          </a:solidFill>
                          <a:latin typeface="Cambria Math"/>
                        </a:rPr>
                        <m:t> </m:t>
                      </m:r>
                    </m:oMath>
                  </m:oMathPara>
                </a14:m>
                <a:endParaRPr lang="ar-KW" b="1" dirty="0">
                  <a:solidFill>
                    <a:srgbClr val="FF0000"/>
                  </a:solidFill>
                </a:endParaRPr>
              </a:p>
            </p:txBody>
          </p:sp>
        </mc:Choice>
        <mc:Fallback>
          <p:sp>
            <p:nvSpPr>
              <p:cNvPr id="34" name="TextBox 33"/>
              <p:cNvSpPr txBox="1">
                <a:spLocks noRot="1" noChangeAspect="1" noMove="1" noResize="1" noEditPoints="1" noAdjustHandles="1" noChangeArrowheads="1" noChangeShapeType="1" noTextEdit="1"/>
              </p:cNvSpPr>
              <p:nvPr/>
            </p:nvSpPr>
            <p:spPr>
              <a:xfrm>
                <a:off x="3414946" y="5951537"/>
                <a:ext cx="2669222" cy="717825"/>
              </a:xfrm>
              <a:prstGeom prst="rect">
                <a:avLst/>
              </a:prstGeom>
              <a:blipFill>
                <a:blip r:embed="rId10"/>
                <a:stretch>
                  <a:fillRect/>
                </a:stretch>
              </a:blipFill>
            </p:spPr>
            <p:txBody>
              <a:bodyPr/>
              <a:lstStyle/>
              <a:p>
                <a:r>
                  <a:rPr lang="en-US">
                    <a:noFill/>
                  </a:rPr>
                  <a:t> </a:t>
                </a:r>
              </a:p>
            </p:txBody>
          </p:sp>
        </mc:Fallback>
      </mc:AlternateContent>
      <p:sp>
        <p:nvSpPr>
          <p:cNvPr id="35" name="مربع نص 1"/>
          <p:cNvSpPr txBox="1"/>
          <p:nvPr/>
        </p:nvSpPr>
        <p:spPr>
          <a:xfrm>
            <a:off x="5783091" y="6160266"/>
            <a:ext cx="2520280" cy="400110"/>
          </a:xfrm>
          <a:prstGeom prst="rect">
            <a:avLst/>
          </a:prstGeom>
          <a:noFill/>
        </p:spPr>
        <p:txBody>
          <a:bodyPr wrap="square" rtlCol="1">
            <a:spAutoFit/>
          </a:bodyPr>
          <a:lstStyle/>
          <a:p>
            <a:r>
              <a:rPr lang="ar-KW" sz="2000" b="1" dirty="0"/>
              <a:t>معادلة القطع  الزائد : </a:t>
            </a:r>
          </a:p>
        </p:txBody>
      </p:sp>
      <p:sp>
        <p:nvSpPr>
          <p:cNvPr id="36" name="Right Arrow 35"/>
          <p:cNvSpPr/>
          <p:nvPr/>
        </p:nvSpPr>
        <p:spPr>
          <a:xfrm>
            <a:off x="2838882" y="6322646"/>
            <a:ext cx="580990" cy="5868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p:bldP spid="21" grpId="0"/>
      <p:bldP spid="22" grpId="0"/>
      <p:bldP spid="23" grpId="0"/>
      <p:bldP spid="24" grpId="0"/>
      <p:bldP spid="25" grpId="0"/>
      <p:bldP spid="26" grpId="0"/>
      <p:bldP spid="27" grpId="0"/>
      <p:bldP spid="28" grpId="0"/>
      <p:bldP spid="29" grpId="0" animBg="1"/>
      <p:bldP spid="30" grpId="0"/>
      <p:bldP spid="31" grpId="0"/>
      <p:bldP spid="32" grpId="0" animBg="1"/>
      <p:bldP spid="33" grpId="0"/>
      <p:bldP spid="34" grpId="0"/>
      <p:bldP spid="35" grpId="0"/>
      <p:bldP spid="36"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duotone>
              <a:prstClr val="black"/>
              <a:schemeClr val="accent3">
                <a:tint val="45000"/>
                <a:satMod val="400000"/>
              </a:schemeClr>
            </a:duotone>
          </a:blip>
          <a:srcRect l="88419" t="28150" r="1666" b="60925"/>
          <a:stretch>
            <a:fillRect/>
          </a:stretch>
        </p:blipFill>
        <p:spPr bwMode="auto">
          <a:xfrm>
            <a:off x="7740352" y="1295805"/>
            <a:ext cx="792088" cy="495055"/>
          </a:xfrm>
          <a:prstGeom prst="rect">
            <a:avLst/>
          </a:prstGeom>
          <a:noFill/>
          <a:ln w="9525">
            <a:noFill/>
            <a:miter lim="800000"/>
            <a:headEnd/>
            <a:tailEnd/>
          </a:ln>
        </p:spPr>
      </p:pic>
      <p:sp>
        <p:nvSpPr>
          <p:cNvPr id="12" name="Title 1"/>
          <p:cNvSpPr txBox="1">
            <a:spLocks/>
          </p:cNvSpPr>
          <p:nvPr/>
        </p:nvSpPr>
        <p:spPr>
          <a:xfrm>
            <a:off x="7148231" y="164187"/>
            <a:ext cx="1578929" cy="84859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Aft>
                <a:spcPts val="0"/>
              </a:spcAft>
              <a:defRPr/>
            </a:pPr>
            <a:r>
              <a:rPr lang="ar-KW"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حاول ان تحل </a:t>
            </a:r>
            <a:r>
              <a:rPr lang="en-US"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4</a:t>
            </a:r>
            <a:endParaRPr lang="ar-KW"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endParaRPr>
          </a:p>
          <a:p>
            <a:pPr algn="ctr" fontAlgn="auto">
              <a:spcAft>
                <a:spcPts val="0"/>
              </a:spcAft>
              <a:defRPr/>
            </a:pPr>
            <a:r>
              <a:rPr lang="ar-KW"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ص </a:t>
            </a:r>
            <a:r>
              <a:rPr lang="en-US"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124</a:t>
            </a:r>
            <a:r>
              <a:rPr lang="ar-KW" sz="2000" b="1" u="sng"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ea typeface="+mj-ea"/>
                <a:cs typeface="Simplified Arabic" pitchFamily="18" charset="-78"/>
              </a:rPr>
              <a:t> </a:t>
            </a:r>
          </a:p>
        </p:txBody>
      </p:sp>
      <mc:AlternateContent xmlns:mc="http://schemas.openxmlformats.org/markup-compatibility/2006">
        <mc:Choice xmlns:a14="http://schemas.microsoft.com/office/drawing/2010/main" Requires="a14">
          <p:sp>
            <p:nvSpPr>
              <p:cNvPr id="19" name="مربع نص 3"/>
              <p:cNvSpPr txBox="1"/>
              <p:nvPr/>
            </p:nvSpPr>
            <p:spPr>
              <a:xfrm>
                <a:off x="1046392" y="171905"/>
                <a:ext cx="5688632" cy="998863"/>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KW" sz="2400" b="1" dirty="0">
                    <a:solidFill>
                      <a:srgbClr val="00B050"/>
                    </a:solidFill>
                    <a:latin typeface="Simplified Arabic" panose="02020603050405020304" pitchFamily="18" charset="-78"/>
                    <a:cs typeface="Simplified Arabic" panose="02020603050405020304" pitchFamily="18" charset="-78"/>
                  </a:rPr>
                  <a:t>أوجد معادلة القطع الزائد الذى مركزه </a:t>
                </a:r>
                <a:r>
                  <a:rPr lang="en-US" sz="2400" b="1" dirty="0">
                    <a:solidFill>
                      <a:srgbClr val="00B050"/>
                    </a:solidFill>
                    <a:latin typeface="Simplified Arabic" panose="02020603050405020304" pitchFamily="18" charset="-78"/>
                    <a:cs typeface="Simplified Arabic" panose="02020603050405020304" pitchFamily="18" charset="-78"/>
                  </a:rPr>
                  <a:t>( 0 , 0 ) </a:t>
                </a:r>
                <a:r>
                  <a:rPr lang="ar-KW" sz="2400" b="1" dirty="0">
                    <a:solidFill>
                      <a:srgbClr val="00B050"/>
                    </a:solidFill>
                    <a:latin typeface="Simplified Arabic" panose="02020603050405020304" pitchFamily="18" charset="-78"/>
                    <a:cs typeface="Simplified Arabic" panose="02020603050405020304" pitchFamily="18" charset="-78"/>
                  </a:rPr>
                  <a:t> </a:t>
                </a:r>
              </a:p>
              <a:p>
                <a:r>
                  <a:rPr lang="ar-KW" sz="2400" b="1" dirty="0">
                    <a:solidFill>
                      <a:srgbClr val="00B050"/>
                    </a:solidFill>
                    <a:latin typeface="Simplified Arabic" panose="02020603050405020304" pitchFamily="18" charset="-78"/>
                    <a:cs typeface="Simplified Arabic" panose="02020603050405020304" pitchFamily="18" charset="-78"/>
                  </a:rPr>
                  <a:t>وأحد رأسيه </a:t>
                </a:r>
                <a:r>
                  <a:rPr lang="en-US" sz="2400" b="1" dirty="0">
                    <a:solidFill>
                      <a:srgbClr val="00B050"/>
                    </a:solidFill>
                    <a:latin typeface="Simplified Arabic" panose="02020603050405020304" pitchFamily="18" charset="-78"/>
                    <a:cs typeface="Simplified Arabic" panose="02020603050405020304" pitchFamily="18" charset="-78"/>
                  </a:rPr>
                  <a:t>( 0 , </a:t>
                </a:r>
                <a14:m>
                  <m:oMath xmlns:m="http://schemas.openxmlformats.org/officeDocument/2006/math">
                    <m:f>
                      <m:fPr>
                        <m:ctrlPr>
                          <a:rPr lang="en-US" sz="2400" b="1" i="1">
                            <a:solidFill>
                              <a:srgbClr val="00B050"/>
                            </a:solidFill>
                            <a:latin typeface="Cambria Math" panose="02040503050406030204" pitchFamily="18" charset="0"/>
                            <a:cs typeface="Simplified Arabic" panose="02020603050405020304" pitchFamily="18" charset="-78"/>
                          </a:rPr>
                        </m:ctrlPr>
                      </m:fPr>
                      <m:num>
                        <m:r>
                          <a:rPr lang="en-US" sz="2400" b="1" i="1">
                            <a:solidFill>
                              <a:srgbClr val="00B050"/>
                            </a:solidFill>
                            <a:latin typeface="Cambria Math"/>
                            <a:cs typeface="Simplified Arabic" panose="02020603050405020304" pitchFamily="18" charset="-78"/>
                          </a:rPr>
                          <m:t>𝟓</m:t>
                        </m:r>
                      </m:num>
                      <m:den>
                        <m:r>
                          <a:rPr lang="en-US" sz="2400" b="1" i="1">
                            <a:solidFill>
                              <a:srgbClr val="00B050"/>
                            </a:solidFill>
                            <a:latin typeface="Cambria Math"/>
                            <a:cs typeface="Simplified Arabic" panose="02020603050405020304" pitchFamily="18" charset="-78"/>
                          </a:rPr>
                          <m:t>𝟒</m:t>
                        </m:r>
                      </m:den>
                    </m:f>
                  </m:oMath>
                </a14:m>
                <a:r>
                  <a:rPr lang="en-US" sz="2400" b="1" dirty="0">
                    <a:solidFill>
                      <a:srgbClr val="00B050"/>
                    </a:solidFill>
                    <a:latin typeface="Simplified Arabic" panose="02020603050405020304" pitchFamily="18" charset="-78"/>
                    <a:cs typeface="Simplified Arabic" panose="02020603050405020304" pitchFamily="18" charset="-78"/>
                  </a:rPr>
                  <a:t>) </a:t>
                </a:r>
                <a:r>
                  <a:rPr lang="ar-KW" sz="2400" b="1" dirty="0">
                    <a:solidFill>
                      <a:srgbClr val="00B050"/>
                    </a:solidFill>
                    <a:latin typeface="Simplified Arabic" panose="02020603050405020304" pitchFamily="18" charset="-78"/>
                    <a:cs typeface="Simplified Arabic" panose="02020603050405020304" pitchFamily="18" charset="-78"/>
                  </a:rPr>
                  <a:t> ويمر بالنقطة </a:t>
                </a:r>
                <a:r>
                  <a:rPr lang="en-US" sz="2400" b="1" dirty="0">
                    <a:solidFill>
                      <a:srgbClr val="00B050"/>
                    </a:solidFill>
                    <a:latin typeface="Simplified Arabic" panose="02020603050405020304" pitchFamily="18" charset="-78"/>
                    <a:cs typeface="Simplified Arabic" panose="02020603050405020304" pitchFamily="18" charset="-78"/>
                  </a:rPr>
                  <a:t>( -</a:t>
                </a:r>
                <a14:m>
                  <m:oMath xmlns:m="http://schemas.openxmlformats.org/officeDocument/2006/math">
                    <m:rad>
                      <m:radPr>
                        <m:degHide m:val="on"/>
                        <m:ctrlPr>
                          <a:rPr lang="en-US" sz="2400" b="1" i="1">
                            <a:solidFill>
                              <a:srgbClr val="00B050"/>
                            </a:solidFill>
                            <a:latin typeface="Cambria Math" panose="02040503050406030204" pitchFamily="18" charset="0"/>
                            <a:cs typeface="Simplified Arabic" panose="02020603050405020304" pitchFamily="18" charset="-78"/>
                          </a:rPr>
                        </m:ctrlPr>
                      </m:radPr>
                      <m:deg/>
                      <m:e>
                        <m:r>
                          <a:rPr lang="en-US" sz="2400" b="1" i="1">
                            <a:solidFill>
                              <a:srgbClr val="00B050"/>
                            </a:solidFill>
                            <a:latin typeface="Cambria Math"/>
                            <a:cs typeface="Simplified Arabic" panose="02020603050405020304" pitchFamily="18" charset="-78"/>
                          </a:rPr>
                          <m:t>𝟑</m:t>
                        </m:r>
                      </m:e>
                    </m:rad>
                  </m:oMath>
                </a14:m>
                <a:r>
                  <a:rPr lang="en-US" sz="2400" b="1" dirty="0">
                    <a:solidFill>
                      <a:srgbClr val="00B050"/>
                    </a:solidFill>
                    <a:latin typeface="Simplified Arabic" panose="02020603050405020304" pitchFamily="18" charset="-78"/>
                    <a:cs typeface="Simplified Arabic" panose="02020603050405020304" pitchFamily="18" charset="-78"/>
                  </a:rPr>
                  <a:t> , -</a:t>
                </a:r>
                <a14:m>
                  <m:oMath xmlns:m="http://schemas.openxmlformats.org/officeDocument/2006/math">
                    <m:f>
                      <m:fPr>
                        <m:ctrlPr>
                          <a:rPr lang="en-US" sz="2400" b="1" i="1">
                            <a:solidFill>
                              <a:srgbClr val="00B050"/>
                            </a:solidFill>
                            <a:latin typeface="Cambria Math" panose="02040503050406030204" pitchFamily="18" charset="0"/>
                            <a:cs typeface="Simplified Arabic" panose="02020603050405020304" pitchFamily="18" charset="-78"/>
                          </a:rPr>
                        </m:ctrlPr>
                      </m:fPr>
                      <m:num>
                        <m:r>
                          <a:rPr lang="en-US" sz="2400" b="1" i="1">
                            <a:solidFill>
                              <a:srgbClr val="00B050"/>
                            </a:solidFill>
                            <a:latin typeface="Cambria Math"/>
                            <a:cs typeface="Simplified Arabic" panose="02020603050405020304" pitchFamily="18" charset="-78"/>
                          </a:rPr>
                          <m:t>𝟓</m:t>
                        </m:r>
                      </m:num>
                      <m:den>
                        <m:r>
                          <a:rPr lang="en-US" sz="2400" b="1" i="1">
                            <a:solidFill>
                              <a:srgbClr val="00B050"/>
                            </a:solidFill>
                            <a:latin typeface="Cambria Math"/>
                            <a:cs typeface="Simplified Arabic" panose="02020603050405020304" pitchFamily="18" charset="-78"/>
                          </a:rPr>
                          <m:t>𝟐</m:t>
                        </m:r>
                      </m:den>
                    </m:f>
                  </m:oMath>
                </a14:m>
                <a:r>
                  <a:rPr lang="en-US" sz="2400" b="1" dirty="0">
                    <a:solidFill>
                      <a:srgbClr val="00B050"/>
                    </a:solidFill>
                    <a:latin typeface="Simplified Arabic" panose="02020603050405020304" pitchFamily="18" charset="-78"/>
                    <a:cs typeface="Simplified Arabic" panose="02020603050405020304" pitchFamily="18" charset="-78"/>
                  </a:rPr>
                  <a:t> )</a:t>
                </a:r>
                <a:r>
                  <a:rPr lang="ar-KW" sz="2400" b="1" dirty="0">
                    <a:solidFill>
                      <a:srgbClr val="00B050"/>
                    </a:solidFill>
                    <a:latin typeface="Simplified Arabic" panose="02020603050405020304" pitchFamily="18" charset="-78"/>
                    <a:cs typeface="Simplified Arabic" panose="02020603050405020304" pitchFamily="18" charset="-78"/>
                  </a:rPr>
                  <a:t> </a:t>
                </a:r>
                <a:r>
                  <a:rPr lang="en-US" sz="2400" b="1" dirty="0">
                    <a:solidFill>
                      <a:srgbClr val="00B050"/>
                    </a:solidFill>
                    <a:latin typeface="Simplified Arabic" panose="02020603050405020304" pitchFamily="18" charset="-78"/>
                    <a:cs typeface="Simplified Arabic" panose="02020603050405020304" pitchFamily="18" charset="-78"/>
                  </a:rPr>
                  <a:t>.</a:t>
                </a:r>
                <a:endParaRPr lang="ar-KW" sz="2400" b="1" dirty="0">
                  <a:solidFill>
                    <a:srgbClr val="00B050"/>
                  </a:solidFill>
                  <a:latin typeface="Simplified Arabic" panose="02020603050405020304" pitchFamily="18" charset="-78"/>
                  <a:cs typeface="Simplified Arabic" panose="02020603050405020304" pitchFamily="18" charset="-78"/>
                </a:endParaRPr>
              </a:p>
            </p:txBody>
          </p:sp>
        </mc:Choice>
        <mc:Fallback>
          <p:sp>
            <p:nvSpPr>
              <p:cNvPr id="19" name="مربع نص 3"/>
              <p:cNvSpPr txBox="1">
                <a:spLocks noRot="1" noChangeAspect="1" noMove="1" noResize="1" noEditPoints="1" noAdjustHandles="1" noChangeArrowheads="1" noChangeShapeType="1" noTextEdit="1"/>
              </p:cNvSpPr>
              <p:nvPr/>
            </p:nvSpPr>
            <p:spPr>
              <a:xfrm>
                <a:off x="1046392" y="171905"/>
                <a:ext cx="5688632" cy="998863"/>
              </a:xfrm>
              <a:prstGeom prst="rect">
                <a:avLst/>
              </a:prstGeom>
              <a:blipFill>
                <a:blip r:embed="rId3"/>
                <a:stretch>
                  <a:fillRect/>
                </a:stretch>
              </a:blipFill>
              <a:effectLst>
                <a:outerShdw blurRad="50800" dist="25000" dir="5400000" rotWithShape="0">
                  <a:srgbClr val="000000">
                    <a:alpha val="40000"/>
                  </a:srgbClr>
                </a:outerShdw>
                <a:softEdge rad="127000"/>
              </a:effec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TextBox 19"/>
              <p:cNvSpPr txBox="1"/>
              <p:nvPr/>
            </p:nvSpPr>
            <p:spPr>
              <a:xfrm>
                <a:off x="3419872" y="1295803"/>
                <a:ext cx="3456384" cy="540020"/>
              </a:xfrm>
              <a:prstGeom prst="rect">
                <a:avLst/>
              </a:prstGeom>
              <a:noFill/>
            </p:spPr>
            <p:txBody>
              <a:bodyPr wrap="square" rtlCol="1">
                <a:spAutoFit/>
              </a:bodyPr>
              <a:lstStyle/>
              <a:p>
                <a:r>
                  <a:rPr lang="en-US" sz="2000" b="1" dirty="0">
                    <a:latin typeface="رموز الرياضيات العربية"/>
                    <a:cs typeface="رموز الرياضيات العربية"/>
                  </a:rPr>
                  <a:t>e</a:t>
                </a:r>
                <a:r>
                  <a:rPr lang="ar-KW" sz="2000" b="1" dirty="0"/>
                  <a:t> أحد رأسى القطع الزائد </a:t>
                </a:r>
                <a:r>
                  <a:rPr lang="en-US" sz="2000" b="1" dirty="0">
                    <a:latin typeface="Simplified Arabic" panose="02020603050405020304" pitchFamily="18" charset="-78"/>
                    <a:cs typeface="Simplified Arabic" panose="02020603050405020304" pitchFamily="18" charset="-78"/>
                  </a:rPr>
                  <a:t>( 0 , </a:t>
                </a:r>
                <a14:m>
                  <m:oMath xmlns:m="http://schemas.openxmlformats.org/officeDocument/2006/math">
                    <m:f>
                      <m:fPr>
                        <m:ctrlPr>
                          <a:rPr lang="en-US" sz="2000" b="1" i="1">
                            <a:latin typeface="Cambria Math" panose="02040503050406030204" pitchFamily="18" charset="0"/>
                            <a:cs typeface="Simplified Arabic" panose="02020603050405020304" pitchFamily="18" charset="-78"/>
                          </a:rPr>
                        </m:ctrlPr>
                      </m:fPr>
                      <m:num>
                        <m:r>
                          <a:rPr lang="en-US" sz="2000" b="1" i="1">
                            <a:latin typeface="Cambria Math"/>
                            <a:cs typeface="Simplified Arabic" panose="02020603050405020304" pitchFamily="18" charset="-78"/>
                          </a:rPr>
                          <m:t>𝟓</m:t>
                        </m:r>
                      </m:num>
                      <m:den>
                        <m:r>
                          <a:rPr lang="en-US" sz="2000" b="1" i="1">
                            <a:latin typeface="Cambria Math"/>
                            <a:cs typeface="Simplified Arabic" panose="02020603050405020304" pitchFamily="18" charset="-78"/>
                          </a:rPr>
                          <m:t>𝟒</m:t>
                        </m:r>
                      </m:den>
                    </m:f>
                  </m:oMath>
                </a14:m>
                <a:r>
                  <a:rPr lang="en-US" sz="2000" b="1" dirty="0">
                    <a:latin typeface="Simplified Arabic" panose="02020603050405020304" pitchFamily="18" charset="-78"/>
                    <a:cs typeface="Simplified Arabic" panose="02020603050405020304" pitchFamily="18" charset="-78"/>
                  </a:rPr>
                  <a:t>) </a:t>
                </a:r>
                <a:endParaRPr lang="en-US" sz="2000" b="1" dirty="0"/>
              </a:p>
            </p:txBody>
          </p:sp>
        </mc:Choice>
        <mc:Fallback>
          <p:sp>
            <p:nvSpPr>
              <p:cNvPr id="20" name="TextBox 19"/>
              <p:cNvSpPr txBox="1">
                <a:spLocks noRot="1" noChangeAspect="1" noMove="1" noResize="1" noEditPoints="1" noAdjustHandles="1" noChangeArrowheads="1" noChangeShapeType="1" noTextEdit="1"/>
              </p:cNvSpPr>
              <p:nvPr/>
            </p:nvSpPr>
            <p:spPr>
              <a:xfrm>
                <a:off x="3419872" y="1295803"/>
                <a:ext cx="3456384" cy="540020"/>
              </a:xfrm>
              <a:prstGeom prst="rect">
                <a:avLst/>
              </a:prstGeom>
              <a:blipFill>
                <a:blip r:embed="rId4"/>
                <a:stretch>
                  <a:fillRect r="-2116" b="-12500"/>
                </a:stretch>
              </a:blipFill>
            </p:spPr>
            <p:txBody>
              <a:bodyPr/>
              <a:lstStyle/>
              <a:p>
                <a:r>
                  <a:rPr lang="en-US">
                    <a:noFill/>
                  </a:rPr>
                  <a:t> </a:t>
                </a:r>
              </a:p>
            </p:txBody>
          </p:sp>
        </mc:Fallback>
      </mc:AlternateContent>
      <p:sp>
        <p:nvSpPr>
          <p:cNvPr id="21" name="TextBox 20"/>
          <p:cNvSpPr txBox="1"/>
          <p:nvPr/>
        </p:nvSpPr>
        <p:spPr>
          <a:xfrm>
            <a:off x="2954283" y="1835823"/>
            <a:ext cx="4032448" cy="400110"/>
          </a:xfrm>
          <a:prstGeom prst="rect">
            <a:avLst/>
          </a:prstGeom>
          <a:noFill/>
        </p:spPr>
        <p:txBody>
          <a:bodyPr wrap="square" rtlCol="1">
            <a:spAutoFit/>
          </a:bodyPr>
          <a:lstStyle/>
          <a:p>
            <a:r>
              <a:rPr lang="ar-KW" sz="2000" b="1" dirty="0">
                <a:latin typeface="Simplified Arabic" panose="02020603050405020304" pitchFamily="18" charset="-78"/>
                <a:cs typeface="Simplified Arabic" panose="02020603050405020304" pitchFamily="18" charset="-78"/>
                <a:sym typeface="Symbol"/>
              </a:rPr>
              <a:t></a:t>
            </a:r>
            <a:r>
              <a:rPr lang="ar-KW" sz="2000" b="1" dirty="0">
                <a:latin typeface="Simplified Arabic" panose="02020603050405020304" pitchFamily="18" charset="-78"/>
                <a:cs typeface="Simplified Arabic" panose="02020603050405020304" pitchFamily="18" charset="-78"/>
              </a:rPr>
              <a:t> المحور القاطع ينطبق على محور الصادات</a:t>
            </a:r>
          </a:p>
        </p:txBody>
      </p:sp>
      <mc:AlternateContent xmlns:mc="http://schemas.openxmlformats.org/markup-compatibility/2006">
        <mc:Choice xmlns:a14="http://schemas.microsoft.com/office/drawing/2010/main" Requires="a14">
          <p:sp>
            <p:nvSpPr>
              <p:cNvPr id="22" name="TextBox 21"/>
              <p:cNvSpPr txBox="1"/>
              <p:nvPr/>
            </p:nvSpPr>
            <p:spPr>
              <a:xfrm>
                <a:off x="3635896" y="2235935"/>
                <a:ext cx="2669222"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𝒚</m:t>
                              </m:r>
                            </m:e>
                            <m:sup>
                              <m:r>
                                <a:rPr lang="ar-KW" sz="2000" b="1" i="1">
                                  <a:latin typeface="Cambria Math"/>
                                </a:rPr>
                                <m:t>𝟐</m:t>
                              </m:r>
                            </m:sup>
                          </m:sSup>
                        </m:num>
                        <m:den>
                          <m:sSup>
                            <m:sSupPr>
                              <m:ctrlPr>
                                <a:rPr lang="ar-KW" sz="2000" b="1" i="1">
                                  <a:latin typeface="Cambria Math" panose="02040503050406030204" pitchFamily="18" charset="0"/>
                                </a:rPr>
                              </m:ctrlPr>
                            </m:sSupPr>
                            <m:e>
                              <m:r>
                                <a:rPr lang="en-US" sz="2000" b="1" i="1">
                                  <a:latin typeface="Cambria Math"/>
                                </a:rPr>
                                <m:t>𝒂</m:t>
                              </m:r>
                            </m:e>
                            <m:sup>
                              <m:r>
                                <a:rPr lang="ar-KW" sz="2000" b="1" i="1">
                                  <a:latin typeface="Cambria Math"/>
                                </a:rPr>
                                <m:t>𝟐</m:t>
                              </m:r>
                            </m:sup>
                          </m:sSup>
                        </m:den>
                      </m:f>
                      <m:r>
                        <a:rPr lang="en-US" sz="2000" b="1" i="1">
                          <a:latin typeface="Cambria Math"/>
                        </a:rPr>
                        <m:t>  −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𝒙</m:t>
                              </m:r>
                            </m:e>
                            <m:sup>
                              <m:r>
                                <a:rPr lang="en-US" sz="2000" b="1" i="1">
                                  <a:latin typeface="Cambria Math"/>
                                </a:rPr>
                                <m:t>𝟐</m:t>
                              </m:r>
                            </m:sup>
                          </m:sSup>
                        </m:num>
                        <m:den>
                          <m:sSup>
                            <m:sSupPr>
                              <m:ctrlPr>
                                <a:rPr lang="en-US" sz="2000" b="1" i="1">
                                  <a:latin typeface="Cambria Math" panose="02040503050406030204" pitchFamily="18" charset="0"/>
                                </a:rPr>
                              </m:ctrlPr>
                            </m:sSupPr>
                            <m:e>
                              <m:r>
                                <a:rPr lang="en-US" sz="2000" b="1" i="1">
                                  <a:latin typeface="Cambria Math"/>
                                </a:rPr>
                                <m:t>𝒃</m:t>
                              </m:r>
                            </m:e>
                            <m:sup>
                              <m:r>
                                <a:rPr lang="en-US" sz="2000" b="1" i="1">
                                  <a:latin typeface="Cambria Math"/>
                                </a:rPr>
                                <m:t>𝟐</m:t>
                              </m:r>
                            </m:sup>
                          </m:sSup>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22" name="TextBox 21"/>
              <p:cNvSpPr txBox="1">
                <a:spLocks noRot="1" noChangeAspect="1" noMove="1" noResize="1" noEditPoints="1" noAdjustHandles="1" noChangeArrowheads="1" noChangeShapeType="1" noTextEdit="1"/>
              </p:cNvSpPr>
              <p:nvPr/>
            </p:nvSpPr>
            <p:spPr>
              <a:xfrm>
                <a:off x="3635896" y="2235935"/>
                <a:ext cx="2669222" cy="717761"/>
              </a:xfrm>
              <a:prstGeom prst="rect">
                <a:avLst/>
              </a:prstGeom>
              <a:blipFill>
                <a:blip r:embed="rId5"/>
                <a:stretch>
                  <a:fillRect/>
                </a:stretch>
              </a:blipFill>
            </p:spPr>
            <p:txBody>
              <a:bodyPr/>
              <a:lstStyle/>
              <a:p>
                <a:r>
                  <a:rPr lang="en-US">
                    <a:noFill/>
                  </a:rPr>
                  <a:t> </a:t>
                </a:r>
              </a:p>
            </p:txBody>
          </p:sp>
        </mc:Fallback>
      </mc:AlternateContent>
      <p:sp>
        <p:nvSpPr>
          <p:cNvPr id="23" name="TextBox 22"/>
          <p:cNvSpPr txBox="1"/>
          <p:nvPr/>
        </p:nvSpPr>
        <p:spPr>
          <a:xfrm>
            <a:off x="5618900" y="2235933"/>
            <a:ext cx="2669222" cy="400110"/>
          </a:xfrm>
          <a:prstGeom prst="rect">
            <a:avLst/>
          </a:prstGeom>
          <a:noFill/>
        </p:spPr>
        <p:txBody>
          <a:bodyPr wrap="square" rtlCol="1">
            <a:spAutoFit/>
          </a:bodyPr>
          <a:lstStyle/>
          <a:p>
            <a:r>
              <a:rPr lang="ar-KW" sz="2000" b="1" dirty="0">
                <a:latin typeface="Simplified Arabic" panose="02020603050405020304" pitchFamily="18" charset="-78"/>
                <a:cs typeface="Simplified Arabic" panose="02020603050405020304" pitchFamily="18" charset="-78"/>
              </a:rPr>
              <a:t>ومعادلة القطع هى : </a:t>
            </a:r>
          </a:p>
        </p:txBody>
      </p:sp>
      <mc:AlternateContent xmlns:mc="http://schemas.openxmlformats.org/markup-compatibility/2006">
        <mc:Choice xmlns:a14="http://schemas.microsoft.com/office/drawing/2010/main" Requires="a14">
          <p:sp>
            <p:nvSpPr>
              <p:cNvPr id="26" name="مربع نص 4"/>
              <p:cNvSpPr txBox="1"/>
              <p:nvPr/>
            </p:nvSpPr>
            <p:spPr>
              <a:xfrm>
                <a:off x="5172546" y="3717032"/>
                <a:ext cx="3561933" cy="847796"/>
              </a:xfrm>
              <a:prstGeom prst="rect">
                <a:avLst/>
              </a:prstGeom>
              <a:noFill/>
            </p:spPr>
            <p:txBody>
              <a:bodyPr wrap="square" rtlCol="1">
                <a:spAutoFit/>
              </a:bodyPr>
              <a:lstStyle/>
              <a:p>
                <a:r>
                  <a:rPr lang="ar-KW" sz="2000" b="1" dirty="0">
                    <a:latin typeface="Simplified Arabic" panose="02020603050405020304" pitchFamily="18" charset="-78"/>
                    <a:cs typeface="Simplified Arabic" panose="02020603050405020304" pitchFamily="18" charset="-78"/>
                  </a:rPr>
                  <a:t>يمر القطع الزائد بالنقطة </a:t>
                </a:r>
                <a:r>
                  <a:rPr lang="en-US" sz="2000" b="1" dirty="0">
                    <a:latin typeface="Simplified Arabic" panose="02020603050405020304" pitchFamily="18" charset="-78"/>
                    <a:cs typeface="Simplified Arabic" panose="02020603050405020304" pitchFamily="18" charset="-78"/>
                  </a:rPr>
                  <a:t>( -</a:t>
                </a:r>
                <a14:m>
                  <m:oMath xmlns:m="http://schemas.openxmlformats.org/officeDocument/2006/math">
                    <m:rad>
                      <m:radPr>
                        <m:degHide m:val="on"/>
                        <m:ctrlPr>
                          <a:rPr lang="en-US" sz="2000" b="1" i="1">
                            <a:latin typeface="Cambria Math" panose="02040503050406030204" pitchFamily="18" charset="0"/>
                            <a:cs typeface="Simplified Arabic" panose="02020603050405020304" pitchFamily="18" charset="-78"/>
                          </a:rPr>
                        </m:ctrlPr>
                      </m:radPr>
                      <m:deg/>
                      <m:e>
                        <m:r>
                          <a:rPr lang="en-US" sz="2000" b="1" i="1">
                            <a:latin typeface="Cambria Math"/>
                            <a:cs typeface="Simplified Arabic" panose="02020603050405020304" pitchFamily="18" charset="-78"/>
                          </a:rPr>
                          <m:t>𝟑</m:t>
                        </m:r>
                      </m:e>
                    </m:rad>
                  </m:oMath>
                </a14:m>
                <a:r>
                  <a:rPr lang="en-US" sz="2000" b="1" dirty="0">
                    <a:latin typeface="Simplified Arabic" panose="02020603050405020304" pitchFamily="18" charset="-78"/>
                    <a:cs typeface="Simplified Arabic" panose="02020603050405020304" pitchFamily="18" charset="-78"/>
                  </a:rPr>
                  <a:t> , -</a:t>
                </a:r>
                <a14:m>
                  <m:oMath xmlns:m="http://schemas.openxmlformats.org/officeDocument/2006/math">
                    <m:f>
                      <m:fPr>
                        <m:ctrlPr>
                          <a:rPr lang="en-US" sz="2000" b="1" i="1">
                            <a:latin typeface="Cambria Math" panose="02040503050406030204" pitchFamily="18" charset="0"/>
                            <a:cs typeface="Simplified Arabic" panose="02020603050405020304" pitchFamily="18" charset="-78"/>
                          </a:rPr>
                        </m:ctrlPr>
                      </m:fPr>
                      <m:num>
                        <m:r>
                          <a:rPr lang="en-US" sz="2000" b="1" i="1">
                            <a:latin typeface="Cambria Math"/>
                            <a:cs typeface="Simplified Arabic" panose="02020603050405020304" pitchFamily="18" charset="-78"/>
                          </a:rPr>
                          <m:t>𝟓</m:t>
                        </m:r>
                      </m:num>
                      <m:den>
                        <m:r>
                          <a:rPr lang="en-US" sz="2000" b="1" i="1">
                            <a:latin typeface="Cambria Math"/>
                            <a:cs typeface="Simplified Arabic" panose="02020603050405020304" pitchFamily="18" charset="-78"/>
                          </a:rPr>
                          <m:t>𝟐</m:t>
                        </m:r>
                      </m:den>
                    </m:f>
                  </m:oMath>
                </a14:m>
                <a:r>
                  <a:rPr lang="en-US" sz="2000" b="1" dirty="0">
                    <a:latin typeface="Simplified Arabic" panose="02020603050405020304" pitchFamily="18" charset="-78"/>
                    <a:cs typeface="Simplified Arabic" panose="02020603050405020304" pitchFamily="18" charset="-78"/>
                  </a:rPr>
                  <a:t> )</a:t>
                </a:r>
                <a:r>
                  <a:rPr lang="ar-KW" sz="2000" b="1" dirty="0">
                    <a:latin typeface="Simplified Arabic" panose="02020603050405020304" pitchFamily="18" charset="-78"/>
                    <a:cs typeface="Simplified Arabic" panose="02020603050405020304" pitchFamily="18" charset="-78"/>
                  </a:rPr>
                  <a:t> بالتعويض </a:t>
                </a:r>
              </a:p>
            </p:txBody>
          </p:sp>
        </mc:Choice>
        <mc:Fallback>
          <p:sp>
            <p:nvSpPr>
              <p:cNvPr id="26" name="مربع نص 4"/>
              <p:cNvSpPr txBox="1">
                <a:spLocks noRot="1" noChangeAspect="1" noMove="1" noResize="1" noEditPoints="1" noAdjustHandles="1" noChangeArrowheads="1" noChangeShapeType="1" noTextEdit="1"/>
              </p:cNvSpPr>
              <p:nvPr/>
            </p:nvSpPr>
            <p:spPr>
              <a:xfrm>
                <a:off x="5172546" y="3717032"/>
                <a:ext cx="3561933" cy="847796"/>
              </a:xfrm>
              <a:prstGeom prst="rect">
                <a:avLst/>
              </a:prstGeom>
              <a:blipFill>
                <a:blip r:embed="rId6"/>
                <a:stretch>
                  <a:fillRect l="-1884" r="-1712" b="-11511"/>
                </a:stretch>
              </a:blipFill>
            </p:spPr>
            <p:txBody>
              <a:bodyPr/>
              <a:lstStyle/>
              <a:p>
                <a:r>
                  <a:rPr lang="en-US">
                    <a:noFill/>
                  </a:rPr>
                  <a:t> </a:t>
                </a:r>
              </a:p>
            </p:txBody>
          </p:sp>
        </mc:Fallback>
      </mc:AlternateContent>
      <p:sp>
        <p:nvSpPr>
          <p:cNvPr id="29" name="Right Arrow 28"/>
          <p:cNvSpPr/>
          <p:nvPr/>
        </p:nvSpPr>
        <p:spPr>
          <a:xfrm>
            <a:off x="3347864" y="4594454"/>
            <a:ext cx="580990" cy="5868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sz="2000">
              <a:solidFill>
                <a:schemeClr val="tx1"/>
              </a:solidFill>
              <a:latin typeface="Simplified Arabic" panose="02020603050405020304" pitchFamily="18" charset="-78"/>
              <a:cs typeface="Simplified Arabic" panose="02020603050405020304" pitchFamily="18" charset="-78"/>
            </a:endParaRPr>
          </a:p>
        </p:txBody>
      </p:sp>
      <p:sp>
        <p:nvSpPr>
          <p:cNvPr id="32" name="Right Arrow 31"/>
          <p:cNvSpPr/>
          <p:nvPr/>
        </p:nvSpPr>
        <p:spPr>
          <a:xfrm>
            <a:off x="3991010" y="5445224"/>
            <a:ext cx="580990" cy="5868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KW">
              <a:solidFill>
                <a:schemeClr val="tx1"/>
              </a:solidFill>
            </a:endParaRPr>
          </a:p>
        </p:txBody>
      </p:sp>
      <mc:AlternateContent xmlns:mc="http://schemas.openxmlformats.org/markup-compatibility/2006">
        <mc:Choice xmlns:a14="http://schemas.microsoft.com/office/drawing/2010/main" Requires="a14">
          <p:sp>
            <p:nvSpPr>
              <p:cNvPr id="37" name="TextBox 36"/>
              <p:cNvSpPr txBox="1"/>
              <p:nvPr/>
            </p:nvSpPr>
            <p:spPr>
              <a:xfrm>
                <a:off x="5580112" y="3177012"/>
                <a:ext cx="2841532" cy="540020"/>
              </a:xfrm>
              <a:prstGeom prst="rect">
                <a:avLst/>
              </a:prstGeom>
              <a:noFill/>
            </p:spPr>
            <p:txBody>
              <a:bodyPr wrap="square" rtlCol="1">
                <a:spAutoFit/>
              </a:bodyPr>
              <a:lstStyle/>
              <a:p>
                <a:r>
                  <a:rPr lang="ar-KW" sz="2000" b="1" dirty="0"/>
                  <a:t>من المعطيات  </a:t>
                </a:r>
                <a14:m>
                  <m:oMath xmlns:m="http://schemas.openxmlformats.org/officeDocument/2006/math">
                    <m:f>
                      <m:fPr>
                        <m:ctrlPr>
                          <a:rPr lang="en-US" sz="2000" b="1" i="1">
                            <a:latin typeface="Cambria Math" panose="02040503050406030204" pitchFamily="18" charset="0"/>
                          </a:rPr>
                        </m:ctrlPr>
                      </m:fPr>
                      <m:num>
                        <m:r>
                          <a:rPr lang="en-US" sz="2000" b="1" i="1">
                            <a:latin typeface="Cambria Math"/>
                          </a:rPr>
                          <m:t>𝟓</m:t>
                        </m:r>
                      </m:num>
                      <m:den>
                        <m:r>
                          <a:rPr lang="en-US" sz="2000" b="1" i="1">
                            <a:latin typeface="Cambria Math"/>
                          </a:rPr>
                          <m:t>𝟒</m:t>
                        </m:r>
                      </m:den>
                    </m:f>
                  </m:oMath>
                </a14:m>
                <a:r>
                  <a:rPr lang="ar-KW" sz="2000" b="1" dirty="0"/>
                  <a:t> </a:t>
                </a:r>
                <a:r>
                  <a:rPr lang="en-US" sz="2000" b="1" dirty="0"/>
                  <a:t>= </a:t>
                </a:r>
                <a:r>
                  <a:rPr lang="ar-KW" sz="2000" b="1" dirty="0"/>
                  <a:t> </a:t>
                </a:r>
                <a:r>
                  <a:rPr lang="en-US" sz="2000" b="1" dirty="0"/>
                  <a:t>a</a:t>
                </a:r>
                <a:r>
                  <a:rPr lang="ar-KW" sz="2000" b="1" dirty="0"/>
                  <a:t>  فيكون  </a:t>
                </a:r>
              </a:p>
            </p:txBody>
          </p:sp>
        </mc:Choice>
        <mc:Fallback>
          <p:sp>
            <p:nvSpPr>
              <p:cNvPr id="37" name="TextBox 36"/>
              <p:cNvSpPr txBox="1">
                <a:spLocks noRot="1" noChangeAspect="1" noMove="1" noResize="1" noEditPoints="1" noAdjustHandles="1" noChangeArrowheads="1" noChangeShapeType="1" noTextEdit="1"/>
              </p:cNvSpPr>
              <p:nvPr/>
            </p:nvSpPr>
            <p:spPr>
              <a:xfrm>
                <a:off x="5580112" y="3177012"/>
                <a:ext cx="2841532" cy="540020"/>
              </a:xfrm>
              <a:prstGeom prst="rect">
                <a:avLst/>
              </a:prstGeom>
              <a:blipFill>
                <a:blip r:embed="rId7"/>
                <a:stretch>
                  <a:fillRect r="-2141" b="-674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8" name="TextBox 37"/>
              <p:cNvSpPr txBox="1"/>
              <p:nvPr/>
            </p:nvSpPr>
            <p:spPr>
              <a:xfrm>
                <a:off x="3269553" y="2953694"/>
                <a:ext cx="2669222" cy="966098"/>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sSup>
                            <m:sSupPr>
                              <m:ctrlPr>
                                <a:rPr lang="ar-KW" sz="2000" b="1" i="1">
                                  <a:latin typeface="Cambria Math" panose="02040503050406030204" pitchFamily="18" charset="0"/>
                                </a:rPr>
                              </m:ctrlPr>
                            </m:sSupPr>
                            <m:e>
                              <m:r>
                                <a:rPr lang="en-US" sz="2000" b="1" i="1">
                                  <a:latin typeface="Cambria Math"/>
                                </a:rPr>
                                <m:t>𝒚</m:t>
                              </m:r>
                            </m:e>
                            <m:sup>
                              <m:r>
                                <a:rPr lang="ar-KW" sz="2000" b="1" i="1">
                                  <a:latin typeface="Cambria Math"/>
                                </a:rPr>
                                <m:t>𝟐</m:t>
                              </m:r>
                            </m:sup>
                          </m:sSup>
                        </m:num>
                        <m:den>
                          <m:f>
                            <m:fPr>
                              <m:ctrlPr>
                                <a:rPr lang="ar-KW" sz="2000" b="1" i="1">
                                  <a:latin typeface="Cambria Math" panose="02040503050406030204" pitchFamily="18" charset="0"/>
                                </a:rPr>
                              </m:ctrlPr>
                            </m:fPr>
                            <m:num>
                              <m:r>
                                <a:rPr lang="ar-KW" sz="2000" b="1" i="1">
                                  <a:latin typeface="Cambria Math"/>
                                </a:rPr>
                                <m:t>𝟐𝟓</m:t>
                              </m:r>
                            </m:num>
                            <m:den>
                              <m:r>
                                <a:rPr lang="ar-KW" sz="2000" b="1" i="1">
                                  <a:latin typeface="Cambria Math"/>
                                </a:rPr>
                                <m:t>𝟏𝟔</m:t>
                              </m:r>
                            </m:den>
                          </m:f>
                        </m:den>
                      </m:f>
                      <m:r>
                        <a:rPr lang="en-US" sz="2000" b="1" i="1">
                          <a:latin typeface="Cambria Math"/>
                        </a:rPr>
                        <m:t>   −    </m:t>
                      </m:r>
                      <m:f>
                        <m:fPr>
                          <m:ctrlPr>
                            <a:rPr lang="en-US" sz="2000" b="1"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𝒙</m:t>
                              </m:r>
                            </m:e>
                            <m:sup>
                              <m:r>
                                <a:rPr lang="en-US" sz="2000" b="1" i="1">
                                  <a:latin typeface="Cambria Math"/>
                                </a:rPr>
                                <m:t>𝟐</m:t>
                              </m:r>
                            </m:sup>
                          </m:sSup>
                        </m:num>
                        <m:den>
                          <m:sSup>
                            <m:sSupPr>
                              <m:ctrlPr>
                                <a:rPr lang="en-US" sz="2000" b="1" i="1">
                                  <a:latin typeface="Cambria Math" panose="02040503050406030204" pitchFamily="18" charset="0"/>
                                </a:rPr>
                              </m:ctrlPr>
                            </m:sSupPr>
                            <m:e>
                              <m:r>
                                <a:rPr lang="en-US" sz="2000" b="1" i="1">
                                  <a:latin typeface="Cambria Math"/>
                                </a:rPr>
                                <m:t>𝒃</m:t>
                              </m:r>
                            </m:e>
                            <m:sup>
                              <m:r>
                                <a:rPr lang="en-US" sz="2000" b="1" i="1">
                                  <a:latin typeface="Cambria Math"/>
                                </a:rPr>
                                <m:t>𝟐</m:t>
                              </m:r>
                            </m:sup>
                          </m:sSup>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38" name="TextBox 37"/>
              <p:cNvSpPr txBox="1">
                <a:spLocks noRot="1" noChangeAspect="1" noMove="1" noResize="1" noEditPoints="1" noAdjustHandles="1" noChangeArrowheads="1" noChangeShapeType="1" noTextEdit="1"/>
              </p:cNvSpPr>
              <p:nvPr/>
            </p:nvSpPr>
            <p:spPr>
              <a:xfrm>
                <a:off x="3269553" y="2953694"/>
                <a:ext cx="2669222" cy="966098"/>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758389" y="4032655"/>
                <a:ext cx="2669222" cy="1124539"/>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latin typeface="Cambria Math" panose="02040503050406030204" pitchFamily="18" charset="0"/>
                            </a:rPr>
                          </m:ctrlPr>
                        </m:fPr>
                        <m:num>
                          <m:f>
                            <m:fPr>
                              <m:ctrlPr>
                                <a:rPr lang="ar-KW" sz="2000" b="1" i="1">
                                  <a:latin typeface="Cambria Math" panose="02040503050406030204" pitchFamily="18" charset="0"/>
                                </a:rPr>
                              </m:ctrlPr>
                            </m:fPr>
                            <m:num>
                              <m:r>
                                <a:rPr lang="ar-KW" sz="2000" b="1" i="1">
                                  <a:latin typeface="Cambria Math"/>
                                </a:rPr>
                                <m:t>𝟐𝟓</m:t>
                              </m:r>
                            </m:num>
                            <m:den>
                              <m:r>
                                <a:rPr lang="ar-KW" sz="2000" b="1" i="1">
                                  <a:latin typeface="Cambria Math"/>
                                </a:rPr>
                                <m:t>𝟒</m:t>
                              </m:r>
                            </m:den>
                          </m:f>
                        </m:num>
                        <m:den>
                          <m:f>
                            <m:fPr>
                              <m:ctrlPr>
                                <a:rPr lang="ar-KW" sz="2000" b="1" i="1">
                                  <a:latin typeface="Cambria Math" panose="02040503050406030204" pitchFamily="18" charset="0"/>
                                </a:rPr>
                              </m:ctrlPr>
                            </m:fPr>
                            <m:num>
                              <m:r>
                                <a:rPr lang="ar-KW" sz="2000" b="1" i="1">
                                  <a:latin typeface="Cambria Math"/>
                                </a:rPr>
                                <m:t>𝟐𝟓</m:t>
                              </m:r>
                            </m:num>
                            <m:den>
                              <m:r>
                                <a:rPr lang="ar-KW" sz="2000" b="1" i="1">
                                  <a:latin typeface="Cambria Math"/>
                                </a:rPr>
                                <m:t>𝟏𝟔</m:t>
                              </m:r>
                            </m:den>
                          </m:f>
                        </m:den>
                      </m:f>
                      <m:r>
                        <a:rPr lang="en-US" sz="2000" b="1" i="1">
                          <a:latin typeface="Cambria Math"/>
                        </a:rPr>
                        <m:t>   −    </m:t>
                      </m:r>
                      <m:f>
                        <m:fPr>
                          <m:ctrlPr>
                            <a:rPr lang="en-US" sz="2000" b="1" i="1">
                              <a:latin typeface="Cambria Math" panose="02040503050406030204" pitchFamily="18" charset="0"/>
                            </a:rPr>
                          </m:ctrlPr>
                        </m:fPr>
                        <m:num>
                          <m:r>
                            <a:rPr lang="en-US" sz="2000" b="1" i="1">
                              <a:latin typeface="Cambria Math"/>
                            </a:rPr>
                            <m:t>𝟑</m:t>
                          </m:r>
                        </m:num>
                        <m:den>
                          <m:sSup>
                            <m:sSupPr>
                              <m:ctrlPr>
                                <a:rPr lang="en-US" sz="2000" b="1" i="1">
                                  <a:latin typeface="Cambria Math" panose="02040503050406030204" pitchFamily="18" charset="0"/>
                                </a:rPr>
                              </m:ctrlPr>
                            </m:sSupPr>
                            <m:e>
                              <m:r>
                                <a:rPr lang="en-US" sz="2000" b="1" i="1">
                                  <a:latin typeface="Cambria Math"/>
                                </a:rPr>
                                <m:t>𝒃</m:t>
                              </m:r>
                            </m:e>
                            <m:sup>
                              <m:r>
                                <a:rPr lang="en-US" sz="2000" b="1" i="1">
                                  <a:latin typeface="Cambria Math"/>
                                </a:rPr>
                                <m:t>𝟐</m:t>
                              </m:r>
                            </m:sup>
                          </m:sSup>
                        </m:den>
                      </m:f>
                      <m:r>
                        <a:rPr lang="en-US" sz="2000" b="1" i="1">
                          <a:latin typeface="Cambria Math"/>
                        </a:rPr>
                        <m:t>  =</m:t>
                      </m:r>
                      <m:r>
                        <a:rPr lang="en-US" sz="2000" b="1" i="1">
                          <a:latin typeface="Cambria Math"/>
                        </a:rPr>
                        <m:t>𝟏</m:t>
                      </m:r>
                      <m:r>
                        <a:rPr lang="en-US" sz="2000" b="1" i="1">
                          <a:latin typeface="Cambria Math"/>
                        </a:rPr>
                        <m:t> </m:t>
                      </m:r>
                    </m:oMath>
                  </m:oMathPara>
                </a14:m>
                <a:endParaRPr lang="ar-KW" b="1" dirty="0">
                  <a:solidFill>
                    <a:schemeClr val="tx1"/>
                  </a:solidFill>
                </a:endParaRPr>
              </a:p>
            </p:txBody>
          </p:sp>
        </mc:Choice>
        <mc:Fallback>
          <p:sp>
            <p:nvSpPr>
              <p:cNvPr id="39" name="TextBox 38"/>
              <p:cNvSpPr txBox="1">
                <a:spLocks noRot="1" noChangeAspect="1" noMove="1" noResize="1" noEditPoints="1" noAdjustHandles="1" noChangeArrowheads="1" noChangeShapeType="1" noTextEdit="1"/>
              </p:cNvSpPr>
              <p:nvPr/>
            </p:nvSpPr>
            <p:spPr>
              <a:xfrm>
                <a:off x="758389" y="4032655"/>
                <a:ext cx="2669222" cy="1124539"/>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3558962" y="4243348"/>
                <a:ext cx="2957254" cy="625812"/>
              </a:xfrm>
              <a:prstGeom prst="rect">
                <a:avLst/>
              </a:prstGeom>
              <a:noFill/>
            </p:spPr>
            <p:txBody>
              <a:bodyPr wrap="square" rtlCol="1">
                <a:spAutoFit/>
              </a:bodyPr>
              <a:lstStyle/>
              <a:p>
                <a:r>
                  <a:rPr lang="en-US" sz="2000" b="1" dirty="0"/>
                  <a:t>4</a:t>
                </a:r>
                <a14:m>
                  <m:oMath xmlns:m="http://schemas.openxmlformats.org/officeDocument/2006/math">
                    <m:r>
                      <a:rPr lang="en-US" sz="2400" b="1">
                        <a:latin typeface="Cambria Math"/>
                      </a:rPr>
                      <m:t> </m:t>
                    </m:r>
                    <m:r>
                      <a:rPr lang="en-US" sz="2400" b="1" i="1">
                        <a:latin typeface="Cambria Math"/>
                      </a:rPr>
                      <m:t>−  </m:t>
                    </m:r>
                    <m:f>
                      <m:fPr>
                        <m:ctrlPr>
                          <a:rPr lang="en-US" sz="2400" b="1" i="1">
                            <a:latin typeface="Cambria Math" panose="02040503050406030204" pitchFamily="18" charset="0"/>
                          </a:rPr>
                        </m:ctrlPr>
                      </m:fPr>
                      <m:num>
                        <m:r>
                          <a:rPr lang="en-US" sz="2400" b="1" i="1">
                            <a:latin typeface="Cambria Math"/>
                          </a:rPr>
                          <m:t>𝟑</m:t>
                        </m:r>
                      </m:num>
                      <m:den>
                        <m:sSup>
                          <m:sSupPr>
                            <m:ctrlPr>
                              <a:rPr lang="en-US" sz="2400" b="1" i="1">
                                <a:latin typeface="Cambria Math" panose="02040503050406030204" pitchFamily="18" charset="0"/>
                              </a:rPr>
                            </m:ctrlPr>
                          </m:sSupPr>
                          <m:e>
                            <m:r>
                              <a:rPr lang="en-US" sz="2400" b="1" i="1">
                                <a:latin typeface="Cambria Math"/>
                              </a:rPr>
                              <m:t>𝒃</m:t>
                            </m:r>
                          </m:e>
                          <m:sup>
                            <m:r>
                              <a:rPr lang="en-US" sz="2400" b="1" i="1">
                                <a:latin typeface="Cambria Math"/>
                              </a:rPr>
                              <m:t>𝟐</m:t>
                            </m:r>
                          </m:sup>
                        </m:sSup>
                      </m:den>
                    </m:f>
                    <m:r>
                      <a:rPr lang="en-US" sz="2400" b="1" i="1">
                        <a:latin typeface="Cambria Math"/>
                      </a:rPr>
                      <m:t>  =</m:t>
                    </m:r>
                    <m:r>
                      <a:rPr lang="en-US" sz="2400" b="1" i="1">
                        <a:latin typeface="Cambria Math"/>
                      </a:rPr>
                      <m:t>𝟏</m:t>
                    </m:r>
                    <m:r>
                      <a:rPr lang="en-US" sz="2400" b="1" i="1">
                        <a:latin typeface="Cambria Math"/>
                      </a:rPr>
                      <m:t>          </m:t>
                    </m:r>
                  </m:oMath>
                </a14:m>
                <a:endParaRPr lang="ar-KW" b="1" dirty="0">
                  <a:solidFill>
                    <a:schemeClr val="tx1"/>
                  </a:solidFill>
                </a:endParaRPr>
              </a:p>
            </p:txBody>
          </p:sp>
        </mc:Choice>
        <mc:Fallback>
          <p:sp>
            <p:nvSpPr>
              <p:cNvPr id="40" name="TextBox 39"/>
              <p:cNvSpPr txBox="1">
                <a:spLocks noRot="1" noChangeAspect="1" noMove="1" noResize="1" noEditPoints="1" noAdjustHandles="1" noChangeArrowheads="1" noChangeShapeType="1" noTextEdit="1"/>
              </p:cNvSpPr>
              <p:nvPr/>
            </p:nvSpPr>
            <p:spPr>
              <a:xfrm>
                <a:off x="3558962" y="4243348"/>
                <a:ext cx="2957254" cy="625812"/>
              </a:xfrm>
              <a:prstGeom prst="rect">
                <a:avLst/>
              </a:prstGeom>
              <a:blipFill>
                <a:blip r:embed="rId10"/>
                <a:stretch>
                  <a:fillRect/>
                </a:stretch>
              </a:blipFill>
            </p:spPr>
            <p:txBody>
              <a:bodyPr/>
              <a:lstStyle/>
              <a:p>
                <a:r>
                  <a:rPr lang="en-US">
                    <a:noFill/>
                  </a:rPr>
                  <a:t> </a:t>
                </a:r>
              </a:p>
            </p:txBody>
          </p:sp>
        </mc:Fallback>
      </mc:AlternateContent>
      <p:sp>
        <p:nvSpPr>
          <p:cNvPr id="41" name="مربع نص 2"/>
          <p:cNvSpPr txBox="1"/>
          <p:nvPr/>
        </p:nvSpPr>
        <p:spPr>
          <a:xfrm>
            <a:off x="5472100" y="6012678"/>
            <a:ext cx="2808312" cy="461665"/>
          </a:xfrm>
          <a:prstGeom prst="rect">
            <a:avLst/>
          </a:prstGeom>
          <a:noFill/>
        </p:spPr>
        <p:txBody>
          <a:bodyPr wrap="square" rtlCol="1">
            <a:spAutoFit/>
          </a:bodyPr>
          <a:lstStyle/>
          <a:p>
            <a:r>
              <a:rPr lang="ar-KW" sz="2400" b="1" dirty="0"/>
              <a:t>معادلة القطع الزائد :</a:t>
            </a:r>
          </a:p>
        </p:txBody>
      </p:sp>
      <mc:AlternateContent xmlns:mc="http://schemas.openxmlformats.org/markup-compatibility/2006">
        <mc:Choice xmlns:a14="http://schemas.microsoft.com/office/drawing/2010/main" Requires="a14">
          <p:sp>
            <p:nvSpPr>
              <p:cNvPr id="42" name="TextBox 41"/>
              <p:cNvSpPr txBox="1"/>
              <p:nvPr/>
            </p:nvSpPr>
            <p:spPr>
              <a:xfrm>
                <a:off x="3536013" y="5842617"/>
                <a:ext cx="2669222" cy="7177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ar-KW" sz="2000" b="1" i="1">
                              <a:solidFill>
                                <a:srgbClr val="FF0000"/>
                              </a:solidFill>
                              <a:latin typeface="Cambria Math" panose="02040503050406030204" pitchFamily="18" charset="0"/>
                            </a:rPr>
                          </m:ctrlPr>
                        </m:fPr>
                        <m:num>
                          <m:sSup>
                            <m:sSupPr>
                              <m:ctrlPr>
                                <a:rPr lang="ar-KW" sz="2000" b="1" i="1">
                                  <a:solidFill>
                                    <a:srgbClr val="FF0000"/>
                                  </a:solidFill>
                                  <a:latin typeface="Cambria Math" panose="02040503050406030204" pitchFamily="18" charset="0"/>
                                </a:rPr>
                              </m:ctrlPr>
                            </m:sSupPr>
                            <m:e>
                              <m:r>
                                <a:rPr lang="en-US" sz="2000" b="1" i="1">
                                  <a:solidFill>
                                    <a:srgbClr val="FF0000"/>
                                  </a:solidFill>
                                  <a:latin typeface="Cambria Math"/>
                                </a:rPr>
                                <m:t>𝟏𝟔</m:t>
                              </m:r>
                              <m:r>
                                <a:rPr lang="en-US" sz="2000" b="1" i="1">
                                  <a:solidFill>
                                    <a:srgbClr val="FF0000"/>
                                  </a:solidFill>
                                  <a:latin typeface="Cambria Math"/>
                                </a:rPr>
                                <m:t>𝒚</m:t>
                              </m:r>
                            </m:e>
                            <m:sup>
                              <m:r>
                                <a:rPr lang="ar-KW" sz="2000" b="1" i="1">
                                  <a:solidFill>
                                    <a:srgbClr val="FF0000"/>
                                  </a:solidFill>
                                  <a:latin typeface="Cambria Math"/>
                                </a:rPr>
                                <m:t>𝟐</m:t>
                              </m:r>
                            </m:sup>
                          </m:sSup>
                        </m:num>
                        <m:den>
                          <m:r>
                            <a:rPr lang="ar-KW" sz="2000" b="1" i="1">
                              <a:solidFill>
                                <a:srgbClr val="FF0000"/>
                              </a:solidFill>
                              <a:latin typeface="Cambria Math"/>
                            </a:rPr>
                            <m:t>𝟐𝟓</m:t>
                          </m:r>
                        </m:den>
                      </m:f>
                      <m:r>
                        <a:rPr lang="en-US" sz="2000" b="1" i="1">
                          <a:solidFill>
                            <a:srgbClr val="FF0000"/>
                          </a:solidFill>
                          <a:latin typeface="Cambria Math"/>
                        </a:rPr>
                        <m:t>   −    </m:t>
                      </m:r>
                      <m:f>
                        <m:fPr>
                          <m:ctrlPr>
                            <a:rPr lang="en-US" sz="2000" b="1" i="1">
                              <a:solidFill>
                                <a:srgbClr val="FF0000"/>
                              </a:solidFill>
                              <a:latin typeface="Cambria Math" panose="02040503050406030204" pitchFamily="18" charset="0"/>
                            </a:rPr>
                          </m:ctrlPr>
                        </m:fPr>
                        <m:num>
                          <m:sSup>
                            <m:sSupPr>
                              <m:ctrlPr>
                                <a:rPr lang="en-US" sz="2000" b="1" i="1">
                                  <a:solidFill>
                                    <a:srgbClr val="FF0000"/>
                                  </a:solidFill>
                                  <a:latin typeface="Cambria Math" panose="02040503050406030204" pitchFamily="18" charset="0"/>
                                </a:rPr>
                              </m:ctrlPr>
                            </m:sSupPr>
                            <m:e>
                              <m:r>
                                <a:rPr lang="en-US" sz="2000" b="1" i="1">
                                  <a:solidFill>
                                    <a:srgbClr val="FF0000"/>
                                  </a:solidFill>
                                  <a:latin typeface="Cambria Math"/>
                                </a:rPr>
                                <m:t>𝒙</m:t>
                              </m:r>
                            </m:e>
                            <m:sup>
                              <m:r>
                                <a:rPr lang="en-US" sz="2000" b="1" i="1">
                                  <a:solidFill>
                                    <a:srgbClr val="FF0000"/>
                                  </a:solidFill>
                                  <a:latin typeface="Cambria Math"/>
                                </a:rPr>
                                <m:t>𝟐</m:t>
                              </m:r>
                            </m:sup>
                          </m:sSup>
                        </m:num>
                        <m:den>
                          <m:r>
                            <a:rPr lang="en-US" sz="2000" b="1" i="1">
                              <a:solidFill>
                                <a:srgbClr val="FF0000"/>
                              </a:solidFill>
                              <a:latin typeface="Cambria Math"/>
                            </a:rPr>
                            <m:t>𝟏</m:t>
                          </m:r>
                        </m:den>
                      </m:f>
                      <m:r>
                        <a:rPr lang="en-US" sz="2000" b="1" i="1">
                          <a:solidFill>
                            <a:srgbClr val="FF0000"/>
                          </a:solidFill>
                          <a:latin typeface="Cambria Math"/>
                        </a:rPr>
                        <m:t>  =</m:t>
                      </m:r>
                      <m:r>
                        <a:rPr lang="en-US" sz="2000" b="1" i="1">
                          <a:solidFill>
                            <a:srgbClr val="FF0000"/>
                          </a:solidFill>
                          <a:latin typeface="Cambria Math"/>
                        </a:rPr>
                        <m:t>𝟏</m:t>
                      </m:r>
                      <m:r>
                        <a:rPr lang="en-US" sz="2000" b="1" i="1">
                          <a:solidFill>
                            <a:srgbClr val="FF0000"/>
                          </a:solidFill>
                          <a:latin typeface="Cambria Math"/>
                        </a:rPr>
                        <m:t> </m:t>
                      </m:r>
                    </m:oMath>
                  </m:oMathPara>
                </a14:m>
                <a:endParaRPr lang="ar-KW" b="1" dirty="0">
                  <a:solidFill>
                    <a:srgbClr val="FF0000"/>
                  </a:solidFill>
                </a:endParaRPr>
              </a:p>
            </p:txBody>
          </p:sp>
        </mc:Choice>
        <mc:Fallback>
          <p:sp>
            <p:nvSpPr>
              <p:cNvPr id="42" name="TextBox 41"/>
              <p:cNvSpPr txBox="1">
                <a:spLocks noRot="1" noChangeAspect="1" noMove="1" noResize="1" noEditPoints="1" noAdjustHandles="1" noChangeArrowheads="1" noChangeShapeType="1" noTextEdit="1"/>
              </p:cNvSpPr>
              <p:nvPr/>
            </p:nvSpPr>
            <p:spPr>
              <a:xfrm>
                <a:off x="3536013" y="5842617"/>
                <a:ext cx="2669222" cy="71776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TextBox 42"/>
              <p:cNvSpPr txBox="1"/>
              <p:nvPr/>
            </p:nvSpPr>
            <p:spPr>
              <a:xfrm>
                <a:off x="2195736" y="5019025"/>
                <a:ext cx="2088232" cy="78624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400" b="1" i="1">
                          <a:latin typeface="Cambria Math"/>
                        </a:rPr>
                        <m:t>    </m:t>
                      </m:r>
                      <m:f>
                        <m:fPr>
                          <m:ctrlPr>
                            <a:rPr lang="en-US" sz="2400" b="1" i="1">
                              <a:latin typeface="Cambria Math" panose="02040503050406030204" pitchFamily="18" charset="0"/>
                            </a:rPr>
                          </m:ctrlPr>
                        </m:fPr>
                        <m:num>
                          <m:r>
                            <a:rPr lang="en-US" sz="2400" b="1" i="1">
                              <a:latin typeface="Cambria Math"/>
                            </a:rPr>
                            <m:t>𝟑</m:t>
                          </m:r>
                        </m:num>
                        <m:den>
                          <m:sSup>
                            <m:sSupPr>
                              <m:ctrlPr>
                                <a:rPr lang="en-US" sz="2400" b="1" i="1">
                                  <a:latin typeface="Cambria Math" panose="02040503050406030204" pitchFamily="18" charset="0"/>
                                </a:rPr>
                              </m:ctrlPr>
                            </m:sSupPr>
                            <m:e>
                              <m:r>
                                <a:rPr lang="en-US" sz="2400" b="1" i="1">
                                  <a:latin typeface="Cambria Math"/>
                                </a:rPr>
                                <m:t>𝒃</m:t>
                              </m:r>
                            </m:e>
                            <m:sup>
                              <m:r>
                                <a:rPr lang="en-US" sz="2400" b="1" i="1">
                                  <a:latin typeface="Cambria Math"/>
                                </a:rPr>
                                <m:t>𝟐</m:t>
                              </m:r>
                            </m:sup>
                          </m:sSup>
                        </m:den>
                      </m:f>
                      <m:r>
                        <a:rPr lang="en-US" sz="2400" b="1" i="1">
                          <a:latin typeface="Cambria Math"/>
                        </a:rPr>
                        <m:t> =</m:t>
                      </m:r>
                      <m:r>
                        <a:rPr lang="en-US" sz="2400" b="1" i="1">
                          <a:latin typeface="Cambria Math"/>
                        </a:rPr>
                        <m:t>𝟑</m:t>
                      </m:r>
                      <m:r>
                        <a:rPr lang="en-US" sz="2400" b="1" i="1">
                          <a:latin typeface="Cambria Math"/>
                        </a:rPr>
                        <m:t>         </m:t>
                      </m:r>
                    </m:oMath>
                  </m:oMathPara>
                </a14:m>
                <a:endParaRPr lang="ar-KW" b="1" dirty="0">
                  <a:solidFill>
                    <a:schemeClr val="tx1"/>
                  </a:solidFill>
                </a:endParaRPr>
              </a:p>
            </p:txBody>
          </p:sp>
        </mc:Choice>
        <mc:Fallback>
          <p:sp>
            <p:nvSpPr>
              <p:cNvPr id="43" name="TextBox 42"/>
              <p:cNvSpPr txBox="1">
                <a:spLocks noRot="1" noChangeAspect="1" noMove="1" noResize="1" noEditPoints="1" noAdjustHandles="1" noChangeArrowheads="1" noChangeShapeType="1" noTextEdit="1"/>
              </p:cNvSpPr>
              <p:nvPr/>
            </p:nvSpPr>
            <p:spPr>
              <a:xfrm>
                <a:off x="2195736" y="5019025"/>
                <a:ext cx="2088232" cy="786241"/>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TextBox 45"/>
              <p:cNvSpPr txBox="1"/>
              <p:nvPr/>
            </p:nvSpPr>
            <p:spPr>
              <a:xfrm>
                <a:off x="4576926" y="5229200"/>
                <a:ext cx="1651258" cy="47000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p>
                        <m:sSupPr>
                          <m:ctrlPr>
                            <a:rPr lang="ar-KW" sz="2400" b="1" i="1">
                              <a:latin typeface="Cambria Math" panose="02040503050406030204" pitchFamily="18" charset="0"/>
                            </a:rPr>
                          </m:ctrlPr>
                        </m:sSupPr>
                        <m:e>
                          <m:r>
                            <a:rPr lang="en-US" sz="2400" b="1" i="1">
                              <a:latin typeface="Cambria Math"/>
                            </a:rPr>
                            <m:t>𝒃</m:t>
                          </m:r>
                        </m:e>
                        <m:sup>
                          <m:r>
                            <a:rPr lang="ar-KW" sz="2400" b="1" i="1">
                              <a:latin typeface="Cambria Math"/>
                            </a:rPr>
                            <m:t>𝟐</m:t>
                          </m:r>
                        </m:sup>
                      </m:sSup>
                      <m:r>
                        <a:rPr lang="ar-KW" sz="2400" b="1" i="1">
                          <a:latin typeface="Cambria Math"/>
                        </a:rPr>
                        <m:t>=</m:t>
                      </m:r>
                      <m:r>
                        <a:rPr lang="ar-KW" sz="2400" b="1" i="1">
                          <a:latin typeface="Cambria Math"/>
                        </a:rPr>
                        <m:t>𝟏</m:t>
                      </m:r>
                    </m:oMath>
                  </m:oMathPara>
                </a14:m>
                <a:endParaRPr lang="ar-KW" sz="2400" b="1" dirty="0"/>
              </a:p>
            </p:txBody>
          </p:sp>
        </mc:Choice>
        <mc:Fallback>
          <p:sp>
            <p:nvSpPr>
              <p:cNvPr id="46" name="TextBox 45"/>
              <p:cNvSpPr txBox="1">
                <a:spLocks noRot="1" noChangeAspect="1" noMove="1" noResize="1" noEditPoints="1" noAdjustHandles="1" noChangeArrowheads="1" noChangeShapeType="1" noTextEdit="1"/>
              </p:cNvSpPr>
              <p:nvPr/>
            </p:nvSpPr>
            <p:spPr>
              <a:xfrm>
                <a:off x="4576926" y="5229200"/>
                <a:ext cx="1651258" cy="470000"/>
              </a:xfrm>
              <a:prstGeom prst="rect">
                <a:avLst/>
              </a:prstGeom>
              <a:blipFill>
                <a:blip r:embed="rId13"/>
                <a:stretch>
                  <a:fillRect/>
                </a:stretch>
              </a:blipFill>
            </p:spPr>
            <p:txBody>
              <a:bodyPr/>
              <a:lstStyle/>
              <a:p>
                <a:r>
                  <a:rPr lang="en-US">
                    <a:noFill/>
                  </a:rPr>
                  <a:t> </a:t>
                </a:r>
              </a:p>
            </p:txBody>
          </p:sp>
        </mc:Fallback>
      </mc:AlternateContent>
      <p:sp>
        <p:nvSpPr>
          <p:cNvPr id="49" name="TextBox 48"/>
          <p:cNvSpPr txBox="1"/>
          <p:nvPr/>
        </p:nvSpPr>
        <p:spPr>
          <a:xfrm>
            <a:off x="539552" y="1312603"/>
            <a:ext cx="1844566" cy="2523768"/>
          </a:xfrm>
          <a:prstGeom prst="rect">
            <a:avLst/>
          </a:prstGeom>
          <a:effectLst>
            <a:outerShdw blurRad="50800" dist="25000" dir="5400000" rotWithShape="0">
              <a:srgbClr val="000000">
                <a:alpha val="40000"/>
              </a:srgbClr>
            </a:outerShdw>
            <a:softEdge rad="127000"/>
          </a:effectLst>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r>
              <a:rPr lang="ar-KW" sz="1400" b="1" u="sng" dirty="0">
                <a:solidFill>
                  <a:srgbClr val="FF0000"/>
                </a:solidFill>
              </a:rPr>
              <a:t>ملاحظة هامة</a:t>
            </a:r>
          </a:p>
          <a:p>
            <a:pPr algn="ctr"/>
            <a:r>
              <a:rPr lang="ar-KW" b="1" dirty="0"/>
              <a:t>تم حل ا</a:t>
            </a:r>
            <a:r>
              <a:rPr lang="ar-KW" b="1" dirty="0">
                <a:solidFill>
                  <a:srgbClr val="FF0000"/>
                </a:solidFill>
              </a:rPr>
              <a:t>لمثال </a:t>
            </a:r>
            <a:r>
              <a:rPr lang="ar-KW" b="1" dirty="0"/>
              <a:t>علي اعتبار المحور القاطع ينطبق على محور السينات ولكن في </a:t>
            </a:r>
            <a:r>
              <a:rPr lang="ar-KW" b="1" dirty="0">
                <a:solidFill>
                  <a:srgbClr val="FF0000"/>
                </a:solidFill>
              </a:rPr>
              <a:t>حاول أن تحل </a:t>
            </a:r>
            <a:r>
              <a:rPr lang="ar-KW" b="1" dirty="0"/>
              <a:t>المحور القاطع ينطبق على محور الصادات </a:t>
            </a:r>
          </a:p>
          <a:p>
            <a:endParaRPr lang="ar-SA" dirty="0"/>
          </a:p>
        </p:txBody>
      </p:sp>
    </p:spTree>
    <p:extLst>
      <p:ext uri="{BB962C8B-B14F-4D97-AF65-F5344CB8AC3E}">
        <p14:creationId xmlns:p14="http://schemas.microsoft.com/office/powerpoint/2010/main" val="421147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p:bldP spid="21" grpId="0"/>
      <p:bldP spid="22" grpId="0"/>
      <p:bldP spid="23" grpId="0"/>
      <p:bldP spid="26" grpId="0"/>
      <p:bldP spid="29" grpId="0" animBg="1"/>
      <p:bldP spid="32" grpId="0" animBg="1"/>
      <p:bldP spid="37" grpId="0"/>
      <p:bldP spid="38" grpId="0"/>
      <p:bldP spid="39" grpId="0"/>
      <p:bldP spid="40" grpId="0"/>
      <p:bldP spid="41" grpId="0"/>
      <p:bldP spid="42" grpId="0"/>
      <p:bldP spid="43" grpId="0"/>
      <p:bldP spid="46" grpId="0"/>
      <p:bldP spid="49"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2827040" y="872913"/>
            <a:ext cx="324036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التقييم</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5" name="Content Placeholder 2"/>
          <p:cNvSpPr txBox="1">
            <a:spLocks/>
          </p:cNvSpPr>
          <p:nvPr/>
        </p:nvSpPr>
        <p:spPr>
          <a:xfrm>
            <a:off x="2123728" y="2132856"/>
            <a:ext cx="4392488" cy="2952328"/>
          </a:xfrm>
          <a:prstGeom prst="rect">
            <a:avLst/>
          </a:prstGeom>
        </p:spPr>
        <p:txBody>
          <a:bodyPr>
            <a:normAutofit/>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ar-SA" sz="4000" b="1" u="sng" dirty="0">
                <a:ln w="17780" cmpd="sng">
                  <a:solidFill>
                    <a:schemeClr val="tx1">
                      <a:lumMod val="85000"/>
                      <a:lumOff val="15000"/>
                    </a:schemeClr>
                  </a:solidFill>
                  <a:prstDash val="solid"/>
                  <a:miter lim="800000"/>
                </a:ln>
                <a:solidFill>
                  <a:srgbClr val="00B050"/>
                </a:solidFill>
                <a:effectLst>
                  <a:outerShdw blurRad="50800" algn="tl" rotWithShape="0">
                    <a:srgbClr val="000000"/>
                  </a:outerShdw>
                </a:effectLst>
                <a:latin typeface="Simplified Arabic" pitchFamily="18" charset="-78"/>
                <a:cs typeface="AGA Aladdin Regular" pitchFamily="2" charset="-78"/>
              </a:rPr>
              <a:t>حاول ان تحل </a:t>
            </a:r>
          </a:p>
          <a:p>
            <a:pPr marL="0" indent="0" algn="ctr" fontAlgn="auto">
              <a:spcAft>
                <a:spcPts val="0"/>
              </a:spcAft>
              <a:buNone/>
              <a:defRPr/>
            </a:pPr>
            <a:endParaRPr lang="ar-SA" sz="4000" b="1" u="sng" dirty="0">
              <a:ln w="17780" cmpd="sng">
                <a:solidFill>
                  <a:schemeClr val="tx1">
                    <a:lumMod val="85000"/>
                    <a:lumOff val="15000"/>
                  </a:schemeClr>
                </a:solidFill>
                <a:prstDash val="solid"/>
                <a:miter lim="800000"/>
              </a:ln>
              <a:solidFill>
                <a:srgbClr val="00B050"/>
              </a:solidFill>
              <a:effectLst>
                <a:outerShdw blurRad="50800" algn="tl" rotWithShape="0">
                  <a:srgbClr val="000000"/>
                </a:outerShdw>
              </a:effectLst>
              <a:latin typeface="Simplified Arabic" pitchFamily="18" charset="-78"/>
              <a:cs typeface="AGA Aladdin Regular" pitchFamily="2" charset="-78"/>
            </a:endParaRPr>
          </a:p>
          <a:p>
            <a:pPr marL="0" indent="0" algn="ctr" fontAlgn="auto">
              <a:spcAft>
                <a:spcPts val="0"/>
              </a:spcAft>
              <a:buNone/>
              <a:defRPr/>
            </a:pPr>
            <a:r>
              <a:rPr lang="ar-SA" sz="2800" b="1" dirty="0">
                <a:latin typeface="Simplified Arabic" pitchFamily="18" charset="-78"/>
                <a:cs typeface="Simplified Arabic" pitchFamily="18" charset="-78"/>
              </a:rPr>
              <a:t>ص </a:t>
            </a:r>
            <a:r>
              <a:rPr lang="en-US" sz="2800" b="1" dirty="0">
                <a:latin typeface="Simplified Arabic" pitchFamily="18" charset="-78"/>
                <a:cs typeface="Simplified Arabic" pitchFamily="18" charset="-78"/>
              </a:rPr>
              <a:t> 124</a:t>
            </a:r>
            <a:r>
              <a:rPr lang="ar-SA" sz="2800" b="1" dirty="0">
                <a:latin typeface="Simplified Arabic" pitchFamily="18" charset="-78"/>
                <a:cs typeface="Simplified Arabic" pitchFamily="18" charset="-78"/>
              </a:rPr>
              <a:t>رقم </a:t>
            </a:r>
            <a:r>
              <a:rPr lang="en-US" sz="2800" b="1" dirty="0">
                <a:latin typeface="Simplified Arabic" pitchFamily="18" charset="-78"/>
                <a:cs typeface="Simplified Arabic" pitchFamily="18" charset="-78"/>
              </a:rPr>
              <a:t>4</a:t>
            </a:r>
            <a:r>
              <a:rPr lang="ar-SA" sz="2800" b="1" dirty="0">
                <a:latin typeface="Simplified Arabic" pitchFamily="18" charset="-78"/>
                <a:cs typeface="Simplified Arabic" pitchFamily="18" charset="-78"/>
              </a:rPr>
              <a:t> </a:t>
            </a:r>
          </a:p>
          <a:p>
            <a:pPr marL="0" indent="0" algn="ctr" fontAlgn="auto">
              <a:spcAft>
                <a:spcPts val="0"/>
              </a:spcAft>
              <a:buNone/>
              <a:defRPr/>
            </a:pPr>
            <a:r>
              <a:rPr lang="ar-SA" sz="2800" b="1" dirty="0">
                <a:latin typeface="Simplified Arabic" pitchFamily="18" charset="-78"/>
                <a:cs typeface="Simplified Arabic" pitchFamily="18" charset="-78"/>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3563888" y="1124744"/>
            <a:ext cx="2376264" cy="792088"/>
          </a:xfrm>
          <a:prstGeom prst="rect">
            <a:avLst/>
          </a:prstGeom>
        </p:spPr>
        <p:style>
          <a:lnRef idx="1">
            <a:schemeClr val="accent1"/>
          </a:lnRef>
          <a:fillRef idx="2">
            <a:schemeClr val="accent1"/>
          </a:fillRef>
          <a:effectRef idx="1">
            <a:schemeClr val="accent1"/>
          </a:effectRef>
          <a:fontRef idx="minor">
            <a:schemeClr val="dk1"/>
          </a:fontRef>
        </p:style>
        <p:txBody>
          <a:bodyPr rtlCol="1" anchor="ctr">
            <a:normAutofit/>
          </a:bodyPr>
          <a:lstStyle/>
          <a:p>
            <a:pPr algn="ctr" fontAlgn="auto">
              <a:spcAft>
                <a:spcPts val="0"/>
              </a:spcAft>
              <a:defRPr/>
            </a:pPr>
            <a:r>
              <a:rPr lang="ar-KW" sz="4400" b="1" dirty="0">
                <a:ln>
                  <a:solidFill>
                    <a:schemeClr val="accent3">
                      <a:lumMod val="75000"/>
                    </a:schemeClr>
                  </a:solidFill>
                </a:ln>
                <a:solidFill>
                  <a:schemeClr val="tx1"/>
                </a:solidFill>
                <a:effectLst>
                  <a:glow rad="101600">
                    <a:schemeClr val="accent6">
                      <a:satMod val="175000"/>
                      <a:alpha val="40000"/>
                    </a:schemeClr>
                  </a:glow>
                </a:effectLst>
                <a:latin typeface="Simplified Arabic" pitchFamily="18" charset="-78"/>
                <a:ea typeface="+mj-ea"/>
                <a:cs typeface="Simplified Arabic" pitchFamily="18" charset="-78"/>
              </a:rPr>
              <a:t>التطبيق</a:t>
            </a:r>
          </a:p>
        </p:txBody>
      </p:sp>
      <p:sp>
        <p:nvSpPr>
          <p:cNvPr id="6" name="TextBox 5"/>
          <p:cNvSpPr txBox="1"/>
          <p:nvPr/>
        </p:nvSpPr>
        <p:spPr>
          <a:xfrm>
            <a:off x="2339752" y="2636912"/>
            <a:ext cx="4320480" cy="523220"/>
          </a:xfrm>
          <a:prstGeom prst="rect">
            <a:avLst/>
          </a:prstGeom>
          <a:noFill/>
        </p:spPr>
        <p:txBody>
          <a:bodyPr wrap="square" rtlCol="1">
            <a:spAutoFit/>
          </a:bodyPr>
          <a:lstStyle/>
          <a:p>
            <a:r>
              <a:rPr lang="ar-KW" sz="2800" b="1" dirty="0"/>
              <a:t>كراسة التمارين   صـ </a:t>
            </a:r>
            <a:r>
              <a:rPr lang="en-US" sz="2800" b="1" dirty="0"/>
              <a:t>  46 </a:t>
            </a:r>
            <a:r>
              <a:rPr lang="ar-KW" sz="2800" b="1" dirty="0"/>
              <a:t>رقم   </a:t>
            </a:r>
            <a:r>
              <a:rPr lang="en-US" sz="2800" b="1" dirty="0"/>
              <a:t>5</a:t>
            </a:r>
            <a:r>
              <a:rPr lang="ar-KW" sz="28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187624" y="1124744"/>
            <a:ext cx="7056784" cy="3384376"/>
          </a:xfrm>
          <a:prstGeom prst="rect">
            <a:avLst/>
          </a:prstGeom>
        </p:spPr>
        <p:txBody>
          <a:bodyPr anchor="b">
            <a:normAutofit fontScale="90000" lnSpcReduction="20000"/>
          </a:bodyPr>
          <a:lstStyle>
            <a:lvl1pPr algn="l" rtl="1" eaLnBrk="1" latinLnBrk="0" hangingPunct="1">
              <a:spcBef>
                <a:spcPct val="0"/>
              </a:spcBef>
              <a:buNone/>
              <a:defRPr kumimoji="0" sz="3000" b="0" kern="1200" cap="small" baseline="0">
                <a:solidFill>
                  <a:schemeClr val="tx2"/>
                </a:solidFill>
                <a:latin typeface="+mj-lt"/>
                <a:ea typeface="+mj-ea"/>
                <a:cs typeface="+mj-cs"/>
              </a:defRPr>
            </a:lvl1pPr>
          </a:lstStyle>
          <a:p>
            <a:pPr algn="ctr" fontAlgn="auto">
              <a:spcAft>
                <a:spcPts val="0"/>
              </a:spcAft>
              <a:defRPr/>
            </a:pP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بند (</a:t>
            </a:r>
            <a:r>
              <a:rPr lang="en-US"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p>
          <a:p>
            <a:pPr algn="ctr" fontAlgn="auto">
              <a:spcAft>
                <a:spcPts val="0"/>
              </a:spcAft>
              <a:defRPr/>
            </a:pPr>
            <a:b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القطع الناقص</a:t>
            </a:r>
            <a:b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37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Ellipse</a:t>
            </a:r>
          </a:p>
          <a:p>
            <a:pPr algn="ctr" fontAlgn="auto">
              <a:spcAft>
                <a:spcPts val="0"/>
              </a:spcAft>
              <a:defRPr/>
            </a:pPr>
            <a:br>
              <a:rPr lang="en-US"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ar-KW" sz="60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 </a:t>
            </a:r>
            <a:r>
              <a:rPr lang="ar-KW" sz="4900" b="1" cap="none"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(الحصة الأولى)</a:t>
            </a:r>
          </a:p>
        </p:txBody>
      </p:sp>
      <p:grpSp>
        <p:nvGrpSpPr>
          <p:cNvPr id="73731" name="Group 2"/>
          <p:cNvGrpSpPr>
            <a:grpSpLocks/>
          </p:cNvGrpSpPr>
          <p:nvPr/>
        </p:nvGrpSpPr>
        <p:grpSpPr bwMode="auto">
          <a:xfrm>
            <a:off x="250825" y="5929315"/>
            <a:ext cx="1081088" cy="739775"/>
            <a:chOff x="251520" y="5929330"/>
            <a:chExt cx="1080120" cy="740030"/>
          </a:xfrm>
        </p:grpSpPr>
        <p:sp>
          <p:nvSpPr>
            <p:cNvPr id="4" name="Right Arrow 3">
              <a:hlinkClick r:id="rId2" action="ppaction://hlinksldjump"/>
            </p:cNvPr>
            <p:cNvSpPr/>
            <p:nvPr/>
          </p:nvSpPr>
          <p:spPr>
            <a:xfrm>
              <a:off x="322894" y="5929330"/>
              <a:ext cx="1008746" cy="74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TextBox 5"/>
            <p:cNvSpPr txBox="1"/>
            <p:nvPr/>
          </p:nvSpPr>
          <p:spPr>
            <a:xfrm>
              <a:off x="251520" y="6021288"/>
              <a:ext cx="779332" cy="461665"/>
            </a:xfrm>
            <a:prstGeom prst="rect">
              <a:avLst/>
            </a:prstGeom>
            <a:noFill/>
          </p:spPr>
          <p:txBody>
            <a:bodyPr rtlCol="1">
              <a:spAutoFit/>
            </a:bodyPr>
            <a:lstStyle/>
            <a:p>
              <a:pPr fontAlgn="auto">
                <a:spcBef>
                  <a:spcPts val="0"/>
                </a:spcBef>
                <a:spcAft>
                  <a:spcPts val="0"/>
                </a:spcAft>
                <a:defRPr/>
              </a:pPr>
              <a:r>
                <a:rPr lang="ar-KW" sz="2400" b="1"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cs typeface="Simplified Arabic" pitchFamily="18" charset="-78"/>
                </a:rPr>
                <a:t>رجوع</a:t>
              </a:r>
              <a:endParaRPr lang="ar-SA" sz="2400" b="1"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cs typeface="Simplified Arabic" pitchFamily="18" charset="-78"/>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827584" y="1142984"/>
            <a:ext cx="7772400" cy="3212976"/>
          </a:xfrm>
          <a:prstGeom prst="rect">
            <a:avLst/>
          </a:prstGeom>
        </p:spPr>
        <p:txBody>
          <a:bodyPr anchor="b">
            <a:normAutofit lnSpcReduction="10000"/>
          </a:bodyPr>
          <a:lstStyle/>
          <a:p>
            <a:pPr algn="ctr" fontAlgn="auto">
              <a:spcAft>
                <a:spcPts val="0"/>
              </a:spcAft>
              <a:defRPr/>
            </a:pPr>
            <a: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بند (</a:t>
            </a:r>
            <a:r>
              <a:rPr lang="en-US"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3</a:t>
            </a:r>
            <a: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a:t>
            </a:r>
            <a:r>
              <a:rPr lang="en-US"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7</a:t>
            </a:r>
            <a: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a:t>
            </a:r>
            <a:b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br>
            <a: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القطع الزائد</a:t>
            </a:r>
            <a:br>
              <a:rPr lang="ar-KW"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br>
            <a:r>
              <a:rPr lang="en-US" sz="4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t>Hyperbola</a:t>
            </a:r>
            <a:br>
              <a:rPr lang="ar-KW" sz="30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br>
            <a:br>
              <a:rPr lang="en-US" sz="30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j-lt"/>
                <a:ea typeface="+mj-ea"/>
                <a:cs typeface="+mj-cs"/>
              </a:rPr>
            </a:br>
            <a:r>
              <a:rPr lang="ar-KW" sz="60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 </a:t>
            </a:r>
            <a:r>
              <a:rPr lang="ar-KW" sz="5400" b="1" dirty="0">
                <a:ln w="17780" cmpd="sng">
                  <a:solidFill>
                    <a:schemeClr val="accent1">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(الحصة الرابعة)</a:t>
            </a:r>
          </a:p>
        </p:txBody>
      </p:sp>
      <p:grpSp>
        <p:nvGrpSpPr>
          <p:cNvPr id="157699" name="Group 2"/>
          <p:cNvGrpSpPr>
            <a:grpSpLocks/>
          </p:cNvGrpSpPr>
          <p:nvPr/>
        </p:nvGrpSpPr>
        <p:grpSpPr bwMode="auto">
          <a:xfrm>
            <a:off x="250825" y="5929315"/>
            <a:ext cx="1081088" cy="739775"/>
            <a:chOff x="251520" y="5929330"/>
            <a:chExt cx="1080120" cy="740030"/>
          </a:xfrm>
        </p:grpSpPr>
        <p:sp>
          <p:nvSpPr>
            <p:cNvPr id="5" name="Right Arrow 4">
              <a:hlinkClick r:id="rId2" action="ppaction://hlinksldjump"/>
            </p:cNvPr>
            <p:cNvSpPr/>
            <p:nvPr/>
          </p:nvSpPr>
          <p:spPr>
            <a:xfrm>
              <a:off x="322894" y="5929330"/>
              <a:ext cx="1008746" cy="74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6" name="TextBox 5"/>
            <p:cNvSpPr txBox="1"/>
            <p:nvPr/>
          </p:nvSpPr>
          <p:spPr>
            <a:xfrm>
              <a:off x="251520" y="6021288"/>
              <a:ext cx="779332" cy="461665"/>
            </a:xfrm>
            <a:prstGeom prst="rect">
              <a:avLst/>
            </a:prstGeom>
            <a:noFill/>
          </p:spPr>
          <p:txBody>
            <a:bodyPr rtlCol="1">
              <a:spAutoFit/>
            </a:bodyPr>
            <a:lstStyle/>
            <a:p>
              <a:pPr fontAlgn="auto">
                <a:spcBef>
                  <a:spcPts val="0"/>
                </a:spcBef>
                <a:spcAft>
                  <a:spcPts val="0"/>
                </a:spcAft>
                <a:defRPr/>
              </a:pPr>
              <a:r>
                <a:rPr lang="ar-KW" sz="2400" b="1"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cs typeface="Simplified Arabic" pitchFamily="18" charset="-78"/>
                </a:rPr>
                <a:t>رجوع</a:t>
              </a:r>
              <a:endParaRPr lang="ar-SA" sz="2400" b="1"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cs typeface="Simplified Arabic" pitchFamily="18" charset="-78"/>
              </a:endParaRPr>
            </a:p>
          </p:txBody>
        </p:sp>
      </p:grpSp>
    </p:spTree>
    <p:extLst>
      <p:ext uri="{BB962C8B-B14F-4D97-AF65-F5344CB8AC3E}">
        <p14:creationId xmlns:p14="http://schemas.microsoft.com/office/powerpoint/2010/main" val="20928546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3156967" y="692696"/>
            <a:ext cx="3129547" cy="648072"/>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الأهداف</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4" name="TextBox 3"/>
          <p:cNvSpPr txBox="1"/>
          <p:nvPr/>
        </p:nvSpPr>
        <p:spPr>
          <a:xfrm>
            <a:off x="-108520" y="1844826"/>
            <a:ext cx="8784976" cy="1200329"/>
          </a:xfrm>
          <a:prstGeom prst="rect">
            <a:avLst/>
          </a:prstGeom>
          <a:noFill/>
        </p:spPr>
        <p:txBody>
          <a:bodyPr wrap="square" rtlCol="1">
            <a:spAutoFit/>
          </a:bodyPr>
          <a:lstStyle/>
          <a:p>
            <a:r>
              <a:rPr lang="ar-KW" sz="2400" b="1" dirty="0">
                <a:latin typeface="Simplified Arabic" panose="02020603050405020304" pitchFamily="18" charset="-78"/>
                <a:cs typeface="Simplified Arabic" panose="02020603050405020304" pitchFamily="18" charset="-78"/>
              </a:rPr>
              <a:t>1) يوظف معادلة القطع الزائد في نمذجة مسار مركبة فضائية مقتربة من أحد الكواكب   2) يستخدم القطع الزائد في التطبيقات الحياتية </a:t>
            </a:r>
          </a:p>
          <a:p>
            <a:r>
              <a:rPr lang="ar-KW" sz="2400" b="1" dirty="0">
                <a:latin typeface="Simplified Arabic" panose="02020603050405020304" pitchFamily="18" charset="-78"/>
                <a:cs typeface="Simplified Arabic" panose="02020603050405020304" pitchFamily="18" charset="-78"/>
              </a:rPr>
              <a:t>3) يربط بين مصدر صوت وزمن وصوله وسرعتة بنمذجتها بمعادلة قطع زائد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3117590" y="285728"/>
            <a:ext cx="324036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التمهيد</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400000"/>
                    </a14:imgEffect>
                  </a14:imgLayer>
                </a14:imgProps>
              </a:ext>
              <a:ext uri="{28A0092B-C50C-407E-A947-70E740481C1C}">
                <a14:useLocalDpi xmlns:a14="http://schemas.microsoft.com/office/drawing/2010/main" val="0"/>
              </a:ext>
            </a:extLst>
          </a:blip>
          <a:srcRect l="2678"/>
          <a:stretch/>
        </p:blipFill>
        <p:spPr bwMode="auto">
          <a:xfrm>
            <a:off x="395536" y="2132856"/>
            <a:ext cx="828092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467592" y="2924944"/>
            <a:ext cx="432000" cy="43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 Diagonal Corner Rectangle 20"/>
          <p:cNvSpPr/>
          <p:nvPr/>
        </p:nvSpPr>
        <p:spPr>
          <a:xfrm>
            <a:off x="428596" y="548680"/>
            <a:ext cx="8215370" cy="949582"/>
          </a:xfrm>
          <a:prstGeom prst="rect">
            <a:avLst/>
          </a:prstGeom>
          <a:ln/>
          <a:effectLst>
            <a:outerShdw blurRad="50800" dist="25000" dir="5400000" rotWithShape="0">
              <a:srgbClr val="000000">
                <a:alpha val="40000"/>
              </a:srgbClr>
            </a:outerShdw>
            <a:softEdge rad="317500"/>
          </a:effectLst>
        </p:spPr>
        <p:style>
          <a:lnRef idx="1">
            <a:schemeClr val="accent5"/>
          </a:lnRef>
          <a:fillRef idx="2">
            <a:schemeClr val="accent5"/>
          </a:fillRef>
          <a:effectRef idx="1">
            <a:schemeClr val="accent5"/>
          </a:effectRef>
          <a:fontRef idx="minor">
            <a:schemeClr val="dk1"/>
          </a:fontRef>
        </p:style>
        <p:txBody>
          <a:bodyPr rtlCol="1" anchor="ctr"/>
          <a:lstStyle/>
          <a:p>
            <a:pPr algn="ctr" fontAlgn="auto">
              <a:spcBef>
                <a:spcPts val="0"/>
              </a:spcBef>
              <a:spcAft>
                <a:spcPts val="0"/>
              </a:spcAft>
              <a:defRPr/>
            </a:pPr>
            <a:r>
              <a:rPr lang="ar-KW" sz="48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rPr>
              <a:t>(</a:t>
            </a:r>
            <a:r>
              <a:rPr lang="en-US" sz="48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rPr>
              <a:t>4</a:t>
            </a:r>
            <a:r>
              <a:rPr lang="ar-KW" sz="48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rPr>
              <a:t>-</a:t>
            </a:r>
            <a:r>
              <a:rPr lang="en-US" sz="48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rPr>
              <a:t>7</a:t>
            </a:r>
            <a:r>
              <a:rPr lang="ar-KW" sz="4800" b="1" u="sng"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AGA Battouta Regular" pitchFamily="2" charset="-78"/>
              </a:rPr>
              <a:t>) الاختلاف المركزي</a:t>
            </a:r>
          </a:p>
        </p:txBody>
      </p:sp>
      <p:grpSp>
        <p:nvGrpSpPr>
          <p:cNvPr id="4" name="Group 3"/>
          <p:cNvGrpSpPr/>
          <p:nvPr/>
        </p:nvGrpSpPr>
        <p:grpSpPr>
          <a:xfrm>
            <a:off x="5214862" y="1876262"/>
            <a:ext cx="3429000" cy="1814512"/>
            <a:chOff x="5214862" y="1876262"/>
            <a:chExt cx="3429000" cy="1814512"/>
          </a:xfrm>
        </p:grpSpPr>
        <p:pic>
          <p:nvPicPr>
            <p:cNvPr id="15370" name="Picture 2" descr="D:\مجلد جديد ‫‬\454db7da5d30ecb12ec77.gif">
              <a:hlinkClick r:id="rId3" action="ppaction://hlinksldjump"/>
            </p:cNvPr>
            <p:cNvPicPr>
              <a:picLocks noChangeAspect="1" noChangeArrowheads="1"/>
            </p:cNvPicPr>
            <p:nvPr/>
          </p:nvPicPr>
          <p:blipFill>
            <a:blip r:embed="rId4"/>
            <a:srcRect/>
            <a:stretch>
              <a:fillRect/>
            </a:stretch>
          </p:blipFill>
          <p:spPr bwMode="auto">
            <a:xfrm>
              <a:off x="5214862" y="1876262"/>
              <a:ext cx="3429000" cy="1814512"/>
            </a:xfrm>
            <a:prstGeom prst="rect">
              <a:avLst/>
            </a:prstGeom>
            <a:noFill/>
            <a:ln w="9525">
              <a:noFill/>
              <a:miter lim="800000"/>
              <a:headEnd/>
              <a:tailEnd/>
            </a:ln>
          </p:spPr>
        </p:pic>
        <p:sp>
          <p:nvSpPr>
            <p:cNvPr id="13" name="مستطيل 12"/>
            <p:cNvSpPr/>
            <p:nvPr/>
          </p:nvSpPr>
          <p:spPr>
            <a:xfrm>
              <a:off x="5580112" y="2398549"/>
              <a:ext cx="2641600" cy="769937"/>
            </a:xfrm>
            <a:prstGeom prst="rect">
              <a:avLst/>
            </a:prstGeom>
            <a:noFill/>
          </p:spPr>
          <p:txBody>
            <a:bodyPr wrap="none">
              <a:spAutoFit/>
            </a:bodyPr>
            <a:lstStyle/>
            <a:p>
              <a:pPr algn="ctr" fontAlgn="auto">
                <a:spcBef>
                  <a:spcPts val="0"/>
                </a:spcBef>
                <a:spcAft>
                  <a:spcPts val="0"/>
                </a:spcAft>
                <a:defRPr/>
              </a:pPr>
              <a:r>
                <a:rPr lang="ar-KW" sz="4400" dirty="0">
                  <a:ln w="18415" cmpd="sng">
                    <a:noFill/>
                    <a:prstDash val="solid"/>
                  </a:ln>
                  <a:solidFill>
                    <a:schemeClr val="bg1"/>
                  </a:solidFill>
                  <a:effectLst>
                    <a:glow rad="101600">
                      <a:schemeClr val="accent1">
                        <a:satMod val="175000"/>
                        <a:alpha val="40000"/>
                      </a:schemeClr>
                    </a:glow>
                    <a:outerShdw blurRad="63500" dir="3600000" algn="tl" rotWithShape="0">
                      <a:srgbClr val="000000">
                        <a:alpha val="70000"/>
                      </a:srgbClr>
                    </a:outerShdw>
                  </a:effectLst>
                  <a:latin typeface="+mn-lt"/>
                  <a:cs typeface="+mn-cs"/>
                </a:rPr>
                <a:t>الحصة الأولى</a:t>
              </a:r>
              <a:endParaRPr lang="ar-SA" sz="4400" dirty="0">
                <a:ln w="18415" cmpd="sng">
                  <a:noFill/>
                  <a:prstDash val="solid"/>
                </a:ln>
                <a:solidFill>
                  <a:schemeClr val="bg1"/>
                </a:solidFill>
                <a:effectLst>
                  <a:glow rad="101600">
                    <a:schemeClr val="accent1">
                      <a:satMod val="175000"/>
                      <a:alpha val="40000"/>
                    </a:schemeClr>
                  </a:glow>
                  <a:outerShdw blurRad="63500" dir="3600000" algn="tl" rotWithShape="0">
                    <a:srgbClr val="000000">
                      <a:alpha val="70000"/>
                    </a:srgbClr>
                  </a:outerShdw>
                </a:effectLst>
                <a:latin typeface="+mn-lt"/>
                <a:cs typeface="+mn-cs"/>
              </a:endParaRPr>
            </a:p>
          </p:txBody>
        </p:sp>
      </p:grpSp>
      <p:grpSp>
        <p:nvGrpSpPr>
          <p:cNvPr id="5" name="Group 4"/>
          <p:cNvGrpSpPr/>
          <p:nvPr/>
        </p:nvGrpSpPr>
        <p:grpSpPr>
          <a:xfrm>
            <a:off x="2727176" y="4021932"/>
            <a:ext cx="3429000" cy="1814512"/>
            <a:chOff x="2238375" y="4021932"/>
            <a:chExt cx="3429000" cy="1814512"/>
          </a:xfrm>
        </p:grpSpPr>
        <p:pic>
          <p:nvPicPr>
            <p:cNvPr id="15372" name="Picture 2" descr="D:\مجلد جديد ‫‬\454db7da5d30ecb12ec77.gif">
              <a:hlinkClick r:id="rId5" action="ppaction://hlinksldjump"/>
            </p:cNvPr>
            <p:cNvPicPr>
              <a:picLocks noChangeAspect="1" noChangeArrowheads="1"/>
            </p:cNvPicPr>
            <p:nvPr/>
          </p:nvPicPr>
          <p:blipFill>
            <a:blip r:embed="rId4"/>
            <a:srcRect/>
            <a:stretch>
              <a:fillRect/>
            </a:stretch>
          </p:blipFill>
          <p:spPr bwMode="auto">
            <a:xfrm>
              <a:off x="2238375" y="4021932"/>
              <a:ext cx="3429000" cy="1814512"/>
            </a:xfrm>
            <a:prstGeom prst="rect">
              <a:avLst/>
            </a:prstGeom>
            <a:noFill/>
            <a:ln w="9525">
              <a:noFill/>
              <a:miter lim="800000"/>
              <a:headEnd/>
              <a:tailEnd/>
            </a:ln>
          </p:spPr>
        </p:pic>
        <p:sp>
          <p:nvSpPr>
            <p:cNvPr id="14" name="مستطيل 13"/>
            <p:cNvSpPr/>
            <p:nvPr/>
          </p:nvSpPr>
          <p:spPr>
            <a:xfrm>
              <a:off x="2472688" y="4531767"/>
              <a:ext cx="2629246" cy="769441"/>
            </a:xfrm>
            <a:prstGeom prst="rect">
              <a:avLst/>
            </a:prstGeom>
            <a:noFill/>
          </p:spPr>
          <p:txBody>
            <a:bodyPr wrap="none">
              <a:spAutoFit/>
            </a:bodyPr>
            <a:lstStyle/>
            <a:p>
              <a:pPr algn="ctr" fontAlgn="auto">
                <a:spcBef>
                  <a:spcPts val="0"/>
                </a:spcBef>
                <a:spcAft>
                  <a:spcPts val="0"/>
                </a:spcAft>
                <a:defRPr/>
              </a:pPr>
              <a:r>
                <a:rPr lang="ar-KW" sz="4400" dirty="0">
                  <a:ln w="18415" cmpd="sng">
                    <a:solidFill>
                      <a:srgbClr val="FFFFFF"/>
                    </a:solidFill>
                    <a:prstDash val="solid"/>
                  </a:ln>
                  <a:solidFill>
                    <a:srgbClr val="FFFFFF"/>
                  </a:solidFill>
                  <a:effectLst>
                    <a:glow rad="101600">
                      <a:srgbClr val="00B050">
                        <a:alpha val="60000"/>
                      </a:srgbClr>
                    </a:glow>
                    <a:outerShdw blurRad="63500" dir="3600000" algn="tl" rotWithShape="0">
                      <a:srgbClr val="000000">
                        <a:alpha val="70000"/>
                      </a:srgbClr>
                    </a:outerShdw>
                  </a:effectLst>
                  <a:latin typeface="+mn-lt"/>
                  <a:cs typeface="+mn-cs"/>
                </a:rPr>
                <a:t>الحصة الثانية</a:t>
              </a:r>
              <a:endParaRPr lang="ar-SA" sz="4400" dirty="0">
                <a:ln w="18415" cmpd="sng">
                  <a:solidFill>
                    <a:srgbClr val="FFFFFF"/>
                  </a:solidFill>
                  <a:prstDash val="solid"/>
                </a:ln>
                <a:solidFill>
                  <a:srgbClr val="FFFFFF"/>
                </a:solidFill>
                <a:effectLst>
                  <a:glow rad="101600">
                    <a:srgbClr val="00B050">
                      <a:alpha val="60000"/>
                    </a:srgbClr>
                  </a:glow>
                  <a:outerShdw blurRad="63500" dir="3600000" algn="tl" rotWithShape="0">
                    <a:srgbClr val="000000">
                      <a:alpha val="70000"/>
                    </a:srgbClr>
                  </a:outerShdw>
                </a:effectLst>
                <a:latin typeface="+mn-lt"/>
                <a:cs typeface="+mn-cs"/>
              </a:endParaRPr>
            </a:p>
          </p:txBody>
        </p:sp>
      </p:grpSp>
      <p:pic>
        <p:nvPicPr>
          <p:cNvPr id="15366" name="Picture 3" descr="D:\مجلد جديد ‫‬\677316543.gif"/>
          <p:cNvPicPr>
            <a:picLocks noChangeAspect="1" noChangeArrowheads="1" noCrop="1"/>
          </p:cNvPicPr>
          <p:nvPr/>
        </p:nvPicPr>
        <p:blipFill>
          <a:blip r:embed="rId6"/>
          <a:srcRect/>
          <a:stretch>
            <a:fillRect/>
          </a:stretch>
        </p:blipFill>
        <p:spPr bwMode="auto">
          <a:xfrm>
            <a:off x="3222052" y="2468290"/>
            <a:ext cx="476250" cy="476250"/>
          </a:xfrm>
          <a:prstGeom prst="rect">
            <a:avLst/>
          </a:prstGeom>
          <a:noFill/>
          <a:ln w="9525">
            <a:noFill/>
            <a:miter lim="800000"/>
            <a:headEnd/>
            <a:tailEnd/>
          </a:ln>
        </p:spPr>
      </p:pic>
      <p:pic>
        <p:nvPicPr>
          <p:cNvPr id="15367" name="Picture 3" descr="D:\مجلد جديد ‫‬\677316543.gif"/>
          <p:cNvPicPr>
            <a:picLocks noChangeAspect="1" noChangeArrowheads="1" noCrop="1"/>
          </p:cNvPicPr>
          <p:nvPr/>
        </p:nvPicPr>
        <p:blipFill>
          <a:blip r:embed="rId6"/>
          <a:srcRect/>
          <a:stretch>
            <a:fillRect/>
          </a:stretch>
        </p:blipFill>
        <p:spPr bwMode="auto">
          <a:xfrm>
            <a:off x="2000250" y="5715000"/>
            <a:ext cx="476250" cy="476250"/>
          </a:xfrm>
          <a:prstGeom prst="rect">
            <a:avLst/>
          </a:prstGeom>
          <a:noFill/>
          <a:ln w="9525">
            <a:noFill/>
            <a:miter lim="800000"/>
            <a:headEnd/>
            <a:tailEnd/>
          </a:ln>
        </p:spPr>
      </p:pic>
      <p:pic>
        <p:nvPicPr>
          <p:cNvPr id="15368" name="Picture 3" descr="D:\مجلد جديد ‫‬\677316543.gif"/>
          <p:cNvPicPr>
            <a:picLocks noChangeAspect="1" noChangeArrowheads="1" noCrop="1"/>
          </p:cNvPicPr>
          <p:nvPr/>
        </p:nvPicPr>
        <p:blipFill>
          <a:blip r:embed="rId6"/>
          <a:srcRect/>
          <a:stretch>
            <a:fillRect/>
          </a:stretch>
        </p:blipFill>
        <p:spPr bwMode="auto">
          <a:xfrm>
            <a:off x="8001000" y="4452938"/>
            <a:ext cx="476250" cy="476250"/>
          </a:xfrm>
          <a:prstGeom prst="rect">
            <a:avLst/>
          </a:prstGeom>
          <a:noFill/>
          <a:ln w="9525">
            <a:noFill/>
            <a:miter lim="800000"/>
            <a:headEnd/>
            <a:tailEnd/>
          </a:ln>
        </p:spPr>
      </p:pic>
      <p:grpSp>
        <p:nvGrpSpPr>
          <p:cNvPr id="15374" name="Group 3"/>
          <p:cNvGrpSpPr>
            <a:grpSpLocks/>
          </p:cNvGrpSpPr>
          <p:nvPr/>
        </p:nvGrpSpPr>
        <p:grpSpPr bwMode="auto">
          <a:xfrm>
            <a:off x="211140" y="5953127"/>
            <a:ext cx="904875" cy="644525"/>
            <a:chOff x="211878" y="5953141"/>
            <a:chExt cx="903738" cy="644211"/>
          </a:xfrm>
        </p:grpSpPr>
        <p:sp>
          <p:nvSpPr>
            <p:cNvPr id="2" name="Right Arrow 1"/>
            <p:cNvSpPr/>
            <p:nvPr/>
          </p:nvSpPr>
          <p:spPr>
            <a:xfrm>
              <a:off x="322863" y="5953141"/>
              <a:ext cx="792753" cy="6442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TextBox 2"/>
            <p:cNvSpPr txBox="1"/>
            <p:nvPr/>
          </p:nvSpPr>
          <p:spPr>
            <a:xfrm>
              <a:off x="211878" y="6021288"/>
              <a:ext cx="831730" cy="461665"/>
            </a:xfrm>
            <a:prstGeom prst="rect">
              <a:avLst/>
            </a:prstGeom>
            <a:noFill/>
          </p:spPr>
          <p:txBody>
            <a:bodyPr rtlCol="1">
              <a:spAutoFit/>
            </a:bodyPr>
            <a:lstStyle/>
            <a:p>
              <a:pPr fontAlgn="auto">
                <a:spcBef>
                  <a:spcPts val="0"/>
                </a:spcBef>
                <a:spcAft>
                  <a:spcPts val="0"/>
                </a:spcAft>
                <a:defRPr/>
              </a:pPr>
              <a:r>
                <a:rPr lang="ar-KW"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Simplified Arabic" pitchFamily="18" charset="-78"/>
                  <a:cs typeface="Simplified Arabic" pitchFamily="18" charset="-78"/>
                  <a:hlinkClick r:id="rId7" action="ppaction://hlinksldjump"/>
                </a:rPr>
                <a:t>رجوع</a:t>
              </a:r>
              <a:endParaRPr lang="ar-SA"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Simplified Arabic" pitchFamily="18" charset="-78"/>
                <a:cs typeface="Simplified Arabic" pitchFamily="18" charset="-78"/>
              </a:endParaRPr>
            </a:p>
          </p:txBody>
        </p:sp>
      </p:grpSp>
    </p:spTree>
    <p:extLst>
      <p:ext uri="{BB962C8B-B14F-4D97-AF65-F5344CB8AC3E}">
        <p14:creationId xmlns:p14="http://schemas.microsoft.com/office/powerpoint/2010/main" val="33489951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48680"/>
            <a:ext cx="7772400" cy="3672408"/>
          </a:xfrm>
        </p:spPr>
        <p:txBody>
          <a:bodyPr/>
          <a:lstStyle/>
          <a:p>
            <a:pPr algn="ctr" eaLnBrk="1" fontAlgn="auto" hangingPunct="1">
              <a:spcAft>
                <a:spcPts val="0"/>
              </a:spcAft>
              <a:defRPr/>
            </a:pPr>
            <a:r>
              <a:rPr lang="ar-KW"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بند (</a:t>
            </a:r>
            <a:r>
              <a:rPr lang="en-US"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r>
              <a:rPr lang="ar-KW"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r>
              <a:rPr lang="ar-KW"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br>
              <a:rPr lang="ar-KW"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ar-KW"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الاختلاف المركزي</a:t>
            </a:r>
            <a:br>
              <a:rPr lang="ar-KW"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Eccentricity</a:t>
            </a:r>
            <a:br>
              <a:rPr lang="ar-KW"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br>
              <a:rPr lang="en-US"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ar-KW"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KW" sz="48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(الحصة الاولي)</a:t>
            </a:r>
          </a:p>
        </p:txBody>
      </p:sp>
      <p:grpSp>
        <p:nvGrpSpPr>
          <p:cNvPr id="204803" name="Group 2"/>
          <p:cNvGrpSpPr>
            <a:grpSpLocks/>
          </p:cNvGrpSpPr>
          <p:nvPr/>
        </p:nvGrpSpPr>
        <p:grpSpPr bwMode="auto">
          <a:xfrm>
            <a:off x="250825" y="5929315"/>
            <a:ext cx="1081088" cy="739775"/>
            <a:chOff x="251520" y="5929330"/>
            <a:chExt cx="1080120" cy="740030"/>
          </a:xfrm>
        </p:grpSpPr>
        <p:sp>
          <p:nvSpPr>
            <p:cNvPr id="4" name="Right Arrow 3">
              <a:hlinkClick r:id="rId2" action="ppaction://hlinksldjump"/>
            </p:cNvPr>
            <p:cNvSpPr/>
            <p:nvPr/>
          </p:nvSpPr>
          <p:spPr>
            <a:xfrm>
              <a:off x="322894" y="5929330"/>
              <a:ext cx="1008746" cy="7400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ar-SA"/>
            </a:p>
          </p:txBody>
        </p:sp>
        <p:sp>
          <p:nvSpPr>
            <p:cNvPr id="5" name="TextBox 4"/>
            <p:cNvSpPr txBox="1"/>
            <p:nvPr/>
          </p:nvSpPr>
          <p:spPr>
            <a:xfrm>
              <a:off x="251520" y="6021288"/>
              <a:ext cx="779332" cy="461665"/>
            </a:xfrm>
            <a:prstGeom prst="rect">
              <a:avLst/>
            </a:prstGeom>
            <a:noFill/>
          </p:spPr>
          <p:txBody>
            <a:bodyPr rtlCol="1">
              <a:spAutoFit/>
            </a:bodyPr>
            <a:lstStyle/>
            <a:p>
              <a:pPr fontAlgn="auto">
                <a:spcBef>
                  <a:spcPts val="0"/>
                </a:spcBef>
                <a:spcAft>
                  <a:spcPts val="0"/>
                </a:spcAft>
                <a:defRPr/>
              </a:pPr>
              <a:r>
                <a:rPr lang="ar-KW" sz="2400" b="1"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cs typeface="Simplified Arabic" pitchFamily="18" charset="-78"/>
                </a:rPr>
                <a:t>رجوع</a:t>
              </a:r>
              <a:endParaRPr lang="ar-SA" sz="2400" b="1"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itchFamily="18" charset="-78"/>
                <a:cs typeface="Simplified Arabic" pitchFamily="18" charset="-78"/>
              </a:endParaRPr>
            </a:p>
          </p:txBody>
        </p:sp>
      </p:grpSp>
    </p:spTree>
    <p:extLst>
      <p:ext uri="{BB962C8B-B14F-4D97-AF65-F5344CB8AC3E}">
        <p14:creationId xmlns:p14="http://schemas.microsoft.com/office/powerpoint/2010/main" val="19317848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18488" cy="4997450"/>
          </a:xfrm>
        </p:spPr>
        <p:txBody>
          <a:bodyPr>
            <a:normAutofit/>
          </a:bodyPr>
          <a:lstStyle/>
          <a:p>
            <a:pPr marL="0" indent="0" eaLnBrk="1" fontAlgn="auto" hangingPunct="1">
              <a:spcAft>
                <a:spcPts val="0"/>
              </a:spcAft>
              <a:buNone/>
              <a:defRPr/>
            </a:pPr>
            <a:r>
              <a:rPr lang="ar-KW" b="1" dirty="0">
                <a:latin typeface="Simplified Arabic" pitchFamily="18" charset="-78"/>
                <a:cs typeface="Simplified Arabic" pitchFamily="18" charset="-78"/>
              </a:rPr>
              <a:t>1) يميز بين القطوع المخروطية.</a:t>
            </a:r>
          </a:p>
          <a:p>
            <a:pPr marL="0" indent="0" eaLnBrk="1" fontAlgn="auto" hangingPunct="1">
              <a:spcAft>
                <a:spcPts val="0"/>
              </a:spcAft>
              <a:buNone/>
              <a:defRPr/>
            </a:pPr>
            <a:r>
              <a:rPr lang="ar-KW" b="1" dirty="0">
                <a:latin typeface="Simplified Arabic" pitchFamily="18" charset="-78"/>
                <a:cs typeface="Simplified Arabic" pitchFamily="18" charset="-78"/>
              </a:rPr>
              <a:t>2) </a:t>
            </a:r>
            <a:r>
              <a:rPr lang="ar-SA" b="1" dirty="0">
                <a:latin typeface="Simplified Arabic" pitchFamily="18" charset="-78"/>
                <a:cs typeface="Simplified Arabic" pitchFamily="18" charset="-78"/>
              </a:rPr>
              <a:t>يعرف القطع المخروطي.</a:t>
            </a:r>
            <a:endParaRPr lang="ar-KW" b="1" dirty="0">
              <a:latin typeface="Simplified Arabic" pitchFamily="18" charset="-78"/>
              <a:cs typeface="Simplified Arabic" pitchFamily="18" charset="-78"/>
            </a:endParaRPr>
          </a:p>
          <a:p>
            <a:pPr marL="0" indent="0">
              <a:buNone/>
            </a:pPr>
            <a:r>
              <a:rPr lang="ar-SA" b="1" dirty="0">
                <a:latin typeface="Simplified Arabic" panose="02020603050405020304" pitchFamily="18" charset="-78"/>
                <a:cs typeface="Simplified Arabic" panose="02020603050405020304" pitchFamily="18" charset="-78"/>
              </a:rPr>
              <a:t>3) يتعرف اذا كان </a:t>
            </a:r>
            <a:r>
              <a:rPr lang="en-US" b="1" dirty="0">
                <a:latin typeface="Simplified Arabic" panose="02020603050405020304" pitchFamily="18" charset="-78"/>
                <a:cs typeface="Simplified Arabic" panose="02020603050405020304" pitchFamily="18" charset="-78"/>
              </a:rPr>
              <a:t>e =1 </a:t>
            </a:r>
            <a:r>
              <a:rPr lang="ar-SA" b="1" dirty="0">
                <a:latin typeface="Simplified Arabic" panose="02020603050405020304" pitchFamily="18" charset="-78"/>
                <a:cs typeface="Simplified Arabic" panose="02020603050405020304" pitchFamily="18" charset="-78"/>
              </a:rPr>
              <a:t> فان القطع المخروطى هو قطع مكافئ. </a:t>
            </a:r>
          </a:p>
          <a:p>
            <a:pPr marL="0" indent="0">
              <a:buNone/>
            </a:pPr>
            <a:r>
              <a:rPr lang="ar-SA" b="1" dirty="0">
                <a:latin typeface="Simplified Arabic" panose="02020603050405020304" pitchFamily="18" charset="-78"/>
                <a:cs typeface="Simplified Arabic" panose="02020603050405020304" pitchFamily="18" charset="-78"/>
              </a:rPr>
              <a:t>4) يتعرف اذا كان </a:t>
            </a:r>
            <a:r>
              <a:rPr lang="en-US" b="1" dirty="0">
                <a:latin typeface="Simplified Arabic" panose="02020603050405020304" pitchFamily="18" charset="-78"/>
                <a:cs typeface="Simplified Arabic" panose="02020603050405020304" pitchFamily="18" charset="-78"/>
              </a:rPr>
              <a:t>e&lt;1</a:t>
            </a:r>
            <a:r>
              <a:rPr lang="ar-SA" b="1" dirty="0">
                <a:latin typeface="Simplified Arabic" panose="02020603050405020304" pitchFamily="18" charset="-78"/>
                <a:cs typeface="Simplified Arabic" panose="02020603050405020304" pitchFamily="18" charset="-78"/>
              </a:rPr>
              <a:t> يكون القطع المخروطى هو قطع ناقص.</a:t>
            </a:r>
          </a:p>
          <a:p>
            <a:pPr marL="0" indent="0">
              <a:buNone/>
            </a:pPr>
            <a:r>
              <a:rPr lang="ar-SA" b="1" dirty="0">
                <a:latin typeface="Simplified Arabic" panose="02020603050405020304" pitchFamily="18" charset="-78"/>
                <a:cs typeface="Simplified Arabic" panose="02020603050405020304" pitchFamily="18" charset="-78"/>
              </a:rPr>
              <a:t>5) يتعرف اذا كان </a:t>
            </a:r>
            <a:r>
              <a:rPr lang="en-US" b="1" dirty="0">
                <a:latin typeface="Simplified Arabic" panose="02020603050405020304" pitchFamily="18" charset="-78"/>
                <a:cs typeface="Simplified Arabic" panose="02020603050405020304" pitchFamily="18" charset="-78"/>
              </a:rPr>
              <a:t>e&gt;1</a:t>
            </a:r>
            <a:r>
              <a:rPr lang="ar-SA" b="1" dirty="0">
                <a:latin typeface="Simplified Arabic" panose="02020603050405020304" pitchFamily="18" charset="-78"/>
                <a:cs typeface="Simplified Arabic" panose="02020603050405020304" pitchFamily="18" charset="-78"/>
              </a:rPr>
              <a:t> يكون القطع المخروطى هو قطع زائد.</a:t>
            </a:r>
          </a:p>
          <a:p>
            <a:pPr marL="0" indent="0">
              <a:buNone/>
            </a:pPr>
            <a:r>
              <a:rPr lang="ar-SA" b="1" dirty="0">
                <a:latin typeface="Simplified Arabic" panose="02020603050405020304" pitchFamily="18" charset="-78"/>
                <a:cs typeface="Simplified Arabic" panose="02020603050405020304" pitchFamily="18" charset="-78"/>
              </a:rPr>
              <a:t>6) يستنتج قانون الاختلاف المركزي.</a:t>
            </a:r>
          </a:p>
          <a:p>
            <a:pPr marL="0" indent="0">
              <a:buNone/>
            </a:pPr>
            <a:r>
              <a:rPr lang="ar-SA" b="1" dirty="0">
                <a:latin typeface="Simplified Arabic" panose="02020603050405020304" pitchFamily="18" charset="-78"/>
                <a:cs typeface="Simplified Arabic" panose="02020603050405020304" pitchFamily="18" charset="-78"/>
              </a:rPr>
              <a:t>7) يحدد نوع القطع بمعلوميه الاختلاف المركزى واحدى البؤرتين. </a:t>
            </a:r>
          </a:p>
          <a:p>
            <a:pPr marL="0" indent="0">
              <a:buNone/>
            </a:pPr>
            <a:r>
              <a:rPr lang="ar-SA" b="1" dirty="0">
                <a:latin typeface="Simplified Arabic" panose="02020603050405020304" pitchFamily="18" charset="-78"/>
                <a:cs typeface="Simplified Arabic" panose="02020603050405020304" pitchFamily="18" charset="-78"/>
              </a:rPr>
              <a:t>8) يحدد نوع القطع بمعلوميه الاختلاف المركزى ومعادله احد دليليه.</a:t>
            </a:r>
          </a:p>
          <a:p>
            <a:pPr marL="0" indent="0">
              <a:buNone/>
            </a:pPr>
            <a:r>
              <a:rPr lang="ar-SA" b="1" dirty="0">
                <a:latin typeface="Simplified Arabic" panose="02020603050405020304" pitchFamily="18" charset="-78"/>
                <a:cs typeface="Simplified Arabic" panose="02020603050405020304" pitchFamily="18" charset="-78"/>
              </a:rPr>
              <a:t>9) يوجد معادلة القطع المخروطي بمعلومية الاختلاف المركزي.</a:t>
            </a:r>
          </a:p>
          <a:p>
            <a:pPr marL="0" indent="0" eaLnBrk="1" fontAlgn="auto" hangingPunct="1">
              <a:spcAft>
                <a:spcPts val="0"/>
              </a:spcAft>
              <a:buNone/>
              <a:defRPr/>
            </a:pPr>
            <a:endParaRPr lang="ar-KW" b="1" dirty="0">
              <a:latin typeface="Simplified Arabic" pitchFamily="18" charset="-78"/>
              <a:cs typeface="Simplified Arabic" pitchFamily="18" charset="-78"/>
            </a:endParaRPr>
          </a:p>
          <a:p>
            <a:pPr marL="0" indent="0" eaLnBrk="1" fontAlgn="auto" hangingPunct="1">
              <a:spcAft>
                <a:spcPts val="0"/>
              </a:spcAft>
              <a:buNone/>
              <a:defRPr/>
            </a:pPr>
            <a:endParaRPr lang="ar-KW" b="1" dirty="0">
              <a:latin typeface="Simplified Arabic" pitchFamily="18" charset="-78"/>
              <a:cs typeface="Simplified Arabic" pitchFamily="18" charset="-78"/>
            </a:endParaRPr>
          </a:p>
          <a:p>
            <a:pPr marL="0" indent="0" eaLnBrk="1" fontAlgn="auto" hangingPunct="1">
              <a:spcAft>
                <a:spcPts val="0"/>
              </a:spcAft>
              <a:buNone/>
              <a:defRPr/>
            </a:pPr>
            <a:endParaRPr lang="en-US" b="1" dirty="0">
              <a:latin typeface="Simplified Arabic" pitchFamily="18" charset="-78"/>
              <a:cs typeface="Simplified Arabic" pitchFamily="18" charset="-78"/>
            </a:endParaRPr>
          </a:p>
        </p:txBody>
      </p:sp>
      <p:sp>
        <p:nvSpPr>
          <p:cNvPr id="8" name="Title 1"/>
          <p:cNvSpPr>
            <a:spLocks noGrp="1"/>
          </p:cNvSpPr>
          <p:nvPr>
            <p:ph type="title"/>
          </p:nvPr>
        </p:nvSpPr>
        <p:spPr>
          <a:xfrm>
            <a:off x="3156967" y="692696"/>
            <a:ext cx="3129547" cy="648072"/>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الأهداف</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62747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1"/>
          <p:cNvSpPr>
            <a:spLocks noGrp="1"/>
          </p:cNvSpPr>
          <p:nvPr>
            <p:ph type="title"/>
          </p:nvPr>
        </p:nvSpPr>
        <p:spPr>
          <a:xfrm>
            <a:off x="6372200" y="188640"/>
            <a:ext cx="2174490" cy="720080"/>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التمهيد</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pic>
        <p:nvPicPr>
          <p:cNvPr id="4098"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148064" y="1268760"/>
            <a:ext cx="3442692" cy="14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p:cNvSpPr txBox="1">
            <a:spLocks noChangeArrowheads="1"/>
          </p:cNvSpPr>
          <p:nvPr/>
        </p:nvSpPr>
        <p:spPr bwMode="auto">
          <a:xfrm>
            <a:off x="3059832" y="324520"/>
            <a:ext cx="3240360" cy="584200"/>
          </a:xfrm>
          <a:prstGeom prst="rect">
            <a:avLst/>
          </a:prstGeom>
          <a:noFill/>
          <a:ln w="9525">
            <a:noFill/>
            <a:miter lim="800000"/>
            <a:headEnd/>
            <a:tailEnd/>
          </a:ln>
        </p:spPr>
        <p:txBody>
          <a:bodyPr wrap="square">
            <a:spAutoFit/>
          </a:bodyPr>
          <a:lstStyle/>
          <a:p>
            <a:pPr algn="ctr"/>
            <a:r>
              <a:rPr lang="ar-SA" sz="3200" b="1" u="sng" dirty="0">
                <a:solidFill>
                  <a:srgbClr val="0070C0"/>
                </a:solidFill>
                <a:cs typeface="AGA Battouta Regular" pitchFamily="2" charset="-78"/>
              </a:rPr>
              <a:t>دعنا نفكر ونتناقش</a:t>
            </a:r>
          </a:p>
        </p:txBody>
      </p:sp>
      <p:pic>
        <p:nvPicPr>
          <p:cNvPr id="4099" name="Picture 3">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3218" y="1268760"/>
            <a:ext cx="18859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714" y="2564906"/>
            <a:ext cx="2034039" cy="1986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a:hlinkClick r:id="rId8" action="ppaction://hlinkfil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8243" y="4221090"/>
            <a:ext cx="2052228" cy="225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10">
            <a:extLst>
              <a:ext uri="{BEBA8EAE-BF5A-486C-A8C5-ECC9F3942E4B}">
                <a14:imgProps xmlns:a14="http://schemas.microsoft.com/office/drawing/2010/main">
                  <a14:imgLayer r:embed="rId11">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148064" y="2720762"/>
            <a:ext cx="3442692"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12">
            <a:extLst>
              <a:ext uri="{BEBA8EAE-BF5A-486C-A8C5-ECC9F3942E4B}">
                <a14:imgProps xmlns:a14="http://schemas.microsoft.com/office/drawing/2010/main">
                  <a14:imgLayer r:embed="rId1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184178" y="3486522"/>
            <a:ext cx="34099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4" name="Picture 8"/>
          <p:cNvPicPr>
            <a:picLocks noChangeAspect="1" noChangeArrowheads="1"/>
          </p:cNvPicPr>
          <p:nvPr/>
        </p:nvPicPr>
        <p:blipFill>
          <a:blip r:embed="rId14">
            <a:extLst>
              <a:ext uri="{BEBA8EAE-BF5A-486C-A8C5-ECC9F3942E4B}">
                <a14:imgProps xmlns:a14="http://schemas.microsoft.com/office/drawing/2010/main">
                  <a14:imgLayer r:embed="rId15">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207569" y="4912566"/>
            <a:ext cx="3386561" cy="604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C:\Users\IBM\AppData\Local\Temp\SNAGHTML19cd202b.PNG">
            <a:hlinkClick r:id="rId16" action="ppaction://hlinkfi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83627" y="1020562"/>
            <a:ext cx="555747" cy="496396"/>
          </a:xfrm>
          <a:prstGeom prst="rect">
            <a:avLst/>
          </a:prstGeom>
          <a:ln>
            <a:noFill/>
          </a:ln>
          <a:effectLst>
            <a:glow rad="63500">
              <a:schemeClr val="accent2">
                <a:satMod val="175000"/>
                <a:alpha val="40000"/>
              </a:schemeClr>
            </a:glow>
            <a:outerShdw blurRad="190500" algn="tl" rotWithShape="0">
              <a:srgbClr val="000000">
                <a:alpha val="70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12" name="Picture 2" descr="C:\Users\IBM\AppData\Local\Temp\SNAGHTML19cd202b.PNG">
            <a:hlinkClick r:id="rId16" action="ppaction://hlinkfi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504087" y="3309980"/>
            <a:ext cx="555747" cy="496396"/>
          </a:xfrm>
          <a:prstGeom prst="rect">
            <a:avLst/>
          </a:prstGeom>
          <a:ln>
            <a:noFill/>
          </a:ln>
          <a:effectLst>
            <a:glow rad="63500">
              <a:schemeClr val="accent2">
                <a:satMod val="175000"/>
                <a:alpha val="40000"/>
              </a:schemeClr>
            </a:glow>
            <a:outerShdw blurRad="190500" algn="tl" rotWithShape="0">
              <a:srgbClr val="000000">
                <a:alpha val="70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13" name="Picture 2" descr="C:\Users\IBM\AppData\Local\Temp\SNAGHTML19cd202b.PNG">
            <a:hlinkClick r:id="rId16" action="ppaction://hlinkfile"/>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84006" y="5354514"/>
            <a:ext cx="555747" cy="496396"/>
          </a:xfrm>
          <a:prstGeom prst="rect">
            <a:avLst/>
          </a:prstGeom>
          <a:ln>
            <a:noFill/>
          </a:ln>
          <a:effectLst>
            <a:glow rad="63500">
              <a:schemeClr val="accent2">
                <a:satMod val="175000"/>
                <a:alpha val="40000"/>
              </a:schemeClr>
            </a:glow>
            <a:outerShdw blurRad="190500" algn="tl" rotWithShape="0">
              <a:srgbClr val="000000">
                <a:alpha val="70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10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00"/>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101"/>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0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10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158905351"/>
              </p:ext>
            </p:extLst>
          </p:nvPr>
        </p:nvGraphicFramePr>
        <p:xfrm>
          <a:off x="1619672" y="1412778"/>
          <a:ext cx="6048672" cy="2243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own Arrow 4"/>
          <p:cNvSpPr/>
          <p:nvPr/>
        </p:nvSpPr>
        <p:spPr>
          <a:xfrm>
            <a:off x="6300200" y="3656589"/>
            <a:ext cx="72000" cy="586800"/>
          </a:xfrm>
          <a:prstGeom prst="downArrow">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p>
        </p:txBody>
      </p:sp>
      <p:sp>
        <p:nvSpPr>
          <p:cNvPr id="6" name="Down Arrow 5"/>
          <p:cNvSpPr/>
          <p:nvPr/>
        </p:nvSpPr>
        <p:spPr>
          <a:xfrm>
            <a:off x="4569699" y="3697587"/>
            <a:ext cx="72000" cy="58708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7" name="Down Arrow 6"/>
          <p:cNvSpPr/>
          <p:nvPr/>
        </p:nvSpPr>
        <p:spPr>
          <a:xfrm>
            <a:off x="2915816" y="3697585"/>
            <a:ext cx="72000" cy="586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SA"/>
          </a:p>
        </p:txBody>
      </p:sp>
      <p:sp>
        <p:nvSpPr>
          <p:cNvPr id="8" name="TextBox 7"/>
          <p:cNvSpPr txBox="1"/>
          <p:nvPr/>
        </p:nvSpPr>
        <p:spPr>
          <a:xfrm>
            <a:off x="5580115" y="4207039"/>
            <a:ext cx="1296143" cy="584775"/>
          </a:xfrm>
          <a:prstGeom prst="rect">
            <a:avLst/>
          </a:prstGeom>
          <a:noFill/>
        </p:spPr>
        <p:txBody>
          <a:bodyPr wrap="square" rtlCol="1">
            <a:spAutoFit/>
          </a:bodyPr>
          <a:lstStyle/>
          <a:p>
            <a:r>
              <a:rPr lang="en-US" sz="3200" b="1" dirty="0">
                <a:solidFill>
                  <a:srgbClr val="0070C0"/>
                </a:solidFill>
              </a:rPr>
              <a:t>e=1</a:t>
            </a:r>
            <a:endParaRPr lang="ar-SA" sz="3200" b="1" dirty="0">
              <a:solidFill>
                <a:srgbClr val="0070C0"/>
              </a:solidFill>
            </a:endParaRPr>
          </a:p>
        </p:txBody>
      </p:sp>
      <p:sp>
        <p:nvSpPr>
          <p:cNvPr id="9" name="TextBox 8"/>
          <p:cNvSpPr txBox="1"/>
          <p:nvPr/>
        </p:nvSpPr>
        <p:spPr>
          <a:xfrm>
            <a:off x="2411762" y="4232655"/>
            <a:ext cx="889987" cy="584775"/>
          </a:xfrm>
          <a:prstGeom prst="rect">
            <a:avLst/>
          </a:prstGeom>
          <a:noFill/>
        </p:spPr>
        <p:txBody>
          <a:bodyPr wrap="none" rtlCol="1">
            <a:spAutoFit/>
          </a:bodyPr>
          <a:lstStyle/>
          <a:p>
            <a:r>
              <a:rPr lang="en-US" sz="3200" b="1" dirty="0">
                <a:solidFill>
                  <a:schemeClr val="accent2"/>
                </a:solidFill>
              </a:rPr>
              <a:t>e</a:t>
            </a:r>
            <a:r>
              <a:rPr lang="en-US" sz="3200" b="1" dirty="0">
                <a:solidFill>
                  <a:schemeClr val="accent2"/>
                </a:solidFill>
                <a:latin typeface="Arial Unicode MS"/>
                <a:ea typeface="Arial Unicode MS"/>
                <a:cs typeface="Arial Unicode MS"/>
              </a:rPr>
              <a:t>&gt;1</a:t>
            </a:r>
            <a:endParaRPr lang="ar-SA" sz="3200" b="1" dirty="0">
              <a:solidFill>
                <a:schemeClr val="accent2"/>
              </a:solidFill>
            </a:endParaRPr>
          </a:p>
        </p:txBody>
      </p:sp>
      <p:sp>
        <p:nvSpPr>
          <p:cNvPr id="10" name="TextBox 9"/>
          <p:cNvSpPr txBox="1"/>
          <p:nvPr/>
        </p:nvSpPr>
        <p:spPr>
          <a:xfrm>
            <a:off x="4160707" y="4284387"/>
            <a:ext cx="889987" cy="584775"/>
          </a:xfrm>
          <a:prstGeom prst="rect">
            <a:avLst/>
          </a:prstGeom>
          <a:noFill/>
        </p:spPr>
        <p:txBody>
          <a:bodyPr wrap="none" rtlCol="1">
            <a:spAutoFit/>
          </a:bodyPr>
          <a:lstStyle/>
          <a:p>
            <a:r>
              <a:rPr lang="en-US" sz="3200" b="1" dirty="0">
                <a:solidFill>
                  <a:srgbClr val="7030A0"/>
                </a:solidFill>
              </a:rPr>
              <a:t>e</a:t>
            </a:r>
            <a:r>
              <a:rPr lang="en-US" sz="3200" b="1" dirty="0">
                <a:solidFill>
                  <a:srgbClr val="7030A0"/>
                </a:solidFill>
                <a:latin typeface="Arial Unicode MS"/>
                <a:ea typeface="Arial Unicode MS"/>
                <a:cs typeface="Arial Unicode MS"/>
              </a:rPr>
              <a:t>&lt;1</a:t>
            </a:r>
            <a:endParaRPr lang="ar-SA" sz="3200" b="1" dirty="0">
              <a:solidFill>
                <a:srgbClr val="7030A0"/>
              </a:solidFill>
            </a:endParaRPr>
          </a:p>
        </p:txBody>
      </p:sp>
    </p:spTree>
    <p:extLst>
      <p:ext uri="{BB962C8B-B14F-4D97-AF65-F5344CB8AC3E}">
        <p14:creationId xmlns:p14="http://schemas.microsoft.com/office/powerpoint/2010/main" val="13897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6" grpId="0" animBg="1"/>
      <p:bldP spid="7" grpId="0" animBg="1"/>
      <p:bldP spid="8" grpId="0"/>
      <p:bldP spid="9" grpId="0"/>
      <p:bldP spid="10" grpId="0"/>
    </p:bld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301447" y="1743790"/>
            <a:ext cx="6264696" cy="830997"/>
          </a:xfrm>
          <a:prstGeom prst="rect">
            <a:avLst/>
          </a:prstGeom>
          <a:effectLst>
            <a:outerShdw blurRad="50800" dist="25000" dir="5400000" rotWithShape="0">
              <a:srgbClr val="000000">
                <a:alpha val="40000"/>
              </a:srgbClr>
            </a:outerShdw>
            <a:softEdge rad="317500"/>
          </a:effectLst>
        </p:spPr>
        <p:style>
          <a:lnRef idx="1">
            <a:schemeClr val="accent5"/>
          </a:lnRef>
          <a:fillRef idx="2">
            <a:schemeClr val="accent5"/>
          </a:fillRef>
          <a:effectRef idx="1">
            <a:schemeClr val="accent5"/>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800" b="1" u="sng"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تعريف القطوع المخروطيه</a:t>
            </a:r>
          </a:p>
        </p:txBody>
      </p:sp>
      <p:sp>
        <p:nvSpPr>
          <p:cNvPr id="6" name="TextBox 5"/>
          <p:cNvSpPr txBox="1"/>
          <p:nvPr/>
        </p:nvSpPr>
        <p:spPr>
          <a:xfrm>
            <a:off x="179514" y="2996952"/>
            <a:ext cx="8629337" cy="1569660"/>
          </a:xfrm>
          <a:prstGeom prst="rect">
            <a:avLst/>
          </a:prstGeom>
          <a:effectLst>
            <a:outerShdw blurRad="50800" dist="25000" dir="5400000" rotWithShape="0">
              <a:srgbClr val="000000">
                <a:alpha val="40000"/>
              </a:srgbClr>
            </a:outerShdw>
            <a:softEdge rad="635000"/>
          </a:effectLst>
        </p:spPr>
        <p:style>
          <a:lnRef idx="1">
            <a:schemeClr val="accent5"/>
          </a:lnRef>
          <a:fillRef idx="2">
            <a:schemeClr val="accent5"/>
          </a:fillRef>
          <a:effectRef idx="1">
            <a:schemeClr val="accent5"/>
          </a:effectRef>
          <a:fontRef idx="minor">
            <a:schemeClr val="dk1"/>
          </a:fontRef>
        </p:style>
        <p:txBody>
          <a:bodyPr wrap="square" rtlCol="1">
            <a:spAutoFit/>
          </a:bodyPr>
          <a:lstStyle/>
          <a:p>
            <a:pPr algn="ctr"/>
            <a:r>
              <a:rPr lang="ar-SA" sz="3200" b="1" dirty="0">
                <a:solidFill>
                  <a:schemeClr val="tx1"/>
                </a:solidFill>
              </a:rPr>
              <a:t>القطع المخروطى هو مجموعه كل النقاط فى المستوى الاحداثى حيث تكون نسبه بعد كل منها من نقطه ثابته (البؤره )الى بعدها عن مستقيم ثابت (الدليل )فى نفس المستوى تساوى مقدار ثابتا</a:t>
            </a:r>
          </a:p>
        </p:txBody>
      </p:sp>
      <p:sp>
        <p:nvSpPr>
          <p:cNvPr id="7" name="Title 1"/>
          <p:cNvSpPr txBox="1">
            <a:spLocks/>
          </p:cNvSpPr>
          <p:nvPr/>
        </p:nvSpPr>
        <p:spPr>
          <a:xfrm>
            <a:off x="3059832" y="308897"/>
            <a:ext cx="2376264" cy="720080"/>
          </a:xfrm>
          <a:prstGeom prst="rect">
            <a:avLst/>
          </a:prstGeom>
        </p:spPr>
        <p:style>
          <a:lnRef idx="1">
            <a:schemeClr val="accent1"/>
          </a:lnRef>
          <a:fillRef idx="2">
            <a:schemeClr val="accent1"/>
          </a:fillRef>
          <a:effectRef idx="1">
            <a:schemeClr val="accent1"/>
          </a:effectRef>
          <a:fontRef idx="minor">
            <a:schemeClr val="dk1"/>
          </a:fontRef>
        </p:style>
        <p:txBody>
          <a:bodyPr anchor="b">
            <a:normAutofit/>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التدريس</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03588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59696" y="3748264"/>
            <a:ext cx="2328128" cy="2185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11562" y="188640"/>
            <a:ext cx="7944197"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583658" y="840958"/>
            <a:ext cx="3839096" cy="1003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11560" y="1042477"/>
            <a:ext cx="2376264" cy="2480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50" name="Picture 6"/>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491882" y="1938900"/>
            <a:ext cx="5063877" cy="134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Diagram 12"/>
          <p:cNvGraphicFramePr/>
          <p:nvPr>
            <p:extLst>
              <p:ext uri="{D42A27DB-BD31-4B8C-83A1-F6EECF244321}">
                <p14:modId xmlns:p14="http://schemas.microsoft.com/office/powerpoint/2010/main" val="4243875156"/>
              </p:ext>
            </p:extLst>
          </p:nvPr>
        </p:nvGraphicFramePr>
        <p:xfrm>
          <a:off x="3563889" y="3544412"/>
          <a:ext cx="4640025" cy="17683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Down Arrow 13"/>
          <p:cNvSpPr/>
          <p:nvPr/>
        </p:nvSpPr>
        <p:spPr>
          <a:xfrm>
            <a:off x="7380320" y="5312773"/>
            <a:ext cx="72000" cy="586800"/>
          </a:xfrm>
          <a:prstGeom prst="downArrow">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SA"/>
          </a:p>
        </p:txBody>
      </p:sp>
      <p:sp>
        <p:nvSpPr>
          <p:cNvPr id="15" name="Down Arrow 14"/>
          <p:cNvSpPr/>
          <p:nvPr/>
        </p:nvSpPr>
        <p:spPr>
          <a:xfrm>
            <a:off x="5865842" y="5353771"/>
            <a:ext cx="72000" cy="587087"/>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endParaRPr lang="ar-SA"/>
          </a:p>
        </p:txBody>
      </p:sp>
      <p:sp>
        <p:nvSpPr>
          <p:cNvPr id="16" name="Down Arrow 15"/>
          <p:cNvSpPr/>
          <p:nvPr/>
        </p:nvSpPr>
        <p:spPr>
          <a:xfrm>
            <a:off x="4355976" y="5353769"/>
            <a:ext cx="72000" cy="58680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ar-SA"/>
          </a:p>
        </p:txBody>
      </p:sp>
      <p:sp>
        <p:nvSpPr>
          <p:cNvPr id="17" name="TextBox 16"/>
          <p:cNvSpPr txBox="1"/>
          <p:nvPr/>
        </p:nvSpPr>
        <p:spPr>
          <a:xfrm>
            <a:off x="6567691" y="5863223"/>
            <a:ext cx="1296143" cy="584775"/>
          </a:xfrm>
          <a:prstGeom prst="rect">
            <a:avLst/>
          </a:prstGeom>
          <a:noFill/>
        </p:spPr>
        <p:txBody>
          <a:bodyPr wrap="square" rtlCol="1">
            <a:spAutoFit/>
          </a:bodyPr>
          <a:lstStyle/>
          <a:p>
            <a:r>
              <a:rPr lang="en-US" sz="3200" b="1" dirty="0">
                <a:solidFill>
                  <a:srgbClr val="0070C0"/>
                </a:solidFill>
              </a:rPr>
              <a:t>e=1</a:t>
            </a:r>
            <a:endParaRPr lang="ar-SA" sz="3200" b="1" dirty="0">
              <a:solidFill>
                <a:srgbClr val="0070C0"/>
              </a:solidFill>
            </a:endParaRPr>
          </a:p>
        </p:txBody>
      </p:sp>
      <p:sp>
        <p:nvSpPr>
          <p:cNvPr id="18" name="TextBox 17"/>
          <p:cNvSpPr txBox="1"/>
          <p:nvPr/>
        </p:nvSpPr>
        <p:spPr>
          <a:xfrm>
            <a:off x="3970047" y="5888839"/>
            <a:ext cx="889987" cy="584775"/>
          </a:xfrm>
          <a:prstGeom prst="rect">
            <a:avLst/>
          </a:prstGeom>
          <a:noFill/>
        </p:spPr>
        <p:txBody>
          <a:bodyPr wrap="none" rtlCol="1">
            <a:spAutoFit/>
          </a:bodyPr>
          <a:lstStyle/>
          <a:p>
            <a:r>
              <a:rPr lang="en-US" sz="3200" b="1" dirty="0">
                <a:solidFill>
                  <a:schemeClr val="accent2"/>
                </a:solidFill>
              </a:rPr>
              <a:t>e</a:t>
            </a:r>
            <a:r>
              <a:rPr lang="en-US" sz="3200" b="1" dirty="0">
                <a:solidFill>
                  <a:schemeClr val="accent2"/>
                </a:solidFill>
                <a:latin typeface="Arial Unicode MS"/>
                <a:ea typeface="Arial Unicode MS"/>
                <a:cs typeface="Arial Unicode MS"/>
              </a:rPr>
              <a:t>&gt;1</a:t>
            </a:r>
            <a:endParaRPr lang="ar-SA" sz="3200" b="1" dirty="0">
              <a:solidFill>
                <a:schemeClr val="accent2"/>
              </a:solidFill>
            </a:endParaRPr>
          </a:p>
        </p:txBody>
      </p:sp>
      <p:sp>
        <p:nvSpPr>
          <p:cNvPr id="19" name="TextBox 18"/>
          <p:cNvSpPr txBox="1"/>
          <p:nvPr/>
        </p:nvSpPr>
        <p:spPr>
          <a:xfrm>
            <a:off x="5456850" y="5940571"/>
            <a:ext cx="889987" cy="584775"/>
          </a:xfrm>
          <a:prstGeom prst="rect">
            <a:avLst/>
          </a:prstGeom>
          <a:noFill/>
        </p:spPr>
        <p:txBody>
          <a:bodyPr wrap="none" rtlCol="1">
            <a:spAutoFit/>
          </a:bodyPr>
          <a:lstStyle/>
          <a:p>
            <a:r>
              <a:rPr lang="en-US" sz="3200" b="1" dirty="0">
                <a:solidFill>
                  <a:srgbClr val="7030A0"/>
                </a:solidFill>
              </a:rPr>
              <a:t>e</a:t>
            </a:r>
            <a:r>
              <a:rPr lang="en-US" sz="3200" b="1" dirty="0">
                <a:solidFill>
                  <a:srgbClr val="7030A0"/>
                </a:solidFill>
                <a:latin typeface="Arial Unicode MS"/>
                <a:ea typeface="Arial Unicode MS"/>
                <a:cs typeface="Arial Unicode MS"/>
              </a:rPr>
              <a:t>&lt;1</a:t>
            </a:r>
            <a:endParaRPr lang="ar-SA" sz="3200" b="1" dirty="0">
              <a:solidFill>
                <a:srgbClr val="7030A0"/>
              </a:solidFill>
            </a:endParaRPr>
          </a:p>
        </p:txBody>
      </p:sp>
    </p:spTree>
    <p:extLst>
      <p:ext uri="{BB962C8B-B14F-4D97-AF65-F5344CB8AC3E}">
        <p14:creationId xmlns:p14="http://schemas.microsoft.com/office/powerpoint/2010/main" val="181301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5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Scale>
                                      <p:cBhvr>
                                        <p:cTn id="21" dur="1000" decel="50000" fill="hold">
                                          <p:stCondLst>
                                            <p:cond delay="0"/>
                                          </p:stCondLst>
                                        </p:cTn>
                                        <p:tgtEl>
                                          <p:spTgt spid="1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3"/>
                                        </p:tgtEl>
                                        <p:attrNameLst>
                                          <p:attrName>ppt_x</p:attrName>
                                          <p:attrName>ppt_y</p:attrName>
                                        </p:attrNameLst>
                                      </p:cBhvr>
                                    </p:animMotion>
                                    <p:animEffect transition="in" filter="fade">
                                      <p:cBhvr>
                                        <p:cTn id="23" dur="1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P spid="15" grpId="0" animBg="1"/>
      <p:bldP spid="16"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07952" y="2205040"/>
            <a:ext cx="8424863" cy="2879725"/>
          </a:xfrm>
        </p:spPr>
        <p:txBody>
          <a:bodyPr/>
          <a:lstStyle/>
          <a:p>
            <a:pPr marL="0" indent="0">
              <a:buClr>
                <a:schemeClr val="accent1">
                  <a:lumMod val="75000"/>
                </a:schemeClr>
              </a:buClr>
              <a:buNone/>
            </a:pPr>
            <a:r>
              <a:rPr lang="ar-KW" sz="2800" b="1" dirty="0">
                <a:latin typeface="Simplified Arabic" panose="02020603050405020304" pitchFamily="18" charset="-78"/>
                <a:cs typeface="Simplified Arabic" panose="02020603050405020304" pitchFamily="18" charset="-78"/>
              </a:rPr>
              <a:t>1) يعرًف القطع الناقص </a:t>
            </a:r>
          </a:p>
          <a:p>
            <a:pPr marL="0" indent="0">
              <a:buClr>
                <a:schemeClr val="accent1">
                  <a:lumMod val="75000"/>
                </a:schemeClr>
              </a:buClr>
              <a:buNone/>
            </a:pPr>
            <a:r>
              <a:rPr lang="ar-KW" sz="2800" b="1" dirty="0">
                <a:latin typeface="Simplified Arabic" panose="02020603050405020304" pitchFamily="18" charset="-78"/>
                <a:cs typeface="Simplified Arabic" panose="02020603050405020304" pitchFamily="18" charset="-78"/>
              </a:rPr>
              <a:t>2) يميز بين البؤرة , طرفي المحور الأصغر ,رأس القطع</a:t>
            </a:r>
          </a:p>
          <a:p>
            <a:pPr marL="0" indent="0">
              <a:buClr>
                <a:schemeClr val="accent1">
                  <a:lumMod val="75000"/>
                </a:schemeClr>
              </a:buClr>
              <a:buNone/>
            </a:pPr>
            <a:r>
              <a:rPr lang="ar-KW" sz="2800" b="1" dirty="0">
                <a:latin typeface="Simplified Arabic" panose="02020603050405020304" pitchFamily="18" charset="-78"/>
                <a:cs typeface="Simplified Arabic" panose="02020603050405020304" pitchFamily="18" charset="-78"/>
              </a:rPr>
              <a:t>3) يعين البؤرة ودليل القطع ورأسي القطع , طرفا المحور الأصغر</a:t>
            </a:r>
          </a:p>
          <a:p>
            <a:pPr marL="0" indent="0">
              <a:buClr>
                <a:schemeClr val="accent1">
                  <a:lumMod val="75000"/>
                </a:schemeClr>
              </a:buClr>
              <a:buNone/>
            </a:pPr>
            <a:r>
              <a:rPr lang="ar-KW" sz="2800" b="1" dirty="0">
                <a:latin typeface="Simplified Arabic" panose="02020603050405020304" pitchFamily="18" charset="-78"/>
                <a:cs typeface="Simplified Arabic" panose="02020603050405020304" pitchFamily="18" charset="-78"/>
              </a:rPr>
              <a:t>4) يرسم القطع الناقص رسماً تقريبياً.</a:t>
            </a:r>
          </a:p>
          <a:p>
            <a:pPr marL="0" indent="0" eaLnBrk="1" hangingPunct="1">
              <a:buNone/>
            </a:pPr>
            <a:endParaRPr lang="ar-KW" sz="2800" b="1" dirty="0">
              <a:latin typeface="Simplified Arabic" panose="02020603050405020304" pitchFamily="18" charset="-78"/>
              <a:cs typeface="Simplified Arabic" panose="02020603050405020304" pitchFamily="18" charset="-78"/>
            </a:endParaRPr>
          </a:p>
        </p:txBody>
      </p:sp>
      <p:sp>
        <p:nvSpPr>
          <p:cNvPr id="5" name="Title 1"/>
          <p:cNvSpPr>
            <a:spLocks noGrp="1"/>
          </p:cNvSpPr>
          <p:nvPr>
            <p:ph type="title"/>
          </p:nvPr>
        </p:nvSpPr>
        <p:spPr>
          <a:xfrm>
            <a:off x="2984404" y="980728"/>
            <a:ext cx="3087794" cy="648072"/>
          </a:xfrm>
        </p:spPr>
        <p:style>
          <a:lnRef idx="1">
            <a:schemeClr val="accent1"/>
          </a:lnRef>
          <a:fillRef idx="2">
            <a:schemeClr val="accent1"/>
          </a:fillRef>
          <a:effectRef idx="1">
            <a:schemeClr val="accent1"/>
          </a:effectRef>
          <a:fontRef idx="minor">
            <a:schemeClr val="dk1"/>
          </a:fontRef>
        </p:style>
        <p:txBody>
          <a:bodyPr/>
          <a:lstStyle/>
          <a:p>
            <a:pPr algn="ctr" eaLnBrk="1" fontAlgn="auto" hangingPunct="1">
              <a:spcAft>
                <a:spcPts val="0"/>
              </a:spcAft>
              <a:defRPr/>
            </a:pPr>
            <a:r>
              <a:rPr lang="ar-KW" sz="3600"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الأهداف</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l="46262" b="50000"/>
          <a:stretch/>
        </p:blipFill>
        <p:spPr bwMode="auto">
          <a:xfrm>
            <a:off x="4743606" y="1285579"/>
            <a:ext cx="4004858" cy="559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 y="1241230"/>
            <a:ext cx="4566625" cy="2743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675905" y="3031394"/>
            <a:ext cx="4049069" cy="624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781253" y="3607456"/>
            <a:ext cx="2895205" cy="755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891638" y="4399544"/>
            <a:ext cx="2727697" cy="497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980909" y="4975608"/>
            <a:ext cx="2638424" cy="427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13">
            <a:extLst>
              <a:ext uri="{BEBA8EAE-BF5A-486C-A8C5-ECC9F3942E4B}">
                <a14:imgProps xmlns:a14="http://schemas.microsoft.com/office/drawing/2010/main">
                  <a14:imgLayer r:embed="rId1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372202" y="5479664"/>
            <a:ext cx="2247133" cy="32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7" name="Picture 9"/>
          <p:cNvPicPr>
            <a:picLocks noChangeAspect="1" noChangeArrowheads="1"/>
          </p:cNvPicPr>
          <p:nvPr/>
        </p:nvPicPr>
        <p:blipFill>
          <a:blip r:embed="rId15">
            <a:extLst>
              <a:ext uri="{BEBA8EAE-BF5A-486C-A8C5-ECC9F3942E4B}">
                <a14:imgProps xmlns:a14="http://schemas.microsoft.com/office/drawing/2010/main">
                  <a14:imgLayer r:embed="rId16">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020769" y="5805264"/>
            <a:ext cx="2727697" cy="484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8" name="Picture 10"/>
          <p:cNvPicPr>
            <a:picLocks noChangeAspect="1" noChangeArrowheads="1"/>
          </p:cNvPicPr>
          <p:nvPr/>
        </p:nvPicPr>
        <p:blipFill>
          <a:blip r:embed="rId17">
            <a:extLst>
              <a:ext uri="{BEBA8EAE-BF5A-486C-A8C5-ECC9F3942E4B}">
                <a14:imgProps xmlns:a14="http://schemas.microsoft.com/office/drawing/2010/main">
                  <a14:imgLayer r:embed="rId18">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5724130" y="6259787"/>
            <a:ext cx="2892213"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9" name="Picture 11"/>
          <p:cNvPicPr>
            <a:picLocks noChangeAspect="1" noChangeArrowheads="1"/>
          </p:cNvPicPr>
          <p:nvPr/>
        </p:nvPicPr>
        <p:blipFill>
          <a:blip r:embed="rId19">
            <a:extLst>
              <a:ext uri="{BEBA8EAE-BF5A-486C-A8C5-ECC9F3942E4B}">
                <a14:imgProps xmlns:a14="http://schemas.microsoft.com/office/drawing/2010/main">
                  <a14:imgLayer r:embed="rId20">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581705" y="4070453"/>
            <a:ext cx="2623539" cy="43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0" name="Picture 12"/>
          <p:cNvPicPr>
            <a:picLocks noChangeAspect="1" noChangeArrowheads="1"/>
          </p:cNvPicPr>
          <p:nvPr/>
        </p:nvPicPr>
        <p:blipFill>
          <a:blip r:embed="rId21">
            <a:extLst>
              <a:ext uri="{BEBA8EAE-BF5A-486C-A8C5-ECC9F3942E4B}">
                <a14:imgProps xmlns:a14="http://schemas.microsoft.com/office/drawing/2010/main">
                  <a14:imgLayer r:embed="rId22">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701800" y="4494003"/>
            <a:ext cx="1972331" cy="413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1" name="Picture 13"/>
          <p:cNvPicPr>
            <a:picLocks noChangeAspect="1" noChangeArrowheads="1"/>
          </p:cNvPicPr>
          <p:nvPr/>
        </p:nvPicPr>
        <p:blipFill>
          <a:blip r:embed="rId23">
            <a:extLst>
              <a:ext uri="{BEBA8EAE-BF5A-486C-A8C5-ECC9F3942E4B}">
                <a14:imgProps xmlns:a14="http://schemas.microsoft.com/office/drawing/2010/main">
                  <a14:imgLayer r:embed="rId24">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202215" y="4907781"/>
            <a:ext cx="2971503" cy="559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2" name="Picture 14"/>
          <p:cNvPicPr>
            <a:picLocks noChangeAspect="1" noChangeArrowheads="1"/>
          </p:cNvPicPr>
          <p:nvPr/>
        </p:nvPicPr>
        <p:blipFill>
          <a:blip r:embed="rId25">
            <a:extLst>
              <a:ext uri="{BEBA8EAE-BF5A-486C-A8C5-ECC9F3942E4B}">
                <a14:imgProps xmlns:a14="http://schemas.microsoft.com/office/drawing/2010/main">
                  <a14:imgLayer r:embed="rId26">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051720" y="5335176"/>
            <a:ext cx="3220632" cy="5962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3" name="Picture 15"/>
          <p:cNvPicPr>
            <a:picLocks noChangeAspect="1" noChangeArrowheads="1"/>
          </p:cNvPicPr>
          <p:nvPr/>
        </p:nvPicPr>
        <p:blipFill>
          <a:blip r:embed="rId27">
            <a:extLst>
              <a:ext uri="{BEBA8EAE-BF5A-486C-A8C5-ECC9F3942E4B}">
                <a14:imgProps xmlns:a14="http://schemas.microsoft.com/office/drawing/2010/main">
                  <a14:imgLayer r:embed="rId28">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036906" y="6199452"/>
            <a:ext cx="1520314" cy="398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84" name="Picture 16"/>
          <p:cNvPicPr>
            <a:picLocks noChangeAspect="1" noChangeArrowheads="1"/>
          </p:cNvPicPr>
          <p:nvPr/>
        </p:nvPicPr>
        <p:blipFill>
          <a:blip r:embed="rId29">
            <a:extLst>
              <a:ext uri="{BEBA8EAE-BF5A-486C-A8C5-ECC9F3942E4B}">
                <a14:imgProps xmlns:a14="http://schemas.microsoft.com/office/drawing/2010/main">
                  <a14:imgLayer r:embed="rId30">
                    <a14:imgEffect>
                      <a14:sharpenSoften amount="50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4139952" y="5984054"/>
            <a:ext cx="877168" cy="829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5272352" y="3777417"/>
            <a:ext cx="0" cy="2963953"/>
          </a:xfrm>
          <a:prstGeom prst="line">
            <a:avLst/>
          </a:prstGeom>
        </p:spPr>
        <p:style>
          <a:lnRef idx="3">
            <a:schemeClr val="accent1"/>
          </a:lnRef>
          <a:fillRef idx="0">
            <a:schemeClr val="accent1"/>
          </a:fillRef>
          <a:effectRef idx="2">
            <a:schemeClr val="accent1"/>
          </a:effectRef>
          <a:fontRef idx="minor">
            <a:schemeClr val="tx1"/>
          </a:fontRef>
        </p:style>
      </p:cxnSp>
      <p:pic>
        <p:nvPicPr>
          <p:cNvPr id="1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r="53738" b="38845"/>
          <a:stretch/>
        </p:blipFill>
        <p:spPr bwMode="auto">
          <a:xfrm>
            <a:off x="5171596" y="1844826"/>
            <a:ext cx="3447739" cy="684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l="71329" t="50000"/>
          <a:stretch/>
        </p:blipFill>
        <p:spPr bwMode="auto">
          <a:xfrm>
            <a:off x="6588224" y="2472147"/>
            <a:ext cx="2136748" cy="559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47866" y="6232235"/>
            <a:ext cx="594231" cy="369332"/>
          </a:xfrm>
          <a:prstGeom prst="rect">
            <a:avLst/>
          </a:prstGeom>
          <a:noFill/>
        </p:spPr>
        <p:txBody>
          <a:bodyPr wrap="square" rtlCol="1">
            <a:spAutoFit/>
          </a:bodyPr>
          <a:lstStyle/>
          <a:p>
            <a:r>
              <a:rPr lang="ar-SA" dirty="0">
                <a:sym typeface="Symbol"/>
              </a:rPr>
              <a:t></a:t>
            </a:r>
            <a:endParaRPr lang="ar-SA" dirty="0"/>
          </a:p>
        </p:txBody>
      </p:sp>
      <p:sp>
        <p:nvSpPr>
          <p:cNvPr id="22" name="Rectangle 21"/>
          <p:cNvSpPr/>
          <p:nvPr/>
        </p:nvSpPr>
        <p:spPr>
          <a:xfrm>
            <a:off x="2895344" y="93660"/>
            <a:ext cx="3238325" cy="1147568"/>
          </a:xfrm>
          <a:prstGeom prst="rect">
            <a:avLst/>
          </a:prstGeom>
          <a:effectLst>
            <a:outerShdw blurRad="50800" dist="25000" dir="5400000" rotWithShape="0">
              <a:srgbClr val="000000">
                <a:alpha val="40000"/>
              </a:srgbClr>
            </a:outerShdw>
            <a:softEdge rad="317500"/>
          </a:effectLst>
        </p:spPr>
        <p:style>
          <a:lnRef idx="1">
            <a:schemeClr val="accent2"/>
          </a:lnRef>
          <a:fillRef idx="2">
            <a:schemeClr val="accent2"/>
          </a:fillRef>
          <a:effectRef idx="1">
            <a:schemeClr val="accent2"/>
          </a:effectRef>
          <a:fontRef idx="minor">
            <a:schemeClr val="dk1"/>
          </a:fontRef>
        </p:style>
        <p:txBody>
          <a:bodyPr/>
          <a:lstStyle/>
          <a:p>
            <a:endParaRPr lang="en-US"/>
          </a:p>
        </p:txBody>
      </p:sp>
      <p:sp>
        <p:nvSpPr>
          <p:cNvPr id="23" name="Rectangle 22"/>
          <p:cNvSpPr/>
          <p:nvPr/>
        </p:nvSpPr>
        <p:spPr>
          <a:xfrm>
            <a:off x="2895344" y="93660"/>
            <a:ext cx="3238325" cy="1147568"/>
          </a:xfrm>
          <a:prstGeom prst="rect">
            <a:avLst/>
          </a:prstGeom>
          <a:effectLst>
            <a:softEdge rad="127000"/>
          </a:effectLst>
        </p:spPr>
        <p:style>
          <a:lnRef idx="0">
            <a:scrgbClr r="0" g="0" b="0"/>
          </a:lnRef>
          <a:fillRef idx="0">
            <a:scrgbClr r="0" g="0" b="0"/>
          </a:fillRef>
          <a:effectRef idx="0">
            <a:scrgbClr r="0" g="0" b="0"/>
          </a:effectRef>
          <a:fontRef idx="minor">
            <a:schemeClr val="dk1"/>
          </a:fontRef>
        </p:style>
        <p:txBody>
          <a:bodyPr spcFirstLastPara="0" vert="horz" wrap="square" lIns="21590" tIns="21590" rIns="21590" bIns="21590" numCol="1" spcCol="1270" anchor="ctr" anchorCtr="0">
            <a:noAutofit/>
          </a:bodyPr>
          <a:lstStyle/>
          <a:p>
            <a:pPr algn="ctr" defTabSz="1511300">
              <a:lnSpc>
                <a:spcPct val="90000"/>
              </a:lnSpc>
              <a:spcAft>
                <a:spcPct val="35000"/>
              </a:spcAft>
            </a:pPr>
            <a:r>
              <a:rPr lang="ar-SA" sz="3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استنتاج قانون الاختلاف المركزي</a:t>
            </a:r>
          </a:p>
        </p:txBody>
      </p:sp>
    </p:spTree>
    <p:extLst>
      <p:ext uri="{BB962C8B-B14F-4D97-AF65-F5344CB8AC3E}">
        <p14:creationId xmlns:p14="http://schemas.microsoft.com/office/powerpoint/2010/main" val="18510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17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18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18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18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18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18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7884368" y="116632"/>
            <a:ext cx="864096" cy="720080"/>
          </a:xfrm>
          <a:prstGeom prst="rect">
            <a:avLst/>
          </a:prstGeom>
        </p:spPr>
        <p:style>
          <a:lnRef idx="1">
            <a:schemeClr val="accent1"/>
          </a:lnRef>
          <a:fillRef idx="2">
            <a:schemeClr val="accent1"/>
          </a:fillRef>
          <a:effectRef idx="1">
            <a:schemeClr val="accent1"/>
          </a:effectRef>
          <a:fontRef idx="minor">
            <a:schemeClr val="dk1"/>
          </a:fontRef>
        </p:style>
        <p:txBody>
          <a:bodyPr rtlCol="1" anchor="ctr">
            <a:normAutofit fontScale="37500" lnSpcReduction="2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Aft>
                <a:spcPts val="0"/>
              </a:spcAft>
              <a:defRPr/>
            </a:pPr>
            <a:br>
              <a:rPr lang="ar-KW" sz="4400" b="1" u="sng" dirty="0">
                <a:ln/>
                <a:solidFill>
                  <a:schemeClr val="accent3"/>
                </a:solidFill>
                <a:latin typeface="+mj-lt"/>
                <a:ea typeface="+mj-ea"/>
                <a:cs typeface="+mj-cs"/>
              </a:rPr>
            </a:br>
            <a:r>
              <a:rPr lang="ar-KW" sz="4400" b="1" u="sng" dirty="0">
                <a:ln/>
                <a:solidFill>
                  <a:schemeClr val="accent3"/>
                </a:solidFill>
                <a:latin typeface="+mj-lt"/>
                <a:ea typeface="+mj-ea"/>
                <a:cs typeface="+mj-cs"/>
              </a:rPr>
              <a:t>مثال 1</a:t>
            </a:r>
          </a:p>
          <a:p>
            <a:pPr algn="ctr" fontAlgn="auto">
              <a:spcAft>
                <a:spcPts val="0"/>
              </a:spcAft>
              <a:defRPr/>
            </a:pPr>
            <a:r>
              <a:rPr lang="ar-KW" sz="4400" b="1" u="sng" dirty="0">
                <a:ln/>
                <a:solidFill>
                  <a:schemeClr val="accent3"/>
                </a:solidFill>
                <a:latin typeface="+mj-lt"/>
                <a:ea typeface="+mj-ea"/>
                <a:cs typeface="+mj-cs"/>
              </a:rPr>
              <a:t>ص 128 </a:t>
            </a:r>
          </a:p>
        </p:txBody>
      </p:sp>
      <p:pic>
        <p:nvPicPr>
          <p:cNvPr id="7" name="Picture 2"/>
          <p:cNvPicPr>
            <a:picLocks noChangeAspect="1" noChangeArrowheads="1"/>
          </p:cNvPicPr>
          <p:nvPr/>
        </p:nvPicPr>
        <p:blipFill>
          <a:blip r:embed="rId2" cstate="print">
            <a:duotone>
              <a:prstClr val="black"/>
              <a:schemeClr val="accent1">
                <a:tint val="45000"/>
                <a:satMod val="400000"/>
              </a:schemeClr>
            </a:duotone>
          </a:blip>
          <a:srcRect l="88046" t="11971" r="1566" b="79944"/>
          <a:stretch>
            <a:fillRect/>
          </a:stretch>
        </p:blipFill>
        <p:spPr bwMode="auto">
          <a:xfrm>
            <a:off x="7093235" y="1779074"/>
            <a:ext cx="791135" cy="432048"/>
          </a:xfrm>
          <a:prstGeom prst="rect">
            <a:avLst/>
          </a:prstGeom>
          <a:noFill/>
          <a:ln w="9525">
            <a:noFill/>
            <a:miter lim="800000"/>
            <a:headEnd/>
            <a:tailEnd/>
          </a:ln>
        </p:spPr>
      </p:pic>
      <p:sp>
        <p:nvSpPr>
          <p:cNvPr id="28" name="TextBox 27"/>
          <p:cNvSpPr txBox="1"/>
          <p:nvPr/>
        </p:nvSpPr>
        <p:spPr>
          <a:xfrm>
            <a:off x="539552" y="247002"/>
            <a:ext cx="7137738" cy="646331"/>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SA" sz="3600" b="1" dirty="0">
                <a:solidFill>
                  <a:srgbClr val="7030A0"/>
                </a:solidFill>
              </a:rPr>
              <a:t>حدد نوع القطع فى كل مما يلى ثم اوجد معادلته:</a:t>
            </a:r>
          </a:p>
        </p:txBody>
      </p:sp>
      <p:sp>
        <p:nvSpPr>
          <p:cNvPr id="29" name="Flowchart: Connector 28"/>
          <p:cNvSpPr/>
          <p:nvPr/>
        </p:nvSpPr>
        <p:spPr>
          <a:xfrm>
            <a:off x="7651457" y="1077986"/>
            <a:ext cx="432000" cy="432000"/>
          </a:xfrm>
          <a:prstGeom prst="flowChartConnector">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dirty="0"/>
              <a:t>	</a:t>
            </a:r>
            <a:r>
              <a:rPr lang="en-US" sz="2800" b="1" dirty="0"/>
              <a:t>a</a:t>
            </a:r>
            <a:r>
              <a:rPr lang="ar-SA" dirty="0"/>
              <a:t>	</a:t>
            </a:r>
          </a:p>
        </p:txBody>
      </p:sp>
      <mc:AlternateContent xmlns:mc="http://schemas.openxmlformats.org/markup-compatibility/2006">
        <mc:Choice xmlns:a14="http://schemas.microsoft.com/office/drawing/2010/main" Requires="a14">
          <p:sp>
            <p:nvSpPr>
              <p:cNvPr id="30" name="TextBox 29"/>
              <p:cNvSpPr txBox="1"/>
              <p:nvPr/>
            </p:nvSpPr>
            <p:spPr>
              <a:xfrm>
                <a:off x="971562" y="893331"/>
                <a:ext cx="6679897" cy="801310"/>
              </a:xfrm>
              <a:prstGeom prst="rect">
                <a:avLst/>
              </a:prstGeom>
              <a:noFill/>
            </p:spPr>
            <p:txBody>
              <a:bodyPr wrap="square" rtlCol="1">
                <a:spAutoFit/>
              </a:bodyPr>
              <a:lstStyle/>
              <a:p>
                <a:r>
                  <a:rPr lang="ar-SA" sz="3200" b="1" dirty="0">
                    <a:solidFill>
                      <a:srgbClr val="FF0000"/>
                    </a:solidFill>
                  </a:rPr>
                  <a:t>اختلافه المركزى (</a:t>
                </a:r>
                <a:r>
                  <a:rPr lang="en-US" sz="3200" b="1" dirty="0">
                    <a:solidFill>
                      <a:srgbClr val="FF0000"/>
                    </a:solidFill>
                  </a:rPr>
                  <a:t>e=1 </a:t>
                </a:r>
                <a:r>
                  <a:rPr lang="ar-SA" sz="3200" b="1" dirty="0">
                    <a:solidFill>
                      <a:srgbClr val="FF0000"/>
                    </a:solidFill>
                  </a:rPr>
                  <a:t>)   وبؤرته  </a:t>
                </a:r>
                <a:r>
                  <a:rPr lang="en-GB" sz="3200" b="1" dirty="0">
                    <a:solidFill>
                      <a:srgbClr val="FF0000"/>
                    </a:solidFill>
                  </a:rPr>
                  <a:t>0)</a:t>
                </a:r>
                <a:r>
                  <a:rPr lang="ar-SA" sz="3200" b="1" dirty="0">
                    <a:solidFill>
                      <a:srgbClr val="FF0000"/>
                    </a:solidFill>
                  </a:rPr>
                  <a:t>, </a:t>
                </a:r>
                <a:r>
                  <a:rPr lang="en-US" sz="3200" b="1" dirty="0">
                    <a:solidFill>
                      <a:srgbClr val="FF0000"/>
                    </a:solidFill>
                  </a:rPr>
                  <a:t>F(</a:t>
                </a:r>
                <a14:m>
                  <m:oMath xmlns:m="http://schemas.openxmlformats.org/officeDocument/2006/math">
                    <m:f>
                      <m:fPr>
                        <m:ctrlPr>
                          <a:rPr lang="en-US" sz="3200" b="1" i="1">
                            <a:solidFill>
                              <a:srgbClr val="FF0000"/>
                            </a:solidFill>
                            <a:latin typeface="Cambria Math" panose="02040503050406030204" pitchFamily="18" charset="0"/>
                          </a:rPr>
                        </m:ctrlPr>
                      </m:fPr>
                      <m:num>
                        <m:r>
                          <a:rPr lang="en-US" sz="3200" b="1" i="1">
                            <a:solidFill>
                              <a:srgbClr val="FF0000"/>
                            </a:solidFill>
                            <a:latin typeface="Cambria Math"/>
                          </a:rPr>
                          <m:t>𝟏</m:t>
                        </m:r>
                      </m:num>
                      <m:den>
                        <m:r>
                          <a:rPr lang="en-US" sz="3200" b="1" i="1">
                            <a:solidFill>
                              <a:srgbClr val="FF0000"/>
                            </a:solidFill>
                            <a:latin typeface="Cambria Math"/>
                          </a:rPr>
                          <m:t>𝟐</m:t>
                        </m:r>
                      </m:den>
                    </m:f>
                  </m:oMath>
                </a14:m>
                <a:endParaRPr lang="ar-SA" sz="3200" b="1" dirty="0">
                  <a:solidFill>
                    <a:srgbClr val="FF0000"/>
                  </a:solidFill>
                </a:endParaRPr>
              </a:p>
            </p:txBody>
          </p:sp>
        </mc:Choice>
        <mc:Fallback>
          <p:sp>
            <p:nvSpPr>
              <p:cNvPr id="30" name="TextBox 29"/>
              <p:cNvSpPr txBox="1">
                <a:spLocks noRot="1" noChangeAspect="1" noMove="1" noResize="1" noEditPoints="1" noAdjustHandles="1" noChangeArrowheads="1" noChangeShapeType="1" noTextEdit="1"/>
              </p:cNvSpPr>
              <p:nvPr/>
            </p:nvSpPr>
            <p:spPr>
              <a:xfrm>
                <a:off x="971562" y="893331"/>
                <a:ext cx="6679897" cy="801310"/>
              </a:xfrm>
              <a:prstGeom prst="rect">
                <a:avLst/>
              </a:prstGeom>
              <a:blipFill>
                <a:blip r:embed="rId3"/>
                <a:stretch>
                  <a:fillRect r="-2372" b="-10687"/>
                </a:stretch>
              </a:blipFill>
            </p:spPr>
            <p:txBody>
              <a:bodyPr/>
              <a:lstStyle/>
              <a:p>
                <a:r>
                  <a:rPr lang="en-US">
                    <a:noFill/>
                  </a:rPr>
                  <a:t> </a:t>
                </a:r>
              </a:p>
            </p:txBody>
          </p:sp>
        </mc:Fallback>
      </mc:AlternateContent>
      <p:sp>
        <p:nvSpPr>
          <p:cNvPr id="31" name="TextBox 30"/>
          <p:cNvSpPr txBox="1"/>
          <p:nvPr/>
        </p:nvSpPr>
        <p:spPr>
          <a:xfrm>
            <a:off x="1728547" y="1783026"/>
            <a:ext cx="1038069" cy="461665"/>
          </a:xfrm>
          <a:prstGeom prst="rect">
            <a:avLst/>
          </a:prstGeom>
          <a:noFill/>
        </p:spPr>
        <p:txBody>
          <a:bodyPr wrap="square" rtlCol="1">
            <a:spAutoFit/>
          </a:bodyPr>
          <a:lstStyle/>
          <a:p>
            <a:r>
              <a:rPr lang="en-GB" sz="2400" b="1" dirty="0">
                <a:latin typeface="رموز الرياضيات العربية"/>
                <a:cs typeface="رموز الرياضيات العربية"/>
              </a:rPr>
              <a:t>e  </a:t>
            </a:r>
            <a:r>
              <a:rPr lang="en-GB" sz="2400" b="1" dirty="0"/>
              <a:t>e=1</a:t>
            </a:r>
            <a:endParaRPr lang="ar-SA" sz="2400" b="1" dirty="0"/>
          </a:p>
        </p:txBody>
      </p:sp>
      <p:sp>
        <p:nvSpPr>
          <p:cNvPr id="32" name="Right Arrow 31"/>
          <p:cNvSpPr/>
          <p:nvPr/>
        </p:nvSpPr>
        <p:spPr>
          <a:xfrm>
            <a:off x="2766614" y="2041909"/>
            <a:ext cx="828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3" name="TextBox 32"/>
          <p:cNvSpPr txBox="1"/>
          <p:nvPr/>
        </p:nvSpPr>
        <p:spPr>
          <a:xfrm>
            <a:off x="3563888" y="1844826"/>
            <a:ext cx="2320292" cy="461665"/>
          </a:xfrm>
          <a:prstGeom prst="rect">
            <a:avLst/>
          </a:prstGeom>
          <a:noFill/>
        </p:spPr>
        <p:txBody>
          <a:bodyPr wrap="square" rtlCol="1">
            <a:spAutoFit/>
          </a:bodyPr>
          <a:lstStyle/>
          <a:p>
            <a:r>
              <a:rPr lang="ar-SA" sz="2400" b="1" dirty="0"/>
              <a:t>القطع هو قطع مكافئ</a:t>
            </a:r>
          </a:p>
        </p:txBody>
      </p:sp>
      <mc:AlternateContent xmlns:mc="http://schemas.openxmlformats.org/markup-compatibility/2006">
        <mc:Choice xmlns:a14="http://schemas.microsoft.com/office/drawing/2010/main" Requires="a14">
          <p:sp>
            <p:nvSpPr>
              <p:cNvPr id="34" name="TextBox 33"/>
              <p:cNvSpPr txBox="1"/>
              <p:nvPr/>
            </p:nvSpPr>
            <p:spPr>
              <a:xfrm>
                <a:off x="1547666" y="2228854"/>
                <a:ext cx="1046119" cy="624082"/>
              </a:xfrm>
              <a:prstGeom prst="rect">
                <a:avLst/>
              </a:prstGeom>
              <a:noFill/>
            </p:spPr>
            <p:txBody>
              <a:bodyPr wrap="square" rtlCol="1">
                <a:spAutoFit/>
              </a:bodyPr>
              <a:lstStyle/>
              <a:p>
                <a:r>
                  <a:rPr lang="en-US" sz="2400" b="1" dirty="0"/>
                  <a:t>P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𝟐</m:t>
                        </m:r>
                      </m:den>
                    </m:f>
                  </m:oMath>
                </a14:m>
                <a:endParaRPr lang="ar-SA" sz="2400" b="1" dirty="0"/>
              </a:p>
            </p:txBody>
          </p:sp>
        </mc:Choice>
        <mc:Fallback>
          <p:sp>
            <p:nvSpPr>
              <p:cNvPr id="34" name="TextBox 33"/>
              <p:cNvSpPr txBox="1">
                <a:spLocks noRot="1" noChangeAspect="1" noMove="1" noResize="1" noEditPoints="1" noAdjustHandles="1" noChangeArrowheads="1" noChangeShapeType="1" noTextEdit="1"/>
              </p:cNvSpPr>
              <p:nvPr/>
            </p:nvSpPr>
            <p:spPr>
              <a:xfrm>
                <a:off x="1547666" y="2228854"/>
                <a:ext cx="1046119" cy="624082"/>
              </a:xfrm>
              <a:prstGeom prst="rect">
                <a:avLst/>
              </a:prstGeom>
              <a:blipFill>
                <a:blip r:embed="rId4"/>
                <a:stretch>
                  <a:fillRect b="-7843"/>
                </a:stretch>
              </a:blipFill>
            </p:spPr>
            <p:txBody>
              <a:bodyPr/>
              <a:lstStyle/>
              <a:p>
                <a:r>
                  <a:rPr lang="en-US">
                    <a:noFill/>
                  </a:rPr>
                  <a:t> </a:t>
                </a:r>
              </a:p>
            </p:txBody>
          </p:sp>
        </mc:Fallback>
      </mc:AlternateContent>
      <p:sp>
        <p:nvSpPr>
          <p:cNvPr id="35" name="Right Arrow 34"/>
          <p:cNvSpPr/>
          <p:nvPr/>
        </p:nvSpPr>
        <p:spPr>
          <a:xfrm rot="10800000" flipV="1">
            <a:off x="2735888" y="2492904"/>
            <a:ext cx="828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mc:AlternateContent xmlns:mc="http://schemas.openxmlformats.org/markup-compatibility/2006">
        <mc:Choice xmlns:a14="http://schemas.microsoft.com/office/drawing/2010/main" Requires="a14">
          <p:sp>
            <p:nvSpPr>
              <p:cNvPr id="36" name="TextBox 35"/>
              <p:cNvSpPr txBox="1"/>
              <p:nvPr/>
            </p:nvSpPr>
            <p:spPr>
              <a:xfrm>
                <a:off x="3509643" y="2228854"/>
                <a:ext cx="2545788" cy="624082"/>
              </a:xfrm>
              <a:prstGeom prst="rect">
                <a:avLst/>
              </a:prstGeom>
              <a:noFill/>
            </p:spPr>
            <p:txBody>
              <a:bodyPr wrap="square" rtlCol="1">
                <a:spAutoFit/>
              </a:bodyPr>
              <a:lstStyle/>
              <a:p>
                <a:r>
                  <a:rPr lang="ar-SA" sz="2400" b="1" dirty="0"/>
                  <a:t> البؤره  ( </a:t>
                </a:r>
                <a:r>
                  <a:rPr lang="en-US" sz="2400" b="1" dirty="0"/>
                  <a:t>0</a:t>
                </a:r>
                <a:r>
                  <a:rPr lang="ar-SA" sz="2400" b="1" dirty="0"/>
                  <a:t> , </a:t>
                </a:r>
                <a:r>
                  <a:rPr lang="en-US" sz="2400" b="1" dirty="0"/>
                  <a:t>F(</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r>
                          <a:rPr lang="en-US" sz="2400" b="1" i="1">
                            <a:latin typeface="Cambria Math"/>
                          </a:rPr>
                          <m:t> </m:t>
                        </m:r>
                      </m:num>
                      <m:den>
                        <m:r>
                          <a:rPr lang="en-US" sz="2400" b="1" i="1">
                            <a:latin typeface="Cambria Math"/>
                          </a:rPr>
                          <m:t>𝟐</m:t>
                        </m:r>
                      </m:den>
                    </m:f>
                  </m:oMath>
                </a14:m>
                <a:endParaRPr lang="ar-SA" sz="2400" b="1" dirty="0"/>
              </a:p>
            </p:txBody>
          </p:sp>
        </mc:Choice>
        <mc:Fallback>
          <p:sp>
            <p:nvSpPr>
              <p:cNvPr id="36" name="TextBox 35"/>
              <p:cNvSpPr txBox="1">
                <a:spLocks noRot="1" noChangeAspect="1" noMove="1" noResize="1" noEditPoints="1" noAdjustHandles="1" noChangeArrowheads="1" noChangeShapeType="1" noTextEdit="1"/>
              </p:cNvSpPr>
              <p:nvPr/>
            </p:nvSpPr>
            <p:spPr>
              <a:xfrm>
                <a:off x="3509643" y="2228854"/>
                <a:ext cx="2545788" cy="624082"/>
              </a:xfrm>
              <a:prstGeom prst="rect">
                <a:avLst/>
              </a:prstGeom>
              <a:blipFill>
                <a:blip r:embed="rId5"/>
                <a:stretch>
                  <a:fillRect r="-3597" b="-8824"/>
                </a:stretch>
              </a:blipFill>
            </p:spPr>
            <p:txBody>
              <a:bodyPr/>
              <a:lstStyle/>
              <a:p>
                <a:r>
                  <a:rPr lang="en-US">
                    <a:noFill/>
                  </a:rPr>
                  <a:t> </a:t>
                </a:r>
              </a:p>
            </p:txBody>
          </p:sp>
        </mc:Fallback>
      </mc:AlternateContent>
      <p:sp>
        <p:nvSpPr>
          <p:cNvPr id="37" name="TextBox 36"/>
          <p:cNvSpPr txBox="1"/>
          <p:nvPr/>
        </p:nvSpPr>
        <p:spPr>
          <a:xfrm>
            <a:off x="2049819" y="2911761"/>
            <a:ext cx="3755495" cy="461665"/>
          </a:xfrm>
          <a:prstGeom prst="rect">
            <a:avLst/>
          </a:prstGeom>
          <a:noFill/>
        </p:spPr>
        <p:txBody>
          <a:bodyPr wrap="square" rtlCol="1">
            <a:spAutoFit/>
          </a:bodyPr>
          <a:lstStyle/>
          <a:p>
            <a:r>
              <a:rPr lang="ar-SA" sz="2400" b="1" dirty="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Simplified Arabic" panose="02020603050405020304" pitchFamily="18" charset="-78"/>
                <a:cs typeface="Simplified Arabic" panose="02020603050405020304" pitchFamily="18" charset="-78"/>
              </a:rPr>
              <a:t>محور االسينات هو محور التماثل</a:t>
            </a:r>
          </a:p>
        </p:txBody>
      </p:sp>
      <mc:AlternateContent xmlns:mc="http://schemas.openxmlformats.org/markup-compatibility/2006">
        <mc:Choice xmlns:a14="http://schemas.microsoft.com/office/drawing/2010/main" Requires="a14">
          <p:sp>
            <p:nvSpPr>
              <p:cNvPr id="38" name="TextBox 37"/>
              <p:cNvSpPr txBox="1"/>
              <p:nvPr/>
            </p:nvSpPr>
            <p:spPr>
              <a:xfrm>
                <a:off x="2826320" y="3501010"/>
                <a:ext cx="2088232" cy="46166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ar-SA" sz="2400" b="1" i="1">
                          <a:latin typeface="Cambria Math"/>
                          <a:ea typeface="Cambria Math"/>
                        </a:rPr>
                        <m:t>∴</m:t>
                      </m:r>
                      <m:r>
                        <a:rPr lang="en-US" sz="2400" b="1" i="1">
                          <a:latin typeface="Cambria Math"/>
                          <a:ea typeface="Cambria Math"/>
                        </a:rPr>
                        <m:t>𝒚</m:t>
                      </m:r>
                      <m:r>
                        <a:rPr lang="en-US" sz="2400" b="1" i="1">
                          <a:latin typeface="Cambria Math"/>
                          <a:ea typeface="Cambria Math"/>
                        </a:rPr>
                        <m:t>²</m:t>
                      </m:r>
                      <m:r>
                        <a:rPr lang="en-US" sz="2400" b="1" i="1">
                          <a:latin typeface="Cambria Math"/>
                          <a:ea typeface="Cambria Math"/>
                        </a:rPr>
                        <m:t>=</m:t>
                      </m:r>
                      <m:r>
                        <a:rPr lang="en-US" sz="2400" b="1" i="1">
                          <a:latin typeface="Cambria Math"/>
                          <a:ea typeface="Cambria Math"/>
                        </a:rPr>
                        <m:t>𝟒</m:t>
                      </m:r>
                      <m:r>
                        <a:rPr lang="en-US" sz="2400" b="1" i="1">
                          <a:latin typeface="Cambria Math"/>
                          <a:ea typeface="Cambria Math"/>
                        </a:rPr>
                        <m:t>𝒑𝒙</m:t>
                      </m:r>
                    </m:oMath>
                  </m:oMathPara>
                </a14:m>
                <a:endParaRPr lang="ar-SA" sz="2400" b="1" dirty="0"/>
              </a:p>
            </p:txBody>
          </p:sp>
        </mc:Choice>
        <mc:Fallback>
          <p:sp>
            <p:nvSpPr>
              <p:cNvPr id="38" name="TextBox 37"/>
              <p:cNvSpPr txBox="1">
                <a:spLocks noRot="1" noChangeAspect="1" noMove="1" noResize="1" noEditPoints="1" noAdjustHandles="1" noChangeArrowheads="1" noChangeShapeType="1" noTextEdit="1"/>
              </p:cNvSpPr>
              <p:nvPr/>
            </p:nvSpPr>
            <p:spPr>
              <a:xfrm>
                <a:off x="2826320" y="3501010"/>
                <a:ext cx="2088232" cy="461665"/>
              </a:xfrm>
              <a:prstGeom prst="rect">
                <a:avLst/>
              </a:prstGeom>
              <a:blipFill>
                <a:blip r:embed="rId6"/>
                <a:stretch>
                  <a:fillRect b="-197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3641384" y="4005064"/>
                <a:ext cx="1434672" cy="624082"/>
              </a:xfrm>
              <a:prstGeom prst="rect">
                <a:avLst/>
              </a:prstGeom>
              <a:noFill/>
            </p:spPr>
            <p:txBody>
              <a:bodyPr wrap="square" rtlCol="1">
                <a:spAutoFit/>
              </a:bodyPr>
              <a:lstStyle/>
              <a:p>
                <a:r>
                  <a:rPr lang="en-US" sz="2400" dirty="0"/>
                  <a:t>= </a:t>
                </a:r>
                <a:r>
                  <a:rPr lang="en-US" sz="2400" b="1" dirty="0"/>
                  <a:t>4( </a:t>
                </a:r>
                <a14:m>
                  <m:oMath xmlns:m="http://schemas.openxmlformats.org/officeDocument/2006/math">
                    <m:f>
                      <m:fPr>
                        <m:ctrlPr>
                          <a:rPr lang="en-US" sz="2400" b="1" i="1" dirty="0">
                            <a:latin typeface="Cambria Math" panose="02040503050406030204" pitchFamily="18" charset="0"/>
                          </a:rPr>
                        </m:ctrlPr>
                      </m:fPr>
                      <m:num>
                        <m:r>
                          <a:rPr lang="en-US" sz="2400" b="1" i="1" dirty="0">
                            <a:latin typeface="Cambria Math"/>
                          </a:rPr>
                          <m:t>𝟏</m:t>
                        </m:r>
                      </m:num>
                      <m:den>
                        <m:r>
                          <a:rPr lang="en-US" sz="2400" b="1" i="1" dirty="0">
                            <a:latin typeface="Cambria Math"/>
                          </a:rPr>
                          <m:t>𝟐</m:t>
                        </m:r>
                      </m:den>
                    </m:f>
                  </m:oMath>
                </a14:m>
                <a:r>
                  <a:rPr lang="en-US" sz="2400" b="1" dirty="0"/>
                  <a:t> )x</a:t>
                </a:r>
                <a:endParaRPr lang="ar-SA" sz="2400" b="1" dirty="0"/>
              </a:p>
            </p:txBody>
          </p:sp>
        </mc:Choice>
        <mc:Fallback>
          <p:sp>
            <p:nvSpPr>
              <p:cNvPr id="40" name="TextBox 39"/>
              <p:cNvSpPr txBox="1">
                <a:spLocks noRot="1" noChangeAspect="1" noMove="1" noResize="1" noEditPoints="1" noAdjustHandles="1" noChangeArrowheads="1" noChangeShapeType="1" noTextEdit="1"/>
              </p:cNvSpPr>
              <p:nvPr/>
            </p:nvSpPr>
            <p:spPr>
              <a:xfrm>
                <a:off x="3641384" y="4005064"/>
                <a:ext cx="1434672" cy="624082"/>
              </a:xfrm>
              <a:prstGeom prst="rect">
                <a:avLst/>
              </a:prstGeom>
              <a:blipFill>
                <a:blip r:embed="rId7"/>
                <a:stretch>
                  <a:fillRect l="-847" r="-6780" b="-7843"/>
                </a:stretch>
              </a:blipFill>
            </p:spPr>
            <p:txBody>
              <a:bodyPr/>
              <a:lstStyle/>
              <a:p>
                <a:r>
                  <a:rPr lang="en-US">
                    <a:noFill/>
                  </a:rPr>
                  <a:t> </a:t>
                </a:r>
              </a:p>
            </p:txBody>
          </p:sp>
        </mc:Fallback>
      </mc:AlternateContent>
      <p:sp>
        <p:nvSpPr>
          <p:cNvPr id="41" name="TextBox 40"/>
          <p:cNvSpPr txBox="1"/>
          <p:nvPr/>
        </p:nvSpPr>
        <p:spPr>
          <a:xfrm>
            <a:off x="3509645" y="4623521"/>
            <a:ext cx="1404909" cy="461665"/>
          </a:xfrm>
          <a:prstGeom prst="rect">
            <a:avLst/>
          </a:prstGeom>
          <a:noFill/>
        </p:spPr>
        <p:txBody>
          <a:bodyPr wrap="square" rtlCol="1">
            <a:spAutoFit/>
          </a:bodyPr>
          <a:lstStyle/>
          <a:p>
            <a:r>
              <a:rPr lang="en-US" sz="2400" b="1" dirty="0"/>
              <a:t>y² = 2x</a:t>
            </a:r>
            <a:endParaRPr lang="ar-SA" sz="2400" b="1" dirty="0"/>
          </a:p>
        </p:txBody>
      </p:sp>
      <p:sp>
        <p:nvSpPr>
          <p:cNvPr id="42" name="TextBox 41"/>
          <p:cNvSpPr txBox="1"/>
          <p:nvPr/>
        </p:nvSpPr>
        <p:spPr>
          <a:xfrm>
            <a:off x="5076056" y="4653910"/>
            <a:ext cx="2088232" cy="461665"/>
          </a:xfrm>
          <a:prstGeom prst="rect">
            <a:avLst/>
          </a:prstGeom>
          <a:noFill/>
        </p:spPr>
        <p:txBody>
          <a:bodyPr wrap="square" rtlCol="1">
            <a:spAutoFit/>
          </a:bodyPr>
          <a:lstStyle/>
          <a:p>
            <a:r>
              <a:rPr lang="ar-SA" sz="2400" b="1" dirty="0"/>
              <a:t>معادله القطع هى :</a:t>
            </a:r>
          </a:p>
        </p:txBody>
      </p:sp>
    </p:spTree>
    <p:extLst>
      <p:ext uri="{BB962C8B-B14F-4D97-AF65-F5344CB8AC3E}">
        <p14:creationId xmlns:p14="http://schemas.microsoft.com/office/powerpoint/2010/main" val="82640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32" grpId="0" animBg="1"/>
      <p:bldP spid="33" grpId="0"/>
      <p:bldP spid="34" grpId="0" animBg="1"/>
      <p:bldP spid="35" grpId="0" animBg="1"/>
      <p:bldP spid="36" grpId="0" animBg="1"/>
      <p:bldP spid="37" grpId="0"/>
      <p:bldP spid="38" grpId="0"/>
      <p:bldP spid="40" grpId="0"/>
      <p:bldP spid="41" grpId="0"/>
      <p:bldP spid="42" grpId="0"/>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p:cNvSpPr txBox="1"/>
              <p:nvPr/>
            </p:nvSpPr>
            <p:spPr>
              <a:xfrm>
                <a:off x="963556" y="-27384"/>
                <a:ext cx="7102715" cy="801310"/>
              </a:xfrm>
              <a:prstGeom prst="rect">
                <a:avLst/>
              </a:prstGeom>
              <a:noFill/>
            </p:spPr>
            <p:txBody>
              <a:bodyPr wrap="none" rtlCol="1">
                <a:spAutoFit/>
              </a:bodyPr>
              <a:lstStyle/>
              <a:p>
                <a:r>
                  <a:rPr lang="ar-SA" sz="3200" b="1" dirty="0">
                    <a:solidFill>
                      <a:srgbClr val="FF0000"/>
                    </a:solidFill>
                  </a:rPr>
                  <a:t>اختلافه المركزى  ( </a:t>
                </a:r>
                <a:r>
                  <a:rPr lang="en-GB" sz="3200" b="1" dirty="0">
                    <a:solidFill>
                      <a:srgbClr val="FF0000"/>
                    </a:solidFill>
                  </a:rPr>
                  <a:t>e=</a:t>
                </a:r>
                <a14:m>
                  <m:oMath xmlns:m="http://schemas.openxmlformats.org/officeDocument/2006/math">
                    <m:f>
                      <m:fPr>
                        <m:ctrlPr>
                          <a:rPr lang="en-GB" sz="3200" b="1" i="1">
                            <a:solidFill>
                              <a:srgbClr val="FF0000"/>
                            </a:solidFill>
                            <a:latin typeface="Cambria Math" panose="02040503050406030204" pitchFamily="18" charset="0"/>
                          </a:rPr>
                        </m:ctrlPr>
                      </m:fPr>
                      <m:num>
                        <m:r>
                          <a:rPr lang="en-GB" sz="3200" b="1" i="1">
                            <a:solidFill>
                              <a:srgbClr val="FF0000"/>
                            </a:solidFill>
                            <a:latin typeface="Cambria Math"/>
                          </a:rPr>
                          <m:t>𝟏</m:t>
                        </m:r>
                      </m:num>
                      <m:den>
                        <m:r>
                          <a:rPr lang="en-GB" sz="3200" b="1" i="1">
                            <a:solidFill>
                              <a:srgbClr val="FF0000"/>
                            </a:solidFill>
                            <a:latin typeface="Cambria Math"/>
                          </a:rPr>
                          <m:t>𝟐</m:t>
                        </m:r>
                      </m:den>
                    </m:f>
                  </m:oMath>
                </a14:m>
                <a:r>
                  <a:rPr lang="ar-SA" sz="3200" b="1" dirty="0">
                    <a:solidFill>
                      <a:srgbClr val="FF0000"/>
                    </a:solidFill>
                  </a:rPr>
                  <a:t>)  واحدى بؤرتيه </a:t>
                </a:r>
                <a14:m>
                  <m:oMath xmlns:m="http://schemas.openxmlformats.org/officeDocument/2006/math">
                    <m:r>
                      <a:rPr lang="en-US" sz="3200" b="1" i="1">
                        <a:solidFill>
                          <a:srgbClr val="FF0000"/>
                        </a:solidFill>
                        <a:latin typeface="Cambria Math"/>
                      </a:rPr>
                      <m:t>𝑭</m:t>
                    </m:r>
                    <m:r>
                      <a:rPr lang="en-US" sz="3200" b="1" i="1">
                        <a:solidFill>
                          <a:srgbClr val="FF0000"/>
                        </a:solidFill>
                        <a:latin typeface="Cambria Math"/>
                      </a:rPr>
                      <m:t>(</m:t>
                    </m:r>
                    <m:r>
                      <a:rPr lang="en-US" sz="3200" b="1" i="1">
                        <a:solidFill>
                          <a:srgbClr val="FF0000"/>
                        </a:solidFill>
                        <a:latin typeface="Cambria Math"/>
                      </a:rPr>
                      <m:t>𝟐</m:t>
                    </m:r>
                    <m:r>
                      <a:rPr lang="en-US" sz="3200" b="1" i="1">
                        <a:solidFill>
                          <a:srgbClr val="FF0000"/>
                        </a:solidFill>
                        <a:latin typeface="Cambria Math"/>
                      </a:rPr>
                      <m:t>,</m:t>
                    </m:r>
                    <m:r>
                      <a:rPr lang="en-US" sz="3200" b="1" i="1">
                        <a:solidFill>
                          <a:srgbClr val="FF0000"/>
                        </a:solidFill>
                        <a:latin typeface="Cambria Math"/>
                      </a:rPr>
                      <m:t>𝟎</m:t>
                    </m:r>
                    <m:r>
                      <a:rPr lang="en-US" sz="3200" b="1" i="1">
                        <a:solidFill>
                          <a:srgbClr val="FF0000"/>
                        </a:solidFill>
                        <a:latin typeface="Cambria Math"/>
                      </a:rPr>
                      <m:t>)</m:t>
                    </m:r>
                  </m:oMath>
                </a14:m>
                <a:endParaRPr lang="ar-SA" sz="3200" b="1" dirty="0">
                  <a:solidFill>
                    <a:srgbClr val="FF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963556" y="-27384"/>
                <a:ext cx="7102715" cy="801310"/>
              </a:xfrm>
              <a:prstGeom prst="rect">
                <a:avLst/>
              </a:prstGeom>
              <a:blipFill>
                <a:blip r:embed="rId2"/>
                <a:stretch>
                  <a:fillRect r="-2232" b="-10687"/>
                </a:stretch>
              </a:blipFill>
            </p:spPr>
            <p:txBody>
              <a:bodyPr/>
              <a:lstStyle/>
              <a:p>
                <a:r>
                  <a:rPr lang="en-US">
                    <a:noFill/>
                  </a:rPr>
                  <a:t> </a:t>
                </a:r>
              </a:p>
            </p:txBody>
          </p:sp>
        </mc:Fallback>
      </mc:AlternateContent>
      <p:grpSp>
        <p:nvGrpSpPr>
          <p:cNvPr id="7" name="Group 6"/>
          <p:cNvGrpSpPr/>
          <p:nvPr/>
        </p:nvGrpSpPr>
        <p:grpSpPr>
          <a:xfrm>
            <a:off x="8123295" y="116632"/>
            <a:ext cx="432025" cy="432000"/>
            <a:chOff x="7956399" y="1268760"/>
            <a:chExt cx="432025" cy="432000"/>
          </a:xfrm>
        </p:grpSpPr>
        <p:sp>
          <p:nvSpPr>
            <p:cNvPr id="4" name="Flowchart: Connector 3"/>
            <p:cNvSpPr/>
            <p:nvPr/>
          </p:nvSpPr>
          <p:spPr>
            <a:xfrm>
              <a:off x="7956399" y="1268760"/>
              <a:ext cx="432000" cy="432000"/>
            </a:xfrm>
            <a:prstGeom prst="flowChartConnector">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dirty="0"/>
                <a:t>	</a:t>
              </a:r>
            </a:p>
          </p:txBody>
        </p:sp>
        <p:sp>
          <p:nvSpPr>
            <p:cNvPr id="6" name="TextBox 5"/>
            <p:cNvSpPr txBox="1"/>
            <p:nvPr/>
          </p:nvSpPr>
          <p:spPr>
            <a:xfrm>
              <a:off x="8028384" y="1268760"/>
              <a:ext cx="360040" cy="400110"/>
            </a:xfrm>
            <a:prstGeom prst="rect">
              <a:avLst/>
            </a:prstGeom>
            <a:noFill/>
          </p:spPr>
          <p:txBody>
            <a:bodyPr wrap="square" rtlCol="1">
              <a:spAutoFit/>
            </a:bodyPr>
            <a:lstStyle/>
            <a:p>
              <a:r>
                <a:rPr lang="en-US" sz="2000" b="1" dirty="0"/>
                <a:t>b</a:t>
              </a:r>
              <a:endParaRPr lang="ar-SA" sz="2000" b="1" dirty="0"/>
            </a:p>
          </p:txBody>
        </p:sp>
      </p:grpSp>
      <mc:AlternateContent xmlns:mc="http://schemas.openxmlformats.org/markup-compatibility/2006">
        <mc:Choice xmlns:a14="http://schemas.microsoft.com/office/drawing/2010/main" Requires="a14">
          <p:sp>
            <p:nvSpPr>
              <p:cNvPr id="8" name="TextBox 7"/>
              <p:cNvSpPr txBox="1"/>
              <p:nvPr/>
            </p:nvSpPr>
            <p:spPr>
              <a:xfrm>
                <a:off x="1809752" y="877305"/>
                <a:ext cx="2514089" cy="647357"/>
              </a:xfrm>
              <a:prstGeom prst="rect">
                <a:avLst/>
              </a:prstGeom>
              <a:noFill/>
            </p:spPr>
            <p:txBody>
              <a:bodyPr wrap="square" rtlCol="1">
                <a:spAutoFit/>
              </a:bodyPr>
              <a:lstStyle/>
              <a:p>
                <a:r>
                  <a:rPr lang="en-US" sz="2400" b="1" dirty="0"/>
                  <a:t>  </a:t>
                </a:r>
                <a:r>
                  <a:rPr lang="en-US" sz="2400" b="1" dirty="0">
                    <a:latin typeface="رموز الرياضيات العربية"/>
                    <a:cs typeface="رموز الرياضيات العربية"/>
                  </a:rPr>
                  <a:t>e  </a:t>
                </a:r>
                <a:r>
                  <a:rPr lang="en-US" sz="2400" b="1" dirty="0" err="1"/>
                  <a:t>e</a:t>
                </a:r>
                <a:r>
                  <a:rPr lang="en-US" sz="2400" b="1" dirty="0"/>
                  <a:t>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𝟐</m:t>
                        </m:r>
                      </m:den>
                    </m:f>
                    <m:r>
                      <a:rPr lang="en-US" sz="2400" b="1">
                        <a:latin typeface="Cambria Math"/>
                      </a:rPr>
                      <m:t>     </m:t>
                    </m:r>
                    <m:r>
                      <a:rPr lang="en-US" sz="2400" b="1" i="1">
                        <a:latin typeface="Cambria Math"/>
                        <a:sym typeface="Symbol"/>
                      </a:rPr>
                      <m:t></m:t>
                    </m:r>
                    <m:r>
                      <a:rPr lang="en-US" sz="2400" b="1">
                        <a:latin typeface="Cambria Math"/>
                      </a:rPr>
                      <m:t>  </m:t>
                    </m:r>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𝟐</m:t>
                        </m:r>
                      </m:den>
                    </m:f>
                  </m:oMath>
                </a14:m>
                <a:r>
                  <a:rPr lang="en-US" sz="2400" b="1" dirty="0">
                    <a:latin typeface="Arial Unicode MS"/>
                    <a:ea typeface="Arial Unicode MS"/>
                    <a:cs typeface="Arial Unicode MS"/>
                  </a:rPr>
                  <a:t>&lt;1</a:t>
                </a:r>
                <a:endParaRPr lang="ar-SA" sz="2400" b="1" dirty="0"/>
              </a:p>
            </p:txBody>
          </p:sp>
        </mc:Choice>
        <mc:Fallback>
          <p:sp>
            <p:nvSpPr>
              <p:cNvPr id="8" name="TextBox 7"/>
              <p:cNvSpPr txBox="1">
                <a:spLocks noRot="1" noChangeAspect="1" noMove="1" noResize="1" noEditPoints="1" noAdjustHandles="1" noChangeArrowheads="1" noChangeShapeType="1" noTextEdit="1"/>
              </p:cNvSpPr>
              <p:nvPr/>
            </p:nvSpPr>
            <p:spPr>
              <a:xfrm>
                <a:off x="1809752" y="877305"/>
                <a:ext cx="2514089" cy="647357"/>
              </a:xfrm>
              <a:prstGeom prst="rect">
                <a:avLst/>
              </a:prstGeom>
              <a:blipFill>
                <a:blip r:embed="rId3"/>
                <a:stretch>
                  <a:fillRect r="-3883" b="-5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4211960" y="1340770"/>
                <a:ext cx="3256046" cy="461665"/>
              </a:xfrm>
              <a:prstGeom prst="rect">
                <a:avLst/>
              </a:prstGeom>
              <a:noFill/>
            </p:spPr>
            <p:txBody>
              <a:bodyPr wrap="square" rtlCol="1">
                <a:spAutoFit/>
              </a:bodyPr>
              <a:lstStyle/>
              <a:p>
                <a14:m>
                  <m:oMath xmlns:m="http://schemas.openxmlformats.org/officeDocument/2006/math">
                    <m:r>
                      <a:rPr lang="ar-SA" sz="2400" b="1" i="1">
                        <a:latin typeface="Cambria Math"/>
                        <a:ea typeface="Cambria Math"/>
                      </a:rPr>
                      <m:t>∴  </m:t>
                    </m:r>
                  </m:oMath>
                </a14:m>
                <a:r>
                  <a:rPr lang="ar-SA" sz="2400" b="1" dirty="0"/>
                  <a:t> القطع هو قطع ناقص</a:t>
                </a:r>
              </a:p>
            </p:txBody>
          </p:sp>
        </mc:Choice>
        <mc:Fallback>
          <p:sp>
            <p:nvSpPr>
              <p:cNvPr id="9" name="TextBox 8"/>
              <p:cNvSpPr txBox="1">
                <a:spLocks noRot="1" noChangeAspect="1" noMove="1" noResize="1" noEditPoints="1" noAdjustHandles="1" noChangeArrowheads="1" noChangeShapeType="1" noTextEdit="1"/>
              </p:cNvSpPr>
              <p:nvPr/>
            </p:nvSpPr>
            <p:spPr>
              <a:xfrm>
                <a:off x="4211960" y="1340770"/>
                <a:ext cx="3256046" cy="461665"/>
              </a:xfrm>
              <a:prstGeom prst="rect">
                <a:avLst/>
              </a:prstGeom>
              <a:blipFill>
                <a:blip r:embed="rId4"/>
                <a:stretch>
                  <a:fillRect t="-9211" b="-30263"/>
                </a:stretch>
              </a:blipFill>
            </p:spPr>
            <p:txBody>
              <a:bodyPr/>
              <a:lstStyle/>
              <a:p>
                <a:r>
                  <a:rPr lang="en-US">
                    <a:noFill/>
                  </a:rPr>
                  <a:t> </a:t>
                </a:r>
              </a:p>
            </p:txBody>
          </p:sp>
        </mc:Fallback>
      </mc:AlternateContent>
      <p:sp>
        <p:nvSpPr>
          <p:cNvPr id="10" name="TextBox 9"/>
          <p:cNvSpPr txBox="1"/>
          <p:nvPr/>
        </p:nvSpPr>
        <p:spPr>
          <a:xfrm>
            <a:off x="4089026" y="1800756"/>
            <a:ext cx="3291286" cy="461665"/>
          </a:xfrm>
          <a:prstGeom prst="rect">
            <a:avLst/>
          </a:prstGeom>
          <a:noFill/>
        </p:spPr>
        <p:txBody>
          <a:bodyPr wrap="none" rtlCol="1">
            <a:spAutoFit/>
          </a:bodyPr>
          <a:lstStyle/>
          <a:p>
            <a:r>
              <a:rPr lang="ar-SA" sz="2400" b="1" dirty="0">
                <a:sym typeface="Symbol"/>
              </a:rPr>
              <a:t>  </a:t>
            </a:r>
            <a:r>
              <a:rPr lang="ar-SA" sz="2400" b="1" dirty="0"/>
              <a:t>احدى البؤرتين  </a:t>
            </a:r>
            <a:r>
              <a:rPr lang="en-US" sz="2400" b="1" dirty="0"/>
              <a:t>F(2,0 )</a:t>
            </a:r>
            <a:r>
              <a:rPr lang="en-US" dirty="0"/>
              <a:t> </a:t>
            </a:r>
            <a:endParaRPr lang="ar-SA" dirty="0"/>
          </a:p>
        </p:txBody>
      </p:sp>
      <mc:AlternateContent xmlns:mc="http://schemas.openxmlformats.org/markup-compatibility/2006">
        <mc:Choice xmlns:a14="http://schemas.microsoft.com/office/drawing/2010/main" Requires="a14">
          <p:sp>
            <p:nvSpPr>
              <p:cNvPr id="11" name="TextBox 10"/>
              <p:cNvSpPr txBox="1"/>
              <p:nvPr/>
            </p:nvSpPr>
            <p:spPr>
              <a:xfrm>
                <a:off x="-510902" y="2296746"/>
                <a:ext cx="8035230" cy="461665"/>
              </a:xfrm>
              <a:prstGeom prst="rect">
                <a:avLst/>
              </a:prstGeom>
              <a:noFill/>
            </p:spPr>
            <p:txBody>
              <a:bodyPr wrap="square" rtlCol="1">
                <a:spAutoFit/>
              </a:bodyPr>
              <a:lstStyle/>
              <a:p>
                <a14:m>
                  <m:oMath xmlns:m="http://schemas.openxmlformats.org/officeDocument/2006/math">
                    <m:r>
                      <a:rPr lang="ar-SA" sz="2400" b="1" i="1">
                        <a:latin typeface="Cambria Math"/>
                        <a:ea typeface="Cambria Math"/>
                      </a:rPr>
                      <m:t>∴  </m:t>
                    </m:r>
                  </m:oMath>
                </a14:m>
                <a:r>
                  <a:rPr lang="ar-SA" sz="2400" b="1" dirty="0"/>
                  <a:t> المحور الاكبر ينطبق على محور السينات ومركزه نقطه الاصل</a:t>
                </a:r>
              </a:p>
            </p:txBody>
          </p:sp>
        </mc:Choice>
        <mc:Fallback>
          <p:sp>
            <p:nvSpPr>
              <p:cNvPr id="11" name="TextBox 10"/>
              <p:cNvSpPr txBox="1">
                <a:spLocks noRot="1" noChangeAspect="1" noMove="1" noResize="1" noEditPoints="1" noAdjustHandles="1" noChangeArrowheads="1" noChangeShapeType="1" noTextEdit="1"/>
              </p:cNvSpPr>
              <p:nvPr/>
            </p:nvSpPr>
            <p:spPr>
              <a:xfrm>
                <a:off x="-510902" y="2296746"/>
                <a:ext cx="8035230" cy="461665"/>
              </a:xfrm>
              <a:prstGeom prst="rect">
                <a:avLst/>
              </a:prstGeom>
              <a:blipFill>
                <a:blip r:embed="rId5"/>
                <a:stretch>
                  <a:fillRect t="-9333" b="-32000"/>
                </a:stretch>
              </a:blipFill>
            </p:spPr>
            <p:txBody>
              <a:bodyPr/>
              <a:lstStyle/>
              <a:p>
                <a:r>
                  <a:rPr lang="en-US">
                    <a:noFill/>
                  </a:rPr>
                  <a:t> </a:t>
                </a:r>
              </a:p>
            </p:txBody>
          </p:sp>
        </mc:Fallback>
      </mc:AlternateContent>
      <p:sp>
        <p:nvSpPr>
          <p:cNvPr id="19" name="TextBox 18"/>
          <p:cNvSpPr txBox="1"/>
          <p:nvPr/>
        </p:nvSpPr>
        <p:spPr>
          <a:xfrm>
            <a:off x="3570851" y="4450863"/>
            <a:ext cx="1036350" cy="461665"/>
          </a:xfrm>
          <a:prstGeom prst="rect">
            <a:avLst/>
          </a:prstGeom>
          <a:noFill/>
        </p:spPr>
        <p:txBody>
          <a:bodyPr wrap="square" rtlCol="1">
            <a:spAutoFit/>
          </a:bodyPr>
          <a:lstStyle/>
          <a:p>
            <a:r>
              <a:rPr lang="en-US" sz="2400" b="1" dirty="0">
                <a:latin typeface="Simplified Arabic" panose="02020603050405020304" pitchFamily="18" charset="-78"/>
                <a:cs typeface="Simplified Arabic" panose="02020603050405020304" pitchFamily="18" charset="-78"/>
              </a:rPr>
              <a:t>a  = 4</a:t>
            </a:r>
            <a:endParaRPr lang="ar-SA" sz="2400" b="1" dirty="0">
              <a:latin typeface="Simplified Arabic" panose="02020603050405020304" pitchFamily="18" charset="-78"/>
              <a:cs typeface="Simplified Arabic" panose="02020603050405020304" pitchFamily="18" charset="-78"/>
            </a:endParaRPr>
          </a:p>
        </p:txBody>
      </p:sp>
      <p:sp>
        <p:nvSpPr>
          <p:cNvPr id="20" name="TextBox 19"/>
          <p:cNvSpPr txBox="1"/>
          <p:nvPr/>
        </p:nvSpPr>
        <p:spPr>
          <a:xfrm>
            <a:off x="3121302" y="4837776"/>
            <a:ext cx="1798873" cy="461665"/>
          </a:xfrm>
          <a:prstGeom prst="rect">
            <a:avLst/>
          </a:prstGeom>
          <a:noFill/>
        </p:spPr>
        <p:txBody>
          <a:bodyPr wrap="square" rtlCol="1">
            <a:spAutoFit/>
          </a:bodyPr>
          <a:lstStyle/>
          <a:p>
            <a:r>
              <a:rPr lang="en-US" sz="2400" b="1" dirty="0"/>
              <a:t>c² = a² - b</a:t>
            </a:r>
            <a:r>
              <a:rPr lang="en-US" sz="2400" dirty="0"/>
              <a:t>²</a:t>
            </a:r>
            <a:endParaRPr lang="ar-SA" sz="2400" dirty="0"/>
          </a:p>
        </p:txBody>
      </p:sp>
      <p:sp>
        <p:nvSpPr>
          <p:cNvPr id="23" name="TextBox 22"/>
          <p:cNvSpPr txBox="1"/>
          <p:nvPr/>
        </p:nvSpPr>
        <p:spPr>
          <a:xfrm>
            <a:off x="5408453" y="6021290"/>
            <a:ext cx="2655523" cy="461665"/>
          </a:xfrm>
          <a:prstGeom prst="rect">
            <a:avLst/>
          </a:prstGeom>
          <a:solidFill>
            <a:schemeClr val="bg1"/>
          </a:solidFill>
          <a:ln>
            <a:noFill/>
          </a:ln>
        </p:spPr>
        <p:txBody>
          <a:bodyPr wrap="square" rtlCol="1">
            <a:spAutoFit/>
          </a:bodyPr>
          <a:lstStyle/>
          <a:p>
            <a:r>
              <a:rPr lang="ar-SA" sz="2400" b="1" dirty="0"/>
              <a:t>معادله القطع الناقص :</a:t>
            </a:r>
          </a:p>
        </p:txBody>
      </p:sp>
      <p:grpSp>
        <p:nvGrpSpPr>
          <p:cNvPr id="35" name="Group 34"/>
          <p:cNvGrpSpPr/>
          <p:nvPr/>
        </p:nvGrpSpPr>
        <p:grpSpPr>
          <a:xfrm>
            <a:off x="3623814" y="5766740"/>
            <a:ext cx="1689375" cy="830612"/>
            <a:chOff x="6158575" y="3993661"/>
            <a:chExt cx="1689375" cy="830612"/>
          </a:xfrm>
        </p:grpSpPr>
        <mc:AlternateContent xmlns:mc="http://schemas.openxmlformats.org/markup-compatibility/2006">
          <mc:Choice xmlns:a14="http://schemas.microsoft.com/office/drawing/2010/main" Requires="a14">
            <p:sp>
              <p:nvSpPr>
                <p:cNvPr id="24" name="TextBox 23"/>
                <p:cNvSpPr txBox="1"/>
                <p:nvPr/>
              </p:nvSpPr>
              <p:spPr>
                <a:xfrm>
                  <a:off x="6158575" y="3993661"/>
                  <a:ext cx="269626" cy="83061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400" b="1" i="1">
                                <a:latin typeface="Cambria Math" panose="02040503050406030204" pitchFamily="18" charset="0"/>
                              </a:rPr>
                            </m:ctrlPr>
                          </m:fPr>
                          <m:num>
                            <m:r>
                              <a:rPr lang="en-US" sz="2400" b="1" i="1">
                                <a:latin typeface="Cambria Math"/>
                              </a:rPr>
                              <m:t>𝒙</m:t>
                            </m:r>
                            <m:r>
                              <a:rPr lang="en-US" sz="2400" b="1" i="1">
                                <a:latin typeface="Cambria Math"/>
                              </a:rPr>
                              <m:t>²</m:t>
                            </m:r>
                          </m:num>
                          <m:den>
                            <m:r>
                              <a:rPr lang="ar-SA" sz="2400" b="1" i="1">
                                <a:latin typeface="Cambria Math"/>
                              </a:rPr>
                              <m:t>𝟏𝟔</m:t>
                            </m:r>
                          </m:den>
                        </m:f>
                      </m:oMath>
                    </m:oMathPara>
                  </a14:m>
                  <a:endParaRPr lang="ar-SA" sz="2400" b="1" dirty="0"/>
                </a:p>
              </p:txBody>
            </p:sp>
          </mc:Choice>
          <mc:Fallback>
            <p:sp>
              <p:nvSpPr>
                <p:cNvPr id="24" name="TextBox 23"/>
                <p:cNvSpPr txBox="1">
                  <a:spLocks noRot="1" noChangeAspect="1" noMove="1" noResize="1" noEditPoints="1" noAdjustHandles="1" noChangeArrowheads="1" noChangeShapeType="1" noTextEdit="1"/>
                </p:cNvSpPr>
                <p:nvPr/>
              </p:nvSpPr>
              <p:spPr>
                <a:xfrm>
                  <a:off x="6158575" y="3993661"/>
                  <a:ext cx="269626" cy="830612"/>
                </a:xfrm>
                <a:prstGeom prst="rect">
                  <a:avLst/>
                </a:prstGeom>
                <a:blipFill>
                  <a:blip r:embed="rId6"/>
                  <a:stretch>
                    <a:fillRect r="-68889"/>
                  </a:stretch>
                </a:blipFill>
              </p:spPr>
              <p:txBody>
                <a:bodyPr/>
                <a:lstStyle/>
                <a:p>
                  <a:r>
                    <a:rPr lang="en-US">
                      <a:noFill/>
                    </a:rPr>
                    <a:t> </a:t>
                  </a:r>
                </a:p>
              </p:txBody>
            </p:sp>
          </mc:Fallback>
        </mc:AlternateContent>
        <p:sp>
          <p:nvSpPr>
            <p:cNvPr id="25" name="TextBox 24"/>
            <p:cNvSpPr txBox="1"/>
            <p:nvPr/>
          </p:nvSpPr>
          <p:spPr>
            <a:xfrm>
              <a:off x="6415887" y="4224494"/>
              <a:ext cx="364203" cy="461665"/>
            </a:xfrm>
            <a:prstGeom prst="rect">
              <a:avLst/>
            </a:prstGeom>
            <a:noFill/>
          </p:spPr>
          <p:txBody>
            <a:bodyPr wrap="none" rtlCol="1">
              <a:spAutoFit/>
            </a:bodyPr>
            <a:lstStyle/>
            <a:p>
              <a:r>
                <a:rPr lang="ar-SA" sz="2400" b="1" dirty="0"/>
                <a:t>+</a:t>
              </a:r>
            </a:p>
          </p:txBody>
        </p:sp>
        <mc:AlternateContent xmlns:mc="http://schemas.openxmlformats.org/markup-compatibility/2006">
          <mc:Choice xmlns:a14="http://schemas.microsoft.com/office/drawing/2010/main" Requires="a14">
            <p:sp>
              <p:nvSpPr>
                <p:cNvPr id="26" name="TextBox 25"/>
                <p:cNvSpPr txBox="1"/>
                <p:nvPr/>
              </p:nvSpPr>
              <p:spPr>
                <a:xfrm>
                  <a:off x="7104902" y="3993661"/>
                  <a:ext cx="269626" cy="828240"/>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400" b="1" i="1">
                                <a:latin typeface="Cambria Math" panose="02040503050406030204" pitchFamily="18" charset="0"/>
                              </a:rPr>
                            </m:ctrlPr>
                          </m:fPr>
                          <m:num>
                            <m:r>
                              <a:rPr lang="en-US" sz="2400" b="1" i="1">
                                <a:latin typeface="Cambria Math"/>
                              </a:rPr>
                              <m:t>𝒚</m:t>
                            </m:r>
                            <m:r>
                              <a:rPr lang="en-US" sz="2400" b="1" i="1">
                                <a:latin typeface="Cambria Math"/>
                              </a:rPr>
                              <m:t>²</m:t>
                            </m:r>
                          </m:num>
                          <m:den>
                            <m:r>
                              <a:rPr lang="ar-SA" sz="2400" b="1" i="1">
                                <a:latin typeface="Cambria Math"/>
                              </a:rPr>
                              <m:t>𝟏𝟐</m:t>
                            </m:r>
                          </m:den>
                        </m:f>
                      </m:oMath>
                    </m:oMathPara>
                  </a14:m>
                  <a:endParaRPr lang="ar-SA" sz="2400" b="1" dirty="0"/>
                </a:p>
              </p:txBody>
            </p:sp>
          </mc:Choice>
          <mc:Fallback>
            <p:sp>
              <p:nvSpPr>
                <p:cNvPr id="26" name="TextBox 25"/>
                <p:cNvSpPr txBox="1">
                  <a:spLocks noRot="1" noChangeAspect="1" noMove="1" noResize="1" noEditPoints="1" noAdjustHandles="1" noChangeArrowheads="1" noChangeShapeType="1" noTextEdit="1"/>
                </p:cNvSpPr>
                <p:nvPr/>
              </p:nvSpPr>
              <p:spPr>
                <a:xfrm>
                  <a:off x="7104902" y="3993661"/>
                  <a:ext cx="269626" cy="828240"/>
                </a:xfrm>
                <a:prstGeom prst="rect">
                  <a:avLst/>
                </a:prstGeom>
                <a:blipFill>
                  <a:blip r:embed="rId7"/>
                  <a:stretch>
                    <a:fillRect r="-70455"/>
                  </a:stretch>
                </a:blipFill>
              </p:spPr>
              <p:txBody>
                <a:bodyPr/>
                <a:lstStyle/>
                <a:p>
                  <a:r>
                    <a:rPr lang="en-US">
                      <a:noFill/>
                    </a:rPr>
                    <a:t> </a:t>
                  </a:r>
                </a:p>
              </p:txBody>
            </p:sp>
          </mc:Fallback>
        </mc:AlternateContent>
        <p:sp>
          <p:nvSpPr>
            <p:cNvPr id="27" name="TextBox 26"/>
            <p:cNvSpPr txBox="1"/>
            <p:nvPr/>
          </p:nvSpPr>
          <p:spPr>
            <a:xfrm>
              <a:off x="7164288" y="4263479"/>
              <a:ext cx="683662" cy="461665"/>
            </a:xfrm>
            <a:prstGeom prst="rect">
              <a:avLst/>
            </a:prstGeom>
            <a:noFill/>
          </p:spPr>
          <p:txBody>
            <a:bodyPr wrap="square" rtlCol="1">
              <a:spAutoFit/>
            </a:bodyPr>
            <a:lstStyle/>
            <a:p>
              <a:r>
                <a:rPr lang="en-US" sz="2400" b="1" dirty="0"/>
                <a:t>=1</a:t>
              </a:r>
              <a:endParaRPr lang="ar-SA" sz="2400" b="1" dirty="0"/>
            </a:p>
          </p:txBody>
        </p:sp>
      </p:grpSp>
      <p:sp>
        <p:nvSpPr>
          <p:cNvPr id="29" name="TextBox 28"/>
          <p:cNvSpPr txBox="1"/>
          <p:nvPr/>
        </p:nvSpPr>
        <p:spPr>
          <a:xfrm>
            <a:off x="3407359" y="2755357"/>
            <a:ext cx="3821086" cy="461665"/>
          </a:xfrm>
          <a:prstGeom prst="rect">
            <a:avLst/>
          </a:prstGeom>
          <a:noFill/>
        </p:spPr>
        <p:txBody>
          <a:bodyPr wrap="square" rtlCol="1">
            <a:spAutoFit/>
          </a:bodyPr>
          <a:lstStyle/>
          <a:p>
            <a:r>
              <a:rPr lang="ar-SA" sz="2400" b="1" dirty="0">
                <a:sym typeface="Symbol"/>
              </a:rPr>
              <a:t>من </a:t>
            </a:r>
            <a:r>
              <a:rPr lang="ar-SA" sz="2400" b="1" dirty="0"/>
              <a:t>البؤرة </a:t>
            </a:r>
            <a:r>
              <a:rPr lang="en-US" sz="2400" b="1" dirty="0"/>
              <a:t>F(2,0)</a:t>
            </a:r>
            <a:r>
              <a:rPr lang="ar-SA" sz="2400" b="1" dirty="0"/>
              <a:t> نستنتج </a:t>
            </a:r>
            <a:r>
              <a:rPr lang="en-US" sz="2400" b="1" dirty="0"/>
              <a:t>c = 2</a:t>
            </a:r>
            <a:endParaRPr lang="ar-SA" dirty="0"/>
          </a:p>
        </p:txBody>
      </p:sp>
      <mc:AlternateContent xmlns:mc="http://schemas.openxmlformats.org/markup-compatibility/2006">
        <mc:Choice xmlns:a14="http://schemas.microsoft.com/office/drawing/2010/main" Requires="a14">
          <p:sp>
            <p:nvSpPr>
              <p:cNvPr id="32" name="TextBox 31"/>
              <p:cNvSpPr txBox="1"/>
              <p:nvPr/>
            </p:nvSpPr>
            <p:spPr>
              <a:xfrm>
                <a:off x="3131840" y="3259069"/>
                <a:ext cx="1378692" cy="584904"/>
              </a:xfrm>
              <a:prstGeom prst="rect">
                <a:avLst/>
              </a:prstGeom>
              <a:noFill/>
            </p:spPr>
            <p:txBody>
              <a:bodyPr wrap="square" rtlCol="1">
                <a:spAutoFit/>
              </a:bodyPr>
              <a:lstStyle/>
              <a:p>
                <a:r>
                  <a:rPr lang="en-US" sz="2400" b="1" i="1" dirty="0"/>
                  <a:t>  </a:t>
                </a:r>
                <a:r>
                  <a:rPr lang="en-US" sz="2400" b="1" i="1" dirty="0">
                    <a:latin typeface="رموز الرياضيات العربية"/>
                    <a:cs typeface="رموز الرياضيات العربية"/>
                  </a:rPr>
                  <a:t>e  </a:t>
                </a:r>
                <a:r>
                  <a:rPr lang="en-US" sz="2400" b="1" i="1" dirty="0" err="1"/>
                  <a:t>e</a:t>
                </a:r>
                <a:r>
                  <a:rPr lang="en-US" sz="2400" b="1" i="1" dirty="0"/>
                  <a:t>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𝒄</m:t>
                        </m:r>
                      </m:num>
                      <m:den>
                        <m:r>
                          <a:rPr lang="en-US" sz="2400" b="1" i="1">
                            <a:latin typeface="Cambria Math"/>
                          </a:rPr>
                          <m:t>𝒂</m:t>
                        </m:r>
                      </m:den>
                    </m:f>
                  </m:oMath>
                </a14:m>
                <a:endParaRPr lang="ar-SA" sz="2400" b="1" i="1" dirty="0"/>
              </a:p>
            </p:txBody>
          </p:sp>
        </mc:Choice>
        <mc:Fallback>
          <p:sp>
            <p:nvSpPr>
              <p:cNvPr id="32" name="TextBox 31"/>
              <p:cNvSpPr txBox="1">
                <a:spLocks noRot="1" noChangeAspect="1" noMove="1" noResize="1" noEditPoints="1" noAdjustHandles="1" noChangeArrowheads="1" noChangeShapeType="1" noTextEdit="1"/>
              </p:cNvSpPr>
              <p:nvPr/>
            </p:nvSpPr>
            <p:spPr>
              <a:xfrm>
                <a:off x="3131840" y="3259069"/>
                <a:ext cx="1378692" cy="584904"/>
              </a:xfrm>
              <a:prstGeom prst="rect">
                <a:avLst/>
              </a:prstGeom>
              <a:blipFill>
                <a:blip r:embed="rId8"/>
                <a:stretch>
                  <a:fillRect t="-2083" b="-104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3121300" y="3800072"/>
                <a:ext cx="1522708" cy="624082"/>
              </a:xfrm>
              <a:prstGeom prst="rect">
                <a:avLst/>
              </a:prstGeom>
              <a:noFill/>
            </p:spPr>
            <p:txBody>
              <a:bodyPr wrap="square" rtlCol="1">
                <a:spAutoFit/>
              </a:bodyPr>
              <a:lstStyle/>
              <a:p>
                <a:r>
                  <a:rPr lang="en-US" sz="2400" b="1" i="1" dirty="0"/>
                  <a:t>  </a:t>
                </a:r>
                <a:r>
                  <a:rPr lang="en-US" sz="2400" b="1" i="1" dirty="0">
                    <a:latin typeface="رموز الرياضيات العربية"/>
                    <a:cs typeface="رموز الرياضيات العربية"/>
                    <a:sym typeface="Symbol"/>
                  </a:rPr>
                  <a:t></a:t>
                </a:r>
                <a:r>
                  <a:rPr lang="en-US" sz="2400" b="1" i="1" dirty="0">
                    <a:latin typeface="رموز الرياضيات العربية"/>
                    <a:cs typeface="رموز الرياضيات العربية"/>
                  </a:rPr>
                  <a:t>  </a:t>
                </a:r>
                <a14:m>
                  <m:oMath xmlns:m="http://schemas.openxmlformats.org/officeDocument/2006/math">
                    <m:f>
                      <m:fPr>
                        <m:ctrlPr>
                          <a:rPr lang="en-US" sz="2400" b="1" i="1" dirty="0">
                            <a:latin typeface="Cambria Math" panose="02040503050406030204" pitchFamily="18" charset="0"/>
                          </a:rPr>
                        </m:ctrlPr>
                      </m:fPr>
                      <m:num>
                        <m:r>
                          <a:rPr lang="en-US" sz="2400" b="1" i="1" dirty="0">
                            <a:latin typeface="Cambria Math"/>
                          </a:rPr>
                          <m:t>𝟏</m:t>
                        </m:r>
                      </m:num>
                      <m:den>
                        <m:r>
                          <a:rPr lang="en-US" sz="2400" b="1" i="1" dirty="0">
                            <a:latin typeface="Cambria Math"/>
                          </a:rPr>
                          <m:t>𝟐</m:t>
                        </m:r>
                      </m:den>
                    </m:f>
                  </m:oMath>
                </a14:m>
                <a:r>
                  <a:rPr lang="en-US" sz="2400" b="1" i="1" dirty="0"/>
                  <a:t>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𝟐</m:t>
                        </m:r>
                      </m:num>
                      <m:den>
                        <m:r>
                          <a:rPr lang="en-US" sz="2400" b="1" i="1">
                            <a:latin typeface="Cambria Math"/>
                          </a:rPr>
                          <m:t>𝒂</m:t>
                        </m:r>
                      </m:den>
                    </m:f>
                  </m:oMath>
                </a14:m>
                <a:endParaRPr lang="ar-SA" sz="2400" b="1" i="1" dirty="0"/>
              </a:p>
            </p:txBody>
          </p:sp>
        </mc:Choice>
        <mc:Fallback>
          <p:sp>
            <p:nvSpPr>
              <p:cNvPr id="33" name="TextBox 32"/>
              <p:cNvSpPr txBox="1">
                <a:spLocks noRot="1" noChangeAspect="1" noMove="1" noResize="1" noEditPoints="1" noAdjustHandles="1" noChangeArrowheads="1" noChangeShapeType="1" noTextEdit="1"/>
              </p:cNvSpPr>
              <p:nvPr/>
            </p:nvSpPr>
            <p:spPr>
              <a:xfrm>
                <a:off x="3121300" y="3800072"/>
                <a:ext cx="1522708" cy="624082"/>
              </a:xfrm>
              <a:prstGeom prst="rect">
                <a:avLst/>
              </a:prstGeom>
              <a:blipFill>
                <a:blip r:embed="rId9"/>
                <a:stretch>
                  <a:fillRect b="-6796"/>
                </a:stretch>
              </a:blipFill>
            </p:spPr>
            <p:txBody>
              <a:bodyPr/>
              <a:lstStyle/>
              <a:p>
                <a:r>
                  <a:rPr lang="en-US">
                    <a:noFill/>
                  </a:rPr>
                  <a:t> </a:t>
                </a:r>
              </a:p>
            </p:txBody>
          </p:sp>
        </mc:Fallback>
      </mc:AlternateContent>
      <p:grpSp>
        <p:nvGrpSpPr>
          <p:cNvPr id="36" name="Group 35"/>
          <p:cNvGrpSpPr/>
          <p:nvPr/>
        </p:nvGrpSpPr>
        <p:grpSpPr>
          <a:xfrm>
            <a:off x="3203848" y="5336650"/>
            <a:ext cx="3600400" cy="468614"/>
            <a:chOff x="3309859" y="5292490"/>
            <a:chExt cx="3600400" cy="468614"/>
          </a:xfrm>
        </p:grpSpPr>
        <p:sp>
          <p:nvSpPr>
            <p:cNvPr id="21" name="TextBox 20"/>
            <p:cNvSpPr txBox="1"/>
            <p:nvPr/>
          </p:nvSpPr>
          <p:spPr>
            <a:xfrm>
              <a:off x="3309859" y="5299439"/>
              <a:ext cx="1610314" cy="461665"/>
            </a:xfrm>
            <a:prstGeom prst="rect">
              <a:avLst/>
            </a:prstGeom>
            <a:noFill/>
          </p:spPr>
          <p:txBody>
            <a:bodyPr wrap="square" rtlCol="1">
              <a:spAutoFit/>
            </a:bodyPr>
            <a:lstStyle/>
            <a:p>
              <a:r>
                <a:rPr lang="en-GB" sz="2400" b="1" dirty="0"/>
                <a:t>2²=4² – b</a:t>
              </a:r>
              <a:r>
                <a:rPr lang="en-GB" sz="2400" dirty="0"/>
                <a:t>²</a:t>
              </a:r>
              <a:endParaRPr lang="ar-SA" sz="2400" dirty="0"/>
            </a:p>
          </p:txBody>
        </p:sp>
        <p:sp>
          <p:nvSpPr>
            <p:cNvPr id="22" name="TextBox 21"/>
            <p:cNvSpPr txBox="1"/>
            <p:nvPr/>
          </p:nvSpPr>
          <p:spPr>
            <a:xfrm>
              <a:off x="5755253" y="5292490"/>
              <a:ext cx="1155006" cy="461665"/>
            </a:xfrm>
            <a:prstGeom prst="rect">
              <a:avLst/>
            </a:prstGeom>
            <a:noFill/>
          </p:spPr>
          <p:txBody>
            <a:bodyPr wrap="square" rtlCol="1">
              <a:spAutoFit/>
            </a:bodyPr>
            <a:lstStyle/>
            <a:p>
              <a:r>
                <a:rPr lang="en-US" sz="2400" b="1" dirty="0"/>
                <a:t>b²=12</a:t>
              </a:r>
              <a:endParaRPr lang="ar-SA" sz="2400" b="1" dirty="0"/>
            </a:p>
          </p:txBody>
        </p:sp>
        <p:sp>
          <p:nvSpPr>
            <p:cNvPr id="34" name="Right Arrow 33"/>
            <p:cNvSpPr/>
            <p:nvPr/>
          </p:nvSpPr>
          <p:spPr>
            <a:xfrm>
              <a:off x="5002139" y="5545088"/>
              <a:ext cx="828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224579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10" grpId="0"/>
      <p:bldP spid="11" grpId="0"/>
      <p:bldP spid="19" grpId="0"/>
      <p:bldP spid="20" grpId="0"/>
      <p:bldP spid="23" grpId="0" animBg="1"/>
      <p:bldP spid="29" grpId="0"/>
      <p:bldP spid="32" grpId="0"/>
      <p:bldP spid="33" grpId="0"/>
    </p:bld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83570" y="116634"/>
            <a:ext cx="7389867" cy="584775"/>
          </a:xfrm>
          <a:prstGeom prst="rect">
            <a:avLst/>
          </a:prstGeom>
          <a:noFill/>
        </p:spPr>
        <p:txBody>
          <a:bodyPr wrap="square" rtlCol="1">
            <a:spAutoFit/>
          </a:bodyPr>
          <a:lstStyle/>
          <a:p>
            <a:r>
              <a:rPr lang="ar-SA" sz="3200" b="1" dirty="0">
                <a:solidFill>
                  <a:srgbClr val="FF0000"/>
                </a:solidFill>
              </a:rPr>
              <a:t>اختلافه المركزى </a:t>
            </a:r>
            <a:r>
              <a:rPr lang="en-GB" sz="3200" b="1" dirty="0">
                <a:solidFill>
                  <a:srgbClr val="FF0000"/>
                </a:solidFill>
              </a:rPr>
              <a:t>e=2) </a:t>
            </a:r>
            <a:r>
              <a:rPr lang="ar-SA" sz="3200" b="1" dirty="0">
                <a:solidFill>
                  <a:srgbClr val="FF0000"/>
                </a:solidFill>
              </a:rPr>
              <a:t>)   ومعادله احد دليليه : </a:t>
            </a:r>
            <a:r>
              <a:rPr lang="en-GB" sz="3200" b="1" dirty="0">
                <a:solidFill>
                  <a:srgbClr val="FF0000"/>
                </a:solidFill>
              </a:rPr>
              <a:t>x=1</a:t>
            </a:r>
            <a:endParaRPr lang="ar-SA" sz="3200" b="1" dirty="0">
              <a:solidFill>
                <a:srgbClr val="FF0000"/>
              </a:solidFill>
            </a:endParaRPr>
          </a:p>
        </p:txBody>
      </p:sp>
      <p:grpSp>
        <p:nvGrpSpPr>
          <p:cNvPr id="5" name="Group 4"/>
          <p:cNvGrpSpPr/>
          <p:nvPr/>
        </p:nvGrpSpPr>
        <p:grpSpPr>
          <a:xfrm>
            <a:off x="8123293" y="116632"/>
            <a:ext cx="432000" cy="432000"/>
            <a:chOff x="7956399" y="1268760"/>
            <a:chExt cx="432000" cy="432000"/>
          </a:xfrm>
        </p:grpSpPr>
        <p:sp>
          <p:nvSpPr>
            <p:cNvPr id="6" name="Flowchart: Connector 5"/>
            <p:cNvSpPr/>
            <p:nvPr/>
          </p:nvSpPr>
          <p:spPr>
            <a:xfrm>
              <a:off x="7956399" y="1268760"/>
              <a:ext cx="432000" cy="432000"/>
            </a:xfrm>
            <a:prstGeom prst="flowChartConnector">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dirty="0"/>
                <a:t>	</a:t>
              </a:r>
            </a:p>
          </p:txBody>
        </p:sp>
        <p:sp>
          <p:nvSpPr>
            <p:cNvPr id="7" name="TextBox 6"/>
            <p:cNvSpPr txBox="1"/>
            <p:nvPr/>
          </p:nvSpPr>
          <p:spPr>
            <a:xfrm>
              <a:off x="8005506" y="1268760"/>
              <a:ext cx="360040" cy="400110"/>
            </a:xfrm>
            <a:prstGeom prst="rect">
              <a:avLst/>
            </a:prstGeom>
            <a:noFill/>
          </p:spPr>
          <p:txBody>
            <a:bodyPr wrap="square" rtlCol="1">
              <a:spAutoFit/>
            </a:bodyPr>
            <a:lstStyle/>
            <a:p>
              <a:r>
                <a:rPr lang="en-US" sz="2000" b="1" dirty="0"/>
                <a:t>c</a:t>
              </a:r>
              <a:endParaRPr lang="ar-SA" sz="2000" b="1" dirty="0"/>
            </a:p>
          </p:txBody>
        </p:sp>
      </p:grpSp>
      <mc:AlternateContent xmlns:mc="http://schemas.openxmlformats.org/markup-compatibility/2006">
        <mc:Choice xmlns:a14="http://schemas.microsoft.com/office/drawing/2010/main" Requires="a14">
          <p:sp>
            <p:nvSpPr>
              <p:cNvPr id="9" name="TextBox 8"/>
              <p:cNvSpPr txBox="1"/>
              <p:nvPr/>
            </p:nvSpPr>
            <p:spPr>
              <a:xfrm>
                <a:off x="323528" y="1484786"/>
                <a:ext cx="3256046" cy="461665"/>
              </a:xfrm>
              <a:prstGeom prst="rect">
                <a:avLst/>
              </a:prstGeom>
              <a:noFill/>
            </p:spPr>
            <p:txBody>
              <a:bodyPr wrap="square" rtlCol="1">
                <a:spAutoFit/>
              </a:bodyPr>
              <a:lstStyle/>
              <a:p>
                <a14:m>
                  <m:oMath xmlns:m="http://schemas.openxmlformats.org/officeDocument/2006/math">
                    <m:r>
                      <a:rPr lang="ar-SA" sz="2400" b="1" i="1">
                        <a:latin typeface="Cambria Math"/>
                        <a:ea typeface="Cambria Math"/>
                      </a:rPr>
                      <m:t>∴  </m:t>
                    </m:r>
                  </m:oMath>
                </a14:m>
                <a:r>
                  <a:rPr lang="ar-SA" sz="2400" b="1" dirty="0"/>
                  <a:t> القطع هو قطع زائد</a:t>
                </a:r>
              </a:p>
            </p:txBody>
          </p:sp>
        </mc:Choice>
        <mc:Fallback>
          <p:sp>
            <p:nvSpPr>
              <p:cNvPr id="9" name="TextBox 8"/>
              <p:cNvSpPr txBox="1">
                <a:spLocks noRot="1" noChangeAspect="1" noMove="1" noResize="1" noEditPoints="1" noAdjustHandles="1" noChangeArrowheads="1" noChangeShapeType="1" noTextEdit="1"/>
              </p:cNvSpPr>
              <p:nvPr/>
            </p:nvSpPr>
            <p:spPr>
              <a:xfrm>
                <a:off x="323528" y="1484786"/>
                <a:ext cx="3256046" cy="461665"/>
              </a:xfrm>
              <a:prstGeom prst="rect">
                <a:avLst/>
              </a:prstGeom>
              <a:blipFill>
                <a:blip r:embed="rId2"/>
                <a:stretch>
                  <a:fillRect t="-9333" b="-32000"/>
                </a:stretch>
              </a:blipFill>
            </p:spPr>
            <p:txBody>
              <a:bodyPr/>
              <a:lstStyle/>
              <a:p>
                <a:r>
                  <a:rPr lang="en-US">
                    <a:noFill/>
                  </a:rPr>
                  <a:t> </a:t>
                </a:r>
              </a:p>
            </p:txBody>
          </p:sp>
        </mc:Fallback>
      </mc:AlternateContent>
      <p:sp>
        <p:nvSpPr>
          <p:cNvPr id="10" name="TextBox 9"/>
          <p:cNvSpPr txBox="1"/>
          <p:nvPr/>
        </p:nvSpPr>
        <p:spPr>
          <a:xfrm>
            <a:off x="477915" y="2103241"/>
            <a:ext cx="3013967" cy="461665"/>
          </a:xfrm>
          <a:prstGeom prst="rect">
            <a:avLst/>
          </a:prstGeom>
          <a:noFill/>
        </p:spPr>
        <p:txBody>
          <a:bodyPr wrap="none" rtlCol="1">
            <a:spAutoFit/>
          </a:bodyPr>
          <a:lstStyle/>
          <a:p>
            <a:r>
              <a:rPr lang="ar-SA" sz="2400" b="1" dirty="0">
                <a:sym typeface="Symbol"/>
              </a:rPr>
              <a:t></a:t>
            </a:r>
            <a:r>
              <a:rPr lang="ar-SA" sz="2400" b="1" dirty="0"/>
              <a:t>معادله احد دليليه  </a:t>
            </a:r>
            <a:r>
              <a:rPr lang="en-US" sz="2400" b="1" dirty="0"/>
              <a:t>x = 1</a:t>
            </a:r>
            <a:endParaRPr lang="ar-SA" sz="2400" b="1" dirty="0"/>
          </a:p>
        </p:txBody>
      </p:sp>
      <mc:AlternateContent xmlns:mc="http://schemas.openxmlformats.org/markup-compatibility/2006">
        <mc:Choice xmlns:a14="http://schemas.microsoft.com/office/drawing/2010/main" Requires="a14">
          <p:sp>
            <p:nvSpPr>
              <p:cNvPr id="12" name="TextBox 11"/>
              <p:cNvSpPr txBox="1"/>
              <p:nvPr/>
            </p:nvSpPr>
            <p:spPr>
              <a:xfrm>
                <a:off x="827586" y="877304"/>
                <a:ext cx="2514089" cy="461665"/>
              </a:xfrm>
              <a:prstGeom prst="rect">
                <a:avLst/>
              </a:prstGeom>
              <a:noFill/>
            </p:spPr>
            <p:txBody>
              <a:bodyPr wrap="square" rtlCol="1">
                <a:spAutoFit/>
              </a:bodyPr>
              <a:lstStyle/>
              <a:p>
                <a:r>
                  <a:rPr lang="en-US" sz="2400" b="1" dirty="0"/>
                  <a:t>  </a:t>
                </a:r>
                <a:r>
                  <a:rPr lang="en-US" sz="2400" b="1" dirty="0">
                    <a:latin typeface="رموز الرياضيات العربية"/>
                    <a:cs typeface="رموز الرياضيات العربية"/>
                  </a:rPr>
                  <a:t>e  </a:t>
                </a:r>
                <a:r>
                  <a:rPr lang="en-US" sz="2400" b="1" dirty="0" err="1"/>
                  <a:t>e</a:t>
                </a:r>
                <a:r>
                  <a:rPr lang="en-US" sz="2400" b="1" dirty="0"/>
                  <a:t> = </a:t>
                </a:r>
                <a14:m>
                  <m:oMath xmlns:m="http://schemas.openxmlformats.org/officeDocument/2006/math">
                    <m:r>
                      <a:rPr lang="en-US" sz="2400" b="1" i="1">
                        <a:latin typeface="Cambria Math"/>
                      </a:rPr>
                      <m:t>𝟐</m:t>
                    </m:r>
                    <m:r>
                      <a:rPr lang="en-US" sz="2400" b="1">
                        <a:latin typeface="Cambria Math"/>
                      </a:rPr>
                      <m:t>     </m:t>
                    </m:r>
                    <m:r>
                      <a:rPr lang="en-US" sz="2400" b="1" i="1">
                        <a:latin typeface="Cambria Math"/>
                        <a:sym typeface="Symbol"/>
                      </a:rPr>
                      <m:t></m:t>
                    </m:r>
                    <m:r>
                      <a:rPr lang="en-US" sz="2400" b="1">
                        <a:latin typeface="Cambria Math"/>
                      </a:rPr>
                      <m:t>  </m:t>
                    </m:r>
                    <m:r>
                      <a:rPr lang="en-US" sz="2400" b="1" i="1">
                        <a:latin typeface="Cambria Math"/>
                      </a:rPr>
                      <m:t>𝟐</m:t>
                    </m:r>
                  </m:oMath>
                </a14:m>
                <a:r>
                  <a:rPr lang="en-US" sz="2400" b="1" dirty="0">
                    <a:latin typeface="Arial Unicode MS"/>
                    <a:ea typeface="Arial Unicode MS"/>
                    <a:cs typeface="Arial Unicode MS"/>
                  </a:rPr>
                  <a:t>&gt;1</a:t>
                </a:r>
                <a:endParaRPr lang="ar-SA" sz="2400" b="1" dirty="0"/>
              </a:p>
            </p:txBody>
          </p:sp>
        </mc:Choice>
        <mc:Fallback>
          <p:sp>
            <p:nvSpPr>
              <p:cNvPr id="12" name="TextBox 11"/>
              <p:cNvSpPr txBox="1">
                <a:spLocks noRot="1" noChangeAspect="1" noMove="1" noResize="1" noEditPoints="1" noAdjustHandles="1" noChangeArrowheads="1" noChangeShapeType="1" noTextEdit="1"/>
              </p:cNvSpPr>
              <p:nvPr/>
            </p:nvSpPr>
            <p:spPr>
              <a:xfrm>
                <a:off x="827586" y="877304"/>
                <a:ext cx="2514089" cy="461665"/>
              </a:xfrm>
              <a:prstGeom prst="rect">
                <a:avLst/>
              </a:prstGeom>
              <a:blipFill>
                <a:blip r:embed="rId3"/>
                <a:stretch>
                  <a:fillRect t="-13158" r="-3883" b="-289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325265" y="2670013"/>
                <a:ext cx="4053237" cy="830997"/>
              </a:xfrm>
              <a:prstGeom prst="rect">
                <a:avLst/>
              </a:prstGeom>
              <a:noFill/>
            </p:spPr>
            <p:txBody>
              <a:bodyPr wrap="square" rtlCol="1">
                <a:spAutoFit/>
              </a:bodyPr>
              <a:lstStyle/>
              <a:p>
                <a:r>
                  <a:rPr lang="ar-SA" sz="2400" b="1" dirty="0">
                    <a:latin typeface="Simplified Arabic" panose="02020603050405020304" pitchFamily="18" charset="-78"/>
                    <a:cs typeface="Simplified Arabic" panose="02020603050405020304" pitchFamily="18" charset="-78"/>
                    <a:sym typeface="Symbol"/>
                  </a:rPr>
                  <a:t></a:t>
                </a:r>
                <a:r>
                  <a:rPr lang="ar-SA" sz="2400" b="1" dirty="0">
                    <a:latin typeface="Simplified Arabic" panose="02020603050405020304" pitchFamily="18" charset="-78"/>
                    <a:cs typeface="Simplified Arabic" panose="02020603050405020304" pitchFamily="18" charset="-78"/>
                  </a:rPr>
                  <a:t>المحور القاطع (الاساسي) ينطبق على محور السينات ومركزه </a:t>
                </a:r>
                <a14:m>
                  <m:oMath xmlns:m="http://schemas.openxmlformats.org/officeDocument/2006/math">
                    <m:d>
                      <m:dPr>
                        <m:ctrlPr>
                          <a:rPr lang="ar-SA" sz="2400" b="1" i="1">
                            <a:latin typeface="Cambria Math" panose="02040503050406030204" pitchFamily="18" charset="0"/>
                            <a:cs typeface="Simplified Arabic" panose="02020603050405020304" pitchFamily="18" charset="-78"/>
                          </a:rPr>
                        </m:ctrlPr>
                      </m:dPr>
                      <m:e>
                        <m:r>
                          <a:rPr lang="ar-SA" sz="2400" b="1" i="1">
                            <a:latin typeface="Cambria Math"/>
                            <a:cs typeface="Simplified Arabic" panose="02020603050405020304" pitchFamily="18" charset="-78"/>
                          </a:rPr>
                          <m:t>𝟎</m:t>
                        </m:r>
                        <m:r>
                          <a:rPr lang="ar-SA" sz="2400" b="1" i="1">
                            <a:latin typeface="Cambria Math"/>
                            <a:cs typeface="Simplified Arabic" panose="02020603050405020304" pitchFamily="18" charset="-78"/>
                          </a:rPr>
                          <m:t>,</m:t>
                        </m:r>
                        <m:r>
                          <a:rPr lang="ar-KW" sz="2400" b="1" i="1">
                            <a:latin typeface="Cambria Math"/>
                            <a:cs typeface="Simplified Arabic" panose="02020603050405020304" pitchFamily="18" charset="-78"/>
                          </a:rPr>
                          <m:t>𝟎</m:t>
                        </m:r>
                      </m:e>
                    </m:d>
                  </m:oMath>
                </a14:m>
                <a:endParaRPr lang="ar-SA" sz="2400" b="1" dirty="0">
                  <a:latin typeface="Simplified Arabic" panose="02020603050405020304" pitchFamily="18" charset="-78"/>
                  <a:cs typeface="Simplified Arabic" panose="02020603050405020304" pitchFamily="18" charset="-78"/>
                </a:endParaRPr>
              </a:p>
            </p:txBody>
          </p:sp>
        </mc:Choice>
        <mc:Fallback>
          <p:sp>
            <p:nvSpPr>
              <p:cNvPr id="14" name="TextBox 13"/>
              <p:cNvSpPr txBox="1">
                <a:spLocks noRot="1" noChangeAspect="1" noMove="1" noResize="1" noEditPoints="1" noAdjustHandles="1" noChangeArrowheads="1" noChangeShapeType="1" noTextEdit="1"/>
              </p:cNvSpPr>
              <p:nvPr/>
            </p:nvSpPr>
            <p:spPr>
              <a:xfrm>
                <a:off x="325265" y="2670013"/>
                <a:ext cx="4053237" cy="830997"/>
              </a:xfrm>
              <a:prstGeom prst="rect">
                <a:avLst/>
              </a:prstGeom>
              <a:blipFill>
                <a:blip r:embed="rId4"/>
                <a:stretch>
                  <a:fillRect t="-9559" r="-2406" b="-16912"/>
                </a:stretch>
              </a:blipFill>
            </p:spPr>
            <p:txBody>
              <a:bodyPr/>
              <a:lstStyle/>
              <a:p>
                <a:r>
                  <a:rPr lang="en-US">
                    <a:noFill/>
                  </a:rPr>
                  <a:t> </a:t>
                </a:r>
              </a:p>
            </p:txBody>
          </p:sp>
        </mc:Fallback>
      </mc:AlternateContent>
      <p:sp>
        <p:nvSpPr>
          <p:cNvPr id="15" name="TextBox 14"/>
          <p:cNvSpPr txBox="1"/>
          <p:nvPr/>
        </p:nvSpPr>
        <p:spPr>
          <a:xfrm>
            <a:off x="2645265" y="3650836"/>
            <a:ext cx="2098651" cy="461665"/>
          </a:xfrm>
          <a:prstGeom prst="rect">
            <a:avLst/>
          </a:prstGeom>
          <a:noFill/>
        </p:spPr>
        <p:txBody>
          <a:bodyPr wrap="none" rtlCol="1">
            <a:spAutoFit/>
          </a:bodyPr>
          <a:lstStyle/>
          <a:p>
            <a:r>
              <a:rPr lang="ar-SA" sz="2400" b="1" dirty="0"/>
              <a:t>معادله الدليل هى : </a:t>
            </a:r>
          </a:p>
        </p:txBody>
      </p:sp>
      <mc:AlternateContent xmlns:mc="http://schemas.openxmlformats.org/markup-compatibility/2006">
        <mc:Choice xmlns:a14="http://schemas.microsoft.com/office/drawing/2010/main" Requires="a14">
          <p:sp>
            <p:nvSpPr>
              <p:cNvPr id="16" name="TextBox 15"/>
              <p:cNvSpPr txBox="1"/>
              <p:nvPr/>
            </p:nvSpPr>
            <p:spPr>
              <a:xfrm>
                <a:off x="1115618" y="3552537"/>
                <a:ext cx="1267983" cy="752514"/>
              </a:xfrm>
              <a:prstGeom prst="rect">
                <a:avLst/>
              </a:prstGeom>
              <a:noFill/>
            </p:spPr>
            <p:txBody>
              <a:bodyPr wrap="square" rtlCol="1">
                <a:spAutoFit/>
              </a:bodyPr>
              <a:lstStyle/>
              <a:p>
                <a:r>
                  <a:rPr lang="en-US" sz="2800" b="1" i="1" dirty="0"/>
                  <a:t>x =  </a:t>
                </a:r>
                <a14:m>
                  <m:oMath xmlns:m="http://schemas.openxmlformats.org/officeDocument/2006/math">
                    <m:f>
                      <m:fPr>
                        <m:ctrlPr>
                          <a:rPr lang="en-US" sz="2800" b="1" i="1">
                            <a:latin typeface="Cambria Math" panose="02040503050406030204" pitchFamily="18" charset="0"/>
                          </a:rPr>
                        </m:ctrlPr>
                      </m:fPr>
                      <m:num>
                        <m:r>
                          <a:rPr lang="en-US" sz="2800" b="1" i="1">
                            <a:latin typeface="Cambria Math"/>
                          </a:rPr>
                          <m:t>𝒂</m:t>
                        </m:r>
                        <m:r>
                          <a:rPr lang="en-US" sz="2800" b="1" i="1">
                            <a:latin typeface="Cambria Math"/>
                          </a:rPr>
                          <m:t>²</m:t>
                        </m:r>
                      </m:num>
                      <m:den>
                        <m:r>
                          <a:rPr lang="en-US" sz="2800" b="1" i="1">
                            <a:latin typeface="Cambria Math"/>
                          </a:rPr>
                          <m:t>𝒄</m:t>
                        </m:r>
                      </m:den>
                    </m:f>
                  </m:oMath>
                </a14:m>
                <a:endParaRPr lang="ar-SA" sz="2800" b="1" i="1" dirty="0"/>
              </a:p>
            </p:txBody>
          </p:sp>
        </mc:Choice>
        <mc:Fallback>
          <p:sp>
            <p:nvSpPr>
              <p:cNvPr id="16" name="TextBox 15"/>
              <p:cNvSpPr txBox="1">
                <a:spLocks noRot="1" noChangeAspect="1" noMove="1" noResize="1" noEditPoints="1" noAdjustHandles="1" noChangeArrowheads="1" noChangeShapeType="1" noTextEdit="1"/>
              </p:cNvSpPr>
              <p:nvPr/>
            </p:nvSpPr>
            <p:spPr>
              <a:xfrm>
                <a:off x="1115618" y="3552537"/>
                <a:ext cx="1267983" cy="752514"/>
              </a:xfrm>
              <a:prstGeom prst="rect">
                <a:avLst/>
              </a:prstGeom>
              <a:blipFill>
                <a:blip r:embed="rId5"/>
                <a:stretch>
                  <a:fillRect l="-1923" b="-89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985683" y="4221088"/>
                <a:ext cx="1354071" cy="752514"/>
              </a:xfrm>
              <a:prstGeom prst="rect">
                <a:avLst/>
              </a:prstGeom>
              <a:noFill/>
            </p:spPr>
            <p:txBody>
              <a:bodyPr wrap="square" rtlCol="1">
                <a:spAutoFit/>
              </a:bodyPr>
              <a:lstStyle/>
              <a:p>
                <a:r>
                  <a:rPr lang="en-US" sz="2800" b="1" i="1" dirty="0"/>
                  <a:t>1 =  </a:t>
                </a:r>
                <a14:m>
                  <m:oMath xmlns:m="http://schemas.openxmlformats.org/officeDocument/2006/math">
                    <m:f>
                      <m:fPr>
                        <m:ctrlPr>
                          <a:rPr lang="en-US" sz="2800" b="1" i="1">
                            <a:latin typeface="Cambria Math" panose="02040503050406030204" pitchFamily="18" charset="0"/>
                          </a:rPr>
                        </m:ctrlPr>
                      </m:fPr>
                      <m:num>
                        <m:r>
                          <a:rPr lang="en-US" sz="2800" b="1" i="1">
                            <a:latin typeface="Cambria Math"/>
                          </a:rPr>
                          <m:t>𝒂</m:t>
                        </m:r>
                        <m:r>
                          <a:rPr lang="en-US" sz="2800" b="1" i="1">
                            <a:latin typeface="Cambria Math"/>
                          </a:rPr>
                          <m:t>²</m:t>
                        </m:r>
                      </m:num>
                      <m:den>
                        <m:r>
                          <a:rPr lang="en-US" sz="2800" b="1" i="1">
                            <a:latin typeface="Cambria Math"/>
                          </a:rPr>
                          <m:t>𝒄</m:t>
                        </m:r>
                      </m:den>
                    </m:f>
                  </m:oMath>
                </a14:m>
                <a:endParaRPr lang="ar-SA" sz="2800" b="1" i="1" dirty="0"/>
              </a:p>
            </p:txBody>
          </p:sp>
        </mc:Choice>
        <mc:Fallback>
          <p:sp>
            <p:nvSpPr>
              <p:cNvPr id="17" name="TextBox 16"/>
              <p:cNvSpPr txBox="1">
                <a:spLocks noRot="1" noChangeAspect="1" noMove="1" noResize="1" noEditPoints="1" noAdjustHandles="1" noChangeArrowheads="1" noChangeShapeType="1" noTextEdit="1"/>
              </p:cNvSpPr>
              <p:nvPr/>
            </p:nvSpPr>
            <p:spPr>
              <a:xfrm>
                <a:off x="985683" y="4221088"/>
                <a:ext cx="1354071" cy="752514"/>
              </a:xfrm>
              <a:prstGeom prst="rect">
                <a:avLst/>
              </a:prstGeom>
              <a:blipFill>
                <a:blip r:embed="rId6"/>
                <a:stretch>
                  <a:fillRect b="-8065"/>
                </a:stretch>
              </a:blipFill>
            </p:spPr>
            <p:txBody>
              <a:bodyPr/>
              <a:lstStyle/>
              <a:p>
                <a:r>
                  <a:rPr lang="en-US">
                    <a:noFill/>
                  </a:rPr>
                  <a:t> </a:t>
                </a:r>
              </a:p>
            </p:txBody>
          </p:sp>
        </mc:Fallback>
      </mc:AlternateContent>
      <p:grpSp>
        <p:nvGrpSpPr>
          <p:cNvPr id="20" name="Group 19"/>
          <p:cNvGrpSpPr/>
          <p:nvPr/>
        </p:nvGrpSpPr>
        <p:grpSpPr>
          <a:xfrm>
            <a:off x="1179783" y="4941168"/>
            <a:ext cx="2384107" cy="523220"/>
            <a:chOff x="1179781" y="4941168"/>
            <a:chExt cx="2384107" cy="523220"/>
          </a:xfrm>
        </p:grpSpPr>
        <p:sp>
          <p:nvSpPr>
            <p:cNvPr id="18" name="TextBox 17"/>
            <p:cNvSpPr txBox="1"/>
            <p:nvPr/>
          </p:nvSpPr>
          <p:spPr>
            <a:xfrm>
              <a:off x="1179781" y="4941168"/>
              <a:ext cx="1231979" cy="523220"/>
            </a:xfrm>
            <a:prstGeom prst="rect">
              <a:avLst/>
            </a:prstGeom>
            <a:noFill/>
          </p:spPr>
          <p:txBody>
            <a:bodyPr wrap="square" rtlCol="1">
              <a:spAutoFit/>
            </a:bodyPr>
            <a:lstStyle/>
            <a:p>
              <a:r>
                <a:rPr lang="en-US" sz="2800" b="1" i="1" dirty="0"/>
                <a:t>c = a²</a:t>
              </a:r>
              <a:endParaRPr lang="ar-SA" sz="2800" b="1" i="1" dirty="0"/>
            </a:p>
          </p:txBody>
        </p:sp>
        <p:sp>
          <p:nvSpPr>
            <p:cNvPr id="19" name="TextBox 18"/>
            <p:cNvSpPr txBox="1"/>
            <p:nvPr/>
          </p:nvSpPr>
          <p:spPr>
            <a:xfrm>
              <a:off x="2717271" y="4983559"/>
              <a:ext cx="846617" cy="461665"/>
            </a:xfrm>
            <a:prstGeom prst="rect">
              <a:avLst/>
            </a:prstGeom>
            <a:noFill/>
          </p:spPr>
          <p:txBody>
            <a:bodyPr wrap="square" rtlCol="1">
              <a:spAutoFit/>
            </a:bodyPr>
            <a:lstStyle/>
            <a:p>
              <a:r>
                <a:rPr lang="en-US" sz="2400" b="1" dirty="0">
                  <a:solidFill>
                    <a:srgbClr val="00B050"/>
                  </a:solidFill>
                </a:rPr>
                <a:t>(1)</a:t>
              </a:r>
              <a:endParaRPr lang="ar-SA" sz="2400" b="1" dirty="0">
                <a:solidFill>
                  <a:srgbClr val="00B050"/>
                </a:solidFill>
              </a:endParaRPr>
            </a:p>
          </p:txBody>
        </p:sp>
      </p:grpSp>
      <mc:AlternateContent xmlns:mc="http://schemas.openxmlformats.org/markup-compatibility/2006">
        <mc:Choice xmlns:a14="http://schemas.microsoft.com/office/drawing/2010/main" Requires="a14">
          <p:sp>
            <p:nvSpPr>
              <p:cNvPr id="21" name="TextBox 20"/>
              <p:cNvSpPr txBox="1"/>
              <p:nvPr/>
            </p:nvSpPr>
            <p:spPr>
              <a:xfrm>
                <a:off x="477915" y="5360259"/>
                <a:ext cx="1810911" cy="666914"/>
              </a:xfrm>
              <a:prstGeom prst="rect">
                <a:avLst/>
              </a:prstGeom>
              <a:noFill/>
            </p:spPr>
            <p:txBody>
              <a:bodyPr wrap="square" rtlCol="1">
                <a:spAutoFit/>
              </a:bodyPr>
              <a:lstStyle/>
              <a:p>
                <a:r>
                  <a:rPr lang="en-US" sz="2800" b="1" i="1" dirty="0"/>
                  <a:t>  </a:t>
                </a:r>
                <a:r>
                  <a:rPr lang="en-US" sz="2800" b="1" i="1" dirty="0">
                    <a:latin typeface="رموز الرياضيات العربية"/>
                    <a:cs typeface="رموز الرياضيات العربية"/>
                  </a:rPr>
                  <a:t>e  </a:t>
                </a:r>
                <a:r>
                  <a:rPr lang="en-US" sz="2800" b="1" i="1" dirty="0" err="1"/>
                  <a:t>e</a:t>
                </a:r>
                <a:r>
                  <a:rPr lang="en-US" sz="2800" b="1" i="1" dirty="0"/>
                  <a:t> = </a:t>
                </a:r>
                <a14:m>
                  <m:oMath xmlns:m="http://schemas.openxmlformats.org/officeDocument/2006/math">
                    <m:f>
                      <m:fPr>
                        <m:ctrlPr>
                          <a:rPr lang="en-US" sz="2800" b="1" i="1">
                            <a:latin typeface="Cambria Math" panose="02040503050406030204" pitchFamily="18" charset="0"/>
                          </a:rPr>
                        </m:ctrlPr>
                      </m:fPr>
                      <m:num>
                        <m:r>
                          <a:rPr lang="en-US" sz="2800" b="1" i="1">
                            <a:latin typeface="Cambria Math"/>
                          </a:rPr>
                          <m:t>𝒄</m:t>
                        </m:r>
                      </m:num>
                      <m:den>
                        <m:r>
                          <a:rPr lang="en-US" sz="2800" b="1" i="1">
                            <a:latin typeface="Cambria Math"/>
                          </a:rPr>
                          <m:t>𝒂</m:t>
                        </m:r>
                      </m:den>
                    </m:f>
                  </m:oMath>
                </a14:m>
                <a:endParaRPr lang="ar-SA" sz="2800" b="1" i="1" dirty="0"/>
              </a:p>
            </p:txBody>
          </p:sp>
        </mc:Choice>
        <mc:Fallback>
          <p:sp>
            <p:nvSpPr>
              <p:cNvPr id="21" name="TextBox 20"/>
              <p:cNvSpPr txBox="1">
                <a:spLocks noRot="1" noChangeAspect="1" noMove="1" noResize="1" noEditPoints="1" noAdjustHandles="1" noChangeArrowheads="1" noChangeShapeType="1" noTextEdit="1"/>
              </p:cNvSpPr>
              <p:nvPr/>
            </p:nvSpPr>
            <p:spPr>
              <a:xfrm>
                <a:off x="477915" y="5360259"/>
                <a:ext cx="1810911" cy="666914"/>
              </a:xfrm>
              <a:prstGeom prst="rect">
                <a:avLst/>
              </a:prstGeom>
              <a:blipFill>
                <a:blip r:embed="rId7"/>
                <a:stretch>
                  <a:fillRect t="-2727" b="-118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539552" y="6074454"/>
                <a:ext cx="1738732" cy="666914"/>
              </a:xfrm>
              <a:prstGeom prst="rect">
                <a:avLst/>
              </a:prstGeom>
              <a:noFill/>
            </p:spPr>
            <p:txBody>
              <a:bodyPr wrap="square" rtlCol="1">
                <a:spAutoFit/>
              </a:bodyPr>
              <a:lstStyle/>
              <a:p>
                <a:r>
                  <a:rPr lang="en-US" sz="2800" b="1" i="1" dirty="0"/>
                  <a:t>  </a:t>
                </a:r>
                <a:r>
                  <a:rPr lang="en-US" sz="2800" b="1" i="1" dirty="0">
                    <a:latin typeface="رموز الرياضيات العربية"/>
                    <a:cs typeface="رموز الرياضيات العربية"/>
                    <a:sym typeface="Symbol"/>
                  </a:rPr>
                  <a:t></a:t>
                </a:r>
                <a:r>
                  <a:rPr lang="en-US" sz="2800" b="1" i="1" dirty="0">
                    <a:latin typeface="رموز الرياضيات العربية"/>
                    <a:cs typeface="رموز الرياضيات العربية"/>
                  </a:rPr>
                  <a:t>  </a:t>
                </a:r>
                <a14:m>
                  <m:oMath xmlns:m="http://schemas.openxmlformats.org/officeDocument/2006/math">
                    <m:r>
                      <a:rPr lang="en-US" sz="2800" b="1" i="1" dirty="0">
                        <a:latin typeface="Cambria Math"/>
                      </a:rPr>
                      <m:t>𝟐</m:t>
                    </m:r>
                  </m:oMath>
                </a14:m>
                <a:r>
                  <a:rPr lang="en-US" sz="2800" b="1" i="1" dirty="0"/>
                  <a:t>= </a:t>
                </a:r>
                <a14:m>
                  <m:oMath xmlns:m="http://schemas.openxmlformats.org/officeDocument/2006/math">
                    <m:f>
                      <m:fPr>
                        <m:ctrlPr>
                          <a:rPr lang="en-US" sz="2800" b="1" i="1">
                            <a:latin typeface="Cambria Math" panose="02040503050406030204" pitchFamily="18" charset="0"/>
                          </a:rPr>
                        </m:ctrlPr>
                      </m:fPr>
                      <m:num>
                        <m:r>
                          <a:rPr lang="en-US" sz="2800" b="1" i="1">
                            <a:latin typeface="Cambria Math"/>
                          </a:rPr>
                          <m:t>𝒄</m:t>
                        </m:r>
                      </m:num>
                      <m:den>
                        <m:r>
                          <a:rPr lang="en-US" sz="2800" b="1" i="1">
                            <a:latin typeface="Cambria Math"/>
                          </a:rPr>
                          <m:t>𝒂</m:t>
                        </m:r>
                      </m:den>
                    </m:f>
                  </m:oMath>
                </a14:m>
                <a:endParaRPr lang="ar-SA" sz="2800" b="1" i="1" dirty="0"/>
              </a:p>
            </p:txBody>
          </p:sp>
        </mc:Choice>
        <mc:Fallback>
          <p:sp>
            <p:nvSpPr>
              <p:cNvPr id="22" name="TextBox 21"/>
              <p:cNvSpPr txBox="1">
                <a:spLocks noRot="1" noChangeAspect="1" noMove="1" noResize="1" noEditPoints="1" noAdjustHandles="1" noChangeArrowheads="1" noChangeShapeType="1" noTextEdit="1"/>
              </p:cNvSpPr>
              <p:nvPr/>
            </p:nvSpPr>
            <p:spPr>
              <a:xfrm>
                <a:off x="539552" y="6074454"/>
                <a:ext cx="1738732" cy="666914"/>
              </a:xfrm>
              <a:prstGeom prst="rect">
                <a:avLst/>
              </a:prstGeom>
              <a:blipFill>
                <a:blip r:embed="rId8"/>
                <a:stretch>
                  <a:fillRect t="-2727" b="-9091"/>
                </a:stretch>
              </a:blipFill>
            </p:spPr>
            <p:txBody>
              <a:bodyPr/>
              <a:lstStyle/>
              <a:p>
                <a:r>
                  <a:rPr lang="en-US">
                    <a:noFill/>
                  </a:rPr>
                  <a:t> </a:t>
                </a:r>
              </a:p>
            </p:txBody>
          </p:sp>
        </mc:Fallback>
      </mc:AlternateContent>
      <p:cxnSp>
        <p:nvCxnSpPr>
          <p:cNvPr id="25" name="Straight Connector 24"/>
          <p:cNvCxnSpPr/>
          <p:nvPr/>
        </p:nvCxnSpPr>
        <p:spPr>
          <a:xfrm>
            <a:off x="4716016" y="1048196"/>
            <a:ext cx="36004" cy="5359717"/>
          </a:xfrm>
          <a:prstGeom prst="line">
            <a:avLst/>
          </a:prstGeom>
        </p:spPr>
        <p:style>
          <a:lnRef idx="3">
            <a:schemeClr val="accent1"/>
          </a:lnRef>
          <a:fillRef idx="0">
            <a:schemeClr val="accent1"/>
          </a:fillRef>
          <a:effectRef idx="2">
            <a:schemeClr val="accent1"/>
          </a:effectRef>
          <a:fontRef idx="minor">
            <a:schemeClr val="tx1"/>
          </a:fontRef>
        </p:style>
      </p:cxnSp>
      <p:grpSp>
        <p:nvGrpSpPr>
          <p:cNvPr id="28" name="Group 27"/>
          <p:cNvGrpSpPr/>
          <p:nvPr/>
        </p:nvGrpSpPr>
        <p:grpSpPr>
          <a:xfrm>
            <a:off x="5182956" y="1048196"/>
            <a:ext cx="2035863" cy="466207"/>
            <a:chOff x="5182954" y="1048194"/>
            <a:chExt cx="2035863" cy="466207"/>
          </a:xfrm>
        </p:grpSpPr>
        <p:sp>
          <p:nvSpPr>
            <p:cNvPr id="23" name="TextBox 22"/>
            <p:cNvSpPr txBox="1"/>
            <p:nvPr/>
          </p:nvSpPr>
          <p:spPr>
            <a:xfrm>
              <a:off x="5182954" y="1048194"/>
              <a:ext cx="1082348" cy="461665"/>
            </a:xfrm>
            <a:prstGeom prst="rect">
              <a:avLst/>
            </a:prstGeom>
            <a:noFill/>
          </p:spPr>
          <p:txBody>
            <a:bodyPr wrap="none" rtlCol="1">
              <a:spAutoFit/>
            </a:bodyPr>
            <a:lstStyle/>
            <a:p>
              <a:r>
                <a:rPr lang="en-US" sz="2400" b="1" dirty="0"/>
                <a:t>c = 2a</a:t>
              </a:r>
              <a:endParaRPr lang="ar-SA" sz="2400" b="1" dirty="0"/>
            </a:p>
          </p:txBody>
        </p:sp>
        <p:sp>
          <p:nvSpPr>
            <p:cNvPr id="27" name="TextBox 26"/>
            <p:cNvSpPr txBox="1"/>
            <p:nvPr/>
          </p:nvSpPr>
          <p:spPr>
            <a:xfrm>
              <a:off x="6372200" y="1052736"/>
              <a:ext cx="846617" cy="461665"/>
            </a:xfrm>
            <a:prstGeom prst="rect">
              <a:avLst/>
            </a:prstGeom>
            <a:noFill/>
          </p:spPr>
          <p:txBody>
            <a:bodyPr wrap="square" rtlCol="1">
              <a:spAutoFit/>
            </a:bodyPr>
            <a:lstStyle/>
            <a:p>
              <a:r>
                <a:rPr lang="en-US" sz="2400" b="1" dirty="0">
                  <a:solidFill>
                    <a:srgbClr val="00B050"/>
                  </a:solidFill>
                </a:rPr>
                <a:t>(2)</a:t>
              </a:r>
              <a:endParaRPr lang="ar-SA" sz="2400" b="1" dirty="0">
                <a:solidFill>
                  <a:srgbClr val="00B050"/>
                </a:solidFill>
              </a:endParaRPr>
            </a:p>
          </p:txBody>
        </p:sp>
      </p:grpSp>
      <p:grpSp>
        <p:nvGrpSpPr>
          <p:cNvPr id="32" name="Group 31"/>
          <p:cNvGrpSpPr/>
          <p:nvPr/>
        </p:nvGrpSpPr>
        <p:grpSpPr>
          <a:xfrm>
            <a:off x="5724130" y="1700810"/>
            <a:ext cx="2990587" cy="462519"/>
            <a:chOff x="5724128" y="1700808"/>
            <a:chExt cx="2990587" cy="462519"/>
          </a:xfrm>
        </p:grpSpPr>
        <p:sp>
          <p:nvSpPr>
            <p:cNvPr id="29" name="TextBox 28"/>
            <p:cNvSpPr txBox="1"/>
            <p:nvPr/>
          </p:nvSpPr>
          <p:spPr>
            <a:xfrm>
              <a:off x="5724128" y="1701662"/>
              <a:ext cx="2990587" cy="461665"/>
            </a:xfrm>
            <a:prstGeom prst="rect">
              <a:avLst/>
            </a:prstGeom>
            <a:noFill/>
          </p:spPr>
          <p:txBody>
            <a:bodyPr wrap="square" rtlCol="1">
              <a:spAutoFit/>
            </a:bodyPr>
            <a:lstStyle/>
            <a:p>
              <a:r>
                <a:rPr lang="ar-SA" sz="2400" b="1" dirty="0"/>
                <a:t>بحل المعادلتين      و</a:t>
              </a:r>
            </a:p>
          </p:txBody>
        </p:sp>
        <p:sp>
          <p:nvSpPr>
            <p:cNvPr id="30" name="TextBox 29"/>
            <p:cNvSpPr txBox="1"/>
            <p:nvPr/>
          </p:nvSpPr>
          <p:spPr>
            <a:xfrm>
              <a:off x="5796136" y="1700808"/>
              <a:ext cx="846617" cy="461665"/>
            </a:xfrm>
            <a:prstGeom prst="rect">
              <a:avLst/>
            </a:prstGeom>
            <a:noFill/>
          </p:spPr>
          <p:txBody>
            <a:bodyPr wrap="square" rtlCol="1">
              <a:spAutoFit/>
            </a:bodyPr>
            <a:lstStyle/>
            <a:p>
              <a:r>
                <a:rPr lang="en-US" sz="2400" b="1" dirty="0">
                  <a:solidFill>
                    <a:srgbClr val="00B050"/>
                  </a:solidFill>
                </a:rPr>
                <a:t>(2)</a:t>
              </a:r>
              <a:endParaRPr lang="ar-SA" sz="2400" b="1" dirty="0">
                <a:solidFill>
                  <a:srgbClr val="00B050"/>
                </a:solidFill>
              </a:endParaRPr>
            </a:p>
          </p:txBody>
        </p:sp>
        <p:sp>
          <p:nvSpPr>
            <p:cNvPr id="31" name="TextBox 30"/>
            <p:cNvSpPr txBox="1"/>
            <p:nvPr/>
          </p:nvSpPr>
          <p:spPr>
            <a:xfrm>
              <a:off x="6372199" y="1700808"/>
              <a:ext cx="846617" cy="461665"/>
            </a:xfrm>
            <a:prstGeom prst="rect">
              <a:avLst/>
            </a:prstGeom>
            <a:noFill/>
          </p:spPr>
          <p:txBody>
            <a:bodyPr wrap="square" rtlCol="1">
              <a:spAutoFit/>
            </a:bodyPr>
            <a:lstStyle/>
            <a:p>
              <a:r>
                <a:rPr lang="en-US" sz="2400" b="1" dirty="0">
                  <a:solidFill>
                    <a:srgbClr val="00B050"/>
                  </a:solidFill>
                </a:rPr>
                <a:t>(1)</a:t>
              </a:r>
              <a:endParaRPr lang="ar-SA" sz="2400" b="1" dirty="0">
                <a:solidFill>
                  <a:srgbClr val="00B050"/>
                </a:solidFill>
              </a:endParaRPr>
            </a:p>
          </p:txBody>
        </p:sp>
      </p:grpSp>
      <mc:AlternateContent xmlns:mc="http://schemas.openxmlformats.org/markup-compatibility/2006">
        <mc:Choice xmlns:a14="http://schemas.microsoft.com/office/drawing/2010/main" Requires="a14">
          <p:sp>
            <p:nvSpPr>
              <p:cNvPr id="35" name="TextBox 34"/>
              <p:cNvSpPr txBox="1"/>
              <p:nvPr/>
            </p:nvSpPr>
            <p:spPr>
              <a:xfrm>
                <a:off x="6156672" y="2699863"/>
                <a:ext cx="269625" cy="461665"/>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ar-SA" sz="2400" b="1" i="1">
                          <a:latin typeface="Cambria Math"/>
                          <a:ea typeface="Cambria Math"/>
                        </a:rPr>
                        <m:t>∴</m:t>
                      </m:r>
                      <m:r>
                        <a:rPr lang="en-GB" sz="2400" b="1" i="1">
                          <a:latin typeface="Cambria Math"/>
                          <a:ea typeface="Cambria Math"/>
                        </a:rPr>
                        <m:t>  </m:t>
                      </m:r>
                      <m:r>
                        <a:rPr lang="en-GB" sz="2400" b="1" i="1">
                          <a:latin typeface="Cambria Math"/>
                          <a:ea typeface="Cambria Math"/>
                        </a:rPr>
                        <m:t>𝒂</m:t>
                      </m:r>
                      <m:r>
                        <a:rPr lang="en-GB" sz="2400" b="1" i="1">
                          <a:latin typeface="Cambria Math"/>
                          <a:ea typeface="Cambria Math"/>
                        </a:rPr>
                        <m:t> =</m:t>
                      </m:r>
                      <m:r>
                        <a:rPr lang="en-GB" sz="2400" i="1">
                          <a:latin typeface="Cambria Math"/>
                          <a:ea typeface="Cambria Math"/>
                        </a:rPr>
                        <m:t>0</m:t>
                      </m:r>
                    </m:oMath>
                  </m:oMathPara>
                </a14:m>
                <a:endParaRPr lang="ar-SA" sz="2400" dirty="0"/>
              </a:p>
            </p:txBody>
          </p:sp>
        </mc:Choice>
        <mc:Fallback>
          <p:sp>
            <p:nvSpPr>
              <p:cNvPr id="35" name="TextBox 34"/>
              <p:cNvSpPr txBox="1">
                <a:spLocks noRot="1" noChangeAspect="1" noMove="1" noResize="1" noEditPoints="1" noAdjustHandles="1" noChangeArrowheads="1" noChangeShapeType="1" noTextEdit="1"/>
              </p:cNvSpPr>
              <p:nvPr/>
            </p:nvSpPr>
            <p:spPr>
              <a:xfrm>
                <a:off x="6156672" y="2699863"/>
                <a:ext cx="269625" cy="461665"/>
              </a:xfrm>
              <a:prstGeom prst="rect">
                <a:avLst/>
              </a:prstGeom>
              <a:blipFill>
                <a:blip r:embed="rId9"/>
                <a:stretch>
                  <a:fillRect r="-425000"/>
                </a:stretch>
              </a:blipFill>
            </p:spPr>
            <p:txBody>
              <a:bodyPr/>
              <a:lstStyle/>
              <a:p>
                <a:r>
                  <a:rPr lang="en-US">
                    <a:noFill/>
                  </a:rPr>
                  <a:t> </a:t>
                </a:r>
              </a:p>
            </p:txBody>
          </p:sp>
        </mc:Fallback>
      </mc:AlternateContent>
      <p:sp>
        <p:nvSpPr>
          <p:cNvPr id="36" name="TextBox 35"/>
          <p:cNvSpPr txBox="1"/>
          <p:nvPr/>
        </p:nvSpPr>
        <p:spPr>
          <a:xfrm>
            <a:off x="6426806" y="2708922"/>
            <a:ext cx="1215457" cy="461665"/>
          </a:xfrm>
          <a:prstGeom prst="rect">
            <a:avLst/>
          </a:prstGeom>
          <a:solidFill>
            <a:srgbClr val="FFFF00"/>
          </a:solidFill>
          <a:ln>
            <a:solidFill>
              <a:schemeClr val="accent1"/>
            </a:solidFill>
          </a:ln>
          <a:effectLst>
            <a:softEdge rad="127000"/>
          </a:effectLst>
        </p:spPr>
        <p:txBody>
          <a:bodyPr wrap="square" rtlCol="1">
            <a:spAutoFit/>
          </a:bodyPr>
          <a:lstStyle/>
          <a:p>
            <a:r>
              <a:rPr lang="ar-SA" sz="2400" b="1" dirty="0"/>
              <a:t>مرفوضه</a:t>
            </a:r>
          </a:p>
        </p:txBody>
      </p:sp>
      <mc:AlternateContent xmlns:mc="http://schemas.openxmlformats.org/markup-compatibility/2006">
        <mc:Choice xmlns:a14="http://schemas.microsoft.com/office/drawing/2010/main" Requires="a14">
          <p:sp>
            <p:nvSpPr>
              <p:cNvPr id="37" name="TextBox 36"/>
              <p:cNvSpPr txBox="1"/>
              <p:nvPr/>
            </p:nvSpPr>
            <p:spPr>
              <a:xfrm>
                <a:off x="6174585" y="3140970"/>
                <a:ext cx="269625" cy="461665"/>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ar-SA" sz="2400" b="1" i="1">
                          <a:latin typeface="Cambria Math"/>
                          <a:ea typeface="Cambria Math"/>
                        </a:rPr>
                        <m:t>∴</m:t>
                      </m:r>
                      <m:r>
                        <a:rPr lang="en-GB" sz="2400" b="1" i="1">
                          <a:latin typeface="Cambria Math"/>
                          <a:ea typeface="Cambria Math"/>
                        </a:rPr>
                        <m:t>  </m:t>
                      </m:r>
                      <m:r>
                        <a:rPr lang="en-GB" sz="2400" b="1" i="1">
                          <a:latin typeface="Cambria Math"/>
                          <a:ea typeface="Cambria Math"/>
                        </a:rPr>
                        <m:t>𝒂</m:t>
                      </m:r>
                      <m:r>
                        <a:rPr lang="en-GB" sz="2400" b="1" i="1">
                          <a:latin typeface="Cambria Math"/>
                          <a:ea typeface="Cambria Math"/>
                        </a:rPr>
                        <m:t> =</m:t>
                      </m:r>
                      <m:r>
                        <a:rPr lang="en-GB" sz="2400" i="1">
                          <a:latin typeface="Cambria Math"/>
                          <a:ea typeface="Cambria Math"/>
                        </a:rPr>
                        <m:t>2</m:t>
                      </m:r>
                    </m:oMath>
                  </m:oMathPara>
                </a14:m>
                <a:endParaRPr lang="ar-SA" sz="2400" dirty="0"/>
              </a:p>
            </p:txBody>
          </p:sp>
        </mc:Choice>
        <mc:Fallback>
          <p:sp>
            <p:nvSpPr>
              <p:cNvPr id="37" name="TextBox 36"/>
              <p:cNvSpPr txBox="1">
                <a:spLocks noRot="1" noChangeAspect="1" noMove="1" noResize="1" noEditPoints="1" noAdjustHandles="1" noChangeArrowheads="1" noChangeShapeType="1" noTextEdit="1"/>
              </p:cNvSpPr>
              <p:nvPr/>
            </p:nvSpPr>
            <p:spPr>
              <a:xfrm>
                <a:off x="6174585" y="3140970"/>
                <a:ext cx="269625" cy="461665"/>
              </a:xfrm>
              <a:prstGeom prst="rect">
                <a:avLst/>
              </a:prstGeom>
              <a:blipFill>
                <a:blip r:embed="rId10"/>
                <a:stretch>
                  <a:fillRect r="-425000"/>
                </a:stretch>
              </a:blipFill>
            </p:spPr>
            <p:txBody>
              <a:bodyPr/>
              <a:lstStyle/>
              <a:p>
                <a:r>
                  <a:rPr lang="en-US">
                    <a:noFill/>
                  </a:rPr>
                  <a:t> </a:t>
                </a:r>
              </a:p>
            </p:txBody>
          </p:sp>
        </mc:Fallback>
      </mc:AlternateContent>
      <p:sp>
        <p:nvSpPr>
          <p:cNvPr id="38" name="TextBox 37"/>
          <p:cNvSpPr txBox="1"/>
          <p:nvPr/>
        </p:nvSpPr>
        <p:spPr>
          <a:xfrm>
            <a:off x="6516216" y="3212978"/>
            <a:ext cx="986302" cy="461665"/>
          </a:xfrm>
          <a:prstGeom prst="rect">
            <a:avLst/>
          </a:prstGeom>
          <a:ln/>
          <a:effectLst>
            <a:outerShdw blurRad="50800" dist="25000" dir="5400000" rotWithShape="0">
              <a:srgbClr val="000000">
                <a:alpha val="40000"/>
              </a:srgbClr>
            </a:outerShdw>
            <a:softEdge rad="127000"/>
          </a:effectLst>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2400" b="1" dirty="0"/>
              <a:t>مقبوله</a:t>
            </a:r>
          </a:p>
        </p:txBody>
      </p:sp>
      <p:grpSp>
        <p:nvGrpSpPr>
          <p:cNvPr id="40" name="Group 39"/>
          <p:cNvGrpSpPr/>
          <p:nvPr/>
        </p:nvGrpSpPr>
        <p:grpSpPr>
          <a:xfrm>
            <a:off x="4920029" y="2219673"/>
            <a:ext cx="3828437" cy="489249"/>
            <a:chOff x="4920027" y="2219671"/>
            <a:chExt cx="3828437" cy="489249"/>
          </a:xfrm>
        </p:grpSpPr>
        <p:sp>
          <p:nvSpPr>
            <p:cNvPr id="33" name="TextBox 32"/>
            <p:cNvSpPr txBox="1"/>
            <p:nvPr/>
          </p:nvSpPr>
          <p:spPr>
            <a:xfrm>
              <a:off x="4920027" y="2219671"/>
              <a:ext cx="1027846" cy="461665"/>
            </a:xfrm>
            <a:prstGeom prst="rect">
              <a:avLst/>
            </a:prstGeom>
            <a:noFill/>
          </p:spPr>
          <p:txBody>
            <a:bodyPr wrap="none" rtlCol="1">
              <a:spAutoFit/>
            </a:bodyPr>
            <a:lstStyle/>
            <a:p>
              <a:r>
                <a:rPr lang="en-GB" sz="2400" b="1" dirty="0"/>
                <a:t>a²=2a</a:t>
              </a:r>
              <a:endParaRPr lang="ar-SA" sz="2400" b="1" dirty="0"/>
            </a:p>
          </p:txBody>
        </p:sp>
        <p:sp>
          <p:nvSpPr>
            <p:cNvPr id="34" name="TextBox 33"/>
            <p:cNvSpPr txBox="1"/>
            <p:nvPr/>
          </p:nvSpPr>
          <p:spPr>
            <a:xfrm>
              <a:off x="6726757" y="2247255"/>
              <a:ext cx="2021707" cy="461665"/>
            </a:xfrm>
            <a:prstGeom prst="rect">
              <a:avLst/>
            </a:prstGeom>
            <a:noFill/>
          </p:spPr>
          <p:txBody>
            <a:bodyPr wrap="none" rtlCol="1">
              <a:spAutoFit/>
            </a:bodyPr>
            <a:lstStyle/>
            <a:p>
              <a:r>
                <a:rPr lang="en-GB" sz="2400" b="1" dirty="0"/>
                <a:t>a( a – 2 ) = 0</a:t>
              </a:r>
              <a:endParaRPr lang="ar-SA" sz="2400" b="1" dirty="0"/>
            </a:p>
          </p:txBody>
        </p:sp>
        <p:sp>
          <p:nvSpPr>
            <p:cNvPr id="39" name="Right Arrow 38"/>
            <p:cNvSpPr/>
            <p:nvPr/>
          </p:nvSpPr>
          <p:spPr>
            <a:xfrm>
              <a:off x="6084232" y="2474524"/>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mc:AlternateContent xmlns:mc="http://schemas.openxmlformats.org/markup-compatibility/2006">
        <mc:Choice xmlns:a14="http://schemas.microsoft.com/office/drawing/2010/main" Requires="a14">
          <p:sp>
            <p:nvSpPr>
              <p:cNvPr id="41" name="TextBox 40"/>
              <p:cNvSpPr txBox="1"/>
              <p:nvPr/>
            </p:nvSpPr>
            <p:spPr>
              <a:xfrm>
                <a:off x="6678641" y="3573018"/>
                <a:ext cx="269625" cy="461665"/>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ar-SA" sz="2400" b="1" i="1">
                          <a:latin typeface="Cambria Math"/>
                          <a:ea typeface="Cambria Math"/>
                        </a:rPr>
                        <m:t>∴</m:t>
                      </m:r>
                      <m:r>
                        <a:rPr lang="en-GB" sz="2400" b="1" i="1">
                          <a:latin typeface="Cambria Math"/>
                          <a:ea typeface="Cambria Math"/>
                        </a:rPr>
                        <m:t>𝒆</m:t>
                      </m:r>
                      <m:r>
                        <a:rPr lang="en-GB" sz="2400" b="1" i="1">
                          <a:latin typeface="Cambria Math"/>
                          <a:ea typeface="Cambria Math"/>
                        </a:rPr>
                        <m:t>=  </m:t>
                      </m:r>
                      <m:r>
                        <a:rPr lang="en-GB" sz="2400" b="1" i="1">
                          <a:latin typeface="Cambria Math"/>
                          <a:ea typeface="Cambria Math"/>
                        </a:rPr>
                        <m:t>𝒂</m:t>
                      </m:r>
                      <m:r>
                        <a:rPr lang="en-GB" sz="2400" b="1" i="1">
                          <a:latin typeface="Cambria Math"/>
                          <a:ea typeface="Cambria Math"/>
                        </a:rPr>
                        <m:t> =</m:t>
                      </m:r>
                      <m:r>
                        <a:rPr lang="en-GB" sz="2400" i="1">
                          <a:latin typeface="Cambria Math"/>
                          <a:ea typeface="Cambria Math"/>
                        </a:rPr>
                        <m:t>2</m:t>
                      </m:r>
                    </m:oMath>
                  </m:oMathPara>
                </a14:m>
                <a:endParaRPr lang="ar-SA" sz="2400" dirty="0"/>
              </a:p>
            </p:txBody>
          </p:sp>
        </mc:Choice>
        <mc:Fallback>
          <p:sp>
            <p:nvSpPr>
              <p:cNvPr id="41" name="TextBox 40"/>
              <p:cNvSpPr txBox="1">
                <a:spLocks noRot="1" noChangeAspect="1" noMove="1" noResize="1" noEditPoints="1" noAdjustHandles="1" noChangeArrowheads="1" noChangeShapeType="1" noTextEdit="1"/>
              </p:cNvSpPr>
              <p:nvPr/>
            </p:nvSpPr>
            <p:spPr>
              <a:xfrm>
                <a:off x="6678641" y="3573018"/>
                <a:ext cx="269625" cy="461665"/>
              </a:xfrm>
              <a:prstGeom prst="rect">
                <a:avLst/>
              </a:prstGeom>
              <a:blipFill>
                <a:blip r:embed="rId11"/>
                <a:stretch>
                  <a:fillRect r="-636364"/>
                </a:stretch>
              </a:blipFill>
            </p:spPr>
            <p:txBody>
              <a:bodyPr/>
              <a:lstStyle/>
              <a:p>
                <a:r>
                  <a:rPr lang="en-US">
                    <a:noFill/>
                  </a:rPr>
                  <a:t> </a:t>
                </a:r>
              </a:p>
            </p:txBody>
          </p:sp>
        </mc:Fallback>
      </mc:AlternateContent>
      <p:sp>
        <p:nvSpPr>
          <p:cNvPr id="42" name="TextBox 41"/>
          <p:cNvSpPr txBox="1"/>
          <p:nvPr/>
        </p:nvSpPr>
        <p:spPr>
          <a:xfrm>
            <a:off x="4788026" y="4034681"/>
            <a:ext cx="1566263" cy="400110"/>
          </a:xfrm>
          <a:prstGeom prst="rect">
            <a:avLst/>
          </a:prstGeom>
          <a:noFill/>
        </p:spPr>
        <p:txBody>
          <a:bodyPr wrap="square" rtlCol="1">
            <a:spAutoFit/>
          </a:bodyPr>
          <a:lstStyle/>
          <a:p>
            <a:r>
              <a:rPr lang="en-US" sz="2000" b="1" dirty="0"/>
              <a:t>c = (2)</a:t>
            </a:r>
            <a:r>
              <a:rPr lang="en-US" sz="2000" b="1" baseline="40000" dirty="0"/>
              <a:t>2</a:t>
            </a:r>
            <a:r>
              <a:rPr lang="en-US" sz="2000" b="1" dirty="0"/>
              <a:t> = 4</a:t>
            </a:r>
            <a:endParaRPr lang="ar-SA" sz="2000" b="1" dirty="0"/>
          </a:p>
        </p:txBody>
      </p:sp>
      <p:sp>
        <p:nvSpPr>
          <p:cNvPr id="43" name="TextBox 42"/>
          <p:cNvSpPr txBox="1"/>
          <p:nvPr/>
        </p:nvSpPr>
        <p:spPr>
          <a:xfrm>
            <a:off x="6921607" y="4037002"/>
            <a:ext cx="1845555" cy="400110"/>
          </a:xfrm>
          <a:prstGeom prst="rect">
            <a:avLst/>
          </a:prstGeom>
          <a:noFill/>
        </p:spPr>
        <p:txBody>
          <a:bodyPr wrap="square" rtlCol="1">
            <a:spAutoFit/>
          </a:bodyPr>
          <a:lstStyle/>
          <a:p>
            <a:r>
              <a:rPr lang="en-US" sz="2000" b="1" dirty="0">
                <a:latin typeface="رموز الرياضيات العربية"/>
                <a:cs typeface="رموز الرياضيات العربية"/>
              </a:rPr>
              <a:t>e </a:t>
            </a:r>
            <a:r>
              <a:rPr lang="en-US" sz="2000" b="1" dirty="0"/>
              <a:t>c² = a² + b²</a:t>
            </a:r>
            <a:endParaRPr lang="ar-SA" sz="2000" b="1" dirty="0"/>
          </a:p>
        </p:txBody>
      </p:sp>
      <p:sp>
        <p:nvSpPr>
          <p:cNvPr id="44" name="TextBox 43"/>
          <p:cNvSpPr txBox="1"/>
          <p:nvPr/>
        </p:nvSpPr>
        <p:spPr>
          <a:xfrm>
            <a:off x="4932042" y="4469050"/>
            <a:ext cx="1487907" cy="400110"/>
          </a:xfrm>
          <a:prstGeom prst="rect">
            <a:avLst/>
          </a:prstGeom>
          <a:noFill/>
        </p:spPr>
        <p:txBody>
          <a:bodyPr wrap="none" rtlCol="1">
            <a:spAutoFit/>
          </a:bodyPr>
          <a:lstStyle/>
          <a:p>
            <a:r>
              <a:rPr lang="en-US" sz="2000" b="1" dirty="0"/>
              <a:t>16 = 4 + b²</a:t>
            </a:r>
            <a:endParaRPr lang="ar-SA" sz="2000" b="1" dirty="0"/>
          </a:p>
        </p:txBody>
      </p:sp>
      <p:sp>
        <p:nvSpPr>
          <p:cNvPr id="45" name="TextBox 44"/>
          <p:cNvSpPr txBox="1"/>
          <p:nvPr/>
        </p:nvSpPr>
        <p:spPr>
          <a:xfrm>
            <a:off x="7362521" y="4445251"/>
            <a:ext cx="963725" cy="400110"/>
          </a:xfrm>
          <a:prstGeom prst="rect">
            <a:avLst/>
          </a:prstGeom>
          <a:noFill/>
        </p:spPr>
        <p:txBody>
          <a:bodyPr wrap="none" rtlCol="1">
            <a:spAutoFit/>
          </a:bodyPr>
          <a:lstStyle/>
          <a:p>
            <a:r>
              <a:rPr lang="en-US" sz="2000" b="1" dirty="0"/>
              <a:t>b² =12</a:t>
            </a:r>
            <a:endParaRPr lang="ar-SA" sz="2000" b="1" dirty="0"/>
          </a:p>
        </p:txBody>
      </p:sp>
      <p:sp>
        <p:nvSpPr>
          <p:cNvPr id="46" name="Right Arrow 45"/>
          <p:cNvSpPr/>
          <p:nvPr/>
        </p:nvSpPr>
        <p:spPr>
          <a:xfrm>
            <a:off x="6444208" y="4221088"/>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47" name="Right Arrow 46"/>
          <p:cNvSpPr/>
          <p:nvPr/>
        </p:nvSpPr>
        <p:spPr>
          <a:xfrm>
            <a:off x="6660296" y="4653144"/>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48" name="TextBox 47"/>
          <p:cNvSpPr txBox="1"/>
          <p:nvPr/>
        </p:nvSpPr>
        <p:spPr>
          <a:xfrm>
            <a:off x="6675395" y="5199585"/>
            <a:ext cx="2091767" cy="461665"/>
          </a:xfrm>
          <a:prstGeom prst="rect">
            <a:avLst/>
          </a:prstGeom>
          <a:noFill/>
        </p:spPr>
        <p:txBody>
          <a:bodyPr wrap="square" rtlCol="1">
            <a:spAutoFit/>
          </a:bodyPr>
          <a:lstStyle/>
          <a:p>
            <a:r>
              <a:rPr lang="ar-SA" sz="2400" b="1" dirty="0">
                <a:solidFill>
                  <a:srgbClr val="FF0000"/>
                </a:solidFill>
              </a:rPr>
              <a:t>معادله القطع هى:</a:t>
            </a:r>
          </a:p>
        </p:txBody>
      </p:sp>
      <p:grpSp>
        <p:nvGrpSpPr>
          <p:cNvPr id="49" name="Group 48"/>
          <p:cNvGrpSpPr/>
          <p:nvPr/>
        </p:nvGrpSpPr>
        <p:grpSpPr>
          <a:xfrm>
            <a:off x="5308809" y="5072558"/>
            <a:ext cx="1423433" cy="732709"/>
            <a:chOff x="4379458" y="4037988"/>
            <a:chExt cx="1475597" cy="837858"/>
          </a:xfrm>
        </p:grpSpPr>
        <mc:AlternateContent xmlns:mc="http://schemas.openxmlformats.org/markup-compatibility/2006">
          <mc:Choice xmlns:a14="http://schemas.microsoft.com/office/drawing/2010/main" Requires="a14">
            <p:sp>
              <p:nvSpPr>
                <p:cNvPr id="50" name="TextBox 49"/>
                <p:cNvSpPr txBox="1"/>
                <p:nvPr/>
              </p:nvSpPr>
              <p:spPr>
                <a:xfrm>
                  <a:off x="4379458" y="4059847"/>
                  <a:ext cx="264550" cy="815999"/>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000" b="1" i="1">
                                <a:latin typeface="Cambria Math" panose="02040503050406030204" pitchFamily="18" charset="0"/>
                              </a:rPr>
                            </m:ctrlPr>
                          </m:fPr>
                          <m:num>
                            <m:r>
                              <a:rPr lang="en-US" sz="2000" b="1" i="1">
                                <a:latin typeface="Cambria Math"/>
                              </a:rPr>
                              <m:t>𝒙</m:t>
                            </m:r>
                            <m:r>
                              <a:rPr lang="en-US" sz="2000" b="1" i="1">
                                <a:latin typeface="Cambria Math"/>
                              </a:rPr>
                              <m:t>²</m:t>
                            </m:r>
                          </m:num>
                          <m:den>
                            <m:r>
                              <a:rPr lang="en-US" sz="2000" b="1" i="1">
                                <a:latin typeface="Cambria Math"/>
                              </a:rPr>
                              <m:t>𝒂</m:t>
                            </m:r>
                            <m:r>
                              <a:rPr lang="en-US" sz="2000" b="1" i="1">
                                <a:latin typeface="Cambria Math"/>
                              </a:rPr>
                              <m:t>²</m:t>
                            </m:r>
                          </m:den>
                        </m:f>
                      </m:oMath>
                    </m:oMathPara>
                  </a14:m>
                  <a:endParaRPr lang="ar-SA" sz="2000" b="1" dirty="0"/>
                </a:p>
              </p:txBody>
            </p:sp>
          </mc:Choice>
          <mc:Fallback>
            <p:sp>
              <p:nvSpPr>
                <p:cNvPr id="50" name="TextBox 49"/>
                <p:cNvSpPr txBox="1">
                  <a:spLocks noRot="1" noChangeAspect="1" noMove="1" noResize="1" noEditPoints="1" noAdjustHandles="1" noChangeArrowheads="1" noChangeShapeType="1" noTextEdit="1"/>
                </p:cNvSpPr>
                <p:nvPr/>
              </p:nvSpPr>
              <p:spPr>
                <a:xfrm>
                  <a:off x="4379458" y="4059847"/>
                  <a:ext cx="264550" cy="815999"/>
                </a:xfrm>
                <a:prstGeom prst="rect">
                  <a:avLst/>
                </a:prstGeom>
                <a:blipFill>
                  <a:blip r:embed="rId12"/>
                  <a:stretch>
                    <a:fillRect r="-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586059" y="4037988"/>
                  <a:ext cx="550920" cy="837858"/>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ar-SA" sz="2000" b="1" i="1">
                            <a:latin typeface="Cambria Math"/>
                          </a:rPr>
                          <m:t> − </m:t>
                        </m:r>
                        <m:f>
                          <m:fPr>
                            <m:ctrlPr>
                              <a:rPr lang="ar-SA" sz="2000" b="1" i="1">
                                <a:latin typeface="Cambria Math" panose="02040503050406030204" pitchFamily="18" charset="0"/>
                              </a:rPr>
                            </m:ctrlPr>
                          </m:fPr>
                          <m:num>
                            <m:r>
                              <a:rPr lang="en-US" sz="2000" b="1" i="1">
                                <a:latin typeface="Cambria Math"/>
                              </a:rPr>
                              <m:t>𝒚</m:t>
                            </m:r>
                            <m:r>
                              <a:rPr lang="en-US" sz="2000" b="1" i="1">
                                <a:latin typeface="Cambria Math"/>
                              </a:rPr>
                              <m:t>²</m:t>
                            </m:r>
                          </m:num>
                          <m:den>
                            <m:r>
                              <a:rPr lang="en-US" sz="2000" b="1" i="1">
                                <a:latin typeface="Cambria Math"/>
                              </a:rPr>
                              <m:t>𝒃</m:t>
                            </m:r>
                            <m:r>
                              <a:rPr lang="en-US" sz="2000" b="1" i="1">
                                <a:latin typeface="Cambria Math"/>
                              </a:rPr>
                              <m:t>²</m:t>
                            </m:r>
                          </m:den>
                        </m:f>
                      </m:oMath>
                    </m:oMathPara>
                  </a14:m>
                  <a:endParaRPr lang="ar-SA" sz="20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4586059" y="4037988"/>
                  <a:ext cx="550920" cy="837858"/>
                </a:xfrm>
                <a:prstGeom prst="rect">
                  <a:avLst/>
                </a:prstGeom>
                <a:blipFill rotWithShape="1">
                  <a:blip r:embed="rId13"/>
                  <a:stretch>
                    <a:fillRect r="-29885"/>
                  </a:stretch>
                </a:blipFill>
              </p:spPr>
              <p:txBody>
                <a:bodyPr/>
                <a:lstStyle/>
                <a:p>
                  <a:r>
                    <a:rPr lang="ar-SA">
                      <a:noFill/>
                    </a:rPr>
                    <a:t> </a:t>
                  </a:r>
                </a:p>
              </p:txBody>
            </p:sp>
          </mc:Fallback>
        </mc:AlternateContent>
        <p:sp>
          <p:nvSpPr>
            <p:cNvPr id="52" name="TextBox 51"/>
            <p:cNvSpPr txBox="1"/>
            <p:nvPr/>
          </p:nvSpPr>
          <p:spPr>
            <a:xfrm>
              <a:off x="5273111" y="4221089"/>
              <a:ext cx="581944" cy="457529"/>
            </a:xfrm>
            <a:prstGeom prst="rect">
              <a:avLst/>
            </a:prstGeom>
            <a:noFill/>
          </p:spPr>
          <p:txBody>
            <a:bodyPr wrap="none" rtlCol="1">
              <a:spAutoFit/>
            </a:bodyPr>
            <a:lstStyle/>
            <a:p>
              <a:r>
                <a:rPr lang="en-US" sz="2000" b="1" dirty="0"/>
                <a:t>= 1</a:t>
              </a:r>
              <a:endParaRPr lang="ar-SA" sz="2000" b="1" dirty="0"/>
            </a:p>
          </p:txBody>
        </p:sp>
      </p:grpSp>
      <p:grpSp>
        <p:nvGrpSpPr>
          <p:cNvPr id="53" name="Group 52"/>
          <p:cNvGrpSpPr/>
          <p:nvPr/>
        </p:nvGrpSpPr>
        <p:grpSpPr>
          <a:xfrm>
            <a:off x="5255722" y="5832058"/>
            <a:ext cx="1538253" cy="728701"/>
            <a:chOff x="4316802" y="4823390"/>
            <a:chExt cx="1538253" cy="728701"/>
          </a:xfrm>
        </p:grpSpPr>
        <mc:AlternateContent xmlns:mc="http://schemas.openxmlformats.org/markup-compatibility/2006">
          <mc:Choice xmlns:a14="http://schemas.microsoft.com/office/drawing/2010/main" Requires="a14">
            <p:sp>
              <p:nvSpPr>
                <p:cNvPr id="54" name="TextBox 53"/>
                <p:cNvSpPr txBox="1"/>
                <p:nvPr/>
              </p:nvSpPr>
              <p:spPr>
                <a:xfrm>
                  <a:off x="4316802" y="4823390"/>
                  <a:ext cx="255198" cy="705578"/>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000" b="1" i="1">
                                <a:latin typeface="Cambria Math" panose="02040503050406030204" pitchFamily="18" charset="0"/>
                              </a:rPr>
                            </m:ctrlPr>
                          </m:fPr>
                          <m:num>
                            <m:r>
                              <a:rPr lang="en-US" sz="2000" b="1" i="1">
                                <a:latin typeface="Cambria Math"/>
                              </a:rPr>
                              <m:t>𝒙</m:t>
                            </m:r>
                            <m:r>
                              <a:rPr lang="en-US" sz="2000" b="1" i="1">
                                <a:latin typeface="Cambria Math"/>
                              </a:rPr>
                              <m:t>²</m:t>
                            </m:r>
                          </m:num>
                          <m:den>
                            <m:r>
                              <a:rPr lang="en-US" sz="2000" b="1" i="1">
                                <a:latin typeface="Cambria Math"/>
                              </a:rPr>
                              <m:t>𝟒</m:t>
                            </m:r>
                          </m:den>
                        </m:f>
                      </m:oMath>
                    </m:oMathPara>
                  </a14:m>
                  <a:endParaRPr lang="ar-SA" sz="2000" b="1" dirty="0"/>
                </a:p>
              </p:txBody>
            </p:sp>
          </mc:Choice>
          <mc:Fallback>
            <p:sp>
              <p:nvSpPr>
                <p:cNvPr id="54" name="TextBox 53"/>
                <p:cNvSpPr txBox="1">
                  <a:spLocks noRot="1" noChangeAspect="1" noMove="1" noResize="1" noEditPoints="1" noAdjustHandles="1" noChangeArrowheads="1" noChangeShapeType="1" noTextEdit="1"/>
                </p:cNvSpPr>
                <p:nvPr/>
              </p:nvSpPr>
              <p:spPr>
                <a:xfrm>
                  <a:off x="4316802" y="4823390"/>
                  <a:ext cx="255198" cy="705578"/>
                </a:xfrm>
                <a:prstGeom prst="rect">
                  <a:avLst/>
                </a:prstGeom>
                <a:blipFill>
                  <a:blip r:embed="rId14"/>
                  <a:stretch>
                    <a:fillRect r="-35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569186" y="4846513"/>
                  <a:ext cx="550920" cy="705578"/>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ar-SA" sz="2000" b="1" i="1">
                            <a:latin typeface="Cambria Math"/>
                          </a:rPr>
                          <m:t>−  </m:t>
                        </m:r>
                        <m:f>
                          <m:fPr>
                            <m:ctrlPr>
                              <a:rPr lang="ar-SA" sz="2000" b="1" i="1">
                                <a:latin typeface="Cambria Math" panose="02040503050406030204" pitchFamily="18" charset="0"/>
                              </a:rPr>
                            </m:ctrlPr>
                          </m:fPr>
                          <m:num>
                            <m:r>
                              <a:rPr lang="en-US" sz="2000" b="1" i="1">
                                <a:latin typeface="Cambria Math"/>
                              </a:rPr>
                              <m:t>𝒚</m:t>
                            </m:r>
                            <m:r>
                              <a:rPr lang="en-US" sz="2000" b="1" i="1">
                                <a:latin typeface="Cambria Math"/>
                              </a:rPr>
                              <m:t>²</m:t>
                            </m:r>
                          </m:num>
                          <m:den>
                            <m:r>
                              <a:rPr lang="ar-SA" sz="2000" b="1" i="1">
                                <a:latin typeface="Cambria Math"/>
                              </a:rPr>
                              <m:t>𝟏𝟐</m:t>
                            </m:r>
                          </m:den>
                        </m:f>
                      </m:oMath>
                    </m:oMathPara>
                  </a14:m>
                  <a:endParaRPr lang="ar-SA" sz="2000" b="1" dirty="0"/>
                </a:p>
              </p:txBody>
            </p:sp>
          </mc:Choice>
          <mc:Fallback xmlns="">
            <p:sp>
              <p:nvSpPr>
                <p:cNvPr id="55" name="TextBox 54"/>
                <p:cNvSpPr txBox="1">
                  <a:spLocks noRot="1" noChangeAspect="1" noMove="1" noResize="1" noEditPoints="1" noAdjustHandles="1" noChangeArrowheads="1" noChangeShapeType="1" noTextEdit="1"/>
                </p:cNvSpPr>
                <p:nvPr/>
              </p:nvSpPr>
              <p:spPr>
                <a:xfrm>
                  <a:off x="4569186" y="4846513"/>
                  <a:ext cx="550920" cy="705578"/>
                </a:xfrm>
                <a:prstGeom prst="rect">
                  <a:avLst/>
                </a:prstGeom>
                <a:blipFill rotWithShape="1">
                  <a:blip r:embed="rId15"/>
                  <a:stretch>
                    <a:fillRect r="-34444"/>
                  </a:stretch>
                </a:blipFill>
              </p:spPr>
              <p:txBody>
                <a:bodyPr/>
                <a:lstStyle/>
                <a:p>
                  <a:r>
                    <a:rPr lang="ar-SA">
                      <a:noFill/>
                    </a:rPr>
                    <a:t> </a:t>
                  </a:r>
                </a:p>
              </p:txBody>
            </p:sp>
          </mc:Fallback>
        </mc:AlternateContent>
        <p:sp>
          <p:nvSpPr>
            <p:cNvPr id="56" name="TextBox 55"/>
            <p:cNvSpPr txBox="1"/>
            <p:nvPr/>
          </p:nvSpPr>
          <p:spPr>
            <a:xfrm>
              <a:off x="5293683" y="5055567"/>
              <a:ext cx="561372" cy="400110"/>
            </a:xfrm>
            <a:prstGeom prst="rect">
              <a:avLst/>
            </a:prstGeom>
            <a:noFill/>
          </p:spPr>
          <p:txBody>
            <a:bodyPr wrap="none" rtlCol="1">
              <a:spAutoFit/>
            </a:bodyPr>
            <a:lstStyle/>
            <a:p>
              <a:r>
                <a:rPr lang="en-US" sz="2000" b="1" dirty="0"/>
                <a:t>= 1</a:t>
              </a:r>
              <a:endParaRPr lang="ar-SA" sz="2000" b="1" dirty="0"/>
            </a:p>
          </p:txBody>
        </p:sp>
      </p:grpSp>
    </p:spTree>
    <p:extLst>
      <p:ext uri="{BB962C8B-B14F-4D97-AF65-F5344CB8AC3E}">
        <p14:creationId xmlns:p14="http://schemas.microsoft.com/office/powerpoint/2010/main" val="182663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2" grpId="0"/>
      <p:bldP spid="14" grpId="0"/>
      <p:bldP spid="15" grpId="0"/>
      <p:bldP spid="16" grpId="0"/>
      <p:bldP spid="17" grpId="0"/>
      <p:bldP spid="21" grpId="0"/>
      <p:bldP spid="22" grpId="0"/>
      <p:bldP spid="35" grpId="0"/>
      <p:bldP spid="36" grpId="0" animBg="1"/>
      <p:bldP spid="37" grpId="0"/>
      <p:bldP spid="38" grpId="0" animBg="1"/>
      <p:bldP spid="41" grpId="0"/>
      <p:bldP spid="42" grpId="0"/>
      <p:bldP spid="43" grpId="0"/>
      <p:bldP spid="44" grpId="0"/>
      <p:bldP spid="45" grpId="0"/>
      <p:bldP spid="46" grpId="0" animBg="1"/>
      <p:bldP spid="47" grpId="0" animBg="1"/>
      <p:bldP spid="48" grpId="0"/>
    </p:bld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duotone>
              <a:prstClr val="black"/>
              <a:schemeClr val="accent1">
                <a:tint val="45000"/>
                <a:satMod val="400000"/>
              </a:schemeClr>
            </a:duotone>
          </a:blip>
          <a:srcRect l="88046" t="11971" r="1566" b="79944"/>
          <a:stretch>
            <a:fillRect/>
          </a:stretch>
        </p:blipFill>
        <p:spPr bwMode="auto">
          <a:xfrm>
            <a:off x="7093235" y="1779074"/>
            <a:ext cx="791135" cy="432048"/>
          </a:xfrm>
          <a:prstGeom prst="rect">
            <a:avLst/>
          </a:prstGeom>
          <a:noFill/>
          <a:ln w="9525">
            <a:noFill/>
            <a:miter lim="800000"/>
            <a:headEnd/>
            <a:tailEnd/>
          </a:ln>
        </p:spPr>
      </p:pic>
      <p:sp>
        <p:nvSpPr>
          <p:cNvPr id="28" name="TextBox 27"/>
          <p:cNvSpPr txBox="1"/>
          <p:nvPr/>
        </p:nvSpPr>
        <p:spPr>
          <a:xfrm>
            <a:off x="395536" y="247002"/>
            <a:ext cx="6633682" cy="584775"/>
          </a:xfrm>
          <a:prstGeom prst="rect">
            <a:avLst/>
          </a:prstGeom>
          <a:effectLst>
            <a:outerShdw blurRad="50800" dist="25000" dir="5400000" rotWithShape="0">
              <a:srgbClr val="000000">
                <a:alpha val="40000"/>
              </a:srgbClr>
            </a:outerShdw>
            <a:softEdge rad="127000"/>
          </a:effectLst>
        </p:spPr>
        <p:style>
          <a:lnRef idx="1">
            <a:schemeClr val="accent4"/>
          </a:lnRef>
          <a:fillRef idx="2">
            <a:schemeClr val="accent4"/>
          </a:fillRef>
          <a:effectRef idx="1">
            <a:schemeClr val="accent4"/>
          </a:effectRef>
          <a:fontRef idx="minor">
            <a:schemeClr val="dk1"/>
          </a:fontRef>
        </p:style>
        <p:txBody>
          <a:bodyPr wrap="square" rtlCol="1">
            <a:spAutoFit/>
          </a:bodyPr>
          <a:lstStyle/>
          <a:p>
            <a:r>
              <a:rPr lang="ar-SA" sz="3200" b="1" dirty="0">
                <a:solidFill>
                  <a:srgbClr val="7030A0"/>
                </a:solidFill>
                <a:latin typeface="Simplified Arabic" panose="02020603050405020304" pitchFamily="18" charset="-78"/>
                <a:cs typeface="Simplified Arabic" panose="02020603050405020304" pitchFamily="18" charset="-78"/>
              </a:rPr>
              <a:t>حدد نوع القطع فى كل مما يلى ثم اوجد معادلته:</a:t>
            </a:r>
          </a:p>
        </p:txBody>
      </p:sp>
      <p:sp>
        <p:nvSpPr>
          <p:cNvPr id="29" name="Flowchart: Connector 28"/>
          <p:cNvSpPr/>
          <p:nvPr/>
        </p:nvSpPr>
        <p:spPr>
          <a:xfrm>
            <a:off x="7651457" y="1077986"/>
            <a:ext cx="432000" cy="432000"/>
          </a:xfrm>
          <a:prstGeom prst="flowChartConnector">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dirty="0"/>
              <a:t>	</a:t>
            </a:r>
            <a:r>
              <a:rPr lang="en-US" sz="2800" b="1" dirty="0"/>
              <a:t>a</a:t>
            </a:r>
            <a:r>
              <a:rPr lang="ar-SA" dirty="0"/>
              <a:t>	</a:t>
            </a:r>
          </a:p>
        </p:txBody>
      </p:sp>
      <mc:AlternateContent xmlns:mc="http://schemas.openxmlformats.org/markup-compatibility/2006">
        <mc:Choice xmlns:a14="http://schemas.microsoft.com/office/drawing/2010/main" Requires="a14">
          <p:sp>
            <p:nvSpPr>
              <p:cNvPr id="30" name="TextBox 29"/>
              <p:cNvSpPr txBox="1"/>
              <p:nvPr/>
            </p:nvSpPr>
            <p:spPr>
              <a:xfrm>
                <a:off x="971562" y="893333"/>
                <a:ext cx="6679897" cy="584775"/>
              </a:xfrm>
              <a:prstGeom prst="rect">
                <a:avLst/>
              </a:prstGeom>
              <a:noFill/>
            </p:spPr>
            <p:txBody>
              <a:bodyPr wrap="square" rtlCol="1">
                <a:spAutoFit/>
              </a:bodyPr>
              <a:lstStyle/>
              <a:p>
                <a:r>
                  <a:rPr lang="ar-SA" sz="3200" b="1" dirty="0">
                    <a:solidFill>
                      <a:srgbClr val="FF0000"/>
                    </a:solidFill>
                  </a:rPr>
                  <a:t>اختلافه المركزى (</a:t>
                </a:r>
                <a:r>
                  <a:rPr lang="en-US" sz="3200" b="1" dirty="0">
                    <a:solidFill>
                      <a:srgbClr val="FF0000"/>
                    </a:solidFill>
                  </a:rPr>
                  <a:t>e=1 </a:t>
                </a:r>
                <a:r>
                  <a:rPr lang="ar-SA" sz="3200" b="1" dirty="0">
                    <a:solidFill>
                      <a:srgbClr val="FF0000"/>
                    </a:solidFill>
                  </a:rPr>
                  <a:t>)   وبؤرته  </a:t>
                </a:r>
                <a:r>
                  <a:rPr lang="en-GB" sz="3200" b="1" dirty="0">
                    <a:solidFill>
                      <a:srgbClr val="FF0000"/>
                    </a:solidFill>
                  </a:rPr>
                  <a:t>0)</a:t>
                </a:r>
                <a:r>
                  <a:rPr lang="ar-SA" sz="3200" b="1" dirty="0">
                    <a:solidFill>
                      <a:srgbClr val="FF0000"/>
                    </a:solidFill>
                  </a:rPr>
                  <a:t>, </a:t>
                </a:r>
                <a:r>
                  <a:rPr lang="en-US" sz="3200" b="1" dirty="0">
                    <a:solidFill>
                      <a:srgbClr val="FF0000"/>
                    </a:solidFill>
                  </a:rPr>
                  <a:t>F(</a:t>
                </a:r>
                <a14:m>
                  <m:oMath xmlns:m="http://schemas.openxmlformats.org/officeDocument/2006/math">
                    <m:r>
                      <a:rPr lang="en-US" sz="3200" b="1" i="1">
                        <a:solidFill>
                          <a:srgbClr val="FF0000"/>
                        </a:solidFill>
                        <a:latin typeface="Cambria Math"/>
                      </a:rPr>
                      <m:t>−</m:t>
                    </m:r>
                    <m:r>
                      <a:rPr lang="en-US" sz="3200" b="1" i="1">
                        <a:solidFill>
                          <a:srgbClr val="FF0000"/>
                        </a:solidFill>
                        <a:latin typeface="Cambria Math"/>
                      </a:rPr>
                      <m:t>𝟏</m:t>
                    </m:r>
                  </m:oMath>
                </a14:m>
                <a:endParaRPr lang="ar-SA" sz="3200" b="1" dirty="0">
                  <a:solidFill>
                    <a:srgbClr val="FF0000"/>
                  </a:solidFill>
                </a:endParaRPr>
              </a:p>
            </p:txBody>
          </p:sp>
        </mc:Choice>
        <mc:Fallback>
          <p:sp>
            <p:nvSpPr>
              <p:cNvPr id="30" name="TextBox 29"/>
              <p:cNvSpPr txBox="1">
                <a:spLocks noRot="1" noChangeAspect="1" noMove="1" noResize="1" noEditPoints="1" noAdjustHandles="1" noChangeArrowheads="1" noChangeShapeType="1" noTextEdit="1"/>
              </p:cNvSpPr>
              <p:nvPr/>
            </p:nvSpPr>
            <p:spPr>
              <a:xfrm>
                <a:off x="971562" y="893333"/>
                <a:ext cx="6679897" cy="584775"/>
              </a:xfrm>
              <a:prstGeom prst="rect">
                <a:avLst/>
              </a:prstGeom>
              <a:blipFill>
                <a:blip r:embed="rId3"/>
                <a:stretch>
                  <a:fillRect l="-2190" t="-14737" r="-2372" b="-34737"/>
                </a:stretch>
              </a:blipFill>
            </p:spPr>
            <p:txBody>
              <a:bodyPr/>
              <a:lstStyle/>
              <a:p>
                <a:r>
                  <a:rPr lang="en-US">
                    <a:noFill/>
                  </a:rPr>
                  <a:t> </a:t>
                </a:r>
              </a:p>
            </p:txBody>
          </p:sp>
        </mc:Fallback>
      </mc:AlternateContent>
      <p:sp>
        <p:nvSpPr>
          <p:cNvPr id="31" name="TextBox 30"/>
          <p:cNvSpPr txBox="1"/>
          <p:nvPr/>
        </p:nvSpPr>
        <p:spPr>
          <a:xfrm>
            <a:off x="1728547" y="1783026"/>
            <a:ext cx="1038069" cy="461665"/>
          </a:xfrm>
          <a:prstGeom prst="rect">
            <a:avLst/>
          </a:prstGeom>
          <a:noFill/>
        </p:spPr>
        <p:txBody>
          <a:bodyPr wrap="square" rtlCol="1">
            <a:spAutoFit/>
          </a:bodyPr>
          <a:lstStyle/>
          <a:p>
            <a:r>
              <a:rPr lang="en-GB" sz="2400" b="1" dirty="0">
                <a:latin typeface="رموز الرياضيات العربية"/>
                <a:cs typeface="رموز الرياضيات العربية"/>
              </a:rPr>
              <a:t>e  </a:t>
            </a:r>
            <a:r>
              <a:rPr lang="en-GB" sz="2400" b="1" dirty="0"/>
              <a:t>e=1</a:t>
            </a:r>
            <a:endParaRPr lang="ar-SA" sz="2400" b="1" dirty="0"/>
          </a:p>
        </p:txBody>
      </p:sp>
      <p:sp>
        <p:nvSpPr>
          <p:cNvPr id="32" name="Right Arrow 31"/>
          <p:cNvSpPr/>
          <p:nvPr/>
        </p:nvSpPr>
        <p:spPr>
          <a:xfrm>
            <a:off x="2766614" y="2041909"/>
            <a:ext cx="828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33" name="TextBox 32"/>
          <p:cNvSpPr txBox="1"/>
          <p:nvPr/>
        </p:nvSpPr>
        <p:spPr>
          <a:xfrm>
            <a:off x="3563888" y="1844826"/>
            <a:ext cx="2320292" cy="461665"/>
          </a:xfrm>
          <a:prstGeom prst="rect">
            <a:avLst/>
          </a:prstGeom>
          <a:noFill/>
        </p:spPr>
        <p:txBody>
          <a:bodyPr wrap="square" rtlCol="1">
            <a:spAutoFit/>
          </a:bodyPr>
          <a:lstStyle/>
          <a:p>
            <a:r>
              <a:rPr lang="ar-SA" sz="2400" b="1" dirty="0"/>
              <a:t>القطع هو قطع مكافئ</a:t>
            </a:r>
          </a:p>
        </p:txBody>
      </p:sp>
      <mc:AlternateContent xmlns:mc="http://schemas.openxmlformats.org/markup-compatibility/2006">
        <mc:Choice xmlns:a14="http://schemas.microsoft.com/office/drawing/2010/main" Requires="a14">
          <p:sp>
            <p:nvSpPr>
              <p:cNvPr id="34" name="TextBox 33"/>
              <p:cNvSpPr txBox="1"/>
              <p:nvPr/>
            </p:nvSpPr>
            <p:spPr>
              <a:xfrm>
                <a:off x="1403650" y="2228856"/>
                <a:ext cx="1190135" cy="461665"/>
              </a:xfrm>
              <a:prstGeom prst="rect">
                <a:avLst/>
              </a:prstGeom>
              <a:noFill/>
            </p:spPr>
            <p:txBody>
              <a:bodyPr wrap="square" rtlCol="1">
                <a:spAutoFit/>
              </a:bodyPr>
              <a:lstStyle/>
              <a:p>
                <a:r>
                  <a:rPr lang="en-US" sz="2400" b="1" dirty="0"/>
                  <a:t>P = </a:t>
                </a:r>
                <a14:m>
                  <m:oMath xmlns:m="http://schemas.openxmlformats.org/officeDocument/2006/math">
                    <m:r>
                      <a:rPr lang="en-US" sz="2400" b="1" i="1">
                        <a:latin typeface="Cambria Math"/>
                      </a:rPr>
                      <m:t>−</m:t>
                    </m:r>
                    <m:r>
                      <a:rPr lang="en-US" sz="2400" b="1" i="1">
                        <a:latin typeface="Cambria Math"/>
                      </a:rPr>
                      <m:t>𝟏</m:t>
                    </m:r>
                  </m:oMath>
                </a14:m>
                <a:endParaRPr lang="ar-SA" sz="2400" b="1" dirty="0"/>
              </a:p>
            </p:txBody>
          </p:sp>
        </mc:Choice>
        <mc:Fallback>
          <p:sp>
            <p:nvSpPr>
              <p:cNvPr id="34" name="TextBox 33"/>
              <p:cNvSpPr txBox="1">
                <a:spLocks noRot="1" noChangeAspect="1" noMove="1" noResize="1" noEditPoints="1" noAdjustHandles="1" noChangeArrowheads="1" noChangeShapeType="1" noTextEdit="1"/>
              </p:cNvSpPr>
              <p:nvPr/>
            </p:nvSpPr>
            <p:spPr>
              <a:xfrm>
                <a:off x="1403650" y="2228856"/>
                <a:ext cx="1190135" cy="461665"/>
              </a:xfrm>
              <a:prstGeom prst="rect">
                <a:avLst/>
              </a:prstGeom>
              <a:blipFill>
                <a:blip r:embed="rId4"/>
                <a:stretch>
                  <a:fillRect l="-6667" t="-10667" r="-2051" b="-30667"/>
                </a:stretch>
              </a:blipFill>
            </p:spPr>
            <p:txBody>
              <a:bodyPr/>
              <a:lstStyle/>
              <a:p>
                <a:r>
                  <a:rPr lang="en-US">
                    <a:noFill/>
                  </a:rPr>
                  <a:t> </a:t>
                </a:r>
              </a:p>
            </p:txBody>
          </p:sp>
        </mc:Fallback>
      </mc:AlternateContent>
      <p:sp>
        <p:nvSpPr>
          <p:cNvPr id="35" name="Right Arrow 34"/>
          <p:cNvSpPr/>
          <p:nvPr/>
        </p:nvSpPr>
        <p:spPr>
          <a:xfrm rot="10800000" flipV="1">
            <a:off x="2735888" y="2492904"/>
            <a:ext cx="828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mc:AlternateContent xmlns:mc="http://schemas.openxmlformats.org/markup-compatibility/2006">
        <mc:Choice xmlns:a14="http://schemas.microsoft.com/office/drawing/2010/main" Requires="a14">
          <p:sp>
            <p:nvSpPr>
              <p:cNvPr id="36" name="TextBox 35"/>
              <p:cNvSpPr txBox="1"/>
              <p:nvPr/>
            </p:nvSpPr>
            <p:spPr>
              <a:xfrm>
                <a:off x="3509643" y="2228856"/>
                <a:ext cx="2545788" cy="461665"/>
              </a:xfrm>
              <a:prstGeom prst="rect">
                <a:avLst/>
              </a:prstGeom>
              <a:noFill/>
            </p:spPr>
            <p:txBody>
              <a:bodyPr wrap="square" rtlCol="1">
                <a:spAutoFit/>
              </a:bodyPr>
              <a:lstStyle/>
              <a:p>
                <a:r>
                  <a:rPr lang="ar-SA" sz="2400" b="1" dirty="0"/>
                  <a:t> البؤره  ( </a:t>
                </a:r>
                <a:r>
                  <a:rPr lang="en-US" sz="2400" b="1" dirty="0"/>
                  <a:t>0</a:t>
                </a:r>
                <a:r>
                  <a:rPr lang="ar-SA" sz="2400" b="1" dirty="0"/>
                  <a:t> , </a:t>
                </a:r>
                <a:r>
                  <a:rPr lang="en-US" sz="2400" b="1" dirty="0"/>
                  <a:t>F(</a:t>
                </a:r>
                <a14:m>
                  <m:oMath xmlns:m="http://schemas.openxmlformats.org/officeDocument/2006/math">
                    <m:r>
                      <a:rPr lang="en-US" sz="2400" b="1" i="1">
                        <a:latin typeface="Cambria Math"/>
                      </a:rPr>
                      <m:t>−</m:t>
                    </m:r>
                    <m:r>
                      <a:rPr lang="en-US" sz="2400" b="1" i="1">
                        <a:latin typeface="Cambria Math"/>
                      </a:rPr>
                      <m:t>𝟏</m:t>
                    </m:r>
                  </m:oMath>
                </a14:m>
                <a:endParaRPr lang="ar-SA" sz="2400" b="1" dirty="0"/>
              </a:p>
            </p:txBody>
          </p:sp>
        </mc:Choice>
        <mc:Fallback>
          <p:sp>
            <p:nvSpPr>
              <p:cNvPr id="36" name="TextBox 35"/>
              <p:cNvSpPr txBox="1">
                <a:spLocks noRot="1" noChangeAspect="1" noMove="1" noResize="1" noEditPoints="1" noAdjustHandles="1" noChangeArrowheads="1" noChangeShapeType="1" noTextEdit="1"/>
              </p:cNvSpPr>
              <p:nvPr/>
            </p:nvSpPr>
            <p:spPr>
              <a:xfrm>
                <a:off x="3509643" y="2228856"/>
                <a:ext cx="2545788" cy="461665"/>
              </a:xfrm>
              <a:prstGeom prst="rect">
                <a:avLst/>
              </a:prstGeom>
              <a:blipFill>
                <a:blip r:embed="rId5"/>
                <a:stretch>
                  <a:fillRect t="-10667" r="-3597" b="-32000"/>
                </a:stretch>
              </a:blipFill>
            </p:spPr>
            <p:txBody>
              <a:bodyPr/>
              <a:lstStyle/>
              <a:p>
                <a:r>
                  <a:rPr lang="en-US">
                    <a:noFill/>
                  </a:rPr>
                  <a:t> </a:t>
                </a:r>
              </a:p>
            </p:txBody>
          </p:sp>
        </mc:Fallback>
      </mc:AlternateContent>
      <p:sp>
        <p:nvSpPr>
          <p:cNvPr id="37" name="TextBox 36"/>
          <p:cNvSpPr txBox="1"/>
          <p:nvPr/>
        </p:nvSpPr>
        <p:spPr>
          <a:xfrm>
            <a:off x="2049819" y="2911761"/>
            <a:ext cx="3755495" cy="461665"/>
          </a:xfrm>
          <a:prstGeom prst="rect">
            <a:avLst/>
          </a:prstGeom>
          <a:noFill/>
        </p:spPr>
        <p:txBody>
          <a:bodyPr wrap="square" rtlCol="1">
            <a:spAutoFit/>
          </a:bodyPr>
          <a:lstStyle/>
          <a:p>
            <a:r>
              <a:rPr lang="ar-SA" sz="2400" b="1" dirty="0">
                <a:ln w="17780" cmpd="sng">
                  <a:solidFill>
                    <a:sysClr val="windowText" lastClr="000000"/>
                  </a:solidFill>
                  <a:prstDash val="solid"/>
                  <a:miter lim="800000"/>
                </a:ln>
                <a:solidFill>
                  <a:sysClr val="windowText" lastClr="000000"/>
                </a:solidFill>
                <a:effectLst>
                  <a:outerShdw blurRad="50800" algn="tl" rotWithShape="0">
                    <a:srgbClr val="000000"/>
                  </a:outerShdw>
                </a:effectLst>
                <a:latin typeface="Simplified Arabic" panose="02020603050405020304" pitchFamily="18" charset="-78"/>
                <a:cs typeface="Simplified Arabic" panose="02020603050405020304" pitchFamily="18" charset="-78"/>
              </a:rPr>
              <a:t>محور االسينات هو محور التماثل</a:t>
            </a:r>
          </a:p>
        </p:txBody>
      </p:sp>
      <mc:AlternateContent xmlns:mc="http://schemas.openxmlformats.org/markup-compatibility/2006">
        <mc:Choice xmlns:a14="http://schemas.microsoft.com/office/drawing/2010/main" Requires="a14">
          <p:sp>
            <p:nvSpPr>
              <p:cNvPr id="38" name="TextBox 37"/>
              <p:cNvSpPr txBox="1"/>
              <p:nvPr/>
            </p:nvSpPr>
            <p:spPr>
              <a:xfrm>
                <a:off x="2826320" y="3501010"/>
                <a:ext cx="2088232" cy="46166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ar-SA" sz="2400" b="1" i="1">
                          <a:latin typeface="Cambria Math"/>
                          <a:ea typeface="Cambria Math"/>
                        </a:rPr>
                        <m:t>∴</m:t>
                      </m:r>
                      <m:r>
                        <a:rPr lang="en-US" sz="2400" b="1" i="1">
                          <a:latin typeface="Cambria Math"/>
                          <a:ea typeface="Cambria Math"/>
                        </a:rPr>
                        <m:t>𝒚</m:t>
                      </m:r>
                      <m:r>
                        <a:rPr lang="en-US" sz="2400" b="1" i="1">
                          <a:latin typeface="Cambria Math"/>
                          <a:ea typeface="Cambria Math"/>
                        </a:rPr>
                        <m:t>²</m:t>
                      </m:r>
                      <m:r>
                        <a:rPr lang="en-US" sz="2400" b="1" i="1">
                          <a:latin typeface="Cambria Math"/>
                          <a:ea typeface="Cambria Math"/>
                        </a:rPr>
                        <m:t>=</m:t>
                      </m:r>
                      <m:r>
                        <a:rPr lang="en-US" sz="2400" b="1" i="1">
                          <a:latin typeface="Cambria Math"/>
                          <a:ea typeface="Cambria Math"/>
                        </a:rPr>
                        <m:t>𝟒</m:t>
                      </m:r>
                      <m:r>
                        <a:rPr lang="en-US" sz="2400" b="1" i="1">
                          <a:latin typeface="Cambria Math"/>
                          <a:ea typeface="Cambria Math"/>
                        </a:rPr>
                        <m:t>𝒑𝒙</m:t>
                      </m:r>
                    </m:oMath>
                  </m:oMathPara>
                </a14:m>
                <a:endParaRPr lang="ar-SA" sz="2400" b="1" dirty="0"/>
              </a:p>
            </p:txBody>
          </p:sp>
        </mc:Choice>
        <mc:Fallback>
          <p:sp>
            <p:nvSpPr>
              <p:cNvPr id="38" name="TextBox 37"/>
              <p:cNvSpPr txBox="1">
                <a:spLocks noRot="1" noChangeAspect="1" noMove="1" noResize="1" noEditPoints="1" noAdjustHandles="1" noChangeArrowheads="1" noChangeShapeType="1" noTextEdit="1"/>
              </p:cNvSpPr>
              <p:nvPr/>
            </p:nvSpPr>
            <p:spPr>
              <a:xfrm>
                <a:off x="2826320" y="3501010"/>
                <a:ext cx="2088232" cy="461665"/>
              </a:xfrm>
              <a:prstGeom prst="rect">
                <a:avLst/>
              </a:prstGeom>
              <a:blipFill>
                <a:blip r:embed="rId6"/>
                <a:stretch>
                  <a:fillRect b="-1973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3563888" y="4005066"/>
                <a:ext cx="1728192" cy="461665"/>
              </a:xfrm>
              <a:prstGeom prst="rect">
                <a:avLst/>
              </a:prstGeom>
              <a:noFill/>
            </p:spPr>
            <p:txBody>
              <a:bodyPr wrap="square" rtlCol="1">
                <a:spAutoFit/>
              </a:bodyPr>
              <a:lstStyle/>
              <a:p>
                <a:r>
                  <a:rPr lang="en-US" sz="2400" dirty="0"/>
                  <a:t>= </a:t>
                </a:r>
                <a:r>
                  <a:rPr lang="en-US" sz="2400" b="1" dirty="0"/>
                  <a:t>4( </a:t>
                </a:r>
                <a14:m>
                  <m:oMath xmlns:m="http://schemas.openxmlformats.org/officeDocument/2006/math">
                    <m:r>
                      <a:rPr lang="en-US" sz="2400" b="1" i="1" dirty="0">
                        <a:latin typeface="Cambria Math"/>
                      </a:rPr>
                      <m:t>−</m:t>
                    </m:r>
                    <m:r>
                      <a:rPr lang="en-US" sz="2400" b="1" i="1" dirty="0">
                        <a:latin typeface="Cambria Math"/>
                      </a:rPr>
                      <m:t>𝟏</m:t>
                    </m:r>
                  </m:oMath>
                </a14:m>
                <a:r>
                  <a:rPr lang="en-US" sz="2400" b="1" dirty="0"/>
                  <a:t> )x</a:t>
                </a:r>
                <a:endParaRPr lang="ar-SA" sz="2400" b="1" dirty="0"/>
              </a:p>
            </p:txBody>
          </p:sp>
        </mc:Choice>
        <mc:Fallback>
          <p:sp>
            <p:nvSpPr>
              <p:cNvPr id="40" name="TextBox 39"/>
              <p:cNvSpPr txBox="1">
                <a:spLocks noRot="1" noChangeAspect="1" noMove="1" noResize="1" noEditPoints="1" noAdjustHandles="1" noChangeArrowheads="1" noChangeShapeType="1" noTextEdit="1"/>
              </p:cNvSpPr>
              <p:nvPr/>
            </p:nvSpPr>
            <p:spPr>
              <a:xfrm>
                <a:off x="3563888" y="4005066"/>
                <a:ext cx="1728192" cy="461665"/>
              </a:xfrm>
              <a:prstGeom prst="rect">
                <a:avLst/>
              </a:prstGeom>
              <a:blipFill>
                <a:blip r:embed="rId7"/>
                <a:stretch>
                  <a:fillRect t="-10526" r="-5654" b="-28947"/>
                </a:stretch>
              </a:blipFill>
            </p:spPr>
            <p:txBody>
              <a:bodyPr/>
              <a:lstStyle/>
              <a:p>
                <a:r>
                  <a:rPr lang="en-US">
                    <a:noFill/>
                  </a:rPr>
                  <a:t> </a:t>
                </a:r>
              </a:p>
            </p:txBody>
          </p:sp>
        </mc:Fallback>
      </mc:AlternateContent>
      <p:sp>
        <p:nvSpPr>
          <p:cNvPr id="41" name="TextBox 40"/>
          <p:cNvSpPr txBox="1"/>
          <p:nvPr/>
        </p:nvSpPr>
        <p:spPr>
          <a:xfrm>
            <a:off x="3509645" y="4623521"/>
            <a:ext cx="1404909" cy="461665"/>
          </a:xfrm>
          <a:prstGeom prst="rect">
            <a:avLst/>
          </a:prstGeom>
          <a:noFill/>
        </p:spPr>
        <p:txBody>
          <a:bodyPr wrap="square" rtlCol="1">
            <a:spAutoFit/>
          </a:bodyPr>
          <a:lstStyle/>
          <a:p>
            <a:r>
              <a:rPr lang="en-US" sz="2400" b="1" dirty="0"/>
              <a:t>y² = -4x</a:t>
            </a:r>
            <a:endParaRPr lang="ar-SA" sz="2400" b="1" dirty="0"/>
          </a:p>
        </p:txBody>
      </p:sp>
      <p:sp>
        <p:nvSpPr>
          <p:cNvPr id="42" name="TextBox 41"/>
          <p:cNvSpPr txBox="1"/>
          <p:nvPr/>
        </p:nvSpPr>
        <p:spPr>
          <a:xfrm>
            <a:off x="5076056" y="4653910"/>
            <a:ext cx="2088232" cy="461665"/>
          </a:xfrm>
          <a:prstGeom prst="rect">
            <a:avLst/>
          </a:prstGeom>
          <a:noFill/>
        </p:spPr>
        <p:txBody>
          <a:bodyPr wrap="square" rtlCol="1">
            <a:spAutoFit/>
          </a:bodyPr>
          <a:lstStyle/>
          <a:p>
            <a:r>
              <a:rPr lang="ar-SA" sz="2400" b="1" dirty="0"/>
              <a:t>معادله القطع هى :</a:t>
            </a:r>
          </a:p>
        </p:txBody>
      </p:sp>
      <p:sp>
        <p:nvSpPr>
          <p:cNvPr id="18" name="Title 1"/>
          <p:cNvSpPr>
            <a:spLocks noGrp="1"/>
          </p:cNvSpPr>
          <p:nvPr>
            <p:ph type="title"/>
          </p:nvPr>
        </p:nvSpPr>
        <p:spPr>
          <a:xfrm>
            <a:off x="7236296" y="260648"/>
            <a:ext cx="1512000" cy="689862"/>
          </a:xfrm>
        </p:spPr>
        <p:style>
          <a:lnRef idx="1">
            <a:schemeClr val="accent1"/>
          </a:lnRef>
          <a:fillRef idx="2">
            <a:schemeClr val="accent1"/>
          </a:fillRef>
          <a:effectRef idx="1">
            <a:schemeClr val="accent1"/>
          </a:effectRef>
          <a:fontRef idx="minor">
            <a:schemeClr val="dk1"/>
          </a:fontRef>
        </p:style>
        <p:txBody>
          <a:bodyPr>
            <a:noAutofit/>
          </a:bodyPr>
          <a:lstStyle/>
          <a:p>
            <a:pPr algn="ctr" eaLnBrk="1" fontAlgn="auto" hangingPunct="1">
              <a:spcAft>
                <a:spcPts val="0"/>
              </a:spcAft>
              <a:defRPr/>
            </a:pPr>
            <a:r>
              <a:rPr lang="ar-KW"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t>حاول ان تحل </a:t>
            </a:r>
            <a:r>
              <a:rPr lang="en-US"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t>1</a:t>
            </a:r>
            <a:br>
              <a:rPr lang="ar-KW"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br>
            <a:r>
              <a:rPr lang="ar-KW"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t> ص</a:t>
            </a:r>
            <a:r>
              <a:rPr lang="en-US"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rPr>
              <a:t>129 </a:t>
            </a:r>
            <a:endParaRPr lang="ar-KW" sz="2000" b="1" cap="none" dirty="0">
              <a:ln w="17780" cmpd="sng">
                <a:solidFill>
                  <a:schemeClr val="accent1">
                    <a:lumMod val="5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7945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p:bldP spid="32" grpId="0" animBg="1"/>
      <p:bldP spid="33" grpId="0"/>
      <p:bldP spid="34" grpId="0" animBg="1"/>
      <p:bldP spid="35" grpId="0" animBg="1"/>
      <p:bldP spid="36" grpId="0" animBg="1"/>
      <p:bldP spid="37" grpId="0"/>
      <p:bldP spid="38" grpId="0"/>
      <p:bldP spid="40" grpId="0"/>
      <p:bldP spid="41" grpId="0"/>
      <p:bldP spid="42" grpId="0"/>
    </p:bld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5" name="TextBox 4"/>
              <p:cNvSpPr txBox="1"/>
              <p:nvPr/>
            </p:nvSpPr>
            <p:spPr>
              <a:xfrm>
                <a:off x="11181" y="-27384"/>
                <a:ext cx="8055090" cy="802399"/>
              </a:xfrm>
              <a:prstGeom prst="rect">
                <a:avLst/>
              </a:prstGeom>
              <a:noFill/>
            </p:spPr>
            <p:txBody>
              <a:bodyPr wrap="none" rtlCol="1">
                <a:spAutoFit/>
              </a:bodyPr>
              <a:lstStyle/>
              <a:p>
                <a:r>
                  <a:rPr lang="ar-SA" sz="3200" b="1" dirty="0">
                    <a:solidFill>
                      <a:srgbClr val="FF0000"/>
                    </a:solidFill>
                  </a:rPr>
                  <a:t>اختلافه المركزى  ( </a:t>
                </a:r>
                <a:r>
                  <a:rPr lang="en-GB" sz="3200" b="1" dirty="0">
                    <a:solidFill>
                      <a:srgbClr val="FF0000"/>
                    </a:solidFill>
                  </a:rPr>
                  <a:t>e=</a:t>
                </a:r>
                <a14:m>
                  <m:oMath xmlns:m="http://schemas.openxmlformats.org/officeDocument/2006/math">
                    <m:f>
                      <m:fPr>
                        <m:ctrlPr>
                          <a:rPr lang="en-GB" sz="3200" b="1" i="1">
                            <a:solidFill>
                              <a:srgbClr val="FF0000"/>
                            </a:solidFill>
                            <a:latin typeface="Cambria Math" panose="02040503050406030204" pitchFamily="18" charset="0"/>
                          </a:rPr>
                        </m:ctrlPr>
                      </m:fPr>
                      <m:num>
                        <m:r>
                          <a:rPr lang="en-US" sz="3200" b="1" i="1">
                            <a:solidFill>
                              <a:srgbClr val="FF0000"/>
                            </a:solidFill>
                            <a:latin typeface="Cambria Math"/>
                          </a:rPr>
                          <m:t>𝟒</m:t>
                        </m:r>
                      </m:num>
                      <m:den>
                        <m:r>
                          <a:rPr lang="en-US" sz="3200" b="1" i="1">
                            <a:solidFill>
                              <a:srgbClr val="FF0000"/>
                            </a:solidFill>
                            <a:latin typeface="Cambria Math"/>
                          </a:rPr>
                          <m:t>𝟓</m:t>
                        </m:r>
                      </m:den>
                    </m:f>
                  </m:oMath>
                </a14:m>
                <a:r>
                  <a:rPr lang="ar-SA" sz="3200" b="1" dirty="0">
                    <a:solidFill>
                      <a:srgbClr val="FF0000"/>
                    </a:solidFill>
                  </a:rPr>
                  <a:t>)  واحدى بؤرتيه </a:t>
                </a:r>
                <a14:m>
                  <m:oMath xmlns:m="http://schemas.openxmlformats.org/officeDocument/2006/math">
                    <m:r>
                      <a:rPr lang="en-US" sz="3200" b="1" i="1">
                        <a:solidFill>
                          <a:srgbClr val="FF0000"/>
                        </a:solidFill>
                        <a:latin typeface="Cambria Math"/>
                      </a:rPr>
                      <m:t>𝑭</m:t>
                    </m:r>
                    <m:r>
                      <a:rPr lang="en-US" sz="3200" b="1" i="1">
                        <a:solidFill>
                          <a:srgbClr val="FF0000"/>
                        </a:solidFill>
                        <a:latin typeface="Cambria Math"/>
                      </a:rPr>
                      <m:t>(−</m:t>
                    </m:r>
                    <m:r>
                      <a:rPr lang="en-US" sz="3200" b="1" i="1">
                        <a:solidFill>
                          <a:srgbClr val="FF0000"/>
                        </a:solidFill>
                        <a:latin typeface="Cambria Math"/>
                      </a:rPr>
                      <m:t>𝟒</m:t>
                    </m:r>
                    <m:rad>
                      <m:radPr>
                        <m:degHide m:val="on"/>
                        <m:ctrlPr>
                          <a:rPr lang="en-US" sz="3200" b="1" i="1">
                            <a:solidFill>
                              <a:srgbClr val="FF0000"/>
                            </a:solidFill>
                            <a:latin typeface="Cambria Math" panose="02040503050406030204" pitchFamily="18" charset="0"/>
                          </a:rPr>
                        </m:ctrlPr>
                      </m:radPr>
                      <m:deg/>
                      <m:e>
                        <m:r>
                          <a:rPr lang="en-US" sz="3200" b="1" i="1">
                            <a:solidFill>
                              <a:srgbClr val="FF0000"/>
                            </a:solidFill>
                            <a:latin typeface="Cambria Math"/>
                          </a:rPr>
                          <m:t>𝟐</m:t>
                        </m:r>
                      </m:e>
                    </m:rad>
                    <m:r>
                      <a:rPr lang="en-US" sz="3200" b="1" i="1">
                        <a:solidFill>
                          <a:srgbClr val="FF0000"/>
                        </a:solidFill>
                        <a:latin typeface="Cambria Math"/>
                      </a:rPr>
                      <m:t>,</m:t>
                    </m:r>
                    <m:r>
                      <a:rPr lang="en-US" sz="3200" b="1" i="1">
                        <a:solidFill>
                          <a:srgbClr val="FF0000"/>
                        </a:solidFill>
                        <a:latin typeface="Cambria Math"/>
                      </a:rPr>
                      <m:t>𝟎</m:t>
                    </m:r>
                    <m:r>
                      <a:rPr lang="en-US" sz="3200" b="1" i="1">
                        <a:solidFill>
                          <a:srgbClr val="FF0000"/>
                        </a:solidFill>
                        <a:latin typeface="Cambria Math"/>
                      </a:rPr>
                      <m:t>)</m:t>
                    </m:r>
                  </m:oMath>
                </a14:m>
                <a:endParaRPr lang="ar-SA" sz="3200" b="1" dirty="0">
                  <a:solidFill>
                    <a:srgbClr val="FF0000"/>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11181" y="-27384"/>
                <a:ext cx="8055090" cy="802399"/>
              </a:xfrm>
              <a:prstGeom prst="rect">
                <a:avLst/>
              </a:prstGeom>
              <a:blipFill>
                <a:blip r:embed="rId2"/>
                <a:stretch>
                  <a:fillRect r="-1893" b="-9924"/>
                </a:stretch>
              </a:blipFill>
            </p:spPr>
            <p:txBody>
              <a:bodyPr/>
              <a:lstStyle/>
              <a:p>
                <a:r>
                  <a:rPr lang="en-US">
                    <a:noFill/>
                  </a:rPr>
                  <a:t> </a:t>
                </a:r>
              </a:p>
            </p:txBody>
          </p:sp>
        </mc:Fallback>
      </mc:AlternateContent>
      <p:grpSp>
        <p:nvGrpSpPr>
          <p:cNvPr id="7" name="Group 6"/>
          <p:cNvGrpSpPr/>
          <p:nvPr/>
        </p:nvGrpSpPr>
        <p:grpSpPr>
          <a:xfrm>
            <a:off x="8123295" y="116632"/>
            <a:ext cx="432025" cy="432000"/>
            <a:chOff x="7956399" y="1268760"/>
            <a:chExt cx="432025" cy="432000"/>
          </a:xfrm>
        </p:grpSpPr>
        <p:sp>
          <p:nvSpPr>
            <p:cNvPr id="4" name="Flowchart: Connector 3"/>
            <p:cNvSpPr/>
            <p:nvPr/>
          </p:nvSpPr>
          <p:spPr>
            <a:xfrm>
              <a:off x="7956399" y="1268760"/>
              <a:ext cx="432000" cy="432000"/>
            </a:xfrm>
            <a:prstGeom prst="flowChartConnector">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dirty="0"/>
                <a:t>	</a:t>
              </a:r>
            </a:p>
          </p:txBody>
        </p:sp>
        <p:sp>
          <p:nvSpPr>
            <p:cNvPr id="6" name="TextBox 5"/>
            <p:cNvSpPr txBox="1"/>
            <p:nvPr/>
          </p:nvSpPr>
          <p:spPr>
            <a:xfrm>
              <a:off x="8028384" y="1268760"/>
              <a:ext cx="360040" cy="400110"/>
            </a:xfrm>
            <a:prstGeom prst="rect">
              <a:avLst/>
            </a:prstGeom>
            <a:noFill/>
          </p:spPr>
          <p:txBody>
            <a:bodyPr wrap="square" rtlCol="1">
              <a:spAutoFit/>
            </a:bodyPr>
            <a:lstStyle/>
            <a:p>
              <a:r>
                <a:rPr lang="en-US" sz="2000" b="1" dirty="0"/>
                <a:t>b</a:t>
              </a:r>
              <a:endParaRPr lang="ar-SA" sz="2000" b="1" dirty="0"/>
            </a:p>
          </p:txBody>
        </p:sp>
      </p:grpSp>
      <mc:AlternateContent xmlns:mc="http://schemas.openxmlformats.org/markup-compatibility/2006">
        <mc:Choice xmlns:a14="http://schemas.microsoft.com/office/drawing/2010/main" Requires="a14">
          <p:sp>
            <p:nvSpPr>
              <p:cNvPr id="8" name="TextBox 7"/>
              <p:cNvSpPr txBox="1"/>
              <p:nvPr/>
            </p:nvSpPr>
            <p:spPr>
              <a:xfrm>
                <a:off x="1809752" y="877305"/>
                <a:ext cx="2514089" cy="647357"/>
              </a:xfrm>
              <a:prstGeom prst="rect">
                <a:avLst/>
              </a:prstGeom>
              <a:noFill/>
            </p:spPr>
            <p:txBody>
              <a:bodyPr wrap="square" rtlCol="1">
                <a:spAutoFit/>
              </a:bodyPr>
              <a:lstStyle/>
              <a:p>
                <a:r>
                  <a:rPr lang="en-US" sz="2400" b="1" dirty="0"/>
                  <a:t>  </a:t>
                </a:r>
                <a:r>
                  <a:rPr lang="en-US" sz="2400" b="1" dirty="0">
                    <a:latin typeface="رموز الرياضيات العربية"/>
                    <a:cs typeface="رموز الرياضيات العربية"/>
                  </a:rPr>
                  <a:t>e  </a:t>
                </a:r>
                <a:r>
                  <a:rPr lang="en-US" sz="2400" b="1" dirty="0" err="1"/>
                  <a:t>e</a:t>
                </a:r>
                <a:r>
                  <a:rPr lang="en-US" sz="2400" b="1" dirty="0"/>
                  <a:t>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𝟒</m:t>
                        </m:r>
                      </m:num>
                      <m:den>
                        <m:r>
                          <a:rPr lang="en-US" sz="2400" b="1" i="1">
                            <a:latin typeface="Cambria Math"/>
                          </a:rPr>
                          <m:t>𝟓</m:t>
                        </m:r>
                      </m:den>
                    </m:f>
                    <m:r>
                      <a:rPr lang="en-US" sz="2400" b="1">
                        <a:latin typeface="Cambria Math"/>
                      </a:rPr>
                      <m:t>     </m:t>
                    </m:r>
                    <m:r>
                      <a:rPr lang="en-US" sz="2400" b="1" i="1">
                        <a:latin typeface="Cambria Math"/>
                        <a:sym typeface="Symbol"/>
                      </a:rPr>
                      <m:t></m:t>
                    </m:r>
                    <m:r>
                      <a:rPr lang="en-US" sz="2400" b="1">
                        <a:latin typeface="Cambria Math"/>
                      </a:rPr>
                      <m:t>  </m:t>
                    </m:r>
                    <m:f>
                      <m:fPr>
                        <m:ctrlPr>
                          <a:rPr lang="en-US" sz="2400" b="1" i="1">
                            <a:latin typeface="Cambria Math" panose="02040503050406030204" pitchFamily="18" charset="0"/>
                          </a:rPr>
                        </m:ctrlPr>
                      </m:fPr>
                      <m:num>
                        <m:r>
                          <a:rPr lang="en-US" sz="2400" b="1" i="1">
                            <a:latin typeface="Cambria Math"/>
                          </a:rPr>
                          <m:t>𝟒</m:t>
                        </m:r>
                      </m:num>
                      <m:den>
                        <m:r>
                          <a:rPr lang="en-US" sz="2400" b="1" i="1">
                            <a:latin typeface="Cambria Math"/>
                          </a:rPr>
                          <m:t>𝟓</m:t>
                        </m:r>
                      </m:den>
                    </m:f>
                  </m:oMath>
                </a14:m>
                <a:r>
                  <a:rPr lang="en-US" sz="2400" b="1" dirty="0">
                    <a:latin typeface="Arial Unicode MS"/>
                    <a:ea typeface="Arial Unicode MS"/>
                    <a:cs typeface="Arial Unicode MS"/>
                  </a:rPr>
                  <a:t>&lt;1</a:t>
                </a:r>
                <a:endParaRPr lang="ar-SA" sz="2400" b="1" dirty="0"/>
              </a:p>
            </p:txBody>
          </p:sp>
        </mc:Choice>
        <mc:Fallback>
          <p:sp>
            <p:nvSpPr>
              <p:cNvPr id="8" name="TextBox 7"/>
              <p:cNvSpPr txBox="1">
                <a:spLocks noRot="1" noChangeAspect="1" noMove="1" noResize="1" noEditPoints="1" noAdjustHandles="1" noChangeArrowheads="1" noChangeShapeType="1" noTextEdit="1"/>
              </p:cNvSpPr>
              <p:nvPr/>
            </p:nvSpPr>
            <p:spPr>
              <a:xfrm>
                <a:off x="1809752" y="877305"/>
                <a:ext cx="2514089" cy="647357"/>
              </a:xfrm>
              <a:prstGeom prst="rect">
                <a:avLst/>
              </a:prstGeom>
              <a:blipFill>
                <a:blip r:embed="rId3"/>
                <a:stretch>
                  <a:fillRect r="-3883" b="-566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4211960" y="1340770"/>
                <a:ext cx="3256046" cy="461665"/>
              </a:xfrm>
              <a:prstGeom prst="rect">
                <a:avLst/>
              </a:prstGeom>
              <a:noFill/>
            </p:spPr>
            <p:txBody>
              <a:bodyPr wrap="square" rtlCol="1">
                <a:spAutoFit/>
              </a:bodyPr>
              <a:lstStyle/>
              <a:p>
                <a14:m>
                  <m:oMath xmlns:m="http://schemas.openxmlformats.org/officeDocument/2006/math">
                    <m:r>
                      <a:rPr lang="ar-SA" sz="2400" b="1" i="1">
                        <a:latin typeface="Cambria Math"/>
                        <a:ea typeface="Cambria Math"/>
                      </a:rPr>
                      <m:t>∴  </m:t>
                    </m:r>
                  </m:oMath>
                </a14:m>
                <a:r>
                  <a:rPr lang="ar-SA" sz="2400" b="1" dirty="0"/>
                  <a:t> القطع هو قطع ناقص</a:t>
                </a:r>
              </a:p>
            </p:txBody>
          </p:sp>
        </mc:Choice>
        <mc:Fallback>
          <p:sp>
            <p:nvSpPr>
              <p:cNvPr id="9" name="TextBox 8"/>
              <p:cNvSpPr txBox="1">
                <a:spLocks noRot="1" noChangeAspect="1" noMove="1" noResize="1" noEditPoints="1" noAdjustHandles="1" noChangeArrowheads="1" noChangeShapeType="1" noTextEdit="1"/>
              </p:cNvSpPr>
              <p:nvPr/>
            </p:nvSpPr>
            <p:spPr>
              <a:xfrm>
                <a:off x="4211960" y="1340770"/>
                <a:ext cx="3256046" cy="461665"/>
              </a:xfrm>
              <a:prstGeom prst="rect">
                <a:avLst/>
              </a:prstGeom>
              <a:blipFill>
                <a:blip r:embed="rId4"/>
                <a:stretch>
                  <a:fillRect t="-9211" b="-302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3367549" y="1800754"/>
                <a:ext cx="4012765" cy="513602"/>
              </a:xfrm>
              <a:prstGeom prst="rect">
                <a:avLst/>
              </a:prstGeom>
              <a:noFill/>
            </p:spPr>
            <p:txBody>
              <a:bodyPr wrap="none" rtlCol="1">
                <a:spAutoFit/>
              </a:bodyPr>
              <a:lstStyle/>
              <a:p>
                <a:r>
                  <a:rPr lang="ar-SA" sz="2400" b="1" dirty="0">
                    <a:sym typeface="Symbol"/>
                  </a:rPr>
                  <a:t>  </a:t>
                </a:r>
                <a:r>
                  <a:rPr lang="ar-SA" sz="2400" b="1" dirty="0"/>
                  <a:t>احدى البؤرتين  </a:t>
                </a:r>
                <a:r>
                  <a:rPr lang="en-US" sz="2400" b="1" dirty="0"/>
                  <a:t>F(</a:t>
                </a:r>
                <a14:m>
                  <m:oMath xmlns:m="http://schemas.openxmlformats.org/officeDocument/2006/math">
                    <m:r>
                      <a:rPr lang="en-US" sz="2400" b="1" i="1">
                        <a:latin typeface="Cambria Math"/>
                      </a:rPr>
                      <m:t>−</m:t>
                    </m:r>
                    <m:r>
                      <a:rPr lang="en-US" sz="2400" b="1" i="1">
                        <a:latin typeface="Cambria Math"/>
                      </a:rPr>
                      <m:t>𝟒</m:t>
                    </m:r>
                    <m:rad>
                      <m:radPr>
                        <m:degHide m:val="on"/>
                        <m:ctrlPr>
                          <a:rPr lang="en-US" sz="2400" b="1" i="1">
                            <a:latin typeface="Cambria Math" panose="02040503050406030204" pitchFamily="18" charset="0"/>
                          </a:rPr>
                        </m:ctrlPr>
                      </m:radPr>
                      <m:deg/>
                      <m:e>
                        <m:r>
                          <a:rPr lang="en-US" sz="2400" b="1" i="1">
                            <a:latin typeface="Cambria Math"/>
                          </a:rPr>
                          <m:t>𝟐</m:t>
                        </m:r>
                      </m:e>
                    </m:rad>
                  </m:oMath>
                </a14:m>
                <a:r>
                  <a:rPr lang="en-US" sz="2400" b="1" dirty="0"/>
                  <a:t>,0 )</a:t>
                </a:r>
                <a:r>
                  <a:rPr lang="en-US" dirty="0"/>
                  <a:t> </a:t>
                </a:r>
                <a:endParaRPr lang="ar-SA" dirty="0"/>
              </a:p>
            </p:txBody>
          </p:sp>
        </mc:Choice>
        <mc:Fallback>
          <p:sp>
            <p:nvSpPr>
              <p:cNvPr id="10" name="TextBox 9"/>
              <p:cNvSpPr txBox="1">
                <a:spLocks noRot="1" noChangeAspect="1" noMove="1" noResize="1" noEditPoints="1" noAdjustHandles="1" noChangeArrowheads="1" noChangeShapeType="1" noTextEdit="1"/>
              </p:cNvSpPr>
              <p:nvPr/>
            </p:nvSpPr>
            <p:spPr>
              <a:xfrm>
                <a:off x="3367549" y="1800754"/>
                <a:ext cx="4012765" cy="513602"/>
              </a:xfrm>
              <a:prstGeom prst="rect">
                <a:avLst/>
              </a:prstGeom>
              <a:blipFill>
                <a:blip r:embed="rId5"/>
                <a:stretch>
                  <a:fillRect t="-2353" r="-2276" b="-235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p:cNvSpPr txBox="1"/>
              <p:nvPr/>
            </p:nvSpPr>
            <p:spPr>
              <a:xfrm>
                <a:off x="-510902" y="2296746"/>
                <a:ext cx="8035230" cy="461665"/>
              </a:xfrm>
              <a:prstGeom prst="rect">
                <a:avLst/>
              </a:prstGeom>
              <a:noFill/>
            </p:spPr>
            <p:txBody>
              <a:bodyPr wrap="square" rtlCol="1">
                <a:spAutoFit/>
              </a:bodyPr>
              <a:lstStyle/>
              <a:p>
                <a14:m>
                  <m:oMath xmlns:m="http://schemas.openxmlformats.org/officeDocument/2006/math">
                    <m:r>
                      <a:rPr lang="ar-SA" sz="2400" b="1" i="1">
                        <a:latin typeface="Cambria Math"/>
                        <a:ea typeface="Cambria Math"/>
                      </a:rPr>
                      <m:t>∴  </m:t>
                    </m:r>
                  </m:oMath>
                </a14:m>
                <a:r>
                  <a:rPr lang="ar-SA" sz="2400" b="1" dirty="0"/>
                  <a:t> المحور الاكبر ينطبق على محور السينات ومركزه نقطه الاصل</a:t>
                </a:r>
              </a:p>
            </p:txBody>
          </p:sp>
        </mc:Choice>
        <mc:Fallback>
          <p:sp>
            <p:nvSpPr>
              <p:cNvPr id="11" name="TextBox 10"/>
              <p:cNvSpPr txBox="1">
                <a:spLocks noRot="1" noChangeAspect="1" noMove="1" noResize="1" noEditPoints="1" noAdjustHandles="1" noChangeArrowheads="1" noChangeShapeType="1" noTextEdit="1"/>
              </p:cNvSpPr>
              <p:nvPr/>
            </p:nvSpPr>
            <p:spPr>
              <a:xfrm>
                <a:off x="-510902" y="2296746"/>
                <a:ext cx="8035230" cy="461665"/>
              </a:xfrm>
              <a:prstGeom prst="rect">
                <a:avLst/>
              </a:prstGeom>
              <a:blipFill>
                <a:blip r:embed="rId6"/>
                <a:stretch>
                  <a:fillRect t="-9333" b="-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p:cNvSpPr txBox="1"/>
              <p:nvPr/>
            </p:nvSpPr>
            <p:spPr>
              <a:xfrm>
                <a:off x="3535651" y="4450861"/>
                <a:ext cx="1540407" cy="513602"/>
              </a:xfrm>
              <a:prstGeom prst="rect">
                <a:avLst/>
              </a:prstGeom>
              <a:noFill/>
            </p:spPr>
            <p:txBody>
              <a:bodyPr wrap="square" rtlCol="1">
                <a:spAutoFit/>
              </a:bodyPr>
              <a:lstStyle/>
              <a:p>
                <a:r>
                  <a:rPr lang="en-US" sz="2400" b="1" dirty="0">
                    <a:latin typeface="Simplified Arabic" panose="02020603050405020304" pitchFamily="18" charset="-78"/>
                    <a:cs typeface="Simplified Arabic" panose="02020603050405020304" pitchFamily="18" charset="-78"/>
                  </a:rPr>
                  <a:t>a  = 5</a:t>
                </a:r>
                <a14:m>
                  <m:oMath xmlns:m="http://schemas.openxmlformats.org/officeDocument/2006/math">
                    <m:rad>
                      <m:radPr>
                        <m:degHide m:val="on"/>
                        <m:ctrlPr>
                          <a:rPr lang="en-US" sz="2400" b="1" i="1">
                            <a:latin typeface="Cambria Math" panose="02040503050406030204" pitchFamily="18" charset="0"/>
                            <a:cs typeface="Simplified Arabic" panose="02020603050405020304" pitchFamily="18" charset="-78"/>
                          </a:rPr>
                        </m:ctrlPr>
                      </m:radPr>
                      <m:deg/>
                      <m:e>
                        <m:r>
                          <a:rPr lang="en-US" sz="2400" b="1" i="1">
                            <a:latin typeface="Cambria Math"/>
                            <a:cs typeface="Simplified Arabic" panose="02020603050405020304" pitchFamily="18" charset="-78"/>
                          </a:rPr>
                          <m:t>𝟐</m:t>
                        </m:r>
                      </m:e>
                    </m:rad>
                  </m:oMath>
                </a14:m>
                <a:endParaRPr lang="ar-SA" sz="2400" b="1" dirty="0">
                  <a:latin typeface="Simplified Arabic" panose="02020603050405020304" pitchFamily="18" charset="-78"/>
                  <a:cs typeface="Simplified Arabic" panose="02020603050405020304" pitchFamily="18" charset="-78"/>
                </a:endParaRPr>
              </a:p>
            </p:txBody>
          </p:sp>
        </mc:Choice>
        <mc:Fallback>
          <p:sp>
            <p:nvSpPr>
              <p:cNvPr id="19" name="TextBox 18"/>
              <p:cNvSpPr txBox="1">
                <a:spLocks noRot="1" noChangeAspect="1" noMove="1" noResize="1" noEditPoints="1" noAdjustHandles="1" noChangeArrowheads="1" noChangeShapeType="1" noTextEdit="1"/>
              </p:cNvSpPr>
              <p:nvPr/>
            </p:nvSpPr>
            <p:spPr>
              <a:xfrm>
                <a:off x="3535651" y="4450861"/>
                <a:ext cx="1540407" cy="513602"/>
              </a:xfrm>
              <a:prstGeom prst="rect">
                <a:avLst/>
              </a:prstGeom>
              <a:blipFill>
                <a:blip r:embed="rId7"/>
                <a:stretch>
                  <a:fillRect l="-395" t="-1190" r="-1186" b="-25000"/>
                </a:stretch>
              </a:blipFill>
            </p:spPr>
            <p:txBody>
              <a:bodyPr/>
              <a:lstStyle/>
              <a:p>
                <a:r>
                  <a:rPr lang="en-US">
                    <a:noFill/>
                  </a:rPr>
                  <a:t> </a:t>
                </a:r>
              </a:p>
            </p:txBody>
          </p:sp>
        </mc:Fallback>
      </mc:AlternateContent>
      <p:sp>
        <p:nvSpPr>
          <p:cNvPr id="20" name="TextBox 19"/>
          <p:cNvSpPr txBox="1"/>
          <p:nvPr/>
        </p:nvSpPr>
        <p:spPr>
          <a:xfrm>
            <a:off x="3121302" y="4837776"/>
            <a:ext cx="1798873" cy="461665"/>
          </a:xfrm>
          <a:prstGeom prst="rect">
            <a:avLst/>
          </a:prstGeom>
          <a:noFill/>
        </p:spPr>
        <p:txBody>
          <a:bodyPr wrap="square" rtlCol="1">
            <a:spAutoFit/>
          </a:bodyPr>
          <a:lstStyle/>
          <a:p>
            <a:r>
              <a:rPr lang="en-US" sz="2400" b="1" dirty="0"/>
              <a:t>c² = a² - b</a:t>
            </a:r>
            <a:r>
              <a:rPr lang="en-US" sz="2400" dirty="0"/>
              <a:t>²</a:t>
            </a:r>
            <a:endParaRPr lang="ar-SA" sz="2400" dirty="0"/>
          </a:p>
        </p:txBody>
      </p:sp>
      <p:sp>
        <p:nvSpPr>
          <p:cNvPr id="23" name="TextBox 22"/>
          <p:cNvSpPr txBox="1"/>
          <p:nvPr/>
        </p:nvSpPr>
        <p:spPr>
          <a:xfrm>
            <a:off x="5408453" y="6021290"/>
            <a:ext cx="2655523" cy="461665"/>
          </a:xfrm>
          <a:prstGeom prst="rect">
            <a:avLst/>
          </a:prstGeom>
          <a:solidFill>
            <a:schemeClr val="bg1"/>
          </a:solidFill>
          <a:ln>
            <a:noFill/>
          </a:ln>
        </p:spPr>
        <p:txBody>
          <a:bodyPr wrap="square" rtlCol="1">
            <a:spAutoFit/>
          </a:bodyPr>
          <a:lstStyle/>
          <a:p>
            <a:r>
              <a:rPr lang="ar-SA" sz="2400" b="1" dirty="0"/>
              <a:t>معادله القطع الناقص :</a:t>
            </a:r>
          </a:p>
        </p:txBody>
      </p:sp>
      <p:grpSp>
        <p:nvGrpSpPr>
          <p:cNvPr id="35" name="Group 34"/>
          <p:cNvGrpSpPr/>
          <p:nvPr/>
        </p:nvGrpSpPr>
        <p:grpSpPr>
          <a:xfrm>
            <a:off x="3623814" y="5766742"/>
            <a:ext cx="1689375" cy="830805"/>
            <a:chOff x="6158575" y="3993661"/>
            <a:chExt cx="1689375" cy="830805"/>
          </a:xfrm>
        </p:grpSpPr>
        <mc:AlternateContent xmlns:mc="http://schemas.openxmlformats.org/markup-compatibility/2006">
          <mc:Choice xmlns:a14="http://schemas.microsoft.com/office/drawing/2010/main" Requires="a14">
            <p:sp>
              <p:nvSpPr>
                <p:cNvPr id="24" name="TextBox 23"/>
                <p:cNvSpPr txBox="1"/>
                <p:nvPr/>
              </p:nvSpPr>
              <p:spPr>
                <a:xfrm>
                  <a:off x="6158575" y="3993661"/>
                  <a:ext cx="269626" cy="830612"/>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400" b="1" i="1">
                                <a:latin typeface="Cambria Math" panose="02040503050406030204" pitchFamily="18" charset="0"/>
                              </a:rPr>
                            </m:ctrlPr>
                          </m:fPr>
                          <m:num>
                            <m:r>
                              <a:rPr lang="en-US" sz="2400" b="1" i="1">
                                <a:latin typeface="Cambria Math"/>
                              </a:rPr>
                              <m:t>𝒙</m:t>
                            </m:r>
                            <m:r>
                              <a:rPr lang="en-US" sz="2400" b="1" i="1">
                                <a:latin typeface="Cambria Math"/>
                              </a:rPr>
                              <m:t>²</m:t>
                            </m:r>
                          </m:num>
                          <m:den>
                            <m:r>
                              <a:rPr lang="ar-SA" sz="2400" b="1" i="1">
                                <a:latin typeface="Cambria Math"/>
                              </a:rPr>
                              <m:t>𝟓𝟎</m:t>
                            </m:r>
                          </m:den>
                        </m:f>
                      </m:oMath>
                    </m:oMathPara>
                  </a14:m>
                  <a:endParaRPr lang="ar-SA" sz="2400" b="1" dirty="0"/>
                </a:p>
              </p:txBody>
            </p:sp>
          </mc:Choice>
          <mc:Fallback>
            <p:sp>
              <p:nvSpPr>
                <p:cNvPr id="24" name="TextBox 23"/>
                <p:cNvSpPr txBox="1">
                  <a:spLocks noRot="1" noChangeAspect="1" noMove="1" noResize="1" noEditPoints="1" noAdjustHandles="1" noChangeArrowheads="1" noChangeShapeType="1" noTextEdit="1"/>
                </p:cNvSpPr>
                <p:nvPr/>
              </p:nvSpPr>
              <p:spPr>
                <a:xfrm>
                  <a:off x="6158575" y="3993661"/>
                  <a:ext cx="269626" cy="830612"/>
                </a:xfrm>
                <a:prstGeom prst="rect">
                  <a:avLst/>
                </a:prstGeom>
                <a:blipFill>
                  <a:blip r:embed="rId8"/>
                  <a:stretch>
                    <a:fillRect r="-68889"/>
                  </a:stretch>
                </a:blipFill>
              </p:spPr>
              <p:txBody>
                <a:bodyPr/>
                <a:lstStyle/>
                <a:p>
                  <a:r>
                    <a:rPr lang="en-US">
                      <a:noFill/>
                    </a:rPr>
                    <a:t> </a:t>
                  </a:r>
                </a:p>
              </p:txBody>
            </p:sp>
          </mc:Fallback>
        </mc:AlternateContent>
        <p:sp>
          <p:nvSpPr>
            <p:cNvPr id="25" name="TextBox 24"/>
            <p:cNvSpPr txBox="1"/>
            <p:nvPr/>
          </p:nvSpPr>
          <p:spPr>
            <a:xfrm>
              <a:off x="6415887" y="4224494"/>
              <a:ext cx="364203" cy="461665"/>
            </a:xfrm>
            <a:prstGeom prst="rect">
              <a:avLst/>
            </a:prstGeom>
            <a:noFill/>
          </p:spPr>
          <p:txBody>
            <a:bodyPr wrap="none" rtlCol="1">
              <a:spAutoFit/>
            </a:bodyPr>
            <a:lstStyle/>
            <a:p>
              <a:r>
                <a:rPr lang="ar-SA" sz="2400" b="1" dirty="0"/>
                <a:t>+</a:t>
              </a:r>
            </a:p>
          </p:txBody>
        </p:sp>
        <mc:AlternateContent xmlns:mc="http://schemas.openxmlformats.org/markup-compatibility/2006">
          <mc:Choice xmlns:a14="http://schemas.microsoft.com/office/drawing/2010/main" Requires="a14">
            <p:sp>
              <p:nvSpPr>
                <p:cNvPr id="26" name="TextBox 25"/>
                <p:cNvSpPr txBox="1"/>
                <p:nvPr/>
              </p:nvSpPr>
              <p:spPr>
                <a:xfrm>
                  <a:off x="7104902" y="3993661"/>
                  <a:ext cx="269626" cy="830805"/>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400" b="1" i="1">
                                <a:latin typeface="Cambria Math" panose="02040503050406030204" pitchFamily="18" charset="0"/>
                              </a:rPr>
                            </m:ctrlPr>
                          </m:fPr>
                          <m:num>
                            <m:r>
                              <a:rPr lang="en-US" sz="2400" b="1" i="1">
                                <a:latin typeface="Cambria Math"/>
                              </a:rPr>
                              <m:t>𝒚</m:t>
                            </m:r>
                            <m:r>
                              <a:rPr lang="en-US" sz="2400" b="1" i="1">
                                <a:latin typeface="Cambria Math"/>
                              </a:rPr>
                              <m:t>²</m:t>
                            </m:r>
                          </m:num>
                          <m:den>
                            <m:r>
                              <a:rPr lang="ar-SA" sz="2400" b="1" i="1">
                                <a:latin typeface="Cambria Math"/>
                              </a:rPr>
                              <m:t>𝟏𝟖</m:t>
                            </m:r>
                          </m:den>
                        </m:f>
                      </m:oMath>
                    </m:oMathPara>
                  </a14:m>
                  <a:endParaRPr lang="ar-SA" sz="2400" b="1" dirty="0"/>
                </a:p>
              </p:txBody>
            </p:sp>
          </mc:Choice>
          <mc:Fallback>
            <p:sp>
              <p:nvSpPr>
                <p:cNvPr id="26" name="TextBox 25"/>
                <p:cNvSpPr txBox="1">
                  <a:spLocks noRot="1" noChangeAspect="1" noMove="1" noResize="1" noEditPoints="1" noAdjustHandles="1" noChangeArrowheads="1" noChangeShapeType="1" noTextEdit="1"/>
                </p:cNvSpPr>
                <p:nvPr/>
              </p:nvSpPr>
              <p:spPr>
                <a:xfrm>
                  <a:off x="7104902" y="3993661"/>
                  <a:ext cx="269626" cy="830805"/>
                </a:xfrm>
                <a:prstGeom prst="rect">
                  <a:avLst/>
                </a:prstGeom>
                <a:blipFill>
                  <a:blip r:embed="rId9"/>
                  <a:stretch>
                    <a:fillRect r="-70455"/>
                  </a:stretch>
                </a:blipFill>
              </p:spPr>
              <p:txBody>
                <a:bodyPr/>
                <a:lstStyle/>
                <a:p>
                  <a:r>
                    <a:rPr lang="en-US">
                      <a:noFill/>
                    </a:rPr>
                    <a:t> </a:t>
                  </a:r>
                </a:p>
              </p:txBody>
            </p:sp>
          </mc:Fallback>
        </mc:AlternateContent>
        <p:sp>
          <p:nvSpPr>
            <p:cNvPr id="27" name="TextBox 26"/>
            <p:cNvSpPr txBox="1"/>
            <p:nvPr/>
          </p:nvSpPr>
          <p:spPr>
            <a:xfrm>
              <a:off x="7164288" y="4263479"/>
              <a:ext cx="683662" cy="461665"/>
            </a:xfrm>
            <a:prstGeom prst="rect">
              <a:avLst/>
            </a:prstGeom>
            <a:noFill/>
          </p:spPr>
          <p:txBody>
            <a:bodyPr wrap="square" rtlCol="1">
              <a:spAutoFit/>
            </a:bodyPr>
            <a:lstStyle/>
            <a:p>
              <a:r>
                <a:rPr lang="en-US" sz="2400" b="1" dirty="0"/>
                <a:t>=1</a:t>
              </a:r>
              <a:endParaRPr lang="ar-SA" sz="2400" b="1" dirty="0"/>
            </a:p>
          </p:txBody>
        </p:sp>
      </p:grpSp>
      <mc:AlternateContent xmlns:mc="http://schemas.openxmlformats.org/markup-compatibility/2006">
        <mc:Choice xmlns:a14="http://schemas.microsoft.com/office/drawing/2010/main" Requires="a14">
          <p:sp>
            <p:nvSpPr>
              <p:cNvPr id="29" name="TextBox 28"/>
              <p:cNvSpPr txBox="1"/>
              <p:nvPr/>
            </p:nvSpPr>
            <p:spPr>
              <a:xfrm>
                <a:off x="2339754" y="2755357"/>
                <a:ext cx="4888693" cy="497637"/>
              </a:xfrm>
              <a:prstGeom prst="rect">
                <a:avLst/>
              </a:prstGeom>
              <a:noFill/>
            </p:spPr>
            <p:txBody>
              <a:bodyPr wrap="square" rtlCol="1">
                <a:spAutoFit/>
              </a:bodyPr>
              <a:lstStyle/>
              <a:p>
                <a:r>
                  <a:rPr lang="ar-SA" sz="2400" b="1" dirty="0">
                    <a:sym typeface="Symbol"/>
                  </a:rPr>
                  <a:t>من </a:t>
                </a:r>
                <a:r>
                  <a:rPr lang="ar-SA" sz="2400" b="1" dirty="0"/>
                  <a:t>البؤرة </a:t>
                </a:r>
                <a:r>
                  <a:rPr lang="en-US" sz="2400" b="1" dirty="0"/>
                  <a:t>F(</a:t>
                </a:r>
                <a14:m>
                  <m:oMath xmlns:m="http://schemas.openxmlformats.org/officeDocument/2006/math">
                    <m:r>
                      <a:rPr lang="en-US" sz="2400" b="1" i="1">
                        <a:latin typeface="Cambria Math"/>
                      </a:rPr>
                      <m:t>−</m:t>
                    </m:r>
                    <m:r>
                      <a:rPr lang="en-US" sz="2400" b="1" i="1">
                        <a:latin typeface="Cambria Math"/>
                      </a:rPr>
                      <m:t>𝟒</m:t>
                    </m:r>
                    <m:rad>
                      <m:radPr>
                        <m:degHide m:val="on"/>
                        <m:ctrlPr>
                          <a:rPr lang="en-US" sz="2400" b="1" i="1">
                            <a:latin typeface="Cambria Math" panose="02040503050406030204" pitchFamily="18" charset="0"/>
                          </a:rPr>
                        </m:ctrlPr>
                      </m:radPr>
                      <m:deg/>
                      <m:e>
                        <m:r>
                          <a:rPr lang="en-US" sz="2400" b="1" i="1">
                            <a:latin typeface="Cambria Math"/>
                          </a:rPr>
                          <m:t>𝟐</m:t>
                        </m:r>
                      </m:e>
                    </m:rad>
                  </m:oMath>
                </a14:m>
                <a:r>
                  <a:rPr lang="en-US" sz="2400" b="1" dirty="0"/>
                  <a:t>,0)</a:t>
                </a:r>
                <a:r>
                  <a:rPr lang="ar-SA" sz="2400" b="1" dirty="0"/>
                  <a:t> نستنتج   </a:t>
                </a:r>
                <a:r>
                  <a:rPr lang="en-US" sz="2400" b="1" dirty="0"/>
                  <a:t>c =</a:t>
                </a:r>
                <a14:m>
                  <m:oMath xmlns:m="http://schemas.openxmlformats.org/officeDocument/2006/math">
                    <m:r>
                      <a:rPr lang="en-US" sz="2400" b="1" i="1">
                        <a:latin typeface="Cambria Math"/>
                      </a:rPr>
                      <m:t> </m:t>
                    </m:r>
                    <m:r>
                      <a:rPr lang="en-US" sz="2400" b="1" i="1">
                        <a:latin typeface="Cambria Math"/>
                      </a:rPr>
                      <m:t>𝟒</m:t>
                    </m:r>
                    <m:rad>
                      <m:radPr>
                        <m:degHide m:val="on"/>
                        <m:ctrlPr>
                          <a:rPr lang="en-US" sz="2400" b="1" i="1">
                            <a:latin typeface="Cambria Math" panose="02040503050406030204" pitchFamily="18" charset="0"/>
                          </a:rPr>
                        </m:ctrlPr>
                      </m:radPr>
                      <m:deg/>
                      <m:e>
                        <m:r>
                          <a:rPr lang="en-US" sz="2400" b="1" i="1">
                            <a:latin typeface="Cambria Math"/>
                          </a:rPr>
                          <m:t>𝟐</m:t>
                        </m:r>
                      </m:e>
                    </m:rad>
                  </m:oMath>
                </a14:m>
                <a:endParaRPr lang="ar-SA" dirty="0"/>
              </a:p>
            </p:txBody>
          </p:sp>
        </mc:Choice>
        <mc:Fallback>
          <p:sp>
            <p:nvSpPr>
              <p:cNvPr id="29" name="TextBox 28"/>
              <p:cNvSpPr txBox="1">
                <a:spLocks noRot="1" noChangeAspect="1" noMove="1" noResize="1" noEditPoints="1" noAdjustHandles="1" noChangeArrowheads="1" noChangeShapeType="1" noTextEdit="1"/>
              </p:cNvSpPr>
              <p:nvPr/>
            </p:nvSpPr>
            <p:spPr>
              <a:xfrm>
                <a:off x="2339754" y="2755357"/>
                <a:ext cx="4888693" cy="497637"/>
              </a:xfrm>
              <a:prstGeom prst="rect">
                <a:avLst/>
              </a:prstGeom>
              <a:blipFill>
                <a:blip r:embed="rId10"/>
                <a:stretch>
                  <a:fillRect l="-998" t="-2439" r="-1870" b="-2804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3131840" y="3259069"/>
                <a:ext cx="1378692" cy="584904"/>
              </a:xfrm>
              <a:prstGeom prst="rect">
                <a:avLst/>
              </a:prstGeom>
              <a:noFill/>
            </p:spPr>
            <p:txBody>
              <a:bodyPr wrap="square" rtlCol="1">
                <a:spAutoFit/>
              </a:bodyPr>
              <a:lstStyle/>
              <a:p>
                <a:r>
                  <a:rPr lang="en-US" sz="2400" b="1" i="1" dirty="0"/>
                  <a:t>  </a:t>
                </a:r>
                <a:r>
                  <a:rPr lang="en-US" sz="2400" b="1" i="1" dirty="0">
                    <a:latin typeface="رموز الرياضيات العربية"/>
                    <a:cs typeface="رموز الرياضيات العربية"/>
                  </a:rPr>
                  <a:t>e  </a:t>
                </a:r>
                <a:r>
                  <a:rPr lang="en-US" sz="2400" b="1" i="1" dirty="0" err="1"/>
                  <a:t>e</a:t>
                </a:r>
                <a:r>
                  <a:rPr lang="en-US" sz="2400" b="1" i="1" dirty="0"/>
                  <a:t>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𝒄</m:t>
                        </m:r>
                      </m:num>
                      <m:den>
                        <m:r>
                          <a:rPr lang="en-US" sz="2400" b="1" i="1">
                            <a:latin typeface="Cambria Math"/>
                          </a:rPr>
                          <m:t>𝒂</m:t>
                        </m:r>
                      </m:den>
                    </m:f>
                  </m:oMath>
                </a14:m>
                <a:endParaRPr lang="ar-SA" sz="2400" b="1" i="1" dirty="0"/>
              </a:p>
            </p:txBody>
          </p:sp>
        </mc:Choice>
        <mc:Fallback>
          <p:sp>
            <p:nvSpPr>
              <p:cNvPr id="32" name="TextBox 31"/>
              <p:cNvSpPr txBox="1">
                <a:spLocks noRot="1" noChangeAspect="1" noMove="1" noResize="1" noEditPoints="1" noAdjustHandles="1" noChangeArrowheads="1" noChangeShapeType="1" noTextEdit="1"/>
              </p:cNvSpPr>
              <p:nvPr/>
            </p:nvSpPr>
            <p:spPr>
              <a:xfrm>
                <a:off x="3131840" y="3259069"/>
                <a:ext cx="1378692" cy="584904"/>
              </a:xfrm>
              <a:prstGeom prst="rect">
                <a:avLst/>
              </a:prstGeom>
              <a:blipFill>
                <a:blip r:embed="rId11"/>
                <a:stretch>
                  <a:fillRect t="-2083" b="-104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2915816" y="3800074"/>
                <a:ext cx="1872208" cy="687239"/>
              </a:xfrm>
              <a:prstGeom prst="rect">
                <a:avLst/>
              </a:prstGeom>
              <a:noFill/>
            </p:spPr>
            <p:txBody>
              <a:bodyPr wrap="square" rtlCol="1">
                <a:spAutoFit/>
              </a:bodyPr>
              <a:lstStyle/>
              <a:p>
                <a:r>
                  <a:rPr lang="en-US" sz="2400" b="1" i="1" dirty="0"/>
                  <a:t>  </a:t>
                </a:r>
                <a:r>
                  <a:rPr lang="en-US" sz="2400" b="1" i="1" dirty="0">
                    <a:latin typeface="رموز الرياضيات العربية"/>
                    <a:cs typeface="رموز الرياضيات العربية"/>
                    <a:sym typeface="Symbol"/>
                  </a:rPr>
                  <a:t></a:t>
                </a:r>
                <a:r>
                  <a:rPr lang="en-US" sz="2400" b="1" i="1" dirty="0">
                    <a:latin typeface="رموز الرياضيات العربية"/>
                    <a:cs typeface="رموز الرياضيات العربية"/>
                  </a:rPr>
                  <a:t>  </a:t>
                </a:r>
                <a14:m>
                  <m:oMath xmlns:m="http://schemas.openxmlformats.org/officeDocument/2006/math">
                    <m:f>
                      <m:fPr>
                        <m:ctrlPr>
                          <a:rPr lang="en-US" sz="2400" b="1" i="1" dirty="0">
                            <a:latin typeface="Cambria Math" panose="02040503050406030204" pitchFamily="18" charset="0"/>
                          </a:rPr>
                        </m:ctrlPr>
                      </m:fPr>
                      <m:num>
                        <m:r>
                          <a:rPr lang="en-US" sz="2400" b="1" i="1" dirty="0">
                            <a:latin typeface="Cambria Math"/>
                          </a:rPr>
                          <m:t>𝟒</m:t>
                        </m:r>
                      </m:num>
                      <m:den>
                        <m:r>
                          <a:rPr lang="en-US" sz="2400" b="1" i="1" dirty="0">
                            <a:latin typeface="Cambria Math"/>
                          </a:rPr>
                          <m:t>𝟓</m:t>
                        </m:r>
                      </m:den>
                    </m:f>
                  </m:oMath>
                </a14:m>
                <a:r>
                  <a:rPr lang="en-US" sz="2400" b="1" i="1" dirty="0"/>
                  <a:t>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𝟒</m:t>
                        </m:r>
                        <m:rad>
                          <m:radPr>
                            <m:degHide m:val="on"/>
                            <m:ctrlPr>
                              <a:rPr lang="en-US" sz="2400" b="1" i="1">
                                <a:latin typeface="Cambria Math" panose="02040503050406030204" pitchFamily="18" charset="0"/>
                              </a:rPr>
                            </m:ctrlPr>
                          </m:radPr>
                          <m:deg/>
                          <m:e>
                            <m:r>
                              <a:rPr lang="en-US" sz="2400" b="1" i="1">
                                <a:latin typeface="Cambria Math"/>
                              </a:rPr>
                              <m:t>𝟐</m:t>
                            </m:r>
                          </m:e>
                        </m:rad>
                      </m:num>
                      <m:den>
                        <m:r>
                          <a:rPr lang="en-US" sz="2400" b="1" i="1">
                            <a:latin typeface="Cambria Math"/>
                          </a:rPr>
                          <m:t>𝒂</m:t>
                        </m:r>
                      </m:den>
                    </m:f>
                  </m:oMath>
                </a14:m>
                <a:endParaRPr lang="ar-SA" sz="2400" b="1" i="1" dirty="0"/>
              </a:p>
            </p:txBody>
          </p:sp>
        </mc:Choice>
        <mc:Fallback>
          <p:sp>
            <p:nvSpPr>
              <p:cNvPr id="33" name="TextBox 32"/>
              <p:cNvSpPr txBox="1">
                <a:spLocks noRot="1" noChangeAspect="1" noMove="1" noResize="1" noEditPoints="1" noAdjustHandles="1" noChangeArrowheads="1" noChangeShapeType="1" noTextEdit="1"/>
              </p:cNvSpPr>
              <p:nvPr/>
            </p:nvSpPr>
            <p:spPr>
              <a:xfrm>
                <a:off x="2915816" y="3800074"/>
                <a:ext cx="1872208" cy="687239"/>
              </a:xfrm>
              <a:prstGeom prst="rect">
                <a:avLst/>
              </a:prstGeom>
              <a:blipFill>
                <a:blip r:embed="rId12"/>
                <a:stretch>
                  <a:fillRect b="-6195"/>
                </a:stretch>
              </a:blipFill>
            </p:spPr>
            <p:txBody>
              <a:bodyPr/>
              <a:lstStyle/>
              <a:p>
                <a:r>
                  <a:rPr lang="en-US">
                    <a:noFill/>
                  </a:rPr>
                  <a:t> </a:t>
                </a:r>
              </a:p>
            </p:txBody>
          </p:sp>
        </mc:Fallback>
      </mc:AlternateContent>
      <p:grpSp>
        <p:nvGrpSpPr>
          <p:cNvPr id="36" name="Group 35"/>
          <p:cNvGrpSpPr/>
          <p:nvPr/>
        </p:nvGrpSpPr>
        <p:grpSpPr>
          <a:xfrm>
            <a:off x="2699792" y="5336650"/>
            <a:ext cx="4104456" cy="468614"/>
            <a:chOff x="3309859" y="5292490"/>
            <a:chExt cx="3600400" cy="468614"/>
          </a:xfrm>
        </p:grpSpPr>
        <p:sp>
          <p:nvSpPr>
            <p:cNvPr id="21" name="TextBox 20"/>
            <p:cNvSpPr txBox="1"/>
            <p:nvPr/>
          </p:nvSpPr>
          <p:spPr>
            <a:xfrm>
              <a:off x="3309859" y="5299439"/>
              <a:ext cx="1610314" cy="461665"/>
            </a:xfrm>
            <a:prstGeom prst="rect">
              <a:avLst/>
            </a:prstGeom>
            <a:noFill/>
          </p:spPr>
          <p:txBody>
            <a:bodyPr wrap="square" rtlCol="1">
              <a:spAutoFit/>
            </a:bodyPr>
            <a:lstStyle/>
            <a:p>
              <a:r>
                <a:rPr lang="en-GB" sz="2400" b="1" dirty="0"/>
                <a:t>32=50 – b</a:t>
              </a:r>
              <a:r>
                <a:rPr lang="en-GB" sz="2400" dirty="0"/>
                <a:t>²</a:t>
              </a:r>
              <a:endParaRPr lang="ar-SA" sz="2400" dirty="0"/>
            </a:p>
          </p:txBody>
        </p:sp>
        <p:sp>
          <p:nvSpPr>
            <p:cNvPr id="22" name="TextBox 21"/>
            <p:cNvSpPr txBox="1"/>
            <p:nvPr/>
          </p:nvSpPr>
          <p:spPr>
            <a:xfrm>
              <a:off x="5755253" y="5292490"/>
              <a:ext cx="1155006" cy="461665"/>
            </a:xfrm>
            <a:prstGeom prst="rect">
              <a:avLst/>
            </a:prstGeom>
            <a:noFill/>
          </p:spPr>
          <p:txBody>
            <a:bodyPr wrap="square" rtlCol="1">
              <a:spAutoFit/>
            </a:bodyPr>
            <a:lstStyle/>
            <a:p>
              <a:r>
                <a:rPr lang="en-US" sz="2400" b="1" dirty="0"/>
                <a:t>b²=18</a:t>
              </a:r>
              <a:endParaRPr lang="ar-SA" sz="2400" b="1" dirty="0"/>
            </a:p>
          </p:txBody>
        </p:sp>
        <p:sp>
          <p:nvSpPr>
            <p:cNvPr id="34" name="Right Arrow 33"/>
            <p:cNvSpPr/>
            <p:nvPr/>
          </p:nvSpPr>
          <p:spPr>
            <a:xfrm>
              <a:off x="5002139" y="5545088"/>
              <a:ext cx="828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57533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P spid="10" grpId="0"/>
      <p:bldP spid="11" grpId="0"/>
      <p:bldP spid="19" grpId="0"/>
      <p:bldP spid="20" grpId="0"/>
      <p:bldP spid="23" grpId="0" animBg="1"/>
      <p:bldP spid="29" grpId="0"/>
      <p:bldP spid="32" grpId="0"/>
      <p:bldP spid="33" grpId="0"/>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p:cNvSpPr txBox="1"/>
              <p:nvPr/>
            </p:nvSpPr>
            <p:spPr>
              <a:xfrm>
                <a:off x="325264" y="116632"/>
                <a:ext cx="7748172" cy="803682"/>
              </a:xfrm>
              <a:prstGeom prst="rect">
                <a:avLst/>
              </a:prstGeom>
              <a:noFill/>
            </p:spPr>
            <p:txBody>
              <a:bodyPr wrap="square" rtlCol="1">
                <a:spAutoFit/>
              </a:bodyPr>
              <a:lstStyle/>
              <a:p>
                <a:r>
                  <a:rPr lang="ar-SA" sz="3200" b="1" dirty="0">
                    <a:solidFill>
                      <a:srgbClr val="FF0000"/>
                    </a:solidFill>
                  </a:rPr>
                  <a:t>اختلافه المركزى </a:t>
                </a:r>
                <a:r>
                  <a:rPr lang="en-GB" sz="3200" b="1" dirty="0">
                    <a:solidFill>
                      <a:srgbClr val="FF0000"/>
                    </a:solidFill>
                  </a:rPr>
                  <a:t>e=</a:t>
                </a:r>
                <a14:m>
                  <m:oMath xmlns:m="http://schemas.openxmlformats.org/officeDocument/2006/math">
                    <m:rad>
                      <m:radPr>
                        <m:degHide m:val="on"/>
                        <m:ctrlPr>
                          <a:rPr lang="en-GB" sz="3200" b="1" i="1">
                            <a:solidFill>
                              <a:srgbClr val="FF0000"/>
                            </a:solidFill>
                            <a:latin typeface="Cambria Math" panose="02040503050406030204" pitchFamily="18" charset="0"/>
                          </a:rPr>
                        </m:ctrlPr>
                      </m:radPr>
                      <m:deg/>
                      <m:e>
                        <m:r>
                          <a:rPr lang="ar-SA" sz="3200" b="1" i="1">
                            <a:solidFill>
                              <a:srgbClr val="FF0000"/>
                            </a:solidFill>
                            <a:latin typeface="Cambria Math"/>
                          </a:rPr>
                          <m:t>𝟑</m:t>
                        </m:r>
                      </m:e>
                    </m:rad>
                  </m:oMath>
                </a14:m>
                <a:r>
                  <a:rPr lang="en-GB" sz="3200" b="1" dirty="0">
                    <a:solidFill>
                      <a:srgbClr val="FF0000"/>
                    </a:solidFill>
                  </a:rPr>
                  <a:t>) </a:t>
                </a:r>
                <a:r>
                  <a:rPr lang="ar-SA" sz="3200" b="1" dirty="0">
                    <a:solidFill>
                      <a:srgbClr val="FF0000"/>
                    </a:solidFill>
                  </a:rPr>
                  <a:t>)   ومعادله احد دليليه: </a:t>
                </a:r>
                <a:r>
                  <a:rPr lang="en-GB" sz="3200" b="1" dirty="0">
                    <a:solidFill>
                      <a:srgbClr val="FF0000"/>
                    </a:solidFill>
                  </a:rPr>
                  <a:t>x=</a:t>
                </a:r>
                <a14:m>
                  <m:oMath xmlns:m="http://schemas.openxmlformats.org/officeDocument/2006/math">
                    <m:f>
                      <m:fPr>
                        <m:ctrlPr>
                          <a:rPr lang="en-GB" sz="3200" b="1" i="1">
                            <a:solidFill>
                              <a:srgbClr val="FF0000"/>
                            </a:solidFill>
                            <a:latin typeface="Cambria Math" panose="02040503050406030204" pitchFamily="18" charset="0"/>
                          </a:rPr>
                        </m:ctrlPr>
                      </m:fPr>
                      <m:num>
                        <m:r>
                          <a:rPr lang="ar-SA" sz="3200" b="1" i="1">
                            <a:solidFill>
                              <a:srgbClr val="FF0000"/>
                            </a:solidFill>
                            <a:latin typeface="Cambria Math"/>
                          </a:rPr>
                          <m:t>𝟏</m:t>
                        </m:r>
                      </m:num>
                      <m:den>
                        <m:r>
                          <a:rPr lang="ar-SA" sz="3200" b="1" i="1">
                            <a:solidFill>
                              <a:srgbClr val="FF0000"/>
                            </a:solidFill>
                            <a:latin typeface="Cambria Math"/>
                          </a:rPr>
                          <m:t>𝟑</m:t>
                        </m:r>
                      </m:den>
                    </m:f>
                  </m:oMath>
                </a14:m>
                <a:endParaRPr lang="ar-SA" sz="3200" b="1" dirty="0">
                  <a:solidFill>
                    <a:srgbClr val="FF0000"/>
                  </a:solidFill>
                </a:endParaRPr>
              </a:p>
            </p:txBody>
          </p:sp>
        </mc:Choice>
        <mc:Fallback>
          <p:sp>
            <p:nvSpPr>
              <p:cNvPr id="4" name="TextBox 3"/>
              <p:cNvSpPr txBox="1">
                <a:spLocks noRot="1" noChangeAspect="1" noMove="1" noResize="1" noEditPoints="1" noAdjustHandles="1" noChangeArrowheads="1" noChangeShapeType="1" noTextEdit="1"/>
              </p:cNvSpPr>
              <p:nvPr/>
            </p:nvSpPr>
            <p:spPr>
              <a:xfrm>
                <a:off x="325264" y="116632"/>
                <a:ext cx="7748172" cy="803682"/>
              </a:xfrm>
              <a:prstGeom prst="rect">
                <a:avLst/>
              </a:prstGeom>
              <a:blipFill>
                <a:blip r:embed="rId2"/>
                <a:stretch>
                  <a:fillRect r="-2046" b="-9848"/>
                </a:stretch>
              </a:blipFill>
            </p:spPr>
            <p:txBody>
              <a:bodyPr/>
              <a:lstStyle/>
              <a:p>
                <a:r>
                  <a:rPr lang="en-US">
                    <a:noFill/>
                  </a:rPr>
                  <a:t> </a:t>
                </a:r>
              </a:p>
            </p:txBody>
          </p:sp>
        </mc:Fallback>
      </mc:AlternateContent>
      <p:grpSp>
        <p:nvGrpSpPr>
          <p:cNvPr id="5" name="Group 4"/>
          <p:cNvGrpSpPr/>
          <p:nvPr/>
        </p:nvGrpSpPr>
        <p:grpSpPr>
          <a:xfrm>
            <a:off x="8123293" y="116632"/>
            <a:ext cx="432000" cy="432000"/>
            <a:chOff x="7956399" y="1268760"/>
            <a:chExt cx="432000" cy="432000"/>
          </a:xfrm>
        </p:grpSpPr>
        <p:sp>
          <p:nvSpPr>
            <p:cNvPr id="6" name="Flowchart: Connector 5"/>
            <p:cNvSpPr/>
            <p:nvPr/>
          </p:nvSpPr>
          <p:spPr>
            <a:xfrm>
              <a:off x="7956399" y="1268760"/>
              <a:ext cx="432000" cy="432000"/>
            </a:xfrm>
            <a:prstGeom prst="flowChartConnector">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dirty="0"/>
                <a:t>	</a:t>
              </a:r>
            </a:p>
          </p:txBody>
        </p:sp>
        <p:sp>
          <p:nvSpPr>
            <p:cNvPr id="7" name="TextBox 6"/>
            <p:cNvSpPr txBox="1"/>
            <p:nvPr/>
          </p:nvSpPr>
          <p:spPr>
            <a:xfrm>
              <a:off x="8005506" y="1268760"/>
              <a:ext cx="360040" cy="400110"/>
            </a:xfrm>
            <a:prstGeom prst="rect">
              <a:avLst/>
            </a:prstGeom>
            <a:noFill/>
          </p:spPr>
          <p:txBody>
            <a:bodyPr wrap="square" rtlCol="1">
              <a:spAutoFit/>
            </a:bodyPr>
            <a:lstStyle/>
            <a:p>
              <a:r>
                <a:rPr lang="en-US" sz="2000" b="1" dirty="0"/>
                <a:t>c</a:t>
              </a:r>
              <a:endParaRPr lang="ar-SA" sz="2000" b="1" dirty="0"/>
            </a:p>
          </p:txBody>
        </p:sp>
      </p:grpSp>
      <mc:AlternateContent xmlns:mc="http://schemas.openxmlformats.org/markup-compatibility/2006">
        <mc:Choice xmlns:a14="http://schemas.microsoft.com/office/drawing/2010/main" Requires="a14">
          <p:sp>
            <p:nvSpPr>
              <p:cNvPr id="9" name="TextBox 8"/>
              <p:cNvSpPr txBox="1"/>
              <p:nvPr/>
            </p:nvSpPr>
            <p:spPr>
              <a:xfrm>
                <a:off x="323528" y="1484786"/>
                <a:ext cx="3256046" cy="461665"/>
              </a:xfrm>
              <a:prstGeom prst="rect">
                <a:avLst/>
              </a:prstGeom>
              <a:noFill/>
            </p:spPr>
            <p:txBody>
              <a:bodyPr wrap="square" rtlCol="1">
                <a:spAutoFit/>
              </a:bodyPr>
              <a:lstStyle/>
              <a:p>
                <a14:m>
                  <m:oMath xmlns:m="http://schemas.openxmlformats.org/officeDocument/2006/math">
                    <m:r>
                      <a:rPr lang="ar-SA" sz="2400" b="1" i="1">
                        <a:latin typeface="Cambria Math"/>
                        <a:ea typeface="Cambria Math"/>
                      </a:rPr>
                      <m:t>∴  </m:t>
                    </m:r>
                  </m:oMath>
                </a14:m>
                <a:r>
                  <a:rPr lang="ar-SA" sz="2400" b="1" dirty="0"/>
                  <a:t> القطع هو قطع زائد</a:t>
                </a:r>
              </a:p>
            </p:txBody>
          </p:sp>
        </mc:Choice>
        <mc:Fallback>
          <p:sp>
            <p:nvSpPr>
              <p:cNvPr id="9" name="TextBox 8"/>
              <p:cNvSpPr txBox="1">
                <a:spLocks noRot="1" noChangeAspect="1" noMove="1" noResize="1" noEditPoints="1" noAdjustHandles="1" noChangeArrowheads="1" noChangeShapeType="1" noTextEdit="1"/>
              </p:cNvSpPr>
              <p:nvPr/>
            </p:nvSpPr>
            <p:spPr>
              <a:xfrm>
                <a:off x="323528" y="1484786"/>
                <a:ext cx="3256046" cy="461665"/>
              </a:xfrm>
              <a:prstGeom prst="rect">
                <a:avLst/>
              </a:prstGeom>
              <a:blipFill>
                <a:blip r:embed="rId3"/>
                <a:stretch>
                  <a:fillRect t="-9333" b="-3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TextBox 9"/>
              <p:cNvSpPr txBox="1"/>
              <p:nvPr/>
            </p:nvSpPr>
            <p:spPr>
              <a:xfrm>
                <a:off x="535623" y="2103241"/>
                <a:ext cx="2956259" cy="647357"/>
              </a:xfrm>
              <a:prstGeom prst="rect">
                <a:avLst/>
              </a:prstGeom>
              <a:noFill/>
            </p:spPr>
            <p:txBody>
              <a:bodyPr wrap="none" rtlCol="1">
                <a:spAutoFit/>
              </a:bodyPr>
              <a:lstStyle/>
              <a:p>
                <a:r>
                  <a:rPr lang="ar-SA" sz="2400" b="1" dirty="0">
                    <a:sym typeface="Symbol"/>
                  </a:rPr>
                  <a:t></a:t>
                </a:r>
                <a:r>
                  <a:rPr lang="ar-SA" sz="2400" b="1" dirty="0"/>
                  <a:t>معادله احد دليليه  </a:t>
                </a:r>
                <a:r>
                  <a:rPr lang="en-US" sz="2400" b="1" dirty="0"/>
                  <a:t>x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𝟑</m:t>
                        </m:r>
                      </m:den>
                    </m:f>
                  </m:oMath>
                </a14:m>
                <a:endParaRPr lang="ar-SA" sz="2400" b="1" dirty="0"/>
              </a:p>
            </p:txBody>
          </p:sp>
        </mc:Choice>
        <mc:Fallback>
          <p:sp>
            <p:nvSpPr>
              <p:cNvPr id="10" name="TextBox 9"/>
              <p:cNvSpPr txBox="1">
                <a:spLocks noRot="1" noChangeAspect="1" noMove="1" noResize="1" noEditPoints="1" noAdjustHandles="1" noChangeArrowheads="1" noChangeShapeType="1" noTextEdit="1"/>
              </p:cNvSpPr>
              <p:nvPr/>
            </p:nvSpPr>
            <p:spPr>
              <a:xfrm>
                <a:off x="535623" y="2103241"/>
                <a:ext cx="2956259" cy="647357"/>
              </a:xfrm>
              <a:prstGeom prst="rect">
                <a:avLst/>
              </a:prstGeom>
              <a:blipFill>
                <a:blip r:embed="rId4"/>
                <a:stretch>
                  <a:fillRect r="-3093" b="-47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477914" y="877304"/>
                <a:ext cx="2863760" cy="496483"/>
              </a:xfrm>
              <a:prstGeom prst="rect">
                <a:avLst/>
              </a:prstGeom>
              <a:noFill/>
            </p:spPr>
            <p:txBody>
              <a:bodyPr wrap="square" rtlCol="1">
                <a:spAutoFit/>
              </a:bodyPr>
              <a:lstStyle/>
              <a:p>
                <a:r>
                  <a:rPr lang="en-US" sz="2400" b="1" dirty="0"/>
                  <a:t>  </a:t>
                </a:r>
                <a:r>
                  <a:rPr lang="en-US" sz="2400" b="1" dirty="0">
                    <a:latin typeface="رموز الرياضيات العربية"/>
                    <a:cs typeface="رموز الرياضيات العربية"/>
                  </a:rPr>
                  <a:t>e  </a:t>
                </a:r>
                <a:r>
                  <a:rPr lang="en-US" sz="2400" b="1" dirty="0" err="1"/>
                  <a:t>e</a:t>
                </a:r>
                <a:r>
                  <a:rPr lang="en-US" sz="2400" b="1" dirty="0"/>
                  <a:t> = </a:t>
                </a:r>
                <a14:m>
                  <m:oMath xmlns:m="http://schemas.openxmlformats.org/officeDocument/2006/math">
                    <m:rad>
                      <m:radPr>
                        <m:degHide m:val="on"/>
                        <m:ctrlPr>
                          <a:rPr lang="en-US" sz="2400" b="1" i="1">
                            <a:latin typeface="Cambria Math" panose="02040503050406030204" pitchFamily="18" charset="0"/>
                            <a:sym typeface="Symbol"/>
                          </a:rPr>
                        </m:ctrlPr>
                      </m:radPr>
                      <m:deg/>
                      <m:e>
                        <m:r>
                          <a:rPr lang="en-US" sz="2400" b="1" i="1">
                            <a:latin typeface="Cambria Math"/>
                            <a:sym typeface="Symbol"/>
                          </a:rPr>
                          <m:t>𝟑</m:t>
                        </m:r>
                        <m:r>
                          <a:rPr lang="en-US" sz="2400" b="1" i="1">
                            <a:latin typeface="Cambria Math"/>
                            <a:sym typeface="Symbol"/>
                          </a:rPr>
                          <m:t>  </m:t>
                        </m:r>
                      </m:e>
                    </m:rad>
                    <m:r>
                      <a:rPr lang="en-US" sz="2400" b="1" i="1">
                        <a:latin typeface="Cambria Math"/>
                        <a:sym typeface="Symbol"/>
                      </a:rPr>
                      <m:t> </m:t>
                    </m:r>
                    <m:r>
                      <a:rPr lang="en-US" sz="2400" b="1">
                        <a:latin typeface="Cambria Math"/>
                      </a:rPr>
                      <m:t>  </m:t>
                    </m:r>
                    <m:rad>
                      <m:radPr>
                        <m:degHide m:val="on"/>
                        <m:ctrlPr>
                          <a:rPr lang="en-US" sz="2400" b="1" i="1">
                            <a:latin typeface="Cambria Math" panose="02040503050406030204" pitchFamily="18" charset="0"/>
                          </a:rPr>
                        </m:ctrlPr>
                      </m:radPr>
                      <m:deg/>
                      <m:e>
                        <m:r>
                          <a:rPr lang="en-US" sz="2400" b="1" i="1">
                            <a:latin typeface="Cambria Math"/>
                          </a:rPr>
                          <m:t>𝟑</m:t>
                        </m:r>
                      </m:e>
                    </m:rad>
                  </m:oMath>
                </a14:m>
                <a:r>
                  <a:rPr lang="en-US" sz="2400" b="1" dirty="0">
                    <a:latin typeface="Arial Unicode MS"/>
                    <a:ea typeface="Arial Unicode MS"/>
                    <a:cs typeface="Arial Unicode MS"/>
                  </a:rPr>
                  <a:t>&gt;1</a:t>
                </a:r>
                <a:endParaRPr lang="ar-SA" sz="2400" b="1" dirty="0"/>
              </a:p>
            </p:txBody>
          </p:sp>
        </mc:Choice>
        <mc:Fallback>
          <p:sp>
            <p:nvSpPr>
              <p:cNvPr id="12" name="TextBox 11"/>
              <p:cNvSpPr txBox="1">
                <a:spLocks noRot="1" noChangeAspect="1" noMove="1" noResize="1" noEditPoints="1" noAdjustHandles="1" noChangeArrowheads="1" noChangeShapeType="1" noTextEdit="1"/>
              </p:cNvSpPr>
              <p:nvPr/>
            </p:nvSpPr>
            <p:spPr>
              <a:xfrm>
                <a:off x="477914" y="877304"/>
                <a:ext cx="2863760" cy="496483"/>
              </a:xfrm>
              <a:prstGeom prst="rect">
                <a:avLst/>
              </a:prstGeom>
              <a:blipFill>
                <a:blip r:embed="rId5"/>
                <a:stretch>
                  <a:fillRect t="-4938" r="-3617" b="-2839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325265" y="2670013"/>
                <a:ext cx="4053237" cy="830997"/>
              </a:xfrm>
              <a:prstGeom prst="rect">
                <a:avLst/>
              </a:prstGeom>
              <a:noFill/>
            </p:spPr>
            <p:txBody>
              <a:bodyPr wrap="square" rtlCol="1">
                <a:spAutoFit/>
              </a:bodyPr>
              <a:lstStyle/>
              <a:p>
                <a:r>
                  <a:rPr lang="ar-SA" sz="2400" b="1" dirty="0">
                    <a:latin typeface="Simplified Arabic" panose="02020603050405020304" pitchFamily="18" charset="-78"/>
                    <a:cs typeface="Simplified Arabic" panose="02020603050405020304" pitchFamily="18" charset="-78"/>
                    <a:sym typeface="Symbol"/>
                  </a:rPr>
                  <a:t></a:t>
                </a:r>
                <a:r>
                  <a:rPr lang="ar-SA" sz="2400" b="1" dirty="0">
                    <a:latin typeface="Simplified Arabic" panose="02020603050405020304" pitchFamily="18" charset="-78"/>
                    <a:cs typeface="Simplified Arabic" panose="02020603050405020304" pitchFamily="18" charset="-78"/>
                  </a:rPr>
                  <a:t>المحور القاطع (الاساسي) ينطبق على محور السينات ومركزه </a:t>
                </a:r>
                <a14:m>
                  <m:oMath xmlns:m="http://schemas.openxmlformats.org/officeDocument/2006/math">
                    <m:d>
                      <m:dPr>
                        <m:ctrlPr>
                          <a:rPr lang="ar-SA" sz="2400" b="1" i="1">
                            <a:latin typeface="Cambria Math" panose="02040503050406030204" pitchFamily="18" charset="0"/>
                            <a:cs typeface="Simplified Arabic" panose="02020603050405020304" pitchFamily="18" charset="-78"/>
                          </a:rPr>
                        </m:ctrlPr>
                      </m:dPr>
                      <m:e>
                        <m:r>
                          <a:rPr lang="ar-SA" sz="2400" b="1" i="1">
                            <a:latin typeface="Cambria Math"/>
                            <a:cs typeface="Simplified Arabic" panose="02020603050405020304" pitchFamily="18" charset="-78"/>
                          </a:rPr>
                          <m:t>𝟎</m:t>
                        </m:r>
                        <m:r>
                          <a:rPr lang="ar-SA" sz="2400" b="1" i="1">
                            <a:latin typeface="Cambria Math"/>
                            <a:cs typeface="Simplified Arabic" panose="02020603050405020304" pitchFamily="18" charset="-78"/>
                          </a:rPr>
                          <m:t>,</m:t>
                        </m:r>
                        <m:r>
                          <a:rPr lang="ar-KW" sz="2400" b="1" i="1">
                            <a:latin typeface="Cambria Math"/>
                            <a:cs typeface="Simplified Arabic" panose="02020603050405020304" pitchFamily="18" charset="-78"/>
                          </a:rPr>
                          <m:t>𝟎</m:t>
                        </m:r>
                      </m:e>
                    </m:d>
                  </m:oMath>
                </a14:m>
                <a:endParaRPr lang="ar-SA" sz="2400" b="1" dirty="0">
                  <a:latin typeface="Simplified Arabic" panose="02020603050405020304" pitchFamily="18" charset="-78"/>
                  <a:cs typeface="Simplified Arabic" panose="02020603050405020304" pitchFamily="18" charset="-78"/>
                </a:endParaRPr>
              </a:p>
            </p:txBody>
          </p:sp>
        </mc:Choice>
        <mc:Fallback>
          <p:sp>
            <p:nvSpPr>
              <p:cNvPr id="14" name="TextBox 13"/>
              <p:cNvSpPr txBox="1">
                <a:spLocks noRot="1" noChangeAspect="1" noMove="1" noResize="1" noEditPoints="1" noAdjustHandles="1" noChangeArrowheads="1" noChangeShapeType="1" noTextEdit="1"/>
              </p:cNvSpPr>
              <p:nvPr/>
            </p:nvSpPr>
            <p:spPr>
              <a:xfrm>
                <a:off x="325265" y="2670013"/>
                <a:ext cx="4053237" cy="830997"/>
              </a:xfrm>
              <a:prstGeom prst="rect">
                <a:avLst/>
              </a:prstGeom>
              <a:blipFill>
                <a:blip r:embed="rId6"/>
                <a:stretch>
                  <a:fillRect t="-9559" r="-2406" b="-16912"/>
                </a:stretch>
              </a:blipFill>
            </p:spPr>
            <p:txBody>
              <a:bodyPr/>
              <a:lstStyle/>
              <a:p>
                <a:r>
                  <a:rPr lang="en-US">
                    <a:noFill/>
                  </a:rPr>
                  <a:t> </a:t>
                </a:r>
              </a:p>
            </p:txBody>
          </p:sp>
        </mc:Fallback>
      </mc:AlternateContent>
      <p:sp>
        <p:nvSpPr>
          <p:cNvPr id="15" name="TextBox 14"/>
          <p:cNvSpPr txBox="1"/>
          <p:nvPr/>
        </p:nvSpPr>
        <p:spPr>
          <a:xfrm>
            <a:off x="2645265" y="3650836"/>
            <a:ext cx="2098651" cy="461665"/>
          </a:xfrm>
          <a:prstGeom prst="rect">
            <a:avLst/>
          </a:prstGeom>
          <a:noFill/>
        </p:spPr>
        <p:txBody>
          <a:bodyPr wrap="none" rtlCol="1">
            <a:spAutoFit/>
          </a:bodyPr>
          <a:lstStyle/>
          <a:p>
            <a:r>
              <a:rPr lang="ar-SA" sz="2400" b="1" dirty="0"/>
              <a:t>معادله الدليل هى : </a:t>
            </a:r>
          </a:p>
        </p:txBody>
      </p:sp>
      <mc:AlternateContent xmlns:mc="http://schemas.openxmlformats.org/markup-compatibility/2006">
        <mc:Choice xmlns:a14="http://schemas.microsoft.com/office/drawing/2010/main" Requires="a14">
          <p:sp>
            <p:nvSpPr>
              <p:cNvPr id="16" name="TextBox 15"/>
              <p:cNvSpPr txBox="1"/>
              <p:nvPr/>
            </p:nvSpPr>
            <p:spPr>
              <a:xfrm>
                <a:off x="1115618" y="3552537"/>
                <a:ext cx="1267983" cy="752514"/>
              </a:xfrm>
              <a:prstGeom prst="rect">
                <a:avLst/>
              </a:prstGeom>
              <a:noFill/>
            </p:spPr>
            <p:txBody>
              <a:bodyPr wrap="square" rtlCol="1">
                <a:spAutoFit/>
              </a:bodyPr>
              <a:lstStyle/>
              <a:p>
                <a:r>
                  <a:rPr lang="en-US" sz="2800" b="1" i="1" dirty="0"/>
                  <a:t>x =  </a:t>
                </a:r>
                <a14:m>
                  <m:oMath xmlns:m="http://schemas.openxmlformats.org/officeDocument/2006/math">
                    <m:f>
                      <m:fPr>
                        <m:ctrlPr>
                          <a:rPr lang="en-US" sz="2800" b="1" i="1">
                            <a:latin typeface="Cambria Math" panose="02040503050406030204" pitchFamily="18" charset="0"/>
                          </a:rPr>
                        </m:ctrlPr>
                      </m:fPr>
                      <m:num>
                        <m:r>
                          <a:rPr lang="en-US" sz="2800" b="1" i="1">
                            <a:latin typeface="Cambria Math"/>
                          </a:rPr>
                          <m:t>𝒂</m:t>
                        </m:r>
                        <m:r>
                          <a:rPr lang="en-US" sz="2800" b="1" i="1">
                            <a:latin typeface="Cambria Math"/>
                          </a:rPr>
                          <m:t>²</m:t>
                        </m:r>
                      </m:num>
                      <m:den>
                        <m:r>
                          <a:rPr lang="en-US" sz="2800" b="1" i="1">
                            <a:latin typeface="Cambria Math"/>
                          </a:rPr>
                          <m:t>𝒄</m:t>
                        </m:r>
                      </m:den>
                    </m:f>
                  </m:oMath>
                </a14:m>
                <a:endParaRPr lang="ar-SA" sz="2800" b="1" i="1" dirty="0"/>
              </a:p>
            </p:txBody>
          </p:sp>
        </mc:Choice>
        <mc:Fallback>
          <p:sp>
            <p:nvSpPr>
              <p:cNvPr id="16" name="TextBox 15"/>
              <p:cNvSpPr txBox="1">
                <a:spLocks noRot="1" noChangeAspect="1" noMove="1" noResize="1" noEditPoints="1" noAdjustHandles="1" noChangeArrowheads="1" noChangeShapeType="1" noTextEdit="1"/>
              </p:cNvSpPr>
              <p:nvPr/>
            </p:nvSpPr>
            <p:spPr>
              <a:xfrm>
                <a:off x="1115618" y="3552537"/>
                <a:ext cx="1267983" cy="752514"/>
              </a:xfrm>
              <a:prstGeom prst="rect">
                <a:avLst/>
              </a:prstGeom>
              <a:blipFill>
                <a:blip r:embed="rId7"/>
                <a:stretch>
                  <a:fillRect l="-1923" b="-89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985683" y="4221088"/>
                <a:ext cx="1354071" cy="752514"/>
              </a:xfrm>
              <a:prstGeom prst="rect">
                <a:avLst/>
              </a:prstGeom>
              <a:noFill/>
            </p:spPr>
            <p:txBody>
              <a:bodyPr wrap="square" rtlCol="1">
                <a:spAutoFit/>
              </a:bodyPr>
              <a:lstStyle/>
              <a:p>
                <a14:m>
                  <m:oMath xmlns:m="http://schemas.openxmlformats.org/officeDocument/2006/math">
                    <m:f>
                      <m:fPr>
                        <m:ctrlPr>
                          <a:rPr lang="en-US" sz="2800" b="1" i="1">
                            <a:latin typeface="Cambria Math" panose="02040503050406030204" pitchFamily="18" charset="0"/>
                          </a:rPr>
                        </m:ctrlPr>
                      </m:fPr>
                      <m:num>
                        <m:r>
                          <a:rPr lang="en-US" sz="2800" b="1" i="1">
                            <a:latin typeface="Cambria Math"/>
                          </a:rPr>
                          <m:t>𝟏</m:t>
                        </m:r>
                      </m:num>
                      <m:den>
                        <m:r>
                          <a:rPr lang="en-US" sz="2800" b="1" i="1">
                            <a:latin typeface="Cambria Math"/>
                          </a:rPr>
                          <m:t>𝟑</m:t>
                        </m:r>
                      </m:den>
                    </m:f>
                  </m:oMath>
                </a14:m>
                <a:r>
                  <a:rPr lang="en-US" sz="2800" b="1" i="1" dirty="0"/>
                  <a:t>=  </a:t>
                </a:r>
                <a14:m>
                  <m:oMath xmlns:m="http://schemas.openxmlformats.org/officeDocument/2006/math">
                    <m:f>
                      <m:fPr>
                        <m:ctrlPr>
                          <a:rPr lang="en-US" sz="2800" b="1" i="1">
                            <a:latin typeface="Cambria Math" panose="02040503050406030204" pitchFamily="18" charset="0"/>
                          </a:rPr>
                        </m:ctrlPr>
                      </m:fPr>
                      <m:num>
                        <m:r>
                          <a:rPr lang="en-US" sz="2800" b="1" i="1">
                            <a:latin typeface="Cambria Math"/>
                          </a:rPr>
                          <m:t>𝒂</m:t>
                        </m:r>
                        <m:r>
                          <a:rPr lang="en-US" sz="2800" b="1" i="1">
                            <a:latin typeface="Cambria Math"/>
                          </a:rPr>
                          <m:t>²</m:t>
                        </m:r>
                      </m:num>
                      <m:den>
                        <m:r>
                          <a:rPr lang="en-US" sz="2800" b="1" i="1">
                            <a:latin typeface="Cambria Math"/>
                          </a:rPr>
                          <m:t>𝒄</m:t>
                        </m:r>
                      </m:den>
                    </m:f>
                  </m:oMath>
                </a14:m>
                <a:endParaRPr lang="ar-SA" sz="2800" b="1" i="1" dirty="0"/>
              </a:p>
            </p:txBody>
          </p:sp>
        </mc:Choice>
        <mc:Fallback>
          <p:sp>
            <p:nvSpPr>
              <p:cNvPr id="17" name="TextBox 16"/>
              <p:cNvSpPr txBox="1">
                <a:spLocks noRot="1" noChangeAspect="1" noMove="1" noResize="1" noEditPoints="1" noAdjustHandles="1" noChangeArrowheads="1" noChangeShapeType="1" noTextEdit="1"/>
              </p:cNvSpPr>
              <p:nvPr/>
            </p:nvSpPr>
            <p:spPr>
              <a:xfrm>
                <a:off x="985683" y="4221088"/>
                <a:ext cx="1354071" cy="752514"/>
              </a:xfrm>
              <a:prstGeom prst="rect">
                <a:avLst/>
              </a:prstGeom>
              <a:blipFill>
                <a:blip r:embed="rId8"/>
                <a:stretch>
                  <a:fillRect b="-8065"/>
                </a:stretch>
              </a:blipFill>
            </p:spPr>
            <p:txBody>
              <a:bodyPr/>
              <a:lstStyle/>
              <a:p>
                <a:r>
                  <a:rPr lang="en-US">
                    <a:noFill/>
                  </a:rPr>
                  <a:t> </a:t>
                </a:r>
              </a:p>
            </p:txBody>
          </p:sp>
        </mc:Fallback>
      </mc:AlternateContent>
      <p:grpSp>
        <p:nvGrpSpPr>
          <p:cNvPr id="20" name="Group 19"/>
          <p:cNvGrpSpPr/>
          <p:nvPr/>
        </p:nvGrpSpPr>
        <p:grpSpPr>
          <a:xfrm>
            <a:off x="971600" y="4941170"/>
            <a:ext cx="3024336" cy="461665"/>
            <a:chOff x="1179781" y="4941168"/>
            <a:chExt cx="2384107" cy="461665"/>
          </a:xfrm>
        </p:grpSpPr>
        <p:sp>
          <p:nvSpPr>
            <p:cNvPr id="18" name="TextBox 17"/>
            <p:cNvSpPr txBox="1"/>
            <p:nvPr/>
          </p:nvSpPr>
          <p:spPr>
            <a:xfrm>
              <a:off x="1179781" y="4941168"/>
              <a:ext cx="1231979" cy="461665"/>
            </a:xfrm>
            <a:prstGeom prst="rect">
              <a:avLst/>
            </a:prstGeom>
            <a:noFill/>
          </p:spPr>
          <p:txBody>
            <a:bodyPr wrap="square" rtlCol="1">
              <a:spAutoFit/>
            </a:bodyPr>
            <a:lstStyle/>
            <a:p>
              <a:r>
                <a:rPr lang="en-US" sz="2400" b="1" i="1" dirty="0"/>
                <a:t>c = 3a²</a:t>
              </a:r>
              <a:endParaRPr lang="ar-SA" sz="2400" b="1" i="1" dirty="0"/>
            </a:p>
          </p:txBody>
        </p:sp>
        <p:sp>
          <p:nvSpPr>
            <p:cNvPr id="19" name="TextBox 18"/>
            <p:cNvSpPr txBox="1"/>
            <p:nvPr/>
          </p:nvSpPr>
          <p:spPr>
            <a:xfrm>
              <a:off x="2717271" y="4941168"/>
              <a:ext cx="846617" cy="461665"/>
            </a:xfrm>
            <a:prstGeom prst="rect">
              <a:avLst/>
            </a:prstGeom>
            <a:noFill/>
          </p:spPr>
          <p:txBody>
            <a:bodyPr wrap="square" rtlCol="1">
              <a:spAutoFit/>
            </a:bodyPr>
            <a:lstStyle/>
            <a:p>
              <a:r>
                <a:rPr lang="en-US" sz="2400" b="1" dirty="0">
                  <a:solidFill>
                    <a:srgbClr val="00B050"/>
                  </a:solidFill>
                </a:rPr>
                <a:t>(1)</a:t>
              </a:r>
              <a:endParaRPr lang="ar-SA" sz="2400" b="1" dirty="0">
                <a:solidFill>
                  <a:srgbClr val="00B050"/>
                </a:solidFill>
              </a:endParaRPr>
            </a:p>
          </p:txBody>
        </p:sp>
      </p:grpSp>
      <mc:AlternateContent xmlns:mc="http://schemas.openxmlformats.org/markup-compatibility/2006">
        <mc:Choice xmlns:a14="http://schemas.microsoft.com/office/drawing/2010/main" Requires="a14">
          <p:sp>
            <p:nvSpPr>
              <p:cNvPr id="21" name="TextBox 20"/>
              <p:cNvSpPr txBox="1"/>
              <p:nvPr/>
            </p:nvSpPr>
            <p:spPr>
              <a:xfrm>
                <a:off x="477915" y="5360259"/>
                <a:ext cx="1810911" cy="584904"/>
              </a:xfrm>
              <a:prstGeom prst="rect">
                <a:avLst/>
              </a:prstGeom>
              <a:noFill/>
            </p:spPr>
            <p:txBody>
              <a:bodyPr wrap="square" rtlCol="1">
                <a:spAutoFit/>
              </a:bodyPr>
              <a:lstStyle/>
              <a:p>
                <a:r>
                  <a:rPr lang="en-US" sz="2400" b="1" i="1" dirty="0"/>
                  <a:t>  </a:t>
                </a:r>
                <a:r>
                  <a:rPr lang="en-US" sz="2400" b="1" i="1" dirty="0">
                    <a:latin typeface="رموز الرياضيات العربية"/>
                    <a:cs typeface="رموز الرياضيات العربية"/>
                  </a:rPr>
                  <a:t>e  </a:t>
                </a:r>
                <a:r>
                  <a:rPr lang="en-US" sz="2400" b="1" i="1" dirty="0" err="1"/>
                  <a:t>e</a:t>
                </a:r>
                <a:r>
                  <a:rPr lang="en-US" sz="2400" b="1" i="1" dirty="0"/>
                  <a:t> =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𝒄</m:t>
                        </m:r>
                      </m:num>
                      <m:den>
                        <m:r>
                          <a:rPr lang="en-US" sz="2400" b="1" i="1">
                            <a:latin typeface="Cambria Math"/>
                          </a:rPr>
                          <m:t>𝒂</m:t>
                        </m:r>
                      </m:den>
                    </m:f>
                  </m:oMath>
                </a14:m>
                <a:endParaRPr lang="ar-SA" sz="2400" b="1" i="1" dirty="0"/>
              </a:p>
            </p:txBody>
          </p:sp>
        </mc:Choice>
        <mc:Fallback>
          <p:sp>
            <p:nvSpPr>
              <p:cNvPr id="21" name="TextBox 20"/>
              <p:cNvSpPr txBox="1">
                <a:spLocks noRot="1" noChangeAspect="1" noMove="1" noResize="1" noEditPoints="1" noAdjustHandles="1" noChangeArrowheads="1" noChangeShapeType="1" noTextEdit="1"/>
              </p:cNvSpPr>
              <p:nvPr/>
            </p:nvSpPr>
            <p:spPr>
              <a:xfrm>
                <a:off x="477915" y="5360259"/>
                <a:ext cx="1810911" cy="584904"/>
              </a:xfrm>
              <a:prstGeom prst="rect">
                <a:avLst/>
              </a:prstGeom>
              <a:blipFill>
                <a:blip r:embed="rId9"/>
                <a:stretch>
                  <a:fillRect t="-2083" b="-104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TextBox 21"/>
              <p:cNvSpPr txBox="1"/>
              <p:nvPr/>
            </p:nvSpPr>
            <p:spPr>
              <a:xfrm>
                <a:off x="539552" y="6074454"/>
                <a:ext cx="1738732" cy="584904"/>
              </a:xfrm>
              <a:prstGeom prst="rect">
                <a:avLst/>
              </a:prstGeom>
              <a:noFill/>
            </p:spPr>
            <p:txBody>
              <a:bodyPr wrap="square" rtlCol="1">
                <a:spAutoFit/>
              </a:bodyPr>
              <a:lstStyle/>
              <a:p>
                <a:r>
                  <a:rPr lang="en-US" sz="2400" b="1" i="1" dirty="0"/>
                  <a:t>  </a:t>
                </a:r>
                <a:r>
                  <a:rPr lang="en-US" sz="2400" b="1" i="1" dirty="0">
                    <a:latin typeface="رموز الرياضيات العربية"/>
                    <a:cs typeface="رموز الرياضيات العربية"/>
                    <a:sym typeface="Symbol"/>
                  </a:rPr>
                  <a:t></a:t>
                </a:r>
                <a:r>
                  <a:rPr lang="en-US" sz="2400" b="1" i="1" dirty="0">
                    <a:latin typeface="رموز الرياضيات العربية"/>
                    <a:cs typeface="رموز الرياضيات العربية"/>
                  </a:rPr>
                  <a:t>  </a:t>
                </a:r>
                <a14:m>
                  <m:oMath xmlns:m="http://schemas.openxmlformats.org/officeDocument/2006/math">
                    <m:rad>
                      <m:radPr>
                        <m:degHide m:val="on"/>
                        <m:ctrlPr>
                          <a:rPr lang="en-US" sz="2400" b="1" i="1">
                            <a:latin typeface="Cambria Math" panose="02040503050406030204" pitchFamily="18" charset="0"/>
                            <a:cs typeface="رموز الرياضيات العربية"/>
                          </a:rPr>
                        </m:ctrlPr>
                      </m:radPr>
                      <m:deg/>
                      <m:e>
                        <m:r>
                          <a:rPr lang="en-US" sz="2400" b="1" i="1">
                            <a:latin typeface="Cambria Math"/>
                            <a:cs typeface="رموز الرياضيات العربية"/>
                          </a:rPr>
                          <m:t>𝟑</m:t>
                        </m:r>
                      </m:e>
                    </m:rad>
                  </m:oMath>
                </a14:m>
                <a:r>
                  <a:rPr lang="en-US" sz="2400" b="1" i="1" dirty="0"/>
                  <a:t>=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𝒄</m:t>
                        </m:r>
                      </m:num>
                      <m:den>
                        <m:r>
                          <a:rPr lang="en-US" sz="2400" b="1" i="1">
                            <a:latin typeface="Cambria Math"/>
                          </a:rPr>
                          <m:t>𝒂</m:t>
                        </m:r>
                      </m:den>
                    </m:f>
                  </m:oMath>
                </a14:m>
                <a:endParaRPr lang="ar-SA" sz="2400" b="1" i="1" dirty="0"/>
              </a:p>
            </p:txBody>
          </p:sp>
        </mc:Choice>
        <mc:Fallback>
          <p:sp>
            <p:nvSpPr>
              <p:cNvPr id="22" name="TextBox 21"/>
              <p:cNvSpPr txBox="1">
                <a:spLocks noRot="1" noChangeAspect="1" noMove="1" noResize="1" noEditPoints="1" noAdjustHandles="1" noChangeArrowheads="1" noChangeShapeType="1" noTextEdit="1"/>
              </p:cNvSpPr>
              <p:nvPr/>
            </p:nvSpPr>
            <p:spPr>
              <a:xfrm>
                <a:off x="539552" y="6074454"/>
                <a:ext cx="1738732" cy="584904"/>
              </a:xfrm>
              <a:prstGeom prst="rect">
                <a:avLst/>
              </a:prstGeom>
              <a:blipFill>
                <a:blip r:embed="rId10"/>
                <a:stretch>
                  <a:fillRect t="-2083" b="-8333"/>
                </a:stretch>
              </a:blipFill>
            </p:spPr>
            <p:txBody>
              <a:bodyPr/>
              <a:lstStyle/>
              <a:p>
                <a:r>
                  <a:rPr lang="en-US">
                    <a:noFill/>
                  </a:rPr>
                  <a:t> </a:t>
                </a:r>
              </a:p>
            </p:txBody>
          </p:sp>
        </mc:Fallback>
      </mc:AlternateContent>
      <p:cxnSp>
        <p:nvCxnSpPr>
          <p:cNvPr id="25" name="Straight Connector 24"/>
          <p:cNvCxnSpPr/>
          <p:nvPr/>
        </p:nvCxnSpPr>
        <p:spPr>
          <a:xfrm>
            <a:off x="4716016" y="1048196"/>
            <a:ext cx="36004" cy="5359717"/>
          </a:xfrm>
          <a:prstGeom prst="line">
            <a:avLst/>
          </a:prstGeom>
        </p:spPr>
        <p:style>
          <a:lnRef idx="3">
            <a:schemeClr val="accent1"/>
          </a:lnRef>
          <a:fillRef idx="0">
            <a:schemeClr val="accent1"/>
          </a:fillRef>
          <a:effectRef idx="2">
            <a:schemeClr val="accent1"/>
          </a:effectRef>
          <a:fontRef idx="minor">
            <a:schemeClr val="tx1"/>
          </a:fontRef>
        </p:style>
      </p:cxnSp>
      <p:grpSp>
        <p:nvGrpSpPr>
          <p:cNvPr id="28" name="Group 27"/>
          <p:cNvGrpSpPr/>
          <p:nvPr/>
        </p:nvGrpSpPr>
        <p:grpSpPr>
          <a:xfrm>
            <a:off x="4972833" y="1048196"/>
            <a:ext cx="2245984" cy="496483"/>
            <a:chOff x="4972833" y="1048194"/>
            <a:chExt cx="2245984" cy="496483"/>
          </a:xfrm>
        </p:grpSpPr>
        <mc:AlternateContent xmlns:mc="http://schemas.openxmlformats.org/markup-compatibility/2006" xmlns:a14="http://schemas.microsoft.com/office/drawing/2010/main">
          <mc:Choice Requires="a14">
            <p:sp>
              <p:nvSpPr>
                <p:cNvPr id="23" name="TextBox 22"/>
                <p:cNvSpPr txBox="1"/>
                <p:nvPr/>
              </p:nvSpPr>
              <p:spPr>
                <a:xfrm>
                  <a:off x="4972833" y="1048194"/>
                  <a:ext cx="1292469" cy="496483"/>
                </a:xfrm>
                <a:prstGeom prst="rect">
                  <a:avLst/>
                </a:prstGeom>
                <a:noFill/>
              </p:spPr>
              <p:txBody>
                <a:bodyPr wrap="none" rtlCol="1">
                  <a:spAutoFit/>
                </a:bodyPr>
                <a:lstStyle/>
                <a:p>
                  <a:r>
                    <a:rPr lang="en-US" sz="2400" b="1" dirty="0"/>
                    <a:t>c = </a:t>
                  </a:r>
                  <a14:m>
                    <m:oMath xmlns:m="http://schemas.openxmlformats.org/officeDocument/2006/math">
                      <m:rad>
                        <m:radPr>
                          <m:degHide m:val="on"/>
                          <m:ctrlPr>
                            <a:rPr lang="en-US" sz="2400" b="1" i="1">
                              <a:latin typeface="Cambria Math" panose="02040503050406030204" pitchFamily="18" charset="0"/>
                            </a:rPr>
                          </m:ctrlPr>
                        </m:radPr>
                        <m:deg/>
                        <m:e>
                          <m:r>
                            <a:rPr lang="en-US" sz="2400" b="1" i="1">
                              <a:latin typeface="Cambria Math"/>
                            </a:rPr>
                            <m:t>𝟑</m:t>
                          </m:r>
                        </m:e>
                      </m:rad>
                    </m:oMath>
                  </a14:m>
                  <a:r>
                    <a:rPr lang="en-US" sz="2400" b="1" dirty="0"/>
                    <a:t>a</a:t>
                  </a:r>
                  <a:endParaRPr lang="ar-SA" sz="24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4972833" y="1048194"/>
                  <a:ext cx="1292469" cy="496483"/>
                </a:xfrm>
                <a:prstGeom prst="rect">
                  <a:avLst/>
                </a:prstGeom>
                <a:blipFill rotWithShape="1">
                  <a:blip r:embed="rId11"/>
                  <a:stretch>
                    <a:fillRect l="-6604" t="-3704" r="-7547" b="-27160"/>
                  </a:stretch>
                </a:blipFill>
              </p:spPr>
              <p:txBody>
                <a:bodyPr/>
                <a:lstStyle/>
                <a:p>
                  <a:r>
                    <a:rPr lang="ar-SA">
                      <a:noFill/>
                    </a:rPr>
                    <a:t> </a:t>
                  </a:r>
                </a:p>
              </p:txBody>
            </p:sp>
          </mc:Fallback>
        </mc:AlternateContent>
        <p:sp>
          <p:nvSpPr>
            <p:cNvPr id="27" name="TextBox 26"/>
            <p:cNvSpPr txBox="1"/>
            <p:nvPr/>
          </p:nvSpPr>
          <p:spPr>
            <a:xfrm>
              <a:off x="6372200" y="1052736"/>
              <a:ext cx="846617" cy="461665"/>
            </a:xfrm>
            <a:prstGeom prst="rect">
              <a:avLst/>
            </a:prstGeom>
            <a:noFill/>
          </p:spPr>
          <p:txBody>
            <a:bodyPr wrap="square" rtlCol="1">
              <a:spAutoFit/>
            </a:bodyPr>
            <a:lstStyle/>
            <a:p>
              <a:r>
                <a:rPr lang="en-US" sz="2400" b="1" dirty="0">
                  <a:solidFill>
                    <a:srgbClr val="00B050"/>
                  </a:solidFill>
                </a:rPr>
                <a:t>(2)</a:t>
              </a:r>
              <a:endParaRPr lang="ar-SA" sz="2400" b="1" dirty="0">
                <a:solidFill>
                  <a:srgbClr val="00B050"/>
                </a:solidFill>
              </a:endParaRPr>
            </a:p>
          </p:txBody>
        </p:sp>
      </p:grpSp>
      <p:grpSp>
        <p:nvGrpSpPr>
          <p:cNvPr id="32" name="Group 31"/>
          <p:cNvGrpSpPr/>
          <p:nvPr/>
        </p:nvGrpSpPr>
        <p:grpSpPr>
          <a:xfrm>
            <a:off x="5724130" y="1700810"/>
            <a:ext cx="2990587" cy="462519"/>
            <a:chOff x="5724128" y="1700808"/>
            <a:chExt cx="2990587" cy="462519"/>
          </a:xfrm>
        </p:grpSpPr>
        <p:sp>
          <p:nvSpPr>
            <p:cNvPr id="29" name="TextBox 28"/>
            <p:cNvSpPr txBox="1"/>
            <p:nvPr/>
          </p:nvSpPr>
          <p:spPr>
            <a:xfrm>
              <a:off x="5724128" y="1701662"/>
              <a:ext cx="2990587" cy="461665"/>
            </a:xfrm>
            <a:prstGeom prst="rect">
              <a:avLst/>
            </a:prstGeom>
            <a:noFill/>
          </p:spPr>
          <p:txBody>
            <a:bodyPr wrap="square" rtlCol="1">
              <a:spAutoFit/>
            </a:bodyPr>
            <a:lstStyle/>
            <a:p>
              <a:r>
                <a:rPr lang="ar-SA" sz="2400" b="1" dirty="0"/>
                <a:t>بحل المعادلتين      و</a:t>
              </a:r>
            </a:p>
          </p:txBody>
        </p:sp>
        <p:sp>
          <p:nvSpPr>
            <p:cNvPr id="30" name="TextBox 29"/>
            <p:cNvSpPr txBox="1"/>
            <p:nvPr/>
          </p:nvSpPr>
          <p:spPr>
            <a:xfrm>
              <a:off x="5796136" y="1700808"/>
              <a:ext cx="846617" cy="461665"/>
            </a:xfrm>
            <a:prstGeom prst="rect">
              <a:avLst/>
            </a:prstGeom>
            <a:noFill/>
          </p:spPr>
          <p:txBody>
            <a:bodyPr wrap="square" rtlCol="1">
              <a:spAutoFit/>
            </a:bodyPr>
            <a:lstStyle/>
            <a:p>
              <a:r>
                <a:rPr lang="en-US" sz="2400" b="1" dirty="0">
                  <a:solidFill>
                    <a:srgbClr val="00B050"/>
                  </a:solidFill>
                </a:rPr>
                <a:t>(2)</a:t>
              </a:r>
              <a:endParaRPr lang="ar-SA" sz="2400" b="1" dirty="0">
                <a:solidFill>
                  <a:srgbClr val="00B050"/>
                </a:solidFill>
              </a:endParaRPr>
            </a:p>
          </p:txBody>
        </p:sp>
        <p:sp>
          <p:nvSpPr>
            <p:cNvPr id="31" name="TextBox 30"/>
            <p:cNvSpPr txBox="1"/>
            <p:nvPr/>
          </p:nvSpPr>
          <p:spPr>
            <a:xfrm>
              <a:off x="6372199" y="1700808"/>
              <a:ext cx="846617" cy="461665"/>
            </a:xfrm>
            <a:prstGeom prst="rect">
              <a:avLst/>
            </a:prstGeom>
            <a:noFill/>
          </p:spPr>
          <p:txBody>
            <a:bodyPr wrap="square" rtlCol="1">
              <a:spAutoFit/>
            </a:bodyPr>
            <a:lstStyle/>
            <a:p>
              <a:r>
                <a:rPr lang="en-US" sz="2400" b="1" dirty="0">
                  <a:solidFill>
                    <a:srgbClr val="00B050"/>
                  </a:solidFill>
                </a:rPr>
                <a:t>(1)</a:t>
              </a:r>
              <a:endParaRPr lang="ar-SA" sz="2400" b="1" dirty="0">
                <a:solidFill>
                  <a:srgbClr val="00B050"/>
                </a:solidFill>
              </a:endParaRPr>
            </a:p>
          </p:txBody>
        </p:sp>
      </p:grpSp>
      <mc:AlternateContent xmlns:mc="http://schemas.openxmlformats.org/markup-compatibility/2006">
        <mc:Choice xmlns:a14="http://schemas.microsoft.com/office/drawing/2010/main" Requires="a14">
          <p:sp>
            <p:nvSpPr>
              <p:cNvPr id="35" name="TextBox 34"/>
              <p:cNvSpPr txBox="1"/>
              <p:nvPr/>
            </p:nvSpPr>
            <p:spPr>
              <a:xfrm>
                <a:off x="6156672" y="2699863"/>
                <a:ext cx="269625" cy="461665"/>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ar-SA" sz="2400" b="1" i="1">
                          <a:latin typeface="Cambria Math"/>
                          <a:ea typeface="Cambria Math"/>
                        </a:rPr>
                        <m:t>∴</m:t>
                      </m:r>
                      <m:r>
                        <a:rPr lang="en-GB" sz="2400" b="1" i="1">
                          <a:latin typeface="Cambria Math"/>
                          <a:ea typeface="Cambria Math"/>
                        </a:rPr>
                        <m:t>  </m:t>
                      </m:r>
                      <m:r>
                        <a:rPr lang="en-GB" sz="2400" b="1" i="1">
                          <a:latin typeface="Cambria Math"/>
                          <a:ea typeface="Cambria Math"/>
                        </a:rPr>
                        <m:t>𝒂</m:t>
                      </m:r>
                      <m:r>
                        <a:rPr lang="en-GB" sz="2400" b="1" i="1">
                          <a:latin typeface="Cambria Math"/>
                          <a:ea typeface="Cambria Math"/>
                        </a:rPr>
                        <m:t> =</m:t>
                      </m:r>
                      <m:r>
                        <a:rPr lang="en-GB" sz="2400" i="1">
                          <a:latin typeface="Cambria Math"/>
                          <a:ea typeface="Cambria Math"/>
                        </a:rPr>
                        <m:t>0</m:t>
                      </m:r>
                    </m:oMath>
                  </m:oMathPara>
                </a14:m>
                <a:endParaRPr lang="ar-SA" sz="2400" dirty="0"/>
              </a:p>
            </p:txBody>
          </p:sp>
        </mc:Choice>
        <mc:Fallback>
          <p:sp>
            <p:nvSpPr>
              <p:cNvPr id="35" name="TextBox 34"/>
              <p:cNvSpPr txBox="1">
                <a:spLocks noRot="1" noChangeAspect="1" noMove="1" noResize="1" noEditPoints="1" noAdjustHandles="1" noChangeArrowheads="1" noChangeShapeType="1" noTextEdit="1"/>
              </p:cNvSpPr>
              <p:nvPr/>
            </p:nvSpPr>
            <p:spPr>
              <a:xfrm>
                <a:off x="6156672" y="2699863"/>
                <a:ext cx="269625" cy="461665"/>
              </a:xfrm>
              <a:prstGeom prst="rect">
                <a:avLst/>
              </a:prstGeom>
              <a:blipFill>
                <a:blip r:embed="rId12"/>
                <a:stretch>
                  <a:fillRect r="-425000"/>
                </a:stretch>
              </a:blipFill>
            </p:spPr>
            <p:txBody>
              <a:bodyPr/>
              <a:lstStyle/>
              <a:p>
                <a:r>
                  <a:rPr lang="en-US">
                    <a:noFill/>
                  </a:rPr>
                  <a:t> </a:t>
                </a:r>
              </a:p>
            </p:txBody>
          </p:sp>
        </mc:Fallback>
      </mc:AlternateContent>
      <p:sp>
        <p:nvSpPr>
          <p:cNvPr id="36" name="TextBox 35"/>
          <p:cNvSpPr txBox="1"/>
          <p:nvPr/>
        </p:nvSpPr>
        <p:spPr>
          <a:xfrm>
            <a:off x="6426806" y="2708922"/>
            <a:ext cx="1215457" cy="461665"/>
          </a:xfrm>
          <a:prstGeom prst="rect">
            <a:avLst/>
          </a:prstGeom>
          <a:solidFill>
            <a:srgbClr val="FFFF00"/>
          </a:solidFill>
          <a:ln>
            <a:solidFill>
              <a:schemeClr val="accent1"/>
            </a:solidFill>
          </a:ln>
          <a:effectLst>
            <a:softEdge rad="127000"/>
          </a:effectLst>
        </p:spPr>
        <p:txBody>
          <a:bodyPr wrap="square" rtlCol="1">
            <a:spAutoFit/>
          </a:bodyPr>
          <a:lstStyle/>
          <a:p>
            <a:r>
              <a:rPr lang="ar-SA" sz="2400" b="1" dirty="0"/>
              <a:t>مرفوضه</a:t>
            </a:r>
          </a:p>
        </p:txBody>
      </p:sp>
      <mc:AlternateContent xmlns:mc="http://schemas.openxmlformats.org/markup-compatibility/2006">
        <mc:Choice xmlns:a14="http://schemas.microsoft.com/office/drawing/2010/main" Requires="a14">
          <p:sp>
            <p:nvSpPr>
              <p:cNvPr id="37" name="TextBox 36"/>
              <p:cNvSpPr txBox="1"/>
              <p:nvPr/>
            </p:nvSpPr>
            <p:spPr>
              <a:xfrm>
                <a:off x="6174585" y="3140970"/>
                <a:ext cx="269625" cy="869341"/>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r>
                        <a:rPr lang="ar-SA" sz="2400" b="1" i="1">
                          <a:latin typeface="Cambria Math"/>
                          <a:ea typeface="Cambria Math"/>
                        </a:rPr>
                        <m:t>∴</m:t>
                      </m:r>
                      <m:r>
                        <a:rPr lang="en-GB" sz="2400" b="1" i="1">
                          <a:latin typeface="Cambria Math"/>
                          <a:ea typeface="Cambria Math"/>
                        </a:rPr>
                        <m:t>  </m:t>
                      </m:r>
                      <m:r>
                        <a:rPr lang="en-GB" sz="2400" b="1" i="1">
                          <a:latin typeface="Cambria Math"/>
                          <a:ea typeface="Cambria Math"/>
                        </a:rPr>
                        <m:t>𝒂</m:t>
                      </m:r>
                      <m:r>
                        <a:rPr lang="en-GB" sz="2400" b="1" i="1">
                          <a:latin typeface="Cambria Math"/>
                          <a:ea typeface="Cambria Math"/>
                        </a:rPr>
                        <m:t> =</m:t>
                      </m:r>
                      <m:r>
                        <a:rPr lang="en-US" sz="2400" i="1">
                          <a:latin typeface="Cambria Math"/>
                          <a:ea typeface="Cambria Math"/>
                        </a:rPr>
                        <m:t> </m:t>
                      </m:r>
                      <m:f>
                        <m:fPr>
                          <m:ctrlPr>
                            <a:rPr lang="en-US" sz="2400" i="1">
                              <a:latin typeface="Cambria Math" panose="02040503050406030204" pitchFamily="18" charset="0"/>
                              <a:ea typeface="Cambria Math"/>
                            </a:rPr>
                          </m:ctrlPr>
                        </m:fPr>
                        <m:num>
                          <m:rad>
                            <m:radPr>
                              <m:degHide m:val="on"/>
                              <m:ctrlPr>
                                <a:rPr lang="en-US" sz="2400" i="1">
                                  <a:latin typeface="Cambria Math" panose="02040503050406030204" pitchFamily="18" charset="0"/>
                                  <a:ea typeface="Cambria Math"/>
                                </a:rPr>
                              </m:ctrlPr>
                            </m:radPr>
                            <m:deg/>
                            <m:e>
                              <m:r>
                                <a:rPr lang="en-US" sz="2400" i="1">
                                  <a:latin typeface="Cambria Math"/>
                                  <a:ea typeface="Cambria Math"/>
                                </a:rPr>
                                <m:t>3</m:t>
                              </m:r>
                            </m:e>
                          </m:rad>
                        </m:num>
                        <m:den>
                          <m:r>
                            <a:rPr lang="en-US" sz="2400" i="1">
                              <a:latin typeface="Cambria Math"/>
                              <a:ea typeface="Cambria Math"/>
                            </a:rPr>
                            <m:t>3</m:t>
                          </m:r>
                        </m:den>
                      </m:f>
                    </m:oMath>
                  </m:oMathPara>
                </a14:m>
                <a:endParaRPr lang="ar-SA" sz="2400" dirty="0"/>
              </a:p>
            </p:txBody>
          </p:sp>
        </mc:Choice>
        <mc:Fallback>
          <p:sp>
            <p:nvSpPr>
              <p:cNvPr id="37" name="TextBox 36"/>
              <p:cNvSpPr txBox="1">
                <a:spLocks noRot="1" noChangeAspect="1" noMove="1" noResize="1" noEditPoints="1" noAdjustHandles="1" noChangeArrowheads="1" noChangeShapeType="1" noTextEdit="1"/>
              </p:cNvSpPr>
              <p:nvPr/>
            </p:nvSpPr>
            <p:spPr>
              <a:xfrm>
                <a:off x="6174585" y="3140970"/>
                <a:ext cx="269625" cy="869341"/>
              </a:xfrm>
              <a:prstGeom prst="rect">
                <a:avLst/>
              </a:prstGeom>
              <a:blipFill>
                <a:blip r:embed="rId13"/>
                <a:stretch>
                  <a:fillRect r="-486364"/>
                </a:stretch>
              </a:blipFill>
            </p:spPr>
            <p:txBody>
              <a:bodyPr/>
              <a:lstStyle/>
              <a:p>
                <a:r>
                  <a:rPr lang="en-US">
                    <a:noFill/>
                  </a:rPr>
                  <a:t> </a:t>
                </a:r>
              </a:p>
            </p:txBody>
          </p:sp>
        </mc:Fallback>
      </mc:AlternateContent>
      <p:sp>
        <p:nvSpPr>
          <p:cNvPr id="38" name="TextBox 37"/>
          <p:cNvSpPr txBox="1"/>
          <p:nvPr/>
        </p:nvSpPr>
        <p:spPr>
          <a:xfrm>
            <a:off x="7834170" y="3399385"/>
            <a:ext cx="986302" cy="461665"/>
          </a:xfrm>
          <a:prstGeom prst="rect">
            <a:avLst/>
          </a:prstGeom>
          <a:ln/>
          <a:effectLst>
            <a:outerShdw blurRad="50800" dist="25000" dir="5400000" rotWithShape="0">
              <a:srgbClr val="000000">
                <a:alpha val="40000"/>
              </a:srgbClr>
            </a:outerShdw>
            <a:softEdge rad="127000"/>
          </a:effectLst>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ar-SA" sz="2400" b="1" dirty="0"/>
              <a:t>مقبوله</a:t>
            </a:r>
          </a:p>
        </p:txBody>
      </p:sp>
      <p:grpSp>
        <p:nvGrpSpPr>
          <p:cNvPr id="40" name="Group 39"/>
          <p:cNvGrpSpPr/>
          <p:nvPr/>
        </p:nvGrpSpPr>
        <p:grpSpPr>
          <a:xfrm>
            <a:off x="4961030" y="2219671"/>
            <a:ext cx="3787434" cy="456676"/>
            <a:chOff x="4735553" y="2219671"/>
            <a:chExt cx="3787434" cy="456676"/>
          </a:xfrm>
        </p:grpSpPr>
        <mc:AlternateContent xmlns:mc="http://schemas.openxmlformats.org/markup-compatibility/2006" xmlns:a14="http://schemas.microsoft.com/office/drawing/2010/main">
          <mc:Choice Requires="a14">
            <p:sp>
              <p:nvSpPr>
                <p:cNvPr id="33" name="TextBox 32"/>
                <p:cNvSpPr txBox="1"/>
                <p:nvPr/>
              </p:nvSpPr>
              <p:spPr>
                <a:xfrm>
                  <a:off x="4735553" y="2219671"/>
                  <a:ext cx="1212320" cy="429092"/>
                </a:xfrm>
                <a:prstGeom prst="rect">
                  <a:avLst/>
                </a:prstGeom>
                <a:noFill/>
              </p:spPr>
              <p:txBody>
                <a:bodyPr wrap="none" rtlCol="1">
                  <a:spAutoFit/>
                </a:bodyPr>
                <a:lstStyle/>
                <a:p>
                  <a:r>
                    <a:rPr lang="en-GB" sz="2000" b="1" dirty="0"/>
                    <a:t>3a²=</a:t>
                  </a:r>
                  <a14:m>
                    <m:oMath xmlns:m="http://schemas.openxmlformats.org/officeDocument/2006/math">
                      <m:rad>
                        <m:radPr>
                          <m:degHide m:val="on"/>
                          <m:ctrlPr>
                            <a:rPr lang="en-GB" sz="2000" b="1" i="1">
                              <a:latin typeface="Cambria Math" panose="02040503050406030204" pitchFamily="18" charset="0"/>
                            </a:rPr>
                          </m:ctrlPr>
                        </m:radPr>
                        <m:deg/>
                        <m:e>
                          <m:r>
                            <a:rPr lang="en-US" sz="2000" b="1" i="1">
                              <a:latin typeface="Cambria Math"/>
                            </a:rPr>
                            <m:t>𝟑</m:t>
                          </m:r>
                        </m:e>
                      </m:rad>
                    </m:oMath>
                  </a14:m>
                  <a:r>
                    <a:rPr lang="en-GB" sz="2000" b="1" dirty="0"/>
                    <a:t>a</a:t>
                  </a:r>
                  <a:endParaRPr lang="ar-SA" sz="2000" b="1" dirty="0"/>
                </a:p>
              </p:txBody>
            </p:sp>
          </mc:Choice>
          <mc:Fallback xmlns="">
            <p:sp>
              <p:nvSpPr>
                <p:cNvPr id="33" name="TextBox 32"/>
                <p:cNvSpPr txBox="1">
                  <a:spLocks noRot="1" noChangeAspect="1" noMove="1" noResize="1" noEditPoints="1" noAdjustHandles="1" noChangeArrowheads="1" noChangeShapeType="1" noTextEdit="1"/>
                </p:cNvSpPr>
                <p:nvPr/>
              </p:nvSpPr>
              <p:spPr>
                <a:xfrm>
                  <a:off x="4735553" y="2219671"/>
                  <a:ext cx="1212320" cy="429092"/>
                </a:xfrm>
                <a:prstGeom prst="rect">
                  <a:avLst/>
                </a:prstGeom>
                <a:blipFill rotWithShape="1">
                  <a:blip r:embed="rId14"/>
                  <a:stretch>
                    <a:fillRect l="-4020" t="-1408" r="-5528" b="-22535"/>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6629392" y="2247255"/>
                  <a:ext cx="1893595" cy="429092"/>
                </a:xfrm>
                <a:prstGeom prst="rect">
                  <a:avLst/>
                </a:prstGeom>
                <a:noFill/>
              </p:spPr>
              <p:txBody>
                <a:bodyPr wrap="none" rtlCol="1">
                  <a:spAutoFit/>
                </a:bodyPr>
                <a:lstStyle/>
                <a:p>
                  <a:r>
                    <a:rPr lang="en-GB" sz="2000" b="1" dirty="0"/>
                    <a:t>a( 3a –</a:t>
                  </a:r>
                  <a14:m>
                    <m:oMath xmlns:m="http://schemas.openxmlformats.org/officeDocument/2006/math">
                      <m:rad>
                        <m:radPr>
                          <m:degHide m:val="on"/>
                          <m:ctrlPr>
                            <a:rPr lang="en-GB" sz="2000" b="1" i="1">
                              <a:latin typeface="Cambria Math" panose="02040503050406030204" pitchFamily="18" charset="0"/>
                            </a:rPr>
                          </m:ctrlPr>
                        </m:radPr>
                        <m:deg/>
                        <m:e>
                          <m:r>
                            <a:rPr lang="en-US" sz="2000" b="1" i="1">
                              <a:latin typeface="Cambria Math"/>
                            </a:rPr>
                            <m:t>𝟑</m:t>
                          </m:r>
                        </m:e>
                      </m:rad>
                    </m:oMath>
                  </a14:m>
                  <a:r>
                    <a:rPr lang="en-GB" sz="2000" b="1" dirty="0"/>
                    <a:t>) = 0</a:t>
                  </a:r>
                  <a:endParaRPr lang="ar-SA" sz="2000"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6629392" y="2247255"/>
                  <a:ext cx="1893595" cy="429092"/>
                </a:xfrm>
                <a:prstGeom prst="rect">
                  <a:avLst/>
                </a:prstGeom>
                <a:blipFill rotWithShape="1">
                  <a:blip r:embed="rId15"/>
                  <a:stretch>
                    <a:fillRect l="-1929" t="-1429" r="-3537" b="-24286"/>
                  </a:stretch>
                </a:blipFill>
              </p:spPr>
              <p:txBody>
                <a:bodyPr/>
                <a:lstStyle/>
                <a:p>
                  <a:r>
                    <a:rPr lang="ar-SA">
                      <a:noFill/>
                    </a:rPr>
                    <a:t> </a:t>
                  </a:r>
                </a:p>
              </p:txBody>
            </p:sp>
          </mc:Fallback>
        </mc:AlternateContent>
        <p:sp>
          <p:nvSpPr>
            <p:cNvPr id="39" name="Right Arrow 38"/>
            <p:cNvSpPr/>
            <p:nvPr/>
          </p:nvSpPr>
          <p:spPr>
            <a:xfrm>
              <a:off x="6084232" y="2474524"/>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sz="2000"/>
            </a:p>
          </p:txBody>
        </p:sp>
      </p:grpSp>
      <mc:AlternateContent xmlns:mc="http://schemas.openxmlformats.org/markup-compatibility/2006">
        <mc:Choice xmlns:a14="http://schemas.microsoft.com/office/drawing/2010/main" Requires="a14">
          <p:sp>
            <p:nvSpPr>
              <p:cNvPr id="42" name="TextBox 41"/>
              <p:cNvSpPr txBox="1"/>
              <p:nvPr/>
            </p:nvSpPr>
            <p:spPr>
              <a:xfrm>
                <a:off x="4433289" y="3861050"/>
                <a:ext cx="2154937" cy="596445"/>
              </a:xfrm>
              <a:prstGeom prst="rect">
                <a:avLst/>
              </a:prstGeom>
              <a:noFill/>
            </p:spPr>
            <p:txBody>
              <a:bodyPr wrap="square" rtlCol="1">
                <a:spAutoFit/>
              </a:bodyPr>
              <a:lstStyle/>
              <a:p>
                <a:r>
                  <a:rPr lang="en-US" sz="2000" b="1" dirty="0"/>
                  <a:t>c = </a:t>
                </a:r>
                <a14:m>
                  <m:oMath xmlns:m="http://schemas.openxmlformats.org/officeDocument/2006/math">
                    <m:rad>
                      <m:radPr>
                        <m:degHide m:val="on"/>
                        <m:ctrlPr>
                          <a:rPr lang="en-US" sz="2000" b="1" i="1">
                            <a:latin typeface="Cambria Math" panose="02040503050406030204" pitchFamily="18" charset="0"/>
                          </a:rPr>
                        </m:ctrlPr>
                      </m:radPr>
                      <m:deg/>
                      <m:e>
                        <m:r>
                          <a:rPr lang="en-US" sz="2000" b="1" i="1">
                            <a:latin typeface="Cambria Math"/>
                          </a:rPr>
                          <m:t>𝟑</m:t>
                        </m:r>
                      </m:e>
                    </m:rad>
                    <m:r>
                      <a:rPr lang="en-US" sz="2000" b="1" i="1">
                        <a:latin typeface="Cambria Math"/>
                      </a:rPr>
                      <m:t> </m:t>
                    </m:r>
                    <m:r>
                      <a:rPr lang="en-US" sz="2000" b="1" i="1">
                        <a:latin typeface="Cambria Math"/>
                        <a:ea typeface="Cambria Math"/>
                      </a:rPr>
                      <m:t>×</m:t>
                    </m:r>
                    <m:f>
                      <m:fPr>
                        <m:ctrlPr>
                          <a:rPr lang="en-US" sz="2000" b="1" i="1">
                            <a:latin typeface="Cambria Math" panose="02040503050406030204" pitchFamily="18" charset="0"/>
                            <a:ea typeface="Cambria Math"/>
                          </a:rPr>
                        </m:ctrlPr>
                      </m:fPr>
                      <m:num>
                        <m:rad>
                          <m:radPr>
                            <m:degHide m:val="on"/>
                            <m:ctrlPr>
                              <a:rPr lang="en-US" sz="2000" b="1" i="1">
                                <a:latin typeface="Cambria Math" panose="02040503050406030204" pitchFamily="18" charset="0"/>
                                <a:ea typeface="Cambria Math"/>
                              </a:rPr>
                            </m:ctrlPr>
                          </m:radPr>
                          <m:deg/>
                          <m:e>
                            <m:r>
                              <a:rPr lang="en-US" sz="2000" b="1" i="1">
                                <a:latin typeface="Cambria Math"/>
                                <a:ea typeface="Cambria Math"/>
                              </a:rPr>
                              <m:t>𝟑</m:t>
                            </m:r>
                          </m:e>
                        </m:rad>
                      </m:num>
                      <m:den>
                        <m:r>
                          <a:rPr lang="en-US" sz="2000" b="1" i="1">
                            <a:latin typeface="Cambria Math"/>
                            <a:ea typeface="Cambria Math"/>
                          </a:rPr>
                          <m:t>𝟑</m:t>
                        </m:r>
                      </m:den>
                    </m:f>
                  </m:oMath>
                </a14:m>
                <a:r>
                  <a:rPr lang="en-US" sz="2000" b="1" dirty="0"/>
                  <a:t>= 1</a:t>
                </a:r>
                <a:endParaRPr lang="ar-SA" sz="2000" b="1" dirty="0"/>
              </a:p>
            </p:txBody>
          </p:sp>
        </mc:Choice>
        <mc:Fallback>
          <p:sp>
            <p:nvSpPr>
              <p:cNvPr id="42" name="TextBox 41"/>
              <p:cNvSpPr txBox="1">
                <a:spLocks noRot="1" noChangeAspect="1" noMove="1" noResize="1" noEditPoints="1" noAdjustHandles="1" noChangeArrowheads="1" noChangeShapeType="1" noTextEdit="1"/>
              </p:cNvSpPr>
              <p:nvPr/>
            </p:nvSpPr>
            <p:spPr>
              <a:xfrm>
                <a:off x="4433289" y="3861050"/>
                <a:ext cx="2154937" cy="596445"/>
              </a:xfrm>
              <a:prstGeom prst="rect">
                <a:avLst/>
              </a:prstGeom>
              <a:blipFill>
                <a:blip r:embed="rId16"/>
                <a:stretch>
                  <a:fillRect r="-3107" b="-3061"/>
                </a:stretch>
              </a:blipFill>
            </p:spPr>
            <p:txBody>
              <a:bodyPr/>
              <a:lstStyle/>
              <a:p>
                <a:r>
                  <a:rPr lang="en-US">
                    <a:noFill/>
                  </a:rPr>
                  <a:t> </a:t>
                </a:r>
              </a:p>
            </p:txBody>
          </p:sp>
        </mc:Fallback>
      </mc:AlternateContent>
      <p:sp>
        <p:nvSpPr>
          <p:cNvPr id="43" name="TextBox 42"/>
          <p:cNvSpPr txBox="1"/>
          <p:nvPr/>
        </p:nvSpPr>
        <p:spPr>
          <a:xfrm>
            <a:off x="7046927" y="4037002"/>
            <a:ext cx="1845555" cy="400110"/>
          </a:xfrm>
          <a:prstGeom prst="rect">
            <a:avLst/>
          </a:prstGeom>
          <a:noFill/>
        </p:spPr>
        <p:txBody>
          <a:bodyPr wrap="square" rtlCol="1">
            <a:spAutoFit/>
          </a:bodyPr>
          <a:lstStyle/>
          <a:p>
            <a:r>
              <a:rPr lang="en-US" sz="2000" b="1" dirty="0">
                <a:latin typeface="رموز الرياضيات العربية"/>
                <a:cs typeface="رموز الرياضيات العربية"/>
              </a:rPr>
              <a:t>e </a:t>
            </a:r>
            <a:r>
              <a:rPr lang="en-US" sz="2000" b="1" dirty="0"/>
              <a:t>c² = a² + b²</a:t>
            </a:r>
            <a:endParaRPr lang="ar-SA" sz="2000" b="1" dirty="0"/>
          </a:p>
        </p:txBody>
      </p:sp>
      <mc:AlternateContent xmlns:mc="http://schemas.openxmlformats.org/markup-compatibility/2006">
        <mc:Choice xmlns:a14="http://schemas.microsoft.com/office/drawing/2010/main" Requires="a14">
          <p:sp>
            <p:nvSpPr>
              <p:cNvPr id="44" name="TextBox 43"/>
              <p:cNvSpPr txBox="1"/>
              <p:nvPr/>
            </p:nvSpPr>
            <p:spPr>
              <a:xfrm>
                <a:off x="5188522" y="4469050"/>
                <a:ext cx="1231427" cy="536942"/>
              </a:xfrm>
              <a:prstGeom prst="rect">
                <a:avLst/>
              </a:prstGeom>
              <a:noFill/>
            </p:spPr>
            <p:txBody>
              <a:bodyPr wrap="none" rtlCol="1">
                <a:spAutoFit/>
              </a:bodyPr>
              <a:lstStyle/>
              <a:p>
                <a:r>
                  <a:rPr lang="en-US" sz="2000" b="1" dirty="0"/>
                  <a:t>1 = </a:t>
                </a:r>
                <a14:m>
                  <m:oMath xmlns:m="http://schemas.openxmlformats.org/officeDocument/2006/math">
                    <m:f>
                      <m:fPr>
                        <m:ctrlPr>
                          <a:rPr lang="en-US" sz="2000" b="1" i="1">
                            <a:latin typeface="Cambria Math" panose="02040503050406030204" pitchFamily="18" charset="0"/>
                          </a:rPr>
                        </m:ctrlPr>
                      </m:fPr>
                      <m:num>
                        <m:r>
                          <a:rPr lang="en-US" sz="2000" b="1" i="1">
                            <a:latin typeface="Cambria Math"/>
                          </a:rPr>
                          <m:t>𝟑</m:t>
                        </m:r>
                      </m:num>
                      <m:den>
                        <m:r>
                          <a:rPr lang="en-US" sz="2000" b="1" i="1">
                            <a:latin typeface="Cambria Math"/>
                          </a:rPr>
                          <m:t>𝟗</m:t>
                        </m:r>
                      </m:den>
                    </m:f>
                  </m:oMath>
                </a14:m>
                <a:r>
                  <a:rPr lang="en-US" sz="2000" b="1" dirty="0"/>
                  <a:t>+ b²</a:t>
                </a:r>
                <a:endParaRPr lang="ar-SA" sz="2000" b="1" dirty="0"/>
              </a:p>
            </p:txBody>
          </p:sp>
        </mc:Choice>
        <mc:Fallback>
          <p:sp>
            <p:nvSpPr>
              <p:cNvPr id="44" name="TextBox 43"/>
              <p:cNvSpPr txBox="1">
                <a:spLocks noRot="1" noChangeAspect="1" noMove="1" noResize="1" noEditPoints="1" noAdjustHandles="1" noChangeArrowheads="1" noChangeShapeType="1" noTextEdit="1"/>
              </p:cNvSpPr>
              <p:nvPr/>
            </p:nvSpPr>
            <p:spPr>
              <a:xfrm>
                <a:off x="5188522" y="4469050"/>
                <a:ext cx="1231427" cy="536942"/>
              </a:xfrm>
              <a:prstGeom prst="rect">
                <a:avLst/>
              </a:prstGeom>
              <a:blipFill>
                <a:blip r:embed="rId17"/>
                <a:stretch>
                  <a:fillRect l="-2970" r="-5941" b="-568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TextBox 44"/>
              <p:cNvSpPr txBox="1"/>
              <p:nvPr/>
            </p:nvSpPr>
            <p:spPr>
              <a:xfrm>
                <a:off x="7545263" y="4445251"/>
                <a:ext cx="780983" cy="536942"/>
              </a:xfrm>
              <a:prstGeom prst="rect">
                <a:avLst/>
              </a:prstGeom>
              <a:noFill/>
            </p:spPr>
            <p:txBody>
              <a:bodyPr wrap="none" rtlCol="1">
                <a:spAutoFit/>
              </a:bodyPr>
              <a:lstStyle/>
              <a:p>
                <a:r>
                  <a:rPr lang="en-US" sz="2000" b="1" dirty="0"/>
                  <a:t>b² =</a:t>
                </a:r>
                <a14:m>
                  <m:oMath xmlns:m="http://schemas.openxmlformats.org/officeDocument/2006/math">
                    <m:f>
                      <m:fPr>
                        <m:ctrlPr>
                          <a:rPr lang="en-US" sz="2000" b="1" i="1">
                            <a:latin typeface="Cambria Math" panose="02040503050406030204" pitchFamily="18" charset="0"/>
                          </a:rPr>
                        </m:ctrlPr>
                      </m:fPr>
                      <m:num>
                        <m:r>
                          <a:rPr lang="en-US" sz="2000" b="1" i="1">
                            <a:latin typeface="Cambria Math"/>
                          </a:rPr>
                          <m:t>𝟐</m:t>
                        </m:r>
                      </m:num>
                      <m:den>
                        <m:r>
                          <a:rPr lang="en-US" sz="2000" b="1" i="1">
                            <a:latin typeface="Cambria Math"/>
                          </a:rPr>
                          <m:t>𝟑</m:t>
                        </m:r>
                      </m:den>
                    </m:f>
                  </m:oMath>
                </a14:m>
                <a:endParaRPr lang="ar-SA" sz="2000" b="1" dirty="0"/>
              </a:p>
            </p:txBody>
          </p:sp>
        </mc:Choice>
        <mc:Fallback>
          <p:sp>
            <p:nvSpPr>
              <p:cNvPr id="45" name="TextBox 44"/>
              <p:cNvSpPr txBox="1">
                <a:spLocks noRot="1" noChangeAspect="1" noMove="1" noResize="1" noEditPoints="1" noAdjustHandles="1" noChangeArrowheads="1" noChangeShapeType="1" noTextEdit="1"/>
              </p:cNvSpPr>
              <p:nvPr/>
            </p:nvSpPr>
            <p:spPr>
              <a:xfrm>
                <a:off x="7545263" y="4445251"/>
                <a:ext cx="780983" cy="536942"/>
              </a:xfrm>
              <a:prstGeom prst="rect">
                <a:avLst/>
              </a:prstGeom>
              <a:blipFill>
                <a:blip r:embed="rId18"/>
                <a:stretch>
                  <a:fillRect l="-6250" b="-5682"/>
                </a:stretch>
              </a:blipFill>
            </p:spPr>
            <p:txBody>
              <a:bodyPr/>
              <a:lstStyle/>
              <a:p>
                <a:r>
                  <a:rPr lang="en-US">
                    <a:noFill/>
                  </a:rPr>
                  <a:t> </a:t>
                </a:r>
              </a:p>
            </p:txBody>
          </p:sp>
        </mc:Fallback>
      </mc:AlternateContent>
      <p:sp>
        <p:nvSpPr>
          <p:cNvPr id="46" name="Right Arrow 45"/>
          <p:cNvSpPr/>
          <p:nvPr/>
        </p:nvSpPr>
        <p:spPr>
          <a:xfrm>
            <a:off x="6588288" y="4221088"/>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47" name="Right Arrow 46"/>
          <p:cNvSpPr/>
          <p:nvPr/>
        </p:nvSpPr>
        <p:spPr>
          <a:xfrm>
            <a:off x="6660296" y="4653144"/>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
        <p:nvSpPr>
          <p:cNvPr id="48" name="TextBox 47"/>
          <p:cNvSpPr txBox="1"/>
          <p:nvPr/>
        </p:nvSpPr>
        <p:spPr>
          <a:xfrm>
            <a:off x="6675395" y="5199585"/>
            <a:ext cx="2091767" cy="461665"/>
          </a:xfrm>
          <a:prstGeom prst="rect">
            <a:avLst/>
          </a:prstGeom>
          <a:noFill/>
        </p:spPr>
        <p:txBody>
          <a:bodyPr wrap="square" rtlCol="1">
            <a:spAutoFit/>
          </a:bodyPr>
          <a:lstStyle/>
          <a:p>
            <a:r>
              <a:rPr lang="ar-SA" sz="2400" b="1" dirty="0">
                <a:solidFill>
                  <a:srgbClr val="FF0000"/>
                </a:solidFill>
              </a:rPr>
              <a:t>معادله القطع هى:</a:t>
            </a:r>
          </a:p>
        </p:txBody>
      </p:sp>
      <p:grpSp>
        <p:nvGrpSpPr>
          <p:cNvPr id="49" name="Group 48"/>
          <p:cNvGrpSpPr/>
          <p:nvPr/>
        </p:nvGrpSpPr>
        <p:grpSpPr>
          <a:xfrm>
            <a:off x="5308809" y="5072558"/>
            <a:ext cx="1423433" cy="732709"/>
            <a:chOff x="4379458" y="4037988"/>
            <a:chExt cx="1475597" cy="837858"/>
          </a:xfrm>
        </p:grpSpPr>
        <mc:AlternateContent xmlns:mc="http://schemas.openxmlformats.org/markup-compatibility/2006">
          <mc:Choice xmlns:a14="http://schemas.microsoft.com/office/drawing/2010/main" Requires="a14">
            <p:sp>
              <p:nvSpPr>
                <p:cNvPr id="50" name="TextBox 49"/>
                <p:cNvSpPr txBox="1"/>
                <p:nvPr/>
              </p:nvSpPr>
              <p:spPr>
                <a:xfrm>
                  <a:off x="4379458" y="4059847"/>
                  <a:ext cx="264550" cy="815999"/>
                </a:xfrm>
                <a:prstGeom prst="rect">
                  <a:avLst/>
                </a:prstGeom>
                <a:noFill/>
              </p:spPr>
              <p:txBody>
                <a:bodyPr wrap="none" rtlCol="1">
                  <a:spAutoFit/>
                </a:bodyPr>
                <a:lstStyle/>
                <a:p>
                  <a:pPr/>
                  <a14:m>
                    <m:oMathPara xmlns:m="http://schemas.openxmlformats.org/officeDocument/2006/math">
                      <m:oMathParaPr>
                        <m:jc m:val="centerGroup"/>
                      </m:oMathParaPr>
                      <m:oMath xmlns:m="http://schemas.openxmlformats.org/officeDocument/2006/math">
                        <m:f>
                          <m:fPr>
                            <m:ctrlPr>
                              <a:rPr lang="ar-SA" sz="2000" b="1" i="1">
                                <a:latin typeface="Cambria Math" panose="02040503050406030204" pitchFamily="18" charset="0"/>
                              </a:rPr>
                            </m:ctrlPr>
                          </m:fPr>
                          <m:num>
                            <m:r>
                              <a:rPr lang="en-US" sz="2000" b="1" i="1">
                                <a:latin typeface="Cambria Math"/>
                              </a:rPr>
                              <m:t>𝒙</m:t>
                            </m:r>
                            <m:r>
                              <a:rPr lang="en-US" sz="2000" b="1" i="1">
                                <a:latin typeface="Cambria Math"/>
                              </a:rPr>
                              <m:t>²</m:t>
                            </m:r>
                          </m:num>
                          <m:den>
                            <m:r>
                              <a:rPr lang="en-US" sz="2000" b="1" i="1">
                                <a:latin typeface="Cambria Math"/>
                              </a:rPr>
                              <m:t>𝒂</m:t>
                            </m:r>
                            <m:r>
                              <a:rPr lang="en-US" sz="2000" b="1" i="1">
                                <a:latin typeface="Cambria Math"/>
                              </a:rPr>
                              <m:t>²</m:t>
                            </m:r>
                          </m:den>
                        </m:f>
                      </m:oMath>
                    </m:oMathPara>
                  </a14:m>
                  <a:endParaRPr lang="ar-SA" sz="2000" b="1" dirty="0"/>
                </a:p>
              </p:txBody>
            </p:sp>
          </mc:Choice>
          <mc:Fallback>
            <p:sp>
              <p:nvSpPr>
                <p:cNvPr id="50" name="TextBox 49"/>
                <p:cNvSpPr txBox="1">
                  <a:spLocks noRot="1" noChangeAspect="1" noMove="1" noResize="1" noEditPoints="1" noAdjustHandles="1" noChangeArrowheads="1" noChangeShapeType="1" noTextEdit="1"/>
                </p:cNvSpPr>
                <p:nvPr/>
              </p:nvSpPr>
              <p:spPr>
                <a:xfrm>
                  <a:off x="4379458" y="4059847"/>
                  <a:ext cx="264550" cy="815999"/>
                </a:xfrm>
                <a:prstGeom prst="rect">
                  <a:avLst/>
                </a:prstGeom>
                <a:blipFill>
                  <a:blip r:embed="rId19"/>
                  <a:stretch>
                    <a:fillRect r="-380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586059" y="4037988"/>
                  <a:ext cx="550920" cy="837858"/>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ar-SA" sz="2000" b="1" i="1">
                            <a:latin typeface="Cambria Math"/>
                          </a:rPr>
                          <m:t> − </m:t>
                        </m:r>
                        <m:f>
                          <m:fPr>
                            <m:ctrlPr>
                              <a:rPr lang="ar-SA" sz="2000" b="1" i="1">
                                <a:latin typeface="Cambria Math" panose="02040503050406030204" pitchFamily="18" charset="0"/>
                              </a:rPr>
                            </m:ctrlPr>
                          </m:fPr>
                          <m:num>
                            <m:r>
                              <a:rPr lang="en-US" sz="2000" b="1" i="1">
                                <a:latin typeface="Cambria Math"/>
                              </a:rPr>
                              <m:t>𝒚</m:t>
                            </m:r>
                            <m:r>
                              <a:rPr lang="en-US" sz="2000" b="1" i="1">
                                <a:latin typeface="Cambria Math"/>
                              </a:rPr>
                              <m:t>²</m:t>
                            </m:r>
                          </m:num>
                          <m:den>
                            <m:r>
                              <a:rPr lang="en-US" sz="2000" b="1" i="1">
                                <a:latin typeface="Cambria Math"/>
                              </a:rPr>
                              <m:t>𝒃</m:t>
                            </m:r>
                            <m:r>
                              <a:rPr lang="en-US" sz="2000" b="1" i="1">
                                <a:latin typeface="Cambria Math"/>
                              </a:rPr>
                              <m:t>²</m:t>
                            </m:r>
                          </m:den>
                        </m:f>
                      </m:oMath>
                    </m:oMathPara>
                  </a14:m>
                  <a:endParaRPr lang="ar-SA" sz="20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4586059" y="4037988"/>
                  <a:ext cx="550920" cy="837858"/>
                </a:xfrm>
                <a:prstGeom prst="rect">
                  <a:avLst/>
                </a:prstGeom>
                <a:blipFill rotWithShape="1">
                  <a:blip r:embed="rId20"/>
                  <a:stretch>
                    <a:fillRect r="-29885"/>
                  </a:stretch>
                </a:blipFill>
              </p:spPr>
              <p:txBody>
                <a:bodyPr/>
                <a:lstStyle/>
                <a:p>
                  <a:r>
                    <a:rPr lang="ar-SA">
                      <a:noFill/>
                    </a:rPr>
                    <a:t> </a:t>
                  </a:r>
                </a:p>
              </p:txBody>
            </p:sp>
          </mc:Fallback>
        </mc:AlternateContent>
        <p:sp>
          <p:nvSpPr>
            <p:cNvPr id="52" name="TextBox 51"/>
            <p:cNvSpPr txBox="1"/>
            <p:nvPr/>
          </p:nvSpPr>
          <p:spPr>
            <a:xfrm>
              <a:off x="5273111" y="4221089"/>
              <a:ext cx="581944" cy="457529"/>
            </a:xfrm>
            <a:prstGeom prst="rect">
              <a:avLst/>
            </a:prstGeom>
            <a:noFill/>
          </p:spPr>
          <p:txBody>
            <a:bodyPr wrap="none" rtlCol="1">
              <a:spAutoFit/>
            </a:bodyPr>
            <a:lstStyle/>
            <a:p>
              <a:r>
                <a:rPr lang="en-US" sz="2000" b="1" dirty="0"/>
                <a:t>= 1</a:t>
              </a:r>
              <a:endParaRPr lang="ar-SA" sz="2000" b="1" dirty="0"/>
            </a:p>
          </p:txBody>
        </p:sp>
      </p:grpSp>
      <p:grpSp>
        <p:nvGrpSpPr>
          <p:cNvPr id="53" name="Group 52"/>
          <p:cNvGrpSpPr/>
          <p:nvPr/>
        </p:nvGrpSpPr>
        <p:grpSpPr>
          <a:xfrm>
            <a:off x="4932042" y="5855179"/>
            <a:ext cx="1861933" cy="705578"/>
            <a:chOff x="3993122" y="4846513"/>
            <a:chExt cx="1861933" cy="705578"/>
          </a:xfrm>
        </p:grpSpPr>
        <mc:AlternateContent xmlns:mc="http://schemas.openxmlformats.org/markup-compatibility/2006" xmlns:a14="http://schemas.microsoft.com/office/drawing/2010/main">
          <mc:Choice Requires="a14">
            <p:sp>
              <p:nvSpPr>
                <p:cNvPr id="54" name="TextBox 53"/>
                <p:cNvSpPr txBox="1"/>
                <p:nvPr/>
              </p:nvSpPr>
              <p:spPr>
                <a:xfrm>
                  <a:off x="3993122" y="5012622"/>
                  <a:ext cx="818600" cy="40011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ar-SA" sz="2000" b="1" i="1">
                            <a:latin typeface="Cambria Math"/>
                          </a:rPr>
                          <m:t>𝟑</m:t>
                        </m:r>
                        <m:r>
                          <a:rPr lang="en-US" sz="2000" b="1" i="1">
                            <a:latin typeface="Cambria Math"/>
                          </a:rPr>
                          <m:t>𝒙</m:t>
                        </m:r>
                        <m:r>
                          <a:rPr lang="en-US" sz="2000" b="1" i="1" baseline="30000">
                            <a:latin typeface="Cambria Math"/>
                          </a:rPr>
                          <m:t>𝟐</m:t>
                        </m:r>
                      </m:oMath>
                    </m:oMathPara>
                  </a14:m>
                  <a:endParaRPr lang="ar-SA" sz="2000" b="1" baseline="30000" dirty="0"/>
                </a:p>
              </p:txBody>
            </p:sp>
          </mc:Choice>
          <mc:Fallback xmlns="">
            <p:sp>
              <p:nvSpPr>
                <p:cNvPr id="54" name="TextBox 53"/>
                <p:cNvSpPr txBox="1">
                  <a:spLocks noRot="1" noChangeAspect="1" noMove="1" noResize="1" noEditPoints="1" noAdjustHandles="1" noChangeArrowheads="1" noChangeShapeType="1" noTextEdit="1"/>
                </p:cNvSpPr>
                <p:nvPr/>
              </p:nvSpPr>
              <p:spPr>
                <a:xfrm>
                  <a:off x="3993122" y="5012622"/>
                  <a:ext cx="818600" cy="400110"/>
                </a:xfrm>
                <a:prstGeom prst="rect">
                  <a:avLst/>
                </a:prstGeom>
                <a:blipFill rotWithShape="1">
                  <a:blip r:embed="rId21"/>
                  <a:stretch>
                    <a:fillRect/>
                  </a:stretch>
                </a:blipFill>
              </p:spPr>
              <p:txBody>
                <a:bodyPr/>
                <a:lstStyle/>
                <a:p>
                  <a:r>
                    <a:rPr lang="ar-SA">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569186" y="4846513"/>
                  <a:ext cx="550920" cy="705578"/>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ar-SA" sz="2000" b="1" i="1">
                            <a:latin typeface="Cambria Math"/>
                          </a:rPr>
                          <m:t>−  </m:t>
                        </m:r>
                        <m:f>
                          <m:fPr>
                            <m:ctrlPr>
                              <a:rPr lang="ar-SA" sz="2000" b="1" i="1">
                                <a:latin typeface="Cambria Math" panose="02040503050406030204" pitchFamily="18" charset="0"/>
                              </a:rPr>
                            </m:ctrlPr>
                          </m:fPr>
                          <m:num>
                            <m:r>
                              <a:rPr lang="en-US" sz="2000" b="1" i="1">
                                <a:latin typeface="Cambria Math"/>
                              </a:rPr>
                              <m:t>𝟑</m:t>
                            </m:r>
                            <m:r>
                              <a:rPr lang="en-US" sz="2000" b="1" i="1">
                                <a:latin typeface="Cambria Math"/>
                              </a:rPr>
                              <m:t>𝒚</m:t>
                            </m:r>
                            <m:r>
                              <a:rPr lang="en-US" sz="2000" b="1" i="1">
                                <a:latin typeface="Cambria Math"/>
                              </a:rPr>
                              <m:t>²</m:t>
                            </m:r>
                          </m:num>
                          <m:den>
                            <m:r>
                              <a:rPr lang="ar-SA" sz="2000" b="1" i="1">
                                <a:latin typeface="Cambria Math"/>
                              </a:rPr>
                              <m:t>𝟐</m:t>
                            </m:r>
                          </m:den>
                        </m:f>
                      </m:oMath>
                    </m:oMathPara>
                  </a14:m>
                  <a:endParaRPr lang="ar-SA" sz="2000" b="1" dirty="0"/>
                </a:p>
              </p:txBody>
            </p:sp>
          </mc:Choice>
          <mc:Fallback xmlns="">
            <p:sp>
              <p:nvSpPr>
                <p:cNvPr id="55" name="TextBox 54"/>
                <p:cNvSpPr txBox="1">
                  <a:spLocks noRot="1" noChangeAspect="1" noMove="1" noResize="1" noEditPoints="1" noAdjustHandles="1" noChangeArrowheads="1" noChangeShapeType="1" noTextEdit="1"/>
                </p:cNvSpPr>
                <p:nvPr/>
              </p:nvSpPr>
              <p:spPr>
                <a:xfrm>
                  <a:off x="4569186" y="4846513"/>
                  <a:ext cx="550920" cy="705578"/>
                </a:xfrm>
                <a:prstGeom prst="rect">
                  <a:avLst/>
                </a:prstGeom>
                <a:blipFill rotWithShape="1">
                  <a:blip r:embed="rId22"/>
                  <a:stretch>
                    <a:fillRect r="-53333"/>
                  </a:stretch>
                </a:blipFill>
              </p:spPr>
              <p:txBody>
                <a:bodyPr/>
                <a:lstStyle/>
                <a:p>
                  <a:r>
                    <a:rPr lang="ar-SA">
                      <a:noFill/>
                    </a:rPr>
                    <a:t> </a:t>
                  </a:r>
                </a:p>
              </p:txBody>
            </p:sp>
          </mc:Fallback>
        </mc:AlternateContent>
        <p:sp>
          <p:nvSpPr>
            <p:cNvPr id="56" name="TextBox 55"/>
            <p:cNvSpPr txBox="1"/>
            <p:nvPr/>
          </p:nvSpPr>
          <p:spPr>
            <a:xfrm>
              <a:off x="5293683" y="5055567"/>
              <a:ext cx="561372" cy="400110"/>
            </a:xfrm>
            <a:prstGeom prst="rect">
              <a:avLst/>
            </a:prstGeom>
            <a:noFill/>
          </p:spPr>
          <p:txBody>
            <a:bodyPr wrap="none" rtlCol="1">
              <a:spAutoFit/>
            </a:bodyPr>
            <a:lstStyle/>
            <a:p>
              <a:r>
                <a:rPr lang="en-US" sz="2000" b="1" dirty="0"/>
                <a:t>= 1</a:t>
              </a:r>
              <a:endParaRPr lang="ar-SA" sz="2000" b="1" dirty="0"/>
            </a:p>
          </p:txBody>
        </p:sp>
      </p:grpSp>
      <mc:AlternateContent xmlns:mc="http://schemas.openxmlformats.org/markup-compatibility/2006">
        <mc:Choice xmlns:a14="http://schemas.microsoft.com/office/drawing/2010/main" Requires="a14">
          <p:sp>
            <p:nvSpPr>
              <p:cNvPr id="57" name="TextBox 56"/>
              <p:cNvSpPr txBox="1"/>
              <p:nvPr/>
            </p:nvSpPr>
            <p:spPr>
              <a:xfrm>
                <a:off x="6567663" y="3357709"/>
                <a:ext cx="1316707" cy="647357"/>
              </a:xfrm>
              <a:prstGeom prst="rect">
                <a:avLst/>
              </a:prstGeom>
              <a:noFill/>
            </p:spPr>
            <p:txBody>
              <a:bodyPr wrap="square" rtlCol="1">
                <a:spAutoFit/>
              </a:bodyPr>
              <a:lstStyle/>
              <a:p>
                <a:r>
                  <a:rPr lang="en-US" sz="2400" b="1" dirty="0"/>
                  <a:t>a²= </a:t>
                </a:r>
                <a14:m>
                  <m:oMath xmlns:m="http://schemas.openxmlformats.org/officeDocument/2006/math">
                    <m:f>
                      <m:fPr>
                        <m:ctrlPr>
                          <a:rPr lang="en-US" sz="2400" b="1" i="1">
                            <a:latin typeface="Cambria Math" panose="02040503050406030204" pitchFamily="18" charset="0"/>
                          </a:rPr>
                        </m:ctrlPr>
                      </m:fPr>
                      <m:num>
                        <m:r>
                          <a:rPr lang="en-US" sz="2400" b="1" i="1">
                            <a:latin typeface="Cambria Math"/>
                          </a:rPr>
                          <m:t>𝟏</m:t>
                        </m:r>
                      </m:num>
                      <m:den>
                        <m:r>
                          <a:rPr lang="en-US" sz="2400" b="1" i="1">
                            <a:latin typeface="Cambria Math"/>
                          </a:rPr>
                          <m:t>𝟑</m:t>
                        </m:r>
                      </m:den>
                    </m:f>
                  </m:oMath>
                </a14:m>
                <a:endParaRPr lang="ar-SA" sz="2400" b="1" dirty="0"/>
              </a:p>
            </p:txBody>
          </p:sp>
        </mc:Choice>
        <mc:Fallback>
          <p:sp>
            <p:nvSpPr>
              <p:cNvPr id="57" name="TextBox 56"/>
              <p:cNvSpPr txBox="1">
                <a:spLocks noRot="1" noChangeAspect="1" noMove="1" noResize="1" noEditPoints="1" noAdjustHandles="1" noChangeArrowheads="1" noChangeShapeType="1" noTextEdit="1"/>
              </p:cNvSpPr>
              <p:nvPr/>
            </p:nvSpPr>
            <p:spPr>
              <a:xfrm>
                <a:off x="6567663" y="3357709"/>
                <a:ext cx="1316707" cy="647357"/>
              </a:xfrm>
              <a:prstGeom prst="rect">
                <a:avLst/>
              </a:prstGeom>
              <a:blipFill>
                <a:blip r:embed="rId23"/>
                <a:stretch>
                  <a:fillRect b="-3774"/>
                </a:stretch>
              </a:blipFill>
            </p:spPr>
            <p:txBody>
              <a:bodyPr/>
              <a:lstStyle/>
              <a:p>
                <a:r>
                  <a:rPr lang="en-US">
                    <a:noFill/>
                  </a:rPr>
                  <a:t> </a:t>
                </a:r>
              </a:p>
            </p:txBody>
          </p:sp>
        </mc:Fallback>
      </mc:AlternateContent>
      <p:sp>
        <p:nvSpPr>
          <p:cNvPr id="58" name="Right Arrow 57"/>
          <p:cNvSpPr/>
          <p:nvPr/>
        </p:nvSpPr>
        <p:spPr>
          <a:xfrm>
            <a:off x="6444208" y="3645024"/>
            <a:ext cx="576000" cy="7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SA"/>
          </a:p>
        </p:txBody>
      </p:sp>
    </p:spTree>
    <p:extLst>
      <p:ext uri="{BB962C8B-B14F-4D97-AF65-F5344CB8AC3E}">
        <p14:creationId xmlns:p14="http://schemas.microsoft.com/office/powerpoint/2010/main" val="391607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8"/>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4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2" grpId="0"/>
      <p:bldP spid="14" grpId="0"/>
      <p:bldP spid="15" grpId="0"/>
      <p:bldP spid="16" grpId="0"/>
      <p:bldP spid="17" grpId="0"/>
      <p:bldP spid="21" grpId="0"/>
      <p:bldP spid="22" grpId="0"/>
      <p:bldP spid="35" grpId="0"/>
      <p:bldP spid="36" grpId="0" animBg="1"/>
      <p:bldP spid="37" grpId="0"/>
      <p:bldP spid="38" grpId="0" animBg="1"/>
      <p:bldP spid="42" grpId="0"/>
      <p:bldP spid="43" grpId="0"/>
      <p:bldP spid="44" grpId="0"/>
      <p:bldP spid="45" grpId="0"/>
      <p:bldP spid="46" grpId="0" animBg="1"/>
      <p:bldP spid="47" grpId="0" animBg="1"/>
      <p:bldP spid="48" grpId="0"/>
      <p:bldP spid="57" grpId="0"/>
      <p:bldP spid="58" grpId="0" animBg="1"/>
    </p:bld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2827040" y="872913"/>
            <a:ext cx="3240360" cy="720080"/>
          </a:xfrm>
          <a:prstGeom prst="rect">
            <a:avLst/>
          </a:prstGeom>
        </p:spPr>
        <p:style>
          <a:lnRef idx="1">
            <a:schemeClr val="accent1"/>
          </a:lnRef>
          <a:fillRef idx="2">
            <a:schemeClr val="accent1"/>
          </a:fillRef>
          <a:effectRef idx="1">
            <a:schemeClr val="accent1"/>
          </a:effectRef>
          <a:fontRef idx="minor">
            <a:schemeClr val="dk1"/>
          </a:fontRef>
        </p:style>
        <p:txBody>
          <a:bodyPr anchor="b">
            <a:normAutofit/>
          </a:bodyPr>
          <a:lstStyle>
            <a:lvl1pPr algn="l" rtl="1" eaLnBrk="1" latinLnBrk="0" hangingPunct="1">
              <a:spcBef>
                <a:spcPct val="0"/>
              </a:spcBef>
              <a:buNone/>
              <a:defRPr kumimoji="0" sz="3000" b="0" kern="1200" cap="small" baseline="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defRPr/>
            </a:pPr>
            <a:r>
              <a:rPr lang="ar-KW" sz="3600" b="1" cap="none">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التقييم</a:t>
            </a:r>
            <a:endParaRPr lang="ar-KW" b="1" cap="none" dirty="0">
              <a:ln w="17780" cmpd="sng">
                <a:solidFill>
                  <a:schemeClr val="accent3">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endParaRPr>
          </a:p>
        </p:txBody>
      </p:sp>
      <p:sp>
        <p:nvSpPr>
          <p:cNvPr id="5" name="Content Placeholder 2"/>
          <p:cNvSpPr txBox="1">
            <a:spLocks/>
          </p:cNvSpPr>
          <p:nvPr/>
        </p:nvSpPr>
        <p:spPr>
          <a:xfrm>
            <a:off x="2123728" y="2060848"/>
            <a:ext cx="4392488" cy="2952328"/>
          </a:xfrm>
          <a:prstGeom prst="rect">
            <a:avLst/>
          </a:prstGeom>
        </p:spPr>
        <p:txBody>
          <a:bodyPr>
            <a:normAutofit/>
          </a:bodyPr>
          <a:lst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fontAlgn="auto">
              <a:spcAft>
                <a:spcPts val="0"/>
              </a:spcAft>
              <a:buNone/>
              <a:defRPr/>
            </a:pPr>
            <a:r>
              <a:rPr lang="ar-SA" sz="4000" b="1" u="sng" dirty="0">
                <a:ln w="17780" cmpd="sng">
                  <a:solidFill>
                    <a:schemeClr val="tx1">
                      <a:lumMod val="85000"/>
                      <a:lumOff val="15000"/>
                    </a:schemeClr>
                  </a:solidFill>
                  <a:prstDash val="solid"/>
                  <a:miter lim="800000"/>
                </a:ln>
                <a:solidFill>
                  <a:srgbClr val="00B050"/>
                </a:solidFill>
                <a:effectLst>
                  <a:outerShdw blurRad="50800" algn="tl" rotWithShape="0">
                    <a:srgbClr val="000000"/>
                  </a:outerShdw>
                </a:effectLst>
                <a:latin typeface="Simplified Arabic" pitchFamily="18" charset="-78"/>
                <a:cs typeface="AGA Aladdin Regular" pitchFamily="2" charset="-78"/>
              </a:rPr>
              <a:t>حاول ان تحل </a:t>
            </a:r>
          </a:p>
          <a:p>
            <a:pPr marL="0" indent="0" algn="ctr" fontAlgn="auto">
              <a:spcAft>
                <a:spcPts val="0"/>
              </a:spcAft>
              <a:buNone/>
              <a:defRPr/>
            </a:pPr>
            <a:endParaRPr lang="ar-SA" sz="4000" b="1" u="sng" dirty="0">
              <a:ln w="17780" cmpd="sng">
                <a:solidFill>
                  <a:schemeClr val="tx1">
                    <a:lumMod val="85000"/>
                    <a:lumOff val="15000"/>
                  </a:schemeClr>
                </a:solidFill>
                <a:prstDash val="solid"/>
                <a:miter lim="800000"/>
              </a:ln>
              <a:solidFill>
                <a:srgbClr val="00B050"/>
              </a:solidFill>
              <a:effectLst>
                <a:outerShdw blurRad="50800" algn="tl" rotWithShape="0">
                  <a:srgbClr val="000000"/>
                </a:outerShdw>
              </a:effectLst>
              <a:latin typeface="Simplified Arabic" pitchFamily="18" charset="-78"/>
              <a:cs typeface="AGA Aladdin Regular" pitchFamily="2" charset="-78"/>
            </a:endParaRPr>
          </a:p>
          <a:p>
            <a:pPr marL="0" indent="0" algn="ctr" fontAlgn="auto">
              <a:spcAft>
                <a:spcPts val="0"/>
              </a:spcAft>
              <a:buNone/>
              <a:defRPr/>
            </a:pPr>
            <a:r>
              <a:rPr lang="ar-SA" sz="2800" b="1" dirty="0">
                <a:latin typeface="Simplified Arabic" pitchFamily="18" charset="-78"/>
                <a:cs typeface="Simplified Arabic" pitchFamily="18" charset="-78"/>
              </a:rPr>
              <a:t>ص </a:t>
            </a:r>
            <a:r>
              <a:rPr lang="en-US" sz="2800" b="1" dirty="0">
                <a:latin typeface="Simplified Arabic" pitchFamily="18" charset="-78"/>
                <a:cs typeface="Simplified Arabic" pitchFamily="18" charset="-78"/>
              </a:rPr>
              <a:t>129</a:t>
            </a:r>
            <a:r>
              <a:rPr lang="ar-SA" sz="2800" b="1" dirty="0">
                <a:latin typeface="Simplified Arabic" pitchFamily="18" charset="-78"/>
                <a:cs typeface="Simplified Arabic" pitchFamily="18" charset="-78"/>
              </a:rPr>
              <a:t>رقم</a:t>
            </a:r>
            <a:r>
              <a:rPr lang="en-US" sz="2800" b="1" dirty="0">
                <a:latin typeface="Simplified Arabic" pitchFamily="18" charset="-78"/>
                <a:cs typeface="Simplified Arabic" pitchFamily="18" charset="-78"/>
              </a:rPr>
              <a:t>1 </a:t>
            </a:r>
            <a:endParaRPr lang="ar-SA" sz="2800" b="1" dirty="0">
              <a:latin typeface="Simplified Arabic" pitchFamily="18" charset="-78"/>
              <a:cs typeface="Simplified Arabic" pitchFamily="18" charset="-78"/>
            </a:endParaRPr>
          </a:p>
          <a:p>
            <a:pPr marL="0" indent="0" algn="ctr" fontAlgn="auto">
              <a:spcAft>
                <a:spcPts val="0"/>
              </a:spcAft>
              <a:buNone/>
              <a:defRPr/>
            </a:pPr>
            <a:r>
              <a:rPr lang="ar-SA" sz="2800" b="1" dirty="0">
                <a:latin typeface="Simplified Arabic" pitchFamily="18" charset="-78"/>
                <a:cs typeface="Simplified Arabic" pitchFamily="18" charset="-78"/>
              </a:rPr>
              <a:t> </a:t>
            </a:r>
          </a:p>
        </p:txBody>
      </p:sp>
    </p:spTree>
    <p:extLst>
      <p:ext uri="{BB962C8B-B14F-4D97-AF65-F5344CB8AC3E}">
        <p14:creationId xmlns:p14="http://schemas.microsoft.com/office/powerpoint/2010/main" val="74220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txBox="1">
            <a:spLocks/>
          </p:cNvSpPr>
          <p:nvPr/>
        </p:nvSpPr>
        <p:spPr>
          <a:xfrm>
            <a:off x="2987824" y="1124744"/>
            <a:ext cx="3096344" cy="720080"/>
          </a:xfrm>
          <a:prstGeom prst="rect">
            <a:avLst/>
          </a:prstGeom>
        </p:spPr>
        <p:style>
          <a:lnRef idx="1">
            <a:schemeClr val="accent1"/>
          </a:lnRef>
          <a:fillRef idx="2">
            <a:schemeClr val="accent1"/>
          </a:fillRef>
          <a:effectRef idx="1">
            <a:schemeClr val="accent1"/>
          </a:effectRef>
          <a:fontRef idx="minor">
            <a:schemeClr val="dk1"/>
          </a:fontRef>
        </p:style>
        <p:txBody>
          <a:bodyPr rtlCol="1" anchor="ctr">
            <a:normAutofit lnSpcReduction="10000"/>
          </a:bodyPr>
          <a:lstStyle/>
          <a:p>
            <a:pPr algn="ctr" fontAlgn="auto">
              <a:spcAft>
                <a:spcPts val="0"/>
              </a:spcAft>
              <a:defRPr/>
            </a:pPr>
            <a:r>
              <a:rPr lang="ar-KW" sz="4400" b="1" dirty="0">
                <a:ln>
                  <a:solidFill>
                    <a:schemeClr val="accent3">
                      <a:lumMod val="75000"/>
                    </a:schemeClr>
                  </a:solidFill>
                </a:ln>
                <a:solidFill>
                  <a:schemeClr val="tx1"/>
                </a:solidFill>
                <a:effectLst>
                  <a:glow rad="101600">
                    <a:schemeClr val="accent6">
                      <a:satMod val="175000"/>
                      <a:alpha val="40000"/>
                    </a:schemeClr>
                  </a:glow>
                </a:effectLst>
                <a:latin typeface="Simplified Arabic" pitchFamily="18" charset="-78"/>
                <a:ea typeface="+mj-ea"/>
                <a:cs typeface="Simplified Arabic" pitchFamily="18" charset="-78"/>
              </a:rPr>
              <a:t>التطبيق</a:t>
            </a:r>
          </a:p>
        </p:txBody>
      </p:sp>
      <p:sp>
        <p:nvSpPr>
          <p:cNvPr id="5" name="Content Placeholder 2"/>
          <p:cNvSpPr txBox="1">
            <a:spLocks/>
          </p:cNvSpPr>
          <p:nvPr/>
        </p:nvSpPr>
        <p:spPr bwMode="auto">
          <a:xfrm>
            <a:off x="2627785" y="2565402"/>
            <a:ext cx="3404716" cy="792163"/>
          </a:xfrm>
          <a:prstGeom prst="rect">
            <a:avLst/>
          </a:prstGeom>
          <a:noFill/>
          <a:ln w="9525">
            <a:noFill/>
            <a:miter lim="800000"/>
            <a:headEnd/>
            <a:tailEnd/>
          </a:ln>
        </p:spPr>
        <p:txBody>
          <a:bodyPr/>
          <a:lstStyle/>
          <a:p>
            <a:pPr>
              <a:spcBef>
                <a:spcPct val="20000"/>
              </a:spcBef>
            </a:pPr>
            <a:r>
              <a:rPr lang="ar-KW" sz="2800" b="1" dirty="0">
                <a:latin typeface="Simplified Arabic" pitchFamily="18" charset="-78"/>
                <a:cs typeface="Simplified Arabic" pitchFamily="18" charset="-78"/>
              </a:rPr>
              <a:t>ص</a:t>
            </a:r>
            <a:r>
              <a:rPr lang="en-US" sz="2800" b="1" dirty="0">
                <a:latin typeface="Simplified Arabic" pitchFamily="18" charset="-78"/>
                <a:cs typeface="Simplified Arabic" pitchFamily="18" charset="-78"/>
              </a:rPr>
              <a:t>49</a:t>
            </a:r>
            <a:r>
              <a:rPr lang="ar-KW" sz="2800" b="1" dirty="0">
                <a:latin typeface="Simplified Arabic" pitchFamily="18" charset="-78"/>
                <a:cs typeface="Simplified Arabic" pitchFamily="18" charset="-78"/>
              </a:rPr>
              <a:t>  رقم </a:t>
            </a:r>
            <a:r>
              <a:rPr lang="ar-SA" sz="2800" b="1" dirty="0">
                <a:latin typeface="Simplified Arabic" pitchFamily="18" charset="-78"/>
                <a:cs typeface="Simplified Arabic" pitchFamily="18" charset="-78"/>
              </a:rPr>
              <a:t>من </a:t>
            </a:r>
            <a:r>
              <a:rPr lang="en-US" sz="2800" b="1" dirty="0">
                <a:latin typeface="Simplified Arabic" pitchFamily="18" charset="-78"/>
                <a:cs typeface="Simplified Arabic" pitchFamily="18" charset="-78"/>
              </a:rPr>
              <a:t>1</a:t>
            </a:r>
            <a:r>
              <a:rPr lang="ar-SA" sz="2800" b="1" dirty="0">
                <a:latin typeface="Simplified Arabic" pitchFamily="18" charset="-78"/>
                <a:cs typeface="Simplified Arabic" pitchFamily="18" charset="-78"/>
              </a:rPr>
              <a:t> الي </a:t>
            </a:r>
            <a:r>
              <a:rPr lang="en-US" sz="2800" b="1" dirty="0">
                <a:latin typeface="Simplified Arabic" pitchFamily="18" charset="-78"/>
                <a:cs typeface="Simplified Arabic" pitchFamily="18" charset="-78"/>
              </a:rPr>
              <a:t>  4</a:t>
            </a:r>
            <a:endParaRPr lang="ar-KW" sz="2800" b="1" dirty="0">
              <a:latin typeface="Simplified Arabic" pitchFamily="18" charset="-78"/>
              <a:cs typeface="Simplified Arabic" pitchFamily="18" charset="-78"/>
            </a:endParaRPr>
          </a:p>
        </p:txBody>
      </p:sp>
    </p:spTree>
    <p:extLst>
      <p:ext uri="{BB962C8B-B14F-4D97-AF65-F5344CB8AC3E}">
        <p14:creationId xmlns:p14="http://schemas.microsoft.com/office/powerpoint/2010/main" val="206310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548680"/>
            <a:ext cx="7772400" cy="3672408"/>
          </a:xfrm>
        </p:spPr>
        <p:txBody>
          <a:bodyPr/>
          <a:lstStyle/>
          <a:p>
            <a:pPr algn="ctr" eaLnBrk="1" fontAlgn="auto" hangingPunct="1">
              <a:spcAft>
                <a:spcPts val="0"/>
              </a:spcAft>
              <a:defRPr/>
            </a:pPr>
            <a:r>
              <a:rPr lang="ar-KW"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بند (</a:t>
            </a:r>
            <a:r>
              <a:rPr lang="en-US"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r>
              <a:rPr lang="ar-KW"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r>
              <a:rPr lang="en-US"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r>
              <a:rPr lang="ar-KW"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t>
            </a:r>
            <a:br>
              <a:rPr lang="ar-KW"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ar-KW"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الاختلاف المركزي</a:t>
            </a:r>
            <a:br>
              <a:rPr lang="ar-KW"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36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Eccentricity</a:t>
            </a:r>
            <a:br>
              <a:rPr lang="ar-KW"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br>
              <a:rPr lang="en-US"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ar-KW"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KW" sz="4800" cap="none" dirty="0">
                <a:ln w="17780" cmpd="sng">
                  <a:solidFill>
                    <a:schemeClr val="accent3">
                      <a:lumMod val="75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ahoma" pitchFamily="34" charset="0"/>
                <a:ea typeface="Tahoma" pitchFamily="34" charset="0"/>
                <a:cs typeface="Tahoma" pitchFamily="34" charset="0"/>
              </a:rPr>
              <a:t>(الحصة الثانية)</a:t>
            </a:r>
          </a:p>
        </p:txBody>
      </p:sp>
    </p:spTree>
    <p:extLst>
      <p:ext uri="{BB962C8B-B14F-4D97-AF65-F5344CB8AC3E}">
        <p14:creationId xmlns:p14="http://schemas.microsoft.com/office/powerpoint/2010/main" val="39043902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
  <TotalTime>10679</TotalTime>
  <Words>6003</Words>
  <Application>Microsoft Office PowerPoint</Application>
  <PresentationFormat>عرض على الشاشة (4:3)</PresentationFormat>
  <Paragraphs>1312</Paragraphs>
  <Slides>110</Slides>
  <Notes>3</Notes>
  <HiddenSlides>0</HiddenSlides>
  <MMClips>0</MMClips>
  <ScaleCrop>false</ScaleCrop>
  <HeadingPairs>
    <vt:vector size="8" baseType="variant">
      <vt:variant>
        <vt:lpstr>الخطوط المستخدمة</vt:lpstr>
      </vt:variant>
      <vt:variant>
        <vt:i4>18</vt:i4>
      </vt:variant>
      <vt:variant>
        <vt:lpstr>نسق</vt:lpstr>
      </vt:variant>
      <vt:variant>
        <vt:i4>1</vt:i4>
      </vt:variant>
      <vt:variant>
        <vt:lpstr>خوادم OLE مضمنة</vt:lpstr>
      </vt:variant>
      <vt:variant>
        <vt:i4>1</vt:i4>
      </vt:variant>
      <vt:variant>
        <vt:lpstr>عناوين الشرائح</vt:lpstr>
      </vt:variant>
      <vt:variant>
        <vt:i4>110</vt:i4>
      </vt:variant>
    </vt:vector>
  </HeadingPairs>
  <TitlesOfParts>
    <vt:vector size="130" baseType="lpstr">
      <vt:lpstr>Arial Unicode MS</vt:lpstr>
      <vt:lpstr>AdvertisingExtraBold</vt:lpstr>
      <vt:lpstr>AGA Battouta Regular</vt:lpstr>
      <vt:lpstr>AGA Rasheeq Bold</vt:lpstr>
      <vt:lpstr>Arial</vt:lpstr>
      <vt:lpstr>Calibri</vt:lpstr>
      <vt:lpstr>Cambria Math</vt:lpstr>
      <vt:lpstr>Century Schoolbook</vt:lpstr>
      <vt:lpstr>FS_Shehab_Stripe</vt:lpstr>
      <vt:lpstr>L2Lsalwa-Bold</vt:lpstr>
      <vt:lpstr>Monotype Koufi</vt:lpstr>
      <vt:lpstr>PT Bold Heading</vt:lpstr>
      <vt:lpstr>Simplified Arabic</vt:lpstr>
      <vt:lpstr>Symbol</vt:lpstr>
      <vt:lpstr>Tahoma</vt:lpstr>
      <vt:lpstr>Wingdings</vt:lpstr>
      <vt:lpstr>Wingdings 2</vt:lpstr>
      <vt:lpstr>رموز الرياضيات العربية</vt:lpstr>
      <vt:lpstr>Oriel</vt:lpstr>
      <vt:lpstr>Equation</vt:lpstr>
      <vt:lpstr>عرض تقديمي في PowerPoint</vt:lpstr>
      <vt:lpstr>عرض تقديمي في PowerPoint</vt:lpstr>
      <vt:lpstr>القطوع المخروطية</vt:lpstr>
      <vt:lpstr>عرض تقديمي في PowerPoint</vt:lpstr>
      <vt:lpstr>عرض تقديمي في PowerPoint</vt:lpstr>
      <vt:lpstr>عرض تقديمي في PowerPoint</vt:lpstr>
      <vt:lpstr>عرض تقديمي في PowerPoint</vt:lpstr>
      <vt:lpstr>عرض تقديمي في PowerPoint</vt:lpstr>
      <vt:lpstr>الأهداف</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التقييم</vt:lpstr>
      <vt:lpstr>التطبيق</vt:lpstr>
      <vt:lpstr>عرض تقديمي في PowerPoint</vt:lpstr>
      <vt:lpstr>الأهداف</vt:lpstr>
      <vt:lpstr>التمهيد</vt:lpstr>
      <vt:lpstr>عرض تقديمي في PowerPoint</vt:lpstr>
      <vt:lpstr>عرض تقديمي في PowerPoint</vt:lpstr>
      <vt:lpstr>عرض تقديمي في PowerPoint</vt:lpstr>
      <vt:lpstr>عرض تقديمي في PowerPoint</vt:lpstr>
      <vt:lpstr>التقييم</vt:lpstr>
      <vt:lpstr>التطبيق</vt:lpstr>
      <vt:lpstr>عرض تقديمي في PowerPoint</vt:lpstr>
      <vt:lpstr>الأهداف</vt:lpstr>
      <vt:lpstr>التمهيد</vt:lpstr>
      <vt:lpstr>عرض تقديمي في PowerPoint</vt:lpstr>
      <vt:lpstr>عرض تقديمي في PowerPoint</vt:lpstr>
      <vt:lpstr>عرض تقديمي في PowerPoint</vt:lpstr>
      <vt:lpstr>عرض تقديمي في PowerPoint</vt:lpstr>
      <vt:lpstr>التقييم</vt:lpstr>
      <vt:lpstr>التطبيق</vt:lpstr>
      <vt:lpstr>عرض تقديمي في PowerPoint</vt:lpstr>
      <vt:lpstr>التمهيد</vt:lpstr>
      <vt:lpstr>عرض تقديمي في PowerPoint</vt:lpstr>
      <vt:lpstr>عرض تقديمي في PowerPoint</vt:lpstr>
      <vt:lpstr>التطبيق</vt:lpstr>
      <vt:lpstr>عرض تقديمي في PowerPoint</vt:lpstr>
      <vt:lpstr>عرض تقديمي في PowerPoint</vt:lpstr>
      <vt:lpstr>الأهداف</vt:lpstr>
      <vt:lpstr>التمهيد</vt:lpstr>
      <vt:lpstr>التدريس</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حاول ان تحل 1 ص122</vt:lpstr>
      <vt:lpstr>عرض تقديمي في PowerPoint</vt:lpstr>
      <vt:lpstr>عرض تقديمي في PowerPoint</vt:lpstr>
      <vt:lpstr>التقييم</vt:lpstr>
      <vt:lpstr>عرض تقديمي في PowerPoint</vt:lpstr>
      <vt:lpstr>عرض تقديمي في PowerPoint</vt:lpstr>
      <vt:lpstr>الأهداف</vt:lpstr>
      <vt:lpstr>التمهيد</vt:lpstr>
      <vt:lpstr>التدريس</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التقييم</vt:lpstr>
      <vt:lpstr>عرض تقديمي في PowerPoint</vt:lpstr>
      <vt:lpstr>عرض تقديمي في PowerPoint</vt:lpstr>
      <vt:lpstr>الأهداف</vt:lpstr>
      <vt:lpstr>التمهيد</vt:lpstr>
      <vt:lpstr>عرض تقديمي في PowerPoint</vt:lpstr>
      <vt:lpstr>عرض تقديمي في PowerPoint</vt:lpstr>
      <vt:lpstr>التقييم</vt:lpstr>
      <vt:lpstr>عرض تقديمي في PowerPoint</vt:lpstr>
      <vt:lpstr>عرض تقديمي في PowerPoint</vt:lpstr>
      <vt:lpstr>الأهداف</vt:lpstr>
      <vt:lpstr>التمهيد</vt:lpstr>
      <vt:lpstr>عرض تقديمي في PowerPoint</vt:lpstr>
      <vt:lpstr>بند (4-7) الاختلاف المركزي Eccentricity   (الحصة الاولي)</vt:lpstr>
      <vt:lpstr>الأهداف</vt:lpstr>
      <vt:lpstr>التمهيد</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حاول ان تحل 1  ص129 </vt:lpstr>
      <vt:lpstr>عرض تقديمي في PowerPoint</vt:lpstr>
      <vt:lpstr>عرض تقديمي في PowerPoint</vt:lpstr>
      <vt:lpstr>عرض تقديمي في PowerPoint</vt:lpstr>
      <vt:lpstr>عرض تقديمي في PowerPoint</vt:lpstr>
      <vt:lpstr>بند (4-7) الاختلاف المركزي Eccentricity   (الحصة الثانية)</vt:lpstr>
      <vt:lpstr>الأهداف</vt:lpstr>
      <vt:lpstr>التمهيد</vt:lpstr>
      <vt:lpstr>عرض تقديمي في PowerPoint</vt:lpstr>
      <vt:lpstr>عرض تقديمي في PowerPoint</vt:lpstr>
      <vt:lpstr>حاول ان تحل 2  ص131 </vt:lpstr>
      <vt:lpstr>عرض تقديمي في PowerPoint</vt:lpstr>
      <vt:lpstr>عرض تقديمي في PowerPoint</vt:lpstr>
      <vt:lpstr>حاول ان تحل 3  ص131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دلال</dc:creator>
  <cp:lastModifiedBy>غنيمه عواد السيد مصطفى</cp:lastModifiedBy>
  <cp:revision>740</cp:revision>
  <cp:lastPrinted>2013-04-13T11:49:55Z</cp:lastPrinted>
  <dcterms:created xsi:type="dcterms:W3CDTF">2013-03-23T10:09:17Z</dcterms:created>
  <dcterms:modified xsi:type="dcterms:W3CDTF">2025-02-22T16:28:27Z</dcterms:modified>
</cp:coreProperties>
</file>