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8"/>
  </p:notesMasterIdLst>
  <p:sldIdLst>
    <p:sldId id="730" r:id="rId2"/>
    <p:sldId id="867" r:id="rId3"/>
    <p:sldId id="948" r:id="rId4"/>
    <p:sldId id="947" r:id="rId5"/>
    <p:sldId id="950" r:id="rId6"/>
    <p:sldId id="949" r:id="rId7"/>
    <p:sldId id="951" r:id="rId8"/>
    <p:sldId id="954" r:id="rId9"/>
    <p:sldId id="953" r:id="rId10"/>
    <p:sldId id="952" r:id="rId11"/>
    <p:sldId id="955" r:id="rId12"/>
    <p:sldId id="956" r:id="rId13"/>
    <p:sldId id="957" r:id="rId14"/>
    <p:sldId id="958" r:id="rId15"/>
    <p:sldId id="961" r:id="rId16"/>
    <p:sldId id="959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4"/>
    <a:srgbClr val="FFFF99"/>
    <a:srgbClr val="FFFF66"/>
    <a:srgbClr val="FFFFCC"/>
    <a:srgbClr val="FFFF00"/>
    <a:srgbClr val="0000FF"/>
    <a:srgbClr val="763A66"/>
    <a:srgbClr val="0F6FC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47" autoAdjust="0"/>
    <p:restoredTop sz="92832" autoAdjust="0"/>
  </p:normalViewPr>
  <p:slideViewPr>
    <p:cSldViewPr snapToGrid="0">
      <p:cViewPr varScale="1">
        <p:scale>
          <a:sx n="65" d="100"/>
          <a:sy n="65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ED4F2-8051-48B2-B71F-F3D92B807D4A}" type="datetimeFigureOut">
              <a:rPr lang="en-US" smtClean="0"/>
              <a:pPr/>
              <a:t>3/23/2026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E3BF4-4668-4E41-963D-7ADA3B677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4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&#1575;&#1604;&#1593;&#1585;&#1590;.pptx#-1,6,Slide 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ekramy20121120\92011\كتاب العاشر\حوسبة 10\صورة1.png"/>
          <p:cNvPicPr>
            <a:picLocks noChangeAspect="1" noChangeArrowheads="1"/>
          </p:cNvPicPr>
          <p:nvPr/>
        </p:nvPicPr>
        <p:blipFill>
          <a:blip r:embed="rId2"/>
          <a:srcRect l="3147" t="1626" r="4023" b="23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Bevel 6">
            <a:hlinkClick r:id="rId3" action="ppaction://hlinkpres?slideindex=6&amp;slidetitle=Slide 6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12" name="Date Placeholder 28"/>
          <p:cNvSpPr>
            <a:spLocks noGrp="1"/>
          </p:cNvSpPr>
          <p:nvPr>
            <p:ph type="dt" sz="half" idx="10"/>
          </p:nvPr>
        </p:nvSpPr>
        <p:spPr>
          <a:xfrm>
            <a:off x="3414241" y="0"/>
            <a:ext cx="2520000" cy="360000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lt1"/>
                </a:solidFill>
              </a:rPr>
              <a:pPr algn="ctr"/>
              <a:t>23/03/2026 04:49 م</a:t>
            </a:fld>
            <a:endParaRPr lang="ar-SA" sz="2000" b="1" dirty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4002" y="455951"/>
            <a:ext cx="5339924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( 9 </a:t>
            </a:r>
            <a:r>
              <a:rPr lang="ar-KW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ـ</a:t>
            </a:r>
            <a:r>
              <a:rPr lang="ar-KW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1 ) المستوى </a:t>
            </a:r>
            <a:r>
              <a:rPr lang="ar-KW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الإحداثي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129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>
                <a:latin typeface="Arial" pitchFamily="34" charset="0"/>
                <a:cs typeface="Arial" pitchFamily="34" charset="0"/>
              </a:rPr>
              <a:t>( 9 ــ 1 ) المستوى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04:49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Flowchart: Stored Data 5"/>
          <p:cNvSpPr/>
          <p:nvPr/>
        </p:nvSpPr>
        <p:spPr>
          <a:xfrm>
            <a:off x="5691352" y="415788"/>
            <a:ext cx="3452649" cy="468000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حاول أن تحل ( 3 )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0" y="409897"/>
            <a:ext cx="5265680" cy="69368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0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 ) في الشكل المقابل أوجد محيط المثلث </a:t>
            </a:r>
            <a:r>
              <a:rPr lang="ar-KW" sz="20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0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 </a:t>
            </a:r>
            <a:r>
              <a:rPr lang="ar-KW" sz="20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ت</a:t>
            </a:r>
            <a:endParaRPr lang="ar-KW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0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 ) أثبت أن </a:t>
            </a:r>
            <a:r>
              <a:rPr lang="ar-KW" sz="20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1"/>
              </a:rPr>
              <a:t> </a:t>
            </a:r>
            <a:r>
              <a:rPr lang="ar-KW" sz="20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1"/>
              </a:rPr>
              <a:t>أ</a:t>
            </a:r>
            <a:r>
              <a:rPr lang="ar-KW" sz="20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1"/>
              </a:rPr>
              <a:t> ب </a:t>
            </a:r>
            <a:r>
              <a:rPr lang="ar-KW" sz="20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1"/>
              </a:rPr>
              <a:t>ت</a:t>
            </a:r>
            <a:r>
              <a:rPr lang="ar-KW" sz="20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Symbol1"/>
              </a:rPr>
              <a:t> قائم الزاوية</a:t>
            </a:r>
            <a:endParaRPr lang="en-GB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9572" t="11539" r="56127" b="45474"/>
          <a:stretch>
            <a:fillRect/>
          </a:stretch>
        </p:blipFill>
        <p:spPr bwMode="auto">
          <a:xfrm>
            <a:off x="804041" y="3736428"/>
            <a:ext cx="4430111" cy="312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lowchart: Alternate Process 8"/>
          <p:cNvSpPr/>
          <p:nvPr/>
        </p:nvSpPr>
        <p:spPr>
          <a:xfrm>
            <a:off x="7898539" y="1256499"/>
            <a:ext cx="122400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أ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ب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565228" y="1256494"/>
            <a:ext cx="1922014" cy="4680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ــ 8 ــ 3 )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991016" y="1282771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105807" y="1256493"/>
            <a:ext cx="1795897" cy="468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( 1 ـــ 4 )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900855" y="1198164"/>
            <a:ext cx="4950372" cy="648000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111" h="867104">
                <a:moveTo>
                  <a:pt x="0" y="0"/>
                </a:moveTo>
                <a:lnTo>
                  <a:pt x="4162097" y="0"/>
                </a:lnTo>
                <a:lnTo>
                  <a:pt x="4288221" y="867104"/>
                </a:lnTo>
                <a:lnTo>
                  <a:pt x="4398580" y="252248"/>
                </a:lnTo>
                <a:lnTo>
                  <a:pt x="4430111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Alternate Process 13"/>
          <p:cNvSpPr/>
          <p:nvPr/>
        </p:nvSpPr>
        <p:spPr>
          <a:xfrm>
            <a:off x="2563133" y="1282770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292793" y="1209201"/>
            <a:ext cx="1213944" cy="5760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130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434675" y="1261232"/>
            <a:ext cx="993223" cy="488731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  <a:gd name="connsiteX0" fmla="*/ 0 w 1003949"/>
              <a:gd name="connsiteY0" fmla="*/ 0 h 867104"/>
              <a:gd name="connsiteX1" fmla="*/ 735935 w 1003949"/>
              <a:gd name="connsiteY1" fmla="*/ 0 h 867104"/>
              <a:gd name="connsiteX2" fmla="*/ 862059 w 1003949"/>
              <a:gd name="connsiteY2" fmla="*/ 867104 h 867104"/>
              <a:gd name="connsiteX3" fmla="*/ 972418 w 1003949"/>
              <a:gd name="connsiteY3" fmla="*/ 252248 h 867104"/>
              <a:gd name="connsiteX4" fmla="*/ 1003949 w 1003949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49" h="867104">
                <a:moveTo>
                  <a:pt x="0" y="0"/>
                </a:moveTo>
                <a:lnTo>
                  <a:pt x="735935" y="0"/>
                </a:lnTo>
                <a:lnTo>
                  <a:pt x="862059" y="867104"/>
                </a:lnTo>
                <a:lnTo>
                  <a:pt x="972418" y="252248"/>
                </a:lnTo>
                <a:lnTo>
                  <a:pt x="1003949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Alternate Process 16"/>
          <p:cNvSpPr/>
          <p:nvPr/>
        </p:nvSpPr>
        <p:spPr>
          <a:xfrm>
            <a:off x="-78813" y="1256495"/>
            <a:ext cx="1513487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وحدة طول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7920000" y="2013244"/>
            <a:ext cx="122400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أ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ت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5586689" y="2013239"/>
            <a:ext cx="1922014" cy="4680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( 3 ـــ 1 )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5012477" y="2039516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27268" y="2013238"/>
            <a:ext cx="1795897" cy="468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(4ــ (ــ2))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922316" y="1954909"/>
            <a:ext cx="4950372" cy="648000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111" h="867104">
                <a:moveTo>
                  <a:pt x="0" y="0"/>
                </a:moveTo>
                <a:lnTo>
                  <a:pt x="4162097" y="0"/>
                </a:lnTo>
                <a:lnTo>
                  <a:pt x="4288221" y="867104"/>
                </a:lnTo>
                <a:lnTo>
                  <a:pt x="4398580" y="252248"/>
                </a:lnTo>
                <a:lnTo>
                  <a:pt x="4430111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Alternate Process 22"/>
          <p:cNvSpPr/>
          <p:nvPr/>
        </p:nvSpPr>
        <p:spPr>
          <a:xfrm>
            <a:off x="2584594" y="2039515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1314254" y="1965946"/>
            <a:ext cx="1213944" cy="5760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456136" y="2017977"/>
            <a:ext cx="993223" cy="488731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  <a:gd name="connsiteX0" fmla="*/ 0 w 1003949"/>
              <a:gd name="connsiteY0" fmla="*/ 0 h 867104"/>
              <a:gd name="connsiteX1" fmla="*/ 735935 w 1003949"/>
              <a:gd name="connsiteY1" fmla="*/ 0 h 867104"/>
              <a:gd name="connsiteX2" fmla="*/ 862059 w 1003949"/>
              <a:gd name="connsiteY2" fmla="*/ 867104 h 867104"/>
              <a:gd name="connsiteX3" fmla="*/ 972418 w 1003949"/>
              <a:gd name="connsiteY3" fmla="*/ 252248 h 867104"/>
              <a:gd name="connsiteX4" fmla="*/ 1003949 w 1003949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49" h="867104">
                <a:moveTo>
                  <a:pt x="0" y="0"/>
                </a:moveTo>
                <a:lnTo>
                  <a:pt x="735935" y="0"/>
                </a:lnTo>
                <a:lnTo>
                  <a:pt x="862059" y="867104"/>
                </a:lnTo>
                <a:lnTo>
                  <a:pt x="972418" y="252248"/>
                </a:lnTo>
                <a:lnTo>
                  <a:pt x="1003949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Alternate Process 25"/>
          <p:cNvSpPr/>
          <p:nvPr/>
        </p:nvSpPr>
        <p:spPr>
          <a:xfrm>
            <a:off x="-57352" y="2013240"/>
            <a:ext cx="1513487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وحدة طول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7930054" y="2754224"/>
            <a:ext cx="122400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ب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ت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5596743" y="2754219"/>
            <a:ext cx="1922014" cy="4680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( 1ــ (ــ 8))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5022531" y="2780496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3137322" y="2754218"/>
            <a:ext cx="1795897" cy="468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(ــ2 ـــ  1)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932370" y="2695889"/>
            <a:ext cx="4950372" cy="648000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111" h="867104">
                <a:moveTo>
                  <a:pt x="0" y="0"/>
                </a:moveTo>
                <a:lnTo>
                  <a:pt x="4162097" y="0"/>
                </a:lnTo>
                <a:lnTo>
                  <a:pt x="4288221" y="867104"/>
                </a:lnTo>
                <a:lnTo>
                  <a:pt x="4398580" y="252248"/>
                </a:lnTo>
                <a:lnTo>
                  <a:pt x="4430111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Alternate Process 31"/>
          <p:cNvSpPr/>
          <p:nvPr/>
        </p:nvSpPr>
        <p:spPr>
          <a:xfrm>
            <a:off x="2594648" y="2780495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1324308" y="2706926"/>
            <a:ext cx="1213944" cy="5760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466190" y="2758957"/>
            <a:ext cx="993223" cy="488731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  <a:gd name="connsiteX0" fmla="*/ 0 w 1003949"/>
              <a:gd name="connsiteY0" fmla="*/ 0 h 867104"/>
              <a:gd name="connsiteX1" fmla="*/ 735935 w 1003949"/>
              <a:gd name="connsiteY1" fmla="*/ 0 h 867104"/>
              <a:gd name="connsiteX2" fmla="*/ 862059 w 1003949"/>
              <a:gd name="connsiteY2" fmla="*/ 867104 h 867104"/>
              <a:gd name="connsiteX3" fmla="*/ 972418 w 1003949"/>
              <a:gd name="connsiteY3" fmla="*/ 252248 h 867104"/>
              <a:gd name="connsiteX4" fmla="*/ 1003949 w 1003949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49" h="867104">
                <a:moveTo>
                  <a:pt x="0" y="0"/>
                </a:moveTo>
                <a:lnTo>
                  <a:pt x="735935" y="0"/>
                </a:lnTo>
                <a:lnTo>
                  <a:pt x="862059" y="867104"/>
                </a:lnTo>
                <a:lnTo>
                  <a:pt x="972418" y="252248"/>
                </a:lnTo>
                <a:lnTo>
                  <a:pt x="1003949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Alternate Process 37"/>
          <p:cNvSpPr/>
          <p:nvPr/>
        </p:nvSpPr>
        <p:spPr>
          <a:xfrm>
            <a:off x="-47298" y="2754220"/>
            <a:ext cx="1513487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وحدة طول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>
                <a:latin typeface="Arial" pitchFamily="34" charset="0"/>
                <a:cs typeface="Arial" pitchFamily="34" charset="0"/>
              </a:rPr>
              <a:t>( 9 ــ 1 ) المستوى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04:49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6416567" y="403997"/>
            <a:ext cx="2727434" cy="4320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نقطة المنتصف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1" y="867102"/>
            <a:ext cx="9144000" cy="97746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نقطتان في المستوى ،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نقطة منتصف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النقطة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تقسم القطعة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 إلى قطعتين متطابقتين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م ،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12844" t="40733" r="64255" b="18103"/>
          <a:stretch>
            <a:fillRect/>
          </a:stretch>
        </p:blipFill>
        <p:spPr bwMode="auto">
          <a:xfrm>
            <a:off x="0" y="1954923"/>
            <a:ext cx="4288221" cy="43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>
                <a:latin typeface="Arial" pitchFamily="34" charset="0"/>
                <a:cs typeface="Arial" pitchFamily="34" charset="0"/>
              </a:rPr>
              <a:t>( 9 ــ 1 ) المستوى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04:49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20" name="Flowchart: Alternate Process 19"/>
          <p:cNvSpPr/>
          <p:nvPr/>
        </p:nvSpPr>
        <p:spPr>
          <a:xfrm>
            <a:off x="6968359" y="435523"/>
            <a:ext cx="2175641" cy="4320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قانون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0" y="930158"/>
            <a:ext cx="9144000" cy="2049516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اذا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كانت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، 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 ،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، 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فإن إحداثيات نقطة المنتصف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هي (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،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 </a:t>
            </a:r>
          </a:p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حيث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                    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673370" y="2207164"/>
            <a:ext cx="1655380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س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3845920" y="2632832"/>
            <a:ext cx="1404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Flowchart: Alternate Process 23"/>
          <p:cNvSpPr/>
          <p:nvPr/>
        </p:nvSpPr>
        <p:spPr>
          <a:xfrm>
            <a:off x="599090" y="2159868"/>
            <a:ext cx="193916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ص</a:t>
            </a:r>
            <a:r>
              <a:rPr lang="ar-KW" sz="2800" b="1" baseline="-25000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929292" y="2601302"/>
            <a:ext cx="1404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12844" t="40733" r="64255" b="18103"/>
          <a:stretch>
            <a:fillRect/>
          </a:stretch>
        </p:blipFill>
        <p:spPr bwMode="auto">
          <a:xfrm>
            <a:off x="2585545" y="3002872"/>
            <a:ext cx="3767958" cy="380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>
                <a:latin typeface="Arial" pitchFamily="34" charset="0"/>
                <a:cs typeface="Arial" pitchFamily="34" charset="0"/>
              </a:rPr>
              <a:t>( 9 ــ 1 ) المستوى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04:49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13" name="Flowchart: Stored Data 12"/>
          <p:cNvSpPr/>
          <p:nvPr/>
        </p:nvSpPr>
        <p:spPr>
          <a:xfrm>
            <a:off x="7124131" y="352724"/>
            <a:ext cx="2019869" cy="468000"/>
          </a:xfrm>
          <a:prstGeom prst="flowChartOnlineStorage">
            <a:avLst/>
          </a:prstGeom>
          <a:solidFill>
            <a:srgbClr val="76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latin typeface="Arial" pitchFamily="34" charset="0"/>
                <a:cs typeface="Arial" pitchFamily="34" charset="0"/>
              </a:rPr>
              <a:t>مثال ( 4 )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9330" t="32112" r="62559" b="24353"/>
          <a:stretch>
            <a:fillRect/>
          </a:stretch>
        </p:blipFill>
        <p:spPr bwMode="auto">
          <a:xfrm>
            <a:off x="0" y="1198179"/>
            <a:ext cx="3892990" cy="338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40955" t="38146" r="3185" b="55173"/>
          <a:stretch>
            <a:fillRect/>
          </a:stretch>
        </p:blipFill>
        <p:spPr bwMode="auto">
          <a:xfrm>
            <a:off x="0" y="409903"/>
            <a:ext cx="7267904" cy="48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Flowchart: Alternate Process 15"/>
          <p:cNvSpPr/>
          <p:nvPr/>
        </p:nvSpPr>
        <p:spPr>
          <a:xfrm>
            <a:off x="7299434" y="945923"/>
            <a:ext cx="1844566" cy="551801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الحل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619296" y="1545013"/>
            <a:ext cx="4524704" cy="86711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       ،                 )</a:t>
            </a: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952599" y="1576544"/>
            <a:ext cx="1655380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7125149" y="2002212"/>
            <a:ext cx="1404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lowchart: Alternate Process 18"/>
          <p:cNvSpPr/>
          <p:nvPr/>
        </p:nvSpPr>
        <p:spPr>
          <a:xfrm>
            <a:off x="4855779" y="1576543"/>
            <a:ext cx="193916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5185981" y="2017977"/>
            <a:ext cx="1404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Flowchart: Alternate Process 27"/>
          <p:cNvSpPr/>
          <p:nvPr/>
        </p:nvSpPr>
        <p:spPr>
          <a:xfrm>
            <a:off x="4619296" y="2617068"/>
            <a:ext cx="4524704" cy="86711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       ،                 )</a:t>
            </a: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6952599" y="2648599"/>
            <a:ext cx="1655380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 1 +  3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7125149" y="3074267"/>
            <a:ext cx="1404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Flowchart: Alternate Process 30"/>
          <p:cNvSpPr/>
          <p:nvPr/>
        </p:nvSpPr>
        <p:spPr>
          <a:xfrm>
            <a:off x="4855779" y="2648598"/>
            <a:ext cx="193916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  +  0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0800000">
            <a:off x="5185981" y="3090032"/>
            <a:ext cx="1404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Flowchart: Alternate Process 32"/>
          <p:cNvSpPr/>
          <p:nvPr/>
        </p:nvSpPr>
        <p:spPr>
          <a:xfrm>
            <a:off x="4619296" y="3578765"/>
            <a:ext cx="4524704" cy="86711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( 1  ،  2.5 )</a:t>
            </a: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17" grpId="0"/>
      <p:bldP spid="19" grpId="0"/>
      <p:bldP spid="28" grpId="0" animBg="1"/>
      <p:bldP spid="29" grpId="0"/>
      <p:bldP spid="31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>
                <a:latin typeface="Arial" pitchFamily="34" charset="0"/>
                <a:cs typeface="Arial" pitchFamily="34" charset="0"/>
              </a:rPr>
              <a:t>( 9 ــ 1 ) المستوى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04:49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7299434" y="945923"/>
            <a:ext cx="1844566" cy="551801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الحل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619296" y="1545013"/>
            <a:ext cx="4524704" cy="86711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       ،                 )</a:t>
            </a: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952599" y="1576544"/>
            <a:ext cx="1655380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7125149" y="2002212"/>
            <a:ext cx="1404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lowchart: Alternate Process 18"/>
          <p:cNvSpPr/>
          <p:nvPr/>
        </p:nvSpPr>
        <p:spPr>
          <a:xfrm>
            <a:off x="4855779" y="1576543"/>
            <a:ext cx="193916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5185981" y="2017977"/>
            <a:ext cx="1404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Flowchart: Alternate Process 27"/>
          <p:cNvSpPr/>
          <p:nvPr/>
        </p:nvSpPr>
        <p:spPr>
          <a:xfrm>
            <a:off x="4619296" y="2617068"/>
            <a:ext cx="4524704" cy="86711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       ،                 )</a:t>
            </a: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6952599" y="2648599"/>
            <a:ext cx="1655380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 + (ــ 3 )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7125149" y="3074267"/>
            <a:ext cx="1404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Flowchart: Alternate Process 30"/>
          <p:cNvSpPr/>
          <p:nvPr/>
        </p:nvSpPr>
        <p:spPr>
          <a:xfrm>
            <a:off x="4855779" y="2648598"/>
            <a:ext cx="193916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2+ ( ــ 1 )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10800000">
            <a:off x="5185981" y="3090032"/>
            <a:ext cx="1404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Flowchart: Alternate Process 32"/>
          <p:cNvSpPr/>
          <p:nvPr/>
        </p:nvSpPr>
        <p:spPr>
          <a:xfrm>
            <a:off x="4619296" y="3578765"/>
            <a:ext cx="4524704" cy="86711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( 1  ،  0.5 )</a:t>
            </a: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Stored Data 20"/>
          <p:cNvSpPr/>
          <p:nvPr/>
        </p:nvSpPr>
        <p:spPr>
          <a:xfrm>
            <a:off x="5691352" y="415788"/>
            <a:ext cx="3452649" cy="468000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حاول أن تحل ( 4 )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59009" t="54311" r="1853" b="29526"/>
          <a:stretch>
            <a:fillRect/>
          </a:stretch>
        </p:blipFill>
        <p:spPr bwMode="auto">
          <a:xfrm>
            <a:off x="0" y="378373"/>
            <a:ext cx="5092262" cy="118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 l="8603" t="30604" r="60499" b="25431"/>
          <a:stretch>
            <a:fillRect/>
          </a:stretch>
        </p:blipFill>
        <p:spPr bwMode="auto">
          <a:xfrm>
            <a:off x="0" y="1702676"/>
            <a:ext cx="4394638" cy="351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17" grpId="0"/>
      <p:bldP spid="19" grpId="0"/>
      <p:bldP spid="28" grpId="0" animBg="1"/>
      <p:bldP spid="29" grpId="0"/>
      <p:bldP spid="31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>
                <a:latin typeface="Arial" pitchFamily="34" charset="0"/>
                <a:cs typeface="Arial" pitchFamily="34" charset="0"/>
              </a:rPr>
              <a:t>( 9 ــ 1 ) المستوى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04:49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39380" t="12716" r="2459" b="65301"/>
          <a:stretch>
            <a:fillRect/>
          </a:stretch>
        </p:blipFill>
        <p:spPr bwMode="auto">
          <a:xfrm>
            <a:off x="1576552" y="378374"/>
            <a:ext cx="7567448" cy="160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8724" t="12716" r="61711" b="27802"/>
          <a:stretch>
            <a:fillRect/>
          </a:stretch>
        </p:blipFill>
        <p:spPr bwMode="auto">
          <a:xfrm>
            <a:off x="0" y="1923394"/>
            <a:ext cx="3846785" cy="4351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owchart: Alternate Process 7"/>
          <p:cNvSpPr/>
          <p:nvPr/>
        </p:nvSpPr>
        <p:spPr>
          <a:xfrm>
            <a:off x="7299434" y="2112607"/>
            <a:ext cx="1844566" cy="551801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الحل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619296" y="2711697"/>
            <a:ext cx="4524704" cy="86711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       ،                 )</a:t>
            </a: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952599" y="2743228"/>
            <a:ext cx="1655380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7125149" y="3168896"/>
            <a:ext cx="1404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lowchart: Alternate Process 11"/>
          <p:cNvSpPr/>
          <p:nvPr/>
        </p:nvSpPr>
        <p:spPr>
          <a:xfrm>
            <a:off x="4855779" y="2743227"/>
            <a:ext cx="193916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5185981" y="3184661"/>
            <a:ext cx="1404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4619296" y="3783752"/>
            <a:ext cx="4524704" cy="86711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       ،                 )</a:t>
            </a: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952599" y="3815283"/>
            <a:ext cx="1655380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ــ1  +  4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7125149" y="4240951"/>
            <a:ext cx="1404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owchart: Alternate Process 16"/>
          <p:cNvSpPr/>
          <p:nvPr/>
        </p:nvSpPr>
        <p:spPr>
          <a:xfrm>
            <a:off x="4855779" y="3815282"/>
            <a:ext cx="193916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5+ ( ــ 3 )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5185981" y="4256716"/>
            <a:ext cx="1404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lowchart: Alternate Process 18"/>
          <p:cNvSpPr/>
          <p:nvPr/>
        </p:nvSpPr>
        <p:spPr>
          <a:xfrm>
            <a:off x="4619296" y="4745449"/>
            <a:ext cx="4524704" cy="86711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( 1.5  ،  1 )</a:t>
            </a: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6200000" flipV="1">
            <a:off x="677917" y="3484179"/>
            <a:ext cx="2490952" cy="151349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/>
      <p:bldP spid="14" grpId="0" animBg="1"/>
      <p:bldP spid="15" grpId="0"/>
      <p:bldP spid="17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1 ) المستوى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04:49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31625" t="77155" r="2822" b="7759"/>
          <a:stretch>
            <a:fillRect/>
          </a:stretch>
        </p:blipFill>
        <p:spPr bwMode="auto">
          <a:xfrm>
            <a:off x="614855" y="394138"/>
            <a:ext cx="8529145" cy="1103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Flowchart: Alternate Process 21"/>
          <p:cNvSpPr/>
          <p:nvPr/>
        </p:nvSpPr>
        <p:spPr>
          <a:xfrm>
            <a:off x="7157540" y="2033777"/>
            <a:ext cx="1844566" cy="551801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الحل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4477402" y="2632867"/>
            <a:ext cx="4524704" cy="86711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       ،                 )</a:t>
            </a: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6810705" y="2664398"/>
            <a:ext cx="1655380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10800000">
            <a:off x="6983255" y="3090066"/>
            <a:ext cx="1404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Flowchart: Alternate Process 37"/>
          <p:cNvSpPr/>
          <p:nvPr/>
        </p:nvSpPr>
        <p:spPr>
          <a:xfrm>
            <a:off x="4713885" y="2664397"/>
            <a:ext cx="193916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10800000">
            <a:off x="5044087" y="3105831"/>
            <a:ext cx="1404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Flowchart: Alternate Process 39"/>
          <p:cNvSpPr/>
          <p:nvPr/>
        </p:nvSpPr>
        <p:spPr>
          <a:xfrm>
            <a:off x="4477402" y="3610326"/>
            <a:ext cx="4524704" cy="86711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                 ،                 )</a:t>
            </a: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6810705" y="3641857"/>
            <a:ext cx="1655380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ــ4  +(ــ8)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0800000">
            <a:off x="6983255" y="4067525"/>
            <a:ext cx="1404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Flowchart: Alternate Process 42"/>
          <p:cNvSpPr/>
          <p:nvPr/>
        </p:nvSpPr>
        <p:spPr>
          <a:xfrm>
            <a:off x="4713885" y="3641856"/>
            <a:ext cx="1939162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 + ( ــ2)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0800000">
            <a:off x="5044087" y="4083290"/>
            <a:ext cx="14040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Flowchart: Alternate Process 44"/>
          <p:cNvSpPr/>
          <p:nvPr/>
        </p:nvSpPr>
        <p:spPr>
          <a:xfrm>
            <a:off x="4477402" y="4572023"/>
            <a:ext cx="4524704" cy="86711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ــ 6  ،  2.5 )</a:t>
            </a: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/>
      <p:bldP spid="38" grpId="0"/>
      <p:bldP spid="40" grpId="0" animBg="1"/>
      <p:bldP spid="41" grpId="0"/>
      <p:bldP spid="43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128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>
                <a:latin typeface="Arial" pitchFamily="34" charset="0"/>
                <a:cs typeface="Arial" pitchFamily="34" charset="0"/>
              </a:rPr>
              <a:t>( 9 ــ 1 ) المستوى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04:49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1083" t="16379" r="18938" b="6250"/>
          <a:stretch>
            <a:fillRect/>
          </a:stretch>
        </p:blipFill>
        <p:spPr bwMode="auto">
          <a:xfrm>
            <a:off x="0" y="425670"/>
            <a:ext cx="9144000" cy="595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3941380" y="1587589"/>
            <a:ext cx="5249918" cy="612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أ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ب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موازبة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للمحور السيني ( قطعة أفقية )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128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1 ) المستوى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04:49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4380933" y="419763"/>
            <a:ext cx="4763067" cy="655091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المسافة بين نقطتين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1205" t="46983" r="58802" b="17026"/>
          <a:stretch>
            <a:fillRect/>
          </a:stretch>
        </p:blipFill>
        <p:spPr bwMode="auto">
          <a:xfrm>
            <a:off x="0" y="1387366"/>
            <a:ext cx="4020208" cy="40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owchart: Alternate Process 7"/>
          <p:cNvSpPr/>
          <p:nvPr/>
        </p:nvSpPr>
        <p:spPr>
          <a:xfrm>
            <a:off x="6009085" y="1035794"/>
            <a:ext cx="3134925" cy="61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في المخطط إلى اليسار</a:t>
            </a:r>
            <a:endParaRPr lang="en-GB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7457091" y="2517754"/>
            <a:ext cx="1686909" cy="612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طول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أ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ب 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8489170" y="1671144"/>
            <a:ext cx="5760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7858549" y="2617075"/>
            <a:ext cx="5760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5880545" y="2517754"/>
            <a:ext cx="1548000" cy="612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| 5 ـــ 1 |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3878324" y="2533519"/>
            <a:ext cx="1980000" cy="612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4وحدة طول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3925614" y="4630356"/>
            <a:ext cx="5249918" cy="612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د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موازبة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للمحور الصادي( قطعة رأسية)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5993319" y="4078561"/>
            <a:ext cx="3134925" cy="61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في المخطط إلى اليسار</a:t>
            </a:r>
            <a:endParaRPr lang="en-GB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7441325" y="5560521"/>
            <a:ext cx="1686909" cy="612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طول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د 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8473404" y="4713911"/>
            <a:ext cx="5760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7842783" y="5659842"/>
            <a:ext cx="5760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21" name="Flowchart: Alternate Process 20"/>
          <p:cNvSpPr/>
          <p:nvPr/>
        </p:nvSpPr>
        <p:spPr>
          <a:xfrm>
            <a:off x="5123793" y="5560521"/>
            <a:ext cx="2288986" cy="612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| 3 ـــ ( ــ 2 ) |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948130" y="5576286"/>
            <a:ext cx="1980000" cy="612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5وحدة طول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/>
      <p:bldP spid="10" grpId="0" animBg="1"/>
      <p:bldP spid="14" grpId="0" animBg="1"/>
      <p:bldP spid="15" grpId="0" animBg="1"/>
      <p:bldP spid="16" grpId="0" animBg="1"/>
      <p:bldP spid="17" grpId="0"/>
      <p:bldP spid="18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128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>
                <a:latin typeface="Arial" pitchFamily="34" charset="0"/>
                <a:cs typeface="Arial" pitchFamily="34" charset="0"/>
              </a:rPr>
              <a:t>( 9 ــ 1 ) المستوى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04:49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" y="914400"/>
            <a:ext cx="9144000" cy="932965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أوجد أطوال كل من القطع المستقيمة 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ك ،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ق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ك ،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د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أ  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في رسم المركب الشراعي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Flowchart: Stored Data 6"/>
          <p:cNvSpPr/>
          <p:nvPr/>
        </p:nvSpPr>
        <p:spPr>
          <a:xfrm>
            <a:off x="7124131" y="400022"/>
            <a:ext cx="2019869" cy="468000"/>
          </a:xfrm>
          <a:prstGeom prst="flowChartOnlineStorage">
            <a:avLst/>
          </a:prstGeom>
          <a:solidFill>
            <a:srgbClr val="76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latin typeface="Arial" pitchFamily="34" charset="0"/>
                <a:cs typeface="Arial" pitchFamily="34" charset="0"/>
              </a:rPr>
              <a:t>مثال ( 1 )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32252" t="20882" r="34553" b="9730"/>
          <a:stretch>
            <a:fillRect/>
          </a:stretch>
        </p:blipFill>
        <p:spPr bwMode="auto">
          <a:xfrm>
            <a:off x="0" y="1892314"/>
            <a:ext cx="4209393" cy="444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rot="10800000">
            <a:off x="3034303" y="977461"/>
            <a:ext cx="5760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2098849" y="972201"/>
            <a:ext cx="5760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289523" y="998473"/>
            <a:ext cx="5760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lowchart: Alternate Process 11"/>
          <p:cNvSpPr/>
          <p:nvPr/>
        </p:nvSpPr>
        <p:spPr>
          <a:xfrm>
            <a:off x="8103477" y="2076306"/>
            <a:ext cx="1040524" cy="61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ن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ك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463887" y="2076306"/>
            <a:ext cx="1548000" cy="61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| 5 ـــ 3 |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414368" y="2092071"/>
            <a:ext cx="1980000" cy="61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= 2وحدة طول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7993117" y="2974941"/>
            <a:ext cx="1150883" cy="61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ق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ك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148552" y="2974941"/>
            <a:ext cx="1752972" cy="61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| 15 ـــ 5 |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862556" y="2990706"/>
            <a:ext cx="2238696" cy="61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= 10وحدة طول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8103476" y="3905106"/>
            <a:ext cx="1040524" cy="61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د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أ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6195848" y="3905106"/>
            <a:ext cx="1816038" cy="61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| 12 ـــ 3 |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4099049" y="3920870"/>
            <a:ext cx="1980000" cy="612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= 9وحدة طول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128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>
                <a:latin typeface="Arial" pitchFamily="34" charset="0"/>
                <a:cs typeface="Arial" pitchFamily="34" charset="0"/>
              </a:rPr>
              <a:t>( 9 ــ 1 ) المستوى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04:49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7" name="Flowchart: Stored Data 6"/>
          <p:cNvSpPr/>
          <p:nvPr/>
        </p:nvSpPr>
        <p:spPr>
          <a:xfrm>
            <a:off x="5691352" y="415788"/>
            <a:ext cx="3452649" cy="468000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حاول أن تحل ( 1 )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" y="914400"/>
            <a:ext cx="9144000" cy="932965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اذا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كانت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( 2 ، 5 ) ،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( 10 ، 5 ) ،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جـ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( 2 ، 6 )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فاوجد أطوال  كل من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 ،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جـ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،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جـ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043296" y="1450428"/>
            <a:ext cx="5760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223489" y="1434661"/>
            <a:ext cx="5760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2293323" y="1434662"/>
            <a:ext cx="5760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129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>
                <a:latin typeface="Arial" pitchFamily="34" charset="0"/>
                <a:cs typeface="Arial" pitchFamily="34" charset="0"/>
              </a:rPr>
              <a:t>( 9 ــ 1 ) المستوى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04:49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23" name="Flowchart: Alternate Process 22"/>
          <p:cNvSpPr/>
          <p:nvPr/>
        </p:nvSpPr>
        <p:spPr>
          <a:xfrm>
            <a:off x="6968359" y="403997"/>
            <a:ext cx="2175641" cy="4320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تعريف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6785" t="21336" r="58318" b="31250"/>
          <a:stretch>
            <a:fillRect/>
          </a:stretch>
        </p:blipFill>
        <p:spPr bwMode="auto">
          <a:xfrm>
            <a:off x="0" y="3358055"/>
            <a:ext cx="3909848" cy="298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Flowchart: Alternate Process 23"/>
          <p:cNvSpPr/>
          <p:nvPr/>
        </p:nvSpPr>
        <p:spPr>
          <a:xfrm>
            <a:off x="1" y="867102"/>
            <a:ext cx="9144000" cy="567559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نستخدم نظرية فيثاغورث لإيجاد المسافة بين النقطتين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،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7457091" y="1508757"/>
            <a:ext cx="1686909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أ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ب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5990898" y="1508757"/>
            <a:ext cx="1434663" cy="4680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أ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3783725" y="1540287"/>
            <a:ext cx="1592317" cy="468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ب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5449614" y="1535034"/>
            <a:ext cx="446690" cy="468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7457091" y="2076316"/>
            <a:ext cx="1686909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أ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ب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202621" y="2076316"/>
            <a:ext cx="2222941" cy="4680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س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ــ س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4677080" y="2102593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2396359" y="2123613"/>
            <a:ext cx="2222941" cy="468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ــ 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7457091" y="2801533"/>
            <a:ext cx="1686909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أ  ب 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4808471" y="2801533"/>
            <a:ext cx="2222941" cy="4680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س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ــ س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4282930" y="2827810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2002209" y="2848830"/>
            <a:ext cx="2222941" cy="468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ــ 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923397" y="2711671"/>
            <a:ext cx="5472000" cy="648000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111" h="867104">
                <a:moveTo>
                  <a:pt x="0" y="0"/>
                </a:moveTo>
                <a:lnTo>
                  <a:pt x="4162097" y="0"/>
                </a:lnTo>
                <a:lnTo>
                  <a:pt x="4288221" y="867104"/>
                </a:lnTo>
                <a:lnTo>
                  <a:pt x="4398580" y="252248"/>
                </a:lnTo>
                <a:lnTo>
                  <a:pt x="4430111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129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>
                <a:latin typeface="Arial" pitchFamily="34" charset="0"/>
                <a:cs typeface="Arial" pitchFamily="34" charset="0"/>
              </a:rPr>
              <a:t>( 9 ــ 1 ) المستوى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04:49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22" name="Flowchart: Alternate Process 21"/>
          <p:cNvSpPr/>
          <p:nvPr/>
        </p:nvSpPr>
        <p:spPr>
          <a:xfrm>
            <a:off x="1" y="914400"/>
            <a:ext cx="9144000" cy="567559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أوجد المسافة بين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ك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( 1 ، ــ 5 ) ،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( 3 ، ــ 2 )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5" name="Flowchart: Stored Data 24"/>
          <p:cNvSpPr/>
          <p:nvPr/>
        </p:nvSpPr>
        <p:spPr>
          <a:xfrm>
            <a:off x="7124131" y="400022"/>
            <a:ext cx="2019869" cy="468000"/>
          </a:xfrm>
          <a:prstGeom prst="flowChartOnlineStorage">
            <a:avLst/>
          </a:prstGeom>
          <a:solidFill>
            <a:srgbClr val="76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latin typeface="Arial" pitchFamily="34" charset="0"/>
                <a:cs typeface="Arial" pitchFamily="34" charset="0"/>
              </a:rPr>
              <a:t>مثال ( 2 )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2723" t="23922" r="64740" b="31466"/>
          <a:stretch>
            <a:fillRect/>
          </a:stretch>
        </p:blipFill>
        <p:spPr bwMode="auto">
          <a:xfrm>
            <a:off x="0" y="2475185"/>
            <a:ext cx="3088215" cy="3436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Flowchart: Alternate Process 44"/>
          <p:cNvSpPr/>
          <p:nvPr/>
        </p:nvSpPr>
        <p:spPr>
          <a:xfrm>
            <a:off x="7457091" y="1682181"/>
            <a:ext cx="1686909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ك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ل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4808471" y="1682181"/>
            <a:ext cx="2222941" cy="4680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س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ــ س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4282930" y="1708458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2002209" y="1729478"/>
            <a:ext cx="2222941" cy="468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ــ 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923397" y="1592319"/>
            <a:ext cx="5472000" cy="648000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111" h="867104">
                <a:moveTo>
                  <a:pt x="0" y="0"/>
                </a:moveTo>
                <a:lnTo>
                  <a:pt x="4162097" y="0"/>
                </a:lnTo>
                <a:lnTo>
                  <a:pt x="4288221" y="867104"/>
                </a:lnTo>
                <a:lnTo>
                  <a:pt x="4398580" y="252248"/>
                </a:lnTo>
                <a:lnTo>
                  <a:pt x="4430111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lowchart: Alternate Process 49"/>
          <p:cNvSpPr/>
          <p:nvPr/>
        </p:nvSpPr>
        <p:spPr>
          <a:xfrm>
            <a:off x="6006643" y="2470457"/>
            <a:ext cx="2222941" cy="4680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( 3 ــ  1 )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lowchart: Alternate Process 50"/>
          <p:cNvSpPr/>
          <p:nvPr/>
        </p:nvSpPr>
        <p:spPr>
          <a:xfrm>
            <a:off x="5481102" y="2496734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lowchart: Alternate Process 51"/>
          <p:cNvSpPr/>
          <p:nvPr/>
        </p:nvSpPr>
        <p:spPr>
          <a:xfrm>
            <a:off x="3200381" y="2517754"/>
            <a:ext cx="2222941" cy="468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(ــ2 ــ (ــ5 )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3121569" y="2380595"/>
            <a:ext cx="5472000" cy="648000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111" h="867104">
                <a:moveTo>
                  <a:pt x="0" y="0"/>
                </a:moveTo>
                <a:lnTo>
                  <a:pt x="4162097" y="0"/>
                </a:lnTo>
                <a:lnTo>
                  <a:pt x="4288221" y="867104"/>
                </a:lnTo>
                <a:lnTo>
                  <a:pt x="4398580" y="252248"/>
                </a:lnTo>
                <a:lnTo>
                  <a:pt x="4430111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lowchart: Alternate Process 53"/>
          <p:cNvSpPr/>
          <p:nvPr/>
        </p:nvSpPr>
        <p:spPr>
          <a:xfrm>
            <a:off x="8665778" y="2449438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8697310" y="3300773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7614724" y="3290260"/>
            <a:ext cx="709467" cy="4680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7693569" y="3294993"/>
            <a:ext cx="819806" cy="488731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  <a:gd name="connsiteX0" fmla="*/ 0 w 1003949"/>
              <a:gd name="connsiteY0" fmla="*/ 0 h 867104"/>
              <a:gd name="connsiteX1" fmla="*/ 735935 w 1003949"/>
              <a:gd name="connsiteY1" fmla="*/ 0 h 867104"/>
              <a:gd name="connsiteX2" fmla="*/ 862059 w 1003949"/>
              <a:gd name="connsiteY2" fmla="*/ 867104 h 867104"/>
              <a:gd name="connsiteX3" fmla="*/ 972418 w 1003949"/>
              <a:gd name="connsiteY3" fmla="*/ 252248 h 867104"/>
              <a:gd name="connsiteX4" fmla="*/ 1003949 w 1003949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49" h="867104">
                <a:moveTo>
                  <a:pt x="0" y="0"/>
                </a:moveTo>
                <a:lnTo>
                  <a:pt x="735935" y="0"/>
                </a:lnTo>
                <a:lnTo>
                  <a:pt x="862059" y="867104"/>
                </a:lnTo>
                <a:lnTo>
                  <a:pt x="972418" y="252248"/>
                </a:lnTo>
                <a:lnTo>
                  <a:pt x="1003949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lowchart: Alternate Process 57"/>
          <p:cNvSpPr/>
          <p:nvPr/>
        </p:nvSpPr>
        <p:spPr>
          <a:xfrm>
            <a:off x="7120757" y="3332303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4398580" y="3321790"/>
            <a:ext cx="2648606" cy="46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3.6  وحدة طول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129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b="1" dirty="0">
                <a:latin typeface="Arial" pitchFamily="34" charset="0"/>
                <a:cs typeface="Arial" pitchFamily="34" charset="0"/>
              </a:rPr>
              <a:t>( 9 ــ 1 ) المستوى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04:49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22" name="Flowchart: Alternate Process 21"/>
          <p:cNvSpPr/>
          <p:nvPr/>
        </p:nvSpPr>
        <p:spPr>
          <a:xfrm>
            <a:off x="1" y="914400"/>
            <a:ext cx="9144000" cy="89863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أوجد المسافة بين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ــ2  ، 1 ) ،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ــ 7 ، 4 )</a:t>
            </a:r>
          </a:p>
          <a:p>
            <a:pPr algn="ctr"/>
            <a:r>
              <a:rPr lang="ar-KW" sz="28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قرب إجابتك إلى أقرب جزء من عشرة</a:t>
            </a:r>
            <a:endParaRPr lang="en-GB" sz="28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7457091" y="2123629"/>
            <a:ext cx="1686909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م 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ل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4808471" y="2123629"/>
            <a:ext cx="2222941" cy="4680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س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ــ س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4282930" y="2149906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2002209" y="2170926"/>
            <a:ext cx="2222941" cy="468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ــ 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923397" y="2033767"/>
            <a:ext cx="5472000" cy="648000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111" h="867104">
                <a:moveTo>
                  <a:pt x="0" y="0"/>
                </a:moveTo>
                <a:lnTo>
                  <a:pt x="4162097" y="0"/>
                </a:lnTo>
                <a:lnTo>
                  <a:pt x="4288221" y="867104"/>
                </a:lnTo>
                <a:lnTo>
                  <a:pt x="4398580" y="252248"/>
                </a:lnTo>
                <a:lnTo>
                  <a:pt x="4430111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lowchart: Alternate Process 49"/>
          <p:cNvSpPr/>
          <p:nvPr/>
        </p:nvSpPr>
        <p:spPr>
          <a:xfrm>
            <a:off x="6006643" y="2911905"/>
            <a:ext cx="2222941" cy="4680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ــ7 ــ (ــ 2 ))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lowchart: Alternate Process 50"/>
          <p:cNvSpPr/>
          <p:nvPr/>
        </p:nvSpPr>
        <p:spPr>
          <a:xfrm>
            <a:off x="5481102" y="2938182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lowchart: Alternate Process 51"/>
          <p:cNvSpPr/>
          <p:nvPr/>
        </p:nvSpPr>
        <p:spPr>
          <a:xfrm>
            <a:off x="3200381" y="2959202"/>
            <a:ext cx="2222941" cy="468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 4  ــ  1)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3121569" y="2822043"/>
            <a:ext cx="5472000" cy="648000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111" h="867104">
                <a:moveTo>
                  <a:pt x="0" y="0"/>
                </a:moveTo>
                <a:lnTo>
                  <a:pt x="4162097" y="0"/>
                </a:lnTo>
                <a:lnTo>
                  <a:pt x="4288221" y="867104"/>
                </a:lnTo>
                <a:lnTo>
                  <a:pt x="4398580" y="252248"/>
                </a:lnTo>
                <a:lnTo>
                  <a:pt x="4430111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lowchart: Alternate Process 53"/>
          <p:cNvSpPr/>
          <p:nvPr/>
        </p:nvSpPr>
        <p:spPr>
          <a:xfrm>
            <a:off x="8665778" y="2890886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8697310" y="3742221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7614724" y="3731708"/>
            <a:ext cx="709467" cy="4680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7693569" y="3736441"/>
            <a:ext cx="819806" cy="488731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  <a:gd name="connsiteX0" fmla="*/ 0 w 1003949"/>
              <a:gd name="connsiteY0" fmla="*/ 0 h 867104"/>
              <a:gd name="connsiteX1" fmla="*/ 735935 w 1003949"/>
              <a:gd name="connsiteY1" fmla="*/ 0 h 867104"/>
              <a:gd name="connsiteX2" fmla="*/ 862059 w 1003949"/>
              <a:gd name="connsiteY2" fmla="*/ 867104 h 867104"/>
              <a:gd name="connsiteX3" fmla="*/ 972418 w 1003949"/>
              <a:gd name="connsiteY3" fmla="*/ 252248 h 867104"/>
              <a:gd name="connsiteX4" fmla="*/ 1003949 w 1003949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49" h="867104">
                <a:moveTo>
                  <a:pt x="0" y="0"/>
                </a:moveTo>
                <a:lnTo>
                  <a:pt x="735935" y="0"/>
                </a:lnTo>
                <a:lnTo>
                  <a:pt x="862059" y="867104"/>
                </a:lnTo>
                <a:lnTo>
                  <a:pt x="972418" y="252248"/>
                </a:lnTo>
                <a:lnTo>
                  <a:pt x="1003949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lowchart: Alternate Process 57"/>
          <p:cNvSpPr/>
          <p:nvPr/>
        </p:nvSpPr>
        <p:spPr>
          <a:xfrm>
            <a:off x="7120757" y="3773751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4398580" y="3763238"/>
            <a:ext cx="2648606" cy="46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5.8   وحدة طول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Stored Data 23"/>
          <p:cNvSpPr/>
          <p:nvPr/>
        </p:nvSpPr>
        <p:spPr>
          <a:xfrm>
            <a:off x="5691352" y="415788"/>
            <a:ext cx="3452649" cy="468000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حاول أن تحل ( 2 )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130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1 ) المستوى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الإحداثي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04:49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2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Flowchart: Stored Data 5"/>
          <p:cNvSpPr/>
          <p:nvPr/>
        </p:nvSpPr>
        <p:spPr>
          <a:xfrm>
            <a:off x="7124131" y="352724"/>
            <a:ext cx="2019869" cy="468000"/>
          </a:xfrm>
          <a:prstGeom prst="flowChartOnlineStorage">
            <a:avLst/>
          </a:prstGeom>
          <a:solidFill>
            <a:srgbClr val="763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latin typeface="Arial" pitchFamily="34" charset="0"/>
                <a:cs typeface="Arial" pitchFamily="34" charset="0"/>
              </a:rPr>
              <a:t>مثال ( 3 )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0" y="378365"/>
            <a:ext cx="6889529" cy="69368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0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أوجد الطول الدقيق لكل ضلع من أضلاع الشكل الرباعي </a:t>
            </a:r>
            <a:r>
              <a:rPr lang="ar-KW" sz="20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0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ب </a:t>
            </a:r>
            <a:r>
              <a:rPr lang="ar-KW" sz="2000" b="1" dirty="0" err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جـ</a:t>
            </a:r>
            <a:r>
              <a:rPr lang="ar-KW" sz="20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د</a:t>
            </a:r>
          </a:p>
          <a:p>
            <a:pPr algn="ctr"/>
            <a:r>
              <a:rPr lang="ar-KW" sz="20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ثم أوجد محيطه لأقرب وحدة الطول</a:t>
            </a:r>
            <a:endParaRPr lang="en-GB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5025" t="37069" r="54319" b="8836"/>
          <a:stretch>
            <a:fillRect/>
          </a:stretch>
        </p:blipFill>
        <p:spPr bwMode="auto">
          <a:xfrm>
            <a:off x="0" y="3570172"/>
            <a:ext cx="2900855" cy="287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lowchart: Alternate Process 8"/>
          <p:cNvSpPr/>
          <p:nvPr/>
        </p:nvSpPr>
        <p:spPr>
          <a:xfrm>
            <a:off x="7898539" y="1177669"/>
            <a:ext cx="122400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أ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ب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565228" y="1209196"/>
            <a:ext cx="1922014" cy="4680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( 3ــ (ـ2)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991016" y="1235473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105807" y="1209195"/>
            <a:ext cx="1795897" cy="468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( 4 ـــ 2 )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900855" y="1150866"/>
            <a:ext cx="4950372" cy="648000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111" h="867104">
                <a:moveTo>
                  <a:pt x="0" y="0"/>
                </a:moveTo>
                <a:lnTo>
                  <a:pt x="4162097" y="0"/>
                </a:lnTo>
                <a:lnTo>
                  <a:pt x="4288221" y="867104"/>
                </a:lnTo>
                <a:lnTo>
                  <a:pt x="4398580" y="252248"/>
                </a:lnTo>
                <a:lnTo>
                  <a:pt x="4430111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Alternate Process 13"/>
          <p:cNvSpPr/>
          <p:nvPr/>
        </p:nvSpPr>
        <p:spPr>
          <a:xfrm>
            <a:off x="2358175" y="1251238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403111" y="1177671"/>
            <a:ext cx="709467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434658" y="1135106"/>
            <a:ext cx="819806" cy="488731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  <a:gd name="connsiteX0" fmla="*/ 0 w 1003949"/>
              <a:gd name="connsiteY0" fmla="*/ 0 h 867104"/>
              <a:gd name="connsiteX1" fmla="*/ 735935 w 1003949"/>
              <a:gd name="connsiteY1" fmla="*/ 0 h 867104"/>
              <a:gd name="connsiteX2" fmla="*/ 862059 w 1003949"/>
              <a:gd name="connsiteY2" fmla="*/ 867104 h 867104"/>
              <a:gd name="connsiteX3" fmla="*/ 972418 w 1003949"/>
              <a:gd name="connsiteY3" fmla="*/ 252248 h 867104"/>
              <a:gd name="connsiteX4" fmla="*/ 1003949 w 1003949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49" h="867104">
                <a:moveTo>
                  <a:pt x="0" y="0"/>
                </a:moveTo>
                <a:lnTo>
                  <a:pt x="735935" y="0"/>
                </a:lnTo>
                <a:lnTo>
                  <a:pt x="862059" y="867104"/>
                </a:lnTo>
                <a:lnTo>
                  <a:pt x="972418" y="252248"/>
                </a:lnTo>
                <a:lnTo>
                  <a:pt x="1003949" y="394138"/>
                </a:lnTo>
              </a:path>
            </a:pathLst>
          </a:cu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Alternate Process 16"/>
          <p:cNvSpPr/>
          <p:nvPr/>
        </p:nvSpPr>
        <p:spPr>
          <a:xfrm>
            <a:off x="0" y="1177669"/>
            <a:ext cx="1513487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وحدة طول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7788166" y="1808284"/>
            <a:ext cx="1371601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ب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5265684" y="1808284"/>
            <a:ext cx="2352053" cy="46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| 4 ـــ ( ــ 3 ) |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2963918" y="1839815"/>
            <a:ext cx="2121872" cy="468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= 7 وحدة طول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7920000" y="2423146"/>
            <a:ext cx="122400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جـ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د  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5586689" y="2454673"/>
            <a:ext cx="1922014" cy="4680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ــ 3ــ 3 )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5091307" y="2480950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2743202" y="2454672"/>
            <a:ext cx="2258793" cy="468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(ــ2 ـــ ( ــ 3 ))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922316" y="2380577"/>
            <a:ext cx="4950372" cy="648000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111" h="867104">
                <a:moveTo>
                  <a:pt x="0" y="0"/>
                </a:moveTo>
                <a:lnTo>
                  <a:pt x="4162097" y="0"/>
                </a:lnTo>
                <a:lnTo>
                  <a:pt x="4288221" y="867104"/>
                </a:lnTo>
                <a:lnTo>
                  <a:pt x="4398580" y="252248"/>
                </a:lnTo>
                <a:lnTo>
                  <a:pt x="4430111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Alternate Process 25"/>
          <p:cNvSpPr/>
          <p:nvPr/>
        </p:nvSpPr>
        <p:spPr>
          <a:xfrm>
            <a:off x="2221976" y="2496715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1361508" y="2438914"/>
            <a:ext cx="709467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361523" y="2412115"/>
            <a:ext cx="819806" cy="488731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  <a:gd name="connsiteX0" fmla="*/ 0 w 1003949"/>
              <a:gd name="connsiteY0" fmla="*/ 0 h 867104"/>
              <a:gd name="connsiteX1" fmla="*/ 735935 w 1003949"/>
              <a:gd name="connsiteY1" fmla="*/ 0 h 867104"/>
              <a:gd name="connsiteX2" fmla="*/ 862059 w 1003949"/>
              <a:gd name="connsiteY2" fmla="*/ 867104 h 867104"/>
              <a:gd name="connsiteX3" fmla="*/ 972418 w 1003949"/>
              <a:gd name="connsiteY3" fmla="*/ 252248 h 867104"/>
              <a:gd name="connsiteX4" fmla="*/ 1003949 w 1003949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49" h="867104">
                <a:moveTo>
                  <a:pt x="0" y="0"/>
                </a:moveTo>
                <a:lnTo>
                  <a:pt x="735935" y="0"/>
                </a:lnTo>
                <a:lnTo>
                  <a:pt x="862059" y="867104"/>
                </a:lnTo>
                <a:lnTo>
                  <a:pt x="972418" y="252248"/>
                </a:lnTo>
                <a:lnTo>
                  <a:pt x="1003949" y="394138"/>
                </a:lnTo>
              </a:path>
            </a:pathLst>
          </a:cu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Alternate Process 28"/>
          <p:cNvSpPr/>
          <p:nvPr/>
        </p:nvSpPr>
        <p:spPr>
          <a:xfrm>
            <a:off x="-41603" y="2423146"/>
            <a:ext cx="1513487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وحدة طول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7920000" y="3116829"/>
            <a:ext cx="122400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د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أ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5281452" y="3148356"/>
            <a:ext cx="2321848" cy="46800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(ــ2 ــ ( ــ 3 ) 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2743202" y="3148355"/>
            <a:ext cx="2258793" cy="468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( 2ـــ ( ــ 2))</a:t>
            </a:r>
            <a:r>
              <a:rPr lang="ar-KW" sz="2800" b="1" baseline="30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922316" y="3074260"/>
            <a:ext cx="4950372" cy="648000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111" h="867104">
                <a:moveTo>
                  <a:pt x="0" y="0"/>
                </a:moveTo>
                <a:lnTo>
                  <a:pt x="4162097" y="0"/>
                </a:lnTo>
                <a:lnTo>
                  <a:pt x="4288221" y="867104"/>
                </a:lnTo>
                <a:lnTo>
                  <a:pt x="4398580" y="252248"/>
                </a:lnTo>
                <a:lnTo>
                  <a:pt x="4430111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Alternate Process 37"/>
          <p:cNvSpPr/>
          <p:nvPr/>
        </p:nvSpPr>
        <p:spPr>
          <a:xfrm>
            <a:off x="2221976" y="3190398"/>
            <a:ext cx="44669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1361508" y="3132597"/>
            <a:ext cx="709467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1361523" y="3105798"/>
            <a:ext cx="819806" cy="488731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  <a:gd name="connsiteX0" fmla="*/ 0 w 1003949"/>
              <a:gd name="connsiteY0" fmla="*/ 0 h 867104"/>
              <a:gd name="connsiteX1" fmla="*/ 735935 w 1003949"/>
              <a:gd name="connsiteY1" fmla="*/ 0 h 867104"/>
              <a:gd name="connsiteX2" fmla="*/ 862059 w 1003949"/>
              <a:gd name="connsiteY2" fmla="*/ 867104 h 867104"/>
              <a:gd name="connsiteX3" fmla="*/ 972418 w 1003949"/>
              <a:gd name="connsiteY3" fmla="*/ 252248 h 867104"/>
              <a:gd name="connsiteX4" fmla="*/ 1003949 w 1003949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49" h="867104">
                <a:moveTo>
                  <a:pt x="0" y="0"/>
                </a:moveTo>
                <a:lnTo>
                  <a:pt x="735935" y="0"/>
                </a:lnTo>
                <a:lnTo>
                  <a:pt x="862059" y="867104"/>
                </a:lnTo>
                <a:lnTo>
                  <a:pt x="972418" y="252248"/>
                </a:lnTo>
                <a:lnTo>
                  <a:pt x="1003949" y="394138"/>
                </a:lnTo>
              </a:path>
            </a:pathLst>
          </a:custGeom>
          <a:noFill/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lowchart: Alternate Process 40"/>
          <p:cNvSpPr/>
          <p:nvPr/>
        </p:nvSpPr>
        <p:spPr>
          <a:xfrm>
            <a:off x="-41603" y="3164127"/>
            <a:ext cx="1513487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وحدة طول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4917886" y="3158847"/>
            <a:ext cx="396000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7504386" y="3905105"/>
            <a:ext cx="1639614" cy="468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المحيط =</a:t>
            </a:r>
            <a:endParaRPr lang="en-GB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8198051" y="4567257"/>
            <a:ext cx="709467" cy="4680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8245364" y="4524692"/>
            <a:ext cx="819806" cy="488731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  <a:gd name="connsiteX0" fmla="*/ 0 w 1003949"/>
              <a:gd name="connsiteY0" fmla="*/ 0 h 867104"/>
              <a:gd name="connsiteX1" fmla="*/ 735935 w 1003949"/>
              <a:gd name="connsiteY1" fmla="*/ 0 h 867104"/>
              <a:gd name="connsiteX2" fmla="*/ 862059 w 1003949"/>
              <a:gd name="connsiteY2" fmla="*/ 867104 h 867104"/>
              <a:gd name="connsiteX3" fmla="*/ 972418 w 1003949"/>
              <a:gd name="connsiteY3" fmla="*/ 252248 h 867104"/>
              <a:gd name="connsiteX4" fmla="*/ 1003949 w 1003949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49" h="867104">
                <a:moveTo>
                  <a:pt x="0" y="0"/>
                </a:moveTo>
                <a:lnTo>
                  <a:pt x="735935" y="0"/>
                </a:lnTo>
                <a:lnTo>
                  <a:pt x="862059" y="867104"/>
                </a:lnTo>
                <a:lnTo>
                  <a:pt x="972418" y="252248"/>
                </a:lnTo>
                <a:lnTo>
                  <a:pt x="1003949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owchart: Alternate Process 44"/>
          <p:cNvSpPr/>
          <p:nvPr/>
        </p:nvSpPr>
        <p:spPr>
          <a:xfrm>
            <a:off x="7803931" y="4535723"/>
            <a:ext cx="599092" cy="4680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7425544" y="4551490"/>
            <a:ext cx="540000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7047187" y="4535722"/>
            <a:ext cx="599092" cy="4680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6290424" y="4583022"/>
            <a:ext cx="709467" cy="4680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6337737" y="4540457"/>
            <a:ext cx="819806" cy="488731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  <a:gd name="connsiteX0" fmla="*/ 0 w 1003949"/>
              <a:gd name="connsiteY0" fmla="*/ 0 h 867104"/>
              <a:gd name="connsiteX1" fmla="*/ 735935 w 1003949"/>
              <a:gd name="connsiteY1" fmla="*/ 0 h 867104"/>
              <a:gd name="connsiteX2" fmla="*/ 862059 w 1003949"/>
              <a:gd name="connsiteY2" fmla="*/ 867104 h 867104"/>
              <a:gd name="connsiteX3" fmla="*/ 972418 w 1003949"/>
              <a:gd name="connsiteY3" fmla="*/ 252248 h 867104"/>
              <a:gd name="connsiteX4" fmla="*/ 1003949 w 1003949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49" h="867104">
                <a:moveTo>
                  <a:pt x="0" y="0"/>
                </a:moveTo>
                <a:lnTo>
                  <a:pt x="735935" y="0"/>
                </a:lnTo>
                <a:lnTo>
                  <a:pt x="862059" y="867104"/>
                </a:lnTo>
                <a:lnTo>
                  <a:pt x="972418" y="252248"/>
                </a:lnTo>
                <a:lnTo>
                  <a:pt x="1003949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lowchart: Alternate Process 49"/>
          <p:cNvSpPr/>
          <p:nvPr/>
        </p:nvSpPr>
        <p:spPr>
          <a:xfrm>
            <a:off x="5770181" y="4535722"/>
            <a:ext cx="599092" cy="4680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lowchart: Alternate Process 50"/>
          <p:cNvSpPr/>
          <p:nvPr/>
        </p:nvSpPr>
        <p:spPr>
          <a:xfrm>
            <a:off x="5013418" y="4583022"/>
            <a:ext cx="709467" cy="4680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060731" y="4540457"/>
            <a:ext cx="819806" cy="488731"/>
          </a:xfrm>
          <a:custGeom>
            <a:avLst/>
            <a:gdLst>
              <a:gd name="connsiteX0" fmla="*/ 0 w 4430111"/>
              <a:gd name="connsiteY0" fmla="*/ 0 h 867104"/>
              <a:gd name="connsiteX1" fmla="*/ 4162097 w 4430111"/>
              <a:gd name="connsiteY1" fmla="*/ 0 h 867104"/>
              <a:gd name="connsiteX2" fmla="*/ 4288221 w 4430111"/>
              <a:gd name="connsiteY2" fmla="*/ 867104 h 867104"/>
              <a:gd name="connsiteX3" fmla="*/ 4398580 w 4430111"/>
              <a:gd name="connsiteY3" fmla="*/ 252248 h 867104"/>
              <a:gd name="connsiteX4" fmla="*/ 4430111 w 4430111"/>
              <a:gd name="connsiteY4" fmla="*/ 394138 h 867104"/>
              <a:gd name="connsiteX0" fmla="*/ 0 w 1003949"/>
              <a:gd name="connsiteY0" fmla="*/ 0 h 867104"/>
              <a:gd name="connsiteX1" fmla="*/ 735935 w 1003949"/>
              <a:gd name="connsiteY1" fmla="*/ 0 h 867104"/>
              <a:gd name="connsiteX2" fmla="*/ 862059 w 1003949"/>
              <a:gd name="connsiteY2" fmla="*/ 867104 h 867104"/>
              <a:gd name="connsiteX3" fmla="*/ 972418 w 1003949"/>
              <a:gd name="connsiteY3" fmla="*/ 252248 h 867104"/>
              <a:gd name="connsiteX4" fmla="*/ 1003949 w 1003949"/>
              <a:gd name="connsiteY4" fmla="*/ 394138 h 86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49" h="867104">
                <a:moveTo>
                  <a:pt x="0" y="0"/>
                </a:moveTo>
                <a:lnTo>
                  <a:pt x="735935" y="0"/>
                </a:lnTo>
                <a:lnTo>
                  <a:pt x="862059" y="867104"/>
                </a:lnTo>
                <a:lnTo>
                  <a:pt x="972418" y="252248"/>
                </a:lnTo>
                <a:lnTo>
                  <a:pt x="1003949" y="394138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lowchart: Alternate Process 52"/>
          <p:cNvSpPr/>
          <p:nvPr/>
        </p:nvSpPr>
        <p:spPr>
          <a:xfrm>
            <a:off x="4745431" y="4551485"/>
            <a:ext cx="378370" cy="4680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2900869" y="4535725"/>
            <a:ext cx="2006179" cy="468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23 وحدة طول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/>
      <p:bldP spid="30" grpId="0" animBg="1"/>
      <p:bldP spid="31" grpId="0" animBg="1"/>
      <p:bldP spid="33" grpId="0" animBg="1"/>
      <p:bldP spid="34" grpId="0" animBg="1"/>
      <p:bldP spid="38" grpId="0" animBg="1"/>
      <p:bldP spid="39" grpId="0"/>
      <p:bldP spid="40" grpId="0" animBg="1"/>
      <p:bldP spid="41" grpId="0"/>
      <p:bldP spid="32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27725</TotalTime>
  <Words>991</Words>
  <Application>Microsoft Office PowerPoint</Application>
  <PresentationFormat>عرض على الشاشة (4:3)</PresentationFormat>
  <Paragraphs>325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2" baseType="lpstr">
      <vt:lpstr>Arial</vt:lpstr>
      <vt:lpstr>Arial Unicode MS</vt:lpstr>
      <vt:lpstr>Calibri</vt:lpstr>
      <vt:lpstr>Constantia</vt:lpstr>
      <vt:lpstr>Wingdings 2</vt:lpstr>
      <vt:lpstr>Flow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فتحي عبدالله اسماعيل المكاوي</cp:lastModifiedBy>
  <cp:revision>515</cp:revision>
  <dcterms:created xsi:type="dcterms:W3CDTF">2012-09-11T17:26:35Z</dcterms:created>
  <dcterms:modified xsi:type="dcterms:W3CDTF">2026-03-23T13:51:12Z</dcterms:modified>
</cp:coreProperties>
</file>