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7" r:id="rId3"/>
    <p:sldId id="1045" r:id="rId4"/>
    <p:sldId id="256" r:id="rId5"/>
    <p:sldId id="262" r:id="rId6"/>
    <p:sldId id="258" r:id="rId7"/>
    <p:sldId id="259" r:id="rId8"/>
    <p:sldId id="263" r:id="rId9"/>
    <p:sldId id="260" r:id="rId10"/>
    <p:sldId id="264" r:id="rId11"/>
    <p:sldId id="261" r:id="rId12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25EA7D-167E-E609-8ED6-35BD9335E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F554B99-C31C-7B62-C13E-C44ABC0E2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8BBA014-29F6-3078-DA18-B39B6701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8CA32E-4E52-240D-65D7-ED762DE9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5BA27F-52B0-9061-98F0-6C2FBCB6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5659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4BBEE2-1896-7BA1-F33E-A182338B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003242A-52E6-0117-AEB4-2B4DC33E7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47FE9-1E8A-4A29-5172-AB4D45BB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922000-4ABA-F785-4A8A-FAA0BC345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CE78914-1050-BA2F-B9A5-FE4D2843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7740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EA726BE-81FE-4177-22D8-1512FCC6C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184526-121D-E9DC-71B7-F15D1724F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3699E7-D4F7-DECE-AC71-99B2586A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4D5131F-500A-EDF2-E0A5-C00CDDBB0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715FD0-8AE9-1DB0-A976-099579B7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58639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711767-1EB4-4EEE-8E10-CDAEA8EAC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AF87525-7BFD-4915-A2A0-58E41FE87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9E49A4-5D89-4EC1-AFF8-6F74A577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8BF4E6-C918-4FBD-9F90-97DBACA1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FB9595-1552-4403-A6EC-3B49B69F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94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266ADB-8759-4B18-A4E8-4F0CEF5C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5582AB8-620B-4392-A6C5-D5791D165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A918EF-0C36-4C96-95C4-95C7647A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3C4990-6625-480A-A2A4-D13C4B621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F8EC5E-3B97-4AB1-B111-5E6E1B09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446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02940E-1151-42D1-BA5D-A584631A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8D80100-78B2-456B-B214-5E133F4B6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5ED056-CC26-48A1-8421-E754634F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F1E4D9-FADE-4A55-B4BC-A283BC4A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6DABC1-E8A3-4406-9C9B-251A4DA9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142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3F2F09-025F-4C67-8555-13E0F48A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78FE35-3EB1-45AD-9724-7BE1989F3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7DB4858-ACDB-426F-9846-6D609E42A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B0CD18-87E7-4727-B65B-FC6278C1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F93B0CE-0D57-4EC5-BD8D-A3E3339B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E49606-07B5-499E-9D4F-CF91EC82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939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FA9C46-0D29-4BBA-963D-D5EC3125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8E9C98-B326-4D96-AB0A-1D5789D77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766ABAE-73EE-43A6-9078-24DD97EB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6DF6804-F1E3-433F-AD29-C5CD5B340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F49385E-6A7E-4B4B-9F23-E419BCA59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50F3F2E-EA92-429D-80F7-0DAAE282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6332B89-D18B-49B3-A803-D5B1F65C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FE044C9-94B8-45B9-92F5-E993FE66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1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4B0354-B464-4477-B29F-826BE441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52A9434-327E-49E6-92F9-154E8D438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2A0AF6D-AFFE-486B-8BDD-B7E51F4A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9D9D75-70BF-4F04-AD77-96516D29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45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0B878E7-59E4-4BD8-B3C9-A72CBC485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15A8E73-12D3-4609-83FA-E5707CA1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6172E5-A268-45FE-BAFD-87326716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9388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ED51B3-3058-4B58-BDF8-9CB8858F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21AF6C-CB40-4B5E-A83C-544D6C6D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6290360-E430-4975-9C12-A1C422199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4F7BF0-67B2-48FF-A0E8-D8FCA110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1A92E3-01A0-44D9-9EBB-D4E84BDF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8A4BF5-619A-4E42-A6CC-41E16F0A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61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DB1BB-6B2B-1CC3-291B-CE3A253C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ED5EDF-75EC-C965-4476-188DB5AA2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38E83E4-0730-E597-3B52-423083C5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9E6330-87C2-BB38-89D5-738ACDFE7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4433F1-8CB0-CE7B-50AC-AB689F93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97759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0218E5-6A9D-4640-B2A3-D9C6E5EF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22DEC9B-FE46-4266-92A9-5C14C0C55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A947650-74D3-4F19-A992-21D10547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E8CAFB-AA54-46D1-B092-30273702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BE3E55-1291-4E2A-A3D7-BA6094A6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5949DA6-D563-4384-B1F7-5FD56246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42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1CE17B-D385-4D5D-ABDE-EEC98608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BB53B6-C084-40C0-8637-F9B2F236B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768CD8-7696-468C-BC6C-23E65412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4ADD70-18A7-48D7-9815-6DF8A7B4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B46285-94E9-4CB4-A8A1-472FC913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069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8C380CF-7D5D-484B-9627-A1FC8295F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2FE9B56-6105-40F7-BCC4-EF70C0CA7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98E4C3-E06A-478E-8AB8-60A666995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95F045-6707-4F2A-809A-34F366A2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DBBB19-70CD-46E5-A312-3DCDB10B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7431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9578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5B3C33-1242-1DD0-B99A-537284A2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6B7866-8F41-9692-E042-17AC3E9DE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C8D1EF-9F16-C5B7-3B64-75BAD635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FD271F-D6C2-1C50-56A3-CAB07006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1A6DE0-64C0-6C2F-4911-CFFBD238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527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9685B0-84DB-774A-0D87-2518003F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6A564F-5C0C-4421-2CE5-24CE29E82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A1F163C-E949-F122-59FC-382C169E7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5D2D296-2D70-85AD-EB83-CACBFAAF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D0C32A-92DE-152F-8845-9B8261FD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C4047F-00C8-98C9-5D2A-63A116A4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2423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43E471-7F16-2E40-C7CD-C754D85C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EAA90D-9A00-5BCA-F6E3-4C4DEBD01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9E9A48B-D905-CD82-1E7C-43D949C9F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C504BE7-EDB9-A2F6-32D6-CA19243E0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33E46B8-A6BB-3FB3-BCBC-F129F615C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C34B35C-6E7A-72B2-3B57-82CD4F34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F2440C7-1929-BA1E-21DF-75B79B2B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6EA08C9-C224-6897-1F3A-733ABA60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412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2BA376-1A41-B247-3936-02287161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DF009D5-2E17-1DCD-A0C4-6A7B1EE7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F5E9B47-B4B2-E199-72F9-B47D4E30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1CD03F7-B18A-EED0-29A6-045BC922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94616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8D3AD62-EE5A-BEE2-A3AA-D6B72877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E5532F1-678A-52D4-F41D-29063765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653E3B7-D917-1DC4-678C-BC9CA815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3612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BC83CE-7263-0115-2B36-50CFA7FA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9C89220-EC80-22D5-2CEF-4EEA0436B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6C3633-401F-BCBF-7994-B8EBE782A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DDFA44-28BA-1324-A6A9-105478A2A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390A61-33CB-C0AE-D859-D3E22385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DFCE661-DBFF-6E00-C104-CCEF2E85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8647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509F9C-438E-D261-AE1D-18DEF92D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00E1BA6-FF52-D0D3-3A80-426700760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783A07E-45AD-74C5-135A-178DB37A0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ACDE5A-0BD1-89E4-2342-F42F05FB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4B2293-43C6-F0F7-2F0E-8460D2068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63AC67-49E7-E77B-729A-A2B9DCB6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2884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CBC373-1E99-8A8A-9DDF-A490FA72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A5987D-2326-A1E5-FD30-870A77FC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E1DD25-753B-00AD-520F-9318A3326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ABFF76-6202-4AC8-9357-DCF76F48AA87}" type="datetimeFigureOut">
              <a:rPr lang="ar-KW" smtClean="0"/>
              <a:t>15/09/1447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75C7D6-A10D-5D25-3983-DFA3148A7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8C4AD6-1C61-1056-75E5-C02136E6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F84C9A-04CD-4D29-AC8F-576980EF21E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3358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71195D6-04D9-4BD2-AB51-932E03361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4AAF2D-00CD-49E0-9968-CD38B6053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FE14D6-66D7-4AF8-8C11-617BA4A2F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F731-62E8-4B07-89A6-02638EF7B05F}" type="datetimeFigureOut">
              <a:rPr lang="ar-SA" smtClean="0"/>
              <a:t>15/09/1447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55F3FA-1910-43C7-A0DD-DD38CCE62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A221C4-3C5D-4C57-AD85-22CE71900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FFF2E-C454-4350-89A9-8871031EF47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82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562D5-C853-0496-AF41-93F9E7575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الخط, لقطة شاشة, الرسومات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2484422-8406-15AE-B342-4D213DE93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66" y="1878228"/>
            <a:ext cx="10517068" cy="24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1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05F4DE3-AED8-24A3-74E8-0149BB4F7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74FEAD5-6028-661C-C1E0-3C7784E7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5" y="937277"/>
            <a:ext cx="749642" cy="8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3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2"/>
          <a:srcRect l="1397" t="21452" r="1877" b="22990"/>
          <a:stretch>
            <a:fillRect/>
          </a:stretch>
        </p:blipFill>
        <p:spPr>
          <a:xfrm>
            <a:off x="0" y="29179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28">
            <a:extLst>
              <a:ext uri="{FF2B5EF4-FFF2-40B4-BE49-F238E27FC236}">
                <a16:creationId xmlns:a16="http://schemas.microsoft.com/office/drawing/2014/main" id="{2C2C1B7E-80E7-48AD-922F-A8E662289F4D}"/>
              </a:ext>
            </a:extLst>
          </p:cNvPr>
          <p:cNvSpPr txBox="1"/>
          <p:nvPr/>
        </p:nvSpPr>
        <p:spPr>
          <a:xfrm>
            <a:off x="8851733" y="52500"/>
            <a:ext cx="3066382" cy="940194"/>
          </a:xfrm>
          <a:prstGeom prst="rect">
            <a:avLst/>
          </a:prstGeom>
          <a:solidFill>
            <a:srgbClr val="993366"/>
          </a:solidFill>
          <a:ln w="5715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8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ufuli Arabic Bold"/>
                <a:cs typeface="Times New Roman" panose="02020603050405020304" pitchFamily="18" charset="0"/>
                <a:sym typeface="Tufuli Arabic Bold"/>
                <a:rtl/>
              </a:rPr>
              <a:t>المقدمة</a:t>
            </a:r>
            <a:endParaRPr kumimoji="0" lang="ar-EG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ufuli Arabic Bold"/>
              <a:cs typeface="Times New Roman" panose="02020603050405020304" pitchFamily="18" charset="0"/>
              <a:sym typeface="Tufuli Arabic Bold"/>
              <a:rtl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1987907-7C3D-4C16-8BCA-076CF392CCA5}"/>
              </a:ext>
            </a:extLst>
          </p:cNvPr>
          <p:cNvSpPr txBox="1"/>
          <p:nvPr/>
        </p:nvSpPr>
        <p:spPr>
          <a:xfrm>
            <a:off x="7921782" y="1161644"/>
            <a:ext cx="406260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5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اوجدي الناتج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B949071F-1AA9-4A83-B710-E23A152BB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107514" y="29179"/>
            <a:ext cx="3276600" cy="883608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C0B0F8A-4C2D-8806-1189-3801ED182417}"/>
              </a:ext>
            </a:extLst>
          </p:cNvPr>
          <p:cNvGrpSpPr/>
          <p:nvPr/>
        </p:nvGrpSpPr>
        <p:grpSpPr>
          <a:xfrm>
            <a:off x="9118750" y="2578681"/>
            <a:ext cx="2319346" cy="1315916"/>
            <a:chOff x="5831210" y="3546298"/>
            <a:chExt cx="5684547" cy="723832"/>
          </a:xfrm>
        </p:grpSpPr>
        <p:grpSp>
          <p:nvGrpSpPr>
            <p:cNvPr id="3" name="Group 58">
              <a:extLst>
                <a:ext uri="{FF2B5EF4-FFF2-40B4-BE49-F238E27FC236}">
                  <a16:creationId xmlns:a16="http://schemas.microsoft.com/office/drawing/2014/main" id="{7CC0C6A1-183A-CA02-FCD5-1CEDF7DDE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90007" y="3846892"/>
              <a:ext cx="3125750" cy="423238"/>
              <a:chOff x="-279353" y="3573653"/>
              <a:chExt cx="11257407" cy="423238"/>
            </a:xfrm>
          </p:grpSpPr>
          <p:cxnSp>
            <p:nvCxnSpPr>
              <p:cNvPr id="7" name="Straight Connector 50">
                <a:extLst>
                  <a:ext uri="{FF2B5EF4-FFF2-40B4-BE49-F238E27FC236}">
                    <a16:creationId xmlns:a16="http://schemas.microsoft.com/office/drawing/2014/main" id="{2B480AC2-C21D-98DA-6AF6-C4088A8BB7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79353" y="3605406"/>
                <a:ext cx="11257407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" name="TextBox 62">
                <a:extLst>
                  <a:ext uri="{FF2B5EF4-FFF2-40B4-BE49-F238E27FC236}">
                    <a16:creationId xmlns:a16="http://schemas.microsoft.com/office/drawing/2014/main" id="{5974C97B-6E29-752B-7B57-F5FE1C40F8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79353" y="3573653"/>
                <a:ext cx="8826532" cy="42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altLang="ar-KW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en-US" alt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TextBox 62">
              <a:extLst>
                <a:ext uri="{FF2B5EF4-FFF2-40B4-BE49-F238E27FC236}">
                  <a16:creationId xmlns:a16="http://schemas.microsoft.com/office/drawing/2014/main" id="{4D5F99C4-D8CC-680A-63A4-EC8C86299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1210" y="3546298"/>
              <a:ext cx="5125297" cy="42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alt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 </a:t>
              </a:r>
              <a:endParaRPr kumimoji="0" lang="en-US" alt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38">
            <a:extLst>
              <a:ext uri="{FF2B5EF4-FFF2-40B4-BE49-F238E27FC236}">
                <a16:creationId xmlns:a16="http://schemas.microsoft.com/office/drawing/2014/main" id="{F9FF800E-B5F9-5DAE-8FA3-66A1F66FC42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719961" y="2767384"/>
            <a:ext cx="2752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alt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4</a:t>
            </a:r>
            <a:r>
              <a:rPr kumimoji="0" lang="ar-SA" alt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٠٠٠</a:t>
            </a:r>
            <a:endParaRPr kumimoji="0" lang="en-US" altLang="ar-KW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9626DA0-68AF-5DC4-96C4-08EF87A7C773}"/>
              </a:ext>
            </a:extLst>
          </p:cNvPr>
          <p:cNvGrpSpPr/>
          <p:nvPr/>
        </p:nvGrpSpPr>
        <p:grpSpPr>
          <a:xfrm>
            <a:off x="9893219" y="3808715"/>
            <a:ext cx="2091167" cy="1420031"/>
            <a:chOff x="7059918" y="3488701"/>
            <a:chExt cx="5125297" cy="844368"/>
          </a:xfrm>
        </p:grpSpPr>
        <p:grpSp>
          <p:nvGrpSpPr>
            <p:cNvPr id="18" name="Group 58">
              <a:extLst>
                <a:ext uri="{FF2B5EF4-FFF2-40B4-BE49-F238E27FC236}">
                  <a16:creationId xmlns:a16="http://schemas.microsoft.com/office/drawing/2014/main" id="{738FA289-8736-A700-8A1D-554F28C9A5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8418" y="3875550"/>
              <a:ext cx="3527339" cy="457519"/>
              <a:chOff x="-1725679" y="3602311"/>
              <a:chExt cx="12703733" cy="457519"/>
            </a:xfrm>
          </p:grpSpPr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CF7D8FA6-5CCD-0734-10CC-87DF7B2720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79353" y="3605406"/>
                <a:ext cx="11257407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1" name="TextBox 62">
                <a:extLst>
                  <a:ext uri="{FF2B5EF4-FFF2-40B4-BE49-F238E27FC236}">
                    <a16:creationId xmlns:a16="http://schemas.microsoft.com/office/drawing/2014/main" id="{30F3C0B0-DDEC-2FCB-3E41-10DE2CD50A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725679" y="3602311"/>
                <a:ext cx="8826532" cy="45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altLang="ar-KW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endParaRPr kumimoji="0" lang="en-US" alt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62">
              <a:extLst>
                <a:ext uri="{FF2B5EF4-FFF2-40B4-BE49-F238E27FC236}">
                  <a16:creationId xmlns:a16="http://schemas.microsoft.com/office/drawing/2014/main" id="{A2DEF4C3-8EF0-A2B5-B8CE-4FB66FCC1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9918" y="3488701"/>
              <a:ext cx="5125297" cy="45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alt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24</a:t>
              </a:r>
              <a:r>
                <a:rPr kumimoji="0" lang="ar-SA" alt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٠٠٠</a:t>
              </a:r>
              <a:r>
                <a:rPr kumimoji="0" lang="ar-KW" alt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alt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38">
            <a:extLst>
              <a:ext uri="{FF2B5EF4-FFF2-40B4-BE49-F238E27FC236}">
                <a16:creationId xmlns:a16="http://schemas.microsoft.com/office/drawing/2014/main" id="{C878EFE1-DBD3-1C72-AA42-779F2474F35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410685" y="4067440"/>
            <a:ext cx="2752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alt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6</a:t>
            </a:r>
            <a:r>
              <a:rPr kumimoji="0" lang="ar-SA" alt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٠٠٠</a:t>
            </a:r>
            <a:endParaRPr kumimoji="0" lang="en-US" altLang="ar-KW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38">
            <a:extLst>
              <a:ext uri="{FF2B5EF4-FFF2-40B4-BE49-F238E27FC236}">
                <a16:creationId xmlns:a16="http://schemas.microsoft.com/office/drawing/2014/main" id="{B09536A0-3277-A12D-3F1B-8E1662EE81E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333586" y="2727685"/>
            <a:ext cx="2752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alt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ar-KW" alt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24000</a:t>
            </a:r>
            <a:endParaRPr kumimoji="0" lang="en-US" altLang="ar-KW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F3D00273-B92D-4396-C461-00BB3D0DBFE1}"/>
              </a:ext>
            </a:extLst>
          </p:cNvPr>
          <p:cNvGrpSpPr/>
          <p:nvPr/>
        </p:nvGrpSpPr>
        <p:grpSpPr>
          <a:xfrm>
            <a:off x="9921422" y="5120306"/>
            <a:ext cx="2091167" cy="1420031"/>
            <a:chOff x="7059918" y="3488701"/>
            <a:chExt cx="5125297" cy="844368"/>
          </a:xfrm>
        </p:grpSpPr>
        <p:grpSp>
          <p:nvGrpSpPr>
            <p:cNvPr id="6" name="Group 58">
              <a:extLst>
                <a:ext uri="{FF2B5EF4-FFF2-40B4-BE49-F238E27FC236}">
                  <a16:creationId xmlns:a16="http://schemas.microsoft.com/office/drawing/2014/main" id="{3C5AB18C-84E4-CFDC-1915-54275A3415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8418" y="3875550"/>
              <a:ext cx="3527339" cy="457519"/>
              <a:chOff x="-1725679" y="3602311"/>
              <a:chExt cx="12703733" cy="457519"/>
            </a:xfrm>
          </p:grpSpPr>
          <p:cxnSp>
            <p:nvCxnSpPr>
              <p:cNvPr id="11" name="Straight Connector 50">
                <a:extLst>
                  <a:ext uri="{FF2B5EF4-FFF2-40B4-BE49-F238E27FC236}">
                    <a16:creationId xmlns:a16="http://schemas.microsoft.com/office/drawing/2014/main" id="{4E4AA857-44EA-74B4-D898-ED59B4D0E8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279353" y="3605406"/>
                <a:ext cx="11257407" cy="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" name="TextBox 62">
                <a:extLst>
                  <a:ext uri="{FF2B5EF4-FFF2-40B4-BE49-F238E27FC236}">
                    <a16:creationId xmlns:a16="http://schemas.microsoft.com/office/drawing/2014/main" id="{CCFABEB7-CD1E-9211-C742-DE6019CDD8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725679" y="3602311"/>
                <a:ext cx="8826532" cy="457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KW" altLang="ar-KW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en-US" alt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62">
              <a:extLst>
                <a:ext uri="{FF2B5EF4-FFF2-40B4-BE49-F238E27FC236}">
                  <a16:creationId xmlns:a16="http://schemas.microsoft.com/office/drawing/2014/main" id="{22767C08-800F-32CC-3D54-2B809B4EB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9918" y="3488701"/>
              <a:ext cx="5125297" cy="457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alt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21</a:t>
              </a:r>
              <a:r>
                <a:rPr kumimoji="0" lang="ar-SA" alt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٠٠٠</a:t>
              </a:r>
              <a:r>
                <a:rPr kumimoji="0" lang="ar-KW" alt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en-US" alt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38">
            <a:extLst>
              <a:ext uri="{FF2B5EF4-FFF2-40B4-BE49-F238E27FC236}">
                <a16:creationId xmlns:a16="http://schemas.microsoft.com/office/drawing/2014/main" id="{D1349930-56FE-2AF5-0ECA-0B7E2D41F3D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7475694" y="5458603"/>
            <a:ext cx="27520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alt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7</a:t>
            </a:r>
            <a:r>
              <a:rPr kumimoji="0" lang="ar-SA" altLang="ar-KW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٠٠٠</a:t>
            </a:r>
            <a:endParaRPr kumimoji="0" lang="en-US" altLang="ar-KW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24" grpId="0"/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3361D77-44DB-1F0D-27F9-12FD3E7F745E}"/>
              </a:ext>
            </a:extLst>
          </p:cNvPr>
          <p:cNvSpPr txBox="1"/>
          <p:nvPr/>
        </p:nvSpPr>
        <p:spPr>
          <a:xfrm>
            <a:off x="5622324" y="345989"/>
            <a:ext cx="18329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/>
              <a:t>الميراث</a:t>
            </a:r>
          </a:p>
        </p:txBody>
      </p:sp>
      <p:pic>
        <p:nvPicPr>
          <p:cNvPr id="7" name="صورة 6" descr="صورة تحتوي على نص, خط يد, الخط, فن ال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4B997FF3-2470-D58E-4E15-17C9F587B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76" y="1053875"/>
            <a:ext cx="9304638" cy="5458136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5781CE40-7B91-55BE-94EA-A1EAA27F9539}"/>
              </a:ext>
            </a:extLst>
          </p:cNvPr>
          <p:cNvSpPr/>
          <p:nvPr/>
        </p:nvSpPr>
        <p:spPr>
          <a:xfrm>
            <a:off x="10580914" y="1111106"/>
            <a:ext cx="1335315" cy="5031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97</a:t>
            </a:r>
            <a:endParaRPr lang="ar-K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10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45328-55D1-797A-71DC-C78506CF2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الخط, لقطة شاش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4280065-71D6-C67C-2AFE-D595CD70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28" y="285916"/>
            <a:ext cx="11097306" cy="222140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17DAE21-719B-B884-10B6-2CD67FDE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485" y="2288374"/>
            <a:ext cx="568773" cy="95534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D397C23-2255-6773-BE5D-726B4B6C5C94}"/>
              </a:ext>
            </a:extLst>
          </p:cNvPr>
          <p:cNvSpPr txBox="1"/>
          <p:nvPr/>
        </p:nvSpPr>
        <p:spPr>
          <a:xfrm>
            <a:off x="9510183" y="2473657"/>
            <a:ext cx="22525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نصيب الام </a:t>
            </a:r>
            <a:r>
              <a:rPr lang="ar-KW" sz="3200" b="1" dirty="0"/>
              <a:t>=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B66A345-1F1D-350B-D4CA-7B253BA51F22}"/>
              </a:ext>
            </a:extLst>
          </p:cNvPr>
          <p:cNvSpPr txBox="1"/>
          <p:nvPr/>
        </p:nvSpPr>
        <p:spPr>
          <a:xfrm>
            <a:off x="8722712" y="2473658"/>
            <a:ext cx="5687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/>
              <a:t>X </a:t>
            </a:r>
            <a:endParaRPr lang="ar-KW" sz="32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4021CB4-EB26-5191-8BD8-92E34A018891}"/>
              </a:ext>
            </a:extLst>
          </p:cNvPr>
          <p:cNvSpPr txBox="1"/>
          <p:nvPr/>
        </p:nvSpPr>
        <p:spPr>
          <a:xfrm>
            <a:off x="6621557" y="2473658"/>
            <a:ext cx="22525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24000=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4AACE86-9CD3-3101-A9FA-26C756BF1189}"/>
              </a:ext>
            </a:extLst>
          </p:cNvPr>
          <p:cNvSpPr txBox="1"/>
          <p:nvPr/>
        </p:nvSpPr>
        <p:spPr>
          <a:xfrm>
            <a:off x="5570443" y="2473657"/>
            <a:ext cx="13179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4000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CCDA158-D749-84BF-C4FB-60C5EC23BED1}"/>
              </a:ext>
            </a:extLst>
          </p:cNvPr>
          <p:cNvSpPr txBox="1"/>
          <p:nvPr/>
        </p:nvSpPr>
        <p:spPr>
          <a:xfrm>
            <a:off x="8450826" y="3351138"/>
            <a:ext cx="29653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FF0000"/>
                </a:solidFill>
              </a:rPr>
              <a:t>الباقي من التركة</a:t>
            </a:r>
            <a:r>
              <a:rPr lang="ar-KW" sz="3200" b="1" dirty="0"/>
              <a:t>=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07BDB1F-2BB9-8CF1-FCDC-E522CA8B4CD1}"/>
              </a:ext>
            </a:extLst>
          </p:cNvPr>
          <p:cNvSpPr txBox="1"/>
          <p:nvPr/>
        </p:nvSpPr>
        <p:spPr>
          <a:xfrm>
            <a:off x="6253315" y="3351137"/>
            <a:ext cx="262076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24000-4000=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4980A0C-0418-1286-913F-FC1BFCE41F8B}"/>
              </a:ext>
            </a:extLst>
          </p:cNvPr>
          <p:cNvSpPr txBox="1"/>
          <p:nvPr/>
        </p:nvSpPr>
        <p:spPr>
          <a:xfrm>
            <a:off x="3973285" y="3351137"/>
            <a:ext cx="225252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20000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1D26F3F-9358-45C4-C4E6-9CCBB1BA7CCC}"/>
              </a:ext>
            </a:extLst>
          </p:cNvPr>
          <p:cNvSpPr txBox="1"/>
          <p:nvPr/>
        </p:nvSpPr>
        <p:spPr>
          <a:xfrm>
            <a:off x="8779178" y="3978616"/>
            <a:ext cx="2536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مجموع الاجزاء</a:t>
            </a:r>
            <a:r>
              <a:rPr lang="ar-KW" sz="3200" b="1" dirty="0"/>
              <a:t>=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989548B-2B3A-9599-123E-FF8CEAE3C8D5}"/>
              </a:ext>
            </a:extLst>
          </p:cNvPr>
          <p:cNvSpPr txBox="1"/>
          <p:nvPr/>
        </p:nvSpPr>
        <p:spPr>
          <a:xfrm>
            <a:off x="7204819" y="3978616"/>
            <a:ext cx="16262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2+1+1=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D7FA66A-01D0-D5ED-A8BA-46D6FCD04ECC}"/>
              </a:ext>
            </a:extLst>
          </p:cNvPr>
          <p:cNvSpPr txBox="1"/>
          <p:nvPr/>
        </p:nvSpPr>
        <p:spPr>
          <a:xfrm>
            <a:off x="6744381" y="4009393"/>
            <a:ext cx="6007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4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FE74275-429F-3D99-8E4A-12E370CA1012}"/>
              </a:ext>
            </a:extLst>
          </p:cNvPr>
          <p:cNvSpPr txBox="1"/>
          <p:nvPr/>
        </p:nvSpPr>
        <p:spPr>
          <a:xfrm>
            <a:off x="8418894" y="4608306"/>
            <a:ext cx="31251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مقدار الجزء الواحد</a:t>
            </a:r>
            <a:r>
              <a:rPr lang="ar-KW" sz="3200" b="1" dirty="0"/>
              <a:t>=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5E87887-C770-B529-B3F0-21A89F120E28}"/>
              </a:ext>
            </a:extLst>
          </p:cNvPr>
          <p:cNvSpPr txBox="1"/>
          <p:nvPr/>
        </p:nvSpPr>
        <p:spPr>
          <a:xfrm>
            <a:off x="6621557" y="4620230"/>
            <a:ext cx="21296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24000</a:t>
            </a: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cs typeface="Arial" panose="020B0604020202020204" pitchFamily="34" charset="0"/>
              </a:rPr>
              <a:t>÷</a:t>
            </a:r>
            <a:endParaRPr lang="ar-KW" sz="3200" b="1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8EDC221-721E-B071-6065-C0C517E1F12A}"/>
              </a:ext>
            </a:extLst>
          </p:cNvPr>
          <p:cNvSpPr txBox="1"/>
          <p:nvPr/>
        </p:nvSpPr>
        <p:spPr>
          <a:xfrm>
            <a:off x="6271929" y="4620230"/>
            <a:ext cx="66262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000" b="1" dirty="0"/>
              <a:t>4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B26EF4B-B11B-B4B7-B15A-33B06427ECC5}"/>
              </a:ext>
            </a:extLst>
          </p:cNvPr>
          <p:cNvSpPr txBox="1"/>
          <p:nvPr/>
        </p:nvSpPr>
        <p:spPr>
          <a:xfrm>
            <a:off x="4578913" y="4563391"/>
            <a:ext cx="19088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/>
              <a:t>=6000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9F71B78-A45E-AA82-CA44-86CE43940B2F}"/>
              </a:ext>
            </a:extLst>
          </p:cNvPr>
          <p:cNvSpPr txBox="1"/>
          <p:nvPr/>
        </p:nvSpPr>
        <p:spPr>
          <a:xfrm>
            <a:off x="9453716" y="5292623"/>
            <a:ext cx="21222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نصيب الولد=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33BB017-B870-E83C-320C-74B09A6636EE}"/>
              </a:ext>
            </a:extLst>
          </p:cNvPr>
          <p:cNvSpPr txBox="1"/>
          <p:nvPr/>
        </p:nvSpPr>
        <p:spPr>
          <a:xfrm>
            <a:off x="7345086" y="5292623"/>
            <a:ext cx="22678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2 </a:t>
            </a:r>
            <a:r>
              <a:rPr lang="en-US" sz="3200" b="1" dirty="0"/>
              <a:t>x </a:t>
            </a:r>
            <a:r>
              <a:rPr lang="ar-KW" sz="3200" b="1" dirty="0"/>
              <a:t>6000=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DD48846-4ECA-E34C-907C-E6FBCD241A7F}"/>
              </a:ext>
            </a:extLst>
          </p:cNvPr>
          <p:cNvSpPr txBox="1"/>
          <p:nvPr/>
        </p:nvSpPr>
        <p:spPr>
          <a:xfrm>
            <a:off x="5920072" y="5221647"/>
            <a:ext cx="157059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12000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B74AB3B-BF23-8B68-20C1-E061BCBAD27A}"/>
              </a:ext>
            </a:extLst>
          </p:cNvPr>
          <p:cNvSpPr txBox="1"/>
          <p:nvPr/>
        </p:nvSpPr>
        <p:spPr>
          <a:xfrm>
            <a:off x="9158748" y="5976940"/>
            <a:ext cx="24857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نصيب كل بنت </a:t>
            </a:r>
            <a:r>
              <a:rPr lang="ar-KW" sz="3200" b="1" dirty="0"/>
              <a:t>=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4EA18899-89A9-6393-F674-CDC6D43A8575}"/>
              </a:ext>
            </a:extLst>
          </p:cNvPr>
          <p:cNvSpPr txBox="1"/>
          <p:nvPr/>
        </p:nvSpPr>
        <p:spPr>
          <a:xfrm>
            <a:off x="7058653" y="5976940"/>
            <a:ext cx="226780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/>
              <a:t>1 </a:t>
            </a:r>
            <a:r>
              <a:rPr lang="en-US" sz="3200" b="1" dirty="0"/>
              <a:t>x </a:t>
            </a:r>
            <a:r>
              <a:rPr lang="ar-KW" sz="3200" b="1" dirty="0"/>
              <a:t>6000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C4C493E9-86B5-B9C1-FB83-C7D2BA1791A2}"/>
              </a:ext>
            </a:extLst>
          </p:cNvPr>
          <p:cNvSpPr txBox="1"/>
          <p:nvPr/>
        </p:nvSpPr>
        <p:spPr>
          <a:xfrm>
            <a:off x="5777506" y="5832484"/>
            <a:ext cx="19088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4400" b="1" dirty="0"/>
              <a:t>=6000</a:t>
            </a: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01A1B72C-BE73-D983-53A7-8B7CF4E8B0B5}"/>
              </a:ext>
            </a:extLst>
          </p:cNvPr>
          <p:cNvSpPr/>
          <p:nvPr/>
        </p:nvSpPr>
        <p:spPr>
          <a:xfrm>
            <a:off x="168552" y="587367"/>
            <a:ext cx="1335315" cy="5031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97</a:t>
            </a:r>
            <a:endParaRPr lang="ar-KW" b="1" dirty="0">
              <a:solidFill>
                <a:schemeClr val="tx1"/>
              </a:solidFill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AACBB9F-7F8B-B86E-539D-474CDBD1D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40622"/>
            <a:ext cx="3276600" cy="8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8775034-E37C-5B01-797F-FBB3FDA7F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66EC74-302D-51B5-3F50-4B36E7B4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20"/>
            <a:ext cx="10421804" cy="1437102"/>
          </a:xfrm>
          <a:prstGeom prst="rect">
            <a:avLst/>
          </a:prstGeom>
        </p:spPr>
      </p:pic>
      <p:pic>
        <p:nvPicPr>
          <p:cNvPr id="5" name="صورة 4" descr="صورة تحتوي على الخط, خط, خط يد, أبيض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E0E29E5-8F13-0435-9225-F3BCAFB4B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863" y="1794255"/>
            <a:ext cx="7475539" cy="116805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65F406B-64B6-4DB3-FECE-97FC0B981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107" y="2634343"/>
            <a:ext cx="8752273" cy="1073898"/>
          </a:xfrm>
          <a:prstGeom prst="rect">
            <a:avLst/>
          </a:prstGeom>
        </p:spPr>
      </p:pic>
      <p:pic>
        <p:nvPicPr>
          <p:cNvPr id="9" name="صورة 8" descr="صورة تحتوي على خط يد, الخط, فن الخط, أبيض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2F2E372-3F06-EC5A-A857-4D36361B1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4433" y="3411748"/>
            <a:ext cx="5315265" cy="173476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A2F4559-95C8-B6B1-7A2E-F9E053C06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2265" y="5072173"/>
            <a:ext cx="7213964" cy="8715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72E022A-4C9E-5F40-5CD3-C3F70C68A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426" y="4004747"/>
            <a:ext cx="6889985" cy="1030267"/>
          </a:xfrm>
          <a:prstGeom prst="rect">
            <a:avLst/>
          </a:prstGeom>
        </p:spPr>
      </p:pic>
      <p:pic>
        <p:nvPicPr>
          <p:cNvPr id="15" name="صورة 14" descr="صورة تحتوي على الخط, خط يد, خط, أبيض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EEDF13E-DEB8-49AE-A537-ED6700C235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612" y="5943748"/>
            <a:ext cx="8131190" cy="1030267"/>
          </a:xfrm>
          <a:prstGeom prst="rect">
            <a:avLst/>
          </a:prstGeom>
        </p:spPr>
      </p:pic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C59E065A-94C1-612E-EAC4-394F9C573BE6}"/>
              </a:ext>
            </a:extLst>
          </p:cNvPr>
          <p:cNvSpPr/>
          <p:nvPr/>
        </p:nvSpPr>
        <p:spPr>
          <a:xfrm>
            <a:off x="10580914" y="338720"/>
            <a:ext cx="1335315" cy="5031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400" dirty="0">
                <a:solidFill>
                  <a:schemeClr val="tx1"/>
                </a:solidFill>
              </a:rPr>
              <a:t>مثال 2</a:t>
            </a: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89C5F1B0-EED7-F39F-FD1A-BDFB4D6D6521}"/>
              </a:ext>
            </a:extLst>
          </p:cNvPr>
          <p:cNvSpPr/>
          <p:nvPr/>
        </p:nvSpPr>
        <p:spPr>
          <a:xfrm>
            <a:off x="10580914" y="1111106"/>
            <a:ext cx="1335315" cy="5031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97</a:t>
            </a:r>
            <a:endParaRPr lang="ar-KW" b="1" dirty="0">
              <a:solidFill>
                <a:schemeClr val="tx1"/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25BAB6A-6027-6F4B-5E96-B0DB3AAC8904}"/>
              </a:ext>
            </a:extLst>
          </p:cNvPr>
          <p:cNvSpPr/>
          <p:nvPr/>
        </p:nvSpPr>
        <p:spPr>
          <a:xfrm>
            <a:off x="6935266" y="1879688"/>
            <a:ext cx="2599102" cy="733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95B86F5-0C35-EE6E-CF3B-B8EBC1E06773}"/>
              </a:ext>
            </a:extLst>
          </p:cNvPr>
          <p:cNvSpPr/>
          <p:nvPr/>
        </p:nvSpPr>
        <p:spPr>
          <a:xfrm>
            <a:off x="4285330" y="1873816"/>
            <a:ext cx="2599103" cy="760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22E2AB1-8614-2620-9473-A5E5E2C67CB8}"/>
              </a:ext>
            </a:extLst>
          </p:cNvPr>
          <p:cNvSpPr/>
          <p:nvPr/>
        </p:nvSpPr>
        <p:spPr>
          <a:xfrm>
            <a:off x="8849032" y="2615910"/>
            <a:ext cx="3004337" cy="840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15308A-597E-055D-893D-26478A94C428}"/>
              </a:ext>
            </a:extLst>
          </p:cNvPr>
          <p:cNvSpPr/>
          <p:nvPr/>
        </p:nvSpPr>
        <p:spPr>
          <a:xfrm>
            <a:off x="5589639" y="2590093"/>
            <a:ext cx="3496800" cy="76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708FB53-DF24-D880-D002-44C52ADA239C}"/>
              </a:ext>
            </a:extLst>
          </p:cNvPr>
          <p:cNvSpPr/>
          <p:nvPr/>
        </p:nvSpPr>
        <p:spPr>
          <a:xfrm>
            <a:off x="3024011" y="2725059"/>
            <a:ext cx="2672173" cy="74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BA713ADB-A3E5-4210-0036-AD2663DD3D32}"/>
              </a:ext>
            </a:extLst>
          </p:cNvPr>
          <p:cNvSpPr/>
          <p:nvPr/>
        </p:nvSpPr>
        <p:spPr>
          <a:xfrm>
            <a:off x="9804187" y="3402828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A672A9F4-550B-9FF6-B777-E4A30CB2899C}"/>
              </a:ext>
            </a:extLst>
          </p:cNvPr>
          <p:cNvSpPr/>
          <p:nvPr/>
        </p:nvSpPr>
        <p:spPr>
          <a:xfrm>
            <a:off x="1913256" y="4188284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A8EED296-3C8B-B0C0-61AD-8B589E48EEF1}"/>
              </a:ext>
            </a:extLst>
          </p:cNvPr>
          <p:cNvSpPr/>
          <p:nvPr/>
        </p:nvSpPr>
        <p:spPr>
          <a:xfrm>
            <a:off x="79484" y="4188283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8C004B5-E80E-762D-2833-32A6BDBED577}"/>
              </a:ext>
            </a:extLst>
          </p:cNvPr>
          <p:cNvSpPr/>
          <p:nvPr/>
        </p:nvSpPr>
        <p:spPr>
          <a:xfrm>
            <a:off x="7610168" y="5163777"/>
            <a:ext cx="2092432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B2D6466-0C38-CC4E-9030-505E03BCCFBD}"/>
              </a:ext>
            </a:extLst>
          </p:cNvPr>
          <p:cNvSpPr/>
          <p:nvPr/>
        </p:nvSpPr>
        <p:spPr>
          <a:xfrm>
            <a:off x="4702265" y="5021562"/>
            <a:ext cx="2798072" cy="8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E29A3418-2CBD-B479-202A-D10F8824E0D4}"/>
              </a:ext>
            </a:extLst>
          </p:cNvPr>
          <p:cNvSpPr/>
          <p:nvPr/>
        </p:nvSpPr>
        <p:spPr>
          <a:xfrm>
            <a:off x="7324664" y="5964760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7362C0C-A219-E251-6D09-5C48038544E0}"/>
              </a:ext>
            </a:extLst>
          </p:cNvPr>
          <p:cNvSpPr/>
          <p:nvPr/>
        </p:nvSpPr>
        <p:spPr>
          <a:xfrm>
            <a:off x="4498259" y="6085963"/>
            <a:ext cx="2742832" cy="76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4587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DD9B1-EBB8-F5F1-1AA3-959928609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الخط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51B1592-0A3B-3241-25B2-CEECB1E41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700" y="646555"/>
            <a:ext cx="10364646" cy="1714739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027384A-8174-DC92-FEDF-DDF17168CC05}"/>
              </a:ext>
            </a:extLst>
          </p:cNvPr>
          <p:cNvGrpSpPr/>
          <p:nvPr/>
        </p:nvGrpSpPr>
        <p:grpSpPr>
          <a:xfrm>
            <a:off x="3954162" y="2235942"/>
            <a:ext cx="7043352" cy="824109"/>
            <a:chOff x="3286897" y="2690077"/>
            <a:chExt cx="7043352" cy="876601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759F6D33-8FCD-6DF9-28C1-AAD164978DE4}"/>
                </a:ext>
              </a:extLst>
            </p:cNvPr>
            <p:cNvSpPr txBox="1"/>
            <p:nvPr/>
          </p:nvSpPr>
          <p:spPr>
            <a:xfrm>
              <a:off x="3286897" y="2866768"/>
              <a:ext cx="704335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b="1" dirty="0">
                  <a:solidFill>
                    <a:srgbClr val="FF0000"/>
                  </a:solidFill>
                </a:rPr>
                <a:t>نصيب الزوجة =       ×  24000 =  3000 دينار  </a:t>
              </a: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AD2FA2EE-B630-4991-6191-4160B7092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5309" y="2690077"/>
              <a:ext cx="749642" cy="876601"/>
            </a:xfrm>
            <a:prstGeom prst="rect">
              <a:avLst/>
            </a:prstGeom>
          </p:spPr>
        </p:pic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20B3311-F1A5-BB36-B397-ED4EB11400BA}"/>
              </a:ext>
            </a:extLst>
          </p:cNvPr>
          <p:cNvSpPr txBox="1"/>
          <p:nvPr/>
        </p:nvSpPr>
        <p:spPr>
          <a:xfrm>
            <a:off x="4497859" y="3060051"/>
            <a:ext cx="64996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</a:rPr>
              <a:t>باقي التركة =  24000 – 3000 = 21000 دينار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BB129A0-895A-9AFE-2603-298088DA4D4F}"/>
              </a:ext>
            </a:extLst>
          </p:cNvPr>
          <p:cNvSpPr txBox="1"/>
          <p:nvPr/>
        </p:nvSpPr>
        <p:spPr>
          <a:xfrm>
            <a:off x="7611763" y="3669956"/>
            <a:ext cx="2286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6"/>
                </a:solidFill>
              </a:rPr>
              <a:t> ولد : بنت  </a:t>
            </a:r>
          </a:p>
          <a:p>
            <a:r>
              <a:rPr lang="ar-KW" sz="3600" b="1" dirty="0">
                <a:solidFill>
                  <a:schemeClr val="accent6"/>
                </a:solidFill>
              </a:rPr>
              <a:t> 2 : 1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1034C10-DAED-69E7-D314-70FDAC98D513}"/>
              </a:ext>
            </a:extLst>
          </p:cNvPr>
          <p:cNvSpPr txBox="1"/>
          <p:nvPr/>
        </p:nvSpPr>
        <p:spPr>
          <a:xfrm>
            <a:off x="704336" y="3759961"/>
            <a:ext cx="63802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C00000"/>
                </a:solidFill>
              </a:rPr>
              <a:t> مجموع الأجزاء = 2+1 = 3أجزاء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112D33B-25A8-7D56-55E3-B5D422DC10A6}"/>
              </a:ext>
            </a:extLst>
          </p:cNvPr>
          <p:cNvSpPr txBox="1"/>
          <p:nvPr/>
        </p:nvSpPr>
        <p:spPr>
          <a:xfrm>
            <a:off x="-123567" y="4593526"/>
            <a:ext cx="78712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1"/>
                </a:solidFill>
              </a:rPr>
              <a:t> مقدار الجزء الواحد= 21000÷ 3= 7000 دينار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522725D-7BD3-199F-2DA0-719E7907DDB2}"/>
              </a:ext>
            </a:extLst>
          </p:cNvPr>
          <p:cNvSpPr txBox="1"/>
          <p:nvPr/>
        </p:nvSpPr>
        <p:spPr>
          <a:xfrm>
            <a:off x="5053914" y="5329862"/>
            <a:ext cx="67344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00B050"/>
                </a:solidFill>
              </a:rPr>
              <a:t> نصيب الولد= 2×7000= 14000 دينار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6DA21D3-6401-BC60-5654-8234DA083874}"/>
              </a:ext>
            </a:extLst>
          </p:cNvPr>
          <p:cNvSpPr txBox="1"/>
          <p:nvPr/>
        </p:nvSpPr>
        <p:spPr>
          <a:xfrm>
            <a:off x="5053913" y="6016951"/>
            <a:ext cx="67344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</a:rPr>
              <a:t> نصيب البنت = 1×7000= 7000 دينار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FF6573E-C2DF-03B7-75D7-A9FF8488B053}"/>
              </a:ext>
            </a:extLst>
          </p:cNvPr>
          <p:cNvSpPr/>
          <p:nvPr/>
        </p:nvSpPr>
        <p:spPr>
          <a:xfrm>
            <a:off x="6872513" y="2173522"/>
            <a:ext cx="2209703" cy="84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2AAD1DA-1A87-C4DD-75D4-4405ED784B73}"/>
              </a:ext>
            </a:extLst>
          </p:cNvPr>
          <p:cNvSpPr/>
          <p:nvPr/>
        </p:nvSpPr>
        <p:spPr>
          <a:xfrm>
            <a:off x="4629665" y="2369949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9B94F4D-F865-15B5-DEAD-14092C8CE61A}"/>
              </a:ext>
            </a:extLst>
          </p:cNvPr>
          <p:cNvSpPr/>
          <p:nvPr/>
        </p:nvSpPr>
        <p:spPr>
          <a:xfrm>
            <a:off x="6872512" y="3058935"/>
            <a:ext cx="2209703" cy="4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395A8A84-46F9-FF14-1234-FF653FDA5DE8}"/>
              </a:ext>
            </a:extLst>
          </p:cNvPr>
          <p:cNvSpPr/>
          <p:nvPr/>
        </p:nvSpPr>
        <p:spPr>
          <a:xfrm>
            <a:off x="4681303" y="2872789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2AFBE76-B548-7692-B9BE-3605DA83D614}"/>
              </a:ext>
            </a:extLst>
          </p:cNvPr>
          <p:cNvSpPr/>
          <p:nvPr/>
        </p:nvSpPr>
        <p:spPr>
          <a:xfrm>
            <a:off x="704335" y="3604788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2F610E-6FC9-91A9-CDC7-7ECC06A47696}"/>
              </a:ext>
            </a:extLst>
          </p:cNvPr>
          <p:cNvSpPr/>
          <p:nvPr/>
        </p:nvSpPr>
        <p:spPr>
          <a:xfrm>
            <a:off x="5402060" y="5180674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70BCC84A-30F5-2C69-DFA7-F06D36EDFCF4}"/>
              </a:ext>
            </a:extLst>
          </p:cNvPr>
          <p:cNvSpPr/>
          <p:nvPr/>
        </p:nvSpPr>
        <p:spPr>
          <a:xfrm>
            <a:off x="5190030" y="5827005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4A2C2793-3C35-A157-E6A3-FEA3E9244258}"/>
              </a:ext>
            </a:extLst>
          </p:cNvPr>
          <p:cNvSpPr/>
          <p:nvPr/>
        </p:nvSpPr>
        <p:spPr>
          <a:xfrm>
            <a:off x="120624" y="4502922"/>
            <a:ext cx="1899905" cy="758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152AB1B-DCE8-83A1-7785-CEB3DA4E1CF4}"/>
              </a:ext>
            </a:extLst>
          </p:cNvPr>
          <p:cNvSpPr/>
          <p:nvPr/>
        </p:nvSpPr>
        <p:spPr>
          <a:xfrm>
            <a:off x="402918" y="1865069"/>
            <a:ext cx="1335315" cy="5031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3600" b="1" dirty="0">
                <a:solidFill>
                  <a:schemeClr val="tx1"/>
                </a:solidFill>
              </a:rPr>
              <a:t>98</a:t>
            </a:r>
            <a:endParaRPr lang="ar-KW" b="1" dirty="0">
              <a:solidFill>
                <a:schemeClr val="tx1"/>
              </a:solidFill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29B690E-37D7-35B6-712E-248D72379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07626" y="29180"/>
            <a:ext cx="2507226" cy="67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5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18776-2C5B-941D-6067-653908816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75FCE435-9085-8070-D1EF-570F2149EA79}"/>
              </a:ext>
            </a:extLst>
          </p:cNvPr>
          <p:cNvSpPr txBox="1"/>
          <p:nvPr/>
        </p:nvSpPr>
        <p:spPr>
          <a:xfrm>
            <a:off x="2953265" y="3060051"/>
            <a:ext cx="80442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</a:rPr>
              <a:t>باقي التركة =  500000 </a:t>
            </a:r>
            <a:r>
              <a:rPr lang="ar-KW" sz="3600" b="1" dirty="0">
                <a:solidFill>
                  <a:srgbClr val="C00000"/>
                </a:solidFill>
              </a:rPr>
              <a:t>–</a:t>
            </a:r>
            <a:r>
              <a:rPr lang="ar-KW" sz="2800" b="1" dirty="0">
                <a:solidFill>
                  <a:srgbClr val="0070C0"/>
                </a:solidFill>
              </a:rPr>
              <a:t> </a:t>
            </a:r>
            <a:r>
              <a:rPr lang="ar-KW" sz="2800" b="1" dirty="0">
                <a:solidFill>
                  <a:srgbClr val="C00000"/>
                </a:solidFill>
              </a:rPr>
              <a:t>125000</a:t>
            </a:r>
            <a:r>
              <a:rPr lang="ar-KW" sz="2800" b="1" dirty="0">
                <a:solidFill>
                  <a:srgbClr val="0070C0"/>
                </a:solidFill>
              </a:rPr>
              <a:t> </a:t>
            </a:r>
            <a:r>
              <a:rPr lang="ar-KW" sz="2800" b="1" dirty="0">
                <a:solidFill>
                  <a:srgbClr val="C00000"/>
                </a:solidFill>
              </a:rPr>
              <a:t>=</a:t>
            </a:r>
            <a:r>
              <a:rPr lang="ar-KW" sz="2800" b="1" dirty="0">
                <a:solidFill>
                  <a:srgbClr val="0070C0"/>
                </a:solidFill>
              </a:rPr>
              <a:t> 375000 </a:t>
            </a:r>
            <a:r>
              <a:rPr lang="ar-KW" sz="2800" b="1" dirty="0">
                <a:solidFill>
                  <a:srgbClr val="C00000"/>
                </a:solidFill>
              </a:rPr>
              <a:t>دينار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5F10295-7716-D743-9C0C-B6ABDE12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84" y="436860"/>
            <a:ext cx="10812162" cy="1377018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76441A83-1700-9B2B-2E52-D9B7ADF70BCF}"/>
              </a:ext>
            </a:extLst>
          </p:cNvPr>
          <p:cNvGrpSpPr/>
          <p:nvPr/>
        </p:nvGrpSpPr>
        <p:grpSpPr>
          <a:xfrm>
            <a:off x="3960343" y="2056071"/>
            <a:ext cx="7043352" cy="740590"/>
            <a:chOff x="543698" y="2083543"/>
            <a:chExt cx="7043352" cy="740590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BE41FADF-EF9C-225D-8BF7-4CE218B75978}"/>
                </a:ext>
              </a:extLst>
            </p:cNvPr>
            <p:cNvSpPr txBox="1"/>
            <p:nvPr/>
          </p:nvSpPr>
          <p:spPr>
            <a:xfrm>
              <a:off x="543698" y="2130352"/>
              <a:ext cx="704335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b="1" dirty="0">
                  <a:solidFill>
                    <a:srgbClr val="FF0000"/>
                  </a:solidFill>
                </a:rPr>
                <a:t>نصيب الزوج =       ×  500000 =  125000 دينار  </a:t>
              </a:r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ADBA3B7-D62D-C263-E2E8-81229EC48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3914" y="2083543"/>
              <a:ext cx="593124" cy="740590"/>
            </a:xfrm>
            <a:prstGeom prst="rect">
              <a:avLst/>
            </a:prstGeom>
          </p:spPr>
        </p:pic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7AF97CE-EC66-E099-BE0F-BB7441530527}"/>
              </a:ext>
            </a:extLst>
          </p:cNvPr>
          <p:cNvSpPr txBox="1"/>
          <p:nvPr/>
        </p:nvSpPr>
        <p:spPr>
          <a:xfrm>
            <a:off x="4559643" y="4231901"/>
            <a:ext cx="67344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00B050"/>
                </a:solidFill>
              </a:rPr>
              <a:t> نصيب الولد= باقي التركة = </a:t>
            </a:r>
            <a:r>
              <a:rPr lang="ar-KW" sz="3600" b="1" dirty="0">
                <a:solidFill>
                  <a:srgbClr val="C00000"/>
                </a:solidFill>
              </a:rPr>
              <a:t>37500</a:t>
            </a:r>
            <a:r>
              <a:rPr lang="ar-KW" sz="3600" b="1" dirty="0">
                <a:solidFill>
                  <a:srgbClr val="00B050"/>
                </a:solidFill>
              </a:rPr>
              <a:t> دينار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F31C704-45DB-9320-CC48-18EEB6BCA505}"/>
              </a:ext>
            </a:extLst>
          </p:cNvPr>
          <p:cNvSpPr txBox="1"/>
          <p:nvPr/>
        </p:nvSpPr>
        <p:spPr>
          <a:xfrm>
            <a:off x="526455" y="1380977"/>
            <a:ext cx="11674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C00000"/>
                </a:solidFill>
              </a:rPr>
              <a:t>ص98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1202841-65B9-6731-3588-B9523E63AC1A}"/>
              </a:ext>
            </a:extLst>
          </p:cNvPr>
          <p:cNvSpPr/>
          <p:nvPr/>
        </p:nvSpPr>
        <p:spPr>
          <a:xfrm>
            <a:off x="6769346" y="2075430"/>
            <a:ext cx="2474576" cy="74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3EF86C2-DE2E-5294-7519-4CFF21906D7E}"/>
              </a:ext>
            </a:extLst>
          </p:cNvPr>
          <p:cNvSpPr/>
          <p:nvPr/>
        </p:nvSpPr>
        <p:spPr>
          <a:xfrm>
            <a:off x="4321277" y="1836807"/>
            <a:ext cx="2448069" cy="74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CE3CC89-B34D-1B40-33A3-B90CB9C3285A}"/>
              </a:ext>
            </a:extLst>
          </p:cNvPr>
          <p:cNvSpPr/>
          <p:nvPr/>
        </p:nvSpPr>
        <p:spPr>
          <a:xfrm>
            <a:off x="5987845" y="2965791"/>
            <a:ext cx="3360760" cy="74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35BB85C-220F-7E35-2F89-BAA8FD3A24C6}"/>
              </a:ext>
            </a:extLst>
          </p:cNvPr>
          <p:cNvSpPr/>
          <p:nvPr/>
        </p:nvSpPr>
        <p:spPr>
          <a:xfrm>
            <a:off x="3778142" y="2843471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FC20F3B-86CA-EE21-0A15-5C5243D60F8C}"/>
              </a:ext>
            </a:extLst>
          </p:cNvPr>
          <p:cNvSpPr/>
          <p:nvPr/>
        </p:nvSpPr>
        <p:spPr>
          <a:xfrm>
            <a:off x="4559643" y="4049309"/>
            <a:ext cx="2209703" cy="779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3877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C1C2A-3F16-5AA6-9234-9A2C63B37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الخط, لقطة شاشة, خط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53542E7-54C2-F317-102B-2635B3D07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52" y="158386"/>
            <a:ext cx="11145805" cy="41984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9CC84DA-D670-CC66-D610-35C8D15A8A1B}"/>
              </a:ext>
            </a:extLst>
          </p:cNvPr>
          <p:cNvSpPr txBox="1"/>
          <p:nvPr/>
        </p:nvSpPr>
        <p:spPr>
          <a:xfrm>
            <a:off x="2443397" y="4880919"/>
            <a:ext cx="69230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C00000"/>
                </a:solidFill>
              </a:rPr>
              <a:t>الميراث = 12000 × 4 = 48000 دينار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8A6CAB5-E43F-6917-16DC-CD72B397271D}"/>
              </a:ext>
            </a:extLst>
          </p:cNvPr>
          <p:cNvSpPr/>
          <p:nvPr/>
        </p:nvSpPr>
        <p:spPr>
          <a:xfrm>
            <a:off x="7869833" y="3458980"/>
            <a:ext cx="735244" cy="40380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238182A-239E-C847-3B00-8AF0EDB5BB96}"/>
              </a:ext>
            </a:extLst>
          </p:cNvPr>
          <p:cNvSpPr txBox="1"/>
          <p:nvPr/>
        </p:nvSpPr>
        <p:spPr>
          <a:xfrm>
            <a:off x="228129" y="781665"/>
            <a:ext cx="121092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C00000"/>
                </a:solidFill>
              </a:rPr>
              <a:t>ص98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FC6041-3CBA-A34E-32AF-382C734D5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66609" y="339861"/>
            <a:ext cx="3276600" cy="88360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34DA527-DD64-09A7-738C-C27A8E1AA1F9}"/>
              </a:ext>
            </a:extLst>
          </p:cNvPr>
          <p:cNvSpPr txBox="1"/>
          <p:nvPr/>
        </p:nvSpPr>
        <p:spPr>
          <a:xfrm>
            <a:off x="3881572" y="5758920"/>
            <a:ext cx="50749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التطبيق ص 105 رقم 6</a:t>
            </a:r>
            <a:endParaRPr lang="ar-KW" sz="3200" b="1" dirty="0"/>
          </a:p>
        </p:txBody>
      </p:sp>
    </p:spTree>
    <p:extLst>
      <p:ext uri="{BB962C8B-B14F-4D97-AF65-F5344CB8AC3E}">
        <p14:creationId xmlns:p14="http://schemas.microsoft.com/office/powerpoint/2010/main" val="347004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E90AE3-08E3-95C8-A93D-00A17155F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42160A9-EFF8-9243-0451-2E27C68CD3A6}"/>
              </a:ext>
            </a:extLst>
          </p:cNvPr>
          <p:cNvGrpSpPr/>
          <p:nvPr/>
        </p:nvGrpSpPr>
        <p:grpSpPr>
          <a:xfrm>
            <a:off x="3954162" y="2183450"/>
            <a:ext cx="7043352" cy="876601"/>
            <a:chOff x="3286897" y="2690077"/>
            <a:chExt cx="7043352" cy="876601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2FD9F837-BFC8-7654-AAF6-10DD66800F29}"/>
                </a:ext>
              </a:extLst>
            </p:cNvPr>
            <p:cNvSpPr txBox="1"/>
            <p:nvPr/>
          </p:nvSpPr>
          <p:spPr>
            <a:xfrm>
              <a:off x="3286897" y="2866768"/>
              <a:ext cx="7043352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KW" sz="2800" b="1" dirty="0">
                  <a:solidFill>
                    <a:srgbClr val="FF0000"/>
                  </a:solidFill>
                </a:rPr>
                <a:t>نصيب الزوجة =       ×  40000 =  5000 دينار  </a:t>
              </a: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10760D97-9538-04F8-DF30-81A5A9216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5309" y="2690077"/>
              <a:ext cx="749642" cy="876601"/>
            </a:xfrm>
            <a:prstGeom prst="rect">
              <a:avLst/>
            </a:prstGeom>
          </p:spPr>
        </p:pic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02F5993-6686-6603-AFE8-0D54B5085C32}"/>
              </a:ext>
            </a:extLst>
          </p:cNvPr>
          <p:cNvSpPr txBox="1"/>
          <p:nvPr/>
        </p:nvSpPr>
        <p:spPr>
          <a:xfrm>
            <a:off x="4497859" y="3060051"/>
            <a:ext cx="64996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</a:rPr>
              <a:t>باقي التركة =  40000 – 5000 = 35000 دينار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E703C4A-7460-2180-4062-56F44DB62182}"/>
              </a:ext>
            </a:extLst>
          </p:cNvPr>
          <p:cNvSpPr txBox="1"/>
          <p:nvPr/>
        </p:nvSpPr>
        <p:spPr>
          <a:xfrm>
            <a:off x="7929797" y="3669956"/>
            <a:ext cx="33278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6"/>
                </a:solidFill>
              </a:rPr>
              <a:t> ولد : ولد : بنت  </a:t>
            </a:r>
          </a:p>
          <a:p>
            <a:r>
              <a:rPr lang="ar-KW" sz="3600" b="1" dirty="0">
                <a:solidFill>
                  <a:schemeClr val="accent6"/>
                </a:solidFill>
              </a:rPr>
              <a:t>   2  :2    : 1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5579A4-4036-C605-E973-E2D31E07F6D8}"/>
              </a:ext>
            </a:extLst>
          </p:cNvPr>
          <p:cNvSpPr txBox="1"/>
          <p:nvPr/>
        </p:nvSpPr>
        <p:spPr>
          <a:xfrm>
            <a:off x="704336" y="3759961"/>
            <a:ext cx="63802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C00000"/>
                </a:solidFill>
              </a:rPr>
              <a:t> مجموع الأجزاء = 2+2+ 1 = </a:t>
            </a:r>
            <a:r>
              <a:rPr lang="ar-KW" sz="3600" b="1" dirty="0">
                <a:solidFill>
                  <a:srgbClr val="0070C0"/>
                </a:solidFill>
              </a:rPr>
              <a:t>5</a:t>
            </a:r>
            <a:r>
              <a:rPr lang="ar-KW" sz="3600" b="1" dirty="0">
                <a:solidFill>
                  <a:srgbClr val="C00000"/>
                </a:solidFill>
              </a:rPr>
              <a:t> أجزاء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1FF9178-8BAA-EC65-2137-9D67E9CD2700}"/>
              </a:ext>
            </a:extLst>
          </p:cNvPr>
          <p:cNvSpPr txBox="1"/>
          <p:nvPr/>
        </p:nvSpPr>
        <p:spPr>
          <a:xfrm>
            <a:off x="-123567" y="4593526"/>
            <a:ext cx="8218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chemeClr val="accent1"/>
                </a:solidFill>
              </a:rPr>
              <a:t> قيمة الجزء الواحد= 35000 </a:t>
            </a:r>
            <a:r>
              <a:rPr lang="ar-KW" sz="3600" b="1" dirty="0">
                <a:solidFill>
                  <a:srgbClr val="C00000"/>
                </a:solidFill>
              </a:rPr>
              <a:t>÷</a:t>
            </a:r>
            <a:r>
              <a:rPr lang="ar-KW" sz="3600" b="1" dirty="0">
                <a:solidFill>
                  <a:schemeClr val="accent1"/>
                </a:solidFill>
              </a:rPr>
              <a:t>  5 </a:t>
            </a:r>
            <a:r>
              <a:rPr lang="ar-KW" sz="3600" b="1" dirty="0">
                <a:solidFill>
                  <a:srgbClr val="C00000"/>
                </a:solidFill>
              </a:rPr>
              <a:t>=</a:t>
            </a:r>
            <a:r>
              <a:rPr lang="ar-KW" sz="3600" b="1" dirty="0">
                <a:solidFill>
                  <a:schemeClr val="accent1"/>
                </a:solidFill>
              </a:rPr>
              <a:t> 7000 </a:t>
            </a:r>
            <a:r>
              <a:rPr lang="ar-KW" sz="3600" b="1" dirty="0">
                <a:solidFill>
                  <a:srgbClr val="C00000"/>
                </a:solidFill>
              </a:rPr>
              <a:t>دينار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61E545E-DC62-86FB-38BF-AA886476A980}"/>
              </a:ext>
            </a:extLst>
          </p:cNvPr>
          <p:cNvSpPr txBox="1"/>
          <p:nvPr/>
        </p:nvSpPr>
        <p:spPr>
          <a:xfrm>
            <a:off x="4497860" y="5329862"/>
            <a:ext cx="72904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00B050"/>
                </a:solidFill>
              </a:rPr>
              <a:t> نصيب كل ولد= </a:t>
            </a:r>
            <a:r>
              <a:rPr lang="ar-KW" sz="3600" b="1" dirty="0">
                <a:solidFill>
                  <a:srgbClr val="0070C0"/>
                </a:solidFill>
              </a:rPr>
              <a:t>2</a:t>
            </a:r>
            <a:r>
              <a:rPr lang="ar-KW" sz="3600" b="1" dirty="0">
                <a:solidFill>
                  <a:srgbClr val="00B050"/>
                </a:solidFill>
              </a:rPr>
              <a:t>×</a:t>
            </a:r>
            <a:r>
              <a:rPr lang="ar-KW" sz="3600" b="1" dirty="0">
                <a:solidFill>
                  <a:srgbClr val="7030A0"/>
                </a:solidFill>
              </a:rPr>
              <a:t>7000</a:t>
            </a:r>
            <a:r>
              <a:rPr lang="ar-KW" sz="3600" b="1" dirty="0">
                <a:solidFill>
                  <a:srgbClr val="00B050"/>
                </a:solidFill>
              </a:rPr>
              <a:t> = 14000 </a:t>
            </a:r>
            <a:r>
              <a:rPr lang="ar-KW" sz="3600" b="1" dirty="0">
                <a:solidFill>
                  <a:srgbClr val="0070C0"/>
                </a:solidFill>
              </a:rPr>
              <a:t>دينار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C743435-89D1-1B32-332A-0D71067F0FA1}"/>
              </a:ext>
            </a:extLst>
          </p:cNvPr>
          <p:cNvSpPr txBox="1"/>
          <p:nvPr/>
        </p:nvSpPr>
        <p:spPr>
          <a:xfrm>
            <a:off x="5053913" y="6016951"/>
            <a:ext cx="67344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</a:rPr>
              <a:t> نصيب البنت = </a:t>
            </a:r>
            <a:r>
              <a:rPr lang="ar-KW" sz="3600" b="1" dirty="0">
                <a:solidFill>
                  <a:srgbClr val="0070C0"/>
                </a:solidFill>
              </a:rPr>
              <a:t>1</a:t>
            </a:r>
            <a:r>
              <a:rPr lang="ar-KW" sz="3600" b="1" dirty="0">
                <a:solidFill>
                  <a:srgbClr val="7030A0"/>
                </a:solidFill>
              </a:rPr>
              <a:t> ×7000 = 7000 دينار</a:t>
            </a:r>
          </a:p>
        </p:txBody>
      </p:sp>
      <p:pic>
        <p:nvPicPr>
          <p:cNvPr id="5" name="صورة 4" descr="صورة تحتوي على نص, الخط, خط, الجبر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EE9767F-4B26-9AD2-F3C1-74BC2AA26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1" y="38960"/>
            <a:ext cx="12439527" cy="213661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57A406A-A9FD-5B17-11BE-AFDF1A8CEEB0}"/>
              </a:ext>
            </a:extLst>
          </p:cNvPr>
          <p:cNvSpPr txBox="1"/>
          <p:nvPr/>
        </p:nvSpPr>
        <p:spPr>
          <a:xfrm>
            <a:off x="-239332" y="1673823"/>
            <a:ext cx="152919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KW" sz="3200" b="1" dirty="0">
                <a:solidFill>
                  <a:srgbClr val="00B050"/>
                </a:solidFill>
              </a:rPr>
              <a:t>ص105</a:t>
            </a:r>
            <a:endParaRPr lang="ar-KW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253</Words>
  <Application>Microsoft Office PowerPoint</Application>
  <PresentationFormat>شاشة عريضة</PresentationFormat>
  <Paragraphs>62</Paragraphs>
  <Slides>10</Slides>
  <Notes>0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Times New Roman</vt:lpstr>
      <vt:lpstr>نسق Office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رفعت صادق فهيم منصور</dc:creator>
  <cp:lastModifiedBy>مريم العنزي</cp:lastModifiedBy>
  <cp:revision>3</cp:revision>
  <dcterms:created xsi:type="dcterms:W3CDTF">2026-03-02T08:03:21Z</dcterms:created>
  <dcterms:modified xsi:type="dcterms:W3CDTF">2026-03-03T10:17:00Z</dcterms:modified>
</cp:coreProperties>
</file>