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1091" r:id="rId3"/>
    <p:sldId id="262" r:id="rId4"/>
    <p:sldId id="324" r:id="rId5"/>
    <p:sldId id="268" r:id="rId6"/>
    <p:sldId id="269" r:id="rId7"/>
    <p:sldId id="1090" r:id="rId8"/>
    <p:sldId id="1092" r:id="rId9"/>
    <p:sldId id="263" r:id="rId10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801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4211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393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89415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9776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04366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63028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19914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0C26-178C-4C7F-864A-BC46C8BD482F}" type="datetime8">
              <a:rPr lang="ar-KW" smtClean="0"/>
              <a:t>17 آذار، 26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D0C88-FD47-4942-AB86-EF92671F335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75690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0C26-178C-4C7F-864A-BC46C8BD482F}" type="datetime8">
              <a:rPr lang="ar-KW" smtClean="0"/>
              <a:t>17 آذار، 26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D0C88-FD47-4942-AB86-EF92671F335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2272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3238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475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5960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7594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17721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30069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6549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3004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E979-2997-4F7C-B3B5-12F0E31D7F6B}" type="datetimeFigureOut">
              <a:rPr lang="ar-KW" smtClean="0"/>
              <a:t>29/09/1447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033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80" r:id="rId18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NULL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12" Type="http://schemas.openxmlformats.org/officeDocument/2006/relationships/image" Target="NULL"/><Relationship Id="rId2" Type="http://schemas.openxmlformats.org/officeDocument/2006/relationships/image" Target="../media/image4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11" Type="http://schemas.openxmlformats.org/officeDocument/2006/relationships/image" Target="NULL"/><Relationship Id="rId5" Type="http://schemas.openxmlformats.org/officeDocument/2006/relationships/image" Target="../media/image86.png"/><Relationship Id="rId15" Type="http://schemas.openxmlformats.org/officeDocument/2006/relationships/image" Target="../media/image64.png"/><Relationship Id="rId4" Type="http://schemas.openxmlformats.org/officeDocument/2006/relationships/image" Target="../media/image85.png"/><Relationship Id="rId9" Type="http://schemas.openxmlformats.org/officeDocument/2006/relationships/image" Target="../media/image6.png"/><Relationship Id="rId1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1.gif"/><Relationship Id="rId18" Type="http://schemas.openxmlformats.org/officeDocument/2006/relationships/image" Target="NULL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12" Type="http://schemas.openxmlformats.org/officeDocument/2006/relationships/image" Target="../media/image99.png"/><Relationship Id="rId17" Type="http://schemas.openxmlformats.org/officeDocument/2006/relationships/image" Target="NULL"/><Relationship Id="rId2" Type="http://schemas.openxmlformats.org/officeDocument/2006/relationships/image" Target="../media/image8.png"/><Relationship Id="rId16" Type="http://schemas.openxmlformats.org/officeDocument/2006/relationships/image" Target="NULL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5" Type="http://schemas.openxmlformats.org/officeDocument/2006/relationships/image" Target="../media/image92.png"/><Relationship Id="rId15" Type="http://schemas.openxmlformats.org/officeDocument/2006/relationships/image" Target="../media/image6.png"/><Relationship Id="rId10" Type="http://schemas.openxmlformats.org/officeDocument/2006/relationships/image" Target="../media/image97.png"/><Relationship Id="rId19" Type="http://schemas.openxmlformats.org/officeDocument/2006/relationships/image" Target="../media/image9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NULL"/><Relationship Id="rId3" Type="http://schemas.openxmlformats.org/officeDocument/2006/relationships/image" Target="../media/image31.png"/><Relationship Id="rId21" Type="http://schemas.openxmlformats.org/officeDocument/2006/relationships/image" Target="../media/image64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6.png"/><Relationship Id="rId2" Type="http://schemas.openxmlformats.org/officeDocument/2006/relationships/image" Target="../media/image11.png"/><Relationship Id="rId16" Type="http://schemas.openxmlformats.org/officeDocument/2006/relationships/image" Target="../media/image5.png"/><Relationship Id="rId20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5" Type="http://schemas.openxmlformats.org/officeDocument/2006/relationships/image" Target="../media/image1.gif"/><Relationship Id="rId10" Type="http://schemas.openxmlformats.org/officeDocument/2006/relationships/image" Target="../media/image38.png"/><Relationship Id="rId19" Type="http://schemas.openxmlformats.org/officeDocument/2006/relationships/image" Target="NULL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image" Target="../media/image12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5" Type="http://schemas.openxmlformats.org/officeDocument/2006/relationships/image" Target="../media/image1.gif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1.gif"/><Relationship Id="rId3" Type="http://schemas.openxmlformats.org/officeDocument/2006/relationships/image" Target="../media/image60.png"/><Relationship Id="rId7" Type="http://schemas.openxmlformats.org/officeDocument/2006/relationships/image" Target="../media/image15.png"/><Relationship Id="rId12" Type="http://schemas.openxmlformats.org/officeDocument/2006/relationships/image" Target="../media/image6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40809" y="1179568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(7 – 2 )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805240"/>
            <a:ext cx="603966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600" b="1" i="0" u="none" strike="noStrike" kern="1200" cap="none" spc="50" normalizeH="0" baseline="0" noProof="0" dirty="0">
                <a:ln w="1143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القطــــــع الناقص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528411" y="2869789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السابعة 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409903" y="2294414"/>
            <a:ext cx="9512589" cy="3927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1) يتعرف القطع الناقص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2) يتعرف البؤرتين – مركز القطع الناقص – المحور الأكبر – المحور الأصغر –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رأسي القطع الناقص – خط التماثل للقطع الناقص –طول المحور الأكبر – طول المحور الأصغر – العلاقة الأساسية – معادلتا الدليلين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3) يتعرف معادلة وبيان القطع الناقص بحالتيه . 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5) يحل تمارين على القطع المكافئ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338585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4"/>
              <p:cNvSpPr txBox="1"/>
              <p:nvPr/>
            </p:nvSpPr>
            <p:spPr>
              <a:xfrm>
                <a:off x="838095" y="705838"/>
                <a:ext cx="7992888" cy="1803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إذا كانت:</a:t>
                </a:r>
                <a14:m>
                  <m:oMath xmlns:m="http://schemas.openxmlformats.org/officeDocument/2006/math">
                    <m:r>
                      <a:rPr lang="ar-EG" sz="20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ar-EG" sz="20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ar-EG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EG" sz="2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C000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0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EG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ar-KW" sz="20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 معادلة قطع ناقص فأوجد :</a:t>
                </a:r>
              </a:p>
              <a:p>
                <a:r>
                  <a:rPr lang="en-US" sz="2000" b="1" dirty="0">
                    <a:solidFill>
                      <a:srgbClr val="C00000"/>
                    </a:solidFill>
                    <a:latin typeface="Calibri"/>
                  </a:rPr>
                  <a:t>  (a) 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رأسي القطع وطرفي المحور الأصغر.</a:t>
                </a:r>
              </a:p>
              <a:p>
                <a:r>
                  <a:rPr lang="en-US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(b) 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البؤرتين.</a:t>
                </a:r>
              </a:p>
              <a:p>
                <a:r>
                  <a:rPr lang="en-US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(c) 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solidFill>
                      <a:srgbClr val="C00000"/>
                    </a:solidFill>
                    <a:latin typeface="Calibri"/>
                  </a:rPr>
                  <a:t> 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معادلتي دليلي القطع.</a:t>
                </a:r>
              </a:p>
              <a:p>
                <a:r>
                  <a:rPr lang="en-US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(d)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solidFill>
                      <a:srgbClr val="C00000"/>
                    </a:solidFill>
                    <a:latin typeface="Calibri"/>
                  </a:rPr>
                  <a:t> </a:t>
                </a:r>
                <a:r>
                  <a:rPr lang="ar-EG" sz="2000" b="1" dirty="0">
                    <a:solidFill>
                      <a:srgbClr val="C00000"/>
                    </a:solidFill>
                    <a:latin typeface="Calibri"/>
                    <a:cs typeface="Arial" panose="020B0604020202020204" pitchFamily="34" charset="0"/>
                  </a:rPr>
                  <a:t>طول كل من المحورين ثم ارسم شكلا تقريبيا للقطع.</a:t>
                </a:r>
                <a:endParaRPr lang="en-US" sz="2000" b="1" dirty="0">
                  <a:solidFill>
                    <a:srgbClr val="C0000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095" y="705838"/>
                <a:ext cx="7992888" cy="1803827"/>
              </a:xfrm>
              <a:prstGeom prst="rect">
                <a:avLst/>
              </a:prstGeom>
              <a:blipFill>
                <a:blip r:embed="rId2"/>
                <a:stretch>
                  <a:fillRect r="-838" b="-5405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2"/>
          <p:cNvSpPr txBox="1"/>
          <p:nvPr/>
        </p:nvSpPr>
        <p:spPr>
          <a:xfrm>
            <a:off x="8110903" y="2365649"/>
            <a:ext cx="865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الحل</a:t>
            </a:r>
            <a:r>
              <a:rPr lang="ar-KW" sz="24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:</a:t>
            </a:r>
            <a:endParaRPr lang="en-US" sz="2400" b="1" u="sng" dirty="0">
              <a:solidFill>
                <a:srgbClr val="FF0000"/>
              </a:solidFill>
              <a:latin typeface="Lucida Calligraphy" pitchFamily="66" charset="0"/>
              <a:cs typeface="Arial" pitchFamily="34" charset="0"/>
            </a:endParaRPr>
          </a:p>
        </p:txBody>
      </p:sp>
      <p:sp>
        <p:nvSpPr>
          <p:cNvPr id="8" name="مربع نص 2"/>
          <p:cNvSpPr txBox="1"/>
          <p:nvPr/>
        </p:nvSpPr>
        <p:spPr>
          <a:xfrm>
            <a:off x="6094679" y="2752690"/>
            <a:ext cx="27363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ar-EG" sz="20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 </a:t>
            </a:r>
            <a:r>
              <a:rPr lang="ar-EG" sz="2000" b="1" dirty="0">
                <a:solidFill>
                  <a:srgbClr val="0000CC"/>
                </a:solidFill>
                <a:latin typeface="Lucida Calligraphy" pitchFamily="66" charset="0"/>
                <a:cs typeface="Times New Roman" panose="02020603050405020304" pitchFamily="18" charset="0"/>
              </a:rPr>
              <a:t>معادلة القطع الناقص هي</a:t>
            </a:r>
            <a:r>
              <a:rPr lang="ar-EG" sz="20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:</a:t>
            </a:r>
            <a:endParaRPr lang="ar-KW" sz="2000" b="1" dirty="0">
              <a:solidFill>
                <a:srgbClr val="0000CC"/>
              </a:solidFill>
              <a:latin typeface="Lucida Calligraphy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5"/>
              <p:cNvSpPr txBox="1"/>
              <p:nvPr/>
            </p:nvSpPr>
            <p:spPr>
              <a:xfrm>
                <a:off x="971112" y="2588830"/>
                <a:ext cx="2736304" cy="842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9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112" y="2588830"/>
                <a:ext cx="2736304" cy="842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مربع نص 2"/>
          <p:cNvSpPr txBox="1"/>
          <p:nvPr/>
        </p:nvSpPr>
        <p:spPr>
          <a:xfrm>
            <a:off x="5610073" y="3512694"/>
            <a:ext cx="30622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KW"/>
            </a:defPPr>
            <a:lvl1pPr algn="l" fontAlgn="base">
              <a:spcBef>
                <a:spcPct val="0"/>
              </a:spcBef>
              <a:spcAft>
                <a:spcPct val="0"/>
              </a:spcAft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ar-EG" dirty="0">
                <a:solidFill>
                  <a:srgbClr val="0000CC"/>
                </a:solidFill>
              </a:rPr>
              <a:t>ومن معادلة القطع الناقص نجد أن :</a:t>
            </a:r>
            <a:endParaRPr lang="ar-KW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ربع نص 2"/>
              <p:cNvSpPr txBox="1"/>
              <p:nvPr/>
            </p:nvSpPr>
            <p:spPr>
              <a:xfrm>
                <a:off x="649277" y="3442351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𝟗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𝟑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277" y="3442351"/>
                <a:ext cx="2709098" cy="6210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2"/>
              <p:cNvSpPr txBox="1"/>
              <p:nvPr/>
            </p:nvSpPr>
            <p:spPr>
              <a:xfrm>
                <a:off x="838095" y="4178173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ar-KW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  <m:r>
                      <a:rPr lang="ar-KW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groupChr>
                      <m:groupChrPr>
                        <m:chr m:val="⇒"/>
                        <m:vertJc m:val="bot"/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groupChrPr>
                      <m:e/>
                    </m:groupCh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𝒃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=</m:t>
                    </m:r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2</a:t>
                </a:r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095" y="4178173"/>
                <a:ext cx="2709098" cy="621004"/>
              </a:xfrm>
              <a:prstGeom prst="rect">
                <a:avLst/>
              </a:prstGeom>
              <a:blipFill>
                <a:blip r:embed="rId5"/>
                <a:stretch>
                  <a:fillRect b="-21569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مربع نص 2"/>
          <p:cNvSpPr txBox="1"/>
          <p:nvPr/>
        </p:nvSpPr>
        <p:spPr>
          <a:xfrm>
            <a:off x="4608733" y="4757882"/>
            <a:ext cx="406355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والمحور الاكبر ينطبق علي محور ال</a:t>
            </a:r>
            <a:r>
              <a:rPr lang="ar-KW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صادا</a:t>
            </a:r>
            <a:r>
              <a:rPr lang="ar-EG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 </a:t>
            </a:r>
            <a:endParaRPr lang="ar-KW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مربع نص 2"/>
          <p:cNvSpPr txBox="1"/>
          <p:nvPr/>
        </p:nvSpPr>
        <p:spPr>
          <a:xfrm>
            <a:off x="5590623" y="5249887"/>
            <a:ext cx="30622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رأسا القطع الناقص هما : </a:t>
            </a:r>
            <a:endParaRPr lang="ar-KW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مربع نص 2"/>
              <p:cNvSpPr txBox="1"/>
              <p:nvPr/>
            </p:nvSpPr>
            <p:spPr>
              <a:xfrm>
                <a:off x="564804" y="5157543"/>
                <a:ext cx="306221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baseline="-25000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𝑨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 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804" y="5157543"/>
                <a:ext cx="3062218" cy="461665"/>
              </a:xfrm>
              <a:prstGeom prst="rect">
                <a:avLst/>
              </a:prstGeom>
              <a:blipFill>
                <a:blip r:embed="rId6"/>
                <a:stretch>
                  <a:fillRect l="-3187" t="-10526" b="-2894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مربع نص 2"/>
          <p:cNvSpPr txBox="1"/>
          <p:nvPr/>
        </p:nvSpPr>
        <p:spPr>
          <a:xfrm>
            <a:off x="5621072" y="5966630"/>
            <a:ext cx="30622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طرفا المحور الاصغر هما : </a:t>
            </a:r>
            <a:endParaRPr lang="ar-KW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2"/>
              <p:cNvSpPr txBox="1"/>
              <p:nvPr/>
            </p:nvSpPr>
            <p:spPr>
              <a:xfrm>
                <a:off x="564804" y="5856686"/>
                <a:ext cx="306221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400" b="1" baseline="-25000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𝑩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804" y="5856686"/>
                <a:ext cx="3062218" cy="461665"/>
              </a:xfrm>
              <a:prstGeom prst="rect">
                <a:avLst/>
              </a:prstGeom>
              <a:blipFill>
                <a:blip r:embed="rId7"/>
                <a:stretch>
                  <a:fillRect l="-3187" t="-10667" b="-3066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مربع نص 19"/>
          <p:cNvSpPr txBox="1"/>
          <p:nvPr/>
        </p:nvSpPr>
        <p:spPr>
          <a:xfrm>
            <a:off x="5518616" y="349424"/>
            <a:ext cx="350860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0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حاول ان تحل </a:t>
            </a:r>
            <a:r>
              <a:rPr lang="en-US" sz="2000" b="1" u="sng" dirty="0">
                <a:solidFill>
                  <a:srgbClr val="FF0000"/>
                </a:solidFill>
                <a:latin typeface="Calibri"/>
              </a:rPr>
              <a:t>1</a:t>
            </a:r>
            <a:r>
              <a:rPr lang="ar-KW" sz="20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صـــــ </a:t>
            </a:r>
            <a:r>
              <a:rPr lang="en-US" sz="2000" b="1" u="sng" dirty="0">
                <a:solidFill>
                  <a:srgbClr val="FF0000"/>
                </a:solidFill>
                <a:latin typeface="Calibri"/>
              </a:rPr>
              <a:t>112</a:t>
            </a:r>
            <a:endParaRPr lang="ar-KW" sz="2000" b="1" u="sng" dirty="0">
              <a:solidFill>
                <a:srgbClr val="FF0000"/>
              </a:solidFill>
              <a:latin typeface="Calibri"/>
              <a:cs typeface="Arial" panose="020B0604020202020204" pitchFamily="34" charset="0"/>
            </a:endParaRPr>
          </a:p>
        </p:txBody>
      </p: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77E4F59A-7E41-4305-BA29-FF842A44E41B}"/>
              </a:ext>
            </a:extLst>
          </p:cNvPr>
          <p:cNvGrpSpPr/>
          <p:nvPr/>
        </p:nvGrpSpPr>
        <p:grpSpPr>
          <a:xfrm>
            <a:off x="9110812" y="120134"/>
            <a:ext cx="3133055" cy="6858000"/>
            <a:chOff x="2711234" y="81219"/>
            <a:chExt cx="4653579" cy="6843693"/>
          </a:xfrm>
        </p:grpSpPr>
        <p:pic>
          <p:nvPicPr>
            <p:cNvPr id="19" name="صورة 18">
              <a:extLst>
                <a:ext uri="{FF2B5EF4-FFF2-40B4-BE49-F238E27FC236}">
                  <a16:creationId xmlns:a16="http://schemas.microsoft.com/office/drawing/2014/main" id="{4A7E0ED0-69BE-4DA5-B443-C8EE06B191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042036" y="1084438"/>
              <a:ext cx="2322777" cy="5840474"/>
            </a:xfrm>
            <a:prstGeom prst="rect">
              <a:avLst/>
            </a:prstGeom>
          </p:spPr>
        </p:pic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3490447E-DB97-4514-B680-D754A8ADE8F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711234" y="81219"/>
              <a:ext cx="2469094" cy="630990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: Rounded Corners 24">
                  <a:extLst>
                    <a:ext uri="{FF2B5EF4-FFF2-40B4-BE49-F238E27FC236}">
                      <a16:creationId xmlns:a16="http://schemas.microsoft.com/office/drawing/2014/main" id="{5920D698-49DC-4F18-94BD-6A9EB691A7F7}"/>
                    </a:ext>
                  </a:extLst>
                </p:cNvPr>
                <p:cNvSpPr/>
                <p:nvPr/>
              </p:nvSpPr>
              <p:spPr>
                <a:xfrm>
                  <a:off x="2751158" y="3667707"/>
                  <a:ext cx="2322777" cy="313810"/>
                </a:xfrm>
                <a:prstGeom prst="roundRect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kern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kern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Rectangle: Rounded Corners 24">
                  <a:extLst>
                    <a:ext uri="{FF2B5EF4-FFF2-40B4-BE49-F238E27FC236}">
                      <a16:creationId xmlns:a16="http://schemas.microsoft.com/office/drawing/2014/main" id="{8547D5BC-389F-4617-8883-3080C847C7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58" y="3667707"/>
                  <a:ext cx="2322777" cy="313810"/>
                </a:xfrm>
                <a:prstGeom prst="round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: Rounded Corners 26">
                  <a:extLst>
                    <a:ext uri="{FF2B5EF4-FFF2-40B4-BE49-F238E27FC236}">
                      <a16:creationId xmlns:a16="http://schemas.microsoft.com/office/drawing/2014/main" id="{F1E89C2C-F211-4696-BB6B-63BCD0F7AE85}"/>
                    </a:ext>
                  </a:extLst>
                </p:cNvPr>
                <p:cNvSpPr/>
                <p:nvPr/>
              </p:nvSpPr>
              <p:spPr>
                <a:xfrm>
                  <a:off x="2751158" y="4705251"/>
                  <a:ext cx="2322777" cy="313810"/>
                </a:xfrm>
                <a:prstGeom prst="roundRect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Rectangle: Rounded Corners 26">
                  <a:extLst>
                    <a:ext uri="{FF2B5EF4-FFF2-40B4-BE49-F238E27FC236}">
                      <a16:creationId xmlns:a16="http://schemas.microsoft.com/office/drawing/2014/main" id="{80ED93EB-7853-4CAA-885E-F990FB6F1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58" y="4705251"/>
                  <a:ext cx="2322777" cy="313810"/>
                </a:xfrm>
                <a:prstGeom prst="round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: Rounded Corners 35">
                  <a:extLst>
                    <a:ext uri="{FF2B5EF4-FFF2-40B4-BE49-F238E27FC236}">
                      <a16:creationId xmlns:a16="http://schemas.microsoft.com/office/drawing/2014/main" id="{EBB10AF1-D285-4C5F-A463-21A3E09EF179}"/>
                    </a:ext>
                  </a:extLst>
                </p:cNvPr>
                <p:cNvSpPr/>
                <p:nvPr/>
              </p:nvSpPr>
              <p:spPr>
                <a:xfrm>
                  <a:off x="2782191" y="5410068"/>
                  <a:ext cx="2322777" cy="322093"/>
                </a:xfrm>
                <a:prstGeom prst="roundRect">
                  <a:avLst/>
                </a:prstGeom>
                <a:solidFill>
                  <a:srgbClr val="FF0066"/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9" name="Rectangle: Rounded Corners 35">
                  <a:extLst>
                    <a:ext uri="{FF2B5EF4-FFF2-40B4-BE49-F238E27FC236}">
                      <a16:creationId xmlns:a16="http://schemas.microsoft.com/office/drawing/2014/main" id="{3B085490-29BA-48DE-BA57-7D542D55586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191" y="5410068"/>
                  <a:ext cx="2322777" cy="322093"/>
                </a:xfrm>
                <a:prstGeom prst="round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4">
            <a:extLst>
              <a:ext uri="{FF2B5EF4-FFF2-40B4-BE49-F238E27FC236}">
                <a16:creationId xmlns:a16="http://schemas.microsoft.com/office/drawing/2014/main" id="{A53C555A-9E0D-4C01-B0F7-F8456FC4A8DB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21975" cy="6804000"/>
            <a:chOff x="0" y="0"/>
            <a:chExt cx="5760" cy="4320"/>
          </a:xfrm>
        </p:grpSpPr>
        <p:pic>
          <p:nvPicPr>
            <p:cNvPr id="26" name="Picture 5" descr="barrepointsrougesc&amp;e">
              <a:extLst>
                <a:ext uri="{FF2B5EF4-FFF2-40B4-BE49-F238E27FC236}">
                  <a16:creationId xmlns:a16="http://schemas.microsoft.com/office/drawing/2014/main" id="{6F770792-24A1-4C3F-B993-6D2302089CF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6" descr="barrepointsrougesc&amp;e">
              <a:extLst>
                <a:ext uri="{FF2B5EF4-FFF2-40B4-BE49-F238E27FC236}">
                  <a16:creationId xmlns:a16="http://schemas.microsoft.com/office/drawing/2014/main" id="{2BD626EF-6C8C-44BC-9808-7E58EF7B10F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7" descr="barrepointsrougesc&amp;e">
              <a:extLst>
                <a:ext uri="{FF2B5EF4-FFF2-40B4-BE49-F238E27FC236}">
                  <a16:creationId xmlns:a16="http://schemas.microsoft.com/office/drawing/2014/main" id="{CFF89354-B1C3-46D9-A6DA-13EB06FE2E9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8" descr="barrepointsrougesc&amp;e">
              <a:extLst>
                <a:ext uri="{FF2B5EF4-FFF2-40B4-BE49-F238E27FC236}">
                  <a16:creationId xmlns:a16="http://schemas.microsoft.com/office/drawing/2014/main" id="{B8376ECD-F90F-4CC6-A29A-A246FAF86E7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1318B4C3-BDA9-47F5-8AC3-DCD182A59E4E}"/>
              </a:ext>
            </a:extLst>
          </p:cNvPr>
          <p:cNvGrpSpPr/>
          <p:nvPr/>
        </p:nvGrpSpPr>
        <p:grpSpPr>
          <a:xfrm>
            <a:off x="9468152" y="2434598"/>
            <a:ext cx="723655" cy="318176"/>
            <a:chOff x="9468152" y="2434598"/>
            <a:chExt cx="723655" cy="3181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مربع نص 29">
                  <a:extLst>
                    <a:ext uri="{FF2B5EF4-FFF2-40B4-BE49-F238E27FC236}">
                      <a16:creationId xmlns:a16="http://schemas.microsoft.com/office/drawing/2014/main" id="{1FCE7202-2294-42DC-B475-25636E895A35}"/>
                    </a:ext>
                  </a:extLst>
                </p:cNvPr>
                <p:cNvSpPr txBox="1"/>
                <p:nvPr/>
              </p:nvSpPr>
              <p:spPr>
                <a:xfrm>
                  <a:off x="9468152" y="2440188"/>
                  <a:ext cx="395599" cy="312586"/>
                </a:xfrm>
                <a:prstGeom prst="rect">
                  <a:avLst/>
                </a:prstGeom>
                <a:solidFill>
                  <a:srgbClr val="CC3300"/>
                </a:solidFill>
              </p:spPr>
              <p:txBody>
                <a:bodyPr wrap="squar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sz="1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مربع نص 29">
                  <a:extLst>
                    <a:ext uri="{FF2B5EF4-FFF2-40B4-BE49-F238E27FC236}">
                      <a16:creationId xmlns:a16="http://schemas.microsoft.com/office/drawing/2014/main" id="{1FCE7202-2294-42DC-B475-25636E895A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8152" y="2440188"/>
                  <a:ext cx="395599" cy="312586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مربع نص 30">
                  <a:extLst>
                    <a:ext uri="{FF2B5EF4-FFF2-40B4-BE49-F238E27FC236}">
                      <a16:creationId xmlns:a16="http://schemas.microsoft.com/office/drawing/2014/main" id="{DA500F01-1F0D-4EC4-A6E3-5C9D31E052AC}"/>
                    </a:ext>
                  </a:extLst>
                </p:cNvPr>
                <p:cNvSpPr txBox="1"/>
                <p:nvPr/>
              </p:nvSpPr>
              <p:spPr>
                <a:xfrm>
                  <a:off x="9806785" y="2434598"/>
                  <a:ext cx="385022" cy="312586"/>
                </a:xfrm>
                <a:prstGeom prst="rect">
                  <a:avLst/>
                </a:prstGeom>
                <a:solidFill>
                  <a:srgbClr val="CC3300"/>
                </a:solidFill>
              </p:spPr>
              <p:txBody>
                <a:bodyPr wrap="squar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sz="1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مربع نص 30">
                  <a:extLst>
                    <a:ext uri="{FF2B5EF4-FFF2-40B4-BE49-F238E27FC236}">
                      <a16:creationId xmlns:a16="http://schemas.microsoft.com/office/drawing/2014/main" id="{DA500F01-1F0D-4EC4-A6E3-5C9D31E052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06785" y="2434598"/>
                  <a:ext cx="385022" cy="312586"/>
                </a:xfrm>
                <a:prstGeom prst="rect">
                  <a:avLst/>
                </a:prstGeom>
                <a:blipFill>
                  <a:blip r:embed="rId16"/>
                  <a:stretch>
                    <a:fillRect b="-192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2" name="مستطيل: زوايا مستديرة 31">
            <a:extLst>
              <a:ext uri="{FF2B5EF4-FFF2-40B4-BE49-F238E27FC236}">
                <a16:creationId xmlns:a16="http://schemas.microsoft.com/office/drawing/2014/main" id="{75CFF3CB-796E-464D-8FE1-A5B385FA1FC5}"/>
              </a:ext>
            </a:extLst>
          </p:cNvPr>
          <p:cNvSpPr/>
          <p:nvPr/>
        </p:nvSpPr>
        <p:spPr>
          <a:xfrm>
            <a:off x="10749515" y="4029329"/>
            <a:ext cx="757965" cy="3831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1400" dirty="0">
                <a:solidFill>
                  <a:srgbClr val="FFFF00"/>
                </a:solidFill>
              </a:rPr>
              <a:t>الأصغر</a:t>
            </a:r>
          </a:p>
        </p:txBody>
      </p:sp>
    </p:spTree>
    <p:extLst>
      <p:ext uri="{BB962C8B-B14F-4D97-AF65-F5344CB8AC3E}">
        <p14:creationId xmlns:p14="http://schemas.microsoft.com/office/powerpoint/2010/main" val="4281769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صورة 13">
            <a:extLst>
              <a:ext uri="{FF2B5EF4-FFF2-40B4-BE49-F238E27FC236}">
                <a16:creationId xmlns:a16="http://schemas.microsoft.com/office/drawing/2014/main" id="{2B50C4D2-223C-4E90-B693-7BE679AB3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51" y="2980006"/>
            <a:ext cx="5183084" cy="3547505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6025800" y="286711"/>
            <a:ext cx="2984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8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تابع</a:t>
            </a:r>
            <a:r>
              <a:rPr lang="ar-KW" sz="28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 حاول أن تحل (1)</a:t>
            </a:r>
            <a:endParaRPr lang="en-US" sz="2800" b="1" u="sng" dirty="0">
              <a:solidFill>
                <a:srgbClr val="FF0000"/>
              </a:solidFill>
              <a:latin typeface="Lucida Calligraphy" pitchFamily="66" charset="0"/>
              <a:cs typeface="Arial" pitchFamily="34" charset="0"/>
            </a:endParaRPr>
          </a:p>
        </p:txBody>
      </p:sp>
      <p:sp>
        <p:nvSpPr>
          <p:cNvPr id="6" name="مربع نص 2"/>
          <p:cNvSpPr txBox="1"/>
          <p:nvPr/>
        </p:nvSpPr>
        <p:spPr>
          <a:xfrm>
            <a:off x="7258320" y="826646"/>
            <a:ext cx="16746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ar-EG" sz="20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  </a:t>
            </a:r>
            <a:r>
              <a:rPr lang="ar-EG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البؤرتين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KW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مربع نص 2"/>
              <p:cNvSpPr txBox="1"/>
              <p:nvPr/>
            </p:nvSpPr>
            <p:spPr>
              <a:xfrm>
                <a:off x="459957" y="854440"/>
                <a:ext cx="2109459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57" y="854440"/>
                <a:ext cx="2109459" cy="470000"/>
              </a:xfrm>
              <a:prstGeom prst="rect">
                <a:avLst/>
              </a:prstGeom>
              <a:blipFill>
                <a:blip r:embed="rId3"/>
                <a:stretch>
                  <a:fillRect l="-578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مربع نص 2"/>
              <p:cNvSpPr txBox="1"/>
              <p:nvPr/>
            </p:nvSpPr>
            <p:spPr>
              <a:xfrm>
                <a:off x="2569416" y="832571"/>
                <a:ext cx="2633149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ar-KW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ar-KW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𝑪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  <m:r>
                      <a:rPr lang="ar-KW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𝟗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𝟒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𝟓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 </a:t>
                </a:r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416" y="832571"/>
                <a:ext cx="2633149" cy="47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مربع نص 2"/>
              <p:cNvSpPr txBox="1"/>
              <p:nvPr/>
            </p:nvSpPr>
            <p:spPr>
              <a:xfrm>
                <a:off x="491637" y="1377685"/>
                <a:ext cx="1645730" cy="5127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/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Lucida Calligraphy" pitchFamily="66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37" y="1377685"/>
                <a:ext cx="1645730" cy="5127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ربع نص 2"/>
              <p:cNvSpPr txBox="1"/>
              <p:nvPr/>
            </p:nvSpPr>
            <p:spPr>
              <a:xfrm>
                <a:off x="500557" y="1876244"/>
                <a:ext cx="3679143" cy="52982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baseline="-25000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,−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𝟓</m:t>
                            </m:r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  </m:t>
                            </m:r>
                          </m:e>
                        </m:rad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𝑭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𝟓</m:t>
                            </m:r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  </m:t>
                            </m:r>
                          </m:e>
                        </m:rad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57" y="1876244"/>
                <a:ext cx="3679143" cy="529825"/>
              </a:xfrm>
              <a:prstGeom prst="rect">
                <a:avLst/>
              </a:prstGeom>
              <a:blipFill>
                <a:blip r:embed="rId6"/>
                <a:stretch>
                  <a:fillRect l="-2483" t="-1149" b="-2069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مربع نص 2"/>
          <p:cNvSpPr txBox="1"/>
          <p:nvPr/>
        </p:nvSpPr>
        <p:spPr>
          <a:xfrm>
            <a:off x="6862660" y="2453700"/>
            <a:ext cx="214230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  <a:r>
              <a:rPr lang="ar-EG" sz="2400" b="1" dirty="0">
                <a:solidFill>
                  <a:srgbClr val="0000CC"/>
                </a:solidFill>
                <a:latin typeface="Lucida Calligraphy" pitchFamily="66" charset="0"/>
                <a:cs typeface="Times New Roman" panose="02020603050405020304" pitchFamily="18" charset="0"/>
              </a:rPr>
              <a:t> </a:t>
            </a:r>
            <a:r>
              <a:rPr lang="ar-EG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معادلة الدليلين:</a:t>
            </a:r>
            <a:endParaRPr lang="ar-KW" sz="2400" b="1" dirty="0">
              <a:solidFill>
                <a:srgbClr val="0000CC"/>
              </a:solidFill>
              <a:latin typeface="Lucida Calligraphy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85371" y="2229241"/>
                <a:ext cx="2722506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371" y="2229241"/>
                <a:ext cx="2722506" cy="8428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85990" y="2278416"/>
                <a:ext cx="2633149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5990" y="2278416"/>
                <a:ext cx="2633149" cy="8428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29511" y="3087953"/>
                <a:ext cx="2633149" cy="8552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ar-EG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511" y="3087953"/>
                <a:ext cx="2633149" cy="8552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مربع نص 2"/>
          <p:cNvSpPr txBox="1"/>
          <p:nvPr/>
        </p:nvSpPr>
        <p:spPr>
          <a:xfrm>
            <a:off x="6432767" y="4271024"/>
            <a:ext cx="26331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(d)</a:t>
            </a:r>
            <a:r>
              <a:rPr lang="ar-EG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 طول المحور الاكبر</a:t>
            </a:r>
            <a:r>
              <a:rPr lang="en-US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:</a:t>
            </a:r>
            <a:endParaRPr lang="ar-KW" sz="2400" b="1" dirty="0">
              <a:solidFill>
                <a:srgbClr val="0000CC"/>
              </a:solidFill>
              <a:latin typeface="Lucida Calligraphy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70084" y="4759524"/>
                <a:ext cx="10435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2</a:t>
                </a: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</a:rPr>
                      <m:t>𝟔</m:t>
                    </m:r>
                  </m:oMath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0084" y="4759524"/>
                <a:ext cx="1043510" cy="461665"/>
              </a:xfrm>
              <a:prstGeom prst="rect">
                <a:avLst/>
              </a:prstGeom>
              <a:blipFill>
                <a:blip r:embed="rId10"/>
                <a:stretch>
                  <a:fillRect l="-8772" t="-12000" b="-3066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4"/>
              <p:cNvSpPr txBox="1"/>
              <p:nvPr/>
            </p:nvSpPr>
            <p:spPr>
              <a:xfrm>
                <a:off x="5941745" y="3067216"/>
                <a:ext cx="2633149" cy="8552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ar-EG" sz="2400" b="1" i="1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𝟗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1745" y="3067216"/>
                <a:ext cx="2633149" cy="8552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مربع نص 2"/>
          <p:cNvSpPr txBox="1"/>
          <p:nvPr/>
        </p:nvSpPr>
        <p:spPr>
          <a:xfrm>
            <a:off x="4647159" y="5827817"/>
            <a:ext cx="16205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prstClr val="black"/>
                </a:solidFill>
                <a:latin typeface="Lucida Calligraphy" pitchFamily="66" charset="0"/>
                <a:cs typeface="Times New Roman" panose="02020603050405020304" pitchFamily="18" charset="0"/>
              </a:rPr>
              <a:t>شكل القطع:</a:t>
            </a:r>
          </a:p>
        </p:txBody>
      </p:sp>
      <p:sp>
        <p:nvSpPr>
          <p:cNvPr id="39" name="مربع نص 2">
            <a:extLst>
              <a:ext uri="{FF2B5EF4-FFF2-40B4-BE49-F238E27FC236}">
                <a16:creationId xmlns:a16="http://schemas.microsoft.com/office/drawing/2014/main" id="{4CC029B3-7331-46CE-8127-50FAC7E1ED4E}"/>
              </a:ext>
            </a:extLst>
          </p:cNvPr>
          <p:cNvSpPr txBox="1"/>
          <p:nvPr/>
        </p:nvSpPr>
        <p:spPr>
          <a:xfrm>
            <a:off x="6459089" y="5298911"/>
            <a:ext cx="26331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طول المحور </a:t>
            </a: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الأصغر</a:t>
            </a:r>
            <a:r>
              <a:rPr lang="en-US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:</a:t>
            </a:r>
            <a:endParaRPr lang="ar-KW" sz="2400" b="1" dirty="0">
              <a:solidFill>
                <a:srgbClr val="0000CC"/>
              </a:solidFill>
              <a:latin typeface="Lucida Calligraphy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18">
                <a:extLst>
                  <a:ext uri="{FF2B5EF4-FFF2-40B4-BE49-F238E27FC236}">
                    <a16:creationId xmlns:a16="http://schemas.microsoft.com/office/drawing/2014/main" id="{D98C7AEB-5E83-4C54-BADE-11C38E2BA00E}"/>
                  </a:ext>
                </a:extLst>
              </p:cNvPr>
              <p:cNvSpPr txBox="1"/>
              <p:nvPr/>
            </p:nvSpPr>
            <p:spPr>
              <a:xfrm>
                <a:off x="7103096" y="5825744"/>
                <a:ext cx="10435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2</a:t>
                </a: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0" name="TextBox 18">
                <a:extLst>
                  <a:ext uri="{FF2B5EF4-FFF2-40B4-BE49-F238E27FC236}">
                    <a16:creationId xmlns:a16="http://schemas.microsoft.com/office/drawing/2014/main" id="{D98C7AEB-5E83-4C54-BADE-11C38E2BA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3096" y="5825744"/>
                <a:ext cx="1043510" cy="461665"/>
              </a:xfrm>
              <a:prstGeom prst="rect">
                <a:avLst/>
              </a:prstGeom>
              <a:blipFill>
                <a:blip r:embed="rId12"/>
                <a:stretch>
                  <a:fillRect l="-8187" t="-12000" b="-3066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4">
            <a:extLst>
              <a:ext uri="{FF2B5EF4-FFF2-40B4-BE49-F238E27FC236}">
                <a16:creationId xmlns:a16="http://schemas.microsoft.com/office/drawing/2014/main" id="{3281A8C5-65D8-4C2B-ADFE-198ED0ECC762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8999984" cy="6804000"/>
            <a:chOff x="0" y="0"/>
            <a:chExt cx="5760" cy="4320"/>
          </a:xfrm>
        </p:grpSpPr>
        <p:pic>
          <p:nvPicPr>
            <p:cNvPr id="28" name="Picture 5" descr="barrepointsrougesc&amp;e">
              <a:extLst>
                <a:ext uri="{FF2B5EF4-FFF2-40B4-BE49-F238E27FC236}">
                  <a16:creationId xmlns:a16="http://schemas.microsoft.com/office/drawing/2014/main" id="{28757C0C-892C-46CD-BA06-BF4AD4BAC8D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55F34D3F-B567-4CF0-B12F-404D3CC84B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67FC0B23-7AA8-4BDB-9080-F240B328402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52427118-CEF9-4D17-9638-DA590247582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223A698A-26B0-47D9-861C-295A2F43D7A3}"/>
              </a:ext>
            </a:extLst>
          </p:cNvPr>
          <p:cNvGrpSpPr/>
          <p:nvPr/>
        </p:nvGrpSpPr>
        <p:grpSpPr>
          <a:xfrm>
            <a:off x="9088821" y="86602"/>
            <a:ext cx="3133055" cy="6858000"/>
            <a:chOff x="9088821" y="86602"/>
            <a:chExt cx="3133055" cy="6858000"/>
          </a:xfrm>
        </p:grpSpPr>
        <p:grpSp>
          <p:nvGrpSpPr>
            <p:cNvPr id="20" name="مجموعة 19">
              <a:extLst>
                <a:ext uri="{FF2B5EF4-FFF2-40B4-BE49-F238E27FC236}">
                  <a16:creationId xmlns:a16="http://schemas.microsoft.com/office/drawing/2014/main" id="{BC0C0425-5EFA-4ED9-A964-B04E747234D5}"/>
                </a:ext>
              </a:extLst>
            </p:cNvPr>
            <p:cNvGrpSpPr/>
            <p:nvPr/>
          </p:nvGrpSpPr>
          <p:grpSpPr>
            <a:xfrm>
              <a:off x="9088821" y="86602"/>
              <a:ext cx="3133055" cy="6858000"/>
              <a:chOff x="2711234" y="81219"/>
              <a:chExt cx="4653579" cy="6843693"/>
            </a:xfrm>
          </p:grpSpPr>
          <p:pic>
            <p:nvPicPr>
              <p:cNvPr id="21" name="صورة 20">
                <a:extLst>
                  <a:ext uri="{FF2B5EF4-FFF2-40B4-BE49-F238E27FC236}">
                    <a16:creationId xmlns:a16="http://schemas.microsoft.com/office/drawing/2014/main" id="{F82C5551-99CC-4124-B21B-B1130CE7A8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042036" y="1084438"/>
                <a:ext cx="2322777" cy="5840474"/>
              </a:xfrm>
              <a:prstGeom prst="rect">
                <a:avLst/>
              </a:prstGeom>
            </p:spPr>
          </p:pic>
          <p:pic>
            <p:nvPicPr>
              <p:cNvPr id="22" name="صورة 21">
                <a:extLst>
                  <a:ext uri="{FF2B5EF4-FFF2-40B4-BE49-F238E27FC236}">
                    <a16:creationId xmlns:a16="http://schemas.microsoft.com/office/drawing/2014/main" id="{6AB629F1-CB7B-43A0-87D7-E88A257952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711234" y="81219"/>
                <a:ext cx="2469094" cy="6309907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Rectangle: Rounded Corners 24">
                    <a:extLst>
                      <a:ext uri="{FF2B5EF4-FFF2-40B4-BE49-F238E27FC236}">
                        <a16:creationId xmlns:a16="http://schemas.microsoft.com/office/drawing/2014/main" id="{89A14EF9-8D84-496A-95BC-392F9B5B93AF}"/>
                      </a:ext>
                    </a:extLst>
                  </p:cNvPr>
                  <p:cNvSpPr/>
                  <p:nvPr/>
                </p:nvSpPr>
                <p:spPr>
                  <a:xfrm>
                    <a:off x="2751158" y="3667707"/>
                    <a:ext cx="2322777" cy="313810"/>
                  </a:xfrm>
                  <a:prstGeom prst="roundRect">
                    <a:avLst/>
                  </a:prstGeom>
                  <a:solidFill>
                    <a:sysClr val="window" lastClr="FFFFFF">
                      <a:lumMod val="65000"/>
                    </a:sys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balanced" dir="t">
                      <a:rot lat="0" lon="0" rev="8700000"/>
                    </a:lightRig>
                  </a:scene3d>
                  <a:sp3d>
                    <a:bevelT w="190500" h="38100"/>
                  </a:sp3d>
                </p:spPr>
                <p:txBody>
                  <a:bodyPr rtlCol="1" anchor="ctr"/>
                  <a:lstStyle/>
                  <a:p>
                    <a:pPr algn="ctr" rtl="0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ker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kern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oMath>
                      </m:oMathPara>
                    </a14:m>
                    <a:endParaRPr lang="ar-KW" b="1" kern="0" dirty="0">
                      <a:solidFill>
                        <a:prstClr val="black">
                          <a:lumMod val="95000"/>
                          <a:lumOff val="5000"/>
                        </a:prst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7" name="Rectangle: Rounded Corners 24">
                    <a:extLst>
                      <a:ext uri="{FF2B5EF4-FFF2-40B4-BE49-F238E27FC236}">
                        <a16:creationId xmlns:a16="http://schemas.microsoft.com/office/drawing/2014/main" id="{8547D5BC-389F-4617-8883-3080C847C7E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1158" y="3667707"/>
                    <a:ext cx="2322777" cy="313810"/>
                  </a:xfrm>
                  <a:prstGeom prst="round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Rectangle: Rounded Corners 26">
                    <a:extLst>
                      <a:ext uri="{FF2B5EF4-FFF2-40B4-BE49-F238E27FC236}">
                        <a16:creationId xmlns:a16="http://schemas.microsoft.com/office/drawing/2014/main" id="{A0BFF6C0-022C-4929-8EFB-11BE3352FA0C}"/>
                      </a:ext>
                    </a:extLst>
                  </p:cNvPr>
                  <p:cNvSpPr/>
                  <p:nvPr/>
                </p:nvSpPr>
                <p:spPr>
                  <a:xfrm>
                    <a:off x="2751158" y="4705251"/>
                    <a:ext cx="2322777" cy="313810"/>
                  </a:xfrm>
                  <a:prstGeom prst="roundRect">
                    <a:avLst/>
                  </a:prstGeom>
                  <a:solidFill>
                    <a:sysClr val="window" lastClr="FFFFFF">
                      <a:lumMod val="65000"/>
                    </a:sys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balanced" dir="t">
                      <a:rot lat="0" lon="0" rev="8700000"/>
                    </a:lightRig>
                  </a:scene3d>
                  <a:sp3d>
                    <a:bevelT w="190500" h="38100"/>
                  </a:sp3d>
                </p:spPr>
                <p:txBody>
                  <a:bodyPr rtlCol="1" anchor="ctr"/>
                  <a:lstStyle/>
                  <a:p>
                    <a:pPr algn="ctr" rtl="0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kern="0" dirty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 kern="0" dirty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oMath>
                      </m:oMathPara>
                    </a14:m>
                    <a:endParaRPr lang="ar-KW" b="1" kern="0" dirty="0">
                      <a:solidFill>
                        <a:prstClr val="black">
                          <a:lumMod val="95000"/>
                          <a:lumOff val="5000"/>
                        </a:prst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8" name="Rectangle: Rounded Corners 26">
                    <a:extLst>
                      <a:ext uri="{FF2B5EF4-FFF2-40B4-BE49-F238E27FC236}">
                        <a16:creationId xmlns:a16="http://schemas.microsoft.com/office/drawing/2014/main" id="{80ED93EB-7853-4CAA-885E-F990FB6F173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1158" y="4705251"/>
                    <a:ext cx="2322777" cy="313810"/>
                  </a:xfrm>
                  <a:prstGeom prst="round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Rectangle: Rounded Corners 35">
                    <a:extLst>
                      <a:ext uri="{FF2B5EF4-FFF2-40B4-BE49-F238E27FC236}">
                        <a16:creationId xmlns:a16="http://schemas.microsoft.com/office/drawing/2014/main" id="{C6DCB2ED-FC6C-457B-87EA-E6585BD1DF83}"/>
                      </a:ext>
                    </a:extLst>
                  </p:cNvPr>
                  <p:cNvSpPr/>
                  <p:nvPr/>
                </p:nvSpPr>
                <p:spPr>
                  <a:xfrm>
                    <a:off x="2782191" y="5410068"/>
                    <a:ext cx="2322777" cy="322093"/>
                  </a:xfrm>
                  <a:prstGeom prst="roundRect">
                    <a:avLst/>
                  </a:prstGeom>
                  <a:solidFill>
                    <a:srgbClr val="FF0066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balanced" dir="t">
                      <a:rot lat="0" lon="0" rev="8700000"/>
                    </a:lightRig>
                  </a:scene3d>
                  <a:sp3d>
                    <a:bevelT w="190500" h="38100"/>
                  </a:sp3d>
                </p:spPr>
                <p:txBody>
                  <a:bodyPr rtlCol="1" anchor="ctr"/>
                  <a:lstStyle/>
                  <a:p>
                    <a:pPr algn="ctr" rtl="0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kern="0" dirty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kern="0" dirty="0">
                              <a:solidFill>
                                <a:prstClr val="black">
                                  <a:lumMod val="95000"/>
                                  <a:lumOff val="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en-US" b="1" i="1" kern="0" dirty="0">
                                  <a:solidFill>
                                    <a:prstClr val="black">
                                      <a:lumMod val="95000"/>
                                      <a:lumOff val="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oMath>
                      </m:oMathPara>
                    </a14:m>
                    <a:endParaRPr lang="ar-KW" b="1" kern="0" dirty="0">
                      <a:solidFill>
                        <a:prstClr val="black">
                          <a:lumMod val="95000"/>
                          <a:lumOff val="5000"/>
                        </a:prst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9" name="Rectangle: Rounded Corners 35">
                    <a:extLst>
                      <a:ext uri="{FF2B5EF4-FFF2-40B4-BE49-F238E27FC236}">
                        <a16:creationId xmlns:a16="http://schemas.microsoft.com/office/drawing/2014/main" id="{3B085490-29BA-48DE-BA57-7D542D55586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2191" y="5410068"/>
                    <a:ext cx="2322777" cy="322093"/>
                  </a:xfrm>
                  <a:prstGeom prst="round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  <a:ln w="12700" cap="flat" cmpd="sng" algn="ctr">
                    <a:noFill/>
                    <a:prstDash val="solid"/>
                    <a:miter lim="800000"/>
                  </a:ln>
                  <a:effectLst>
                    <a:outerShdw blurRad="44450" dist="27940" dir="5400000" algn="ctr">
                      <a:srgbClr val="000000">
                        <a:alpha val="32000"/>
                      </a:srgbClr>
                    </a:outerShdw>
                  </a:effectLst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مجموعة 32">
              <a:extLst>
                <a:ext uri="{FF2B5EF4-FFF2-40B4-BE49-F238E27FC236}">
                  <a16:creationId xmlns:a16="http://schemas.microsoft.com/office/drawing/2014/main" id="{AF0DA970-D94A-4EA5-9F41-428FF4E666B5}"/>
                </a:ext>
              </a:extLst>
            </p:cNvPr>
            <p:cNvGrpSpPr/>
            <p:nvPr/>
          </p:nvGrpSpPr>
          <p:grpSpPr>
            <a:xfrm>
              <a:off x="9436253" y="2402699"/>
              <a:ext cx="723655" cy="318176"/>
              <a:chOff x="9468152" y="2434598"/>
              <a:chExt cx="723655" cy="3181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مربع نص 33">
                    <a:extLst>
                      <a:ext uri="{FF2B5EF4-FFF2-40B4-BE49-F238E27FC236}">
                        <a16:creationId xmlns:a16="http://schemas.microsoft.com/office/drawing/2014/main" id="{6E7EDA0A-7D7B-4BF0-8241-20A7DB98FD5B}"/>
                      </a:ext>
                    </a:extLst>
                  </p:cNvPr>
                  <p:cNvSpPr txBox="1"/>
                  <p:nvPr/>
                </p:nvSpPr>
                <p:spPr>
                  <a:xfrm>
                    <a:off x="9468152" y="2440188"/>
                    <a:ext cx="395599" cy="312586"/>
                  </a:xfrm>
                  <a:prstGeom prst="rect">
                    <a:avLst/>
                  </a:prstGeom>
                  <a:solidFill>
                    <a:srgbClr val="CC3300"/>
                  </a:solidFill>
                </p:spPr>
                <p:txBody>
                  <a:bodyPr wrap="square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ar-KW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ar-KW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oMath>
                      </m:oMathPara>
                    </a14:m>
                    <a:endParaRPr lang="ar-KW" sz="1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مربع نص 33">
                    <a:extLst>
                      <a:ext uri="{FF2B5EF4-FFF2-40B4-BE49-F238E27FC236}">
                        <a16:creationId xmlns:a16="http://schemas.microsoft.com/office/drawing/2014/main" id="{6E7EDA0A-7D7B-4BF0-8241-20A7DB98FD5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68152" y="2440188"/>
                    <a:ext cx="395599" cy="312586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مربع نص 34">
                    <a:extLst>
                      <a:ext uri="{FF2B5EF4-FFF2-40B4-BE49-F238E27FC236}">
                        <a16:creationId xmlns:a16="http://schemas.microsoft.com/office/drawing/2014/main" id="{6EB7AF22-80D6-485A-BDD5-5084FEF5ED41}"/>
                      </a:ext>
                    </a:extLst>
                  </p:cNvPr>
                  <p:cNvSpPr txBox="1"/>
                  <p:nvPr/>
                </p:nvSpPr>
                <p:spPr>
                  <a:xfrm>
                    <a:off x="9806785" y="2434598"/>
                    <a:ext cx="385022" cy="312586"/>
                  </a:xfrm>
                  <a:prstGeom prst="rect">
                    <a:avLst/>
                  </a:prstGeom>
                  <a:solidFill>
                    <a:srgbClr val="CC3300"/>
                  </a:solidFill>
                </p:spPr>
                <p:txBody>
                  <a:bodyPr wrap="square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ar-KW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ar-KW" sz="1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oMath>
                      </m:oMathPara>
                    </a14:m>
                    <a:endParaRPr lang="ar-KW" sz="1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5" name="مربع نص 34">
                    <a:extLst>
                      <a:ext uri="{FF2B5EF4-FFF2-40B4-BE49-F238E27FC236}">
                        <a16:creationId xmlns:a16="http://schemas.microsoft.com/office/drawing/2014/main" id="{6EB7AF22-80D6-485A-BDD5-5084FEF5ED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06785" y="2434598"/>
                    <a:ext cx="385022" cy="312586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b="-3922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6" name="مستطيل: زوايا مستديرة 35">
              <a:extLst>
                <a:ext uri="{FF2B5EF4-FFF2-40B4-BE49-F238E27FC236}">
                  <a16:creationId xmlns:a16="http://schemas.microsoft.com/office/drawing/2014/main" id="{A17B355E-7ED1-4CEB-A3AE-1834C0D68250}"/>
                </a:ext>
              </a:extLst>
            </p:cNvPr>
            <p:cNvSpPr/>
            <p:nvPr/>
          </p:nvSpPr>
          <p:spPr>
            <a:xfrm>
              <a:off x="10717616" y="3986797"/>
              <a:ext cx="757965" cy="383175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KW" sz="1400" dirty="0">
                  <a:solidFill>
                    <a:srgbClr val="FFFF00"/>
                  </a:solidFill>
                </a:rPr>
                <a:t>الأصغر</a:t>
              </a:r>
            </a:p>
          </p:txBody>
        </p:sp>
      </p:grpSp>
      <p:cxnSp>
        <p:nvCxnSpPr>
          <p:cNvPr id="3" name="رابط كسهم مستقيم 2">
            <a:extLst>
              <a:ext uri="{FF2B5EF4-FFF2-40B4-BE49-F238E27FC236}">
                <a16:creationId xmlns:a16="http://schemas.microsoft.com/office/drawing/2014/main" id="{A167C33A-5166-44D0-8C49-2ED58E5BC4B6}"/>
              </a:ext>
            </a:extLst>
          </p:cNvPr>
          <p:cNvCxnSpPr>
            <a:cxnSpLocks/>
          </p:cNvCxnSpPr>
          <p:nvPr/>
        </p:nvCxnSpPr>
        <p:spPr>
          <a:xfrm>
            <a:off x="893380" y="3817218"/>
            <a:ext cx="3505199" cy="0"/>
          </a:xfrm>
          <a:prstGeom prst="straightConnector1">
            <a:avLst/>
          </a:prstGeom>
          <a:ln w="285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كسهم مستقيم 37">
            <a:extLst>
              <a:ext uri="{FF2B5EF4-FFF2-40B4-BE49-F238E27FC236}">
                <a16:creationId xmlns:a16="http://schemas.microsoft.com/office/drawing/2014/main" id="{9F1C7C49-8DC3-4A4C-BDA2-E4CCD2F2F65D}"/>
              </a:ext>
            </a:extLst>
          </p:cNvPr>
          <p:cNvCxnSpPr>
            <a:cxnSpLocks/>
          </p:cNvCxnSpPr>
          <p:nvPr/>
        </p:nvCxnSpPr>
        <p:spPr>
          <a:xfrm>
            <a:off x="877620" y="6176788"/>
            <a:ext cx="3505199" cy="0"/>
          </a:xfrm>
          <a:prstGeom prst="straightConnector1">
            <a:avLst/>
          </a:prstGeom>
          <a:ln w="285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5099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8" grpId="0"/>
      <p:bldP spid="13" grpId="0"/>
      <p:bldP spid="15" grpId="0"/>
      <p:bldP spid="17" grpId="0"/>
      <p:bldP spid="19" grpId="0"/>
      <p:bldP spid="23" grpId="0"/>
      <p:bldP spid="29" grpId="0"/>
      <p:bldP spid="39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9075" y="605849"/>
                <a:ext cx="7992888" cy="862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400" b="1" dirty="0">
                    <a:solidFill>
                      <a:srgbClr val="C00000"/>
                    </a:solidFill>
                    <a:latin typeface="Calibri"/>
                    <a:cs typeface="Times New Roman" panose="02020603050405020304" pitchFamily="18" charset="0"/>
                  </a:rPr>
                  <a:t>أوجد البؤرتين والرأسين وطول المحور الاكبر للقطع الناقص الذي معادلته :</a:t>
                </a:r>
              </a:p>
              <a:p>
                <a:r>
                  <a:rPr lang="en-US" sz="2400" b="1" dirty="0">
                    <a:solidFill>
                      <a:srgbClr val="C00000"/>
                    </a:solidFill>
                    <a:latin typeface="Calibri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libri"/>
                  </a:rPr>
                  <a:t> + 16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Calibri"/>
                  </a:rPr>
                  <a:t>- 400 = 0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075" y="605849"/>
                <a:ext cx="7992888" cy="862608"/>
              </a:xfrm>
              <a:prstGeom prst="rect">
                <a:avLst/>
              </a:prstGeom>
              <a:blipFill>
                <a:blip r:embed="rId2"/>
                <a:stretch>
                  <a:fillRect t="-5634" r="-1220" b="-12676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2"/>
          <p:cNvSpPr txBox="1"/>
          <p:nvPr/>
        </p:nvSpPr>
        <p:spPr>
          <a:xfrm>
            <a:off x="8137596" y="1325930"/>
            <a:ext cx="865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الحل</a:t>
            </a:r>
            <a:r>
              <a:rPr lang="en-US" sz="24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2"/>
              <p:cNvSpPr txBox="1"/>
              <p:nvPr/>
            </p:nvSpPr>
            <p:spPr>
              <a:xfrm>
                <a:off x="3342263" y="5437146"/>
                <a:ext cx="3263830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×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𝟓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𝟏𝟎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263" y="5437146"/>
                <a:ext cx="3263830" cy="6210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2"/>
              <p:cNvSpPr txBox="1"/>
              <p:nvPr/>
            </p:nvSpPr>
            <p:spPr>
              <a:xfrm>
                <a:off x="355743" y="3647299"/>
                <a:ext cx="2974605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+mj-cs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+mj-cs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𝟗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𝒄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</m:oMath>
                  </m:oMathPara>
                </a14:m>
                <a:endParaRPr lang="ar-KW" sz="2400" b="1" i="1" dirty="0">
                  <a:solidFill>
                    <a:prstClr val="black"/>
                  </a:solidFill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43" y="3647299"/>
                <a:ext cx="2974605" cy="6210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2"/>
              <p:cNvSpPr txBox="1"/>
              <p:nvPr/>
            </p:nvSpPr>
            <p:spPr>
              <a:xfrm>
                <a:off x="4420815" y="4399973"/>
                <a:ext cx="2760354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i="1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 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𝑭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 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815" y="4399973"/>
                <a:ext cx="2760354" cy="461665"/>
              </a:xfrm>
              <a:prstGeom prst="rect">
                <a:avLst/>
              </a:prstGeom>
              <a:blipFill>
                <a:blip r:embed="rId5"/>
                <a:stretch>
                  <a:fillRect l="-883" t="-10526" b="-2894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"/>
              <p:cNvSpPr txBox="1"/>
              <p:nvPr/>
            </p:nvSpPr>
            <p:spPr>
              <a:xfrm>
                <a:off x="423868" y="3223841"/>
                <a:ext cx="2278512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∵</m:t>
                          </m:r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68" y="3223841"/>
                <a:ext cx="2278512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"/>
              <p:cNvSpPr txBox="1"/>
              <p:nvPr/>
            </p:nvSpPr>
            <p:spPr>
              <a:xfrm>
                <a:off x="427067" y="2553298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𝟐𝟓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𝟓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67" y="2553298"/>
                <a:ext cx="2709098" cy="6210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7"/>
              <p:cNvSpPr txBox="1"/>
              <p:nvPr/>
            </p:nvSpPr>
            <p:spPr>
              <a:xfrm>
                <a:off x="322878" y="1454084"/>
                <a:ext cx="2984509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+ 16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- 400 = 0</a:t>
                </a:r>
              </a:p>
            </p:txBody>
          </p:sp>
        </mc:Choice>
        <mc:Fallback xmlns="">
          <p:sp>
            <p:nvSpPr>
              <p:cNvPr id="8" name="مربع نص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78" y="1454084"/>
                <a:ext cx="2984509" cy="470000"/>
              </a:xfrm>
              <a:prstGeom prst="rect">
                <a:avLst/>
              </a:prstGeom>
              <a:blipFill>
                <a:blip r:embed="rId8"/>
                <a:stretch>
                  <a:fillRect t="-7792" r="-3061" b="-2987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مربع نص 25"/>
              <p:cNvSpPr txBox="1"/>
              <p:nvPr/>
            </p:nvSpPr>
            <p:spPr>
              <a:xfrm>
                <a:off x="139035" y="1970240"/>
                <a:ext cx="2911430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+ 16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400 </a:t>
                </a:r>
              </a:p>
            </p:txBody>
          </p:sp>
        </mc:Choice>
        <mc:Fallback xmlns="">
          <p:sp>
            <p:nvSpPr>
              <p:cNvPr id="26" name="مربع نص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35" y="1970240"/>
                <a:ext cx="2911430" cy="470000"/>
              </a:xfrm>
              <a:prstGeom prst="rect">
                <a:avLst/>
              </a:prstGeom>
              <a:blipFill>
                <a:blip r:embed="rId9"/>
                <a:stretch>
                  <a:fillRect t="-7792" r="-3354" b="-2987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5"/>
              <p:cNvSpPr txBox="1"/>
              <p:nvPr/>
            </p:nvSpPr>
            <p:spPr>
              <a:xfrm>
                <a:off x="2995886" y="1780464"/>
                <a:ext cx="3575331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𝟐𝟓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𝟒𝟎𝟎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𝟒𝟎𝟎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𝟒𝟎𝟎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7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886" y="1780464"/>
                <a:ext cx="3575331" cy="8428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5"/>
              <p:cNvSpPr txBox="1"/>
              <p:nvPr/>
            </p:nvSpPr>
            <p:spPr>
              <a:xfrm>
                <a:off x="6272249" y="1794141"/>
                <a:ext cx="2736304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𝟏𝟔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𝟐𝟓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249" y="1794141"/>
                <a:ext cx="2736304" cy="84285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"/>
              <p:cNvSpPr txBox="1"/>
              <p:nvPr/>
            </p:nvSpPr>
            <p:spPr>
              <a:xfrm>
                <a:off x="3171518" y="2518638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𝟏𝟔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𝒃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𝟒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18" y="2518638"/>
                <a:ext cx="2709098" cy="62100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"/>
              <p:cNvSpPr txBox="1"/>
              <p:nvPr/>
            </p:nvSpPr>
            <p:spPr>
              <a:xfrm>
                <a:off x="2782285" y="3198313"/>
                <a:ext cx="2278512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𝟐𝟓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𝟏𝟔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285" y="3198313"/>
                <a:ext cx="2278512" cy="4700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2"/>
              <p:cNvSpPr txBox="1"/>
              <p:nvPr/>
            </p:nvSpPr>
            <p:spPr>
              <a:xfrm>
                <a:off x="4440574" y="4967183"/>
                <a:ext cx="306221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i="1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</m:t>
                    </m:r>
                    <m:r>
                      <m:rPr>
                        <m:nor/>
                      </m:rPr>
                      <a:rPr lang="en-US" sz="2400" b="1" i="1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400" b="1" i="1" baseline="-2500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574" y="4967183"/>
                <a:ext cx="3062218" cy="461665"/>
              </a:xfrm>
              <a:prstGeom prst="rect">
                <a:avLst/>
              </a:prstGeom>
              <a:blipFill>
                <a:blip r:embed="rId14"/>
                <a:stretch>
                  <a:fillRect l="-2982" t="-10526" b="-2894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مربع نص 2"/>
          <p:cNvSpPr txBox="1"/>
          <p:nvPr/>
        </p:nvSpPr>
        <p:spPr>
          <a:xfrm>
            <a:off x="6765650" y="4391674"/>
            <a:ext cx="19811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Times New Roman" panose="02020603050405020304" pitchFamily="18" charset="0"/>
              </a:rPr>
              <a:t>البؤرتان هما :</a:t>
            </a:r>
          </a:p>
        </p:txBody>
      </p:sp>
      <p:sp>
        <p:nvSpPr>
          <p:cNvPr id="33" name="مربع نص 2"/>
          <p:cNvSpPr txBox="1"/>
          <p:nvPr/>
        </p:nvSpPr>
        <p:spPr>
          <a:xfrm>
            <a:off x="6272249" y="5553519"/>
            <a:ext cx="242665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Times New Roman" panose="02020603050405020304" pitchFamily="18" charset="0"/>
              </a:rPr>
              <a:t>طول المحور الاكبر:</a:t>
            </a:r>
          </a:p>
        </p:txBody>
      </p:sp>
      <p:sp>
        <p:nvSpPr>
          <p:cNvPr id="35" name="مربع نص 34"/>
          <p:cNvSpPr txBox="1"/>
          <p:nvPr/>
        </p:nvSpPr>
        <p:spPr>
          <a:xfrm>
            <a:off x="6936281" y="213319"/>
            <a:ext cx="18436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4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مثال </a:t>
            </a:r>
            <a:r>
              <a:rPr lang="en-US" sz="2400" b="1" u="sng" dirty="0">
                <a:solidFill>
                  <a:srgbClr val="FF0000"/>
                </a:solidFill>
                <a:latin typeface="Calibri"/>
              </a:rPr>
              <a:t>3</a:t>
            </a:r>
            <a:r>
              <a:rPr lang="ar-KW" sz="24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 صـ</a:t>
            </a:r>
            <a:r>
              <a:rPr lang="en-US" sz="2400" b="1" u="sng" dirty="0">
                <a:solidFill>
                  <a:srgbClr val="FF0000"/>
                </a:solidFill>
                <a:latin typeface="Calibri"/>
              </a:rPr>
              <a:t>113 </a:t>
            </a:r>
            <a:endParaRPr lang="ar-KW" sz="2400" b="1" u="sng" dirty="0">
              <a:solidFill>
                <a:srgbClr val="FF0000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0DC7A41F-4FD3-4FC2-9BFA-D8D670341F78}"/>
              </a:ext>
            </a:extLst>
          </p:cNvPr>
          <p:cNvSpPr txBox="1"/>
          <p:nvPr/>
        </p:nvSpPr>
        <p:spPr>
          <a:xfrm>
            <a:off x="2875340" y="1964627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47CC6899-38D6-4973-9B71-060E3B7A3F7E}"/>
              </a:ext>
            </a:extLst>
          </p:cNvPr>
          <p:cNvSpPr txBox="1"/>
          <p:nvPr/>
        </p:nvSpPr>
        <p:spPr>
          <a:xfrm>
            <a:off x="6191526" y="2008104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659C08AB-45A9-46DD-9958-3B3F3EE548CD}"/>
              </a:ext>
            </a:extLst>
          </p:cNvPr>
          <p:cNvSpPr txBox="1"/>
          <p:nvPr/>
        </p:nvSpPr>
        <p:spPr>
          <a:xfrm>
            <a:off x="2984701" y="2643704"/>
            <a:ext cx="326591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4A15143C-B53B-4ADC-A4D9-2202456ABB3D}"/>
              </a:ext>
            </a:extLst>
          </p:cNvPr>
          <p:cNvSpPr txBox="1"/>
          <p:nvPr/>
        </p:nvSpPr>
        <p:spPr>
          <a:xfrm>
            <a:off x="2550366" y="3212242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مربع نص 2">
            <a:extLst>
              <a:ext uri="{FF2B5EF4-FFF2-40B4-BE49-F238E27FC236}">
                <a16:creationId xmlns:a16="http://schemas.microsoft.com/office/drawing/2014/main" id="{86FEDA9B-74D9-43B2-8374-CA9FD5D2EBE3}"/>
              </a:ext>
            </a:extLst>
          </p:cNvPr>
          <p:cNvSpPr txBox="1"/>
          <p:nvPr/>
        </p:nvSpPr>
        <p:spPr>
          <a:xfrm>
            <a:off x="6798857" y="4975482"/>
            <a:ext cx="19811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Times New Roman" panose="02020603050405020304" pitchFamily="18" charset="0"/>
              </a:rPr>
              <a:t> الرأسان هما :</a:t>
            </a:r>
          </a:p>
        </p:txBody>
      </p:sp>
      <p:grpSp>
        <p:nvGrpSpPr>
          <p:cNvPr id="25" name="Group 4">
            <a:extLst>
              <a:ext uri="{FF2B5EF4-FFF2-40B4-BE49-F238E27FC236}">
                <a16:creationId xmlns:a16="http://schemas.microsoft.com/office/drawing/2014/main" id="{FA97A9FF-B0F9-46F1-B271-CC715291EF18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34" name="Picture 5" descr="barrepointsrougesc&amp;e">
              <a:extLst>
                <a:ext uri="{FF2B5EF4-FFF2-40B4-BE49-F238E27FC236}">
                  <a16:creationId xmlns:a16="http://schemas.microsoft.com/office/drawing/2014/main" id="{C420DEEC-ED8E-40E3-8CD9-A07EC6D9860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" name="Picture 6" descr="barrepointsrougesc&amp;e">
              <a:extLst>
                <a:ext uri="{FF2B5EF4-FFF2-40B4-BE49-F238E27FC236}">
                  <a16:creationId xmlns:a16="http://schemas.microsoft.com/office/drawing/2014/main" id="{2211B761-1327-4DA6-B645-25161637919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7" descr="barrepointsrougesc&amp;e">
              <a:extLst>
                <a:ext uri="{FF2B5EF4-FFF2-40B4-BE49-F238E27FC236}">
                  <a16:creationId xmlns:a16="http://schemas.microsoft.com/office/drawing/2014/main" id="{A4EF1AC3-7E56-4125-942B-9445A46FD6A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8" descr="barrepointsrougesc&amp;e">
              <a:extLst>
                <a:ext uri="{FF2B5EF4-FFF2-40B4-BE49-F238E27FC236}">
                  <a16:creationId xmlns:a16="http://schemas.microsoft.com/office/drawing/2014/main" id="{98C1BF26-3AB0-4258-861F-A64F96B9FAC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77CD4B46-F330-4C4F-9CA3-7D75EAB61E6C}"/>
              </a:ext>
            </a:extLst>
          </p:cNvPr>
          <p:cNvGrpSpPr/>
          <p:nvPr/>
        </p:nvGrpSpPr>
        <p:grpSpPr>
          <a:xfrm>
            <a:off x="9110812" y="120134"/>
            <a:ext cx="3133055" cy="6858000"/>
            <a:chOff x="2711234" y="81219"/>
            <a:chExt cx="4653579" cy="6843693"/>
          </a:xfrm>
        </p:grpSpPr>
        <p:pic>
          <p:nvPicPr>
            <p:cNvPr id="45" name="صورة 44">
              <a:extLst>
                <a:ext uri="{FF2B5EF4-FFF2-40B4-BE49-F238E27FC236}">
                  <a16:creationId xmlns:a16="http://schemas.microsoft.com/office/drawing/2014/main" id="{AF14E081-7EF3-42F2-B20F-5023D6835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5042036" y="1084438"/>
              <a:ext cx="2322777" cy="5840474"/>
            </a:xfrm>
            <a:prstGeom prst="rect">
              <a:avLst/>
            </a:prstGeom>
          </p:spPr>
        </p:pic>
        <p:pic>
          <p:nvPicPr>
            <p:cNvPr id="46" name="صورة 45">
              <a:extLst>
                <a:ext uri="{FF2B5EF4-FFF2-40B4-BE49-F238E27FC236}">
                  <a16:creationId xmlns:a16="http://schemas.microsoft.com/office/drawing/2014/main" id="{8CEB8592-C0A1-4163-B4F6-605906A3EE9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2711234" y="81219"/>
              <a:ext cx="2469094" cy="630990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: Rounded Corners 24">
                  <a:extLst>
                    <a:ext uri="{FF2B5EF4-FFF2-40B4-BE49-F238E27FC236}">
                      <a16:creationId xmlns:a16="http://schemas.microsoft.com/office/drawing/2014/main" id="{DECEBF6D-5D03-4F52-92E0-FCA52497476C}"/>
                    </a:ext>
                  </a:extLst>
                </p:cNvPr>
                <p:cNvSpPr/>
                <p:nvPr/>
              </p:nvSpPr>
              <p:spPr>
                <a:xfrm>
                  <a:off x="2751158" y="3667707"/>
                  <a:ext cx="2322777" cy="313810"/>
                </a:xfrm>
                <a:prstGeom prst="roundRect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kern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kern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Rectangle: Rounded Corners 24">
                  <a:extLst>
                    <a:ext uri="{FF2B5EF4-FFF2-40B4-BE49-F238E27FC236}">
                      <a16:creationId xmlns:a16="http://schemas.microsoft.com/office/drawing/2014/main" id="{8547D5BC-389F-4617-8883-3080C847C7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58" y="3667707"/>
                  <a:ext cx="2322777" cy="313810"/>
                </a:xfrm>
                <a:prstGeom prst="round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angle: Rounded Corners 26">
                  <a:extLst>
                    <a:ext uri="{FF2B5EF4-FFF2-40B4-BE49-F238E27FC236}">
                      <a16:creationId xmlns:a16="http://schemas.microsoft.com/office/drawing/2014/main" id="{B16F1C07-9A3A-4C67-A726-4F570AD092F9}"/>
                    </a:ext>
                  </a:extLst>
                </p:cNvPr>
                <p:cNvSpPr/>
                <p:nvPr/>
              </p:nvSpPr>
              <p:spPr>
                <a:xfrm>
                  <a:off x="2751158" y="4705251"/>
                  <a:ext cx="2322777" cy="313810"/>
                </a:xfrm>
                <a:prstGeom prst="roundRect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Rectangle: Rounded Corners 26">
                  <a:extLst>
                    <a:ext uri="{FF2B5EF4-FFF2-40B4-BE49-F238E27FC236}">
                      <a16:creationId xmlns:a16="http://schemas.microsoft.com/office/drawing/2014/main" id="{80ED93EB-7853-4CAA-885E-F990FB6F173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58" y="4705251"/>
                  <a:ext cx="2322777" cy="313810"/>
                </a:xfrm>
                <a:prstGeom prst="roundRect">
                  <a:avLst/>
                </a:prstGeom>
                <a:blipFill>
                  <a:blip r:embed="rId19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Rectangle: Rounded Corners 35">
                  <a:extLst>
                    <a:ext uri="{FF2B5EF4-FFF2-40B4-BE49-F238E27FC236}">
                      <a16:creationId xmlns:a16="http://schemas.microsoft.com/office/drawing/2014/main" id="{F34E8644-E949-49F9-8636-7C69B03B45A3}"/>
                    </a:ext>
                  </a:extLst>
                </p:cNvPr>
                <p:cNvSpPr/>
                <p:nvPr/>
              </p:nvSpPr>
              <p:spPr>
                <a:xfrm>
                  <a:off x="2782191" y="5410068"/>
                  <a:ext cx="2322777" cy="322093"/>
                </a:xfrm>
                <a:prstGeom prst="roundRect">
                  <a:avLst/>
                </a:prstGeom>
                <a:solidFill>
                  <a:srgbClr val="FF0066"/>
                </a:solid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rtlCol="1" anchor="ctr"/>
                <a:lstStyle/>
                <a:p>
                  <a:pPr algn="ctr" rtl="0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kern="0" dirty="0">
                            <a:solidFill>
                              <a:prstClr val="black">
                                <a:lumMod val="95000"/>
                                <a:lumOff val="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p>
                            <m:r>
                              <a:rPr lang="en-US" b="1" i="1" kern="0" dirty="0">
                                <a:solidFill>
                                  <a:prstClr val="black">
                                    <a:lumMod val="95000"/>
                                    <a:lumOff val="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b="1" kern="0" dirty="0">
                    <a:solidFill>
                      <a:prstClr val="black">
                        <a:lumMod val="95000"/>
                        <a:lumOff val="5000"/>
                      </a:prstClr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9" name="Rectangle: Rounded Corners 35">
                  <a:extLst>
                    <a:ext uri="{FF2B5EF4-FFF2-40B4-BE49-F238E27FC236}">
                      <a16:creationId xmlns:a16="http://schemas.microsoft.com/office/drawing/2014/main" id="{3B085490-29BA-48DE-BA57-7D542D55586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2191" y="5410068"/>
                  <a:ext cx="2322777" cy="322093"/>
                </a:xfrm>
                <a:prstGeom prst="roundRect">
                  <a:avLst/>
                </a:prstGeom>
                <a:blipFill>
                  <a:blip r:embed="rId20"/>
                  <a:stretch>
                    <a:fillRect/>
                  </a:stretch>
                </a:blipFill>
                <a:ln w="12700" cap="flat" cmpd="sng" algn="ctr">
                  <a:noFill/>
                  <a:prstDash val="solid"/>
                  <a:miter lim="800000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94D7B0E6-4E0F-4CF1-BA16-508CD515B340}"/>
              </a:ext>
            </a:extLst>
          </p:cNvPr>
          <p:cNvGrpSpPr/>
          <p:nvPr/>
        </p:nvGrpSpPr>
        <p:grpSpPr>
          <a:xfrm>
            <a:off x="9468152" y="2434598"/>
            <a:ext cx="723655" cy="318176"/>
            <a:chOff x="9468152" y="2434598"/>
            <a:chExt cx="723655" cy="3181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مربع نص 50">
                  <a:extLst>
                    <a:ext uri="{FF2B5EF4-FFF2-40B4-BE49-F238E27FC236}">
                      <a16:creationId xmlns:a16="http://schemas.microsoft.com/office/drawing/2014/main" id="{7F7341B9-262A-4665-BA6B-F5685A4421DF}"/>
                    </a:ext>
                  </a:extLst>
                </p:cNvPr>
                <p:cNvSpPr txBox="1"/>
                <p:nvPr/>
              </p:nvSpPr>
              <p:spPr>
                <a:xfrm>
                  <a:off x="9468152" y="2440188"/>
                  <a:ext cx="395599" cy="312586"/>
                </a:xfrm>
                <a:prstGeom prst="rect">
                  <a:avLst/>
                </a:prstGeom>
                <a:solidFill>
                  <a:srgbClr val="CC3300"/>
                </a:solidFill>
              </p:spPr>
              <p:txBody>
                <a:bodyPr wrap="squar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sz="1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مربع نص 50">
                  <a:extLst>
                    <a:ext uri="{FF2B5EF4-FFF2-40B4-BE49-F238E27FC236}">
                      <a16:creationId xmlns:a16="http://schemas.microsoft.com/office/drawing/2014/main" id="{7F7341B9-262A-4665-BA6B-F5685A4421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8152" y="2440188"/>
                  <a:ext cx="395599" cy="312586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مربع نص 51">
                  <a:extLst>
                    <a:ext uri="{FF2B5EF4-FFF2-40B4-BE49-F238E27FC236}">
                      <a16:creationId xmlns:a16="http://schemas.microsoft.com/office/drawing/2014/main" id="{AEE5C983-050D-40E2-BB69-34906455E7DB}"/>
                    </a:ext>
                  </a:extLst>
                </p:cNvPr>
                <p:cNvSpPr txBox="1"/>
                <p:nvPr/>
              </p:nvSpPr>
              <p:spPr>
                <a:xfrm>
                  <a:off x="9806785" y="2434598"/>
                  <a:ext cx="385022" cy="312586"/>
                </a:xfrm>
                <a:prstGeom prst="rect">
                  <a:avLst/>
                </a:prstGeom>
                <a:solidFill>
                  <a:srgbClr val="CC3300"/>
                </a:solidFill>
              </p:spPr>
              <p:txBody>
                <a:bodyPr wrap="square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ar-KW" sz="1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ar-KW" sz="1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مربع نص 51">
                  <a:extLst>
                    <a:ext uri="{FF2B5EF4-FFF2-40B4-BE49-F238E27FC236}">
                      <a16:creationId xmlns:a16="http://schemas.microsoft.com/office/drawing/2014/main" id="{AEE5C983-050D-40E2-BB69-34906455E7D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06785" y="2434598"/>
                  <a:ext cx="385022" cy="312586"/>
                </a:xfrm>
                <a:prstGeom prst="rect">
                  <a:avLst/>
                </a:prstGeom>
                <a:blipFill>
                  <a:blip r:embed="rId22"/>
                  <a:stretch>
                    <a:fillRect b="-192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3" name="مستطيل: زوايا مستديرة 52">
            <a:extLst>
              <a:ext uri="{FF2B5EF4-FFF2-40B4-BE49-F238E27FC236}">
                <a16:creationId xmlns:a16="http://schemas.microsoft.com/office/drawing/2014/main" id="{1AEB4351-43AE-4E66-9069-178EECC690EF}"/>
              </a:ext>
            </a:extLst>
          </p:cNvPr>
          <p:cNvSpPr/>
          <p:nvPr/>
        </p:nvSpPr>
        <p:spPr>
          <a:xfrm>
            <a:off x="10749515" y="4029329"/>
            <a:ext cx="757965" cy="3831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1400" dirty="0">
                <a:solidFill>
                  <a:srgbClr val="FFFF00"/>
                </a:solidFill>
              </a:rPr>
              <a:t>الأصغر</a:t>
            </a:r>
          </a:p>
        </p:txBody>
      </p:sp>
    </p:spTree>
    <p:extLst>
      <p:ext uri="{BB962C8B-B14F-4D97-AF65-F5344CB8AC3E}">
        <p14:creationId xmlns:p14="http://schemas.microsoft.com/office/powerpoint/2010/main" val="2782718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16" grpId="0"/>
      <p:bldP spid="21" grpId="0"/>
      <p:bldP spid="23" grpId="0"/>
      <p:bldP spid="8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3532" y="784522"/>
                <a:ext cx="8136904" cy="9638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ar-KW" sz="2800" b="1" dirty="0">
                    <a:solidFill>
                      <a:srgbClr val="C00000"/>
                    </a:solidFill>
                    <a:latin typeface="Calibri"/>
                    <a:cs typeface="Times New Roman" panose="02020603050405020304" pitchFamily="18" charset="0"/>
                  </a:rPr>
                  <a:t>أوجد البؤرتين والرأسين وطول المحور الاكبر للقطع الناقص الذي معادلته :</a:t>
                </a:r>
                <a:r>
                  <a:rPr lang="en-US" sz="2800" b="1" dirty="0">
                    <a:solidFill>
                      <a:srgbClr val="C00000"/>
                    </a:solidFill>
                    <a:latin typeface="Calibri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latin typeface="Calibri"/>
                  </a:rPr>
                  <a:t> + 4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C00000"/>
                    </a:solidFill>
                    <a:latin typeface="Calibri"/>
                  </a:rPr>
                  <a:t>= 16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532" y="784522"/>
                <a:ext cx="8136904" cy="963854"/>
              </a:xfrm>
              <a:prstGeom prst="rect">
                <a:avLst/>
              </a:prstGeom>
              <a:blipFill>
                <a:blip r:embed="rId2"/>
                <a:stretch>
                  <a:fillRect t="-6962" r="-1574" b="-17722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2"/>
          <p:cNvSpPr txBox="1"/>
          <p:nvPr/>
        </p:nvSpPr>
        <p:spPr>
          <a:xfrm>
            <a:off x="7829718" y="1650969"/>
            <a:ext cx="865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EG" sz="28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الحل</a:t>
            </a:r>
            <a:r>
              <a:rPr lang="en-US" sz="2800" b="1" u="sng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2"/>
              <p:cNvSpPr txBox="1"/>
              <p:nvPr/>
            </p:nvSpPr>
            <p:spPr>
              <a:xfrm>
                <a:off x="780009" y="5699866"/>
                <a:ext cx="3062219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×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𝟒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𝟖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09" y="5699866"/>
                <a:ext cx="3062219" cy="6210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2"/>
              <p:cNvSpPr txBox="1"/>
              <p:nvPr/>
            </p:nvSpPr>
            <p:spPr>
              <a:xfrm>
                <a:off x="2043765" y="3961233"/>
                <a:ext cx="4096639" cy="49763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𝑪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𝟏𝟐</m:t>
                        </m:r>
                      </m:e>
                    </m:rad>
                    <m:r>
                      <a:rPr lang="en-US" sz="2400" b="1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    </m:t>
                    </m:r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  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𝑪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</m:t>
                        </m:r>
                      </m:e>
                    </m:ra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765" y="3961233"/>
                <a:ext cx="4096639" cy="497637"/>
              </a:xfrm>
              <a:prstGeom prst="rect">
                <a:avLst/>
              </a:prstGeom>
              <a:blipFill>
                <a:blip r:embed="rId4"/>
                <a:stretch>
                  <a:fillRect t="-2469" b="-2839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مربع نص 2"/>
          <p:cNvSpPr txBox="1"/>
          <p:nvPr/>
        </p:nvSpPr>
        <p:spPr>
          <a:xfrm>
            <a:off x="4393325" y="4571021"/>
            <a:ext cx="38371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تقع البؤرتان على محور </a:t>
            </a:r>
            <a:r>
              <a:rPr lang="ar-KW" sz="2400" b="1" dirty="0" err="1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السينات</a:t>
            </a: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2"/>
              <p:cNvSpPr txBox="1"/>
              <p:nvPr/>
            </p:nvSpPr>
            <p:spPr>
              <a:xfrm>
                <a:off x="780008" y="4505066"/>
                <a:ext cx="3837146" cy="526106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baseline="-25000" dirty="0">
                    <a:solidFill>
                      <a:prstClr val="black"/>
                    </a:solidFill>
                    <a:latin typeface="Lucida Calligraphy" pitchFamily="66" charset="0"/>
                    <a:cs typeface="Arial" pitchFamily="34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𝟑</m:t>
                            </m:r>
                          </m:e>
                        </m:rad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</m:t>
                    </m:r>
                    <m:r>
                      <m:rPr>
                        <m:nor/>
                      </m:rPr>
                      <a:rPr lang="en-US" sz="2400" b="1" i="1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F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𝟑</m:t>
                            </m:r>
                          </m:e>
                        </m:rad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 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008" y="4505066"/>
                <a:ext cx="3837146" cy="526106"/>
              </a:xfrm>
              <a:prstGeom prst="rect">
                <a:avLst/>
              </a:prstGeom>
              <a:blipFill>
                <a:blip r:embed="rId5"/>
                <a:stretch>
                  <a:fillRect l="-2544" t="-1163" b="-2209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"/>
              <p:cNvSpPr txBox="1"/>
              <p:nvPr/>
            </p:nvSpPr>
            <p:spPr>
              <a:xfrm>
                <a:off x="251964" y="3303554"/>
                <a:ext cx="2160161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64" y="3303554"/>
                <a:ext cx="2160161" cy="4700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"/>
              <p:cNvSpPr txBox="1"/>
              <p:nvPr/>
            </p:nvSpPr>
            <p:spPr>
              <a:xfrm>
                <a:off x="228741" y="2516600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𝟏𝟔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𝒂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𝟒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741" y="2516600"/>
                <a:ext cx="2709098" cy="6210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7"/>
              <p:cNvSpPr txBox="1"/>
              <p:nvPr/>
            </p:nvSpPr>
            <p:spPr>
              <a:xfrm>
                <a:off x="332058" y="1946635"/>
                <a:ext cx="2405082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+ 4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prstClr val="black"/>
                    </a:solidFill>
                    <a:latin typeface="Calibri"/>
                  </a:rPr>
                  <a:t> = 16</a:t>
                </a:r>
              </a:p>
            </p:txBody>
          </p:sp>
        </mc:Choice>
        <mc:Fallback xmlns="">
          <p:sp>
            <p:nvSpPr>
              <p:cNvPr id="8" name="مربع نص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58" y="1946635"/>
                <a:ext cx="2405082" cy="470000"/>
              </a:xfrm>
              <a:prstGeom prst="rect">
                <a:avLst/>
              </a:prstGeom>
              <a:blipFill>
                <a:blip r:embed="rId8"/>
                <a:stretch>
                  <a:fillRect t="-7792" b="-29870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5"/>
              <p:cNvSpPr txBox="1"/>
              <p:nvPr/>
            </p:nvSpPr>
            <p:spPr>
              <a:xfrm>
                <a:off x="2441997" y="1725022"/>
                <a:ext cx="2736304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𝟏𝟔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7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1997" y="1725022"/>
                <a:ext cx="2736304" cy="84285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5"/>
              <p:cNvSpPr txBox="1"/>
              <p:nvPr/>
            </p:nvSpPr>
            <p:spPr>
              <a:xfrm>
                <a:off x="4966720" y="1666608"/>
                <a:ext cx="2736304" cy="84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𝟏𝟔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sz="24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8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720" y="1666608"/>
                <a:ext cx="2736304" cy="8428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"/>
              <p:cNvSpPr txBox="1"/>
              <p:nvPr/>
            </p:nvSpPr>
            <p:spPr>
              <a:xfrm>
                <a:off x="2883230" y="2498250"/>
                <a:ext cx="2709098" cy="62100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𝟒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groupChrPr>
                        <m:e/>
                      </m:groupCh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𝒃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230" y="2498250"/>
                <a:ext cx="2709098" cy="62100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"/>
              <p:cNvSpPr txBox="1"/>
              <p:nvPr/>
            </p:nvSpPr>
            <p:spPr>
              <a:xfrm>
                <a:off x="2823671" y="3285102"/>
                <a:ext cx="1836800" cy="47000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𝟏𝟔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𝟒</m:t>
                      </m:r>
                    </m:oMath>
                  </m:oMathPara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3671" y="3285102"/>
                <a:ext cx="1836800" cy="470000"/>
              </a:xfrm>
              <a:prstGeom prst="rect">
                <a:avLst/>
              </a:prstGeom>
              <a:blipFill>
                <a:blip r:embed="rId12"/>
                <a:stretch>
                  <a:fillRect l="-331" r="-331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2"/>
              <p:cNvSpPr txBox="1"/>
              <p:nvPr/>
            </p:nvSpPr>
            <p:spPr>
              <a:xfrm>
                <a:off x="852175" y="5171353"/>
                <a:ext cx="306221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400" b="1" i="1" baseline="-250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d>
                    <m:r>
                      <a:rPr lang="en-US" sz="2400" b="1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,</m:t>
                    </m:r>
                    <m:r>
                      <m:rPr>
                        <m:nor/>
                      </m:rPr>
                      <a:rPr lang="en-US" sz="2400" b="1" i="1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  <m:r>
                      <a:rPr lang="en-US" sz="2400" b="1" i="1" baseline="-250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𝟒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</m:d>
                  </m:oMath>
                </a14:m>
                <a:endParaRPr lang="ar-KW" sz="2400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مربع نص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175" y="5171353"/>
                <a:ext cx="3062218" cy="461665"/>
              </a:xfrm>
              <a:prstGeom prst="rect">
                <a:avLst/>
              </a:prstGeom>
              <a:blipFill>
                <a:blip r:embed="rId13"/>
                <a:stretch>
                  <a:fillRect l="-3187" t="-10526" b="-28947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مربع نص 2"/>
          <p:cNvSpPr txBox="1"/>
          <p:nvPr/>
        </p:nvSpPr>
        <p:spPr>
          <a:xfrm>
            <a:off x="4666644" y="5219234"/>
            <a:ext cx="36282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Arial" panose="020B0604020202020204" pitchFamily="34" charset="0"/>
              </a:rPr>
              <a:t>تقع الرأسان على محور السينات :</a:t>
            </a:r>
          </a:p>
        </p:txBody>
      </p:sp>
      <p:sp>
        <p:nvSpPr>
          <p:cNvPr id="33" name="مربع نص 2"/>
          <p:cNvSpPr txBox="1"/>
          <p:nvPr/>
        </p:nvSpPr>
        <p:spPr>
          <a:xfrm>
            <a:off x="5436399" y="5824989"/>
            <a:ext cx="28584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sz="2400" b="1" dirty="0">
                <a:solidFill>
                  <a:srgbClr val="0000CC"/>
                </a:solidFill>
                <a:latin typeface="Lucida Calligraphy" pitchFamily="66" charset="0"/>
                <a:cs typeface="Arial" pitchFamily="34" charset="0"/>
              </a:rPr>
              <a:t>طول المحور الاكبر: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5542380" y="370795"/>
            <a:ext cx="32531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حاول ان تحل</a:t>
            </a:r>
            <a:r>
              <a:rPr lang="en-US" sz="2800" b="1" u="sng" dirty="0">
                <a:solidFill>
                  <a:srgbClr val="FF0000"/>
                </a:solidFill>
                <a:latin typeface="Calibri"/>
              </a:rPr>
              <a:t>3</a:t>
            </a:r>
            <a:r>
              <a:rPr lang="ar-KW" sz="2800" b="1" u="sng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 صـ</a:t>
            </a:r>
            <a:r>
              <a:rPr lang="en-US" sz="2800" b="1" u="sng" dirty="0">
                <a:solidFill>
                  <a:srgbClr val="FF0000"/>
                </a:solidFill>
                <a:latin typeface="Calibri"/>
              </a:rPr>
              <a:t>113 </a:t>
            </a:r>
            <a:endParaRPr lang="ar-KW" sz="2800" b="1" u="sng" dirty="0">
              <a:solidFill>
                <a:srgbClr val="FF0000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6A65D8C-A18B-49F6-850F-D4FAB5668B19}"/>
              </a:ext>
            </a:extLst>
          </p:cNvPr>
          <p:cNvSpPr txBox="1"/>
          <p:nvPr/>
        </p:nvSpPr>
        <p:spPr>
          <a:xfrm>
            <a:off x="2128703" y="1946635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AA67A912-A405-4664-99CD-C7C0768EAAD6}"/>
              </a:ext>
            </a:extLst>
          </p:cNvPr>
          <p:cNvSpPr txBox="1"/>
          <p:nvPr/>
        </p:nvSpPr>
        <p:spPr>
          <a:xfrm>
            <a:off x="4862856" y="1946635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90D96AA2-37FA-4074-8004-29C6FFDF48E7}"/>
              </a:ext>
            </a:extLst>
          </p:cNvPr>
          <p:cNvSpPr txBox="1"/>
          <p:nvPr/>
        </p:nvSpPr>
        <p:spPr>
          <a:xfrm>
            <a:off x="2698582" y="2617742"/>
            <a:ext cx="326591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E4B2C4E6-D28D-4877-B58C-0984389F4387}"/>
              </a:ext>
            </a:extLst>
          </p:cNvPr>
          <p:cNvSpPr txBox="1"/>
          <p:nvPr/>
        </p:nvSpPr>
        <p:spPr>
          <a:xfrm>
            <a:off x="2298303" y="3311697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DD12BC2D-E34C-4212-B267-4FFB5632CA33}"/>
                  </a:ext>
                </a:extLst>
              </p:cNvPr>
              <p:cNvSpPr txBox="1"/>
              <p:nvPr/>
            </p:nvSpPr>
            <p:spPr>
              <a:xfrm>
                <a:off x="251964" y="3989525"/>
                <a:ext cx="1550411" cy="4700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sz="24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𝟏𝟐</m:t>
                      </m:r>
                      <m:r>
                        <a:rPr lang="en-US" sz="24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DD12BC2D-E34C-4212-B267-4FFB5632C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64" y="3989525"/>
                <a:ext cx="1550411" cy="4700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مربع نص 38">
            <a:extLst>
              <a:ext uri="{FF2B5EF4-FFF2-40B4-BE49-F238E27FC236}">
                <a16:creationId xmlns:a16="http://schemas.microsoft.com/office/drawing/2014/main" id="{8D56A257-3BEB-4C44-841E-A7E871C9884F}"/>
              </a:ext>
            </a:extLst>
          </p:cNvPr>
          <p:cNvSpPr txBox="1"/>
          <p:nvPr/>
        </p:nvSpPr>
        <p:spPr>
          <a:xfrm>
            <a:off x="1534600" y="3980115"/>
            <a:ext cx="509165" cy="4700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⇒</a:t>
            </a:r>
            <a:endParaRPr lang="en-US" sz="2400" b="1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4" name="Group 4">
            <a:extLst>
              <a:ext uri="{FF2B5EF4-FFF2-40B4-BE49-F238E27FC236}">
                <a16:creationId xmlns:a16="http://schemas.microsoft.com/office/drawing/2014/main" id="{B4431C44-9BC7-43F6-9F54-4D709E2093DC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8900677" cy="6804000"/>
            <a:chOff x="0" y="0"/>
            <a:chExt cx="5760" cy="4320"/>
          </a:xfrm>
        </p:grpSpPr>
        <p:pic>
          <p:nvPicPr>
            <p:cNvPr id="40" name="Picture 5" descr="barrepointsrougesc&amp;e">
              <a:extLst>
                <a:ext uri="{FF2B5EF4-FFF2-40B4-BE49-F238E27FC236}">
                  <a16:creationId xmlns:a16="http://schemas.microsoft.com/office/drawing/2014/main" id="{52D92E7D-7447-4F2D-BE89-E24B9E788D0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6" descr="barrepointsrougesc&amp;e">
              <a:extLst>
                <a:ext uri="{FF2B5EF4-FFF2-40B4-BE49-F238E27FC236}">
                  <a16:creationId xmlns:a16="http://schemas.microsoft.com/office/drawing/2014/main" id="{72A9AF5B-577D-40FF-AC77-AD0900EC149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7" descr="barrepointsrougesc&amp;e">
              <a:extLst>
                <a:ext uri="{FF2B5EF4-FFF2-40B4-BE49-F238E27FC236}">
                  <a16:creationId xmlns:a16="http://schemas.microsoft.com/office/drawing/2014/main" id="{549B8D31-F387-4EB1-A6FC-DD654451119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8" descr="barrepointsrougesc&amp;e">
              <a:extLst>
                <a:ext uri="{FF2B5EF4-FFF2-40B4-BE49-F238E27FC236}">
                  <a16:creationId xmlns:a16="http://schemas.microsoft.com/office/drawing/2014/main" id="{577BDB40-2FF6-4E77-99CD-1755E60EDB7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4" name="صورة 43">
            <a:extLst>
              <a:ext uri="{FF2B5EF4-FFF2-40B4-BE49-F238E27FC236}">
                <a16:creationId xmlns:a16="http://schemas.microsoft.com/office/drawing/2014/main" id="{6E769D22-890D-4529-96DA-63D3CA2D560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938777" y="-14908"/>
            <a:ext cx="3303681" cy="6887816"/>
          </a:xfrm>
          <a:prstGeom prst="rect">
            <a:avLst/>
          </a:prstGeom>
        </p:spPr>
      </p:pic>
      <p:sp>
        <p:nvSpPr>
          <p:cNvPr id="45" name="مستطيل: زوايا مستديرة 44">
            <a:extLst>
              <a:ext uri="{FF2B5EF4-FFF2-40B4-BE49-F238E27FC236}">
                <a16:creationId xmlns:a16="http://schemas.microsoft.com/office/drawing/2014/main" id="{49B0E319-E244-431E-9A61-8C89D53E0677}"/>
              </a:ext>
            </a:extLst>
          </p:cNvPr>
          <p:cNvSpPr/>
          <p:nvPr/>
        </p:nvSpPr>
        <p:spPr>
          <a:xfrm>
            <a:off x="10706983" y="4210090"/>
            <a:ext cx="757965" cy="3831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1400" dirty="0">
                <a:solidFill>
                  <a:srgbClr val="FFFF00"/>
                </a:solidFill>
              </a:rPr>
              <a:t>الأصغر</a:t>
            </a:r>
          </a:p>
        </p:txBody>
      </p:sp>
    </p:spTree>
    <p:extLst>
      <p:ext uri="{BB962C8B-B14F-4D97-AF65-F5344CB8AC3E}">
        <p14:creationId xmlns:p14="http://schemas.microsoft.com/office/powerpoint/2010/main" val="4247784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14" grpId="0"/>
      <p:bldP spid="16" grpId="0"/>
      <p:bldP spid="21" grpId="0"/>
      <p:bldP spid="23" grpId="0"/>
      <p:bldP spid="8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26" grpId="0"/>
      <p:bldP spid="25" grpId="0"/>
      <p:bldP spid="35" grpId="0"/>
      <p:bldP spid="3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7">
            <a:extLst>
              <a:ext uri="{FF2B5EF4-FFF2-40B4-BE49-F238E27FC236}">
                <a16:creationId xmlns:a16="http://schemas.microsoft.com/office/drawing/2014/main" id="{E48D7FC0-B1F0-4DFA-A18F-4C8C07A50BA1}"/>
              </a:ext>
            </a:extLst>
          </p:cNvPr>
          <p:cNvSpPr txBox="1">
            <a:spLocks/>
          </p:cNvSpPr>
          <p:nvPr/>
        </p:nvSpPr>
        <p:spPr>
          <a:xfrm>
            <a:off x="3518747" y="3739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ar-KW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0EEDF64-BA00-41B1-AC97-268B9EFE66F0}" type="datetime12">
              <a:rPr lang="ar-KW" sz="1400" b="1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pPr/>
              <a:t>17/03/2026 11:53 م</a:t>
            </a:fld>
            <a:endParaRPr lang="ar-KW" sz="1400" b="1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BB5B85-0660-4A01-A16C-5392D7002A4D}"/>
              </a:ext>
            </a:extLst>
          </p:cNvPr>
          <p:cNvSpPr txBox="1"/>
          <p:nvPr/>
        </p:nvSpPr>
        <p:spPr>
          <a:xfrm>
            <a:off x="232729" y="1269503"/>
            <a:ext cx="8888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V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حيث إن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هو نقطة على القطع الناقص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KW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علمًا بأن:</a:t>
            </a:r>
            <a:endParaRPr lang="ar-KW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r-KW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, 0 )  , 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 , 0 ) ,</a:t>
            </a:r>
            <a:r>
              <a:rPr 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2137B20B-2EAC-49D1-B8A5-62D8712168DE}"/>
              </a:ext>
            </a:extLst>
          </p:cNvPr>
          <p:cNvSpPr txBox="1"/>
          <p:nvPr/>
        </p:nvSpPr>
        <p:spPr>
          <a:xfrm>
            <a:off x="7928742" y="2053668"/>
            <a:ext cx="865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الحل</a:t>
            </a:r>
            <a:r>
              <a:rPr lang="ar-KW" sz="2400" b="1" dirty="0">
                <a:solidFill>
                  <a:srgbClr val="FF0000"/>
                </a:solidFill>
                <a:latin typeface="Lucida Calligraphy" pitchFamily="66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Lucida Calligraphy" pitchFamily="66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3833CD-6A4A-46B5-8CF8-ADA79E8B496E}"/>
                  </a:ext>
                </a:extLst>
              </p:cNvPr>
              <p:cNvSpPr txBox="1"/>
              <p:nvPr/>
            </p:nvSpPr>
            <p:spPr>
              <a:xfrm>
                <a:off x="1526955" y="2240530"/>
                <a:ext cx="2736304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srgbClr val="0000CC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3833CD-6A4A-46B5-8CF8-ADA79E8B4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955" y="2240530"/>
                <a:ext cx="2736304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ربع نص 2">
            <a:extLst>
              <a:ext uri="{FF2B5EF4-FFF2-40B4-BE49-F238E27FC236}">
                <a16:creationId xmlns:a16="http://schemas.microsoft.com/office/drawing/2014/main" id="{A8E53F2A-F3F1-4AA3-9D8B-151FF0B9470C}"/>
              </a:ext>
            </a:extLst>
          </p:cNvPr>
          <p:cNvSpPr txBox="1"/>
          <p:nvPr/>
        </p:nvSpPr>
        <p:spPr>
          <a:xfrm>
            <a:off x="7375843" y="2721623"/>
            <a:ext cx="7544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b="1" dirty="0">
                <a:solidFill>
                  <a:prstClr val="black"/>
                </a:solidFill>
                <a:latin typeface="Lucida Calligraphy" pitchFamily="66" charset="0"/>
                <a:cs typeface="Arial" pitchFamily="34" charset="0"/>
              </a:rPr>
              <a:t>وتكون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مربع نص 2">
                <a:extLst>
                  <a:ext uri="{FF2B5EF4-FFF2-40B4-BE49-F238E27FC236}">
                    <a16:creationId xmlns:a16="http://schemas.microsoft.com/office/drawing/2014/main" id="{A2FDB4D3-1929-43C4-89C1-19DC54BA87B3}"/>
                  </a:ext>
                </a:extLst>
              </p:cNvPr>
              <p:cNvSpPr txBox="1"/>
              <p:nvPr/>
            </p:nvSpPr>
            <p:spPr>
              <a:xfrm>
                <a:off x="909187" y="4508613"/>
                <a:ext cx="2709098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𝟏𝟔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مربع نص 2">
                <a:extLst>
                  <a:ext uri="{FF2B5EF4-FFF2-40B4-BE49-F238E27FC236}">
                    <a16:creationId xmlns:a16="http://schemas.microsoft.com/office/drawing/2014/main" id="{A2FDB4D3-1929-43C4-89C1-19DC54BA8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187" y="4508613"/>
                <a:ext cx="2709098" cy="3755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مربع نص 2">
            <a:extLst>
              <a:ext uri="{FF2B5EF4-FFF2-40B4-BE49-F238E27FC236}">
                <a16:creationId xmlns:a16="http://schemas.microsoft.com/office/drawing/2014/main" id="{4029DAAA-3EA3-4C5B-BF5C-70C204FD11A2}"/>
              </a:ext>
            </a:extLst>
          </p:cNvPr>
          <p:cNvSpPr txBox="1"/>
          <p:nvPr/>
        </p:nvSpPr>
        <p:spPr>
          <a:xfrm>
            <a:off x="3174386" y="2100500"/>
            <a:ext cx="49559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ar-KW" b="1" dirty="0">
                <a:solidFill>
                  <a:prstClr val="black"/>
                </a:solidFill>
                <a:latin typeface="Lucida Calligraphy" pitchFamily="66" charset="0"/>
                <a:cs typeface="Arial" pitchFamily="34" charset="0"/>
              </a:rPr>
              <a:t>تقع البؤرتان على محور السينات فتكون المعادلة علي الصورة: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مربع نص 2">
                <a:extLst>
                  <a:ext uri="{FF2B5EF4-FFF2-40B4-BE49-F238E27FC236}">
                    <a16:creationId xmlns:a16="http://schemas.microsoft.com/office/drawing/2014/main" id="{B246DC7C-83D3-4C1C-B232-312809729FCE}"/>
                  </a:ext>
                </a:extLst>
              </p:cNvPr>
              <p:cNvSpPr txBox="1"/>
              <p:nvPr/>
            </p:nvSpPr>
            <p:spPr>
              <a:xfrm>
                <a:off x="232729" y="3130913"/>
                <a:ext cx="3062218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𝑽</m:t>
                      </m:r>
                      <m:r>
                        <a:rPr lang="en-US" b="1" i="1" baseline="-2500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𝑭</m:t>
                      </m:r>
                      <m:r>
                        <a:rPr lang="en-US" b="1" i="1" baseline="-2500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𝟏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𝑽</m:t>
                      </m:r>
                      <m:r>
                        <a:rPr lang="en-US" b="1" i="1" baseline="-2500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𝑭</m:t>
                      </m:r>
                      <m:r>
                        <a:rPr lang="en-US" b="1" i="1" baseline="-2500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𝟏𝟎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مربع نص 2">
                <a:extLst>
                  <a:ext uri="{FF2B5EF4-FFF2-40B4-BE49-F238E27FC236}">
                    <a16:creationId xmlns:a16="http://schemas.microsoft.com/office/drawing/2014/main" id="{B246DC7C-83D3-4C1C-B232-312809729F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729" y="3130913"/>
                <a:ext cx="306221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653E3D0-BB8A-4520-B69C-66F80734F31E}"/>
              </a:ext>
            </a:extLst>
          </p:cNvPr>
          <p:cNvSpPr txBox="1"/>
          <p:nvPr/>
        </p:nvSpPr>
        <p:spPr>
          <a:xfrm>
            <a:off x="6359809" y="2721623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Lucida Calligraphy" pitchFamily="66" charset="0"/>
                <a:cs typeface="Arial" pitchFamily="34" charset="0"/>
              </a:rPr>
              <a:t>c=3</a:t>
            </a:r>
            <a:endParaRPr lang="ar-KW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مربع نص 2">
                <a:extLst>
                  <a:ext uri="{FF2B5EF4-FFF2-40B4-BE49-F238E27FC236}">
                    <a16:creationId xmlns:a16="http://schemas.microsoft.com/office/drawing/2014/main" id="{46759E96-B3D1-4620-9FD6-8B910C267E11}"/>
                  </a:ext>
                </a:extLst>
              </p:cNvPr>
              <p:cNvSpPr txBox="1"/>
              <p:nvPr/>
            </p:nvSpPr>
            <p:spPr>
              <a:xfrm>
                <a:off x="1320518" y="3634969"/>
                <a:ext cx="2013740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مربع نص 2">
                <a:extLst>
                  <a:ext uri="{FF2B5EF4-FFF2-40B4-BE49-F238E27FC236}">
                    <a16:creationId xmlns:a16="http://schemas.microsoft.com/office/drawing/2014/main" id="{46759E96-B3D1-4620-9FD6-8B910C267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518" y="3634969"/>
                <a:ext cx="2013740" cy="3755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2">
                <a:extLst>
                  <a:ext uri="{FF2B5EF4-FFF2-40B4-BE49-F238E27FC236}">
                    <a16:creationId xmlns:a16="http://schemas.microsoft.com/office/drawing/2014/main" id="{6A047375-D48A-45E7-8DEB-AF000D12BE00}"/>
                  </a:ext>
                </a:extLst>
              </p:cNvPr>
              <p:cNvSpPr txBox="1"/>
              <p:nvPr/>
            </p:nvSpPr>
            <p:spPr>
              <a:xfrm>
                <a:off x="4741451" y="3168487"/>
                <a:ext cx="2709098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𝟐𝟓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مربع نص 2">
                <a:extLst>
                  <a:ext uri="{FF2B5EF4-FFF2-40B4-BE49-F238E27FC236}">
                    <a16:creationId xmlns:a16="http://schemas.microsoft.com/office/drawing/2014/main" id="{6A047375-D48A-45E7-8DEB-AF000D12B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451" y="3168487"/>
                <a:ext cx="2709098" cy="3755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92A38DF1-6297-4A4E-BC07-BFA3D7DDA74D}"/>
                  </a:ext>
                </a:extLst>
              </p:cNvPr>
              <p:cNvSpPr txBox="1"/>
              <p:nvPr/>
            </p:nvSpPr>
            <p:spPr>
              <a:xfrm>
                <a:off x="3072225" y="5219401"/>
                <a:ext cx="2843808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ar-KW" b="1" i="1" smtClean="0">
                        <a:solidFill>
                          <a:srgbClr val="0000CC"/>
                        </a:solidFill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ar-KW" b="1" dirty="0">
                    <a:solidFill>
                      <a:srgbClr val="0000CC"/>
                    </a:solidFill>
                    <a:latin typeface="Calibri"/>
                    <a:cs typeface="Arial" panose="020B0604020202020204" pitchFamily="34" charset="0"/>
                  </a:rPr>
                  <a:t>معادلة القطع الناقص هي:</a:t>
                </a:r>
              </a:p>
            </p:txBody>
          </p:sp>
        </mc:Choice>
        <mc:Fallback xmlns=""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92A38DF1-6297-4A4E-BC07-BFA3D7DDA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225" y="5219401"/>
                <a:ext cx="2843808" cy="369332"/>
              </a:xfrm>
              <a:prstGeom prst="rect">
                <a:avLst/>
              </a:prstGeom>
              <a:blipFill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>
                <a:extLst>
                  <a:ext uri="{FF2B5EF4-FFF2-40B4-BE49-F238E27FC236}">
                    <a16:creationId xmlns:a16="http://schemas.microsoft.com/office/drawing/2014/main" id="{FD678749-B133-40B7-B5FD-F7B7D383CA99}"/>
                  </a:ext>
                </a:extLst>
              </p:cNvPr>
              <p:cNvSpPr txBox="1"/>
              <p:nvPr/>
            </p:nvSpPr>
            <p:spPr>
              <a:xfrm>
                <a:off x="1126447" y="5229853"/>
                <a:ext cx="2736304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𝟐𝟓</m:t>
                          </m:r>
                        </m:den>
                      </m:f>
                      <m:r>
                        <a:rPr lang="en-US" sz="20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𝟏𝟔</m:t>
                          </m:r>
                        </m:den>
                      </m:f>
                      <m:r>
                        <a:rPr lang="en-US" sz="20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5" name="TextBox 5">
                <a:extLst>
                  <a:ext uri="{FF2B5EF4-FFF2-40B4-BE49-F238E27FC236}">
                    <a16:creationId xmlns:a16="http://schemas.microsoft.com/office/drawing/2014/main" id="{FD678749-B133-40B7-B5FD-F7B7D383CA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47" y="5229853"/>
                <a:ext cx="2736304" cy="7177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5F6F937A-CBF3-4E3C-9B5E-F5A4F29ECC9F}"/>
                  </a:ext>
                </a:extLst>
              </p:cNvPr>
              <p:cNvSpPr txBox="1"/>
              <p:nvPr/>
            </p:nvSpPr>
            <p:spPr>
              <a:xfrm>
                <a:off x="2992898" y="3130913"/>
                <a:ext cx="2324390" cy="450701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𝟏𝟎</m:t>
                      </m:r>
                      <m:groupChr>
                        <m:groupChrPr>
                          <m:chr m:val="⇒"/>
                          <m:pos m:val="top"/>
                          <m:ctrlPr>
                            <a:rPr lang="en-US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prstClr val="black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5F6F937A-CBF3-4E3C-9B5E-F5A4F29EC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2898" y="3130913"/>
                <a:ext cx="2324390" cy="450701"/>
              </a:xfrm>
              <a:prstGeom prst="rect">
                <a:avLst/>
              </a:prstGeom>
              <a:blipFill>
                <a:blip r:embed="rId9"/>
                <a:stretch>
                  <a:fillRect t="-37838" b="-5270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مربع نص 2">
                <a:extLst>
                  <a:ext uri="{FF2B5EF4-FFF2-40B4-BE49-F238E27FC236}">
                    <a16:creationId xmlns:a16="http://schemas.microsoft.com/office/drawing/2014/main" id="{7C372DBD-275B-43A8-A31E-A2FF88C10D19}"/>
                  </a:ext>
                </a:extLst>
              </p:cNvPr>
              <p:cNvSpPr txBox="1"/>
              <p:nvPr/>
            </p:nvSpPr>
            <p:spPr>
              <a:xfrm>
                <a:off x="1232000" y="4039003"/>
                <a:ext cx="2013740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KW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𝟗</m:t>
                      </m:r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</m:t>
                      </m:r>
                      <m:r>
                        <a:rPr lang="ar-KW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  <a:cs typeface="Arial" pitchFamily="34" charset="0"/>
                        </a:rPr>
                        <m:t>𝟐𝟓</m:t>
                      </m:r>
                      <m:r>
                        <a:rPr lang="ar-KW" b="1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−</m:t>
                      </m:r>
                      <m:sSup>
                        <m:sSupPr>
                          <m:ctrlPr>
                            <a:rPr lang="ar-KW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مربع نص 2">
                <a:extLst>
                  <a:ext uri="{FF2B5EF4-FFF2-40B4-BE49-F238E27FC236}">
                    <a16:creationId xmlns:a16="http://schemas.microsoft.com/office/drawing/2014/main" id="{7C372DBD-275B-43A8-A31E-A2FF88C10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000" y="4039003"/>
                <a:ext cx="2013740" cy="3755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مربع نص 2">
                <a:extLst>
                  <a:ext uri="{FF2B5EF4-FFF2-40B4-BE49-F238E27FC236}">
                    <a16:creationId xmlns:a16="http://schemas.microsoft.com/office/drawing/2014/main" id="{DFDE917A-54E1-4894-904B-FC7B050A376B}"/>
                  </a:ext>
                </a:extLst>
              </p:cNvPr>
              <p:cNvSpPr txBox="1"/>
              <p:nvPr/>
            </p:nvSpPr>
            <p:spPr>
              <a:xfrm>
                <a:off x="2763558" y="3180382"/>
                <a:ext cx="398539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KW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⇒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مربع نص 2">
                <a:extLst>
                  <a:ext uri="{FF2B5EF4-FFF2-40B4-BE49-F238E27FC236}">
                    <a16:creationId xmlns:a16="http://schemas.microsoft.com/office/drawing/2014/main" id="{DFDE917A-54E1-4894-904B-FC7B050A37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558" y="3180382"/>
                <a:ext cx="398539" cy="37555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مربع نص 2">
                <a:extLst>
                  <a:ext uri="{FF2B5EF4-FFF2-40B4-BE49-F238E27FC236}">
                    <a16:creationId xmlns:a16="http://schemas.microsoft.com/office/drawing/2014/main" id="{036BA42C-3DE0-4E2C-B24B-BF56A9D125C8}"/>
                  </a:ext>
                </a:extLst>
              </p:cNvPr>
              <p:cNvSpPr txBox="1"/>
              <p:nvPr/>
            </p:nvSpPr>
            <p:spPr>
              <a:xfrm>
                <a:off x="5095033" y="3135071"/>
                <a:ext cx="398539" cy="37555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KW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⇒</m:t>
                      </m:r>
                    </m:oMath>
                  </m:oMathPara>
                </a14:m>
                <a:endParaRPr lang="ar-KW" b="1" dirty="0">
                  <a:solidFill>
                    <a:prstClr val="black"/>
                  </a:solidFill>
                  <a:latin typeface="Lucida Calligraphy" pitchFamily="66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مربع نص 2">
                <a:extLst>
                  <a:ext uri="{FF2B5EF4-FFF2-40B4-BE49-F238E27FC236}">
                    <a16:creationId xmlns:a16="http://schemas.microsoft.com/office/drawing/2014/main" id="{036BA42C-3DE0-4E2C-B24B-BF56A9D125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033" y="3135071"/>
                <a:ext cx="398539" cy="37555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مربع نص 21">
            <a:extLst>
              <a:ext uri="{FF2B5EF4-FFF2-40B4-BE49-F238E27FC236}">
                <a16:creationId xmlns:a16="http://schemas.microsoft.com/office/drawing/2014/main" id="{93B6D521-66BB-4432-86E6-796AF6CED213}"/>
              </a:ext>
            </a:extLst>
          </p:cNvPr>
          <p:cNvSpPr txBox="1"/>
          <p:nvPr/>
        </p:nvSpPr>
        <p:spPr>
          <a:xfrm>
            <a:off x="-63271" y="749551"/>
            <a:ext cx="8888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dirty="0">
                <a:solidFill>
                  <a:srgbClr val="0000CC"/>
                </a:solidFill>
                <a:latin typeface="Calibri"/>
                <a:cs typeface="Arial" panose="020B0604020202020204" pitchFamily="34" charset="0"/>
              </a:rPr>
              <a:t>في التمارين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( 5 – 12 )</a:t>
            </a:r>
            <a:r>
              <a:rPr lang="ar-KW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اكتب معادلة في الصورة العامة للقطع الناقص الذي فيه :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E4B5DA8-44D6-4442-9B36-EFCF8572F7F2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24" name="Picture 5" descr="barrepointsrougesc&amp;e">
              <a:extLst>
                <a:ext uri="{FF2B5EF4-FFF2-40B4-BE49-F238E27FC236}">
                  <a16:creationId xmlns:a16="http://schemas.microsoft.com/office/drawing/2014/main" id="{63FF0CF7-B6A2-453A-A4F1-8A098D9946A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6" descr="barrepointsrougesc&amp;e">
              <a:extLst>
                <a:ext uri="{FF2B5EF4-FFF2-40B4-BE49-F238E27FC236}">
                  <a16:creationId xmlns:a16="http://schemas.microsoft.com/office/drawing/2014/main" id="{1B85B5A2-698B-410F-B51A-793C4D4CC57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7" descr="barrepointsrougesc&amp;e">
              <a:extLst>
                <a:ext uri="{FF2B5EF4-FFF2-40B4-BE49-F238E27FC236}">
                  <a16:creationId xmlns:a16="http://schemas.microsoft.com/office/drawing/2014/main" id="{4B9EF7EF-A585-4647-8925-4D7172A4D67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8" descr="barrepointsrougesc&amp;e">
              <a:extLst>
                <a:ext uri="{FF2B5EF4-FFF2-40B4-BE49-F238E27FC236}">
                  <a16:creationId xmlns:a16="http://schemas.microsoft.com/office/drawing/2014/main" id="{660C1D1C-3EB1-462C-8596-265C0231DD6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" name="صورة 27">
            <a:extLst>
              <a:ext uri="{FF2B5EF4-FFF2-40B4-BE49-F238E27FC236}">
                <a16:creationId xmlns:a16="http://schemas.microsoft.com/office/drawing/2014/main" id="{3745D104-EFE9-4863-AECB-87979E13CF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015600" y="-41908"/>
            <a:ext cx="3225335" cy="6887816"/>
          </a:xfrm>
          <a:prstGeom prst="rect">
            <a:avLst/>
          </a:prstGeom>
        </p:spPr>
      </p:pic>
      <p:sp>
        <p:nvSpPr>
          <p:cNvPr id="29" name="مستطيل: زوايا مستديرة 28">
            <a:extLst>
              <a:ext uri="{FF2B5EF4-FFF2-40B4-BE49-F238E27FC236}">
                <a16:creationId xmlns:a16="http://schemas.microsoft.com/office/drawing/2014/main" id="{9B6C612B-7195-4E41-AAF6-2B4DF8F36304}"/>
              </a:ext>
            </a:extLst>
          </p:cNvPr>
          <p:cNvSpPr/>
          <p:nvPr/>
        </p:nvSpPr>
        <p:spPr>
          <a:xfrm>
            <a:off x="10749515" y="4210090"/>
            <a:ext cx="757965" cy="3831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KW" sz="1400" dirty="0">
                <a:solidFill>
                  <a:srgbClr val="FFFF00"/>
                </a:solidFill>
              </a:rPr>
              <a:t>الأصغر</a:t>
            </a:r>
          </a:p>
        </p:txBody>
      </p:sp>
    </p:spTree>
    <p:extLst>
      <p:ext uri="{BB962C8B-B14F-4D97-AF65-F5344CB8AC3E}">
        <p14:creationId xmlns:p14="http://schemas.microsoft.com/office/powerpoint/2010/main" val="25435450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69A8FF48-36B1-4E6F-8A3D-3DB6A78D1EAF}"/>
              </a:ext>
            </a:extLst>
          </p:cNvPr>
          <p:cNvGrpSpPr/>
          <p:nvPr/>
        </p:nvGrpSpPr>
        <p:grpSpPr>
          <a:xfrm>
            <a:off x="872359" y="1345324"/>
            <a:ext cx="8814239" cy="3657982"/>
            <a:chOff x="1187669" y="1198179"/>
            <a:chExt cx="8814239" cy="3657982"/>
          </a:xfrm>
        </p:grpSpPr>
        <p:sp>
          <p:nvSpPr>
            <p:cNvPr id="2" name="شريط: مائل لأسفل 1">
              <a:extLst>
                <a:ext uri="{FF2B5EF4-FFF2-40B4-BE49-F238E27FC236}">
                  <a16:creationId xmlns:a16="http://schemas.microsoft.com/office/drawing/2014/main" id="{87A65A05-1810-43C4-AE48-BE9D49234E07}"/>
                </a:ext>
              </a:extLst>
            </p:cNvPr>
            <p:cNvSpPr/>
            <p:nvPr/>
          </p:nvSpPr>
          <p:spPr>
            <a:xfrm>
              <a:off x="1744719" y="1198179"/>
              <a:ext cx="7041931" cy="1376855"/>
            </a:xfrm>
            <a:prstGeom prst="ribb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KW" sz="2400" b="1" dirty="0">
                  <a:solidFill>
                    <a:srgbClr val="FF0000"/>
                  </a:solidFill>
                  <a:cs typeface="AdvertisingExtraBold" pitchFamily="2" charset="-78"/>
                </a:rPr>
                <a:t>الواجب الحادي عشر </a:t>
              </a:r>
            </a:p>
          </p:txBody>
        </p:sp>
        <p:pic>
          <p:nvPicPr>
            <p:cNvPr id="3" name="عنصر نائب للصورة 5" descr="‫كراسة التمارين 12 علمي ف2.pdf - ملف التعريف 1 - Microsoft​ Edge‬">
              <a:extLst>
                <a:ext uri="{FF2B5EF4-FFF2-40B4-BE49-F238E27FC236}">
                  <a16:creationId xmlns:a16="http://schemas.microsoft.com/office/drawing/2014/main" id="{92748C7F-CFB2-427F-B931-684B4F90C7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187669" y="2575034"/>
              <a:ext cx="8814239" cy="1376855"/>
            </a:xfrm>
            <a:prstGeom prst="rect">
              <a:avLst/>
            </a:prstGeom>
          </p:spPr>
        </p:pic>
        <p:pic>
          <p:nvPicPr>
            <p:cNvPr id="4" name="عنصر نائب للصورة 5" descr="‫كراسة التمارين 12 علمي ف2.pdf - ملف التعريف 1 - Microsoft​ Edge‬">
              <a:extLst>
                <a:ext uri="{FF2B5EF4-FFF2-40B4-BE49-F238E27FC236}">
                  <a16:creationId xmlns:a16="http://schemas.microsoft.com/office/drawing/2014/main" id="{2F05F02D-B0F3-496C-B1E5-1877CA171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2623180" y="3951889"/>
              <a:ext cx="4408329" cy="9042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765547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واجهة">
  <a:themeElements>
    <a:clrScheme name="أصفر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667</Words>
  <Application>Microsoft Office PowerPoint</Application>
  <PresentationFormat>شاشة عريضة</PresentationFormat>
  <Paragraphs>133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21" baseType="lpstr">
      <vt:lpstr>AdvertisingExtraBold</vt:lpstr>
      <vt:lpstr>Arial</vt:lpstr>
      <vt:lpstr>Calibri</vt:lpstr>
      <vt:lpstr>Cambria Math</vt:lpstr>
      <vt:lpstr>Century Gothic</vt:lpstr>
      <vt:lpstr>Lucida Calligraphy</vt:lpstr>
      <vt:lpstr>Monotype Corsiva</vt:lpstr>
      <vt:lpstr>Times New Roman</vt:lpstr>
      <vt:lpstr>Trebuchet MS</vt:lpstr>
      <vt:lpstr>Tw Cen MT</vt:lpstr>
      <vt:lpstr>Wingdings 3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17</cp:revision>
  <dcterms:created xsi:type="dcterms:W3CDTF">2021-04-15T22:34:20Z</dcterms:created>
  <dcterms:modified xsi:type="dcterms:W3CDTF">2026-03-17T20:54:08Z</dcterms:modified>
</cp:coreProperties>
</file>