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7" r:id="rId2"/>
  </p:sldMasterIdLst>
  <p:sldIdLst>
    <p:sldId id="264" r:id="rId3"/>
    <p:sldId id="1089" r:id="rId4"/>
    <p:sldId id="1243" r:id="rId5"/>
    <p:sldId id="1263" r:id="rId6"/>
    <p:sldId id="1264" r:id="rId7"/>
    <p:sldId id="1266" r:id="rId8"/>
    <p:sldId id="1269" r:id="rId9"/>
    <p:sldId id="1271" r:id="rId10"/>
    <p:sldId id="1272" r:id="rId11"/>
    <p:sldId id="1273" r:id="rId12"/>
    <p:sldId id="1274" r:id="rId13"/>
    <p:sldId id="263" r:id="rId14"/>
  </p:sldIdLst>
  <p:sldSz cx="12192000" cy="6858000"/>
  <p:notesSz cx="6858000" cy="9144000"/>
  <p:defaultTextStyle>
    <a:defPPr>
      <a:defRPr lang="ar-KW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859696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78249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5780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018533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4857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733120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561145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8035406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09670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29059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96097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2695910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117141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351908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876601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061657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703180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280092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753067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1393757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352981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689991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603770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963412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161379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79445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423052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004561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51253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946785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678916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10400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875149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694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../media/image23.emf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../media/image22.emf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../media/image25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image" Target="NULL"/><Relationship Id="rId16" Type="http://schemas.openxmlformats.org/officeDocument/2006/relationships/image" Target="NULL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11" Type="http://schemas.openxmlformats.org/officeDocument/2006/relationships/image" Target="../media/image27.emf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../media/image26.emf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8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18.emf"/><Relationship Id="rId1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18.png"/><Relationship Id="rId10" Type="http://schemas.openxmlformats.org/officeDocument/2006/relationships/image" Target="../media/image120.png"/><Relationship Id="rId9" Type="http://schemas.openxmlformats.org/officeDocument/2006/relationships/image" Target="../media/image35.png"/><Relationship Id="rId14" Type="http://schemas.openxmlformats.org/officeDocument/2006/relationships/image" Target="../media/image19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52.png"/><Relationship Id="rId10" Type="http://schemas.openxmlformats.org/officeDocument/2006/relationships/image" Target="../media/image21.emf"/><Relationship Id="rId4" Type="http://schemas.openxmlformats.org/officeDocument/2006/relationships/image" Target="../media/image51.png"/><Relationship Id="rId9" Type="http://schemas.openxmlformats.org/officeDocument/2006/relationships/image" Target="../media/image20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23.emf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image" Target="../media/image22.emf"/><Relationship Id="rId16" Type="http://schemas.openxmlformats.org/officeDocument/2006/relationships/image" Target="NULL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../media/image24.emf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WordArt 3">
            <a:extLst>
              <a:ext uri="{FF2B5EF4-FFF2-40B4-BE49-F238E27FC236}">
                <a16:creationId xmlns:a16="http://schemas.microsoft.com/office/drawing/2014/main" id="{75CCDCB1-47D1-49E1-A0F4-08E7B9D6410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933605">
            <a:off x="4540809" y="1179568"/>
            <a:ext cx="3379898" cy="1471894"/>
          </a:xfrm>
          <a:prstGeom prst="rect">
            <a:avLst/>
          </a:prstGeom>
        </p:spPr>
        <p:txBody>
          <a:bodyPr wrap="none" numCol="1" fromWordArt="1">
            <a:prstTxWarp prst="textInflateTop">
              <a:avLst>
                <a:gd name="adj" fmla="val 31917"/>
              </a:avLst>
            </a:prstTxWarp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Monotype Corsiva" panose="03010101010201010101" pitchFamily="66" charset="0"/>
                <a:ea typeface="+mn-ea"/>
                <a:cs typeface="ALAWI-3-8" pitchFamily="2" charset="-78"/>
              </a:rPr>
              <a:t>(6 – 4 )</a:t>
            </a:r>
            <a:endParaRPr kumimoji="0" lang="ar-KW" sz="3600" b="1" i="0" u="none" strike="noStrike" kern="10" cap="none" spc="0" normalizeH="0" baseline="0" noProof="0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prstShdw prst="shdw13" dist="53882" dir="13500000">
                  <a:srgbClr val="875B0D">
                    <a:alpha val="50000"/>
                  </a:srgbClr>
                </a:prstShdw>
              </a:effectLst>
              <a:uLnTx/>
              <a:uFillTx/>
              <a:latin typeface="Monotype Corsiva" panose="03010101010201010101" pitchFamily="66" charset="0"/>
              <a:ea typeface="+mn-ea"/>
              <a:cs typeface="ALAWI-3-8" pitchFamily="2" charset="-78"/>
            </a:endParaRPr>
          </a:p>
        </p:txBody>
      </p:sp>
      <p:grpSp>
        <p:nvGrpSpPr>
          <p:cNvPr id="27" name="Group 4">
            <a:extLst>
              <a:ext uri="{FF2B5EF4-FFF2-40B4-BE49-F238E27FC236}">
                <a16:creationId xmlns:a16="http://schemas.microsoft.com/office/drawing/2014/main" id="{3F63F14A-51B1-492C-B119-791DDF03BB0C}"/>
              </a:ext>
            </a:extLst>
          </p:cNvPr>
          <p:cNvGrpSpPr>
            <a:grpSpLocks/>
          </p:cNvGrpSpPr>
          <p:nvPr/>
        </p:nvGrpSpPr>
        <p:grpSpPr bwMode="auto">
          <a:xfrm>
            <a:off x="66261" y="15227"/>
            <a:ext cx="12059477" cy="6858000"/>
            <a:chOff x="0" y="0"/>
            <a:chExt cx="5760" cy="4320"/>
          </a:xfrm>
        </p:grpSpPr>
        <p:pic>
          <p:nvPicPr>
            <p:cNvPr id="23" name="Picture 5" descr="barrepointsrougesc&amp;e">
              <a:extLst>
                <a:ext uri="{FF2B5EF4-FFF2-40B4-BE49-F238E27FC236}">
                  <a16:creationId xmlns:a16="http://schemas.microsoft.com/office/drawing/2014/main" id="{D588EE2A-1C94-4954-9861-0691B81B2C5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6" descr="barrepointsrougesc&amp;e">
              <a:extLst>
                <a:ext uri="{FF2B5EF4-FFF2-40B4-BE49-F238E27FC236}">
                  <a16:creationId xmlns:a16="http://schemas.microsoft.com/office/drawing/2014/main" id="{C94E3F54-B8C6-4CD5-B2E5-40DC825BA56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7" descr="barrepointsrougesc&amp;e">
              <a:extLst>
                <a:ext uri="{FF2B5EF4-FFF2-40B4-BE49-F238E27FC236}">
                  <a16:creationId xmlns:a16="http://schemas.microsoft.com/office/drawing/2014/main" id="{A3CE8E7D-54B1-40C8-9562-4E971014C76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8" descr="barrepointsrougesc&amp;e">
              <a:extLst>
                <a:ext uri="{FF2B5EF4-FFF2-40B4-BE49-F238E27FC236}">
                  <a16:creationId xmlns:a16="http://schemas.microsoft.com/office/drawing/2014/main" id="{185C88B3-9AF3-4033-AE62-7C081C3DC74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3" name="Group 4">
            <a:extLst>
              <a:ext uri="{FF2B5EF4-FFF2-40B4-BE49-F238E27FC236}">
                <a16:creationId xmlns:a16="http://schemas.microsoft.com/office/drawing/2014/main" id="{A76BC95D-2924-412A-8DC9-2253823F56D8}"/>
              </a:ext>
            </a:extLst>
          </p:cNvPr>
          <p:cNvGrpSpPr>
            <a:grpSpLocks/>
          </p:cNvGrpSpPr>
          <p:nvPr/>
        </p:nvGrpSpPr>
        <p:grpSpPr bwMode="auto">
          <a:xfrm rot="20601390">
            <a:off x="3276125" y="1157735"/>
            <a:ext cx="6663552" cy="3743135"/>
            <a:chOff x="0" y="0"/>
            <a:chExt cx="5760" cy="4320"/>
          </a:xfrm>
        </p:grpSpPr>
        <p:pic>
          <p:nvPicPr>
            <p:cNvPr id="29" name="Picture 5" descr="barrepointsrougesc&amp;e">
              <a:extLst>
                <a:ext uri="{FF2B5EF4-FFF2-40B4-BE49-F238E27FC236}">
                  <a16:creationId xmlns:a16="http://schemas.microsoft.com/office/drawing/2014/main" id="{765D0718-4321-4E53-B85D-E0B13E1CDAC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6" descr="barrepointsrougesc&amp;e">
              <a:extLst>
                <a:ext uri="{FF2B5EF4-FFF2-40B4-BE49-F238E27FC236}">
                  <a16:creationId xmlns:a16="http://schemas.microsoft.com/office/drawing/2014/main" id="{760BFC97-31E2-4178-B40F-BD9DE45B3FA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7" descr="barrepointsrougesc&amp;e">
              <a:extLst>
                <a:ext uri="{FF2B5EF4-FFF2-40B4-BE49-F238E27FC236}">
                  <a16:creationId xmlns:a16="http://schemas.microsoft.com/office/drawing/2014/main" id="{0AB9C72C-90F9-4CD6-94E9-99AC700D59A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8" descr="barrepointsrougesc&amp;e">
              <a:extLst>
                <a:ext uri="{FF2B5EF4-FFF2-40B4-BE49-F238E27FC236}">
                  <a16:creationId xmlns:a16="http://schemas.microsoft.com/office/drawing/2014/main" id="{7C0DE0AC-DC1A-4DA7-8ECD-92401105E9A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5" name="مستطيل 34">
            <a:extLst>
              <a:ext uri="{FF2B5EF4-FFF2-40B4-BE49-F238E27FC236}">
                <a16:creationId xmlns:a16="http://schemas.microsoft.com/office/drawing/2014/main" id="{F6853795-084A-4086-ADDC-78ED087A62EE}"/>
              </a:ext>
            </a:extLst>
          </p:cNvPr>
          <p:cNvSpPr/>
          <p:nvPr/>
        </p:nvSpPr>
        <p:spPr>
          <a:xfrm rot="20634193">
            <a:off x="3686209" y="2928351"/>
            <a:ext cx="6039663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5000" b="1" i="0" u="none" strike="noStrike" kern="1200" cap="none" spc="50" normalizeH="0" baseline="0" noProof="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PT Bold Broken" pitchFamily="2" charset="-78"/>
              </a:rPr>
              <a:t>المعادلات التفاضلية 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13B2D820-8815-44FA-9A51-BE0930EFC209}"/>
              </a:ext>
            </a:extLst>
          </p:cNvPr>
          <p:cNvSpPr/>
          <p:nvPr/>
        </p:nvSpPr>
        <p:spPr>
          <a:xfrm>
            <a:off x="534364" y="4126214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الحصة</a:t>
            </a:r>
            <a:endParaRPr kumimoji="0" lang="ar-KW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Mudir MT" pitchFamily="2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2D61F4E5-2128-4E7E-810F-359A3C180CE7}"/>
              </a:ext>
            </a:extLst>
          </p:cNvPr>
          <p:cNvSpPr/>
          <p:nvPr/>
        </p:nvSpPr>
        <p:spPr>
          <a:xfrm>
            <a:off x="554972" y="5378682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التاريخ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Mudir MT" pitchFamily="2" charset="-78"/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8BAEF9E5-25B5-486E-BB7D-C10E94618A6E}"/>
              </a:ext>
            </a:extLst>
          </p:cNvPr>
          <p:cNvSpPr/>
          <p:nvPr/>
        </p:nvSpPr>
        <p:spPr>
          <a:xfrm>
            <a:off x="438648" y="2869789"/>
            <a:ext cx="2633171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الأسبوع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ADBB8615-C8F2-4842-B735-B29817A2C1C5}"/>
              </a:ext>
            </a:extLst>
          </p:cNvPr>
          <p:cNvSpPr/>
          <p:nvPr/>
        </p:nvSpPr>
        <p:spPr>
          <a:xfrm rot="20415484">
            <a:off x="1121770" y="704462"/>
            <a:ext cx="3436883" cy="1302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rebuchet MS" panose="020B0603020202020204"/>
                <a:ea typeface="+mn-ea"/>
                <a:cs typeface="Fanan" pitchFamily="2" charset="-78"/>
              </a:rPr>
              <a:t>الوحدة السادسة </a:t>
            </a:r>
          </a:p>
        </p:txBody>
      </p:sp>
      <p:pic>
        <p:nvPicPr>
          <p:cNvPr id="28" name="Picture 13" descr="kuwait">
            <a:extLst>
              <a:ext uri="{FF2B5EF4-FFF2-40B4-BE49-F238E27FC236}">
                <a16:creationId xmlns:a16="http://schemas.microsoft.com/office/drawing/2014/main" id="{489DBA78-C144-411E-AFAC-98AC891613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5676"/>
            <a:ext cx="1601787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11" descr="شعار الكويت 2">
            <a:extLst>
              <a:ext uri="{FF2B5EF4-FFF2-40B4-BE49-F238E27FC236}">
                <a16:creationId xmlns:a16="http://schemas.microsoft.com/office/drawing/2014/main" id="{C19CB09A-6A0A-4AC8-8706-673207499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840559" y="235734"/>
            <a:ext cx="1006219" cy="1157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1263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5" grpId="0"/>
      <p:bldP spid="18" grpId="0" animBg="1"/>
      <p:bldP spid="19" grpId="0" animBg="1"/>
      <p:bldP spid="20" grpId="0" animBg="1"/>
      <p:bldP spid="2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296132" y="18824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كتاب الطالب ص 89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381271" y="7284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المعادلات التفاضلية    ( 4 - 6 ) </a:t>
            </a:r>
            <a:r>
              <a:rPr kumimoji="0" lang="en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 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176132" y="18825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78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DF4214-2E0D-4E03-AF79-BEDD7E029383}" type="datetime12">
              <a:rPr kumimoji="0" lang="ar-KW" sz="1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+mn-ea"/>
                <a:cs typeface="Arial" panose="020B0604020202020204" pitchFamily="34" charset="0"/>
              </a:rPr>
              <a:pPr marL="0" marR="0" lvl="0" indent="0" algn="ctr" defTabSz="685783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28/02/2026 09:17 م</a:t>
            </a:fld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0370AB0-4D57-4998-825B-33A908A1EA79}"/>
              </a:ext>
            </a:extLst>
          </p:cNvPr>
          <p:cNvSpPr txBox="1"/>
          <p:nvPr/>
        </p:nvSpPr>
        <p:spPr>
          <a:xfrm>
            <a:off x="8205120" y="1671596"/>
            <a:ext cx="9334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الحل :</a:t>
            </a:r>
            <a:endParaRPr kumimoji="0" lang="ar-KW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8B7488F3-9C43-4E91-AC33-4814297417B4}"/>
                  </a:ext>
                </a:extLst>
              </p:cNvPr>
              <p:cNvSpPr txBox="1"/>
              <p:nvPr/>
            </p:nvSpPr>
            <p:spPr>
              <a:xfrm>
                <a:off x="1789276" y="2147796"/>
                <a:ext cx="1386855" cy="81804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ar-KW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fPr>
                        <m:num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𝑑𝑦</m:t>
                          </m:r>
                        </m:num>
                        <m:den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𝑑𝑥</m:t>
                          </m:r>
                        </m:den>
                      </m:f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4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</m:oMath>
                  </m:oMathPara>
                </a14:m>
                <a:endParaRPr kumimoji="0" lang="ar-KW" sz="2800" b="0" i="0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8B7488F3-9C43-4E91-AC33-4814297417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9276" y="2147796"/>
                <a:ext cx="1386855" cy="8180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16AC5D0B-0B0F-4BCF-B59D-1C5B57D4A564}"/>
                  </a:ext>
                </a:extLst>
              </p:cNvPr>
              <p:cNvSpPr txBox="1"/>
              <p:nvPr/>
            </p:nvSpPr>
            <p:spPr>
              <a:xfrm>
                <a:off x="1757475" y="3329787"/>
                <a:ext cx="1590372" cy="89165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ar-KW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fPr>
                        <m:num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𝑑𝑦</m:t>
                          </m:r>
                        </m:num>
                        <m:den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den>
                      </m:f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4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𝑑𝑥</m:t>
                      </m:r>
                    </m:oMath>
                  </m:oMathPara>
                </a14:m>
                <a:endParaRPr kumimoji="0" lang="ar-KW" sz="2800" b="0" i="0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16AC5D0B-0B0F-4BCF-B59D-1C5B57D4A5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7475" y="3329787"/>
                <a:ext cx="1590372" cy="8916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5DE1A565-29F6-49EB-9667-D4CF4D5A1EE0}"/>
                  </a:ext>
                </a:extLst>
              </p:cNvPr>
              <p:cNvSpPr txBox="1"/>
              <p:nvPr/>
            </p:nvSpPr>
            <p:spPr>
              <a:xfrm>
                <a:off x="1350704" y="4436297"/>
                <a:ext cx="2289281" cy="1130181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kumimoji="0" lang="ar-KW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kumimoji="0" lang="ar-KW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</a:rPr>
                              </m:ctrlPr>
                            </m:fPr>
                            <m:num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𝑦</m:t>
                              </m:r>
                            </m:den>
                          </m:f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4</m:t>
                              </m:r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𝑑𝑥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kumimoji="0" lang="ar-KW" sz="2800" b="0" i="0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5DE1A565-29F6-49EB-9667-D4CF4D5A1E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704" y="4436297"/>
                <a:ext cx="2289281" cy="11301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078A924F-D641-418D-B93C-3DF60FCD516D}"/>
                  </a:ext>
                </a:extLst>
              </p:cNvPr>
              <p:cNvSpPr txBox="1"/>
              <p:nvPr/>
            </p:nvSpPr>
            <p:spPr>
              <a:xfrm>
                <a:off x="1325274" y="5781334"/>
                <a:ext cx="122738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kumimoji="0" lang="en-AE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uncPr>
                        <m:fNam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𝑙𝑛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𝑦</m:t>
                              </m:r>
                            </m:e>
                          </m:d>
                        </m:e>
                      </m:func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078A924F-D641-418D-B93C-3DF60FCD51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274" y="5781334"/>
                <a:ext cx="1227387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3892E81E-BF45-4E89-B722-E6D1EF138A30}"/>
                  </a:ext>
                </a:extLst>
              </p:cNvPr>
              <p:cNvSpPr txBox="1"/>
              <p:nvPr/>
            </p:nvSpPr>
            <p:spPr>
              <a:xfrm>
                <a:off x="2597319" y="5768829"/>
                <a:ext cx="115762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2800" b="0" i="1" u="none" strike="noStrike" kern="1200" cap="none" spc="0" normalizeH="0" baseline="0" noProof="0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4</m:t>
                      </m:r>
                      <m:r>
                        <a:rPr kumimoji="0" lang="en-AE" sz="2800" b="0" i="1" u="none" strike="noStrike" kern="1200" cap="none" spc="0" normalizeH="0" baseline="0" noProof="0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AE" sz="2800" b="0" i="1" u="none" strike="noStrike" kern="1200" cap="none" spc="0" normalizeH="0" baseline="0" noProof="0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r>
                        <a:rPr kumimoji="0" lang="en-AE" sz="2800" b="0" i="1" u="none" strike="noStrike" kern="1200" cap="none" spc="0" normalizeH="0" baseline="0" noProof="0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𝐶</m:t>
                      </m:r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3892E81E-BF45-4E89-B722-E6D1EF138A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7319" y="5768829"/>
                <a:ext cx="1157625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4562681F-25C5-46FC-B047-81E622B7B744}"/>
                  </a:ext>
                </a:extLst>
              </p:cNvPr>
              <p:cNvSpPr txBox="1"/>
              <p:nvPr/>
            </p:nvSpPr>
            <p:spPr>
              <a:xfrm>
                <a:off x="5543638" y="2341374"/>
                <a:ext cx="90063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AE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e>
                      </m:d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4562681F-25C5-46FC-B047-81E622B7B7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3638" y="2341374"/>
                <a:ext cx="900631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BBFB7790-5B17-4D6F-A218-BA29A3CCDBEB}"/>
                  </a:ext>
                </a:extLst>
              </p:cNvPr>
              <p:cNvSpPr txBox="1"/>
              <p:nvPr/>
            </p:nvSpPr>
            <p:spPr>
              <a:xfrm>
                <a:off x="6644471" y="2350944"/>
                <a:ext cx="987258" cy="43229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ar-KW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</m:t>
                          </m:r>
                        </m:sup>
                      </m:sSup>
                    </m:oMath>
                  </m:oMathPara>
                </a14:m>
                <a:endParaRPr kumimoji="0" lang="ar-KW" sz="2800" b="0" i="0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BBFB7790-5B17-4D6F-A218-BA29A3CCDB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4471" y="2350944"/>
                <a:ext cx="987258" cy="4322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C97B1EF7-48F6-4B24-8D74-DD3EB040D175}"/>
                  </a:ext>
                </a:extLst>
              </p:cNvPr>
              <p:cNvSpPr txBox="1"/>
              <p:nvPr/>
            </p:nvSpPr>
            <p:spPr>
              <a:xfrm>
                <a:off x="5788011" y="2953572"/>
                <a:ext cx="1928733" cy="43229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=±</m:t>
                      </m:r>
                      <m:sSup>
                        <m:sSupPr>
                          <m:ctrlPr>
                            <a:rPr kumimoji="0" lang="ar-KW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</m:t>
                          </m:r>
                        </m:sup>
                      </m:sSup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C97B1EF7-48F6-4B24-8D74-DD3EB040D1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8011" y="2953572"/>
                <a:ext cx="1928733" cy="4322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مربع نص 33">
                <a:extLst>
                  <a:ext uri="{FF2B5EF4-FFF2-40B4-BE49-F238E27FC236}">
                    <a16:creationId xmlns:a16="http://schemas.microsoft.com/office/drawing/2014/main" id="{D9C884DA-BA52-45A7-BB93-E8DAA0247D07}"/>
                  </a:ext>
                </a:extLst>
              </p:cNvPr>
              <p:cNvSpPr txBox="1"/>
              <p:nvPr/>
            </p:nvSpPr>
            <p:spPr>
              <a:xfrm>
                <a:off x="5834585" y="3708834"/>
                <a:ext cx="2041456" cy="43229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AE" sz="2800" b="0" i="1" u="none" strike="noStrike" kern="1200" cap="none" spc="0" normalizeH="0" baseline="0" noProof="0" smtClean="0">
                        <a:ln>
                          <a:solidFill>
                            <a:srgbClr val="0070C0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AE" sz="2800" b="0" i="1" u="none" strike="noStrike" kern="1200" cap="none" spc="0" normalizeH="0" baseline="0" noProof="0" smtClean="0">
                        <a:ln>
                          <a:solidFill>
                            <a:srgbClr val="0070C0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=±</m:t>
                    </m:r>
                    <m:sSup>
                      <m:sSupPr>
                        <m:ctrlPr>
                          <a:rPr kumimoji="0" lang="ar-KW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sSupPr>
                      <m:e>
                        <m:r>
                          <a:rPr kumimoji="0" lang="en-AE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𝑒</m:t>
                        </m:r>
                      </m:e>
                      <m:sup>
                        <m:r>
                          <a:rPr kumimoji="0" lang="en-AE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</m:t>
                        </m:r>
                      </m:sup>
                    </m:sSup>
                  </m:oMath>
                </a14:m>
                <a:r>
                  <a:rPr kumimoji="0" lang="ar-KW" sz="2800" b="0" i="0" u="none" strike="noStrike" kern="1200" cap="none" spc="0" normalizeH="0" baseline="0" noProof="0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AE" sz="2800" b="0" i="0" u="none" strike="noStrike" kern="1200" cap="none" spc="0" normalizeH="0" baseline="0" noProof="0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ar-KW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sSupPr>
                      <m:e>
                        <m:r>
                          <a:rPr kumimoji="0" lang="en-AE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𝑒</m:t>
                        </m:r>
                      </m:e>
                      <m:sup>
                        <m:r>
                          <a:rPr kumimoji="0" lang="en-AE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4</m:t>
                        </m:r>
                        <m:r>
                          <a:rPr kumimoji="0" lang="en-AE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𝑥</m:t>
                        </m:r>
                      </m:sup>
                    </m:sSup>
                  </m:oMath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مربع نص 33">
                <a:extLst>
                  <a:ext uri="{FF2B5EF4-FFF2-40B4-BE49-F238E27FC236}">
                    <a16:creationId xmlns:a16="http://schemas.microsoft.com/office/drawing/2014/main" id="{D9C884DA-BA52-45A7-BB93-E8DAA0247D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4585" y="3708834"/>
                <a:ext cx="2041456" cy="432298"/>
              </a:xfrm>
              <a:prstGeom prst="rect">
                <a:avLst/>
              </a:prstGeom>
              <a:blipFill>
                <a:blip r:embed="rId10"/>
                <a:stretch>
                  <a:fillRect l="-299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B091FDAC-6FA0-490F-A6C2-4C5F0BC47DC4}"/>
                  </a:ext>
                </a:extLst>
              </p:cNvPr>
              <p:cNvSpPr txBox="1"/>
              <p:nvPr/>
            </p:nvSpPr>
            <p:spPr>
              <a:xfrm>
                <a:off x="5889777" y="4678853"/>
                <a:ext cx="150938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𝑘</m:t>
                      </m:r>
                      <m:sSup>
                        <m:sSupPr>
                          <m:ctrlPr>
                            <a:rPr kumimoji="0" lang="ar-KW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B091FDAC-6FA0-490F-A6C2-4C5F0BC47D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9777" y="4678853"/>
                <a:ext cx="1509388" cy="4308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2DEFCBE5-FA42-4AD2-BDCB-5D5A6C8EA326}"/>
              </a:ext>
            </a:extLst>
          </p:cNvPr>
          <p:cNvGrpSpPr/>
          <p:nvPr/>
        </p:nvGrpSpPr>
        <p:grpSpPr>
          <a:xfrm>
            <a:off x="1167655" y="388156"/>
            <a:ext cx="8221915" cy="979728"/>
            <a:chOff x="882384" y="380872"/>
            <a:chExt cx="8221915" cy="492868"/>
          </a:xfrm>
        </p:grpSpPr>
        <p:grpSp>
          <p:nvGrpSpPr>
            <p:cNvPr id="10" name="مجموعة 9">
              <a:extLst>
                <a:ext uri="{FF2B5EF4-FFF2-40B4-BE49-F238E27FC236}">
                  <a16:creationId xmlns:a16="http://schemas.microsoft.com/office/drawing/2014/main" id="{DB668CFA-61FF-40D5-A948-FEB19616709B}"/>
                </a:ext>
              </a:extLst>
            </p:cNvPr>
            <p:cNvGrpSpPr/>
            <p:nvPr/>
          </p:nvGrpSpPr>
          <p:grpSpPr>
            <a:xfrm>
              <a:off x="5131292" y="380872"/>
              <a:ext cx="3973007" cy="492868"/>
              <a:chOff x="5131292" y="380872"/>
              <a:chExt cx="3973007" cy="492868"/>
            </a:xfrm>
          </p:grpSpPr>
          <p:pic>
            <p:nvPicPr>
              <p:cNvPr id="4" name="صورة 3">
                <a:extLst>
                  <a:ext uri="{FF2B5EF4-FFF2-40B4-BE49-F238E27FC236}">
                    <a16:creationId xmlns:a16="http://schemas.microsoft.com/office/drawing/2014/main" id="{B74FF7F1-F8B9-4B50-9DE6-9DC4A1E548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430045" y="380872"/>
                <a:ext cx="1674254" cy="492868"/>
              </a:xfrm>
              <a:prstGeom prst="rect">
                <a:avLst/>
              </a:prstGeom>
            </p:spPr>
          </p:pic>
          <p:pic>
            <p:nvPicPr>
              <p:cNvPr id="9" name="صورة 8">
                <a:extLst>
                  <a:ext uri="{FF2B5EF4-FFF2-40B4-BE49-F238E27FC236}">
                    <a16:creationId xmlns:a16="http://schemas.microsoft.com/office/drawing/2014/main" id="{563A7EB1-673A-4F84-90E8-4BF045EC78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131292" y="445723"/>
                <a:ext cx="2215166" cy="363166"/>
              </a:xfrm>
              <a:prstGeom prst="rect">
                <a:avLst/>
              </a:prstGeom>
            </p:spPr>
          </p:pic>
        </p:grpSp>
        <p:pic>
          <p:nvPicPr>
            <p:cNvPr id="6" name="صورة 5">
              <a:extLst>
                <a:ext uri="{FF2B5EF4-FFF2-40B4-BE49-F238E27FC236}">
                  <a16:creationId xmlns:a16="http://schemas.microsoft.com/office/drawing/2014/main" id="{DDFBF90D-210E-4454-8D2D-EDA70ACF51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882384" y="380872"/>
              <a:ext cx="1159099" cy="421532"/>
            </a:xfrm>
            <a:prstGeom prst="rect">
              <a:avLst/>
            </a:prstGeom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مربع نص 34">
                <a:extLst>
                  <a:ext uri="{FF2B5EF4-FFF2-40B4-BE49-F238E27FC236}">
                    <a16:creationId xmlns:a16="http://schemas.microsoft.com/office/drawing/2014/main" id="{215BA6C1-7890-4425-ABB3-46BCEB0CC818}"/>
                  </a:ext>
                </a:extLst>
              </p:cNvPr>
              <p:cNvSpPr txBox="1"/>
              <p:nvPr/>
            </p:nvSpPr>
            <p:spPr>
              <a:xfrm>
                <a:off x="7878819" y="4698486"/>
                <a:ext cx="1634678" cy="43229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 :</m:t>
                      </m:r>
                      <m:r>
                        <a:rPr kumimoji="0" lang="en-US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𝑘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=±</m:t>
                      </m:r>
                      <m:sSup>
                        <m:sSupPr>
                          <m:ctrlPr>
                            <a:rPr kumimoji="0" lang="ar-KW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</m:t>
                          </m:r>
                        </m:sup>
                      </m:sSup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مربع نص 34">
                <a:extLst>
                  <a:ext uri="{FF2B5EF4-FFF2-40B4-BE49-F238E27FC236}">
                    <a16:creationId xmlns:a16="http://schemas.microsoft.com/office/drawing/2014/main" id="{215BA6C1-7890-4425-ABB3-46BCEB0CC8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8819" y="4698486"/>
                <a:ext cx="1634678" cy="43229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BEE341BC-580D-4A3A-AA9B-E01A4334DD44}"/>
              </a:ext>
            </a:extLst>
          </p:cNvPr>
          <p:cNvCxnSpPr>
            <a:cxnSpLocks/>
          </p:cNvCxnSpPr>
          <p:nvPr/>
        </p:nvCxnSpPr>
        <p:spPr>
          <a:xfrm flipH="1">
            <a:off x="5034455" y="1776248"/>
            <a:ext cx="1" cy="467710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8307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8" grpId="0"/>
      <p:bldP spid="18" grpId="0"/>
      <p:bldP spid="29" grpId="0"/>
      <p:bldP spid="30" grpId="0"/>
      <p:bldP spid="31" grpId="0"/>
      <p:bldP spid="19" grpId="0"/>
      <p:bldP spid="32" grpId="0"/>
      <p:bldP spid="34" grpId="0"/>
      <p:bldP spid="35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242089" y="11540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كتاب الطالب ص 89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327228" y="0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المعادلات التفاضلية    ( 4 - 6 ) </a:t>
            </a:r>
            <a:r>
              <a:rPr kumimoji="0" lang="en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 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122089" y="11541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78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DF4214-2E0D-4E03-AF79-BEDD7E029383}" type="datetime12">
              <a:rPr kumimoji="0" lang="ar-KW" sz="1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+mn-ea"/>
                <a:cs typeface="Arial" panose="020B0604020202020204" pitchFamily="34" charset="0"/>
              </a:rPr>
              <a:pPr marL="0" marR="0" lvl="0" indent="0" algn="ctr" defTabSz="685783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28/02/2026 09:17 م</a:t>
            </a:fld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0370AB0-4D57-4998-825B-33A908A1EA79}"/>
              </a:ext>
            </a:extLst>
          </p:cNvPr>
          <p:cNvSpPr txBox="1"/>
          <p:nvPr/>
        </p:nvSpPr>
        <p:spPr>
          <a:xfrm>
            <a:off x="8481031" y="1970953"/>
            <a:ext cx="93345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2800" b="1" i="0" u="none" strike="noStrike" kern="1200" cap="none" spc="0" normalizeH="0" baseline="0" noProof="0" dirty="0">
                <a:ln>
                  <a:solidFill>
                    <a:srgbClr val="0070C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الحل :</a:t>
            </a:r>
            <a:endParaRPr kumimoji="0" lang="ar-KW" sz="2800" b="1" i="0" u="none" strike="noStrike" kern="1200" cap="none" spc="0" normalizeH="0" baseline="0" noProof="0" dirty="0">
              <a:ln>
                <a:solidFill>
                  <a:srgbClr val="0070C0"/>
                </a:solidFill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8B7488F3-9C43-4E91-AC33-4814297417B4}"/>
                  </a:ext>
                </a:extLst>
              </p:cNvPr>
              <p:cNvSpPr txBox="1"/>
              <p:nvPr/>
            </p:nvSpPr>
            <p:spPr>
              <a:xfrm>
                <a:off x="1633910" y="2232563"/>
                <a:ext cx="1386855" cy="81804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ar-KW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fPr>
                        <m:num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𝑑𝑦</m:t>
                          </m:r>
                        </m:num>
                        <m:den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𝑑𝑥</m:t>
                          </m:r>
                        </m:den>
                      </m:f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num>
                        <m:den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kumimoji="0" lang="ar-KW" sz="2800" b="0" i="0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8B7488F3-9C43-4E91-AC33-4814297417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910" y="2232563"/>
                <a:ext cx="1386855" cy="8180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16AC5D0B-0B0F-4BCF-B59D-1C5B57D4A564}"/>
                  </a:ext>
                </a:extLst>
              </p:cNvPr>
              <p:cNvSpPr txBox="1"/>
              <p:nvPr/>
            </p:nvSpPr>
            <p:spPr>
              <a:xfrm>
                <a:off x="1531717" y="3459072"/>
                <a:ext cx="1590372" cy="89165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ar-KW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fPr>
                        <m:num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𝑑𝑦</m:t>
                          </m:r>
                        </m:num>
                        <m:den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den>
                      </m:f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𝑑𝑥</m:t>
                          </m:r>
                        </m:num>
                        <m:den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kumimoji="0" lang="ar-KW" sz="2800" b="0" i="0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16AC5D0B-0B0F-4BCF-B59D-1C5B57D4A5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1717" y="3459072"/>
                <a:ext cx="1590372" cy="8916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5DE1A565-29F6-49EB-9667-D4CF4D5A1EE0}"/>
                  </a:ext>
                </a:extLst>
              </p:cNvPr>
              <p:cNvSpPr txBox="1"/>
              <p:nvPr/>
            </p:nvSpPr>
            <p:spPr>
              <a:xfrm>
                <a:off x="1313243" y="4596804"/>
                <a:ext cx="2289281" cy="1130181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kumimoji="0" lang="ar-KW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kumimoji="0" lang="ar-KW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</a:rPr>
                              </m:ctrlPr>
                            </m:fPr>
                            <m:num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𝑦</m:t>
                              </m:r>
                            </m:den>
                          </m:f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naryPr>
                            <m:sub/>
                            <m:sup/>
                            <m:e>
                              <m:f>
                                <m:fPr>
                                  <m:ctrlPr>
                                    <a:rPr kumimoji="0" lang="en-AE" sz="2800" b="0" i="1" u="none" strike="noStrike" kern="1200" cap="none" spc="0" normalizeH="0" baseline="0" noProof="0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AE" sz="2800" b="0" i="1" u="none" strike="noStrike" kern="1200" cap="none" spc="0" normalizeH="0" baseline="0" noProof="0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  <m:r>
                                    <a:rPr kumimoji="0" lang="en-AE" sz="2800" b="0" i="1" u="none" strike="noStrike" kern="1200" cap="none" spc="0" normalizeH="0" baseline="0" noProof="0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𝑑𝑥</m:t>
                                  </m:r>
                                </m:num>
                                <m:den>
                                  <m:r>
                                    <a:rPr kumimoji="0" lang="en-AE" sz="2800" b="0" i="1" u="none" strike="noStrike" kern="1200" cap="none" spc="0" normalizeH="0" baseline="0" noProof="0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nary>
                        </m:e>
                      </m:nary>
                    </m:oMath>
                  </m:oMathPara>
                </a14:m>
                <a:endParaRPr kumimoji="0" lang="ar-KW" sz="2800" b="0" i="0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5DE1A565-29F6-49EB-9667-D4CF4D5A1E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3243" y="4596804"/>
                <a:ext cx="2289281" cy="11301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078A924F-D641-418D-B93C-3DF60FCD516D}"/>
                  </a:ext>
                </a:extLst>
              </p:cNvPr>
              <p:cNvSpPr txBox="1"/>
              <p:nvPr/>
            </p:nvSpPr>
            <p:spPr>
              <a:xfrm>
                <a:off x="1251517" y="5916172"/>
                <a:ext cx="122738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kumimoji="0" lang="en-AE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uncPr>
                        <m:fNam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𝑙𝑛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𝑦</m:t>
                              </m:r>
                            </m:e>
                          </m:d>
                        </m:e>
                      </m:func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078A924F-D641-418D-B93C-3DF60FCD51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1517" y="5916172"/>
                <a:ext cx="1227387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3892E81E-BF45-4E89-B722-E6D1EF138A30}"/>
                  </a:ext>
                </a:extLst>
              </p:cNvPr>
              <p:cNvSpPr txBox="1"/>
              <p:nvPr/>
            </p:nvSpPr>
            <p:spPr>
              <a:xfrm>
                <a:off x="2582303" y="5973063"/>
                <a:ext cx="178286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2800" b="0" i="1" u="none" strike="noStrike" kern="1200" cap="none" spc="0" normalizeH="0" baseline="0" noProof="0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  <m:r>
                        <a:rPr kumimoji="0" lang="en-AE" sz="2800" b="0" i="1" u="none" strike="noStrike" kern="1200" cap="none" spc="0" normalizeH="0" baseline="0" noProof="0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𝑙</m:t>
                      </m:r>
                      <m:func>
                        <m:funcPr>
                          <m:ctrlPr>
                            <a:rPr kumimoji="0" lang="en-AE" sz="2800" b="0" i="1" u="none" strike="noStrike" kern="1200" cap="none" spc="0" normalizeH="0" baseline="0" noProof="0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uncPr>
                        <m:fName>
                          <m:r>
                            <a:rPr kumimoji="0" lang="en-AE" sz="2800" b="0" i="1" u="none" strike="noStrike" kern="1200" cap="none" spc="0" normalizeH="0" baseline="0" noProof="0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kumimoji="0" lang="en-AE" sz="2800" b="0" i="1" u="none" strike="noStrike" kern="1200" cap="none" spc="0" normalizeH="0" baseline="0" noProof="0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AE" sz="2800" b="0" i="1" u="none" strike="noStrike" kern="1200" cap="none" spc="0" normalizeH="0" baseline="0" noProof="0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kumimoji="0" lang="en-AE" sz="2800" b="0" i="1" u="none" strike="noStrike" kern="1200" cap="none" spc="0" normalizeH="0" baseline="0" noProof="0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r>
                        <a:rPr kumimoji="0" lang="en-AE" sz="2800" b="0" i="1" u="none" strike="noStrike" kern="1200" cap="none" spc="0" normalizeH="0" baseline="0" noProof="0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𝐶</m:t>
                      </m:r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3892E81E-BF45-4E89-B722-E6D1EF138A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2303" y="5973063"/>
                <a:ext cx="1782860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4562681F-25C5-46FC-B047-81E622B7B744}"/>
                  </a:ext>
                </a:extLst>
              </p:cNvPr>
              <p:cNvSpPr txBox="1"/>
              <p:nvPr/>
            </p:nvSpPr>
            <p:spPr>
              <a:xfrm>
                <a:off x="5797045" y="4350726"/>
                <a:ext cx="90063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AE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e>
                      </m:d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4562681F-25C5-46FC-B047-81E622B7B7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7045" y="4350726"/>
                <a:ext cx="900631" cy="430887"/>
              </a:xfrm>
              <a:prstGeom prst="rect">
                <a:avLst/>
              </a:prstGeom>
              <a:blipFill>
                <a:blip r:embed="rId7"/>
                <a:stretch>
                  <a:fillRect b="-1429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BBFB7790-5B17-4D6F-A218-BA29A3CCDBEB}"/>
                  </a:ext>
                </a:extLst>
              </p:cNvPr>
              <p:cNvSpPr txBox="1"/>
              <p:nvPr/>
            </p:nvSpPr>
            <p:spPr>
              <a:xfrm>
                <a:off x="6811674" y="4321230"/>
                <a:ext cx="1246560" cy="48987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ar-KW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𝑙𝑛</m:t>
                          </m:r>
                          <m:sSup>
                            <m:sSupPr>
                              <m:ctrlP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</m:t>
                          </m:r>
                        </m:sup>
                      </m:sSup>
                    </m:oMath>
                  </m:oMathPara>
                </a14:m>
                <a:endParaRPr kumimoji="0" lang="ar-KW" sz="2800" b="0" i="0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BBFB7790-5B17-4D6F-A218-BA29A3CCDB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1674" y="4321230"/>
                <a:ext cx="1246560" cy="48987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B091FDAC-6FA0-490F-A6C2-4C5F0BC47DC4}"/>
                  </a:ext>
                </a:extLst>
              </p:cNvPr>
              <p:cNvSpPr txBox="1"/>
              <p:nvPr/>
            </p:nvSpPr>
            <p:spPr>
              <a:xfrm>
                <a:off x="5797045" y="5726985"/>
                <a:ext cx="136005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𝑘</m:t>
                      </m:r>
                      <m:sSup>
                        <m:sSupPr>
                          <m:ctrlP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B091FDAC-6FA0-490F-A6C2-4C5F0BC47D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7045" y="5726985"/>
                <a:ext cx="1360052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1D9E539D-E044-4AC3-9265-0A949261C68B}"/>
              </a:ext>
            </a:extLst>
          </p:cNvPr>
          <p:cNvGrpSpPr/>
          <p:nvPr/>
        </p:nvGrpSpPr>
        <p:grpSpPr>
          <a:xfrm>
            <a:off x="3122089" y="493132"/>
            <a:ext cx="5746655" cy="995463"/>
            <a:chOff x="4440993" y="400155"/>
            <a:chExt cx="4687910" cy="499353"/>
          </a:xfrm>
        </p:grpSpPr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AF282162-367C-4E94-B588-821B52EC15C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7531923" y="400155"/>
              <a:ext cx="1596980" cy="499353"/>
            </a:xfrm>
            <a:prstGeom prst="rect">
              <a:avLst/>
            </a:prstGeom>
          </p:spPr>
        </p:pic>
        <p:pic>
          <p:nvPicPr>
            <p:cNvPr id="12" name="صورة 11">
              <a:extLst>
                <a:ext uri="{FF2B5EF4-FFF2-40B4-BE49-F238E27FC236}">
                  <a16:creationId xmlns:a16="http://schemas.microsoft.com/office/drawing/2014/main" id="{131326E2-8B5C-4BC8-B1FA-72300F24BDA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440993" y="400155"/>
              <a:ext cx="3090930" cy="486383"/>
            </a:xfrm>
            <a:prstGeom prst="rect">
              <a:avLst/>
            </a:prstGeom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4110CBC2-C61B-4E38-969B-C501974B109C}"/>
                  </a:ext>
                </a:extLst>
              </p:cNvPr>
              <p:cNvSpPr txBox="1"/>
              <p:nvPr/>
            </p:nvSpPr>
            <p:spPr>
              <a:xfrm>
                <a:off x="5719452" y="2780785"/>
                <a:ext cx="122738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kumimoji="0" lang="en-AE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uncPr>
                        <m:fNam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𝑙𝑛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𝑦</m:t>
                              </m:r>
                            </m:e>
                          </m:d>
                        </m:e>
                      </m:func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4110CBC2-C61B-4E38-969B-C501974B10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9452" y="2780785"/>
                <a:ext cx="1227387" cy="43088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مربع نص 26">
                <a:extLst>
                  <a:ext uri="{FF2B5EF4-FFF2-40B4-BE49-F238E27FC236}">
                    <a16:creationId xmlns:a16="http://schemas.microsoft.com/office/drawing/2014/main" id="{123F1156-EEB6-49AD-BDEE-9A095A6D97A0}"/>
                  </a:ext>
                </a:extLst>
              </p:cNvPr>
              <p:cNvSpPr txBox="1"/>
              <p:nvPr/>
            </p:nvSpPr>
            <p:spPr>
              <a:xfrm>
                <a:off x="7005599" y="2762658"/>
                <a:ext cx="168039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2800" b="0" i="1" u="none" strike="noStrike" kern="1200" cap="none" spc="0" normalizeH="0" baseline="0" noProof="0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𝑙𝑛</m:t>
                      </m:r>
                      <m:sSup>
                        <m:sSupPr>
                          <m:ctrlPr>
                            <a:rPr kumimoji="0" lang="en-AE" sz="2800" b="0" i="1" u="none" strike="noStrike" kern="1200" cap="none" spc="0" normalizeH="0" baseline="0" noProof="0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|</m:t>
                          </m:r>
                          <m:r>
                            <a:rPr kumimoji="0" lang="en-AE" sz="2800" b="0" i="1" u="none" strike="noStrike" kern="1200" cap="none" spc="0" normalizeH="0" baseline="0" noProof="0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AE" sz="2800" b="0" i="1" u="none" strike="noStrike" kern="1200" cap="none" spc="0" normalizeH="0" baseline="0" noProof="0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|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  <m:r>
                        <a:rPr kumimoji="0" lang="en-AE" sz="2800" b="0" i="1" u="none" strike="noStrike" kern="1200" cap="none" spc="0" normalizeH="0" baseline="0" noProof="0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r>
                        <a:rPr kumimoji="0" lang="en-AE" sz="2800" b="0" i="1" u="none" strike="noStrike" kern="1200" cap="none" spc="0" normalizeH="0" baseline="0" noProof="0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𝐶</m:t>
                      </m:r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مربع نص 26">
                <a:extLst>
                  <a:ext uri="{FF2B5EF4-FFF2-40B4-BE49-F238E27FC236}">
                    <a16:creationId xmlns:a16="http://schemas.microsoft.com/office/drawing/2014/main" id="{123F1156-EEB6-49AD-BDEE-9A095A6D97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5599" y="2762658"/>
                <a:ext cx="1680396" cy="43088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C5F16882-7A81-46BC-83F2-5B7B41A4CDE9}"/>
                  </a:ext>
                </a:extLst>
              </p:cNvPr>
              <p:cNvSpPr txBox="1"/>
              <p:nvPr/>
            </p:nvSpPr>
            <p:spPr>
              <a:xfrm>
                <a:off x="5700328" y="3563480"/>
                <a:ext cx="268932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kumimoji="0" lang="en-AE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uncPr>
                        <m:fNam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𝑙𝑛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𝑦</m:t>
                              </m:r>
                            </m:e>
                          </m:d>
                        </m:e>
                      </m:func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𝑙𝑛</m:t>
                      </m:r>
                      <m:sSup>
                        <m:sSupPr>
                          <m:ctrlP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𝐶</m:t>
                      </m:r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C5F16882-7A81-46BC-83F2-5B7B41A4CD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0328" y="3563480"/>
                <a:ext cx="2689326" cy="43088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A6425699-5394-4D39-ABEB-32556D6CF160}"/>
                  </a:ext>
                </a:extLst>
              </p:cNvPr>
              <p:cNvSpPr txBox="1"/>
              <p:nvPr/>
            </p:nvSpPr>
            <p:spPr>
              <a:xfrm>
                <a:off x="5873517" y="4955276"/>
                <a:ext cx="2342949" cy="48987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AE" sz="2800" b="0" i="1" u="none" strike="noStrike" kern="1200" cap="none" spc="0" normalizeH="0" baseline="0" noProof="0" smtClean="0">
                        <a:ln>
                          <a:solidFill>
                            <a:srgbClr val="0070C0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AE" sz="2800" b="0" i="1" u="none" strike="noStrike" kern="1200" cap="none" spc="0" normalizeH="0" baseline="0" noProof="0" smtClean="0">
                        <a:ln>
                          <a:solidFill>
                            <a:srgbClr val="0070C0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=±</m:t>
                    </m:r>
                    <m:sSup>
                      <m:sSupPr>
                        <m:ctrlPr>
                          <a:rPr kumimoji="0" lang="ar-KW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sSupPr>
                      <m:e>
                        <m:r>
                          <a:rPr kumimoji="0" lang="en-AE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𝑒</m:t>
                        </m:r>
                      </m:e>
                      <m:sup>
                        <m:r>
                          <a:rPr kumimoji="0" lang="en-AE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</m:t>
                        </m:r>
                      </m:sup>
                    </m:sSup>
                  </m:oMath>
                </a14:m>
                <a:r>
                  <a:rPr kumimoji="0" lang="ar-KW" sz="2800" b="0" i="0" u="none" strike="noStrike" kern="1200" cap="none" spc="0" normalizeH="0" baseline="0" noProof="0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ar-KW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sSupPr>
                      <m:e>
                        <m:r>
                          <a:rPr kumimoji="0" lang="en-AE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.</m:t>
                        </m:r>
                        <m:r>
                          <a:rPr kumimoji="0" lang="en-AE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𝑒</m:t>
                        </m:r>
                      </m:e>
                      <m:sup>
                        <m:r>
                          <a:rPr kumimoji="0" lang="en-AE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𝑙𝑛</m:t>
                        </m:r>
                        <m:sSup>
                          <m:sSupPr>
                            <m:ctrlPr>
                              <a:rPr kumimoji="0" lang="en-AE" sz="2800" b="0" i="1" u="none" strike="noStrike" kern="1200" cap="none" spc="0" normalizeH="0" baseline="0" noProof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AE" sz="2800" b="0" i="1" u="none" strike="noStrike" kern="1200" cap="none" spc="0" normalizeH="0" baseline="0" noProof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</m:e>
                          <m:sup>
                            <m:r>
                              <a:rPr kumimoji="0" lang="en-AE" sz="2800" b="0" i="1" u="none" strike="noStrike" kern="1200" cap="none" spc="0" normalizeH="0" baseline="0" noProof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p>
                        </m:sSup>
                      </m:sup>
                    </m:sSup>
                  </m:oMath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A6425699-5394-4D39-ABEB-32556D6CF1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3517" y="4955276"/>
                <a:ext cx="2342949" cy="489878"/>
              </a:xfrm>
              <a:prstGeom prst="rect">
                <a:avLst/>
              </a:prstGeom>
              <a:blipFill>
                <a:blip r:embed="rId15"/>
                <a:stretch>
                  <a:fillRect l="-521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مربع نص 34">
                <a:extLst>
                  <a:ext uri="{FF2B5EF4-FFF2-40B4-BE49-F238E27FC236}">
                    <a16:creationId xmlns:a16="http://schemas.microsoft.com/office/drawing/2014/main" id="{61C9239B-BA03-448C-8B35-E5F887FA9B6C}"/>
                  </a:ext>
                </a:extLst>
              </p:cNvPr>
              <p:cNvSpPr txBox="1"/>
              <p:nvPr/>
            </p:nvSpPr>
            <p:spPr>
              <a:xfrm>
                <a:off x="7434954" y="5699317"/>
                <a:ext cx="1634678" cy="43229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 :</m:t>
                      </m:r>
                      <m:r>
                        <a:rPr kumimoji="0" lang="en-US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𝑘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=±</m:t>
                      </m:r>
                      <m:sSup>
                        <m:sSupPr>
                          <m:ctrlPr>
                            <a:rPr kumimoji="0" lang="ar-KW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</m:t>
                          </m:r>
                        </m:sup>
                      </m:sSup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مربع نص 34">
                <a:extLst>
                  <a:ext uri="{FF2B5EF4-FFF2-40B4-BE49-F238E27FC236}">
                    <a16:creationId xmlns:a16="http://schemas.microsoft.com/office/drawing/2014/main" id="{61C9239B-BA03-448C-8B35-E5F887FA9B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4954" y="5699317"/>
                <a:ext cx="1634678" cy="43229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CD4C7148-B153-4C20-B97E-8E500823AB31}"/>
              </a:ext>
            </a:extLst>
          </p:cNvPr>
          <p:cNvCxnSpPr/>
          <p:nvPr/>
        </p:nvCxnSpPr>
        <p:spPr>
          <a:xfrm>
            <a:off x="5016591" y="2123090"/>
            <a:ext cx="0" cy="445638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402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8" grpId="0"/>
      <p:bldP spid="18" grpId="0"/>
      <p:bldP spid="29" grpId="0"/>
      <p:bldP spid="30" grpId="0"/>
      <p:bldP spid="31" grpId="0"/>
      <p:bldP spid="19" grpId="0"/>
      <p:bldP spid="35" grpId="0"/>
      <p:bldP spid="26" grpId="0"/>
      <p:bldP spid="27" grpId="0"/>
      <p:bldP spid="33" grpId="0"/>
      <p:bldP spid="37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2-Point Star 8">
            <a:extLst>
              <a:ext uri="{FF2B5EF4-FFF2-40B4-BE49-F238E27FC236}">
                <a16:creationId xmlns:a16="http://schemas.microsoft.com/office/drawing/2014/main" id="{923E7919-5796-4E19-908D-8FC9807752D9}"/>
              </a:ext>
            </a:extLst>
          </p:cNvPr>
          <p:cNvSpPr/>
          <p:nvPr/>
        </p:nvSpPr>
        <p:spPr bwMode="auto">
          <a:xfrm rot="20539763">
            <a:off x="999748" y="765823"/>
            <a:ext cx="5400000" cy="5400000"/>
          </a:xfrm>
          <a:prstGeom prst="star32">
            <a:avLst>
              <a:gd name="adj" fmla="val 13466"/>
            </a:avLst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sp>
        <p:nvSpPr>
          <p:cNvPr id="3" name="8-Point Star 3">
            <a:extLst>
              <a:ext uri="{FF2B5EF4-FFF2-40B4-BE49-F238E27FC236}">
                <a16:creationId xmlns:a16="http://schemas.microsoft.com/office/drawing/2014/main" id="{4F35DA6A-39EE-4E6A-ABD9-4A5AB471E1DF}"/>
              </a:ext>
            </a:extLst>
          </p:cNvPr>
          <p:cNvSpPr/>
          <p:nvPr/>
        </p:nvSpPr>
        <p:spPr bwMode="auto">
          <a:xfrm>
            <a:off x="911841" y="765823"/>
            <a:ext cx="5400000" cy="5400000"/>
          </a:xfrm>
          <a:prstGeom prst="star8">
            <a:avLst>
              <a:gd name="adj" fmla="val 13357"/>
            </a:avLst>
          </a:prstGeom>
          <a:solidFill>
            <a:schemeClr val="accent2">
              <a:lumMod val="50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sp>
        <p:nvSpPr>
          <p:cNvPr id="4" name="12-Point Star 7">
            <a:extLst>
              <a:ext uri="{FF2B5EF4-FFF2-40B4-BE49-F238E27FC236}">
                <a16:creationId xmlns:a16="http://schemas.microsoft.com/office/drawing/2014/main" id="{5241852F-C466-4C93-B892-73813525B628}"/>
              </a:ext>
            </a:extLst>
          </p:cNvPr>
          <p:cNvSpPr/>
          <p:nvPr/>
        </p:nvSpPr>
        <p:spPr bwMode="auto">
          <a:xfrm rot="21290353">
            <a:off x="855731" y="709714"/>
            <a:ext cx="5400000" cy="5400000"/>
          </a:xfrm>
          <a:prstGeom prst="star12">
            <a:avLst>
              <a:gd name="adj" fmla="val 9921"/>
            </a:avLst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AB430E52-9491-443E-9A66-77619EE37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116" y="765823"/>
            <a:ext cx="4278313" cy="4839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9287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>
            <a:extLst>
              <a:ext uri="{FF2B5EF4-FFF2-40B4-BE49-F238E27FC236}">
                <a16:creationId xmlns:a16="http://schemas.microsoft.com/office/drawing/2014/main" id="{F10F0077-AAAE-4928-A9B8-95AB9F1D0DF4}"/>
              </a:ext>
            </a:extLst>
          </p:cNvPr>
          <p:cNvSpPr/>
          <p:nvPr/>
        </p:nvSpPr>
        <p:spPr>
          <a:xfrm>
            <a:off x="6318525" y="474326"/>
            <a:ext cx="3036409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000" b="1" i="0" u="none" strike="noStrike" kern="0" cap="none" spc="0" normalizeH="0" baseline="0" noProof="0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الأهداف السلوكية</a:t>
            </a:r>
            <a:endParaRPr kumimoji="0" lang="en-US" sz="4000" b="1" i="0" u="none" strike="noStrike" kern="0" cap="none" spc="0" normalizeH="0" baseline="0" noProof="0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375813E-E827-4DB2-8F8B-6F409B264BFD}"/>
              </a:ext>
            </a:extLst>
          </p:cNvPr>
          <p:cNvSpPr txBox="1"/>
          <p:nvPr/>
        </p:nvSpPr>
        <p:spPr>
          <a:xfrm>
            <a:off x="2207172" y="1376855"/>
            <a:ext cx="714776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أتوقع في نهاية الحصة أن يكون الطالب قادراً على أن </a:t>
            </a:r>
          </a:p>
        </p:txBody>
      </p: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EC89076-C577-469E-8595-E652E2FB47FF}"/>
              </a:ext>
            </a:extLst>
          </p:cNvPr>
          <p:cNvGrpSpPr/>
          <p:nvPr/>
        </p:nvGrpSpPr>
        <p:grpSpPr>
          <a:xfrm>
            <a:off x="814339" y="2266780"/>
            <a:ext cx="7941505" cy="3927708"/>
            <a:chOff x="814339" y="2266780"/>
            <a:chExt cx="7941505" cy="3927708"/>
          </a:xfrm>
        </p:grpSpPr>
        <p:sp>
          <p:nvSpPr>
            <p:cNvPr id="2" name="عنصر نائب للمحتوى 2">
              <a:extLst>
                <a:ext uri="{FF2B5EF4-FFF2-40B4-BE49-F238E27FC236}">
                  <a16:creationId xmlns:a16="http://schemas.microsoft.com/office/drawing/2014/main" id="{590D8921-2FC3-4860-8C9A-06C50BC0A27F}"/>
                </a:ext>
              </a:extLst>
            </p:cNvPr>
            <p:cNvSpPr txBox="1">
              <a:spLocks/>
            </p:cNvSpPr>
            <p:nvPr/>
          </p:nvSpPr>
          <p:spPr>
            <a:xfrm>
              <a:off x="982505" y="2266780"/>
              <a:ext cx="7773339" cy="392770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14400" rtl="0" eaLnBrk="1" fontAlgn="auto" latinLnBrk="0" hangingPunct="1">
                <a:lnSpc>
                  <a:spcPct val="120000"/>
                </a:lnSpc>
                <a:spcBef>
                  <a:spcPts val="1000"/>
                </a:spcBef>
                <a:spcAft>
                  <a:spcPts val="0"/>
                </a:spcAft>
                <a:buClr>
                  <a:sysClr val="windowText" lastClr="000000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ar-KW" sz="2800" b="1" i="0" u="none" strike="noStrike" kern="1200" cap="all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 panose="020B0602020104020603"/>
                  <a:cs typeface="Mudir MT" pitchFamily="2" charset="-78"/>
                </a:rPr>
                <a:t>1) يتعرف تعريف (1) المعادلات التفاضلية .</a:t>
              </a:r>
            </a:p>
            <a:p>
              <a:pPr marL="0" marR="0" lvl="0" indent="0" algn="r" defTabSz="914400" rtl="0" eaLnBrk="1" fontAlgn="auto" latinLnBrk="0" hangingPunct="1">
                <a:lnSpc>
                  <a:spcPct val="120000"/>
                </a:lnSpc>
                <a:spcBef>
                  <a:spcPts val="1000"/>
                </a:spcBef>
                <a:spcAft>
                  <a:spcPts val="0"/>
                </a:spcAft>
                <a:buClr>
                  <a:sysClr val="windowText" lastClr="000000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ar-KW" sz="2800" b="1" i="0" u="none" strike="noStrike" kern="1200" cap="all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 panose="020B0602020104020603"/>
                  <a:cs typeface="Mudir MT" pitchFamily="2" charset="-78"/>
                </a:rPr>
                <a:t>2) يتعرف تعريف (2) رتبة المعادلة التفاضلية .</a:t>
              </a:r>
            </a:p>
            <a:p>
              <a:pPr marL="0" marR="0" lvl="0" indent="0" algn="r" defTabSz="914400" rtl="0" eaLnBrk="1" fontAlgn="auto" latinLnBrk="0" hangingPunct="1">
                <a:lnSpc>
                  <a:spcPct val="120000"/>
                </a:lnSpc>
                <a:spcBef>
                  <a:spcPts val="1000"/>
                </a:spcBef>
                <a:spcAft>
                  <a:spcPts val="0"/>
                </a:spcAft>
                <a:buClr>
                  <a:sysClr val="windowText" lastClr="000000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ar-KW" sz="2800" b="1" dirty="0">
                  <a:ln>
                    <a:solidFill>
                      <a:srgbClr val="0070C0"/>
                    </a:solidFill>
                  </a:ln>
                  <a:solidFill>
                    <a:sysClr val="windowText" lastClr="000000"/>
                  </a:solidFill>
                  <a:latin typeface="Tw Cen MT" panose="020B0602020104020603"/>
                  <a:cs typeface="Mudir MT" pitchFamily="2" charset="-78"/>
                </a:rPr>
                <a:t>3) يتعرف تعريف (3) درجة المعادلة التفاضلية . </a:t>
              </a:r>
            </a:p>
            <a:p>
              <a:pPr marL="0" marR="0" lvl="0" indent="0" algn="r" defTabSz="914400" rtl="0" eaLnBrk="1" fontAlgn="auto" latinLnBrk="0" hangingPunct="1">
                <a:lnSpc>
                  <a:spcPct val="120000"/>
                </a:lnSpc>
                <a:spcBef>
                  <a:spcPts val="1000"/>
                </a:spcBef>
                <a:spcAft>
                  <a:spcPts val="0"/>
                </a:spcAft>
                <a:buClr>
                  <a:sysClr val="windowText" lastClr="000000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ar-KW" sz="2800" b="1" i="0" u="none" strike="noStrike" kern="1200" cap="all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 panose="020B0602020104020603"/>
                  <a:cs typeface="Mudir MT" pitchFamily="2" charset="-78"/>
                </a:rPr>
                <a:t>4) يتعرف على بعض القواعد التي تساعد في حل معادلات تفاضلية من الدرجة الأولى .</a:t>
              </a:r>
            </a:p>
            <a:p>
              <a:pPr marL="0" marR="0" lvl="0" indent="0" algn="r" defTabSz="914400" rtl="0" eaLnBrk="1" fontAlgn="auto" latinLnBrk="0" hangingPunct="1">
                <a:lnSpc>
                  <a:spcPct val="120000"/>
                </a:lnSpc>
                <a:spcBef>
                  <a:spcPts val="1000"/>
                </a:spcBef>
                <a:spcAft>
                  <a:spcPts val="0"/>
                </a:spcAft>
                <a:buClr>
                  <a:sysClr val="windowText" lastClr="000000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ar-KW" sz="2800" b="1" dirty="0">
                  <a:ln>
                    <a:solidFill>
                      <a:srgbClr val="0070C0"/>
                    </a:solidFill>
                  </a:ln>
                  <a:solidFill>
                    <a:sysClr val="windowText" lastClr="000000"/>
                  </a:solidFill>
                  <a:latin typeface="Tw Cen MT" panose="020B0602020104020603"/>
                  <a:cs typeface="Mudir MT" pitchFamily="2" charset="-78"/>
                </a:rPr>
                <a:t>5) يحل معادلات من الدرجة الأولى على الصورة </a:t>
              </a:r>
              <a:endParaRPr kumimoji="0" lang="ar-KW" sz="2800" b="1" i="0" u="none" strike="noStrike" kern="1200" cap="all" spc="0" normalizeH="0" baseline="0" noProof="0" dirty="0">
                <a:ln>
                  <a:solidFill>
                    <a:srgbClr val="0070C0"/>
                  </a:solidFill>
                </a:ln>
                <a:solidFill>
                  <a:sysClr val="windowText" lastClr="000000"/>
                </a:solidFill>
                <a:effectLst/>
                <a:uLnTx/>
                <a:uFillTx/>
                <a:latin typeface="Tw Cen MT" panose="020B0602020104020603"/>
                <a:cs typeface="Mudir MT" pitchFamily="2" charset="-78"/>
              </a:endParaRPr>
            </a:p>
            <a:p>
              <a:pPr marL="0" marR="0" lvl="0" indent="0" algn="r" defTabSz="914400" rtl="0" eaLnBrk="1" fontAlgn="auto" latinLnBrk="0" hangingPunct="1">
                <a:lnSpc>
                  <a:spcPct val="120000"/>
                </a:lnSpc>
                <a:spcBef>
                  <a:spcPts val="1000"/>
                </a:spcBef>
                <a:spcAft>
                  <a:spcPts val="0"/>
                </a:spcAft>
                <a:buClr>
                  <a:sysClr val="windowText" lastClr="000000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ar-KW" sz="2800" b="1" i="0" u="none" strike="noStrike" kern="1200" cap="all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 panose="020B0602020104020603"/>
                  <a:cs typeface="Mudir MT" pitchFamily="2" charset="-78"/>
                </a:rPr>
                <a:t> 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مربع نص 4">
                  <a:extLst>
                    <a:ext uri="{FF2B5EF4-FFF2-40B4-BE49-F238E27FC236}">
                      <a16:creationId xmlns:a16="http://schemas.microsoft.com/office/drawing/2014/main" id="{2262D8E1-F5EB-49E3-8042-A6771A64E2A5}"/>
                    </a:ext>
                  </a:extLst>
                </p:cNvPr>
                <p:cNvSpPr txBox="1"/>
                <p:nvPr/>
              </p:nvSpPr>
              <p:spPr>
                <a:xfrm>
                  <a:off x="814339" y="5393168"/>
                  <a:ext cx="2070538" cy="52322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́"/>
                            <m:ctrlPr>
                              <a:rPr lang="en-US" sz="2800" b="0" i="1" smtClean="0">
                                <a:ln>
                                  <a:solidFill>
                                    <a:srgbClr val="0070C0"/>
                                  </a:solidFill>
                                </a:ln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0" i="1" smtClean="0">
                                <a:ln>
                                  <a:solidFill>
                                    <a:srgbClr val="0070C0"/>
                                  </a:solidFill>
                                </a:ln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  <m:r>
                          <a:rPr lang="en-US" sz="2800" b="0" i="1" smtClean="0">
                            <a:ln>
                              <a:solidFill>
                                <a:srgbClr val="0070C0"/>
                              </a:solidFill>
                            </a:ln>
                            <a:latin typeface="Cambria Math" panose="02040503050406030204" pitchFamily="18" charset="0"/>
                          </a:rPr>
                          <m:t>=  </m:t>
                        </m:r>
                        <m:r>
                          <a:rPr lang="en-US" sz="2800" b="0" i="1" smtClean="0">
                            <a:ln>
                              <a:solidFill>
                                <a:srgbClr val="0070C0"/>
                              </a:solidFill>
                            </a:ln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800" b="0" i="1" smtClean="0">
                                <a:ln>
                                  <a:solidFill>
                                    <a:srgbClr val="0070C0"/>
                                  </a:solidFill>
                                </a:ln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n>
                                  <a:solidFill>
                                    <a:srgbClr val="0070C0"/>
                                  </a:solidFill>
                                </a:ln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oMath>
                    </m:oMathPara>
                  </a14:m>
                  <a:endParaRPr lang="ar-KW" sz="2800" dirty="0">
                    <a:ln>
                      <a:solidFill>
                        <a:srgbClr val="0070C0"/>
                      </a:solidFill>
                    </a:ln>
                  </a:endParaRPr>
                </a:p>
              </p:txBody>
            </p:sp>
          </mc:Choice>
          <mc:Fallback xmlns="">
            <p:sp>
              <p:nvSpPr>
                <p:cNvPr id="5" name="مربع نص 4">
                  <a:extLst>
                    <a:ext uri="{FF2B5EF4-FFF2-40B4-BE49-F238E27FC236}">
                      <a16:creationId xmlns:a16="http://schemas.microsoft.com/office/drawing/2014/main" id="{2262D8E1-F5EB-49E3-8042-A6771A64E2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4339" y="5393168"/>
                  <a:ext cx="2070538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6674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61916" y="95623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كتاب الطالب ص 86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147055" y="84083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rtl="0"/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المعادلات التفاضلية    ( 4 - 6 ) </a:t>
            </a:r>
            <a:r>
              <a:rPr lang="en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2941916" y="95624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28/02/2026 09:17 م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D3F624E3-1090-4F59-87A1-2DE625D39234}"/>
              </a:ext>
            </a:extLst>
          </p:cNvPr>
          <p:cNvSpPr txBox="1"/>
          <p:nvPr/>
        </p:nvSpPr>
        <p:spPr>
          <a:xfrm>
            <a:off x="7083971" y="1521504"/>
            <a:ext cx="1198199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1">
            <a:spAutoFit/>
          </a:bodyPr>
          <a:lstStyle/>
          <a:p>
            <a:pPr rtl="0"/>
            <a:r>
              <a:rPr lang="ar-AE" sz="2400" dirty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  <a:latin typeface="Calibri Light" panose="020F0302020204030204"/>
                <a:cs typeface="Arial" panose="020B0604020202020204" pitchFamily="34" charset="0"/>
              </a:rPr>
              <a:t>تعريف 1</a:t>
            </a:r>
            <a:endParaRPr lang="ar-KW" sz="2400" dirty="0">
              <a:ln>
                <a:solidFill>
                  <a:srgbClr val="C00000"/>
                </a:solidFill>
              </a:ln>
              <a:solidFill>
                <a:srgbClr val="7030A0"/>
              </a:solidFill>
              <a:latin typeface="Calibri Light" panose="020F0302020204030204"/>
              <a:cs typeface="Arial" panose="020B0604020202020204" pitchFamily="34" charset="0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7D941398-38C6-44C6-AE50-B8959389A437}"/>
              </a:ext>
            </a:extLst>
          </p:cNvPr>
          <p:cNvSpPr txBox="1"/>
          <p:nvPr/>
        </p:nvSpPr>
        <p:spPr>
          <a:xfrm>
            <a:off x="6549293" y="1978113"/>
            <a:ext cx="178432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dirty="0">
                <a:ln>
                  <a:solidFill>
                    <a:srgbClr val="C0000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المعادلات التفاضلية: </a:t>
            </a:r>
            <a:endParaRPr lang="ar-KW" dirty="0">
              <a:ln>
                <a:solidFill>
                  <a:srgbClr val="C0000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050A814F-528A-4363-B5C5-DB8D6190F051}"/>
              </a:ext>
            </a:extLst>
          </p:cNvPr>
          <p:cNvSpPr txBox="1"/>
          <p:nvPr/>
        </p:nvSpPr>
        <p:spPr>
          <a:xfrm>
            <a:off x="2510127" y="1949977"/>
            <a:ext cx="42798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dirty="0">
                <a:ln>
                  <a:solidFill>
                    <a:srgbClr val="C0000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هي معادلات تحتوي على دالة مجهولة و بعض مشتقاتها </a:t>
            </a:r>
            <a:endParaRPr lang="ar-KW" dirty="0">
              <a:ln>
                <a:solidFill>
                  <a:srgbClr val="C0000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E9529453-288F-4B67-A5AF-9053AAA24577}"/>
              </a:ext>
            </a:extLst>
          </p:cNvPr>
          <p:cNvSpPr txBox="1"/>
          <p:nvPr/>
        </p:nvSpPr>
        <p:spPr>
          <a:xfrm>
            <a:off x="7083971" y="2934070"/>
            <a:ext cx="1198201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1">
            <a:spAutoFit/>
          </a:bodyPr>
          <a:lstStyle/>
          <a:p>
            <a:pPr rtl="0"/>
            <a:r>
              <a:rPr lang="ar-AE" sz="2400" dirty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  <a:latin typeface="Calibri Light" panose="020F0302020204030204"/>
                <a:cs typeface="Arial" panose="020B0604020202020204" pitchFamily="34" charset="0"/>
              </a:rPr>
              <a:t>تعريف 2 </a:t>
            </a:r>
            <a:endParaRPr lang="ar-KW" sz="2400" dirty="0">
              <a:ln>
                <a:solidFill>
                  <a:srgbClr val="C00000"/>
                </a:solidFill>
              </a:ln>
              <a:solidFill>
                <a:srgbClr val="7030A0"/>
              </a:solidFill>
              <a:latin typeface="Calibri Light" panose="020F0302020204030204"/>
              <a:cs typeface="Arial" panose="020B0604020202020204" pitchFamily="34" charset="0"/>
            </a:endParaRP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1670399E-F893-4B38-B018-DA9F3031E7F6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4000" contrast="36000"/>
          </a:blip>
          <a:stretch>
            <a:fillRect/>
          </a:stretch>
        </p:blipFill>
        <p:spPr>
          <a:xfrm>
            <a:off x="2701281" y="464193"/>
            <a:ext cx="3477296" cy="914400"/>
          </a:xfrm>
          <a:prstGeom prst="rect">
            <a:avLst/>
          </a:prstGeom>
        </p:spPr>
      </p:pic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DCF3F9FD-2117-4699-BA39-ECD84D699195}"/>
              </a:ext>
            </a:extLst>
          </p:cNvPr>
          <p:cNvGrpSpPr/>
          <p:nvPr/>
        </p:nvGrpSpPr>
        <p:grpSpPr>
          <a:xfrm>
            <a:off x="5690983" y="2396793"/>
            <a:ext cx="2598663" cy="369332"/>
            <a:chOff x="4572000" y="2411557"/>
            <a:chExt cx="2598663" cy="369332"/>
          </a:xfrm>
        </p:grpSpPr>
        <p:sp>
          <p:nvSpPr>
            <p:cNvPr id="23" name="مربع نص 22">
              <a:extLst>
                <a:ext uri="{FF2B5EF4-FFF2-40B4-BE49-F238E27FC236}">
                  <a16:creationId xmlns:a16="http://schemas.microsoft.com/office/drawing/2014/main" id="{2D42ADBE-82BA-4947-9B55-5352520351D4}"/>
                </a:ext>
              </a:extLst>
            </p:cNvPr>
            <p:cNvSpPr txBox="1"/>
            <p:nvPr/>
          </p:nvSpPr>
          <p:spPr>
            <a:xfrm>
              <a:off x="4733925" y="2411557"/>
              <a:ext cx="2436738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rtl="0"/>
              <a:r>
                <a:rPr lang="ar-AE" dirty="0">
                  <a:ln>
                    <a:solidFill>
                      <a:srgbClr val="C0000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نستخدم عادةً       بدلاً من   </a:t>
              </a:r>
              <a:endParaRPr lang="ar-KW" dirty="0">
                <a:ln>
                  <a:solidFill>
                    <a:srgbClr val="C0000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مربع نص 6">
                  <a:extLst>
                    <a:ext uri="{FF2B5EF4-FFF2-40B4-BE49-F238E27FC236}">
                      <a16:creationId xmlns:a16="http://schemas.microsoft.com/office/drawing/2014/main" id="{A9C97E2C-76D3-4B0A-9036-99978B0A4DB5}"/>
                    </a:ext>
                  </a:extLst>
                </p:cNvPr>
                <p:cNvSpPr txBox="1"/>
                <p:nvPr/>
              </p:nvSpPr>
              <p:spPr>
                <a:xfrm>
                  <a:off x="4572000" y="2433442"/>
                  <a:ext cx="52027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algn="l" rt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C0000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AE" i="1" smtClean="0">
                            <a:ln>
                              <a:solidFill>
                                <a:srgbClr val="C0000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AE" i="1" smtClean="0">
                            <a:ln>
                              <a:solidFill>
                                <a:srgbClr val="C0000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AE" i="1" smtClean="0">
                            <a:ln>
                              <a:solidFill>
                                <a:srgbClr val="C0000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C0000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7" name="مربع نص 6">
                  <a:extLst>
                    <a:ext uri="{FF2B5EF4-FFF2-40B4-BE49-F238E27FC236}">
                      <a16:creationId xmlns:a16="http://schemas.microsoft.com/office/drawing/2014/main" id="{A9C97E2C-76D3-4B0A-9036-99978B0A4DB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000" y="2433442"/>
                  <a:ext cx="520271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13953" r="-13953" b="-34783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مربع نص 25">
                  <a:extLst>
                    <a:ext uri="{FF2B5EF4-FFF2-40B4-BE49-F238E27FC236}">
                      <a16:creationId xmlns:a16="http://schemas.microsoft.com/office/drawing/2014/main" id="{B3F43835-71BE-47CA-8405-49CF7277A723}"/>
                    </a:ext>
                  </a:extLst>
                </p:cNvPr>
                <p:cNvSpPr txBox="1"/>
                <p:nvPr/>
              </p:nvSpPr>
              <p:spPr>
                <a:xfrm>
                  <a:off x="5853325" y="2452626"/>
                  <a:ext cx="19793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algn="l" rt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C0000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C0000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6" name="مربع نص 25">
                  <a:extLst>
                    <a:ext uri="{FF2B5EF4-FFF2-40B4-BE49-F238E27FC236}">
                      <a16:creationId xmlns:a16="http://schemas.microsoft.com/office/drawing/2014/main" id="{B3F43835-71BE-47CA-8405-49CF7277A72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3325" y="2452626"/>
                  <a:ext cx="197938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28125" r="-25000" b="-26087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0C66F258-40A0-47C2-8E94-64BF284500D4}"/>
              </a:ext>
            </a:extLst>
          </p:cNvPr>
          <p:cNvSpPr txBox="1"/>
          <p:nvPr/>
        </p:nvSpPr>
        <p:spPr>
          <a:xfrm>
            <a:off x="5928030" y="3466546"/>
            <a:ext cx="235414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dirty="0">
                <a:ln>
                  <a:solidFill>
                    <a:srgbClr val="C0000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رتبة المعادلة التفاضلية :</a:t>
            </a:r>
            <a:endParaRPr lang="ar-KW" dirty="0">
              <a:ln>
                <a:solidFill>
                  <a:srgbClr val="C0000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0FEFD70F-6C6C-4512-9067-6643A16A0490}"/>
              </a:ext>
            </a:extLst>
          </p:cNvPr>
          <p:cNvSpPr txBox="1"/>
          <p:nvPr/>
        </p:nvSpPr>
        <p:spPr>
          <a:xfrm>
            <a:off x="2162236" y="3420379"/>
            <a:ext cx="42798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dirty="0">
                <a:ln>
                  <a:solidFill>
                    <a:srgbClr val="C0000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هي أعلى رتبة لمشتقة دالة موجودة في هذه المعادلة</a:t>
            </a:r>
            <a:endParaRPr lang="ar-KW" dirty="0">
              <a:ln>
                <a:solidFill>
                  <a:srgbClr val="C0000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B61F7EBD-3820-4152-BD29-60E8FED95AE3}"/>
              </a:ext>
            </a:extLst>
          </p:cNvPr>
          <p:cNvSpPr txBox="1"/>
          <p:nvPr/>
        </p:nvSpPr>
        <p:spPr>
          <a:xfrm>
            <a:off x="7243595" y="3893697"/>
            <a:ext cx="9313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فمثلاً : </a:t>
            </a:r>
            <a:endParaRPr lang="ar-KW" dirty="0">
              <a:ln>
                <a:solidFill>
                  <a:srgbClr val="0070C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مربع نص 11">
                <a:extLst>
                  <a:ext uri="{FF2B5EF4-FFF2-40B4-BE49-F238E27FC236}">
                    <a16:creationId xmlns:a16="http://schemas.microsoft.com/office/drawing/2014/main" id="{33D8A160-6ECF-4405-8FC4-772021E3947D}"/>
                  </a:ext>
                </a:extLst>
              </p:cNvPr>
              <p:cNvSpPr txBox="1"/>
              <p:nvPr/>
            </p:nvSpPr>
            <p:spPr>
              <a:xfrm>
                <a:off x="3618669" y="4253277"/>
                <a:ext cx="45562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,    </m:t>
                      </m:r>
                      <m:sSup>
                        <m:sSup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,  </m:t>
                      </m:r>
                      <m:sSup>
                        <m:sSup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𝑥𝑦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مربع نص 11">
                <a:extLst>
                  <a:ext uri="{FF2B5EF4-FFF2-40B4-BE49-F238E27FC236}">
                    <a16:creationId xmlns:a16="http://schemas.microsoft.com/office/drawing/2014/main" id="{33D8A160-6ECF-4405-8FC4-772021E394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8669" y="4253277"/>
                <a:ext cx="4556247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مربع نص 40">
            <a:extLst>
              <a:ext uri="{FF2B5EF4-FFF2-40B4-BE49-F238E27FC236}">
                <a16:creationId xmlns:a16="http://schemas.microsoft.com/office/drawing/2014/main" id="{76AFAF00-40F4-4370-BE8A-0AAD3A9EC272}"/>
              </a:ext>
            </a:extLst>
          </p:cNvPr>
          <p:cNvSpPr txBox="1"/>
          <p:nvPr/>
        </p:nvSpPr>
        <p:spPr>
          <a:xfrm>
            <a:off x="183014" y="4207109"/>
            <a:ext cx="324638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هي معادلات تفاضلية من الرتبة الأولى </a:t>
            </a:r>
            <a:endParaRPr lang="ar-KW" dirty="0">
              <a:ln>
                <a:solidFill>
                  <a:srgbClr val="0070C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مربع نص 41">
                <a:extLst>
                  <a:ext uri="{FF2B5EF4-FFF2-40B4-BE49-F238E27FC236}">
                    <a16:creationId xmlns:a16="http://schemas.microsoft.com/office/drawing/2014/main" id="{79DC7474-F086-4BA5-B4C8-E2021822002D}"/>
                  </a:ext>
                </a:extLst>
              </p:cNvPr>
              <p:cNvSpPr txBox="1"/>
              <p:nvPr/>
            </p:nvSpPr>
            <p:spPr>
              <a:xfrm>
                <a:off x="4542770" y="4816812"/>
                <a:ext cx="355520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′′</m:t>
                          </m:r>
                        </m:sup>
                      </m:sSup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,    </m:t>
                      </m:r>
                      <m:sSup>
                        <m:sSup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′′</m:t>
                          </m:r>
                        </m:sup>
                      </m:sSup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مربع نص 41">
                <a:extLst>
                  <a:ext uri="{FF2B5EF4-FFF2-40B4-BE49-F238E27FC236}">
                    <a16:creationId xmlns:a16="http://schemas.microsoft.com/office/drawing/2014/main" id="{79DC7474-F086-4BA5-B4C8-E202182200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2770" y="4816812"/>
                <a:ext cx="3555204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مربع نص 42">
            <a:extLst>
              <a:ext uri="{FF2B5EF4-FFF2-40B4-BE49-F238E27FC236}">
                <a16:creationId xmlns:a16="http://schemas.microsoft.com/office/drawing/2014/main" id="{1BCBBD75-2989-44EA-893B-BFF516FE2B1C}"/>
              </a:ext>
            </a:extLst>
          </p:cNvPr>
          <p:cNvSpPr txBox="1"/>
          <p:nvPr/>
        </p:nvSpPr>
        <p:spPr>
          <a:xfrm>
            <a:off x="124838" y="4799648"/>
            <a:ext cx="324638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هي معادلات تفاضلية من الرتبة الثانية  </a:t>
            </a:r>
            <a:endParaRPr lang="ar-KW" dirty="0">
              <a:ln>
                <a:solidFill>
                  <a:srgbClr val="0070C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44" name="مربع نص 43">
            <a:extLst>
              <a:ext uri="{FF2B5EF4-FFF2-40B4-BE49-F238E27FC236}">
                <a16:creationId xmlns:a16="http://schemas.microsoft.com/office/drawing/2014/main" id="{25D00205-8188-4DBD-93FC-989B6171C780}"/>
              </a:ext>
            </a:extLst>
          </p:cNvPr>
          <p:cNvSpPr txBox="1"/>
          <p:nvPr/>
        </p:nvSpPr>
        <p:spPr>
          <a:xfrm>
            <a:off x="7273070" y="5549517"/>
            <a:ext cx="9313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و لكن : </a:t>
            </a:r>
            <a:endParaRPr lang="ar-KW" dirty="0">
              <a:ln>
                <a:solidFill>
                  <a:srgbClr val="0070C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E1A37260-9199-4A1D-99CD-E1A9F1F31954}"/>
                  </a:ext>
                </a:extLst>
              </p:cNvPr>
              <p:cNvSpPr txBox="1"/>
              <p:nvPr/>
            </p:nvSpPr>
            <p:spPr>
              <a:xfrm>
                <a:off x="6320373" y="5613909"/>
                <a:ext cx="116192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E1A37260-9199-4A1D-99CD-E1A9F1F319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0373" y="5613909"/>
                <a:ext cx="1161921" cy="276999"/>
              </a:xfrm>
              <a:prstGeom prst="rect">
                <a:avLst/>
              </a:prstGeom>
              <a:blipFill>
                <a:blip r:embed="rId7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مربع نص 45">
            <a:extLst>
              <a:ext uri="{FF2B5EF4-FFF2-40B4-BE49-F238E27FC236}">
                <a16:creationId xmlns:a16="http://schemas.microsoft.com/office/drawing/2014/main" id="{DC03ECDD-E8C6-42DD-8F11-71D4B6E03E92}"/>
              </a:ext>
            </a:extLst>
          </p:cNvPr>
          <p:cNvSpPr txBox="1"/>
          <p:nvPr/>
        </p:nvSpPr>
        <p:spPr>
          <a:xfrm>
            <a:off x="4223103" y="5594701"/>
            <a:ext cx="187289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ليست معادلة تفاضلية </a:t>
            </a:r>
            <a:endParaRPr lang="ar-KW" dirty="0">
              <a:ln>
                <a:solidFill>
                  <a:srgbClr val="0070C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366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8" grpId="0"/>
      <p:bldP spid="30" grpId="0" animBg="1"/>
      <p:bldP spid="27" grpId="0"/>
      <p:bldP spid="36" grpId="0"/>
      <p:bldP spid="40" grpId="0"/>
      <p:bldP spid="12" grpId="0"/>
      <p:bldP spid="41" grpId="0"/>
      <p:bldP spid="42" grpId="0"/>
      <p:bldP spid="43" grpId="0"/>
      <p:bldP spid="44" grpId="0"/>
      <p:bldP spid="45" grpId="0"/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136986" y="127154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كتاب الطالب ص 86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222125" y="115614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rtl="0"/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المعادلات التفاضلية    ( 4 - 6 ) </a:t>
            </a:r>
            <a:r>
              <a:rPr lang="en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016986" y="127155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28/02/2026 09:17 م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1652D543-5668-4B9F-B1A0-C1EE706EEF92}"/>
              </a:ext>
            </a:extLst>
          </p:cNvPr>
          <p:cNvSpPr txBox="1"/>
          <p:nvPr/>
        </p:nvSpPr>
        <p:spPr>
          <a:xfrm>
            <a:off x="9259264" y="648520"/>
            <a:ext cx="1223900" cy="954107"/>
          </a:xfrm>
          <a:prstGeom prst="rect">
            <a:avLst/>
          </a:prstGeom>
          <a:solidFill>
            <a:srgbClr val="00B0F0"/>
          </a:solidFill>
        </p:spPr>
        <p:txBody>
          <a:bodyPr wrap="square" rtlCol="1">
            <a:spAutoFit/>
          </a:bodyPr>
          <a:lstStyle/>
          <a:p>
            <a:pPr rtl="0"/>
            <a:r>
              <a:rPr lang="ar-AE" sz="2800" dirty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  <a:latin typeface="Calibri" panose="020F0502020204030204"/>
                <a:cs typeface="Arial" panose="020B0604020202020204" pitchFamily="34" charset="0"/>
              </a:rPr>
              <a:t>تعريف 3 </a:t>
            </a:r>
            <a:endParaRPr lang="ar-KW" sz="2800" dirty="0">
              <a:ln>
                <a:solidFill>
                  <a:srgbClr val="C00000"/>
                </a:solidFill>
              </a:ln>
              <a:solidFill>
                <a:srgbClr val="7030A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BAAE68C6-29EC-4F22-BEBE-7CF6E75CCE1C}"/>
              </a:ext>
            </a:extLst>
          </p:cNvPr>
          <p:cNvSpPr txBox="1"/>
          <p:nvPr/>
        </p:nvSpPr>
        <p:spPr>
          <a:xfrm>
            <a:off x="5954613" y="726022"/>
            <a:ext cx="330465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sz="2800" dirty="0">
                <a:ln>
                  <a:solidFill>
                    <a:srgbClr val="C0000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درجة  المعادلة التفاضلية :</a:t>
            </a:r>
            <a:endParaRPr lang="ar-KW" sz="2800" dirty="0">
              <a:ln>
                <a:solidFill>
                  <a:srgbClr val="C0000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ED6CA19C-BDA6-4B38-B1DD-42D007F9E3E6}"/>
              </a:ext>
            </a:extLst>
          </p:cNvPr>
          <p:cNvSpPr txBox="1"/>
          <p:nvPr/>
        </p:nvSpPr>
        <p:spPr>
          <a:xfrm>
            <a:off x="976958" y="1161188"/>
            <a:ext cx="651086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sz="2800" dirty="0">
                <a:ln>
                  <a:solidFill>
                    <a:srgbClr val="C0000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هي أكبر أس لأعلى المشتقات رتبة</a:t>
            </a:r>
            <a:endParaRPr lang="ar-KW" sz="2800" dirty="0">
              <a:ln>
                <a:solidFill>
                  <a:srgbClr val="C0000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1FD0A815-EF7D-4841-8C72-DB6C6835D79C}"/>
              </a:ext>
            </a:extLst>
          </p:cNvPr>
          <p:cNvSpPr txBox="1"/>
          <p:nvPr/>
        </p:nvSpPr>
        <p:spPr>
          <a:xfrm>
            <a:off x="8229600" y="1740259"/>
            <a:ext cx="137702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sz="2800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فمثلاً : </a:t>
            </a:r>
            <a:endParaRPr lang="ar-KW" sz="2800" dirty="0">
              <a:ln>
                <a:solidFill>
                  <a:srgbClr val="0070C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8E6B0819-AE97-482D-9A33-161E6B60F7C7}"/>
                  </a:ext>
                </a:extLst>
              </p:cNvPr>
              <p:cNvSpPr txBox="1"/>
              <p:nvPr/>
            </p:nvSpPr>
            <p:spPr>
              <a:xfrm>
                <a:off x="6440161" y="2309647"/>
                <a:ext cx="287675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800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′′</m:t>
                          </m:r>
                        </m:sup>
                      </m:sSup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ar-KW" sz="28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8E6B0819-AE97-482D-9A33-161E6B60F7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0161" y="2309647"/>
                <a:ext cx="2876750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مربع نص 30">
            <a:extLst>
              <a:ext uri="{FF2B5EF4-FFF2-40B4-BE49-F238E27FC236}">
                <a16:creationId xmlns:a16="http://schemas.microsoft.com/office/drawing/2014/main" id="{A20610C6-DBF1-4C81-9E34-2EF18637D26E}"/>
              </a:ext>
            </a:extLst>
          </p:cNvPr>
          <p:cNvSpPr txBox="1"/>
          <p:nvPr/>
        </p:nvSpPr>
        <p:spPr>
          <a:xfrm>
            <a:off x="1229711" y="2263479"/>
            <a:ext cx="494554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sz="2800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هي معادلة تفاضلية من الدرجة الأولى </a:t>
            </a:r>
            <a:endParaRPr lang="ar-KW" sz="2800" dirty="0">
              <a:ln>
                <a:solidFill>
                  <a:srgbClr val="0070C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مربع نص 47">
                <a:extLst>
                  <a:ext uri="{FF2B5EF4-FFF2-40B4-BE49-F238E27FC236}">
                    <a16:creationId xmlns:a16="http://schemas.microsoft.com/office/drawing/2014/main" id="{69E08CF1-40FB-4392-9ABD-A0B10F29C9B2}"/>
                  </a:ext>
                </a:extLst>
              </p:cNvPr>
              <p:cNvSpPr txBox="1"/>
              <p:nvPr/>
            </p:nvSpPr>
            <p:spPr>
              <a:xfrm>
                <a:off x="6648788" y="3182858"/>
                <a:ext cx="1658403" cy="881523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AE" sz="2800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ar-KW" sz="28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8" name="مربع نص 47">
                <a:extLst>
                  <a:ext uri="{FF2B5EF4-FFF2-40B4-BE49-F238E27FC236}">
                    <a16:creationId xmlns:a16="http://schemas.microsoft.com/office/drawing/2014/main" id="{69E08CF1-40FB-4392-9ABD-A0B10F29C9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8788" y="3182858"/>
                <a:ext cx="1658403" cy="8815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مربع نص 48">
            <a:extLst>
              <a:ext uri="{FF2B5EF4-FFF2-40B4-BE49-F238E27FC236}">
                <a16:creationId xmlns:a16="http://schemas.microsoft.com/office/drawing/2014/main" id="{E4F6F79A-0C8C-4713-8CE6-3F3E6D36A978}"/>
              </a:ext>
            </a:extLst>
          </p:cNvPr>
          <p:cNvSpPr txBox="1"/>
          <p:nvPr/>
        </p:nvSpPr>
        <p:spPr>
          <a:xfrm>
            <a:off x="1524000" y="3307956"/>
            <a:ext cx="482992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sz="2800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هي معادلة تفاضلية من الدرجة الثانية </a:t>
            </a:r>
            <a:endParaRPr lang="ar-KW" sz="2800" dirty="0">
              <a:ln>
                <a:solidFill>
                  <a:srgbClr val="0070C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مربع نص 49">
                <a:extLst>
                  <a:ext uri="{FF2B5EF4-FFF2-40B4-BE49-F238E27FC236}">
                    <a16:creationId xmlns:a16="http://schemas.microsoft.com/office/drawing/2014/main" id="{98161F0D-6342-4086-AEEB-6877783C0CAE}"/>
                  </a:ext>
                </a:extLst>
              </p:cNvPr>
              <p:cNvSpPr txBox="1"/>
              <p:nvPr/>
            </p:nvSpPr>
            <p:spPr>
              <a:xfrm>
                <a:off x="5828517" y="4455285"/>
                <a:ext cx="343074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AE" sz="2800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′′</m:t>
                              </m:r>
                            </m:sup>
                          </m:sSup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sSup>
                        <m:sSupPr>
                          <m:ctrlP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ar-KW" sz="28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0" name="مربع نص 49">
                <a:extLst>
                  <a:ext uri="{FF2B5EF4-FFF2-40B4-BE49-F238E27FC236}">
                    <a16:creationId xmlns:a16="http://schemas.microsoft.com/office/drawing/2014/main" id="{98161F0D-6342-4086-AEEB-6877783C0C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8517" y="4455285"/>
                <a:ext cx="3430747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مربع نص 50">
            <a:extLst>
              <a:ext uri="{FF2B5EF4-FFF2-40B4-BE49-F238E27FC236}">
                <a16:creationId xmlns:a16="http://schemas.microsoft.com/office/drawing/2014/main" id="{0D857BEE-3373-4C92-B843-8AB8AEFD8329}"/>
              </a:ext>
            </a:extLst>
          </p:cNvPr>
          <p:cNvSpPr txBox="1"/>
          <p:nvPr/>
        </p:nvSpPr>
        <p:spPr>
          <a:xfrm>
            <a:off x="1020677" y="4417847"/>
            <a:ext cx="462587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sz="2800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هي معادلة تفاضلية من الدرجة الثالثة </a:t>
            </a:r>
            <a:endParaRPr lang="ar-KW" sz="2800" dirty="0">
              <a:ln>
                <a:solidFill>
                  <a:srgbClr val="0070C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202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/>
      <p:bldP spid="39" grpId="0"/>
      <p:bldP spid="28" grpId="0"/>
      <p:bldP spid="29" grpId="0"/>
      <p:bldP spid="31" grpId="0"/>
      <p:bldP spid="48" grpId="0"/>
      <p:bldP spid="49" grpId="0"/>
      <p:bldP spid="50" grpId="0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126476" y="106133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كتاب الطالب ص 87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211615" y="94593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rtl="0"/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المعادلات التفاضلية    ( 4 - 6 ) </a:t>
            </a:r>
            <a:r>
              <a:rPr lang="en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006476" y="106134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28/02/2026 09:17 م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08E7FFB1-A8F8-4400-A397-FB9E05505123}"/>
              </a:ext>
            </a:extLst>
          </p:cNvPr>
          <p:cNvSpPr txBox="1"/>
          <p:nvPr/>
        </p:nvSpPr>
        <p:spPr>
          <a:xfrm>
            <a:off x="8010800" y="3546278"/>
            <a:ext cx="9334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b="1" dirty="0">
                <a:ln>
                  <a:solidFill>
                    <a:srgbClr val="0070C0"/>
                  </a:solidFill>
                </a:ln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الحل :</a:t>
            </a:r>
            <a:endParaRPr lang="ar-KW" b="1" dirty="0">
              <a:ln>
                <a:solidFill>
                  <a:srgbClr val="0070C0"/>
                </a:solidFill>
              </a:ln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مربع نص 8">
                <a:extLst>
                  <a:ext uri="{FF2B5EF4-FFF2-40B4-BE49-F238E27FC236}">
                    <a16:creationId xmlns:a16="http://schemas.microsoft.com/office/drawing/2014/main" id="{86996E95-2347-4D5C-888B-2A02511EE685}"/>
                  </a:ext>
                </a:extLst>
              </p:cNvPr>
              <p:cNvSpPr txBox="1"/>
              <p:nvPr/>
            </p:nvSpPr>
            <p:spPr>
              <a:xfrm>
                <a:off x="2632452" y="3481552"/>
                <a:ext cx="1638429" cy="419987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ar-KW" sz="24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مربع نص 8">
                <a:extLst>
                  <a:ext uri="{FF2B5EF4-FFF2-40B4-BE49-F238E27FC236}">
                    <a16:creationId xmlns:a16="http://schemas.microsoft.com/office/drawing/2014/main" id="{86996E95-2347-4D5C-888B-2A02511EE6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452" y="3481552"/>
                <a:ext cx="1638429" cy="4199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مربع نص 9">
                <a:extLst>
                  <a:ext uri="{FF2B5EF4-FFF2-40B4-BE49-F238E27FC236}">
                    <a16:creationId xmlns:a16="http://schemas.microsoft.com/office/drawing/2014/main" id="{9AE50B54-9202-40B7-9EF6-B77248E36BCC}"/>
                  </a:ext>
                </a:extLst>
              </p:cNvPr>
              <p:cNvSpPr txBox="1"/>
              <p:nvPr/>
            </p:nvSpPr>
            <p:spPr>
              <a:xfrm>
                <a:off x="2650739" y="4219058"/>
                <a:ext cx="998884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ar-KW" sz="24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مربع نص 9">
                <a:extLst>
                  <a:ext uri="{FF2B5EF4-FFF2-40B4-BE49-F238E27FC236}">
                    <a16:creationId xmlns:a16="http://schemas.microsoft.com/office/drawing/2014/main" id="{9AE50B54-9202-40B7-9EF6-B77248E36B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0739" y="4219058"/>
                <a:ext cx="998884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ABA13FCB-BF57-4B1D-8A06-164CCEE60712}"/>
                  </a:ext>
                </a:extLst>
              </p:cNvPr>
              <p:cNvSpPr txBox="1"/>
              <p:nvPr/>
            </p:nvSpPr>
            <p:spPr>
              <a:xfrm>
                <a:off x="3280490" y="4219058"/>
                <a:ext cx="629076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ar-KW" sz="24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ABA13FCB-BF57-4B1D-8A06-164CCEE607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0490" y="4219058"/>
                <a:ext cx="62907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مربع نص 26">
                <a:extLst>
                  <a:ext uri="{FF2B5EF4-FFF2-40B4-BE49-F238E27FC236}">
                    <a16:creationId xmlns:a16="http://schemas.microsoft.com/office/drawing/2014/main" id="{3C5B0AAC-283F-4168-95E9-50FD6E0A338D}"/>
                  </a:ext>
                </a:extLst>
              </p:cNvPr>
              <p:cNvSpPr txBox="1"/>
              <p:nvPr/>
            </p:nvSpPr>
            <p:spPr>
              <a:xfrm>
                <a:off x="3539859" y="4181226"/>
                <a:ext cx="789788" cy="419987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AE" sz="2400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ar-KW" sz="24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مربع نص 26">
                <a:extLst>
                  <a:ext uri="{FF2B5EF4-FFF2-40B4-BE49-F238E27FC236}">
                    <a16:creationId xmlns:a16="http://schemas.microsoft.com/office/drawing/2014/main" id="{3C5B0AAC-283F-4168-95E9-50FD6E0A33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9859" y="4181226"/>
                <a:ext cx="789788" cy="4199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مربع نص 29">
            <a:extLst>
              <a:ext uri="{FF2B5EF4-FFF2-40B4-BE49-F238E27FC236}">
                <a16:creationId xmlns:a16="http://schemas.microsoft.com/office/drawing/2014/main" id="{64ADBFBA-E38F-4C6A-86EA-8FF97E448D0C}"/>
              </a:ext>
            </a:extLst>
          </p:cNvPr>
          <p:cNvSpPr txBox="1"/>
          <p:nvPr/>
        </p:nvSpPr>
        <p:spPr>
          <a:xfrm>
            <a:off x="4181201" y="3492564"/>
            <a:ext cx="282056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sz="2400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أوجد المشتقة الأولى </a:t>
            </a:r>
            <a:endParaRPr lang="ar-KW" sz="2400" dirty="0">
              <a:ln>
                <a:solidFill>
                  <a:srgbClr val="0070C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688A6060-F7CD-4F7E-8AA6-31C9700149A2}"/>
              </a:ext>
            </a:extLst>
          </p:cNvPr>
          <p:cNvSpPr txBox="1"/>
          <p:nvPr/>
        </p:nvSpPr>
        <p:spPr>
          <a:xfrm>
            <a:off x="3619013" y="4920451"/>
            <a:ext cx="4195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sz="2400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عوّض في المعادلة التفاضلية </a:t>
            </a:r>
            <a:endParaRPr lang="ar-KW" sz="2400" dirty="0">
              <a:ln>
                <a:solidFill>
                  <a:srgbClr val="0070C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مربع نص 33">
                <a:extLst>
                  <a:ext uri="{FF2B5EF4-FFF2-40B4-BE49-F238E27FC236}">
                    <a16:creationId xmlns:a16="http://schemas.microsoft.com/office/drawing/2014/main" id="{0A45627E-27A5-4678-9168-961BADD9F863}"/>
                  </a:ext>
                </a:extLst>
              </p:cNvPr>
              <p:cNvSpPr txBox="1"/>
              <p:nvPr/>
            </p:nvSpPr>
            <p:spPr>
              <a:xfrm>
                <a:off x="1731531" y="5289783"/>
                <a:ext cx="3826144" cy="419987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AE" sz="2400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𝑥𝑒</m:t>
                          </m:r>
                        </m:e>
                        <m:sup>
                          <m:sSup>
                            <m:sSup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ar-KW" sz="24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مربع نص 33">
                <a:extLst>
                  <a:ext uri="{FF2B5EF4-FFF2-40B4-BE49-F238E27FC236}">
                    <a16:creationId xmlns:a16="http://schemas.microsoft.com/office/drawing/2014/main" id="{0A45627E-27A5-4678-9168-961BADD9F8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1531" y="5289783"/>
                <a:ext cx="3826144" cy="4199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6E1FEB7E-7A28-4101-9A47-129C867A26D7}"/>
              </a:ext>
            </a:extLst>
          </p:cNvPr>
          <p:cNvGrpSpPr/>
          <p:nvPr/>
        </p:nvGrpSpPr>
        <p:grpSpPr>
          <a:xfrm>
            <a:off x="2424867" y="5923969"/>
            <a:ext cx="5481382" cy="854305"/>
            <a:chOff x="4743451" y="4727968"/>
            <a:chExt cx="3726548" cy="854305"/>
          </a:xfrm>
        </p:grpSpPr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84F51CD5-2287-4475-9C89-CCD414641DF3}"/>
                </a:ext>
              </a:extLst>
            </p:cNvPr>
            <p:cNvSpPr txBox="1"/>
            <p:nvPr/>
          </p:nvSpPr>
          <p:spPr>
            <a:xfrm>
              <a:off x="4743451" y="4751276"/>
              <a:ext cx="372654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rtl="0"/>
              <a:r>
                <a:rPr lang="ar-AE" sz="24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الدالة                 هي حل للمعادلة التفاضلية </a:t>
              </a:r>
              <a:endParaRPr lang="ar-KW" sz="2400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مربع نص 35">
                  <a:extLst>
                    <a:ext uri="{FF2B5EF4-FFF2-40B4-BE49-F238E27FC236}">
                      <a16:creationId xmlns:a16="http://schemas.microsoft.com/office/drawing/2014/main" id="{97E2BF55-1FD2-466B-93A7-4075F708DA74}"/>
                    </a:ext>
                  </a:extLst>
                </p:cNvPr>
                <p:cNvSpPr txBox="1"/>
                <p:nvPr/>
              </p:nvSpPr>
              <p:spPr>
                <a:xfrm>
                  <a:off x="7066515" y="4727968"/>
                  <a:ext cx="1113895" cy="4199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algn="l" rt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sz="2400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AE" sz="2400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AE" sz="2400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AE" sz="2400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AE" sz="2400" i="1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AE" sz="2400" i="1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AE" sz="2400" i="1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sup>
                        </m:sSup>
                      </m:oMath>
                    </m:oMathPara>
                  </a14:m>
                  <a:endParaRPr lang="ar-KW" sz="2400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6" name="مربع نص 35">
                  <a:extLst>
                    <a:ext uri="{FF2B5EF4-FFF2-40B4-BE49-F238E27FC236}">
                      <a16:creationId xmlns:a16="http://schemas.microsoft.com/office/drawing/2014/main" id="{97E2BF55-1FD2-466B-93A7-4075F708DA7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66515" y="4727968"/>
                  <a:ext cx="1113895" cy="419987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19" name="عنصر نائب للصورة 5" descr="‫كتاب الطالب 12 علمي ف2.pdf - ملف التعريف 1 - Microsoft​ Edge‬">
            <a:extLst>
              <a:ext uri="{FF2B5EF4-FFF2-40B4-BE49-F238E27FC236}">
                <a16:creationId xmlns:a16="http://schemas.microsoft.com/office/drawing/2014/main" id="{E5C0C0E1-59F6-4BFD-9787-4A575C1FACB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3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4257" y="1661645"/>
            <a:ext cx="6172200" cy="1452283"/>
          </a:xfrm>
          <a:prstGeom prst="rect">
            <a:avLst/>
          </a:prstGeom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E4F55901-FF53-4FCC-A1F9-215C9F8A7F46}"/>
              </a:ext>
            </a:extLst>
          </p:cNvPr>
          <p:cNvSpPr/>
          <p:nvPr/>
        </p:nvSpPr>
        <p:spPr>
          <a:xfrm>
            <a:off x="7730184" y="2898320"/>
            <a:ext cx="933450" cy="58323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71DEC153-659C-42B1-A8B1-5464237E35B8}"/>
              </a:ext>
            </a:extLst>
          </p:cNvPr>
          <p:cNvSpPr txBox="1"/>
          <p:nvPr/>
        </p:nvSpPr>
        <p:spPr>
          <a:xfrm>
            <a:off x="3725081" y="630957"/>
            <a:ext cx="552367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dirty="0">
                <a:ln>
                  <a:solidFill>
                    <a:srgbClr val="C0000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حل المعادلة التفاضلية هو إيجاد دوال مع مشتقاتها تحقق هذه  المعادلات</a:t>
            </a:r>
            <a:endParaRPr lang="ar-KW" dirty="0">
              <a:ln>
                <a:solidFill>
                  <a:srgbClr val="C0000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754C35A8-7C2B-4B96-AB4B-0D58D34AED09}"/>
              </a:ext>
            </a:extLst>
          </p:cNvPr>
          <p:cNvSpPr txBox="1"/>
          <p:nvPr/>
        </p:nvSpPr>
        <p:spPr>
          <a:xfrm>
            <a:off x="3660992" y="1180537"/>
            <a:ext cx="552367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dirty="0">
                <a:ln>
                  <a:solidFill>
                    <a:srgbClr val="C0000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ستقتصر دراستنا على حل معادلات من الدرجة الأولى </a:t>
            </a:r>
            <a:endParaRPr lang="ar-KW" dirty="0">
              <a:ln>
                <a:solidFill>
                  <a:srgbClr val="C00000"/>
                </a:solidFill>
              </a:ln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83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9" grpId="0"/>
      <p:bldP spid="10" grpId="0"/>
      <p:bldP spid="26" grpId="0"/>
      <p:bldP spid="27" grpId="0"/>
      <p:bldP spid="30" grpId="0"/>
      <p:bldP spid="32" grpId="0"/>
      <p:bldP spid="34" grpId="0"/>
      <p:bldP spid="22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158007" y="116644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كتاب الطالب ص 88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243146" y="105104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rtl="0"/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المعادلات التفاضلية    ( 4 - 6 ) </a:t>
            </a:r>
            <a:r>
              <a:rPr lang="en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038007" y="116645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28/02/2026 09:17 م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63FF45F-F8CF-41DB-AEA7-3244559C2700}"/>
              </a:ext>
            </a:extLst>
          </p:cNvPr>
          <p:cNvSpPr txBox="1"/>
          <p:nvPr/>
        </p:nvSpPr>
        <p:spPr>
          <a:xfrm>
            <a:off x="3301376" y="485977"/>
            <a:ext cx="588353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sz="2400" dirty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هناك بعض القواعد تساعد في حل المعادلات التفاضلية </a:t>
            </a:r>
            <a:endParaRPr lang="ar-KW" sz="2400" dirty="0">
              <a:solidFill>
                <a:prstClr val="black"/>
              </a:solidFill>
              <a:latin typeface="Calibri Light" panose="020F0302020204030204"/>
              <a:cs typeface="Arial" panose="020B0604020202020204" pitchFamily="34" charset="0"/>
            </a:endParaRPr>
          </a:p>
        </p:txBody>
      </p:sp>
      <p:grpSp>
        <p:nvGrpSpPr>
          <p:cNvPr id="19" name="مجموعة 18">
            <a:extLst>
              <a:ext uri="{FF2B5EF4-FFF2-40B4-BE49-F238E27FC236}">
                <a16:creationId xmlns:a16="http://schemas.microsoft.com/office/drawing/2014/main" id="{88F66E10-8B46-4B49-A7F3-862A98A7D64F}"/>
              </a:ext>
            </a:extLst>
          </p:cNvPr>
          <p:cNvGrpSpPr/>
          <p:nvPr/>
        </p:nvGrpSpPr>
        <p:grpSpPr>
          <a:xfrm>
            <a:off x="411476" y="1082825"/>
            <a:ext cx="8458200" cy="1269225"/>
            <a:chOff x="685800" y="1051675"/>
            <a:chExt cx="8458200" cy="1269225"/>
          </a:xfrm>
        </p:grpSpPr>
        <p:sp>
          <p:nvSpPr>
            <p:cNvPr id="39" name="مربع نص 38">
              <a:extLst>
                <a:ext uri="{FF2B5EF4-FFF2-40B4-BE49-F238E27FC236}">
                  <a16:creationId xmlns:a16="http://schemas.microsoft.com/office/drawing/2014/main" id="{842CEA42-FCAC-4790-BE23-34FBF9877C1D}"/>
                </a:ext>
              </a:extLst>
            </p:cNvPr>
            <p:cNvSpPr txBox="1"/>
            <p:nvPr/>
          </p:nvSpPr>
          <p:spPr>
            <a:xfrm>
              <a:off x="685800" y="1051675"/>
              <a:ext cx="8458200" cy="101566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rtl="0"/>
              <a:r>
                <a:rPr lang="ar-AE" sz="2000" dirty="0">
                  <a:ln>
                    <a:solidFill>
                      <a:srgbClr val="7030A0"/>
                    </a:solidFill>
                  </a:ln>
                  <a:solidFill>
                    <a:srgbClr val="C00000"/>
                  </a:solidFill>
                  <a:latin typeface="Calibri Light" panose="020F0302020204030204"/>
                  <a:cs typeface="Arial" panose="020B0604020202020204" pitchFamily="34" charset="0"/>
                </a:rPr>
                <a:t>المعادلات التفاضلية من الرتبة الأولى و الدرجة الأولى التي على الصورة                   </a:t>
              </a:r>
              <a:endParaRPr lang="en-AE" sz="2000" dirty="0">
                <a:ln>
                  <a:solidFill>
                    <a:srgbClr val="7030A0"/>
                  </a:solidFill>
                </a:ln>
                <a:solidFill>
                  <a:srgbClr val="C00000"/>
                </a:solidFill>
                <a:latin typeface="Calibri Light" panose="020F0302020204030204"/>
              </a:endParaRPr>
            </a:p>
            <a:p>
              <a:pPr rtl="0"/>
              <a:endParaRPr lang="en-AE" sz="2000" dirty="0">
                <a:ln>
                  <a:solidFill>
                    <a:srgbClr val="7030A0"/>
                  </a:solidFill>
                </a:ln>
                <a:solidFill>
                  <a:srgbClr val="C00000"/>
                </a:solidFill>
                <a:latin typeface="Calibri Light" panose="020F0302020204030204"/>
              </a:endParaRPr>
            </a:p>
            <a:p>
              <a:pPr rtl="0"/>
              <a:r>
                <a:rPr lang="ar-AE" sz="2000" dirty="0">
                  <a:ln>
                    <a:solidFill>
                      <a:srgbClr val="7030A0"/>
                    </a:solidFill>
                  </a:ln>
                  <a:solidFill>
                    <a:srgbClr val="C00000"/>
                  </a:solidFill>
                  <a:latin typeface="Calibri Light" panose="020F0302020204030204"/>
                  <a:cs typeface="Arial" panose="020B0604020202020204" pitchFamily="34" charset="0"/>
                </a:rPr>
                <a:t>حلها يكون على الصورة </a:t>
              </a:r>
              <a:endParaRPr lang="ar-KW" sz="2000" dirty="0">
                <a:ln>
                  <a:solidFill>
                    <a:srgbClr val="7030A0"/>
                  </a:solidFill>
                </a:ln>
                <a:solidFill>
                  <a:srgbClr val="C00000"/>
                </a:solidFill>
                <a:latin typeface="Calibri Light" panose="020F03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مربع نص 39">
                  <a:extLst>
                    <a:ext uri="{FF2B5EF4-FFF2-40B4-BE49-F238E27FC236}">
                      <a16:creationId xmlns:a16="http://schemas.microsoft.com/office/drawing/2014/main" id="{9566C011-4E3C-4614-94AB-70F8229396ED}"/>
                    </a:ext>
                  </a:extLst>
                </p:cNvPr>
                <p:cNvSpPr txBox="1"/>
                <p:nvPr/>
              </p:nvSpPr>
              <p:spPr>
                <a:xfrm>
                  <a:off x="1975447" y="1051675"/>
                  <a:ext cx="1144288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algn="l" rt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AE" sz="2000" i="1" dirty="0" smtClean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AE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AE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AE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AE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AE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ar-KW" sz="2000" dirty="0">
                    <a:ln>
                      <a:solidFill>
                        <a:srgbClr val="7030A0"/>
                      </a:solidFill>
                    </a:ln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0" name="مربع نص 39">
                  <a:extLst>
                    <a:ext uri="{FF2B5EF4-FFF2-40B4-BE49-F238E27FC236}">
                      <a16:creationId xmlns:a16="http://schemas.microsoft.com/office/drawing/2014/main" id="{9566C011-4E3C-4614-94AB-70F8229396E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75447" y="1051675"/>
                  <a:ext cx="1144288" cy="307777"/>
                </a:xfrm>
                <a:prstGeom prst="rect">
                  <a:avLst/>
                </a:prstGeom>
                <a:blipFill>
                  <a:blip r:embed="rId8"/>
                  <a:stretch>
                    <a:fillRect l="-4278" r="-7487" b="-40000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مربع نص 40">
                  <a:extLst>
                    <a:ext uri="{FF2B5EF4-FFF2-40B4-BE49-F238E27FC236}">
                      <a16:creationId xmlns:a16="http://schemas.microsoft.com/office/drawing/2014/main" id="{69B595C9-E454-4133-83B9-4F0C2BD531C8}"/>
                    </a:ext>
                  </a:extLst>
                </p:cNvPr>
                <p:cNvSpPr txBox="1"/>
                <p:nvPr/>
              </p:nvSpPr>
              <p:spPr>
                <a:xfrm>
                  <a:off x="5373702" y="1513563"/>
                  <a:ext cx="1657057" cy="8073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algn="l" rt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sz="2000" i="1" smtClean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AE" sz="2000" i="1" smtClean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n-AE" sz="2000" i="1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AE" sz="2000" i="1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AE" sz="2000" i="1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AE" sz="2000" i="1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AE" sz="2000" i="1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 </m:t>
                            </m:r>
                            <m:r>
                              <a:rPr lang="en-AE" sz="2000" i="1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e>
                        </m:nary>
                      </m:oMath>
                    </m:oMathPara>
                  </a14:m>
                  <a:endParaRPr lang="ar-KW" sz="2000" dirty="0">
                    <a:ln>
                      <a:solidFill>
                        <a:srgbClr val="7030A0"/>
                      </a:solidFill>
                    </a:ln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1" name="مربع نص 40">
                  <a:extLst>
                    <a:ext uri="{FF2B5EF4-FFF2-40B4-BE49-F238E27FC236}">
                      <a16:creationId xmlns:a16="http://schemas.microsoft.com/office/drawing/2014/main" id="{69B595C9-E454-4133-83B9-4F0C2BD531C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73702" y="1513563"/>
                  <a:ext cx="1657057" cy="807337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4F015F13-478E-4FB1-A820-4F6B48868CC6}"/>
              </a:ext>
            </a:extLst>
          </p:cNvPr>
          <p:cNvSpPr txBox="1"/>
          <p:nvPr/>
        </p:nvSpPr>
        <p:spPr>
          <a:xfrm>
            <a:off x="6241428" y="3413802"/>
            <a:ext cx="9334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b="1" dirty="0">
                <a:ln>
                  <a:solidFill>
                    <a:srgbClr val="0070C0"/>
                  </a:solidFill>
                </a:ln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الحل :</a:t>
            </a:r>
            <a:endParaRPr lang="ar-KW" b="1" dirty="0">
              <a:ln>
                <a:solidFill>
                  <a:srgbClr val="0070C0"/>
                </a:solidFill>
              </a:ln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0CFB9D7F-D6DF-47B0-B4E3-C143E60C2007}"/>
                  </a:ext>
                </a:extLst>
              </p:cNvPr>
              <p:cNvSpPr txBox="1"/>
              <p:nvPr/>
            </p:nvSpPr>
            <p:spPr>
              <a:xfrm>
                <a:off x="3669949" y="3429000"/>
                <a:ext cx="1658980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ar-KW" sz="24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0CFB9D7F-D6DF-47B0-B4E3-C143E60C20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9949" y="3429000"/>
                <a:ext cx="1658980" cy="96872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6E2D1E6F-D946-4717-BB45-09037B476E66}"/>
                  </a:ext>
                </a:extLst>
              </p:cNvPr>
              <p:cNvSpPr txBox="1"/>
              <p:nvPr/>
            </p:nvSpPr>
            <p:spPr>
              <a:xfrm>
                <a:off x="3669950" y="4218304"/>
                <a:ext cx="3321294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sSup>
                                <m:sSupPr>
                                  <m:ctrlPr>
                                    <a:rPr lang="en-AE" sz="24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AE" sz="24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AE" sz="24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ar-KW" sz="24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6E2D1E6F-D946-4717-BB45-09037B476E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9950" y="4218304"/>
                <a:ext cx="3321294" cy="96872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45581A4F-DB6D-4432-8689-F8F81E471CBF}"/>
                  </a:ext>
                </a:extLst>
              </p:cNvPr>
              <p:cNvSpPr txBox="1"/>
              <p:nvPr/>
            </p:nvSpPr>
            <p:spPr>
              <a:xfrm>
                <a:off x="3902256" y="5097578"/>
                <a:ext cx="2854179" cy="741100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  <m:sSup>
                            <m:sSup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  <m:sSup>
                            <m:sSup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ar-KW" sz="24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45581A4F-DB6D-4432-8689-F8F81E471C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256" y="5097578"/>
                <a:ext cx="2854179" cy="7411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مجموعة 23">
            <a:extLst>
              <a:ext uri="{FF2B5EF4-FFF2-40B4-BE49-F238E27FC236}">
                <a16:creationId xmlns:a16="http://schemas.microsoft.com/office/drawing/2014/main" id="{918AAF2D-53A2-4425-B346-9DF7C1062387}"/>
              </a:ext>
            </a:extLst>
          </p:cNvPr>
          <p:cNvGrpSpPr/>
          <p:nvPr/>
        </p:nvGrpSpPr>
        <p:grpSpPr>
          <a:xfrm>
            <a:off x="3549506" y="2298165"/>
            <a:ext cx="5730779" cy="806446"/>
            <a:chOff x="4274208" y="329331"/>
            <a:chExt cx="4786299" cy="596630"/>
          </a:xfrm>
        </p:grpSpPr>
        <p:pic>
          <p:nvPicPr>
            <p:cNvPr id="25" name="صورة 24">
              <a:extLst>
                <a:ext uri="{FF2B5EF4-FFF2-40B4-BE49-F238E27FC236}">
                  <a16:creationId xmlns:a16="http://schemas.microsoft.com/office/drawing/2014/main" id="{F7E71D03-605F-4AEE-B721-4AB0567B75C0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7463527" y="329331"/>
              <a:ext cx="1596980" cy="596630"/>
            </a:xfrm>
            <a:prstGeom prst="rect">
              <a:avLst/>
            </a:prstGeom>
          </p:spPr>
        </p:pic>
        <p:pic>
          <p:nvPicPr>
            <p:cNvPr id="26" name="صورة 25">
              <a:extLst>
                <a:ext uri="{FF2B5EF4-FFF2-40B4-BE49-F238E27FC236}">
                  <a16:creationId xmlns:a16="http://schemas.microsoft.com/office/drawing/2014/main" id="{23DF5E03-265B-4CC1-A451-97543E02BD5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4274208" y="425971"/>
              <a:ext cx="3116687" cy="421532"/>
            </a:xfrm>
            <a:prstGeom prst="rect">
              <a:avLst/>
            </a:prstGeom>
          </p:spPr>
        </p:pic>
      </p:grpSp>
      <p:sp>
        <p:nvSpPr>
          <p:cNvPr id="2" name="شكل بيضاوي 1">
            <a:extLst>
              <a:ext uri="{FF2B5EF4-FFF2-40B4-BE49-F238E27FC236}">
                <a16:creationId xmlns:a16="http://schemas.microsoft.com/office/drawing/2014/main" id="{9A9FA06F-B16F-4319-93BA-0EA65C67160E}"/>
              </a:ext>
            </a:extLst>
          </p:cNvPr>
          <p:cNvSpPr/>
          <p:nvPr/>
        </p:nvSpPr>
        <p:spPr>
          <a:xfrm>
            <a:off x="9107725" y="755762"/>
            <a:ext cx="2103196" cy="1015663"/>
          </a:xfrm>
          <a:prstGeom prst="ellipse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dirty="0"/>
              <a:t>الحالة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3273829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6" grpId="0"/>
      <p:bldP spid="17" grpId="0"/>
      <p:bldP spid="21" grpId="0"/>
      <p:bldP spid="23" grpId="0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189538" y="116644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كتاب الطالب ص 88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274677" y="105104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rtl="0"/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المعادلات التفاضلية    ( 4 - 6 ) </a:t>
            </a:r>
            <a:r>
              <a:rPr lang="en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069538" y="116645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28/02/2026 09:17 م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CCDDEE72-4E69-4885-A852-E72E99FA25EB}"/>
              </a:ext>
            </a:extLst>
          </p:cNvPr>
          <p:cNvSpPr txBox="1"/>
          <p:nvPr/>
        </p:nvSpPr>
        <p:spPr>
          <a:xfrm>
            <a:off x="6549895" y="1675975"/>
            <a:ext cx="9334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الحل :</a:t>
            </a:r>
            <a:endParaRPr lang="ar-KW" b="1" dirty="0">
              <a:ln>
                <a:solidFill>
                  <a:srgbClr val="C00000"/>
                </a:solidFill>
              </a:ln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5C9BFCA4-3B65-470B-A280-7EB34BEF904B}"/>
                  </a:ext>
                </a:extLst>
              </p:cNvPr>
              <p:cNvSpPr txBox="1"/>
              <p:nvPr/>
            </p:nvSpPr>
            <p:spPr>
              <a:xfrm>
                <a:off x="2330472" y="1860641"/>
                <a:ext cx="1248740" cy="726546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5C9BFCA4-3B65-470B-A280-7EB34BEF90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0472" y="1860641"/>
                <a:ext cx="1248740" cy="7265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272043A4-F44E-4F2E-8914-D78C4F268FDF}"/>
                  </a:ext>
                </a:extLst>
              </p:cNvPr>
              <p:cNvSpPr txBox="1"/>
              <p:nvPr/>
            </p:nvSpPr>
            <p:spPr>
              <a:xfrm>
                <a:off x="2330472" y="2649945"/>
                <a:ext cx="2614818" cy="726546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sSup>
                                <m:sSupPr>
                                  <m:ctrlP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272043A4-F44E-4F2E-8914-D78C4F268F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0472" y="2649945"/>
                <a:ext cx="2614818" cy="7265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2127531D-D48F-4367-A4A0-95DC9CFAA9F7}"/>
                  </a:ext>
                </a:extLst>
              </p:cNvPr>
              <p:cNvSpPr txBox="1"/>
              <p:nvPr/>
            </p:nvSpPr>
            <p:spPr>
              <a:xfrm>
                <a:off x="2522425" y="3478087"/>
                <a:ext cx="2278444" cy="555793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  <m:sSup>
                            <m:sSupPr>
                              <m:ctrlP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2127531D-D48F-4367-A4A0-95DC9CFAA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2425" y="3478087"/>
                <a:ext cx="2278444" cy="5557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C5B72831-2785-4DA1-AFDB-9C5F464EBBB6}"/>
                  </a:ext>
                </a:extLst>
              </p:cNvPr>
              <p:cNvSpPr txBox="1"/>
              <p:nvPr/>
            </p:nvSpPr>
            <p:spPr>
              <a:xfrm>
                <a:off x="2522425" y="4251626"/>
                <a:ext cx="215020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C5B72831-2785-4DA1-AFDB-9C5F464EBB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2425" y="4251626"/>
                <a:ext cx="2150204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177F3ACF-DB33-4F03-AE1A-AD071AD7034C}"/>
                  </a:ext>
                </a:extLst>
              </p:cNvPr>
              <p:cNvSpPr txBox="1"/>
              <p:nvPr/>
            </p:nvSpPr>
            <p:spPr>
              <a:xfrm>
                <a:off x="2330536" y="4835875"/>
                <a:ext cx="29010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e>
                        <m: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)+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177F3ACF-DB33-4F03-AE1A-AD071AD703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0536" y="4835875"/>
                <a:ext cx="2901051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مربع نص 19">
                <a:extLst>
                  <a:ext uri="{FF2B5EF4-FFF2-40B4-BE49-F238E27FC236}">
                    <a16:creationId xmlns:a16="http://schemas.microsoft.com/office/drawing/2014/main" id="{C396FD90-1B4F-4491-AA17-1DD991CFB8B9}"/>
                  </a:ext>
                </a:extLst>
              </p:cNvPr>
              <p:cNvSpPr txBox="1"/>
              <p:nvPr/>
            </p:nvSpPr>
            <p:spPr>
              <a:xfrm>
                <a:off x="2313128" y="5849508"/>
                <a:ext cx="64171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مربع نص 19">
                <a:extLst>
                  <a:ext uri="{FF2B5EF4-FFF2-40B4-BE49-F238E27FC236}">
                    <a16:creationId xmlns:a16="http://schemas.microsoft.com/office/drawing/2014/main" id="{C396FD90-1B4F-4491-AA17-1DD991CFB8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3128" y="5849508"/>
                <a:ext cx="641714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DF681D45-15ED-45A4-BA6C-9770B88E3349}"/>
                  </a:ext>
                </a:extLst>
              </p:cNvPr>
              <p:cNvSpPr txBox="1"/>
              <p:nvPr/>
            </p:nvSpPr>
            <p:spPr>
              <a:xfrm>
                <a:off x="2306845" y="6322038"/>
                <a:ext cx="192443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DF681D45-15ED-45A4-BA6C-9770B88E33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6845" y="6322038"/>
                <a:ext cx="1924438" cy="2769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02C2341B-C78F-45B2-8822-F28F5B61D79A}"/>
              </a:ext>
            </a:extLst>
          </p:cNvPr>
          <p:cNvGrpSpPr/>
          <p:nvPr/>
        </p:nvGrpSpPr>
        <p:grpSpPr>
          <a:xfrm>
            <a:off x="2306845" y="485977"/>
            <a:ext cx="6987830" cy="801994"/>
            <a:chOff x="2128169" y="380872"/>
            <a:chExt cx="6987830" cy="512323"/>
          </a:xfrm>
        </p:grpSpPr>
        <p:pic>
          <p:nvPicPr>
            <p:cNvPr id="6" name="صورة 5">
              <a:extLst>
                <a:ext uri="{FF2B5EF4-FFF2-40B4-BE49-F238E27FC236}">
                  <a16:creationId xmlns:a16="http://schemas.microsoft.com/office/drawing/2014/main" id="{4C06A652-1F22-4F74-A089-30881343019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7570534" y="380872"/>
              <a:ext cx="1545465" cy="512323"/>
            </a:xfrm>
            <a:prstGeom prst="rect">
              <a:avLst/>
            </a:prstGeom>
          </p:spPr>
        </p:pic>
        <p:pic>
          <p:nvPicPr>
            <p:cNvPr id="9" name="صورة 8">
              <a:extLst>
                <a:ext uri="{FF2B5EF4-FFF2-40B4-BE49-F238E27FC236}">
                  <a16:creationId xmlns:a16="http://schemas.microsoft.com/office/drawing/2014/main" id="{9A14F156-35D6-495E-8C68-D4285584BE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2128169" y="430857"/>
              <a:ext cx="5486400" cy="415047"/>
            </a:xfrm>
            <a:prstGeom prst="rect">
              <a:avLst/>
            </a:prstGeom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مربع نص 21">
                <a:extLst>
                  <a:ext uri="{FF2B5EF4-FFF2-40B4-BE49-F238E27FC236}">
                    <a16:creationId xmlns:a16="http://schemas.microsoft.com/office/drawing/2014/main" id="{938D3652-7401-478A-AF83-02D5A28E1766}"/>
                  </a:ext>
                </a:extLst>
              </p:cNvPr>
              <p:cNvSpPr txBox="1"/>
              <p:nvPr/>
            </p:nvSpPr>
            <p:spPr>
              <a:xfrm>
                <a:off x="2338441" y="5348180"/>
                <a:ext cx="104567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مربع نص 21">
                <a:extLst>
                  <a:ext uri="{FF2B5EF4-FFF2-40B4-BE49-F238E27FC236}">
                    <a16:creationId xmlns:a16="http://schemas.microsoft.com/office/drawing/2014/main" id="{938D3652-7401-478A-AF83-02D5A28E17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8441" y="5348180"/>
                <a:ext cx="1045671" cy="27699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403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8" grpId="0"/>
      <p:bldP spid="33" grpId="0"/>
      <p:bldP spid="37" grpId="0"/>
      <p:bldP spid="17" grpId="0"/>
      <p:bldP spid="19" grpId="0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0" y="253278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كتاب الطالب ص 88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085139" y="241738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المعادلات التفاضلية    ( 4 - 6 ) </a:t>
            </a:r>
            <a:r>
              <a:rPr kumimoji="0" lang="en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 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2880000" y="253279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78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DF4214-2E0D-4E03-AF79-BEDD7E029383}" type="datetime12">
              <a:rPr kumimoji="0" lang="ar-KW" sz="1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+mn-ea"/>
                <a:cs typeface="Arial" panose="020B0604020202020204" pitchFamily="34" charset="0"/>
              </a:rPr>
              <a:pPr marL="0" marR="0" lvl="0" indent="0" algn="ctr" defTabSz="685783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28/02/2026 09:17 م</a:t>
            </a:fld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2323E713-E282-4CE4-B742-63EA810B6258}"/>
              </a:ext>
            </a:extLst>
          </p:cNvPr>
          <p:cNvGrpSpPr/>
          <p:nvPr/>
        </p:nvGrpSpPr>
        <p:grpSpPr>
          <a:xfrm>
            <a:off x="436814" y="742797"/>
            <a:ext cx="8580569" cy="1138773"/>
            <a:chOff x="447675" y="501059"/>
            <a:chExt cx="8580569" cy="1138773"/>
          </a:xfrm>
        </p:grpSpPr>
        <p:sp>
          <p:nvSpPr>
            <p:cNvPr id="24" name="مربع نص 23">
              <a:extLst>
                <a:ext uri="{FF2B5EF4-FFF2-40B4-BE49-F238E27FC236}">
                  <a16:creationId xmlns:a16="http://schemas.microsoft.com/office/drawing/2014/main" id="{46BE3CB9-06ED-4DCC-93AA-2DD6847D3414}"/>
                </a:ext>
              </a:extLst>
            </p:cNvPr>
            <p:cNvSpPr txBox="1"/>
            <p:nvPr/>
          </p:nvSpPr>
          <p:spPr>
            <a:xfrm>
              <a:off x="447675" y="501059"/>
              <a:ext cx="8580569" cy="113877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2000" b="0" i="0" u="none" strike="noStrike" kern="1200" cap="none" spc="0" normalizeH="0" baseline="0" noProof="0" dirty="0">
                  <a:ln>
                    <a:solidFill>
                      <a:srgbClr val="7030A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Arial" panose="020B0604020202020204" pitchFamily="34" charset="0"/>
                </a:rPr>
                <a:t>بعض المعادلات التفاضلية من الرتبة الأولى و الدرجة الأولى تحوي المتغيرين :            على الصورة  </a:t>
              </a:r>
              <a:endParaRPr kumimoji="0" lang="en-AE" sz="2000" b="0" i="0" u="none" strike="noStrike" kern="1200" cap="none" spc="0" normalizeH="0" baseline="0" noProof="0" dirty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2000" b="0" i="0" u="none" strike="noStrike" kern="1200" cap="none" spc="0" normalizeH="0" baseline="0" noProof="0" dirty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2000" b="0" i="0" u="none" strike="noStrike" kern="1200" cap="none" spc="0" normalizeH="0" baseline="0" noProof="0" dirty="0">
                  <a:ln>
                    <a:solidFill>
                      <a:srgbClr val="7030A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Arial" panose="020B0604020202020204" pitchFamily="34" charset="0"/>
                </a:rPr>
                <a:t>                             يتم حلها بطريقة </a:t>
              </a:r>
              <a:r>
                <a:rPr kumimoji="0" lang="ar-AE" sz="2800" b="1" i="0" u="none" strike="noStrike" kern="1200" cap="none" spc="0" normalizeH="0" baseline="0" noProof="0" dirty="0">
                  <a:ln>
                    <a:solidFill>
                      <a:srgbClr val="7030A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Arial" panose="020B0604020202020204" pitchFamily="34" charset="0"/>
                </a:rPr>
                <a:t>فصل المتغيرات </a:t>
              </a:r>
              <a:r>
                <a:rPr kumimoji="0" lang="ar-AE" sz="2000" b="0" i="0" u="none" strike="noStrike" kern="1200" cap="none" spc="0" normalizeH="0" baseline="0" noProof="0" dirty="0">
                  <a:ln>
                    <a:solidFill>
                      <a:srgbClr val="7030A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Arial" panose="020B0604020202020204" pitchFamily="34" charset="0"/>
                </a:rPr>
                <a:t>بالصورة التالية :</a:t>
              </a:r>
              <a:endParaRPr kumimoji="0" lang="ar-KW" sz="2000" b="0" i="0" u="none" strike="noStrike" kern="1200" cap="none" spc="0" normalizeH="0" baseline="0" noProof="0" dirty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مربع نص 24">
                  <a:extLst>
                    <a:ext uri="{FF2B5EF4-FFF2-40B4-BE49-F238E27FC236}">
                      <a16:creationId xmlns:a16="http://schemas.microsoft.com/office/drawing/2014/main" id="{05B8A2AA-726E-4913-9D36-51A8A77B47F1}"/>
                    </a:ext>
                  </a:extLst>
                </p:cNvPr>
                <p:cNvSpPr txBox="1"/>
                <p:nvPr/>
              </p:nvSpPr>
              <p:spPr>
                <a:xfrm>
                  <a:off x="1916841" y="501059"/>
                  <a:ext cx="514949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AE" sz="2000" b="0" i="1" u="none" strike="noStrike" kern="1200" cap="none" spc="0" normalizeH="0" baseline="0" noProof="0" dirty="0" smtClean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𝑥</m:t>
                        </m:r>
                        <m:r>
                          <a:rPr kumimoji="0" lang="en-AE" sz="2000" b="0" i="1" u="none" strike="noStrike" kern="1200" cap="none" spc="0" normalizeH="0" baseline="0" noProof="0" dirty="0" smtClean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, </m:t>
                        </m:r>
                        <m:r>
                          <a:rPr kumimoji="0" lang="en-AE" sz="2000" b="0" i="1" u="none" strike="noStrike" kern="1200" cap="none" spc="0" normalizeH="0" baseline="0" noProof="0" dirty="0" smtClean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𝑦</m:t>
                        </m:r>
                      </m:oMath>
                    </m:oMathPara>
                  </a14:m>
                  <a:endParaRPr kumimoji="0" lang="ar-KW" sz="2000" b="0" i="0" u="none" strike="noStrike" kern="1200" cap="none" spc="0" normalizeH="0" baseline="0" noProof="0" dirty="0">
                    <a:ln>
                      <a:solidFill>
                        <a:srgbClr val="7030A0"/>
                      </a:solidFill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5" name="مربع نص 24">
                  <a:extLst>
                    <a:ext uri="{FF2B5EF4-FFF2-40B4-BE49-F238E27FC236}">
                      <a16:creationId xmlns:a16="http://schemas.microsoft.com/office/drawing/2014/main" id="{05B8A2AA-726E-4913-9D36-51A8A77B47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16841" y="501059"/>
                  <a:ext cx="514949" cy="307777"/>
                </a:xfrm>
                <a:prstGeom prst="rect">
                  <a:avLst/>
                </a:prstGeom>
                <a:blipFill>
                  <a:blip r:embed="rId2"/>
                  <a:stretch>
                    <a:fillRect b="-2000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مربع نص 25">
                  <a:extLst>
                    <a:ext uri="{FF2B5EF4-FFF2-40B4-BE49-F238E27FC236}">
                      <a16:creationId xmlns:a16="http://schemas.microsoft.com/office/drawing/2014/main" id="{B80A5926-91C0-48CC-813E-D84179EA0B7A}"/>
                    </a:ext>
                  </a:extLst>
                </p:cNvPr>
                <p:cNvSpPr txBox="1"/>
                <p:nvPr/>
              </p:nvSpPr>
              <p:spPr>
                <a:xfrm>
                  <a:off x="7203898" y="983142"/>
                  <a:ext cx="1824346" cy="58439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kumimoji="0" lang="en-AE" sz="2000" b="0" i="1" u="none" strike="noStrike" kern="1200" cap="none" spc="0" normalizeH="0" baseline="0" noProof="0" dirty="0" smtClean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fPr>
                          <m:num>
                            <m:r>
                              <a:rPr kumimoji="0" lang="en-AE" sz="2000" b="0" i="1" u="none" strike="noStrike" kern="1200" cap="none" spc="0" normalizeH="0" baseline="0" noProof="0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𝑑𝑦</m:t>
                            </m:r>
                          </m:num>
                          <m:den>
                            <m:r>
                              <a:rPr kumimoji="0" lang="en-AE" sz="2000" b="0" i="1" u="none" strike="noStrike" kern="1200" cap="none" spc="0" normalizeH="0" baseline="0" noProof="0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𝑑𝑥</m:t>
                            </m:r>
                          </m:den>
                        </m:f>
                        <m:r>
                          <a:rPr kumimoji="0" lang="en-AE" sz="2000" b="0" i="1" u="none" strike="noStrike" kern="1200" cap="none" spc="0" normalizeH="0" baseline="0" noProof="0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</m:t>
                        </m:r>
                        <m:r>
                          <a:rPr kumimoji="0" lang="en-AE" sz="2000" b="0" i="1" u="none" strike="noStrike" kern="1200" cap="none" spc="0" normalizeH="0" baseline="0" noProof="0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𝑔</m:t>
                        </m:r>
                        <m:d>
                          <m:dPr>
                            <m:ctrlPr>
                              <a:rPr kumimoji="0" lang="en-AE" sz="2000" b="0" i="1" u="none" strike="noStrike" kern="1200" cap="none" spc="0" normalizeH="0" baseline="0" noProof="0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0" lang="en-AE" sz="2000" b="0" i="1" u="none" strike="noStrike" kern="1200" cap="none" spc="0" normalizeH="0" baseline="0" noProof="0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</m:e>
                        </m:d>
                        <m:r>
                          <a:rPr kumimoji="0" lang="en-AE" sz="2000" b="0" i="1" u="none" strike="noStrike" kern="1200" cap="none" spc="0" normalizeH="0" baseline="0" noProof="0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.</m:t>
                        </m:r>
                        <m:r>
                          <a:rPr kumimoji="0" lang="en-AE" sz="2000" b="0" i="1" u="none" strike="noStrike" kern="1200" cap="none" spc="0" normalizeH="0" baseline="0" noProof="0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h</m:t>
                        </m:r>
                        <m:r>
                          <a:rPr kumimoji="0" lang="en-AE" sz="2000" b="0" i="1" u="none" strike="noStrike" kern="1200" cap="none" spc="0" normalizeH="0" baseline="0" noProof="0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(</m:t>
                        </m:r>
                        <m:r>
                          <a:rPr kumimoji="0" lang="en-AE" sz="2000" b="0" i="1" u="none" strike="noStrike" kern="1200" cap="none" spc="0" normalizeH="0" baseline="0" noProof="0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𝑦</m:t>
                        </m:r>
                        <m:r>
                          <a:rPr kumimoji="0" lang="en-AE" sz="2000" b="0" i="1" u="none" strike="noStrike" kern="1200" cap="none" spc="0" normalizeH="0" baseline="0" noProof="0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)</m:t>
                        </m:r>
                      </m:oMath>
                    </m:oMathPara>
                  </a14:m>
                  <a:endParaRPr kumimoji="0" lang="ar-KW" sz="2000" b="0" i="0" u="none" strike="noStrike" kern="1200" cap="none" spc="0" normalizeH="0" baseline="0" noProof="0" dirty="0">
                    <a:ln>
                      <a:solidFill>
                        <a:srgbClr val="7030A0"/>
                      </a:solidFill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6" name="مربع نص 25">
                  <a:extLst>
                    <a:ext uri="{FF2B5EF4-FFF2-40B4-BE49-F238E27FC236}">
                      <a16:creationId xmlns:a16="http://schemas.microsoft.com/office/drawing/2014/main" id="{B80A5926-91C0-48CC-813E-D84179EA0B7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03898" y="983142"/>
                  <a:ext cx="1824346" cy="584391"/>
                </a:xfrm>
                <a:prstGeom prst="rect">
                  <a:avLst/>
                </a:prstGeom>
                <a:blipFill>
                  <a:blip r:embed="rId3"/>
                  <a:stretch>
                    <a:fillRect b="-1042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مربع نص 7">
                <a:extLst>
                  <a:ext uri="{FF2B5EF4-FFF2-40B4-BE49-F238E27FC236}">
                    <a16:creationId xmlns:a16="http://schemas.microsoft.com/office/drawing/2014/main" id="{F7059BF7-DAD7-4C93-9770-B2E3A9FD8F17}"/>
                  </a:ext>
                </a:extLst>
              </p:cNvPr>
              <p:cNvSpPr txBox="1"/>
              <p:nvPr/>
            </p:nvSpPr>
            <p:spPr>
              <a:xfrm>
                <a:off x="3490605" y="2180076"/>
                <a:ext cx="2472985" cy="759375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ar-KW" sz="24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fPr>
                        <m:num>
                          <m:r>
                            <a:rPr kumimoji="0" lang="en-AE" sz="24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AE" sz="24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h</m:t>
                          </m:r>
                          <m:r>
                            <a:rPr kumimoji="0" lang="en-AE" sz="24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(</m:t>
                          </m:r>
                          <m:r>
                            <a:rPr kumimoji="0" lang="en-AE" sz="24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  <m:r>
                            <a:rPr kumimoji="0" lang="en-AE" sz="24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)</m:t>
                          </m:r>
                        </m:den>
                      </m:f>
                      <m:r>
                        <a:rPr kumimoji="0" lang="en-AE" sz="24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𝑑𝑦</m:t>
                      </m:r>
                      <m:r>
                        <a:rPr kumimoji="0" lang="en-AE" sz="24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4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𝑔</m:t>
                      </m:r>
                      <m:d>
                        <m:dPr>
                          <m:ctrlPr>
                            <a:rPr kumimoji="0" lang="en-AE" sz="24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AE" sz="24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e>
                      </m:d>
                      <m:r>
                        <a:rPr kumimoji="0" lang="en-AE" sz="24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𝑑𝑥</m:t>
                      </m:r>
                    </m:oMath>
                  </m:oMathPara>
                </a14:m>
                <a:endParaRPr kumimoji="0" lang="ar-KW" sz="1800" b="0" i="0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مربع نص 7">
                <a:extLst>
                  <a:ext uri="{FF2B5EF4-FFF2-40B4-BE49-F238E27FC236}">
                    <a16:creationId xmlns:a16="http://schemas.microsoft.com/office/drawing/2014/main" id="{F7059BF7-DAD7-4C93-9770-B2E3A9FD8F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605" y="2180076"/>
                <a:ext cx="2472985" cy="7593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178AD00A-8E8F-4F59-9B80-DAED74F1B75F}"/>
              </a:ext>
            </a:extLst>
          </p:cNvPr>
          <p:cNvGrpSpPr/>
          <p:nvPr/>
        </p:nvGrpSpPr>
        <p:grpSpPr>
          <a:xfrm>
            <a:off x="3884864" y="3583479"/>
            <a:ext cx="4962111" cy="369332"/>
            <a:chOff x="3895725" y="3341741"/>
            <a:chExt cx="4962111" cy="369332"/>
          </a:xfrm>
        </p:grpSpPr>
        <p:sp>
          <p:nvSpPr>
            <p:cNvPr id="27" name="مربع نص 26">
              <a:extLst>
                <a:ext uri="{FF2B5EF4-FFF2-40B4-BE49-F238E27FC236}">
                  <a16:creationId xmlns:a16="http://schemas.microsoft.com/office/drawing/2014/main" id="{989DBB5E-215B-46B0-9551-038D76F27F9C}"/>
                </a:ext>
              </a:extLst>
            </p:cNvPr>
            <p:cNvSpPr txBox="1"/>
            <p:nvPr/>
          </p:nvSpPr>
          <p:spPr>
            <a:xfrm>
              <a:off x="3895725" y="3341741"/>
              <a:ext cx="4962111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1800" b="0" i="0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و نكامل الطرفين وصولاً إلى حل المعادلة التفاضلية و هو إيجاد </a:t>
              </a:r>
              <a:endParaRPr kumimoji="0" lang="ar-KW" sz="1800" b="0" i="0" u="none" strike="noStrike" kern="1200" cap="none" spc="0" normalizeH="0" baseline="0" noProof="0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مربع نص 10">
                  <a:extLst>
                    <a:ext uri="{FF2B5EF4-FFF2-40B4-BE49-F238E27FC236}">
                      <a16:creationId xmlns:a16="http://schemas.microsoft.com/office/drawing/2014/main" id="{BA2EEFAA-8574-4FD6-BD22-213C43734E04}"/>
                    </a:ext>
                  </a:extLst>
                </p:cNvPr>
                <p:cNvSpPr txBox="1"/>
                <p:nvPr/>
              </p:nvSpPr>
              <p:spPr>
                <a:xfrm>
                  <a:off x="3895725" y="3387907"/>
                  <a:ext cx="19793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AE" sz="1800" b="0" i="1" u="none" strike="noStrike" kern="1200" cap="none" spc="0" normalizeH="0" baseline="0" noProof="0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𝑦</m:t>
                        </m:r>
                      </m:oMath>
                    </m:oMathPara>
                  </a14:m>
                  <a:endParaRPr kumimoji="0" lang="ar-KW" sz="1800" b="0" i="0" u="none" strike="noStrike" kern="1200" cap="none" spc="0" normalizeH="0" baseline="0" noProof="0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1" name="مربع نص 10">
                  <a:extLst>
                    <a:ext uri="{FF2B5EF4-FFF2-40B4-BE49-F238E27FC236}">
                      <a16:creationId xmlns:a16="http://schemas.microsoft.com/office/drawing/2014/main" id="{BA2EEFAA-8574-4FD6-BD22-213C43734E0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95725" y="3387907"/>
                  <a:ext cx="197938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27273" r="-21212" b="-28889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CB2C02D0-F4EE-43E4-84AF-D682552748D3}"/>
              </a:ext>
            </a:extLst>
          </p:cNvPr>
          <p:cNvSpPr/>
          <p:nvPr/>
        </p:nvSpPr>
        <p:spPr>
          <a:xfrm>
            <a:off x="9107725" y="755762"/>
            <a:ext cx="2103196" cy="1015663"/>
          </a:xfrm>
          <a:prstGeom prst="ellipse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dirty="0"/>
              <a:t>الحالة الثانية</a:t>
            </a:r>
          </a:p>
        </p:txBody>
      </p:sp>
    </p:spTree>
    <p:extLst>
      <p:ext uri="{BB962C8B-B14F-4D97-AF65-F5344CB8AC3E}">
        <p14:creationId xmlns:p14="http://schemas.microsoft.com/office/powerpoint/2010/main" val="3621287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273620" y="11540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كتاب الطالب ص 89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358759" y="0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المعادلات التفاضلية    ( 4 - 6 ) </a:t>
            </a:r>
            <a:r>
              <a:rPr kumimoji="0" lang="en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 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153620" y="11541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78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DF4214-2E0D-4E03-AF79-BEDD7E029383}" type="datetime12">
              <a:rPr kumimoji="0" lang="ar-KW" sz="1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+mn-ea"/>
                <a:cs typeface="Arial" panose="020B0604020202020204" pitchFamily="34" charset="0"/>
              </a:rPr>
              <a:pPr marL="0" marR="0" lvl="0" indent="0" algn="ctr" defTabSz="685783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28/02/2026 09:17 م</a:t>
            </a:fld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AD1E5867-7522-40A3-8262-4D37E7E31735}"/>
              </a:ext>
            </a:extLst>
          </p:cNvPr>
          <p:cNvGrpSpPr/>
          <p:nvPr/>
        </p:nvGrpSpPr>
        <p:grpSpPr>
          <a:xfrm>
            <a:off x="463321" y="380872"/>
            <a:ext cx="8903737" cy="1001838"/>
            <a:chOff x="200562" y="380872"/>
            <a:chExt cx="8903737" cy="492868"/>
          </a:xfrm>
        </p:grpSpPr>
        <p:grpSp>
          <p:nvGrpSpPr>
            <p:cNvPr id="10" name="مجموعة 9">
              <a:extLst>
                <a:ext uri="{FF2B5EF4-FFF2-40B4-BE49-F238E27FC236}">
                  <a16:creationId xmlns:a16="http://schemas.microsoft.com/office/drawing/2014/main" id="{DB668CFA-61FF-40D5-A948-FEB19616709B}"/>
                </a:ext>
              </a:extLst>
            </p:cNvPr>
            <p:cNvGrpSpPr/>
            <p:nvPr/>
          </p:nvGrpSpPr>
          <p:grpSpPr>
            <a:xfrm>
              <a:off x="5131292" y="380872"/>
              <a:ext cx="3973007" cy="492868"/>
              <a:chOff x="5131292" y="380872"/>
              <a:chExt cx="3973007" cy="492868"/>
            </a:xfrm>
          </p:grpSpPr>
          <p:pic>
            <p:nvPicPr>
              <p:cNvPr id="4" name="صورة 3">
                <a:extLst>
                  <a:ext uri="{FF2B5EF4-FFF2-40B4-BE49-F238E27FC236}">
                    <a16:creationId xmlns:a16="http://schemas.microsoft.com/office/drawing/2014/main" id="{B74FF7F1-F8B9-4B50-9DE6-9DC4A1E548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430045" y="380872"/>
                <a:ext cx="1674254" cy="492868"/>
              </a:xfrm>
              <a:prstGeom prst="rect">
                <a:avLst/>
              </a:prstGeom>
            </p:spPr>
          </p:pic>
          <p:pic>
            <p:nvPicPr>
              <p:cNvPr id="9" name="صورة 8">
                <a:extLst>
                  <a:ext uri="{FF2B5EF4-FFF2-40B4-BE49-F238E27FC236}">
                    <a16:creationId xmlns:a16="http://schemas.microsoft.com/office/drawing/2014/main" id="{563A7EB1-673A-4F84-90E8-4BF045EC78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131292" y="445723"/>
                <a:ext cx="2215166" cy="363166"/>
              </a:xfrm>
              <a:prstGeom prst="rect">
                <a:avLst/>
              </a:prstGeom>
            </p:spPr>
          </p:pic>
        </p:grpSp>
        <p:pic>
          <p:nvPicPr>
            <p:cNvPr id="14" name="صورة 13">
              <a:extLst>
                <a:ext uri="{FF2B5EF4-FFF2-40B4-BE49-F238E27FC236}">
                  <a16:creationId xmlns:a16="http://schemas.microsoft.com/office/drawing/2014/main" id="{86E8AA47-E36D-40AA-9266-36A0953266B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00562" y="517059"/>
              <a:ext cx="1596980" cy="356681"/>
            </a:xfrm>
            <a:prstGeom prst="rect">
              <a:avLst/>
            </a:prstGeom>
          </p:spPr>
        </p:pic>
      </p:grp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0370AB0-4D57-4998-825B-33A908A1EA79}"/>
              </a:ext>
            </a:extLst>
          </p:cNvPr>
          <p:cNvSpPr txBox="1"/>
          <p:nvPr/>
        </p:nvSpPr>
        <p:spPr>
          <a:xfrm>
            <a:off x="8695901" y="1656046"/>
            <a:ext cx="93345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2800" b="1" i="0" u="none" strike="noStrike" kern="1200" cap="none" spc="0" normalizeH="0" baseline="0" noProof="0" dirty="0">
                <a:ln>
                  <a:solidFill>
                    <a:srgbClr val="0070C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الحل :</a:t>
            </a:r>
            <a:endParaRPr kumimoji="0" lang="ar-KW" sz="2800" b="1" i="0" u="none" strike="noStrike" kern="1200" cap="none" spc="0" normalizeH="0" baseline="0" noProof="0" dirty="0">
              <a:ln>
                <a:solidFill>
                  <a:srgbClr val="0070C0"/>
                </a:solidFill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CAAFA182-2D06-4F8D-A148-85D37E0B7CB5}"/>
                  </a:ext>
                </a:extLst>
              </p:cNvPr>
              <p:cNvSpPr txBox="1"/>
              <p:nvPr/>
            </p:nvSpPr>
            <p:spPr>
              <a:xfrm>
                <a:off x="1421772" y="1613281"/>
                <a:ext cx="2203617" cy="81804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ar-KW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fPr>
                        <m:num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𝑑𝑦</m:t>
                          </m:r>
                        </m:num>
                        <m:den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𝑑𝑥</m:t>
                          </m:r>
                        </m:den>
                      </m:f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𝑥𝑦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0</m:t>
                      </m:r>
                    </m:oMath>
                  </m:oMathPara>
                </a14:m>
                <a:endParaRPr kumimoji="0" lang="ar-KW" sz="2800" b="0" i="0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CAAFA182-2D06-4F8D-A148-85D37E0B7C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1772" y="1613281"/>
                <a:ext cx="2203617" cy="8180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8B7488F3-9C43-4E91-AC33-4814297417B4}"/>
                  </a:ext>
                </a:extLst>
              </p:cNvPr>
              <p:cNvSpPr txBox="1"/>
              <p:nvPr/>
            </p:nvSpPr>
            <p:spPr>
              <a:xfrm>
                <a:off x="1633016" y="2811514"/>
                <a:ext cx="1577611" cy="81804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ar-KW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fPr>
                        <m:num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𝑑𝑦</m:t>
                          </m:r>
                        </m:num>
                        <m:den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𝑑𝑥</m:t>
                          </m:r>
                        </m:den>
                      </m:f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𝑥𝑦</m:t>
                      </m:r>
                    </m:oMath>
                  </m:oMathPara>
                </a14:m>
                <a:endParaRPr kumimoji="0" lang="ar-KW" sz="2800" b="0" i="0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8B7488F3-9C43-4E91-AC33-4814297417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016" y="2811514"/>
                <a:ext cx="1577611" cy="8180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16AC5D0B-0B0F-4BCF-B59D-1C5B57D4A564}"/>
                  </a:ext>
                </a:extLst>
              </p:cNvPr>
              <p:cNvSpPr txBox="1"/>
              <p:nvPr/>
            </p:nvSpPr>
            <p:spPr>
              <a:xfrm>
                <a:off x="1531258" y="3901276"/>
                <a:ext cx="1781129" cy="89165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ar-KW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fPr>
                        <m:num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𝑑𝑦</m:t>
                          </m:r>
                        </m:num>
                        <m:den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den>
                      </m:f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𝑥𝑑𝑥</m:t>
                      </m:r>
                    </m:oMath>
                  </m:oMathPara>
                </a14:m>
                <a:endParaRPr kumimoji="0" lang="ar-KW" sz="2800" b="0" i="0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16AC5D0B-0B0F-4BCF-B59D-1C5B57D4A5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1258" y="3901276"/>
                <a:ext cx="1781129" cy="8916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5DE1A565-29F6-49EB-9667-D4CF4D5A1EE0}"/>
                  </a:ext>
                </a:extLst>
              </p:cNvPr>
              <p:cNvSpPr txBox="1"/>
              <p:nvPr/>
            </p:nvSpPr>
            <p:spPr>
              <a:xfrm>
                <a:off x="976977" y="5058362"/>
                <a:ext cx="2569486" cy="1130181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kumimoji="0" lang="ar-KW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kumimoji="0" lang="ar-KW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</a:rPr>
                              </m:ctrlPr>
                            </m:fPr>
                            <m:num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𝑦</m:t>
                              </m:r>
                            </m:den>
                          </m:f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</m:t>
                              </m:r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𝑑𝑥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kumimoji="0" lang="ar-KW" sz="2800" b="0" i="0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5DE1A565-29F6-49EB-9667-D4CF4D5A1E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977" y="5058362"/>
                <a:ext cx="2569486" cy="113018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078A924F-D641-418D-B93C-3DF60FCD516D}"/>
                  </a:ext>
                </a:extLst>
              </p:cNvPr>
              <p:cNvSpPr txBox="1"/>
              <p:nvPr/>
            </p:nvSpPr>
            <p:spPr>
              <a:xfrm>
                <a:off x="5745064" y="2206020"/>
                <a:ext cx="122738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kumimoji="0" lang="en-AE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uncPr>
                        <m:fNam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𝑙𝑛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𝑦</m:t>
                              </m:r>
                            </m:e>
                          </m:d>
                        </m:e>
                      </m:func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078A924F-D641-418D-B93C-3DF60FCD51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5064" y="2206020"/>
                <a:ext cx="1227387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3892E81E-BF45-4E89-B722-E6D1EF138A30}"/>
                  </a:ext>
                </a:extLst>
              </p:cNvPr>
              <p:cNvSpPr txBox="1"/>
              <p:nvPr/>
            </p:nvSpPr>
            <p:spPr>
              <a:xfrm>
                <a:off x="7041818" y="2234484"/>
                <a:ext cx="113479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en-AE" sz="2800" b="0" i="1" u="none" strike="noStrike" kern="1200" cap="none" spc="0" normalizeH="0" baseline="0" noProof="0" dirty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  <m:r>
                        <a:rPr kumimoji="0" lang="en-AE" sz="2800" b="0" i="1" u="none" strike="noStrike" kern="1200" cap="none" spc="0" normalizeH="0" baseline="0" noProof="0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r>
                        <a:rPr kumimoji="0" lang="en-AE" sz="2800" b="0" i="1" u="none" strike="noStrike" kern="1200" cap="none" spc="0" normalizeH="0" baseline="0" noProof="0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𝐶</m:t>
                      </m:r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3892E81E-BF45-4E89-B722-E6D1EF138A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1818" y="2234484"/>
                <a:ext cx="1134798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4562681F-25C5-46FC-B047-81E622B7B744}"/>
                  </a:ext>
                </a:extLst>
              </p:cNvPr>
              <p:cNvSpPr txBox="1"/>
              <p:nvPr/>
            </p:nvSpPr>
            <p:spPr>
              <a:xfrm>
                <a:off x="5673114" y="2952046"/>
                <a:ext cx="90063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AE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e>
                      </m:d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4562681F-25C5-46FC-B047-81E622B7B7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3114" y="2952046"/>
                <a:ext cx="900631" cy="4308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BBFB7790-5B17-4D6F-A218-BA29A3CCDBEB}"/>
                  </a:ext>
                </a:extLst>
              </p:cNvPr>
              <p:cNvSpPr txBox="1"/>
              <p:nvPr/>
            </p:nvSpPr>
            <p:spPr>
              <a:xfrm>
                <a:off x="6621767" y="2908599"/>
                <a:ext cx="987450" cy="48987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ar-KW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kumimoji="0" lang="ar-KW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</a:rPr>
                              </m:ctrlPr>
                            </m:sSupPr>
                            <m:e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</m:t>
                          </m:r>
                        </m:sup>
                      </m:sSup>
                    </m:oMath>
                  </m:oMathPara>
                </a14:m>
                <a:endParaRPr kumimoji="0" lang="ar-KW" sz="2800" b="0" i="0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BBFB7790-5B17-4D6F-A218-BA29A3CCDB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1767" y="2908599"/>
                <a:ext cx="987450" cy="48987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C97B1EF7-48F6-4B24-8D74-DD3EB040D175}"/>
                  </a:ext>
                </a:extLst>
              </p:cNvPr>
              <p:cNvSpPr txBox="1"/>
              <p:nvPr/>
            </p:nvSpPr>
            <p:spPr>
              <a:xfrm>
                <a:off x="5609282" y="3549838"/>
                <a:ext cx="1928926" cy="48987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=±</m:t>
                      </m:r>
                      <m:sSup>
                        <m:sSupPr>
                          <m:ctrlPr>
                            <a:rPr kumimoji="0" lang="ar-KW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kumimoji="0" lang="ar-KW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</a:rPr>
                              </m:ctrlPr>
                            </m:sSupPr>
                            <m:e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</m:t>
                          </m:r>
                        </m:sup>
                      </m:sSup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C97B1EF7-48F6-4B24-8D74-DD3EB040D1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9282" y="3549838"/>
                <a:ext cx="1928926" cy="48987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مربع نص 33">
                <a:extLst>
                  <a:ext uri="{FF2B5EF4-FFF2-40B4-BE49-F238E27FC236}">
                    <a16:creationId xmlns:a16="http://schemas.microsoft.com/office/drawing/2014/main" id="{D9C884DA-BA52-45A7-BB93-E8DAA0247D07}"/>
                  </a:ext>
                </a:extLst>
              </p:cNvPr>
              <p:cNvSpPr txBox="1"/>
              <p:nvPr/>
            </p:nvSpPr>
            <p:spPr>
              <a:xfrm>
                <a:off x="5579282" y="4408072"/>
                <a:ext cx="2041649" cy="48987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AE" sz="2800" b="0" i="1" u="none" strike="noStrike" kern="1200" cap="none" spc="0" normalizeH="0" baseline="0" noProof="0" smtClean="0">
                        <a:ln>
                          <a:solidFill>
                            <a:srgbClr val="0070C0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AE" sz="2800" b="0" i="1" u="none" strike="noStrike" kern="1200" cap="none" spc="0" normalizeH="0" baseline="0" noProof="0" smtClean="0">
                        <a:ln>
                          <a:solidFill>
                            <a:srgbClr val="0070C0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=±</m:t>
                    </m:r>
                    <m:sSup>
                      <m:sSupPr>
                        <m:ctrlPr>
                          <a:rPr kumimoji="0" lang="ar-KW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sSupPr>
                      <m:e>
                        <m:r>
                          <a:rPr kumimoji="0" lang="en-AE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𝑒</m:t>
                        </m:r>
                      </m:e>
                      <m:sup>
                        <m:r>
                          <a:rPr kumimoji="0" lang="en-AE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</m:t>
                        </m:r>
                      </m:sup>
                    </m:sSup>
                  </m:oMath>
                </a14:m>
                <a:r>
                  <a:rPr kumimoji="0" lang="ar-KW" sz="2800" b="0" i="0" u="none" strike="noStrike" kern="1200" cap="none" spc="0" normalizeH="0" baseline="0" noProof="0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AE" sz="2800" b="0" i="0" u="none" strike="noStrike" kern="1200" cap="none" spc="0" normalizeH="0" baseline="0" noProof="0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ar-KW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sSupPr>
                      <m:e>
                        <m:r>
                          <a:rPr kumimoji="0" lang="en-AE" sz="2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kumimoji="0" lang="ar-KW" sz="2800" b="0" i="1" u="none" strike="noStrike" kern="1200" cap="none" spc="0" normalizeH="0" baseline="0" noProof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</a:rPr>
                            </m:ctrlPr>
                          </m:sSupPr>
                          <m:e>
                            <m:r>
                              <a:rPr kumimoji="0" lang="en-AE" sz="2800" b="0" i="1" u="none" strike="noStrike" kern="1200" cap="none" spc="0" normalizeH="0" baseline="0" noProof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</m:e>
                          <m:sup>
                            <m:r>
                              <a:rPr kumimoji="0" lang="en-AE" sz="2800" b="0" i="1" u="none" strike="noStrike" kern="1200" cap="none" spc="0" normalizeH="0" baseline="0" noProof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p>
                        </m:sSup>
                      </m:sup>
                    </m:sSup>
                  </m:oMath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مربع نص 33">
                <a:extLst>
                  <a:ext uri="{FF2B5EF4-FFF2-40B4-BE49-F238E27FC236}">
                    <a16:creationId xmlns:a16="http://schemas.microsoft.com/office/drawing/2014/main" id="{D9C884DA-BA52-45A7-BB93-E8DAA0247D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9282" y="4408072"/>
                <a:ext cx="2041649" cy="489878"/>
              </a:xfrm>
              <a:prstGeom prst="rect">
                <a:avLst/>
              </a:prstGeom>
              <a:blipFill>
                <a:blip r:embed="rId14"/>
                <a:stretch>
                  <a:fillRect l="-299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B091FDAC-6FA0-490F-A6C2-4C5F0BC47DC4}"/>
                  </a:ext>
                </a:extLst>
              </p:cNvPr>
              <p:cNvSpPr txBox="1"/>
              <p:nvPr/>
            </p:nvSpPr>
            <p:spPr>
              <a:xfrm>
                <a:off x="5409614" y="5209462"/>
                <a:ext cx="1509580" cy="48987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𝑘</m:t>
                      </m:r>
                      <m:sSup>
                        <m:sSupPr>
                          <m:ctrlPr>
                            <a:rPr kumimoji="0" lang="ar-KW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kumimoji="0" lang="ar-KW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</a:rPr>
                              </m:ctrlPr>
                            </m:sSupPr>
                            <m:e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0" lang="en-AE" sz="2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B091FDAC-6FA0-490F-A6C2-4C5F0BC47D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9614" y="5209462"/>
                <a:ext cx="1509580" cy="48987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مربع نص 34">
                <a:extLst>
                  <a:ext uri="{FF2B5EF4-FFF2-40B4-BE49-F238E27FC236}">
                    <a16:creationId xmlns:a16="http://schemas.microsoft.com/office/drawing/2014/main" id="{77579805-CBAE-49B8-B9AD-5E5E9AF7B8B1}"/>
                  </a:ext>
                </a:extLst>
              </p:cNvPr>
              <p:cNvSpPr txBox="1"/>
              <p:nvPr/>
            </p:nvSpPr>
            <p:spPr>
              <a:xfrm>
                <a:off x="7828200" y="5267042"/>
                <a:ext cx="1634678" cy="43229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 :</m:t>
                      </m:r>
                      <m:r>
                        <a:rPr kumimoji="0" lang="en-US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𝑘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=±</m:t>
                      </m:r>
                      <m:sSup>
                        <m:sSupPr>
                          <m:ctrlPr>
                            <a:rPr kumimoji="0" lang="ar-KW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</m:t>
                          </m:r>
                        </m:sup>
                      </m:sSup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مربع نص 34">
                <a:extLst>
                  <a:ext uri="{FF2B5EF4-FFF2-40B4-BE49-F238E27FC236}">
                    <a16:creationId xmlns:a16="http://schemas.microsoft.com/office/drawing/2014/main" id="{77579805-CBAE-49B8-B9AD-5E5E9AF7B8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8200" y="5267042"/>
                <a:ext cx="1634678" cy="43229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رابط مستقيم 5">
            <a:extLst>
              <a:ext uri="{FF2B5EF4-FFF2-40B4-BE49-F238E27FC236}">
                <a16:creationId xmlns:a16="http://schemas.microsoft.com/office/drawing/2014/main" id="{ACBF15F1-A28D-4940-9402-9D1537FD6692}"/>
              </a:ext>
            </a:extLst>
          </p:cNvPr>
          <p:cNvCxnSpPr/>
          <p:nvPr/>
        </p:nvCxnSpPr>
        <p:spPr>
          <a:xfrm>
            <a:off x="4593021" y="1471448"/>
            <a:ext cx="0" cy="489782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348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7" grpId="0"/>
      <p:bldP spid="23" grpId="0"/>
      <p:bldP spid="28" grpId="0"/>
      <p:bldP spid="18" grpId="0"/>
      <p:bldP spid="29" grpId="0"/>
      <p:bldP spid="30" grpId="0"/>
      <p:bldP spid="31" grpId="0"/>
      <p:bldP spid="19" grpId="0"/>
      <p:bldP spid="32" grpId="0"/>
      <p:bldP spid="34" grpId="0"/>
      <p:bldP spid="35" grpId="0"/>
      <p:bldP spid="22" grpId="0"/>
    </p:bldLst>
  </p:timing>
</p:sld>
</file>

<file path=ppt/theme/theme1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واجهة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1_واجهة">
  <a:themeElements>
    <a:clrScheme name="واجهة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واجهة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667</Words>
  <Application>Microsoft Office PowerPoint</Application>
  <PresentationFormat>شاشة عريضة</PresentationFormat>
  <Paragraphs>149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12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Century Gothic</vt:lpstr>
      <vt:lpstr>Monotype Corsiva</vt:lpstr>
      <vt:lpstr>Trebuchet MS</vt:lpstr>
      <vt:lpstr>Tw Cen MT</vt:lpstr>
      <vt:lpstr>Wingdings 3</vt:lpstr>
      <vt:lpstr>واجهة</vt:lpstr>
      <vt:lpstr>1_واجهة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محمد السيد عبدالعزيز محمود الحلاج</dc:creator>
  <cp:lastModifiedBy>محمد السيد عبدالعزيز محمود الحلاج</cp:lastModifiedBy>
  <cp:revision>11</cp:revision>
  <dcterms:created xsi:type="dcterms:W3CDTF">2021-04-02T21:18:57Z</dcterms:created>
  <dcterms:modified xsi:type="dcterms:W3CDTF">2026-02-28T18:17:56Z</dcterms:modified>
</cp:coreProperties>
</file>