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2" r:id="rId5"/>
    <p:sldId id="273" r:id="rId6"/>
    <p:sldId id="274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083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540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782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402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84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358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35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58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600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646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669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398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9.png"/><Relationship Id="rId7" Type="http://schemas.openxmlformats.org/officeDocument/2006/relationships/image" Target="../media/image2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176" y="183260"/>
            <a:ext cx="11684190" cy="655586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388527" y="5197231"/>
            <a:ext cx="6282489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KW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( </a:t>
            </a:r>
            <a:r>
              <a:rPr lang="ar-KW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2-2 </a:t>
            </a:r>
            <a:r>
              <a:rPr lang="ar-KW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) تحليل الحدودية الثلاثية </a:t>
            </a:r>
            <a:r>
              <a:rPr lang="ar-KW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ح1</a:t>
            </a:r>
          </a:p>
          <a:p>
            <a:pPr algn="ctr" rtl="1"/>
            <a:r>
              <a:rPr lang="ar-KW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س</a:t>
            </a:r>
            <a:r>
              <a:rPr lang="ar-KW" sz="44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2</a:t>
            </a:r>
            <a:r>
              <a:rPr lang="ar-KW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 + ب س + جـ</a:t>
            </a:r>
            <a:endParaRPr lang="en-US" sz="4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ea typeface="Times New Roman" panose="02020603050405020304" pitchFamily="18" charset="0"/>
              <a:cs typeface="AGA Kaleelah Regular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8804" y="588655"/>
            <a:ext cx="439415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KW" sz="6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التحليل والمعادلات</a:t>
            </a:r>
            <a:endParaRPr lang="en-US" sz="6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ea typeface="Times New Roman" panose="02020603050405020304" pitchFamily="18" charset="0"/>
              <a:cs typeface="AGA Kaleelah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18825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37510" y="1354440"/>
            <a:ext cx="15696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Al-Mujahed Gift 1" pitchFamily="2" charset="-78"/>
              </a:rPr>
              <a:t>أوجد ناتج :</a:t>
            </a:r>
            <a:endParaRPr lang="en-US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anose="02020603050405020304" pitchFamily="18" charset="0"/>
              <a:cs typeface="Al-Mujahed Gift 1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046061" y="459009"/>
            <a:ext cx="272222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4400" dirty="0">
                <a:solidFill>
                  <a:srgbClr val="0070C0"/>
                </a:solidFill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بداية </a:t>
            </a:r>
            <a:r>
              <a:rPr lang="ar-KW" sz="4400" dirty="0" smtClean="0">
                <a:solidFill>
                  <a:srgbClr val="0070C0"/>
                </a:solidFill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الدرس :</a:t>
            </a:r>
            <a:endParaRPr lang="en-US" sz="4400" dirty="0"/>
          </a:p>
        </p:txBody>
      </p:sp>
      <p:sp>
        <p:nvSpPr>
          <p:cNvPr id="7" name="Rectangle 6"/>
          <p:cNvSpPr/>
          <p:nvPr/>
        </p:nvSpPr>
        <p:spPr>
          <a:xfrm>
            <a:off x="2663952" y="249318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ar-SA" sz="3600" b="1" dirty="0">
                <a:solidFill>
                  <a:srgbClr val="FF0000"/>
                </a:solidFill>
                <a:ea typeface="Calibri" panose="020F0502020204030204" pitchFamily="34" charset="0"/>
                <a:cs typeface="Simplified Arabic" panose="02020603050405020304" pitchFamily="18" charset="-78"/>
              </a:rPr>
              <a:t>( س + 1 ) ( س + 3 ) = </a:t>
            </a:r>
            <a:endParaRPr lang="ar-KW" sz="3600" b="1" dirty="0" smtClean="0">
              <a:solidFill>
                <a:srgbClr val="FF0000"/>
              </a:solidFill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81072" y="3407587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600" b="1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س </a:t>
            </a:r>
            <a:r>
              <a:rPr lang="ar-SA" sz="3600" b="1" dirty="0">
                <a:ea typeface="Calibri" panose="020F0502020204030204" pitchFamily="34" charset="0"/>
                <a:cs typeface="Simplified Arabic" panose="02020603050405020304" pitchFamily="18" charset="-78"/>
              </a:rPr>
              <a:t>( س + 3 ) + 1 ( س + 3 </a:t>
            </a:r>
            <a:r>
              <a:rPr lang="ar-SA" sz="3600" b="1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)</a:t>
            </a:r>
            <a:endParaRPr lang="ar-KW" sz="3600" b="1" dirty="0" smtClean="0"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 rtl="1"/>
            <a:r>
              <a:rPr lang="ar-SA" sz="3600" b="1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س</a:t>
            </a:r>
            <a:r>
              <a:rPr lang="ar-SA" sz="3600" b="1" baseline="30000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2</a:t>
            </a:r>
            <a:r>
              <a:rPr lang="ar-SA" sz="3600" b="1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 </a:t>
            </a:r>
            <a:r>
              <a:rPr lang="ar-SA" sz="3600" b="1" dirty="0">
                <a:ea typeface="Calibri" panose="020F0502020204030204" pitchFamily="34" charset="0"/>
                <a:cs typeface="Simplified Arabic" panose="02020603050405020304" pitchFamily="18" charset="-78"/>
              </a:rPr>
              <a:t>+ 3 س + س + </a:t>
            </a:r>
            <a:r>
              <a:rPr lang="ar-SA" sz="3600" b="1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3</a:t>
            </a:r>
            <a:endParaRPr lang="ar-KW" sz="3600" b="1" dirty="0" smtClean="0"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 rtl="1"/>
            <a:r>
              <a:rPr lang="ar-SA" sz="3600" b="1" dirty="0" smtClean="0"/>
              <a:t>س</a:t>
            </a:r>
            <a:r>
              <a:rPr lang="ar-SA" sz="3600" b="1" baseline="30000" dirty="0" smtClean="0"/>
              <a:t>2</a:t>
            </a:r>
            <a:r>
              <a:rPr lang="ar-SA" sz="3600" b="1" dirty="0" smtClean="0"/>
              <a:t> </a:t>
            </a:r>
            <a:r>
              <a:rPr lang="ar-SA" sz="3600" b="1" dirty="0"/>
              <a:t>+ 4 س + 3</a:t>
            </a:r>
            <a:endParaRPr lang="ar-KW" sz="3600" dirty="0"/>
          </a:p>
        </p:txBody>
      </p:sp>
    </p:spTree>
    <p:extLst>
      <p:ext uri="{BB962C8B-B14F-4D97-AF65-F5344CB8AC3E}">
        <p14:creationId xmlns:p14="http://schemas.microsoft.com/office/powerpoint/2010/main" val="550981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8829348" y="459009"/>
            <a:ext cx="283443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4400" dirty="0" smtClean="0">
                <a:solidFill>
                  <a:srgbClr val="0070C0"/>
                </a:solidFill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عرض الدرس :</a:t>
            </a:r>
            <a:endParaRPr lang="en-US" sz="4400" dirty="0"/>
          </a:p>
        </p:txBody>
      </p:sp>
      <p:sp>
        <p:nvSpPr>
          <p:cNvPr id="5" name="Rectangle 4"/>
          <p:cNvSpPr/>
          <p:nvPr/>
        </p:nvSpPr>
        <p:spPr>
          <a:xfrm>
            <a:off x="6845344" y="1236506"/>
            <a:ext cx="43156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KW" sz="2400" b="1" dirty="0">
                <a:ea typeface="Times New Roman" panose="02020603050405020304" pitchFamily="18" charset="0"/>
              </a:rPr>
              <a:t>لتحليل الحدودية الثلاثية س</a:t>
            </a:r>
            <a:r>
              <a:rPr lang="ar-KW" sz="2400" b="1" baseline="30000" dirty="0">
                <a:ea typeface="Times New Roman" panose="02020603050405020304" pitchFamily="18" charset="0"/>
              </a:rPr>
              <a:t>2</a:t>
            </a:r>
            <a:r>
              <a:rPr lang="ar-KW" sz="2400" b="1" dirty="0">
                <a:ea typeface="Times New Roman" panose="02020603050405020304" pitchFamily="18" charset="0"/>
              </a:rPr>
              <a:t> + 4س + 3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881807" y="1228450"/>
            <a:ext cx="546175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2400" b="1" dirty="0">
                <a:ea typeface="Times New Roman" panose="02020603050405020304" pitchFamily="18" charset="0"/>
              </a:rPr>
              <a:t>نبحث عن عددين حاصل ضربهما = 3 ( الحد الثالث </a:t>
            </a:r>
            <a:r>
              <a:rPr lang="ar-KW" sz="2400" b="1" dirty="0" smtClean="0">
                <a:ea typeface="Times New Roman" panose="02020603050405020304" pitchFamily="18" charset="0"/>
              </a:rPr>
              <a:t>)</a:t>
            </a:r>
          </a:p>
          <a:p>
            <a:pPr algn="r" rtl="1"/>
            <a:r>
              <a:rPr lang="ar-KW" sz="2400" b="1" dirty="0"/>
              <a:t>ومجموعهما = 4 ( معامل الحد الأوسط ) كما بالشكل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9087123" y="4262476"/>
            <a:ext cx="25747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2800" dirty="0" smtClean="0">
                <a:solidFill>
                  <a:srgbClr val="002060"/>
                </a:solidFill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مثال (1) </a:t>
            </a:r>
            <a:r>
              <a:rPr lang="ar-KW" sz="2800" dirty="0">
                <a:solidFill>
                  <a:srgbClr val="002060"/>
                </a:solidFill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صفحة </a:t>
            </a:r>
            <a:r>
              <a:rPr lang="ar-KW" sz="2800" dirty="0" smtClean="0">
                <a:solidFill>
                  <a:srgbClr val="002060"/>
                </a:solidFill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(76)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214495" y="4241041"/>
            <a:ext cx="18726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Al-Mujahed Gift 1" pitchFamily="2" charset="-78"/>
              </a:rPr>
              <a:t>حلل تحليلا تاما :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anose="02020603050405020304" pitchFamily="18" charset="0"/>
              <a:cs typeface="Al-Mujahed Gift 1" pitchFamily="2" charset="-78"/>
            </a:endParaRPr>
          </a:p>
        </p:txBody>
      </p:sp>
      <p:pic>
        <p:nvPicPr>
          <p:cNvPr id="11" name="Picture 10"/>
          <p:cNvPicPr/>
          <p:nvPr/>
        </p:nvPicPr>
        <p:blipFill rotWithShape="1">
          <a:blip r:embed="rId2"/>
          <a:srcRect l="32449"/>
          <a:stretch/>
        </p:blipFill>
        <p:spPr>
          <a:xfrm>
            <a:off x="594360" y="2414932"/>
            <a:ext cx="5749200" cy="1416403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814" y="1954466"/>
            <a:ext cx="4084447" cy="205171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5359" y="4807131"/>
            <a:ext cx="3084000" cy="720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6048" y="4905725"/>
            <a:ext cx="4762500" cy="533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03123" y="5548566"/>
            <a:ext cx="2568000" cy="720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42823" y="5660916"/>
            <a:ext cx="3895725" cy="49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611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5" grpId="0"/>
      <p:bldP spid="6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6897155" y="3252004"/>
            <a:ext cx="48093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تمارين ذاتية ( 2 – أ ، ب ) ص (79)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ea typeface="Times New Roman" panose="02020603050405020304" pitchFamily="18" charset="0"/>
              <a:cs typeface="AGA Kaleelah Regular" pitchFamily="2" charset="-7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685734" y="3961096"/>
            <a:ext cx="33634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2800" b="1" dirty="0" smtClean="0">
                <a:solidFill>
                  <a:srgbClr val="C00000"/>
                </a:solidFill>
                <a:ea typeface="Times New Roman" panose="02020603050405020304" pitchFamily="18" charset="0"/>
                <a:cs typeface="Simplified Arabic" panose="02020603050405020304" pitchFamily="18" charset="-78"/>
              </a:rPr>
              <a:t>حلل كلا مما يلي تحليلا تاما</a:t>
            </a:r>
            <a:endParaRPr lang="en-US" sz="2800" dirty="0">
              <a:solidFill>
                <a:srgbClr val="C0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1771" y="262699"/>
            <a:ext cx="2838450" cy="8096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b="9881"/>
          <a:stretch/>
        </p:blipFill>
        <p:spPr>
          <a:xfrm>
            <a:off x="5508677" y="379950"/>
            <a:ext cx="3429000" cy="57512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b="5689"/>
          <a:stretch/>
        </p:blipFill>
        <p:spPr>
          <a:xfrm>
            <a:off x="6191372" y="1238611"/>
            <a:ext cx="5322990" cy="123941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9245" y="1238611"/>
            <a:ext cx="4989432" cy="123941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97155" y="4743068"/>
            <a:ext cx="3715948" cy="84391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65055" y="4743068"/>
            <a:ext cx="3647429" cy="843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1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87707" y="467716"/>
            <a:ext cx="25747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2800" dirty="0" smtClean="0">
                <a:solidFill>
                  <a:srgbClr val="002060"/>
                </a:solidFill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مثال (2) </a:t>
            </a:r>
            <a:r>
              <a:rPr lang="ar-KW" sz="2800" dirty="0">
                <a:solidFill>
                  <a:srgbClr val="002060"/>
                </a:solidFill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صفحة </a:t>
            </a:r>
            <a:r>
              <a:rPr lang="ar-KW" sz="2800" dirty="0" smtClean="0">
                <a:solidFill>
                  <a:srgbClr val="002060"/>
                </a:solidFill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(77)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315079" y="446281"/>
            <a:ext cx="18726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Al-Mujahed Gift 1" pitchFamily="2" charset="-78"/>
              </a:rPr>
              <a:t>حلل تحليلا تاما :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anose="02020603050405020304" pitchFamily="18" charset="0"/>
              <a:cs typeface="Al-Mujahed Gift 1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7712" y="1439608"/>
            <a:ext cx="2513302" cy="681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8344" y="2121408"/>
            <a:ext cx="3505200" cy="6286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072" y="1439608"/>
            <a:ext cx="2590800" cy="10953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46304" y="3139630"/>
            <a:ext cx="3414710" cy="7007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19169" y="3932682"/>
            <a:ext cx="4524375" cy="4191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3209" y="3789807"/>
            <a:ext cx="267652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33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9692" y="359283"/>
            <a:ext cx="2847975" cy="7810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b="9881"/>
          <a:stretch/>
        </p:blipFill>
        <p:spPr>
          <a:xfrm>
            <a:off x="5389805" y="462247"/>
            <a:ext cx="3429000" cy="57512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t="4875"/>
          <a:stretch/>
        </p:blipFill>
        <p:spPr>
          <a:xfrm>
            <a:off x="6083187" y="1554289"/>
            <a:ext cx="5367988" cy="135496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" y="1554289"/>
            <a:ext cx="4848225" cy="135496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767038" y="3252004"/>
            <a:ext cx="5939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تمارين ذاتية ( 2 – </a:t>
            </a:r>
            <a:r>
              <a:rPr lang="ar-KW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ج ، د ،  هـ ، و </a:t>
            </a:r>
            <a:r>
              <a:rPr lang="ar-KW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) ص (79)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ea typeface="Times New Roman" panose="02020603050405020304" pitchFamily="18" charset="0"/>
              <a:cs typeface="AGA Kaleelah Regular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43064" y="4032268"/>
            <a:ext cx="33634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2800" b="1" dirty="0" smtClean="0">
                <a:solidFill>
                  <a:srgbClr val="C00000"/>
                </a:solidFill>
                <a:ea typeface="Times New Roman" panose="02020603050405020304" pitchFamily="18" charset="0"/>
                <a:cs typeface="Simplified Arabic" panose="02020603050405020304" pitchFamily="18" charset="-78"/>
              </a:rPr>
              <a:t>حلل كلا مما يلي تحليلا تاما</a:t>
            </a:r>
            <a:endParaRPr lang="en-US" sz="2800" dirty="0">
              <a:solidFill>
                <a:srgbClr val="C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24553" y="4799887"/>
            <a:ext cx="3240000" cy="64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14205" y="4748958"/>
            <a:ext cx="2667600" cy="64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40385" y="5682147"/>
            <a:ext cx="2528262" cy="648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46437" y="5682147"/>
            <a:ext cx="3035368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772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21039" y="602088"/>
            <a:ext cx="3305402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KW" sz="4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GA Dimnah Regular" pitchFamily="2" charset="-78"/>
              </a:rPr>
              <a:t>الخاتمة والتقييم :</a:t>
            </a:r>
            <a:endParaRPr lang="en-US" sz="48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AGA Dimnah Regular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28974" y="1847638"/>
            <a:ext cx="50610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3200" dirty="0">
                <a:solidFill>
                  <a:srgbClr val="C00000"/>
                </a:solidFill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تطبيق : تمرن </a:t>
            </a:r>
            <a:r>
              <a:rPr lang="ar-KW" sz="3200" dirty="0" smtClean="0">
                <a:solidFill>
                  <a:srgbClr val="C00000"/>
                </a:solidFill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(1- أ ، ب ) </a:t>
            </a:r>
            <a:r>
              <a:rPr lang="ar-KW" sz="3200" dirty="0">
                <a:solidFill>
                  <a:srgbClr val="C00000"/>
                </a:solidFill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صفحة </a:t>
            </a:r>
            <a:r>
              <a:rPr lang="ar-KW" sz="3200" dirty="0" smtClean="0">
                <a:solidFill>
                  <a:srgbClr val="C00000"/>
                </a:solidFill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(79)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9228" y="2980945"/>
            <a:ext cx="8500724" cy="2140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61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</TotalTime>
  <Words>173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AGA Dimnah Regular</vt:lpstr>
      <vt:lpstr>AGA Kaleelah Regular</vt:lpstr>
      <vt:lpstr>Al-Mujahed Gift 1</vt:lpstr>
      <vt:lpstr>Arial</vt:lpstr>
      <vt:lpstr>Calibri</vt:lpstr>
      <vt:lpstr>Calibri Light</vt:lpstr>
      <vt:lpstr>Simplified Arabic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 AlHussaini</dc:creator>
  <cp:keywords>MidNight</cp:keywords>
  <cp:lastModifiedBy>USER</cp:lastModifiedBy>
  <cp:revision>121</cp:revision>
  <dcterms:created xsi:type="dcterms:W3CDTF">2019-08-30T19:33:53Z</dcterms:created>
  <dcterms:modified xsi:type="dcterms:W3CDTF">2025-10-10T21:30:35Z</dcterms:modified>
</cp:coreProperties>
</file>