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1091" r:id="rId3"/>
    <p:sldId id="270" r:id="rId4"/>
    <p:sldId id="331" r:id="rId5"/>
    <p:sldId id="275" r:id="rId6"/>
    <p:sldId id="276" r:id="rId7"/>
    <p:sldId id="1090" r:id="rId8"/>
    <p:sldId id="1092" r:id="rId9"/>
    <p:sldId id="263" r:id="rId10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1565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6766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68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2773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0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05223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12251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91021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0C26-178C-4C7F-864A-BC46C8BD482F}" type="datetime8">
              <a:rPr lang="ar-KW" smtClean="0"/>
              <a:t>17 آذار، 26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0C88-FD47-4942-AB86-EF92671F335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3467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0C26-178C-4C7F-864A-BC46C8BD482F}" type="datetime8">
              <a:rPr lang="ar-KW" smtClean="0"/>
              <a:t>17 آذار، 26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0C88-FD47-4942-AB86-EF92671F335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5851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0C26-178C-4C7F-864A-BC46C8BD482F}" type="datetime8">
              <a:rPr lang="ar-KW" smtClean="0"/>
              <a:t>17 آذار، 26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0C88-FD47-4942-AB86-EF92671F335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146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1843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788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2846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5761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8579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680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6450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795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365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1" r:id="rId19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NUL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image" Target="../media/image1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NULL"/><Relationship Id="rId10" Type="http://schemas.openxmlformats.org/officeDocument/2006/relationships/image" Target="../media/image1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0.png"/><Relationship Id="rId7" Type="http://schemas.openxmlformats.org/officeDocument/2006/relationships/image" Target="../media/image1.gi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NUL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image" Target="../media/image3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openxmlformats.org/officeDocument/2006/relationships/image" Target="../media/image35.png"/><Relationship Id="rId15" Type="http://schemas.openxmlformats.org/officeDocument/2006/relationships/image" Target="NULL"/><Relationship Id="rId10" Type="http://schemas.openxmlformats.org/officeDocument/2006/relationships/image" Target="../media/image1.gif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2.png"/><Relationship Id="rId5" Type="http://schemas.openxmlformats.org/officeDocument/2006/relationships/image" Target="../media/image42.png"/><Relationship Id="rId10" Type="http://schemas.openxmlformats.org/officeDocument/2006/relationships/image" Target="../media/image1.gi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3">
            <a:extLst>
              <a:ext uri="{FF2B5EF4-FFF2-40B4-BE49-F238E27FC236}">
                <a16:creationId xmlns:a16="http://schemas.microsoft.com/office/drawing/2014/main" id="{75CCDCB1-47D1-49E1-A0F4-08E7B9D641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933605">
            <a:off x="4540809" y="1179568"/>
            <a:ext cx="3379898" cy="1471894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ALAWI-3-8" pitchFamily="2" charset="-78"/>
              </a:rPr>
              <a:t>(7 – 2 )</a:t>
            </a:r>
            <a:endParaRPr kumimoji="0" lang="ar-KW" sz="3600" b="1" i="0" u="none" strike="noStrike" kern="1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uLnTx/>
              <a:uFillTx/>
              <a:latin typeface="Monotype Corsiva" panose="03010101010201010101" pitchFamily="66" charset="0"/>
              <a:ea typeface="+mn-ea"/>
              <a:cs typeface="ALAWI-3-8" pitchFamily="2" charset="-78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3F63F14A-51B1-492C-B119-791DDF03BB0C}"/>
              </a:ext>
            </a:extLst>
          </p:cNvPr>
          <p:cNvGrpSpPr>
            <a:grpSpLocks/>
          </p:cNvGrpSpPr>
          <p:nvPr/>
        </p:nvGrpSpPr>
        <p:grpSpPr bwMode="auto">
          <a:xfrm>
            <a:off x="66261" y="15227"/>
            <a:ext cx="12059477" cy="6858000"/>
            <a:chOff x="0" y="0"/>
            <a:chExt cx="5760" cy="4320"/>
          </a:xfrm>
        </p:grpSpPr>
        <p:pic>
          <p:nvPicPr>
            <p:cNvPr id="23" name="Picture 5" descr="barrepointsrougesc&amp;e">
              <a:extLst>
                <a:ext uri="{FF2B5EF4-FFF2-40B4-BE49-F238E27FC236}">
                  <a16:creationId xmlns:a16="http://schemas.microsoft.com/office/drawing/2014/main" id="{D588EE2A-1C94-4954-9861-0691B81B2C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barrepointsrougesc&amp;e">
              <a:extLst>
                <a:ext uri="{FF2B5EF4-FFF2-40B4-BE49-F238E27FC236}">
                  <a16:creationId xmlns:a16="http://schemas.microsoft.com/office/drawing/2014/main" id="{C94E3F54-B8C6-4CD5-B2E5-40DC825BA5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barrepointsrougesc&amp;e">
              <a:extLst>
                <a:ext uri="{FF2B5EF4-FFF2-40B4-BE49-F238E27FC236}">
                  <a16:creationId xmlns:a16="http://schemas.microsoft.com/office/drawing/2014/main" id="{A3CE8E7D-54B1-40C8-9562-4E971014C7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barrepointsrougesc&amp;e">
              <a:extLst>
                <a:ext uri="{FF2B5EF4-FFF2-40B4-BE49-F238E27FC236}">
                  <a16:creationId xmlns:a16="http://schemas.microsoft.com/office/drawing/2014/main" id="{185C88B3-9AF3-4033-AE62-7C081C3DC7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A76BC95D-2924-412A-8DC9-2253823F56D8}"/>
              </a:ext>
            </a:extLst>
          </p:cNvPr>
          <p:cNvGrpSpPr>
            <a:grpSpLocks/>
          </p:cNvGrpSpPr>
          <p:nvPr/>
        </p:nvGrpSpPr>
        <p:grpSpPr bwMode="auto">
          <a:xfrm rot="20601390">
            <a:off x="3276125" y="1157735"/>
            <a:ext cx="6663552" cy="3743135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765D0718-4321-4E53-B85D-E0B13E1CDA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760BFC97-31E2-4178-B40F-BD9DE45B3F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0AB9C72C-90F9-4CD6-94E9-99AC700D59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7C0DE0AC-DC1A-4DA7-8ECD-92401105E9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6853795-084A-4086-ADDC-78ED087A62EE}"/>
              </a:ext>
            </a:extLst>
          </p:cNvPr>
          <p:cNvSpPr/>
          <p:nvPr/>
        </p:nvSpPr>
        <p:spPr>
          <a:xfrm rot="20634193">
            <a:off x="3686209" y="2805240"/>
            <a:ext cx="60396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50" normalizeH="0" baseline="0" noProof="0" dirty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PT Bold Broken" pitchFamily="2" charset="-78"/>
              </a:rPr>
              <a:t>القطــــــع الناقص 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3B2D820-8815-44FA-9A51-BE0930EFC209}"/>
              </a:ext>
            </a:extLst>
          </p:cNvPr>
          <p:cNvSpPr/>
          <p:nvPr/>
        </p:nvSpPr>
        <p:spPr>
          <a:xfrm>
            <a:off x="534364" y="4126214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الحصة</a:t>
            </a: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D61F4E5-2128-4E7E-810F-359A3C180CE7}"/>
              </a:ext>
            </a:extLst>
          </p:cNvPr>
          <p:cNvSpPr/>
          <p:nvPr/>
        </p:nvSpPr>
        <p:spPr>
          <a:xfrm>
            <a:off x="554972" y="5378682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التاريخ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AEF9E5-25B5-486E-BB7D-C10E94618A6E}"/>
              </a:ext>
            </a:extLst>
          </p:cNvPr>
          <p:cNvSpPr/>
          <p:nvPr/>
        </p:nvSpPr>
        <p:spPr>
          <a:xfrm>
            <a:off x="528411" y="2869789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الأسبوع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BB8615-C8F2-4842-B735-B29817A2C1C5}"/>
              </a:ext>
            </a:extLst>
          </p:cNvPr>
          <p:cNvSpPr/>
          <p:nvPr/>
        </p:nvSpPr>
        <p:spPr>
          <a:xfrm rot="20415484">
            <a:off x="1121770" y="704462"/>
            <a:ext cx="3436883" cy="130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Fanan" pitchFamily="2" charset="-78"/>
              </a:rPr>
              <a:t>الوحدة السابعة  </a:t>
            </a:r>
          </a:p>
        </p:txBody>
      </p:sp>
      <p:pic>
        <p:nvPicPr>
          <p:cNvPr id="28" name="Picture 13" descr="kuwait">
            <a:extLst>
              <a:ext uri="{FF2B5EF4-FFF2-40B4-BE49-F238E27FC236}">
                <a16:creationId xmlns:a16="http://schemas.microsoft.com/office/drawing/2014/main" id="{489DBA78-C144-411E-AFAC-98AC891613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676"/>
            <a:ext cx="16017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شعار الكويت 2">
            <a:extLst>
              <a:ext uri="{FF2B5EF4-FFF2-40B4-BE49-F238E27FC236}">
                <a16:creationId xmlns:a16="http://schemas.microsoft.com/office/drawing/2014/main" id="{C19CB09A-6A0A-4AC8-8706-67320749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0559" y="235734"/>
            <a:ext cx="1006219" cy="11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32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18" grpId="0" animBg="1"/>
      <p:bldP spid="19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F10F0077-AAAE-4928-A9B8-95AB9F1D0DF4}"/>
              </a:ext>
            </a:extLst>
          </p:cNvPr>
          <p:cNvSpPr/>
          <p:nvPr/>
        </p:nvSpPr>
        <p:spPr>
          <a:xfrm>
            <a:off x="6318525" y="474326"/>
            <a:ext cx="303640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الأهداف السلوكية</a:t>
            </a:r>
            <a:endParaRPr kumimoji="0" lang="en-US" sz="4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75813E-E827-4DB2-8F8B-6F409B264BFD}"/>
              </a:ext>
            </a:extLst>
          </p:cNvPr>
          <p:cNvSpPr txBox="1"/>
          <p:nvPr/>
        </p:nvSpPr>
        <p:spPr>
          <a:xfrm>
            <a:off x="2207172" y="1376855"/>
            <a:ext cx="71477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أتوقع في نهاية الحصة أن يكون الطالب قادراً على أن </a:t>
            </a: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590D8921-2FC3-4860-8C9A-06C50BC0A27F}"/>
              </a:ext>
            </a:extLst>
          </p:cNvPr>
          <p:cNvSpPr txBox="1">
            <a:spLocks/>
          </p:cNvSpPr>
          <p:nvPr/>
        </p:nvSpPr>
        <p:spPr>
          <a:xfrm>
            <a:off x="409903" y="2294414"/>
            <a:ext cx="9512589" cy="392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1) يتعرف القطع الناقص .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2) يتعرف البؤرتين – مركز القطع الناقص – المحور الأكبر – المحور الأصغر –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رأسي القطع الناقص – خط التماثل للقطع الناقص –طول المحور الأكبر – طول المحور الأصغر – العلاقة الأساسية – معادلتا الدليلين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3) يتعرف معادلة وبيان القطع الناقص بحالتيه . 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5) يحل تمارين على القطع المكافئ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7505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570" y="732128"/>
            <a:ext cx="828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أوجد معادلة قطع ناقص مركزه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(0,0)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إذا كان محوره الأكبر ينطبق علي المحور السيني و طوله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12cm 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و المسافة بين البؤرتين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.8 cm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7828843" y="1499216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u="sng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u="sng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610" y="4690888"/>
                <a:ext cx="2736304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10" y="4690888"/>
                <a:ext cx="2736304" cy="8429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2"/>
          <p:cNvSpPr txBox="1"/>
          <p:nvPr/>
        </p:nvSpPr>
        <p:spPr>
          <a:xfrm>
            <a:off x="7569698" y="3121764"/>
            <a:ext cx="11865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ولكن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2"/>
              <p:cNvSpPr txBox="1"/>
              <p:nvPr/>
            </p:nvSpPr>
            <p:spPr>
              <a:xfrm>
                <a:off x="739213" y="1746375"/>
                <a:ext cx="2709098" cy="6210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𝟏𝟐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𝟔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3" y="1746375"/>
                <a:ext cx="2709098" cy="621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/>
          <p:cNvSpPr txBox="1"/>
          <p:nvPr/>
        </p:nvSpPr>
        <p:spPr>
          <a:xfrm>
            <a:off x="5334123" y="360285"/>
            <a:ext cx="372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748853" y="6051448"/>
            <a:ext cx="40073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بالتعويض نحصل على المعادلة :</a:t>
            </a:r>
            <a:endParaRPr lang="ar-KW" sz="2400" dirty="0">
              <a:solidFill>
                <a:srgbClr val="0000F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0" name="مربع نص 2"/>
          <p:cNvSpPr txBox="1"/>
          <p:nvPr/>
        </p:nvSpPr>
        <p:spPr>
          <a:xfrm>
            <a:off x="5622154" y="1964786"/>
            <a:ext cx="32526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ط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ول </a:t>
            </a:r>
            <a:r>
              <a:rPr lang="ar-EG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المحور الا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كب</a:t>
            </a:r>
            <a:r>
              <a:rPr lang="ar-EG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ر 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=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endParaRPr lang="ar-KW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685294" y="3160261"/>
                <a:ext cx="4063558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4" y="3160261"/>
                <a:ext cx="4063558" cy="470000"/>
              </a:xfrm>
              <a:prstGeom prst="rect">
                <a:avLst/>
              </a:prstGeom>
              <a:blipFill>
                <a:blip r:embed="rId4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"/>
              <p:cNvSpPr txBox="1"/>
              <p:nvPr/>
            </p:nvSpPr>
            <p:spPr>
              <a:xfrm>
                <a:off x="633611" y="3630261"/>
                <a:ext cx="4063558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𝟏𝟔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𝟑𝟔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1" y="3630261"/>
                <a:ext cx="4063558" cy="470000"/>
              </a:xfrm>
              <a:prstGeom prst="rect">
                <a:avLst/>
              </a:prstGeom>
              <a:blipFill>
                <a:blip r:embed="rId5"/>
                <a:stretch>
                  <a:fillRect l="-45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"/>
              <p:cNvSpPr txBox="1"/>
              <p:nvPr/>
            </p:nvSpPr>
            <p:spPr>
              <a:xfrm>
                <a:off x="739214" y="4142554"/>
                <a:ext cx="2866717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𝟑𝟔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𝟏𝟔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𝟐𝟎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" y="4142554"/>
                <a:ext cx="2866717" cy="470000"/>
              </a:xfrm>
              <a:prstGeom prst="rect">
                <a:avLst/>
              </a:prstGeom>
              <a:blipFill>
                <a:blip r:embed="rId6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مربع نص 23"/>
              <p:cNvSpPr txBox="1"/>
              <p:nvPr/>
            </p:nvSpPr>
            <p:spPr>
              <a:xfrm>
                <a:off x="5576032" y="5045245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sz="2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+mj-cs"/>
                      </a:rPr>
                      <m:t>∴</m:t>
                    </m:r>
                  </m:oMath>
                </a14:m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Times New Roman" panose="02020603050405020304" pitchFamily="18" charset="0"/>
                  </a:rPr>
                  <a:t>معادلة القطع الناقص هي:</a:t>
                </a:r>
              </a:p>
            </p:txBody>
          </p:sp>
        </mc:Choice>
        <mc:Fallback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32" y="5045245"/>
                <a:ext cx="3240360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685294" y="5568994"/>
                <a:ext cx="2736304" cy="84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𝟑𝟔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𝟐𝟎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4" y="5568994"/>
                <a:ext cx="2736304" cy="8428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2"/>
          <p:cNvSpPr txBox="1"/>
          <p:nvPr/>
        </p:nvSpPr>
        <p:spPr>
          <a:xfrm>
            <a:off x="5203866" y="2577226"/>
            <a:ext cx="3658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Times New Roman" panose="02020603050405020304" pitchFamily="18" charset="0"/>
              </a:rPr>
              <a:t>المسافة بين البؤرتين = 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</a:rPr>
              <a:t>8 </a:t>
            </a:r>
            <a:r>
              <a:rPr lang="en-US" sz="2400" b="1" i="1" dirty="0">
                <a:solidFill>
                  <a:prstClr val="black"/>
                </a:solidFill>
                <a:latin typeface="Lucida Calligraphy" pitchFamily="66" charset="0"/>
              </a:rPr>
              <a:t>cm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"/>
              <p:cNvSpPr txBox="1"/>
              <p:nvPr/>
            </p:nvSpPr>
            <p:spPr>
              <a:xfrm>
                <a:off x="511252" y="2418631"/>
                <a:ext cx="2709098" cy="6210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𝟖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2" y="2418631"/>
                <a:ext cx="2709098" cy="6210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مربع نص 27"/>
          <p:cNvSpPr txBox="1"/>
          <p:nvPr/>
        </p:nvSpPr>
        <p:spPr>
          <a:xfrm>
            <a:off x="6932180" y="206900"/>
            <a:ext cx="19838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مثال 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4</a:t>
            </a:r>
            <a:r>
              <a:rPr lang="ar-KW" sz="24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صـ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114 </a:t>
            </a:r>
            <a:r>
              <a:rPr lang="ar-KW" sz="24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90820960-79D2-4538-A30B-EF9AD6253EEB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196A41D7-87CC-4CDB-85D7-1F376EA53C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D90A606C-0333-460C-82ED-7796B34125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3D7D6E70-89B1-41ED-AA26-31EC13DC42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A5E1A1C9-02CA-4A18-8196-96EB88BA3D3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A6A159A5-DC9F-4B1B-AE78-8726E98B92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5600" y="0"/>
            <a:ext cx="3225335" cy="6887816"/>
          </a:xfrm>
          <a:prstGeom prst="rect">
            <a:avLst/>
          </a:prstGeom>
        </p:spPr>
      </p:pic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2EBED1EC-6521-41C5-A737-F74969D5CC02}"/>
              </a:ext>
            </a:extLst>
          </p:cNvPr>
          <p:cNvSpPr/>
          <p:nvPr/>
        </p:nvSpPr>
        <p:spPr>
          <a:xfrm>
            <a:off x="10749515" y="4210090"/>
            <a:ext cx="757965" cy="383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400" dirty="0">
                <a:solidFill>
                  <a:srgbClr val="FFFF00"/>
                </a:solidFill>
              </a:rPr>
              <a:t>الأصغر</a:t>
            </a:r>
          </a:p>
        </p:txBody>
      </p:sp>
    </p:spTree>
    <p:extLst>
      <p:ext uri="{BB962C8B-B14F-4D97-AF65-F5344CB8AC3E}">
        <p14:creationId xmlns:p14="http://schemas.microsoft.com/office/powerpoint/2010/main" val="492923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11" grpId="0"/>
      <p:bldP spid="12" grpId="0"/>
      <p:bldP spid="19" grpId="0"/>
      <p:bldP spid="9" grpId="0"/>
      <p:bldP spid="20" grpId="0"/>
      <p:bldP spid="21" grpId="0"/>
      <p:bldP spid="22" grpId="0"/>
      <p:bldP spid="23" grpId="0"/>
      <p:bldP spid="24" grpId="0"/>
      <p:bldP spid="25" grpId="0"/>
      <p:bldP spid="17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A1B7B3-951A-4B60-A98A-42BE8FDD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0539" y="6304121"/>
            <a:ext cx="683339" cy="365125"/>
          </a:xfrm>
        </p:spPr>
        <p:txBody>
          <a:bodyPr/>
          <a:lstStyle/>
          <a:p>
            <a:fld id="{EF6D0C88-FD47-4942-AB86-EF92671F3350}" type="slidenum">
              <a:rPr lang="ar-KW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/>
              <a:t>4</a:t>
            </a:fld>
            <a:endParaRPr lang="ar-KW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4E28A-F5EF-40A8-A293-84C511EC21F8}"/>
              </a:ext>
            </a:extLst>
          </p:cNvPr>
          <p:cNvSpPr txBox="1"/>
          <p:nvPr/>
        </p:nvSpPr>
        <p:spPr>
          <a:xfrm>
            <a:off x="197404" y="721618"/>
            <a:ext cx="828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أوجد معادلة قطع ناقص مركزه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(0,0)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إذا كان محوره الأكبر ينطبق علي المحور الصادي و طوله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16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و المسافة بين البؤرتين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.10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80928ED-0482-49E8-9308-58D77CAF1A40}"/>
              </a:ext>
            </a:extLst>
          </p:cNvPr>
          <p:cNvSpPr txBox="1"/>
          <p:nvPr/>
        </p:nvSpPr>
        <p:spPr>
          <a:xfrm>
            <a:off x="7660677" y="1488706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u="sng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u="sng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B4569D1-E4B9-4D8F-B0BD-E92A5E91BFF5}"/>
                  </a:ext>
                </a:extLst>
              </p:cNvPr>
              <p:cNvSpPr txBox="1"/>
              <p:nvPr/>
            </p:nvSpPr>
            <p:spPr>
              <a:xfrm>
                <a:off x="557444" y="4680378"/>
                <a:ext cx="2736304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B4569D1-E4B9-4D8F-B0BD-E92A5E91B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44" y="4680378"/>
                <a:ext cx="2736304" cy="8429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ربع نص 2">
            <a:extLst>
              <a:ext uri="{FF2B5EF4-FFF2-40B4-BE49-F238E27FC236}">
                <a16:creationId xmlns:a16="http://schemas.microsoft.com/office/drawing/2014/main" id="{77FDF2F4-3BDF-4DAF-BA1E-2D32475DFBBA}"/>
              </a:ext>
            </a:extLst>
          </p:cNvPr>
          <p:cNvSpPr txBox="1"/>
          <p:nvPr/>
        </p:nvSpPr>
        <p:spPr>
          <a:xfrm>
            <a:off x="7401532" y="3111254"/>
            <a:ext cx="11865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ولكن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2">
                <a:extLst>
                  <a:ext uri="{FF2B5EF4-FFF2-40B4-BE49-F238E27FC236}">
                    <a16:creationId xmlns:a16="http://schemas.microsoft.com/office/drawing/2014/main" id="{163FB88E-E186-4EBB-8CAF-F83158CE37C4}"/>
                  </a:ext>
                </a:extLst>
              </p:cNvPr>
              <p:cNvSpPr txBox="1"/>
              <p:nvPr/>
            </p:nvSpPr>
            <p:spPr>
              <a:xfrm>
                <a:off x="571047" y="1735865"/>
                <a:ext cx="2709098" cy="6210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𝟖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مربع نص 2">
                <a:extLst>
                  <a:ext uri="{FF2B5EF4-FFF2-40B4-BE49-F238E27FC236}">
                    <a16:creationId xmlns:a16="http://schemas.microsoft.com/office/drawing/2014/main" id="{163FB88E-E186-4EBB-8CAF-F83158CE3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47" y="1735865"/>
                <a:ext cx="2709098" cy="621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CE987DA8-685D-486A-8ABB-FC738D221E53}"/>
              </a:ext>
            </a:extLst>
          </p:cNvPr>
          <p:cNvSpPr txBox="1"/>
          <p:nvPr/>
        </p:nvSpPr>
        <p:spPr>
          <a:xfrm>
            <a:off x="5165957" y="349775"/>
            <a:ext cx="372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EB63068-B2B7-4C5E-8ADD-35084E77E7AA}"/>
              </a:ext>
            </a:extLst>
          </p:cNvPr>
          <p:cNvSpPr txBox="1"/>
          <p:nvPr/>
        </p:nvSpPr>
        <p:spPr>
          <a:xfrm>
            <a:off x="4580687" y="6040938"/>
            <a:ext cx="40073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بالتعويض نحصل على المعادلة :</a:t>
            </a:r>
            <a:endParaRPr lang="ar-KW" sz="2400" dirty="0">
              <a:solidFill>
                <a:srgbClr val="0000F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2" name="مربع نص 2">
            <a:extLst>
              <a:ext uri="{FF2B5EF4-FFF2-40B4-BE49-F238E27FC236}">
                <a16:creationId xmlns:a16="http://schemas.microsoft.com/office/drawing/2014/main" id="{19B0ED55-000B-41E1-ACB9-82215D105D44}"/>
              </a:ext>
            </a:extLst>
          </p:cNvPr>
          <p:cNvSpPr txBox="1"/>
          <p:nvPr/>
        </p:nvSpPr>
        <p:spPr>
          <a:xfrm>
            <a:off x="5453988" y="1954276"/>
            <a:ext cx="32526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ط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ول </a:t>
            </a:r>
            <a:r>
              <a:rPr lang="ar-EG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المحور الا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كب</a:t>
            </a:r>
            <a:r>
              <a:rPr lang="ar-EG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ر 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=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endParaRPr lang="ar-KW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>
                <a:extLst>
                  <a:ext uri="{FF2B5EF4-FFF2-40B4-BE49-F238E27FC236}">
                    <a16:creationId xmlns:a16="http://schemas.microsoft.com/office/drawing/2014/main" id="{1B951513-7A3A-430C-AC3B-4BBA159B98AC}"/>
                  </a:ext>
                </a:extLst>
              </p:cNvPr>
              <p:cNvSpPr txBox="1"/>
              <p:nvPr/>
            </p:nvSpPr>
            <p:spPr>
              <a:xfrm>
                <a:off x="517128" y="3149751"/>
                <a:ext cx="4063558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>
                <a:extLst>
                  <a:ext uri="{FF2B5EF4-FFF2-40B4-BE49-F238E27FC236}">
                    <a16:creationId xmlns:a16="http://schemas.microsoft.com/office/drawing/2014/main" id="{1B951513-7A3A-430C-AC3B-4BBA159B9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8" y="3149751"/>
                <a:ext cx="4063558" cy="470000"/>
              </a:xfrm>
              <a:prstGeom prst="rect">
                <a:avLst/>
              </a:prstGeom>
              <a:blipFill>
                <a:blip r:embed="rId4"/>
                <a:stretch>
                  <a:fillRect l="-45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2">
                <a:extLst>
                  <a:ext uri="{FF2B5EF4-FFF2-40B4-BE49-F238E27FC236}">
                    <a16:creationId xmlns:a16="http://schemas.microsoft.com/office/drawing/2014/main" id="{8660FDCB-9776-403E-A5D0-C35DBABA8679}"/>
                  </a:ext>
                </a:extLst>
              </p:cNvPr>
              <p:cNvSpPr txBox="1"/>
              <p:nvPr/>
            </p:nvSpPr>
            <p:spPr>
              <a:xfrm>
                <a:off x="465445" y="3619751"/>
                <a:ext cx="4063558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𝟐𝟓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𝟔𝟒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مربع نص 2">
                <a:extLst>
                  <a:ext uri="{FF2B5EF4-FFF2-40B4-BE49-F238E27FC236}">
                    <a16:creationId xmlns:a16="http://schemas.microsoft.com/office/drawing/2014/main" id="{8660FDCB-9776-403E-A5D0-C35DBABA8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5" y="3619751"/>
                <a:ext cx="4063558" cy="470000"/>
              </a:xfrm>
              <a:prstGeom prst="rect">
                <a:avLst/>
              </a:prstGeom>
              <a:blipFill>
                <a:blip r:embed="rId5"/>
                <a:stretch>
                  <a:fillRect l="-45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2">
                <a:extLst>
                  <a:ext uri="{FF2B5EF4-FFF2-40B4-BE49-F238E27FC236}">
                    <a16:creationId xmlns:a16="http://schemas.microsoft.com/office/drawing/2014/main" id="{4F017336-3383-4D08-B05C-25D9C51E75D5}"/>
                  </a:ext>
                </a:extLst>
              </p:cNvPr>
              <p:cNvSpPr txBox="1"/>
              <p:nvPr/>
            </p:nvSpPr>
            <p:spPr>
              <a:xfrm>
                <a:off x="571048" y="4132044"/>
                <a:ext cx="2866717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𝟔𝟒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𝟐𝟓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𝟑𝟗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مربع نص 2">
                <a:extLst>
                  <a:ext uri="{FF2B5EF4-FFF2-40B4-BE49-F238E27FC236}">
                    <a16:creationId xmlns:a16="http://schemas.microsoft.com/office/drawing/2014/main" id="{4F017336-3383-4D08-B05C-25D9C51E7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48" y="4132044"/>
                <a:ext cx="2866717" cy="470000"/>
              </a:xfrm>
              <a:prstGeom prst="rect">
                <a:avLst/>
              </a:prstGeom>
              <a:blipFill>
                <a:blip r:embed="rId6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0FADA1B9-3202-47A0-BD7B-A15FF20B9B88}"/>
                  </a:ext>
                </a:extLst>
              </p:cNvPr>
              <p:cNvSpPr txBox="1"/>
              <p:nvPr/>
            </p:nvSpPr>
            <p:spPr>
              <a:xfrm>
                <a:off x="5407866" y="5034735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sz="2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+mj-cs"/>
                      </a:rPr>
                      <m:t>∴</m:t>
                    </m:r>
                  </m:oMath>
                </a14:m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Times New Roman" panose="02020603050405020304" pitchFamily="18" charset="0"/>
                  </a:rPr>
                  <a:t>معادلة القطع الناقص هي:</a:t>
                </a:r>
              </a:p>
            </p:txBody>
          </p:sp>
        </mc:Choice>
        <mc:Fallback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0FADA1B9-3202-47A0-BD7B-A15FF20B9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866" y="5034735"/>
                <a:ext cx="3240360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54986735-64CD-4526-88FE-215791108349}"/>
                  </a:ext>
                </a:extLst>
              </p:cNvPr>
              <p:cNvSpPr txBox="1"/>
              <p:nvPr/>
            </p:nvSpPr>
            <p:spPr>
              <a:xfrm>
                <a:off x="517128" y="5558484"/>
                <a:ext cx="2736304" cy="84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𝟔𝟒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54986735-64CD-4526-88FE-215791108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8" y="5558484"/>
                <a:ext cx="2736304" cy="8428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مربع نص 2">
            <a:extLst>
              <a:ext uri="{FF2B5EF4-FFF2-40B4-BE49-F238E27FC236}">
                <a16:creationId xmlns:a16="http://schemas.microsoft.com/office/drawing/2014/main" id="{2F892449-058D-48CD-91B2-EACF371D0D61}"/>
              </a:ext>
            </a:extLst>
          </p:cNvPr>
          <p:cNvSpPr txBox="1"/>
          <p:nvPr/>
        </p:nvSpPr>
        <p:spPr>
          <a:xfrm>
            <a:off x="5035700" y="2566716"/>
            <a:ext cx="3658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Times New Roman" panose="02020603050405020304" pitchFamily="18" charset="0"/>
              </a:rPr>
              <a:t>المسافة بين البؤرتين = 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</a:rPr>
              <a:t>10 </a:t>
            </a:r>
            <a:r>
              <a:rPr lang="en-US" sz="2400" b="1" i="1" dirty="0">
                <a:solidFill>
                  <a:prstClr val="black"/>
                </a:solidFill>
                <a:latin typeface="Lucida Calligraphy" pitchFamily="66" charset="0"/>
              </a:rPr>
              <a:t>cm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2">
                <a:extLst>
                  <a:ext uri="{FF2B5EF4-FFF2-40B4-BE49-F238E27FC236}">
                    <a16:creationId xmlns:a16="http://schemas.microsoft.com/office/drawing/2014/main" id="{99658638-A20B-4210-B2DE-2D800F7B26B7}"/>
                  </a:ext>
                </a:extLst>
              </p:cNvPr>
              <p:cNvSpPr txBox="1"/>
              <p:nvPr/>
            </p:nvSpPr>
            <p:spPr>
              <a:xfrm>
                <a:off x="343086" y="2408121"/>
                <a:ext cx="2709098" cy="6210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𝟏𝟎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مربع نص 2">
                <a:extLst>
                  <a:ext uri="{FF2B5EF4-FFF2-40B4-BE49-F238E27FC236}">
                    <a16:creationId xmlns:a16="http://schemas.microsoft.com/office/drawing/2014/main" id="{99658638-A20B-4210-B2DE-2D800F7B2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86" y="2408121"/>
                <a:ext cx="2709098" cy="6210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06DFC34-6E84-4D26-A8AB-D4B7DBF4327D}"/>
              </a:ext>
            </a:extLst>
          </p:cNvPr>
          <p:cNvSpPr txBox="1"/>
          <p:nvPr/>
        </p:nvSpPr>
        <p:spPr>
          <a:xfrm>
            <a:off x="5334308" y="251199"/>
            <a:ext cx="3512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حاول أن تحل 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4</a:t>
            </a:r>
            <a:r>
              <a:rPr lang="ar-KW" sz="24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صـ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114 </a:t>
            </a:r>
            <a:r>
              <a:rPr lang="ar-KW" sz="24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DF7BC01A-C595-4727-87C8-5B4F9759A061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22" name="Picture 5" descr="barrepointsrougesc&amp;e">
              <a:extLst>
                <a:ext uri="{FF2B5EF4-FFF2-40B4-BE49-F238E27FC236}">
                  <a16:creationId xmlns:a16="http://schemas.microsoft.com/office/drawing/2014/main" id="{4904D6B0-452F-4F2E-A487-193A281EAC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barrepointsrougesc&amp;e">
              <a:extLst>
                <a:ext uri="{FF2B5EF4-FFF2-40B4-BE49-F238E27FC236}">
                  <a16:creationId xmlns:a16="http://schemas.microsoft.com/office/drawing/2014/main" id="{54CE41EC-F150-4CC2-B4C6-571327FF5D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barrepointsrougesc&amp;e">
              <a:extLst>
                <a:ext uri="{FF2B5EF4-FFF2-40B4-BE49-F238E27FC236}">
                  <a16:creationId xmlns:a16="http://schemas.microsoft.com/office/drawing/2014/main" id="{AB73E7A2-E679-4D2C-B212-AD0DC3080A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barrepointsrougesc&amp;e">
              <a:extLst>
                <a:ext uri="{FF2B5EF4-FFF2-40B4-BE49-F238E27FC236}">
                  <a16:creationId xmlns:a16="http://schemas.microsoft.com/office/drawing/2014/main" id="{D5ADBB4B-A522-433E-B485-3696AB2044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AA0B3BF8-81A2-421A-A797-006024C6D880}"/>
              </a:ext>
            </a:extLst>
          </p:cNvPr>
          <p:cNvGrpSpPr/>
          <p:nvPr/>
        </p:nvGrpSpPr>
        <p:grpSpPr>
          <a:xfrm>
            <a:off x="9110812" y="120134"/>
            <a:ext cx="3133055" cy="6858000"/>
            <a:chOff x="2711234" y="81219"/>
            <a:chExt cx="4653579" cy="6843693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9FDEBB72-B77B-478C-B888-56F9F79C3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42036" y="1084438"/>
              <a:ext cx="2322777" cy="5840474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F057C71-072C-46C4-A75E-8084EB8B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11234" y="81219"/>
              <a:ext cx="2469094" cy="63099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: Rounded Corners 24">
                  <a:extLst>
                    <a:ext uri="{FF2B5EF4-FFF2-40B4-BE49-F238E27FC236}">
                      <a16:creationId xmlns:a16="http://schemas.microsoft.com/office/drawing/2014/main" id="{FC28093B-6987-4CD2-9B1C-5E1C9E183BC3}"/>
                    </a:ext>
                  </a:extLst>
                </p:cNvPr>
                <p:cNvSpPr/>
                <p:nvPr/>
              </p:nvSpPr>
              <p:spPr>
                <a:xfrm>
                  <a:off x="2751158" y="3667707"/>
                  <a:ext cx="2322777" cy="313810"/>
                </a:xfrm>
                <a:prstGeom prst="round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1" anchor="ctr"/>
                <a:lstStyle/>
                <a:p>
                  <a:pPr algn="ctr" rt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ker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ker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ar-KW" b="1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: Rounded Corners 24">
                  <a:extLst>
                    <a:ext uri="{FF2B5EF4-FFF2-40B4-BE49-F238E27FC236}">
                      <a16:creationId xmlns:a16="http://schemas.microsoft.com/office/drawing/2014/main" id="{8547D5BC-389F-4617-8883-3080C847C7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58" y="3667707"/>
                  <a:ext cx="2322777" cy="31381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: Rounded Corners 26">
                  <a:extLst>
                    <a:ext uri="{FF2B5EF4-FFF2-40B4-BE49-F238E27FC236}">
                      <a16:creationId xmlns:a16="http://schemas.microsoft.com/office/drawing/2014/main" id="{760F0D3F-C4F2-40F1-A5E3-78A7BAFFDEB7}"/>
                    </a:ext>
                  </a:extLst>
                </p:cNvPr>
                <p:cNvSpPr/>
                <p:nvPr/>
              </p:nvSpPr>
              <p:spPr>
                <a:xfrm>
                  <a:off x="2751158" y="4705251"/>
                  <a:ext cx="2322777" cy="313810"/>
                </a:xfrm>
                <a:prstGeom prst="round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1" anchor="ctr"/>
                <a:lstStyle/>
                <a:p>
                  <a:pPr algn="ctr" rt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kern="0" dirty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kern="0" dirty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ar-KW" b="1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: Rounded Corners 26">
                  <a:extLst>
                    <a:ext uri="{FF2B5EF4-FFF2-40B4-BE49-F238E27FC236}">
                      <a16:creationId xmlns:a16="http://schemas.microsoft.com/office/drawing/2014/main" id="{80ED93EB-7853-4CAA-885E-F990FB6F17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58" y="4705251"/>
                  <a:ext cx="2322777" cy="313810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: Rounded Corners 35">
                  <a:extLst>
                    <a:ext uri="{FF2B5EF4-FFF2-40B4-BE49-F238E27FC236}">
                      <a16:creationId xmlns:a16="http://schemas.microsoft.com/office/drawing/2014/main" id="{E55D6DC0-91C2-4DBA-9EC1-084BC0A688F3}"/>
                    </a:ext>
                  </a:extLst>
                </p:cNvPr>
                <p:cNvSpPr/>
                <p:nvPr/>
              </p:nvSpPr>
              <p:spPr>
                <a:xfrm>
                  <a:off x="2782191" y="5410068"/>
                  <a:ext cx="2322777" cy="322093"/>
                </a:xfrm>
                <a:prstGeom prst="roundRect">
                  <a:avLst/>
                </a:prstGeom>
                <a:solidFill>
                  <a:srgbClr val="FF0066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1" anchor="ctr"/>
                <a:lstStyle/>
                <a:p>
                  <a:pPr algn="ctr" rt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kern="0" dirty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kern="0" dirty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ar-KW" b="1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: Rounded Corners 35">
                  <a:extLst>
                    <a:ext uri="{FF2B5EF4-FFF2-40B4-BE49-F238E27FC236}">
                      <a16:creationId xmlns:a16="http://schemas.microsoft.com/office/drawing/2014/main" id="{3B085490-29BA-48DE-BA57-7D542D5558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191" y="5410068"/>
                  <a:ext cx="2322777" cy="322093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44D6DAE1-73B8-4CD3-B8DF-0AF233550020}"/>
              </a:ext>
            </a:extLst>
          </p:cNvPr>
          <p:cNvGrpSpPr/>
          <p:nvPr/>
        </p:nvGrpSpPr>
        <p:grpSpPr>
          <a:xfrm>
            <a:off x="9468152" y="2434598"/>
            <a:ext cx="723655" cy="318176"/>
            <a:chOff x="9468152" y="2434598"/>
            <a:chExt cx="723655" cy="318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مربع نص 32">
                  <a:extLst>
                    <a:ext uri="{FF2B5EF4-FFF2-40B4-BE49-F238E27FC236}">
                      <a16:creationId xmlns:a16="http://schemas.microsoft.com/office/drawing/2014/main" id="{1F8D873B-F8F7-4A0F-9D1B-360661034981}"/>
                    </a:ext>
                  </a:extLst>
                </p:cNvPr>
                <p:cNvSpPr txBox="1"/>
                <p:nvPr/>
              </p:nvSpPr>
              <p:spPr>
                <a:xfrm>
                  <a:off x="9468152" y="2440188"/>
                  <a:ext cx="395599" cy="312586"/>
                </a:xfrm>
                <a:prstGeom prst="rect">
                  <a:avLst/>
                </a:prstGeom>
                <a:solidFill>
                  <a:srgbClr val="CC3300"/>
                </a:solidFill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KW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ar-KW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ar-KW" sz="1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مربع نص 32">
                  <a:extLst>
                    <a:ext uri="{FF2B5EF4-FFF2-40B4-BE49-F238E27FC236}">
                      <a16:creationId xmlns:a16="http://schemas.microsoft.com/office/drawing/2014/main" id="{1F8D873B-F8F7-4A0F-9D1B-360661034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152" y="2440188"/>
                  <a:ext cx="395599" cy="31258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B33B138C-E1C2-4B68-ABA2-D4A006723222}"/>
                    </a:ext>
                  </a:extLst>
                </p:cNvPr>
                <p:cNvSpPr txBox="1"/>
                <p:nvPr/>
              </p:nvSpPr>
              <p:spPr>
                <a:xfrm>
                  <a:off x="9806785" y="2434598"/>
                  <a:ext cx="385022" cy="312586"/>
                </a:xfrm>
                <a:prstGeom prst="rect">
                  <a:avLst/>
                </a:prstGeom>
                <a:solidFill>
                  <a:srgbClr val="CC3300"/>
                </a:solidFill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KW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ar-KW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ar-KW" sz="1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B33B138C-E1C2-4B68-ABA2-D4A006723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785" y="2434598"/>
                  <a:ext cx="385022" cy="312586"/>
                </a:xfrm>
                <a:prstGeom prst="rect">
                  <a:avLst/>
                </a:prstGeom>
                <a:blipFill>
                  <a:blip r:embed="rId17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7227C572-E611-4957-AACE-F297149A968E}"/>
              </a:ext>
            </a:extLst>
          </p:cNvPr>
          <p:cNvSpPr/>
          <p:nvPr/>
        </p:nvSpPr>
        <p:spPr>
          <a:xfrm>
            <a:off x="10749515" y="4020909"/>
            <a:ext cx="757965" cy="383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400" dirty="0">
                <a:solidFill>
                  <a:srgbClr val="FFFF00"/>
                </a:solidFill>
              </a:rPr>
              <a:t>الأصغر</a:t>
            </a:r>
          </a:p>
        </p:txBody>
      </p:sp>
    </p:spTree>
    <p:extLst>
      <p:ext uri="{BB962C8B-B14F-4D97-AF65-F5344CB8AC3E}">
        <p14:creationId xmlns:p14="http://schemas.microsoft.com/office/powerpoint/2010/main" val="1304084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105" y="67387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للقطع الناقص الذي يولد السطح الناقص لجهاز تفتيت الحصوات , محور أكبر نقطتاه الطرفيتان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400" b="1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(6,0) 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,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400" b="1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(-6,0)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ومحور الاصغر إحدى نقطتيه الطرفيتين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B</a:t>
            </a:r>
            <a:r>
              <a:rPr lang="en-US" sz="2400" b="1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(0,-2.5)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, اوجد إحداثيات البؤرتين.</a:t>
            </a:r>
            <a:endParaRPr lang="en-US" sz="2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621561" y="1874203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u="sng" dirty="0">
                <a:solidFill>
                  <a:srgbClr val="FF0000"/>
                </a:solidFill>
                <a:latin typeface="Lucida Calligraphy" pitchFamily="66" charset="0"/>
                <a:cs typeface="Times New Roman" panose="02020603050405020304" pitchFamily="18" charset="0"/>
              </a:rPr>
              <a:t>الحل</a:t>
            </a:r>
            <a:r>
              <a:rPr lang="ar-KW" sz="2400" b="1" u="sng" dirty="0">
                <a:solidFill>
                  <a:srgbClr val="FF0000"/>
                </a:solidFill>
                <a:latin typeface="Lucida Calligraphy" pitchFamily="66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14" name="مربع نص 2"/>
          <p:cNvSpPr txBox="1"/>
          <p:nvPr/>
        </p:nvSpPr>
        <p:spPr>
          <a:xfrm>
            <a:off x="4011942" y="2926459"/>
            <a:ext cx="44857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</a:rPr>
              <a:t>=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</a:rPr>
              <a:t>  , 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</a:rPr>
              <a:t>=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</a:rPr>
              <a:t> 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Times New Roman" panose="02020603050405020304" pitchFamily="18" charset="0"/>
              </a:rPr>
              <a:t>و 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</a:rPr>
              <a:t> 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r>
              <a:rPr lang="ar-KW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المركز </a:t>
            </a:r>
            <a:endParaRPr lang="ar-KW" sz="2400" b="1" dirty="0">
              <a:solidFill>
                <a:prstClr val="black"/>
              </a:solidFill>
              <a:latin typeface="Lucida Calligraphy" pitchFamily="66" charset="0"/>
              <a:cs typeface="Times New Roman" panose="02020603050405020304" pitchFamily="18" charset="0"/>
            </a:endParaRPr>
          </a:p>
        </p:txBody>
      </p:sp>
      <p:sp>
        <p:nvSpPr>
          <p:cNvPr id="20" name="مربع نص 2"/>
          <p:cNvSpPr txBox="1"/>
          <p:nvPr/>
        </p:nvSpPr>
        <p:spPr>
          <a:xfrm>
            <a:off x="4577281" y="2357636"/>
            <a:ext cx="40045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Times New Roman" panose="02020603050405020304" pitchFamily="18" charset="0"/>
              </a:rPr>
              <a:t> من المعلومات المعطاة  نجد أن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3127146" y="3588393"/>
                <a:ext cx="2155854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j-cs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j-cs"/>
                        </a:rPr>
                        <m:t>−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146" y="3588393"/>
                <a:ext cx="2155854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/>
          <p:cNvSpPr txBox="1"/>
          <p:nvPr/>
        </p:nvSpPr>
        <p:spPr>
          <a:xfrm>
            <a:off x="1461454" y="5803840"/>
            <a:ext cx="7063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البؤرتان هما بالتقريب النقطتان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5.45,0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)</a:t>
            </a:r>
            <a:r>
              <a:rPr lang="ar-KW" sz="2400" b="1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(-5.45,0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)</a:t>
            </a:r>
            <a:r>
              <a:rPr lang="ar-KW" sz="2400" b="1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"/>
              <p:cNvSpPr txBox="1"/>
              <p:nvPr/>
            </p:nvSpPr>
            <p:spPr>
              <a:xfrm>
                <a:off x="2983130" y="4078887"/>
                <a:ext cx="2719892" cy="5575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j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j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ar-KW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j-cs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130" y="4078887"/>
                <a:ext cx="2719892" cy="557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2"/>
              <p:cNvSpPr txBox="1"/>
              <p:nvPr/>
            </p:nvSpPr>
            <p:spPr>
              <a:xfrm>
                <a:off x="3130577" y="4656969"/>
                <a:ext cx="2719892" cy="5575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j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j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ar-KW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j-cs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577" y="4656969"/>
                <a:ext cx="2719892" cy="557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2"/>
              <p:cNvSpPr txBox="1"/>
              <p:nvPr/>
            </p:nvSpPr>
            <p:spPr>
              <a:xfrm>
                <a:off x="3276276" y="5263585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prstClr val="black"/>
                    </a:solidFill>
                    <a:latin typeface="Lucida Calligraphy" pitchFamily="66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𝟒𝟓𝟒</m:t>
                    </m:r>
                  </m:oMath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276" y="5263585"/>
                <a:ext cx="2133600" cy="461665"/>
              </a:xfrm>
              <a:prstGeom prst="rect">
                <a:avLst/>
              </a:prstGeom>
              <a:blipFill>
                <a:blip r:embed="rId5"/>
                <a:stretch>
                  <a:fillRect l="-4286" t="-10526" b="-2894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8" y="1647483"/>
            <a:ext cx="2767533" cy="18042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915524" y="233158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u="sng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مثال 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6 </a:t>
            </a:r>
            <a:r>
              <a:rPr lang="ar-KW" sz="2400" b="1" u="sng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صـ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115 </a:t>
            </a:r>
            <a:endParaRPr lang="ar-KW" sz="2400" b="1" u="sng" dirty="0">
              <a:solidFill>
                <a:srgbClr val="FF0000"/>
              </a:solidFill>
              <a:latin typeface="Calibri"/>
              <a:cs typeface="Times New Roman" panose="02020603050405020304" pitchFamily="18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18B66074-268B-4DC4-9A9F-4F7D3815E94E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16" name="Picture 5" descr="barrepointsrougesc&amp;e">
              <a:extLst>
                <a:ext uri="{FF2B5EF4-FFF2-40B4-BE49-F238E27FC236}">
                  <a16:creationId xmlns:a16="http://schemas.microsoft.com/office/drawing/2014/main" id="{AC906C3A-2B55-405B-953A-4B2334689D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barrepointsrougesc&amp;e">
              <a:extLst>
                <a:ext uri="{FF2B5EF4-FFF2-40B4-BE49-F238E27FC236}">
                  <a16:creationId xmlns:a16="http://schemas.microsoft.com/office/drawing/2014/main" id="{5C00C5DF-175D-4D3A-B026-6659DCA358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barrepointsrougesc&amp;e">
              <a:extLst>
                <a:ext uri="{FF2B5EF4-FFF2-40B4-BE49-F238E27FC236}">
                  <a16:creationId xmlns:a16="http://schemas.microsoft.com/office/drawing/2014/main" id="{5900A1C3-CE20-45DF-A189-E07DEEBF376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barrepointsrougesc&amp;e">
              <a:extLst>
                <a:ext uri="{FF2B5EF4-FFF2-40B4-BE49-F238E27FC236}">
                  <a16:creationId xmlns:a16="http://schemas.microsoft.com/office/drawing/2014/main" id="{04EE5930-4E67-4A02-801D-7870F867C56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1208A63A-B904-4035-BBB7-1C3EE8FAB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5600" y="-41908"/>
            <a:ext cx="3225335" cy="6887816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A211FD2-ED7D-4467-AE01-23CB23FA0161}"/>
              </a:ext>
            </a:extLst>
          </p:cNvPr>
          <p:cNvSpPr/>
          <p:nvPr/>
        </p:nvSpPr>
        <p:spPr>
          <a:xfrm>
            <a:off x="10717985" y="4189070"/>
            <a:ext cx="757965" cy="383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400" dirty="0">
                <a:solidFill>
                  <a:srgbClr val="FFFF00"/>
                </a:solidFill>
              </a:rPr>
              <a:t>الأصغر</a:t>
            </a:r>
          </a:p>
        </p:txBody>
      </p:sp>
    </p:spTree>
    <p:extLst>
      <p:ext uri="{BB962C8B-B14F-4D97-AF65-F5344CB8AC3E}">
        <p14:creationId xmlns:p14="http://schemas.microsoft.com/office/powerpoint/2010/main" val="234932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20" grpId="0"/>
      <p:bldP spid="21" grpId="0"/>
      <p:bldP spid="24" grpId="0"/>
      <p:bldP spid="26" grpId="0"/>
      <p:bldP spid="32" grpId="0"/>
      <p:bldP spid="3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744" y="73101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يتولد المجسم الناقص لأحد أجهزت تفتيت الحصوات , من دوران قطع ناقص نقطتا طرفي محوره الأكبر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400" b="1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(-8,0) 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 ,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400" b="1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(8,0)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 . إذا كانت إحدى نقطتي طرفي محوره الاصغر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B</a:t>
            </a:r>
            <a:r>
              <a:rPr lang="en-US" sz="2400" b="1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(0,3.5)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 , فأوجد إحداثيات البؤرتين.</a:t>
            </a:r>
            <a:endParaRPr lang="en-US" sz="2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453226" y="1897771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u="sng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en-US" sz="2400" b="1" u="sng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</a:p>
        </p:txBody>
      </p:sp>
      <p:sp>
        <p:nvSpPr>
          <p:cNvPr id="14" name="مربع نص 2"/>
          <p:cNvSpPr txBox="1"/>
          <p:nvPr/>
        </p:nvSpPr>
        <p:spPr>
          <a:xfrm>
            <a:off x="3626251" y="2567909"/>
            <a:ext cx="4320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= 8  , 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=3.5 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 </a:t>
            </a:r>
            <a:r>
              <a:rPr lang="en-US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(0,0)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المركز </a:t>
            </a:r>
            <a:endParaRPr lang="ar-KW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20" name="مربع نص 2"/>
          <p:cNvSpPr txBox="1"/>
          <p:nvPr/>
        </p:nvSpPr>
        <p:spPr>
          <a:xfrm>
            <a:off x="3903637" y="2008395"/>
            <a:ext cx="3765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من المعلومات المعطاة  نجد أن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2880320" y="3060289"/>
                <a:ext cx="4063558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0" y="3060289"/>
                <a:ext cx="4063558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/>
          <p:cNvSpPr txBox="1"/>
          <p:nvPr/>
        </p:nvSpPr>
        <p:spPr>
          <a:xfrm>
            <a:off x="1800200" y="5440972"/>
            <a:ext cx="6518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البؤرتان هما بالتقريب النقطتان 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(7.19,0 )</a:t>
            </a:r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(-7.19,0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Calibri"/>
              </a:rPr>
              <a:t>  </a:t>
            </a:r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"/>
              <p:cNvSpPr txBox="1"/>
              <p:nvPr/>
            </p:nvSpPr>
            <p:spPr>
              <a:xfrm>
                <a:off x="3903637" y="3561005"/>
                <a:ext cx="2232248" cy="514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𝑪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KW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K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ar-KW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ar-K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37" y="3561005"/>
                <a:ext cx="2232248" cy="514628"/>
              </a:xfrm>
              <a:prstGeom prst="rect">
                <a:avLst/>
              </a:prstGeom>
              <a:blipFill>
                <a:blip r:embed="rId3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2"/>
              <p:cNvSpPr txBox="1"/>
              <p:nvPr/>
            </p:nvSpPr>
            <p:spPr>
              <a:xfrm>
                <a:off x="3833881" y="4105275"/>
                <a:ext cx="2371761" cy="514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KW" sz="2400" b="1" dirty="0">
                    <a:solidFill>
                      <a:prstClr val="black"/>
                    </a:solidFill>
                    <a:latin typeface="Calibri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Calibri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KW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K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ar-KW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ar-K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81" y="4105275"/>
                <a:ext cx="2371761" cy="514628"/>
              </a:xfrm>
              <a:prstGeom prst="rect">
                <a:avLst/>
              </a:prstGeom>
              <a:blipFill>
                <a:blip r:embed="rId4"/>
                <a:stretch>
                  <a:fillRect l="-4370" b="-2470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2"/>
              <p:cNvSpPr txBox="1"/>
              <p:nvPr/>
            </p:nvSpPr>
            <p:spPr>
              <a:xfrm>
                <a:off x="3826743" y="4649546"/>
                <a:ext cx="20512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Lucida Calligraphy" pitchFamily="66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𝟕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𝟏𝟗</m:t>
                    </m:r>
                  </m:oMath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743" y="4649546"/>
                <a:ext cx="2051248" cy="461665"/>
              </a:xfrm>
              <a:prstGeom prst="rect">
                <a:avLst/>
              </a:prstGeom>
              <a:blipFill>
                <a:blip r:embed="rId5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 15"/>
          <p:cNvSpPr/>
          <p:nvPr/>
        </p:nvSpPr>
        <p:spPr>
          <a:xfrm>
            <a:off x="6048015" y="239321"/>
            <a:ext cx="2797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تحاول ان تحل  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 6</a:t>
            </a:r>
            <a:r>
              <a:rPr lang="ar-KW" sz="24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صـ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115 </a:t>
            </a:r>
            <a:endParaRPr lang="ar-KW" sz="2400" b="1" u="sng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01A44855-E5D9-42D9-97CB-B8BDA2D65F5B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15" name="Picture 5" descr="barrepointsrougesc&amp;e">
              <a:extLst>
                <a:ext uri="{FF2B5EF4-FFF2-40B4-BE49-F238E27FC236}">
                  <a16:creationId xmlns:a16="http://schemas.microsoft.com/office/drawing/2014/main" id="{552B80D0-7CEC-40DB-B0E4-8709AD21C6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barrepointsrougesc&amp;e">
              <a:extLst>
                <a:ext uri="{FF2B5EF4-FFF2-40B4-BE49-F238E27FC236}">
                  <a16:creationId xmlns:a16="http://schemas.microsoft.com/office/drawing/2014/main" id="{D1E4F084-4D57-4D84-80E7-338E30B1DA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barrepointsrougesc&amp;e">
              <a:extLst>
                <a:ext uri="{FF2B5EF4-FFF2-40B4-BE49-F238E27FC236}">
                  <a16:creationId xmlns:a16="http://schemas.microsoft.com/office/drawing/2014/main" id="{47343971-DE51-4FC4-B5F3-B3E8E36E57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barrepointsrougesc&amp;e">
              <a:extLst>
                <a:ext uri="{FF2B5EF4-FFF2-40B4-BE49-F238E27FC236}">
                  <a16:creationId xmlns:a16="http://schemas.microsoft.com/office/drawing/2014/main" id="{2901B591-0095-40CB-99F3-161D4166EC3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7D0B05F8-0BC4-45C9-B6F0-274EFBBE2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5600" y="-41908"/>
            <a:ext cx="3225335" cy="6887816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10D7DDF-BCD2-4BAC-B5AB-EBC5B182FFF6}"/>
              </a:ext>
            </a:extLst>
          </p:cNvPr>
          <p:cNvSpPr/>
          <p:nvPr/>
        </p:nvSpPr>
        <p:spPr>
          <a:xfrm>
            <a:off x="10739005" y="4168050"/>
            <a:ext cx="757965" cy="383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400" dirty="0">
                <a:solidFill>
                  <a:srgbClr val="FFFF00"/>
                </a:solidFill>
              </a:rPr>
              <a:t>الأصغر</a:t>
            </a:r>
          </a:p>
        </p:txBody>
      </p:sp>
    </p:spTree>
    <p:extLst>
      <p:ext uri="{BB962C8B-B14F-4D97-AF65-F5344CB8AC3E}">
        <p14:creationId xmlns:p14="http://schemas.microsoft.com/office/powerpoint/2010/main" val="2707721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20" grpId="0"/>
      <p:bldP spid="21" grpId="0"/>
      <p:bldP spid="24" grpId="0"/>
      <p:bldP spid="26" grpId="0"/>
      <p:bldP spid="32" grpId="0"/>
      <p:bldP spid="3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7136569" y="1046665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8371" y="1265223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71" y="1265223"/>
                <a:ext cx="27363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2"/>
              <p:cNvSpPr txBox="1"/>
              <p:nvPr/>
            </p:nvSpPr>
            <p:spPr>
              <a:xfrm>
                <a:off x="4162334" y="1963049"/>
                <a:ext cx="169271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34" y="1963049"/>
                <a:ext cx="169271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267723" y="2442355"/>
                <a:ext cx="2709098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𝟐𝟓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3" y="2442355"/>
                <a:ext cx="2709098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2838737" y="1541829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تقع البؤرتان على محور الصادات فتكون المعادلة علي الصورة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2"/>
              <p:cNvSpPr txBox="1"/>
              <p:nvPr/>
            </p:nvSpPr>
            <p:spPr>
              <a:xfrm>
                <a:off x="3752192" y="2445465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prstClr val="black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b="1" i="1" baseline="-250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</m:d>
                  </m:oMath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92" y="2445465"/>
                <a:ext cx="2232248" cy="369332"/>
              </a:xfrm>
              <a:prstGeom prst="rect">
                <a:avLst/>
              </a:prstGeom>
              <a:blipFill>
                <a:blip r:embed="rId5"/>
                <a:stretch>
                  <a:fillRect l="-2459" t="-8197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2"/>
          <p:cNvSpPr txBox="1"/>
          <p:nvPr/>
        </p:nvSpPr>
        <p:spPr>
          <a:xfrm>
            <a:off x="5045828" y="2450274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طرفا المحور الا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كب</a:t>
            </a: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ر هما : </a:t>
            </a:r>
            <a:endParaRPr lang="ar-KW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20" name="مربع نص 2"/>
          <p:cNvSpPr txBox="1"/>
          <p:nvPr/>
        </p:nvSpPr>
        <p:spPr>
          <a:xfrm>
            <a:off x="5786165" y="2000903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ط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ول </a:t>
            </a: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المحور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الاصغر =</a:t>
            </a:r>
            <a:r>
              <a:rPr lang="en-US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ar-KW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5283301" y="3005958"/>
                <a:ext cx="284380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ar-KW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معادلة القطع الناقص هي:</a:t>
                </a: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301" y="3005958"/>
                <a:ext cx="2843808" cy="369332"/>
              </a:xfrm>
              <a:prstGeom prst="rect">
                <a:avLst/>
              </a:prstGeom>
              <a:blipFill>
                <a:blip r:embed="rId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3455200" y="2766379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200" y="2766379"/>
                <a:ext cx="2736304" cy="717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2669EEC-98EF-40CC-945F-2F52598F8310}"/>
              </a:ext>
            </a:extLst>
          </p:cNvPr>
          <p:cNvSpPr txBox="1"/>
          <p:nvPr/>
        </p:nvSpPr>
        <p:spPr>
          <a:xfrm>
            <a:off x="-607220" y="432494"/>
            <a:ext cx="88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في التمارين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 – 12 )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اكتب معادلة في الصورة العامة للقطع الناقص الذي فيه 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نقطتا طرفا المحور الأكبر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- 5)  , 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5) ,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طول المحور الأصغر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ar-KW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A666F5A-A21C-43B6-971C-A053E15E3C84}"/>
              </a:ext>
            </a:extLst>
          </p:cNvPr>
          <p:cNvSpPr txBox="1"/>
          <p:nvPr/>
        </p:nvSpPr>
        <p:spPr>
          <a:xfrm>
            <a:off x="5389198" y="1963049"/>
            <a:ext cx="46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⟸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E0A1108-4EA4-46C3-B7C1-AF8E57094BBD}"/>
                  </a:ext>
                </a:extLst>
              </p:cNvPr>
              <p:cNvSpPr txBox="1"/>
              <p:nvPr/>
            </p:nvSpPr>
            <p:spPr>
              <a:xfrm>
                <a:off x="3193061" y="1937674"/>
                <a:ext cx="11182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E0A1108-4EA4-46C3-B7C1-AF8E57094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061" y="1937674"/>
                <a:ext cx="111826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DA75550-90C0-430F-AF21-C222F676AC5B}"/>
              </a:ext>
            </a:extLst>
          </p:cNvPr>
          <p:cNvSpPr txBox="1"/>
          <p:nvPr/>
        </p:nvSpPr>
        <p:spPr>
          <a:xfrm>
            <a:off x="4111429" y="1947336"/>
            <a:ext cx="46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⟸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2160835-A9E5-4903-A8A4-C9213A8DCB34}"/>
              </a:ext>
            </a:extLst>
          </p:cNvPr>
          <p:cNvSpPr txBox="1"/>
          <p:nvPr/>
        </p:nvSpPr>
        <p:spPr>
          <a:xfrm>
            <a:off x="3286340" y="2445465"/>
            <a:ext cx="46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⟸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9739ACF-B587-46CE-A3F4-045C408B1D85}"/>
              </a:ext>
            </a:extLst>
          </p:cNvPr>
          <p:cNvSpPr txBox="1"/>
          <p:nvPr/>
        </p:nvSpPr>
        <p:spPr>
          <a:xfrm>
            <a:off x="2083186" y="2466768"/>
            <a:ext cx="46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⟸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">
                <a:extLst>
                  <a:ext uri="{FF2B5EF4-FFF2-40B4-BE49-F238E27FC236}">
                    <a16:creationId xmlns:a16="http://schemas.microsoft.com/office/drawing/2014/main" id="{A83F8C27-7535-4578-B341-06B4ACAD3A60}"/>
                  </a:ext>
                </a:extLst>
              </p:cNvPr>
              <p:cNvSpPr txBox="1"/>
              <p:nvPr/>
            </p:nvSpPr>
            <p:spPr>
              <a:xfrm>
                <a:off x="2275797" y="2451452"/>
                <a:ext cx="131647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𝒂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مربع نص 2">
                <a:extLst>
                  <a:ext uri="{FF2B5EF4-FFF2-40B4-BE49-F238E27FC236}">
                    <a16:creationId xmlns:a16="http://schemas.microsoft.com/office/drawing/2014/main" id="{A83F8C27-7535-4578-B341-06B4ACAD3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797" y="2451452"/>
                <a:ext cx="1316479" cy="375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">
            <a:extLst>
              <a:ext uri="{FF2B5EF4-FFF2-40B4-BE49-F238E27FC236}">
                <a16:creationId xmlns:a16="http://schemas.microsoft.com/office/drawing/2014/main" id="{A67061B5-68A4-49AD-A047-F8975A988F97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44" name="Picture 5" descr="barrepointsrougesc&amp;e">
              <a:extLst>
                <a:ext uri="{FF2B5EF4-FFF2-40B4-BE49-F238E27FC236}">
                  <a16:creationId xmlns:a16="http://schemas.microsoft.com/office/drawing/2014/main" id="{712A7521-2E5F-42F5-8791-A4EC23E112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 descr="barrepointsrougesc&amp;e">
              <a:extLst>
                <a:ext uri="{FF2B5EF4-FFF2-40B4-BE49-F238E27FC236}">
                  <a16:creationId xmlns:a16="http://schemas.microsoft.com/office/drawing/2014/main" id="{6879591B-4997-4342-8B61-F59C7ACC3A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" descr="barrepointsrougesc&amp;e">
              <a:extLst>
                <a:ext uri="{FF2B5EF4-FFF2-40B4-BE49-F238E27FC236}">
                  <a16:creationId xmlns:a16="http://schemas.microsoft.com/office/drawing/2014/main" id="{433E9E6C-EA69-4160-B269-B14477C3996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8" descr="barrepointsrougesc&amp;e">
              <a:extLst>
                <a:ext uri="{FF2B5EF4-FFF2-40B4-BE49-F238E27FC236}">
                  <a16:creationId xmlns:a16="http://schemas.microsoft.com/office/drawing/2014/main" id="{4A8E34E9-C9D2-45F0-89D7-A0FAA02865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5B59FEBE-3134-4DD4-A3EC-703C34E63171}"/>
              </a:ext>
            </a:extLst>
          </p:cNvPr>
          <p:cNvGrpSpPr/>
          <p:nvPr/>
        </p:nvGrpSpPr>
        <p:grpSpPr>
          <a:xfrm>
            <a:off x="9110813" y="120134"/>
            <a:ext cx="3114638" cy="6858000"/>
            <a:chOff x="2711234" y="81219"/>
            <a:chExt cx="4653579" cy="6843693"/>
          </a:xfrm>
        </p:grpSpPr>
        <p:pic>
          <p:nvPicPr>
            <p:cNvPr id="50" name="صورة 49">
              <a:extLst>
                <a:ext uri="{FF2B5EF4-FFF2-40B4-BE49-F238E27FC236}">
                  <a16:creationId xmlns:a16="http://schemas.microsoft.com/office/drawing/2014/main" id="{1EAA13B7-EA3B-40AA-B00F-1C711348B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42036" y="1084438"/>
              <a:ext cx="2322777" cy="5840474"/>
            </a:xfrm>
            <a:prstGeom prst="rect">
              <a:avLst/>
            </a:prstGeom>
          </p:spPr>
        </p:pic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A415CBB5-5CA3-4C0D-B240-C255230E2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11234" y="81219"/>
              <a:ext cx="2469094" cy="63099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: Rounded Corners 24">
                  <a:extLst>
                    <a:ext uri="{FF2B5EF4-FFF2-40B4-BE49-F238E27FC236}">
                      <a16:creationId xmlns:a16="http://schemas.microsoft.com/office/drawing/2014/main" id="{CB9F0C7A-4A5C-487E-94A1-6593A5EADEA8}"/>
                    </a:ext>
                  </a:extLst>
                </p:cNvPr>
                <p:cNvSpPr/>
                <p:nvPr/>
              </p:nvSpPr>
              <p:spPr>
                <a:xfrm>
                  <a:off x="2751158" y="3667707"/>
                  <a:ext cx="2322777" cy="313810"/>
                </a:xfrm>
                <a:prstGeom prst="round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1" anchor="ctr"/>
                <a:lstStyle/>
                <a:p>
                  <a:pPr algn="ctr" rt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ker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ker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ar-KW" b="1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: Rounded Corners 24">
                  <a:extLst>
                    <a:ext uri="{FF2B5EF4-FFF2-40B4-BE49-F238E27FC236}">
                      <a16:creationId xmlns:a16="http://schemas.microsoft.com/office/drawing/2014/main" id="{8547D5BC-389F-4617-8883-3080C847C7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58" y="3667707"/>
                  <a:ext cx="2322777" cy="31381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: Rounded Corners 26">
                  <a:extLst>
                    <a:ext uri="{FF2B5EF4-FFF2-40B4-BE49-F238E27FC236}">
                      <a16:creationId xmlns:a16="http://schemas.microsoft.com/office/drawing/2014/main" id="{8DCDED9D-FE85-40D4-98D6-06778264FDB1}"/>
                    </a:ext>
                  </a:extLst>
                </p:cNvPr>
                <p:cNvSpPr/>
                <p:nvPr/>
              </p:nvSpPr>
              <p:spPr>
                <a:xfrm>
                  <a:off x="2751158" y="4705251"/>
                  <a:ext cx="2322777" cy="313810"/>
                </a:xfrm>
                <a:prstGeom prst="round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1" anchor="ctr"/>
                <a:lstStyle/>
                <a:p>
                  <a:pPr algn="ctr" rt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kern="0" dirty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kern="0" dirty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ar-KW" b="1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: Rounded Corners 26">
                  <a:extLst>
                    <a:ext uri="{FF2B5EF4-FFF2-40B4-BE49-F238E27FC236}">
                      <a16:creationId xmlns:a16="http://schemas.microsoft.com/office/drawing/2014/main" id="{80ED93EB-7853-4CAA-885E-F990FB6F17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58" y="4705251"/>
                  <a:ext cx="2322777" cy="313810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: Rounded Corners 35">
                  <a:extLst>
                    <a:ext uri="{FF2B5EF4-FFF2-40B4-BE49-F238E27FC236}">
                      <a16:creationId xmlns:a16="http://schemas.microsoft.com/office/drawing/2014/main" id="{86C25FB5-25CD-4CA2-89EF-49ED03366DEC}"/>
                    </a:ext>
                  </a:extLst>
                </p:cNvPr>
                <p:cNvSpPr/>
                <p:nvPr/>
              </p:nvSpPr>
              <p:spPr>
                <a:xfrm>
                  <a:off x="2782191" y="5410068"/>
                  <a:ext cx="2322777" cy="322093"/>
                </a:xfrm>
                <a:prstGeom prst="roundRect">
                  <a:avLst/>
                </a:prstGeom>
                <a:solidFill>
                  <a:srgbClr val="FF0066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1" anchor="ctr"/>
                <a:lstStyle/>
                <a:p>
                  <a:pPr algn="ctr" rt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kern="0" dirty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kern="0" dirty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kern="0" dirty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ar-KW" b="1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: Rounded Corners 35">
                  <a:extLst>
                    <a:ext uri="{FF2B5EF4-FFF2-40B4-BE49-F238E27FC236}">
                      <a16:creationId xmlns:a16="http://schemas.microsoft.com/office/drawing/2014/main" id="{3B085490-29BA-48DE-BA57-7D542D5558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191" y="5410068"/>
                  <a:ext cx="2322777" cy="322093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D29CB0E1-A75C-48C3-B2B4-1416D66EF01E}"/>
              </a:ext>
            </a:extLst>
          </p:cNvPr>
          <p:cNvGrpSpPr/>
          <p:nvPr/>
        </p:nvGrpSpPr>
        <p:grpSpPr>
          <a:xfrm>
            <a:off x="9468152" y="2434598"/>
            <a:ext cx="723655" cy="318176"/>
            <a:chOff x="9468152" y="2434598"/>
            <a:chExt cx="723655" cy="318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مربع نص 30">
                  <a:extLst>
                    <a:ext uri="{FF2B5EF4-FFF2-40B4-BE49-F238E27FC236}">
                      <a16:creationId xmlns:a16="http://schemas.microsoft.com/office/drawing/2014/main" id="{94B002D2-A71F-4BE1-A75C-4438824BDE7A}"/>
                    </a:ext>
                  </a:extLst>
                </p:cNvPr>
                <p:cNvSpPr txBox="1"/>
                <p:nvPr/>
              </p:nvSpPr>
              <p:spPr>
                <a:xfrm>
                  <a:off x="9468152" y="2440188"/>
                  <a:ext cx="395599" cy="312586"/>
                </a:xfrm>
                <a:prstGeom prst="rect">
                  <a:avLst/>
                </a:prstGeom>
                <a:solidFill>
                  <a:srgbClr val="CC3300"/>
                </a:solidFill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KW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ar-KW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ar-KW" sz="1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مربع نص 30">
                  <a:extLst>
                    <a:ext uri="{FF2B5EF4-FFF2-40B4-BE49-F238E27FC236}">
                      <a16:creationId xmlns:a16="http://schemas.microsoft.com/office/drawing/2014/main" id="{94B002D2-A71F-4BE1-A75C-4438824BDE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152" y="2440188"/>
                  <a:ext cx="395599" cy="31258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مربع نص 31">
                  <a:extLst>
                    <a:ext uri="{FF2B5EF4-FFF2-40B4-BE49-F238E27FC236}">
                      <a16:creationId xmlns:a16="http://schemas.microsoft.com/office/drawing/2014/main" id="{19739EBF-91B4-41C2-B742-BD2A50B9E566}"/>
                    </a:ext>
                  </a:extLst>
                </p:cNvPr>
                <p:cNvSpPr txBox="1"/>
                <p:nvPr/>
              </p:nvSpPr>
              <p:spPr>
                <a:xfrm>
                  <a:off x="9806785" y="2434598"/>
                  <a:ext cx="385022" cy="312586"/>
                </a:xfrm>
                <a:prstGeom prst="rect">
                  <a:avLst/>
                </a:prstGeom>
                <a:solidFill>
                  <a:srgbClr val="CC3300"/>
                </a:solidFill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KW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ar-KW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ar-KW" sz="1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مربع نص 31">
                  <a:extLst>
                    <a:ext uri="{FF2B5EF4-FFF2-40B4-BE49-F238E27FC236}">
                      <a16:creationId xmlns:a16="http://schemas.microsoft.com/office/drawing/2014/main" id="{19739EBF-91B4-41C2-B742-BD2A50B9E5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785" y="2434598"/>
                  <a:ext cx="385022" cy="312586"/>
                </a:xfrm>
                <a:prstGeom prst="rect">
                  <a:avLst/>
                </a:prstGeom>
                <a:blipFill>
                  <a:blip r:embed="rId17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F1BF22C8-D144-47E8-8A8D-C2BFEBA5C150}"/>
              </a:ext>
            </a:extLst>
          </p:cNvPr>
          <p:cNvSpPr/>
          <p:nvPr/>
        </p:nvSpPr>
        <p:spPr>
          <a:xfrm>
            <a:off x="10739005" y="4031413"/>
            <a:ext cx="757965" cy="383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400" dirty="0">
                <a:solidFill>
                  <a:srgbClr val="FFFF00"/>
                </a:solidFill>
              </a:rPr>
              <a:t>الأصغر</a:t>
            </a:r>
          </a:p>
        </p:txBody>
      </p:sp>
    </p:spTree>
    <p:extLst>
      <p:ext uri="{BB962C8B-B14F-4D97-AF65-F5344CB8AC3E}">
        <p14:creationId xmlns:p14="http://schemas.microsoft.com/office/powerpoint/2010/main" val="1494316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2" grpId="0"/>
      <p:bldP spid="13" grpId="0"/>
      <p:bldP spid="14" grpId="0"/>
      <p:bldP spid="16" grpId="0"/>
      <p:bldP spid="17" grpId="0"/>
      <p:bldP spid="20" grpId="0"/>
      <p:bldP spid="24" grpId="0"/>
      <p:bldP spid="25" grpId="0"/>
      <p:bldP spid="19" grpId="0" uiExpand="1" build="p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A5C8C47-0D35-40CF-BFE5-A52CFFD56300}"/>
              </a:ext>
            </a:extLst>
          </p:cNvPr>
          <p:cNvSpPr txBox="1"/>
          <p:nvPr/>
        </p:nvSpPr>
        <p:spPr>
          <a:xfrm>
            <a:off x="85350" y="704183"/>
            <a:ext cx="88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ar-K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نقطتا طرفا المحور الأصغر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- 4)  ,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4) ,</a:t>
            </a:r>
            <a:r>
              <a:rPr lang="ar-K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طول المحور الأكبر 10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834E6F9-39EC-481B-B602-8144F2CF9D58}"/>
              </a:ext>
            </a:extLst>
          </p:cNvPr>
          <p:cNvSpPr txBox="1"/>
          <p:nvPr/>
        </p:nvSpPr>
        <p:spPr>
          <a:xfrm>
            <a:off x="7685782" y="1814039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F6422995-91DC-4B24-B7DD-91F819ADB3F6}"/>
                  </a:ext>
                </a:extLst>
              </p:cNvPr>
              <p:cNvSpPr txBox="1"/>
              <p:nvPr/>
            </p:nvSpPr>
            <p:spPr>
              <a:xfrm>
                <a:off x="742441" y="1617708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F6422995-91DC-4B24-B7DD-91F819AD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41" y="1617708"/>
                <a:ext cx="27363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2">
                <a:extLst>
                  <a:ext uri="{FF2B5EF4-FFF2-40B4-BE49-F238E27FC236}">
                    <a16:creationId xmlns:a16="http://schemas.microsoft.com/office/drawing/2014/main" id="{E90D41B7-8986-4F3C-B489-36A230043974}"/>
                  </a:ext>
                </a:extLst>
              </p:cNvPr>
              <p:cNvSpPr txBox="1"/>
              <p:nvPr/>
            </p:nvSpPr>
            <p:spPr>
              <a:xfrm>
                <a:off x="2945272" y="2190034"/>
                <a:ext cx="2709098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𝟏𝟎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مربع نص 2">
                <a:extLst>
                  <a:ext uri="{FF2B5EF4-FFF2-40B4-BE49-F238E27FC236}">
                    <a16:creationId xmlns:a16="http://schemas.microsoft.com/office/drawing/2014/main" id="{E90D41B7-8986-4F3C-B489-36A230043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72" y="2190034"/>
                <a:ext cx="2709098" cy="488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2">
                <a:extLst>
                  <a:ext uri="{FF2B5EF4-FFF2-40B4-BE49-F238E27FC236}">
                    <a16:creationId xmlns:a16="http://schemas.microsoft.com/office/drawing/2014/main" id="{CB7E8298-7622-4C3A-BBD6-61754C09F768}"/>
                  </a:ext>
                </a:extLst>
              </p:cNvPr>
              <p:cNvSpPr txBox="1"/>
              <p:nvPr/>
            </p:nvSpPr>
            <p:spPr>
              <a:xfrm>
                <a:off x="5412468" y="3128833"/>
                <a:ext cx="120165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𝟏𝟔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مربع نص 2">
                <a:extLst>
                  <a:ext uri="{FF2B5EF4-FFF2-40B4-BE49-F238E27FC236}">
                    <a16:creationId xmlns:a16="http://schemas.microsoft.com/office/drawing/2014/main" id="{CB7E8298-7622-4C3A-BBD6-61754C09F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468" y="3128833"/>
                <a:ext cx="1201659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مربع نص 2">
            <a:extLst>
              <a:ext uri="{FF2B5EF4-FFF2-40B4-BE49-F238E27FC236}">
                <a16:creationId xmlns:a16="http://schemas.microsoft.com/office/drawing/2014/main" id="{E6F92B6A-E54E-4FA9-815F-18208628F616}"/>
              </a:ext>
            </a:extLst>
          </p:cNvPr>
          <p:cNvSpPr txBox="1"/>
          <p:nvPr/>
        </p:nvSpPr>
        <p:spPr>
          <a:xfrm>
            <a:off x="2689160" y="1818386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تقع البؤرتان على محور السينات فتكون المعادلة علي الصورة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2">
                <a:extLst>
                  <a:ext uri="{FF2B5EF4-FFF2-40B4-BE49-F238E27FC236}">
                    <a16:creationId xmlns:a16="http://schemas.microsoft.com/office/drawing/2014/main" id="{B0B9FF15-AED3-43F3-8357-86817C81CF6A}"/>
                  </a:ext>
                </a:extLst>
              </p:cNvPr>
              <p:cNvSpPr txBox="1"/>
              <p:nvPr/>
            </p:nvSpPr>
            <p:spPr>
              <a:xfrm>
                <a:off x="3645528" y="2770222"/>
                <a:ext cx="22445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baseline="-250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مربع نص 2">
                <a:extLst>
                  <a:ext uri="{FF2B5EF4-FFF2-40B4-BE49-F238E27FC236}">
                    <a16:creationId xmlns:a16="http://schemas.microsoft.com/office/drawing/2014/main" id="{B0B9FF15-AED3-43F3-8357-86817C81C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528" y="2770222"/>
                <a:ext cx="2244500" cy="369332"/>
              </a:xfrm>
              <a:prstGeom prst="rect">
                <a:avLst/>
              </a:prstGeom>
              <a:blipFill>
                <a:blip r:embed="rId5"/>
                <a:stretch>
                  <a:fillRect l="-2174" t="-8197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2">
            <a:extLst>
              <a:ext uri="{FF2B5EF4-FFF2-40B4-BE49-F238E27FC236}">
                <a16:creationId xmlns:a16="http://schemas.microsoft.com/office/drawing/2014/main" id="{29B82896-381B-4136-9FA2-56AE1ECE8527}"/>
              </a:ext>
            </a:extLst>
          </p:cNvPr>
          <p:cNvSpPr txBox="1"/>
          <p:nvPr/>
        </p:nvSpPr>
        <p:spPr>
          <a:xfrm>
            <a:off x="4767778" y="2778517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طرفا المحور الاصغر هما : </a:t>
            </a:r>
            <a:endParaRPr lang="ar-KW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13" name="مربع نص 2">
            <a:extLst>
              <a:ext uri="{FF2B5EF4-FFF2-40B4-BE49-F238E27FC236}">
                <a16:creationId xmlns:a16="http://schemas.microsoft.com/office/drawing/2014/main" id="{8F0ADBE5-AB97-468B-B7FD-E1AD50E65D02}"/>
              </a:ext>
            </a:extLst>
          </p:cNvPr>
          <p:cNvSpPr txBox="1"/>
          <p:nvPr/>
        </p:nvSpPr>
        <p:spPr>
          <a:xfrm>
            <a:off x="5565358" y="2289665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ط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ول </a:t>
            </a: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المحور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الاكبر=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ar-KW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7DD7554-4CD8-42F1-963D-D0CB76949A9C}"/>
                  </a:ext>
                </a:extLst>
              </p:cNvPr>
              <p:cNvSpPr txBox="1"/>
              <p:nvPr/>
            </p:nvSpPr>
            <p:spPr>
              <a:xfrm>
                <a:off x="5412468" y="3670035"/>
                <a:ext cx="253802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معادلة القطع الناقص هي:</a:t>
                </a: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7DD7554-4CD8-42F1-963D-D0CB7694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468" y="3670035"/>
                <a:ext cx="2538028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DE1C8868-3EDF-424D-9E06-06C0F162EB84}"/>
                  </a:ext>
                </a:extLst>
              </p:cNvPr>
              <p:cNvSpPr txBox="1"/>
              <p:nvPr/>
            </p:nvSpPr>
            <p:spPr>
              <a:xfrm>
                <a:off x="3603394" y="3497487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DE1C8868-3EDF-424D-9E06-06C0F162E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94" y="3497487"/>
                <a:ext cx="2736304" cy="717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2">
                <a:extLst>
                  <a:ext uri="{FF2B5EF4-FFF2-40B4-BE49-F238E27FC236}">
                    <a16:creationId xmlns:a16="http://schemas.microsoft.com/office/drawing/2014/main" id="{29E30A5A-3BB8-4DFF-9706-C931C5AA9CE3}"/>
                  </a:ext>
                </a:extLst>
              </p:cNvPr>
              <p:cNvSpPr txBox="1"/>
              <p:nvPr/>
            </p:nvSpPr>
            <p:spPr>
              <a:xfrm>
                <a:off x="3613785" y="3128833"/>
                <a:ext cx="120165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𝒃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مربع نص 2">
                <a:extLst>
                  <a:ext uri="{FF2B5EF4-FFF2-40B4-BE49-F238E27FC236}">
                    <a16:creationId xmlns:a16="http://schemas.microsoft.com/office/drawing/2014/main" id="{29E30A5A-3BB8-4DFF-9706-C931C5AA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785" y="3128833"/>
                <a:ext cx="1201659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2">
                <a:extLst>
                  <a:ext uri="{FF2B5EF4-FFF2-40B4-BE49-F238E27FC236}">
                    <a16:creationId xmlns:a16="http://schemas.microsoft.com/office/drawing/2014/main" id="{A2B6CD05-83E4-4298-9A68-DC905116199B}"/>
                  </a:ext>
                </a:extLst>
              </p:cNvPr>
              <p:cNvSpPr txBox="1"/>
              <p:nvPr/>
            </p:nvSpPr>
            <p:spPr>
              <a:xfrm>
                <a:off x="4825570" y="3121934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مربع نص 2">
                <a:extLst>
                  <a:ext uri="{FF2B5EF4-FFF2-40B4-BE49-F238E27FC236}">
                    <a16:creationId xmlns:a16="http://schemas.microsoft.com/office/drawing/2014/main" id="{A2B6CD05-83E4-4298-9A68-DC9051161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70" y="3121934"/>
                <a:ext cx="398539" cy="375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4">
            <a:extLst>
              <a:ext uri="{FF2B5EF4-FFF2-40B4-BE49-F238E27FC236}">
                <a16:creationId xmlns:a16="http://schemas.microsoft.com/office/drawing/2014/main" id="{90240C99-2F8C-448B-9A30-F8D65DE6C9DB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19" name="Picture 5" descr="barrepointsrougesc&amp;e">
              <a:extLst>
                <a:ext uri="{FF2B5EF4-FFF2-40B4-BE49-F238E27FC236}">
                  <a16:creationId xmlns:a16="http://schemas.microsoft.com/office/drawing/2014/main" id="{8327D73E-F2A9-4638-A2BA-A33DA4AC87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barrepointsrougesc&amp;e">
              <a:extLst>
                <a:ext uri="{FF2B5EF4-FFF2-40B4-BE49-F238E27FC236}">
                  <a16:creationId xmlns:a16="http://schemas.microsoft.com/office/drawing/2014/main" id="{82EF00EF-AC7A-4BB3-897F-C3B2E79FE8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barrepointsrougesc&amp;e">
              <a:extLst>
                <a:ext uri="{FF2B5EF4-FFF2-40B4-BE49-F238E27FC236}">
                  <a16:creationId xmlns:a16="http://schemas.microsoft.com/office/drawing/2014/main" id="{C937B34C-979F-42CE-A912-43E21FB579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barrepointsrougesc&amp;e">
              <a:extLst>
                <a:ext uri="{FF2B5EF4-FFF2-40B4-BE49-F238E27FC236}">
                  <a16:creationId xmlns:a16="http://schemas.microsoft.com/office/drawing/2014/main" id="{DD03AAA6-4A91-4B88-BB60-E35B0CCD76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A5422404-DEE9-4CBC-A98E-A19B822CBA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5600" y="-41908"/>
            <a:ext cx="3225335" cy="6887816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AA6F240-8B99-45FF-A11A-AEC7A78D5267}"/>
              </a:ext>
            </a:extLst>
          </p:cNvPr>
          <p:cNvSpPr/>
          <p:nvPr/>
        </p:nvSpPr>
        <p:spPr>
          <a:xfrm>
            <a:off x="10749515" y="4178560"/>
            <a:ext cx="757965" cy="383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400" dirty="0">
                <a:solidFill>
                  <a:srgbClr val="FFFF00"/>
                </a:solidFill>
              </a:rPr>
              <a:t>الأصغر</a:t>
            </a:r>
          </a:p>
        </p:txBody>
      </p:sp>
    </p:spTree>
    <p:extLst>
      <p:ext uri="{BB962C8B-B14F-4D97-AF65-F5344CB8AC3E}">
        <p14:creationId xmlns:p14="http://schemas.microsoft.com/office/powerpoint/2010/main" val="2883986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8">
            <a:extLst>
              <a:ext uri="{FF2B5EF4-FFF2-40B4-BE49-F238E27FC236}">
                <a16:creationId xmlns:a16="http://schemas.microsoft.com/office/drawing/2014/main" id="{923E7919-5796-4E19-908D-8FC9807752D9}"/>
              </a:ext>
            </a:extLst>
          </p:cNvPr>
          <p:cNvSpPr/>
          <p:nvPr/>
        </p:nvSpPr>
        <p:spPr bwMode="auto">
          <a:xfrm rot="20539763">
            <a:off x="999748" y="765823"/>
            <a:ext cx="5400000" cy="5400000"/>
          </a:xfrm>
          <a:prstGeom prst="star32">
            <a:avLst>
              <a:gd name="adj" fmla="val 1346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8-Point Star 3">
            <a:extLst>
              <a:ext uri="{FF2B5EF4-FFF2-40B4-BE49-F238E27FC236}">
                <a16:creationId xmlns:a16="http://schemas.microsoft.com/office/drawing/2014/main" id="{4F35DA6A-39EE-4E6A-ABD9-4A5AB471E1DF}"/>
              </a:ext>
            </a:extLst>
          </p:cNvPr>
          <p:cNvSpPr/>
          <p:nvPr/>
        </p:nvSpPr>
        <p:spPr bwMode="auto">
          <a:xfrm>
            <a:off x="911841" y="765823"/>
            <a:ext cx="5400000" cy="5400000"/>
          </a:xfrm>
          <a:prstGeom prst="star8">
            <a:avLst>
              <a:gd name="adj" fmla="val 13357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12-Point Star 7">
            <a:extLst>
              <a:ext uri="{FF2B5EF4-FFF2-40B4-BE49-F238E27FC236}">
                <a16:creationId xmlns:a16="http://schemas.microsoft.com/office/drawing/2014/main" id="{5241852F-C466-4C93-B892-73813525B628}"/>
              </a:ext>
            </a:extLst>
          </p:cNvPr>
          <p:cNvSpPr/>
          <p:nvPr/>
        </p:nvSpPr>
        <p:spPr bwMode="auto">
          <a:xfrm rot="21290353">
            <a:off x="855731" y="709714"/>
            <a:ext cx="5400000" cy="5400000"/>
          </a:xfrm>
          <a:prstGeom prst="star12">
            <a:avLst>
              <a:gd name="adj" fmla="val 992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B430E52-9491-443E-9A66-77619EE3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16" y="765823"/>
            <a:ext cx="4278313" cy="48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8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687</Words>
  <Application>Microsoft Office PowerPoint</Application>
  <PresentationFormat>شاشة عريضة</PresentationFormat>
  <Paragraphs>112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Lucida Calligraphy</vt:lpstr>
      <vt:lpstr>Monotype Corsiva</vt:lpstr>
      <vt:lpstr>Times New Roman</vt:lpstr>
      <vt:lpstr>Trebuchet MS</vt:lpstr>
      <vt:lpstr>Tw Cen MT</vt:lpstr>
      <vt:lpstr>Wingdings 3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السيد عبدالعزيز محمود الحلاج</dc:creator>
  <cp:lastModifiedBy>محمد السيد عبدالعزيز محمود الحلاج</cp:lastModifiedBy>
  <cp:revision>9</cp:revision>
  <dcterms:created xsi:type="dcterms:W3CDTF">2021-04-15T22:50:33Z</dcterms:created>
  <dcterms:modified xsi:type="dcterms:W3CDTF">2026-03-17T20:58:25Z</dcterms:modified>
</cp:coreProperties>
</file>