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4162" r:id="rId1"/>
    <p:sldMasterId id="2147484174" r:id="rId2"/>
    <p:sldMasterId id="2147484252" r:id="rId3"/>
  </p:sldMasterIdLst>
  <p:notesMasterIdLst>
    <p:notesMasterId r:id="rId12"/>
  </p:notesMasterIdLst>
  <p:sldIdLst>
    <p:sldId id="401" r:id="rId4"/>
    <p:sldId id="402" r:id="rId5"/>
    <p:sldId id="415" r:id="rId6"/>
    <p:sldId id="416" r:id="rId7"/>
    <p:sldId id="417" r:id="rId8"/>
    <p:sldId id="419" r:id="rId9"/>
    <p:sldId id="323" r:id="rId10"/>
    <p:sldId id="403" r:id="rId11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654B"/>
    <a:srgbClr val="6BA45C"/>
    <a:srgbClr val="FA0E1F"/>
    <a:srgbClr val="A95774"/>
    <a:srgbClr val="27CC1A"/>
    <a:srgbClr val="FF3300"/>
    <a:srgbClr val="15EB2E"/>
    <a:srgbClr val="B20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F4410C4-8FC8-45C8-9D12-277B494641C5}" type="datetimeFigureOut">
              <a:rPr lang="ar-KW" smtClean="0"/>
              <a:t>16/09/1447</a:t>
            </a:fld>
            <a:endParaRPr lang="ar-KW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KW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90F2F25A-90C8-4867-9F6C-48575DD3376F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594626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00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2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0D28-3E13-4DF2-AC95-4511735E33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40C888-8CC2-4FAA-B8EC-33788CCDBA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DB603-9D68-4EDB-8EC0-946870752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B6178B-D094-496E-A4FC-0B539C280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E8E6-7A35-44AE-BE02-11540974E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422931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0B25-D917-4E7F-8055-0E56DC1A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DDDF63-D767-45AF-950A-AE374DF3E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3B4D1E-8FE8-40CA-84ED-2F876931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FEA3F-67F4-4004-AD99-92E84D746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D31F9-5EC8-4879-A088-843E75C95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866849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D432-98E5-42EA-BF73-C3E84D0C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7D6F5A-0126-4171-8669-9A9667FF8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61D640-A95E-449E-B3A0-72F83AB9C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D782-E501-460D-B606-AD1E9E866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73343F-88AA-44C8-BF87-344E08037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77371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1DA57-06F0-49AB-B4CC-FF37AD21E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AEB21-D915-4197-81B2-AB9B2FCF95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06FDC-98CC-44D2-8966-4B82C37E4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7075CC-D071-4FC6-BA75-CA86E17BF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7A3109-2CCB-43D4-BF7A-BB5CB990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10A78-B8E7-4307-AFB3-BE85CCBCB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920162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A8B44-E746-414F-8E7B-9ABF7EC8E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F40E79-E902-44FC-A14C-9CD5FDEFF5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77FD7-2DAF-499F-9313-150921EF4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BAD89-5AE6-4BFF-9A18-0291FA2F1B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F0BF8-C158-44F1-AB87-BB9AD2358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B777A-0667-4CE9-8542-877D6C32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B69322-603A-4C92-B7E3-AE72B343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36AFC8-0496-486D-81AD-774762947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3743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7F371-33E5-4000-B3E2-ECB71F1F9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59166-ECD1-4683-BFEB-73CCF3F05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A68361-3FF5-495E-ACF0-AEABA6E6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2C35D-28B7-485D-975B-E866FCE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791786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9E53A7-633F-4361-8784-BA1744F19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4B882F-B81E-46B4-B42F-9E074575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C1C881-7158-4368-BF25-4A6584E48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3380050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F7BB6-69E9-4F87-95BA-28C19B7F3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1E69F-D095-4A50-A6DD-D17FA6EF2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80217-CAFD-4E02-9DBF-5A2DD10A8B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3F2797-93AC-49E8-BE9D-9AB177B19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C4CFA-986F-44C3-87C8-7102C87D4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E7D938-B309-4905-AB66-C13E119AA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630041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567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9D839-27B0-48E6-BCD0-EDBF27915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61D638-295B-4C97-9FFD-688E08958E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ar-SY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1C950-8101-4CDB-BC5B-B7FAC20A51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D849C3-E1D8-4F41-8E67-7D0E5B64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4053D9-F264-4741-B9EE-42E2DCB13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B3BDE-4ECE-4004-BE10-CDDD85DEE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585097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ACBA4-D17C-4BDF-9D64-B2B4E836D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D54E03-2BE5-4CE5-830D-53A94706C2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11B57-55BA-45B9-A7C3-179C70C2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5E36B-4918-4F9B-980C-DF53BB4E8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74AD4-CBB7-44B0-8DE9-C100894D0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2882643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55CE4B-AC52-4F1B-B0F6-D6A56A7261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351ED6-1304-4F20-A681-47E8A2192D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4C15C-58A3-46A6-A6F9-9D12F67F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5CC03-2AF4-4DCF-A754-8AD884A5F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11A58-DB8B-4621-82D8-80C4FBEFF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22130745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468498E-1EAA-458C-8DBB-8F5C0AECA88E}" type="datetime8">
              <a:rPr lang="ar-KW" smtClean="0"/>
              <a:t>04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433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2908F-22FC-48D2-A234-8BA5AF19BC83}" type="datetime8">
              <a:rPr lang="ar-KW" smtClean="0"/>
              <a:t>04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09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9374F-A24E-499D-BFF7-832E40281338}" type="datetime8">
              <a:rPr lang="ar-KW" smtClean="0"/>
              <a:t>04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1621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8F118-EEDC-4EE2-9BC6-EC4F021BD9F1}" type="datetime8">
              <a:rPr lang="ar-KW" smtClean="0"/>
              <a:t>04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624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BE26F-E0EB-4F7E-BD4B-19E3CE82DE34}" type="datetime8">
              <a:rPr lang="ar-KW" smtClean="0"/>
              <a:t>04 آذار، 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037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2E4-2A89-46D7-A459-E885EA0521DD}" type="datetime8">
              <a:rPr lang="ar-KW" smtClean="0"/>
              <a:t>04 آذار، 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1176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67908-0451-427F-A388-84A7FB274BB9}" type="datetime8">
              <a:rPr lang="ar-KW" smtClean="0"/>
              <a:t>04 آذار، 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1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9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62D5D-8E47-4B95-94A4-A5FAF26E1A7B}" type="datetime8">
              <a:rPr lang="ar-KW" smtClean="0"/>
              <a:t>04 آذار، 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952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15D113-B68D-4BE8-98F6-249BDE9554D5}" type="datetime8">
              <a:rPr lang="ar-KW" smtClean="0"/>
              <a:t>04 آذار، 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66776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422D5-9B77-4868-B22B-A8990E63C5B1}" type="datetime8">
              <a:rPr lang="ar-KW" smtClean="0"/>
              <a:t>04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1111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49FAA-E9A1-4FE7-8333-9FD2CD6EEA23}" type="datetime8">
              <a:rPr lang="ar-KW" smtClean="0"/>
              <a:t>04 آذار، 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B829B-8D22-438F-BF5B-95A03FE855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9476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4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6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175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63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26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55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BEED6-9996-449D-9BBB-E25F96A237E4}" type="datetimeFigureOut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16/09/1447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C29B8-942F-4AD4-B031-FA3A8111D12F}" type="slidenum">
              <a:rPr lang="ar-KW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KW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  <p:sldLayoutId id="2147484166" r:id="rId4"/>
    <p:sldLayoutId id="2147484167" r:id="rId5"/>
    <p:sldLayoutId id="2147484168" r:id="rId6"/>
    <p:sldLayoutId id="2147484169" r:id="rId7"/>
    <p:sldLayoutId id="2147484170" r:id="rId8"/>
    <p:sldLayoutId id="2147484171" r:id="rId9"/>
    <p:sldLayoutId id="2147484172" r:id="rId10"/>
    <p:sldLayoutId id="214748417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BCA33F-2E22-4D5C-8356-2A8820C0E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SY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C5E67-F4DD-4C0C-9D45-D33B3DBB1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Y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CFC423-457C-434B-B1F3-88BB2D6D0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DA1B0-9017-4E8E-9472-C19AC24A9CA0}" type="datetimeFigureOut">
              <a:rPr lang="ar-SY" smtClean="0"/>
              <a:t>16/09/1447</a:t>
            </a:fld>
            <a:endParaRPr lang="ar-SY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490622-9903-4359-80B3-BA33CFA69C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Y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368F9-1BBC-4D56-A035-C74302F935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E8527-E6CB-48EF-9785-900FBD550CE1}" type="slidenum">
              <a:rPr lang="ar-SY" smtClean="0"/>
              <a:t>‹#›</a:t>
            </a:fld>
            <a:endParaRPr lang="ar-SY"/>
          </a:p>
        </p:txBody>
      </p:sp>
    </p:spTree>
    <p:extLst>
      <p:ext uri="{BB962C8B-B14F-4D97-AF65-F5344CB8AC3E}">
        <p14:creationId xmlns:p14="http://schemas.microsoft.com/office/powerpoint/2010/main" val="418930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  <p:sldLayoutId id="2147484178" r:id="rId4"/>
    <p:sldLayoutId id="2147484179" r:id="rId5"/>
    <p:sldLayoutId id="2147484180" r:id="rId6"/>
    <p:sldLayoutId id="2147484181" r:id="rId7"/>
    <p:sldLayoutId id="2147484182" r:id="rId8"/>
    <p:sldLayoutId id="2147484183" r:id="rId9"/>
    <p:sldLayoutId id="2147484184" r:id="rId10"/>
    <p:sldLayoutId id="2147484185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Y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8ED6FD0-6172-422B-89E2-DED2A3E96C3F}" type="datetime8">
              <a:rPr lang="ar-KW" smtClean="0"/>
              <a:t>04 آذار، 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73892ED2-EFF7-DBE1-BDD9-5872C9CC7E0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19" y="158875"/>
            <a:ext cx="917424" cy="929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</p:sldLayoutIdLst>
  <p:hf sldNum="0" hdr="0" ftr="0" dt="0"/>
  <p:txStyles>
    <p:titleStyle>
      <a:lvl1pPr algn="l" defTabSz="914400" rtl="1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الصورة لـ خلفيات متحركة">
            <a:extLst>
              <a:ext uri="{FF2B5EF4-FFF2-40B4-BE49-F238E27FC236}">
                <a16:creationId xmlns:a16="http://schemas.microsoft.com/office/drawing/2014/main" id="{ECC008B2-C4A0-4314-A48A-8D59CBDD76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5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4988" y="71718"/>
            <a:ext cx="2420471" cy="32314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074" name="Picture 2" descr="دكان - قرقيعان 2022 alqerqe3an سلة مع 10 جياس قرقيعان#قرقيعان للطلب واتساب  98737936 الرابط المباشر في البايو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39" y="3000936"/>
            <a:ext cx="2166284" cy="25308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ADC87B41-F14A-4B48-AB0F-F2FF1DB891F7}"/>
              </a:ext>
            </a:extLst>
          </p:cNvPr>
          <p:cNvSpPr/>
          <p:nvPr/>
        </p:nvSpPr>
        <p:spPr>
          <a:xfrm>
            <a:off x="3188292" y="71718"/>
            <a:ext cx="5609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 smtClean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AF_Taif Normal" pitchFamily="2" charset="-78"/>
              </a:rPr>
              <a:t>اللهم احفظ الكويت وسائر بلاد المسلمين </a:t>
            </a:r>
            <a:endParaRPr kumimoji="0" lang="ar-SA" sz="4000" b="1" i="0" u="none" strike="noStrike" kern="1200" cap="none" spc="0" normalizeH="0" baseline="0" noProof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AF_Taif Normal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519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8" name="Picture 10" descr="مشاهدة صورة المصدر">
            <a:extLst>
              <a:ext uri="{FF2B5EF4-FFF2-40B4-BE49-F238E27FC236}">
                <a16:creationId xmlns:a16="http://schemas.microsoft.com/office/drawing/2014/main" id="{60E22338-00DD-4990-91AA-190E72E73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3" b="1441"/>
          <a:stretch/>
        </p:blipFill>
        <p:spPr bwMode="auto">
          <a:xfrm>
            <a:off x="-1504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شعار الكويت.png">
            <a:extLst>
              <a:ext uri="{FF2B5EF4-FFF2-40B4-BE49-F238E27FC236}">
                <a16:creationId xmlns:a16="http://schemas.microsoft.com/office/drawing/2014/main" id="{28893F03-86B5-4B0E-942F-9FC534D9176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0367" y="125812"/>
            <a:ext cx="1035637" cy="95552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4F19087E-24D7-482B-B833-5A0DA7341B9D}"/>
              </a:ext>
            </a:extLst>
          </p:cNvPr>
          <p:cNvSpPr/>
          <p:nvPr/>
        </p:nvSpPr>
        <p:spPr>
          <a:xfrm>
            <a:off x="2607334" y="1025147"/>
            <a:ext cx="21217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acen Beirut" panose="02000000000000000000" pitchFamily="2" charset="-78"/>
                <a:ea typeface="+mn-ea"/>
                <a:cs typeface="Hacen Beirut" panose="02000000000000000000" pitchFamily="2" charset="-78"/>
              </a:rPr>
              <a:t>مادة : الرياضيات </a:t>
            </a:r>
            <a:endParaRPr kumimoji="0" lang="ar-SA" sz="2400" b="0" i="0" u="none" strike="noStrike" kern="1200" cap="none" spc="0" normalizeH="0" baseline="0" noProof="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acen Beirut" panose="02000000000000000000" pitchFamily="2" charset="-78"/>
              <a:ea typeface="+mn-ea"/>
              <a:cs typeface="Hacen Beirut" panose="02000000000000000000" pitchFamily="2" charset="-78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9CEE0BD4-DB50-41EE-9D72-04FB76D6857F}"/>
              </a:ext>
            </a:extLst>
          </p:cNvPr>
          <p:cNvSpPr/>
          <p:nvPr/>
        </p:nvSpPr>
        <p:spPr>
          <a:xfrm>
            <a:off x="2421433" y="1364714"/>
            <a:ext cx="249350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acen Beirut" panose="02000000000000000000" pitchFamily="2" charset="-78"/>
                <a:ea typeface="+mn-ea"/>
                <a:cs typeface="Hacen Beirut" panose="02000000000000000000" pitchFamily="2" charset="-78"/>
              </a:rPr>
              <a:t>الفصل الدراسي الثاني</a:t>
            </a:r>
            <a:endParaRPr kumimoji="0" lang="ar-SA" sz="2400" b="0" i="0" u="none" strike="noStrike" kern="1200" cap="none" spc="0" normalizeH="0" baseline="0" noProof="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acen Beirut" panose="02000000000000000000" pitchFamily="2" charset="-78"/>
              <a:ea typeface="+mn-ea"/>
              <a:cs typeface="Hacen Beirut" panose="02000000000000000000" pitchFamily="2" charset="-78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9C045AAF-56D4-4CF1-BCCA-9C3890602D52}"/>
              </a:ext>
            </a:extLst>
          </p:cNvPr>
          <p:cNvSpPr/>
          <p:nvPr/>
        </p:nvSpPr>
        <p:spPr>
          <a:xfrm>
            <a:off x="1818558" y="1753497"/>
            <a:ext cx="36992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>
                <a:ln w="13462">
                  <a:solidFill>
                    <a:sysClr val="windowText" lastClr="000000"/>
                  </a:solidFill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Hacen Beirut" panose="02000000000000000000" pitchFamily="2" charset="-78"/>
                <a:ea typeface="+mn-ea"/>
                <a:cs typeface="Hacen Beirut" panose="02000000000000000000" pitchFamily="2" charset="-78"/>
              </a:rPr>
              <a:t>العام الدراسي : 2025 – 2026م</a:t>
            </a:r>
            <a:endParaRPr kumimoji="0" lang="ar-SA" sz="2400" b="0" i="0" u="none" strike="noStrike" kern="1200" cap="none" spc="0" normalizeH="0" baseline="0" noProof="0" dirty="0">
              <a:ln w="13462">
                <a:solidFill>
                  <a:sysClr val="windowText" lastClr="000000"/>
                </a:solidFill>
                <a:prstDash val="solid"/>
              </a:ln>
              <a:solidFill>
                <a:prstClr val="black"/>
              </a:solidFill>
              <a:effectLst/>
              <a:uLnTx/>
              <a:uFillTx/>
              <a:latin typeface="Hacen Beirut" panose="02000000000000000000" pitchFamily="2" charset="-78"/>
              <a:ea typeface="+mn-ea"/>
              <a:cs typeface="Hacen Beirut" panose="02000000000000000000" pitchFamily="2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ADC87B41-F14A-4B48-AB0F-F2FF1DB891F7}"/>
              </a:ext>
            </a:extLst>
          </p:cNvPr>
          <p:cNvSpPr/>
          <p:nvPr/>
        </p:nvSpPr>
        <p:spPr>
          <a:xfrm>
            <a:off x="333557" y="2683125"/>
            <a:ext cx="614943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Calibri" panose="020F0502020204030204"/>
                <a:ea typeface="+mn-ea"/>
                <a:cs typeface="AF_Taif Normal" pitchFamily="2" charset="-78"/>
              </a:rPr>
              <a:t>الوحدة السادسة : المعادلات الخطية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000" b="1" i="0" u="none" strike="noStrike" kern="1200" cap="none" spc="0" normalizeH="0" baseline="0" noProof="0" dirty="0">
                <a:ln w="13462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dist="38100" dir="2700000" algn="bl" rotWithShape="0">
                    <a:srgbClr val="4BACC6"/>
                  </a:outerShdw>
                </a:effectLst>
                <a:uLnTx/>
                <a:uFillTx/>
                <a:latin typeface="Calibri" panose="020F0502020204030204"/>
                <a:ea typeface="+mn-ea"/>
                <a:cs typeface="AF_Taif Normal" pitchFamily="2" charset="-78"/>
              </a:rPr>
              <a:t>والمتباينات الخطية</a:t>
            </a:r>
            <a:endParaRPr kumimoji="0" lang="ar-SA" sz="4000" b="1" i="0" u="none" strike="noStrike" kern="1200" cap="none" spc="0" normalizeH="0" baseline="0" noProof="0" dirty="0">
              <a:ln w="13462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dist="38100" dir="2700000" algn="bl" rotWithShape="0">
                  <a:srgbClr val="4BACC6"/>
                </a:outerShdw>
              </a:effectLst>
              <a:uLnTx/>
              <a:uFillTx/>
              <a:latin typeface="Calibri" panose="020F0502020204030204"/>
              <a:ea typeface="+mn-ea"/>
              <a:cs typeface="AF_Taif Normal" pitchFamily="2" charset="-78"/>
            </a:endParaRP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A42CABB5-580F-4063-8CC0-7D328BD507C5}"/>
              </a:ext>
            </a:extLst>
          </p:cNvPr>
          <p:cNvSpPr/>
          <p:nvPr/>
        </p:nvSpPr>
        <p:spPr>
          <a:xfrm>
            <a:off x="414157" y="6025597"/>
            <a:ext cx="36199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ar-KW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 w="13462">
                  <a:solidFill>
                    <a:schemeClr val="tx1"/>
                  </a:solidFill>
                  <a:prstDash val="solid"/>
                </a:ln>
                <a:effectLst>
                  <a:glow rad="228600">
                    <a:prstClr val="black">
                      <a:lumMod val="95000"/>
                      <a:lumOff val="5000"/>
                      <a:alpha val="40000"/>
                    </a:prstClr>
                  </a:glow>
                </a:effectLst>
                <a:uLnTx/>
                <a:uFillTx/>
                <a:latin typeface="Calibri" panose="020F0502020204030204"/>
                <a:ea typeface="+mn-ea"/>
                <a:cs typeface="AF_Taif Normal" pitchFamily="2" charset="-78"/>
              </a:rPr>
              <a:t>إعداد : محمود عبد العزيز</a:t>
            </a:r>
            <a:endParaRPr kumimoji="0" lang="ar-SA" sz="3200" b="1" i="0" u="none" strike="noStrike" kern="1200" cap="none" spc="0" normalizeH="0" baseline="0" noProof="0" dirty="0">
              <a:ln w="13462">
                <a:solidFill>
                  <a:schemeClr val="tx1"/>
                </a:solidFill>
                <a:prstDash val="solid"/>
              </a:ln>
              <a:effectLst>
                <a:glow rad="228600">
                  <a:prstClr val="black">
                    <a:lumMod val="95000"/>
                    <a:lumOff val="5000"/>
                    <a:alpha val="40000"/>
                  </a:prstClr>
                </a:glow>
              </a:effectLst>
              <a:uLnTx/>
              <a:uFillTx/>
              <a:latin typeface="Calibri" panose="020F0502020204030204"/>
              <a:ea typeface="+mn-ea"/>
              <a:cs typeface="AF_Taif Normal" pitchFamily="2" charset="-7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36696C-200B-F8D4-8936-6DE314E74A72}"/>
              </a:ext>
            </a:extLst>
          </p:cNvPr>
          <p:cNvSpPr/>
          <p:nvPr/>
        </p:nvSpPr>
        <p:spPr>
          <a:xfrm>
            <a:off x="513495" y="4006564"/>
            <a:ext cx="57895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PT Bold Heading" panose="02010400000000000000" pitchFamily="2" charset="-78"/>
              </a:rPr>
              <a:t>حل تقويم</a:t>
            </a:r>
            <a:r>
              <a:rPr kumimoji="0" lang="ar-KW" sz="3200" b="1" i="0" u="none" strike="noStrike" kern="120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PT Bold Heading" panose="02010400000000000000" pitchFamily="2" charset="-78"/>
              </a:rPr>
              <a:t> </a:t>
            </a:r>
            <a:endParaRPr kumimoji="0" lang="en-US" sz="3200" b="1" i="0" u="none" strike="noStrike" kern="1200" cap="none" spc="0" normalizeH="0" noProof="0" dirty="0" smtClean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KW" sz="3200" b="1" i="0" u="none" strike="noStrike" kern="1200" cap="none" spc="0" normalizeH="0" baseline="0" noProof="0" dirty="0">
              <a:ln>
                <a:solidFill>
                  <a:srgbClr val="000000"/>
                </a:solidFill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Times New Roman" panose="02020603050405020304" pitchFamily="18" charset="0"/>
              <a:cs typeface="PT Bold Heading" panose="02010400000000000000" pitchFamily="2" charset="-78"/>
            </a:endParaRPr>
          </a:p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200" b="1" i="0" u="none" strike="noStrike" kern="120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PT Bold Heading" panose="02010400000000000000" pitchFamily="2" charset="-78"/>
              </a:rPr>
              <a:t>      ( </a:t>
            </a:r>
            <a:r>
              <a:rPr kumimoji="0" lang="ar-KW" sz="3200" b="1" i="0" u="none" strike="noStrike" kern="120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PT Bold Heading" panose="02010400000000000000" pitchFamily="2" charset="-78"/>
              </a:rPr>
              <a:t>الوحدة التعليمية</a:t>
            </a:r>
            <a:r>
              <a:rPr kumimoji="0" lang="ar-KW" sz="3200" b="1" i="0" u="none" strike="noStrike" kern="1200" cap="none" spc="0" normalizeH="0" noProof="0" dirty="0" smtClean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PT Bold Heading" panose="02010400000000000000" pitchFamily="2" charset="-78"/>
              </a:rPr>
              <a:t> السادسة</a:t>
            </a:r>
            <a:r>
              <a:rPr kumimoji="0" lang="ar-KW" sz="3200" b="1" i="0" u="none" strike="noStrike" kern="1200" cap="none" spc="0" normalizeH="0" baseline="0" noProof="0" dirty="0" smtClean="0">
                <a:ln>
                  <a:solidFill>
                    <a:srgbClr val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Times New Roman" panose="02020603050405020304" pitchFamily="18" charset="0"/>
                <a:cs typeface="PT Bold Heading" panose="02010400000000000000" pitchFamily="2" charset="-78"/>
              </a:rPr>
              <a:t>) 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Times New Roman" panose="02020603050405020304" pitchFamily="18" charset="0"/>
              <a:cs typeface="PT Bold Heading" panose="02010400000000000000" pitchFamily="2" charset="-78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012C1A0-AF4F-B960-F5A1-811F5D1C3A54}"/>
              </a:ext>
            </a:extLst>
          </p:cNvPr>
          <p:cNvSpPr/>
          <p:nvPr/>
        </p:nvSpPr>
        <p:spPr>
          <a:xfrm>
            <a:off x="5133975" y="1911670"/>
            <a:ext cx="28841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KW" sz="3200" b="1" dirty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PT Bold Heading" panose="02010400000000000000" pitchFamily="2" charset="-78"/>
              </a:rPr>
              <a:t>الصف التاسع</a:t>
            </a:r>
            <a:endParaRPr lang="en-US" sz="3200" b="1" dirty="0">
              <a:ln>
                <a:solidFill>
                  <a:srgbClr val="000000"/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PT Bold Heading" panose="0201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94976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11687" y="79477"/>
            <a:ext cx="11704114" cy="775002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392059" y="83149"/>
            <a:ext cx="1652943" cy="646331"/>
            <a:chOff x="10446965" y="23650"/>
            <a:chExt cx="1652943" cy="646331"/>
          </a:xfrm>
        </p:grpSpPr>
        <p:sp>
          <p:nvSpPr>
            <p:cNvPr id="4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kumimoji="0" lang="ar-KW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126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3">
            <a:lum bright="-20000" contrast="40000"/>
          </a:blip>
          <a:srcRect b="54318"/>
          <a:stretch/>
        </p:blipFill>
        <p:spPr>
          <a:xfrm>
            <a:off x="292279" y="900842"/>
            <a:ext cx="11742910" cy="1878218"/>
          </a:xfrm>
          <a:prstGeom prst="rect">
            <a:avLst/>
          </a:prstGeom>
        </p:spPr>
      </p:pic>
      <p:pic>
        <p:nvPicPr>
          <p:cNvPr id="7" name="Picture 2" descr="مشاهدة صورة المصدر">
            <a:extLst>
              <a:ext uri="{FF2B5EF4-FFF2-40B4-BE49-F238E27FC236}">
                <a16:creationId xmlns:a16="http://schemas.microsoft.com/office/drawing/2014/main" id="{1F4F7193-0083-9A35-E591-3DA174982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6650" b="18638"/>
          <a:stretch/>
        </p:blipFill>
        <p:spPr bwMode="auto">
          <a:xfrm>
            <a:off x="70123" y="4611615"/>
            <a:ext cx="989435" cy="2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976947" y="3109059"/>
            <a:ext cx="31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F0000"/>
                </a:solidFill>
              </a:rPr>
              <a:t>ميل المستقيم هـــ 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6515426" y="3062697"/>
            <a:ext cx="31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F0000"/>
                </a:solidFill>
              </a:rPr>
              <a:t>ـــــــــــــــــــــــــــــــــــ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0" name="مجموعة 19"/>
          <p:cNvGrpSpPr/>
          <p:nvPr/>
        </p:nvGrpSpPr>
        <p:grpSpPr>
          <a:xfrm>
            <a:off x="7208219" y="2810679"/>
            <a:ext cx="1920610" cy="678064"/>
            <a:chOff x="6638694" y="4939535"/>
            <a:chExt cx="1920610" cy="678064"/>
          </a:xfrm>
        </p:grpSpPr>
        <p:grpSp>
          <p:nvGrpSpPr>
            <p:cNvPr id="13" name="مجموعة 12"/>
            <p:cNvGrpSpPr/>
            <p:nvPr/>
          </p:nvGrpSpPr>
          <p:grpSpPr>
            <a:xfrm>
              <a:off x="7872714" y="4939535"/>
              <a:ext cx="686590" cy="678064"/>
              <a:chOff x="5953384" y="3368520"/>
              <a:chExt cx="3349204" cy="678064"/>
            </a:xfrm>
          </p:grpSpPr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6163734" y="3368520"/>
                <a:ext cx="3138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FF0000"/>
                    </a:solidFill>
                  </a:rPr>
                  <a:t>ص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5953384" y="3646474"/>
                <a:ext cx="943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000" b="1" dirty="0" smtClean="0">
                    <a:solidFill>
                      <a:srgbClr val="FF0000"/>
                    </a:solidFill>
                  </a:rPr>
                  <a:t>2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4" name="مجموعة 13"/>
            <p:cNvGrpSpPr/>
            <p:nvPr/>
          </p:nvGrpSpPr>
          <p:grpSpPr>
            <a:xfrm>
              <a:off x="6638694" y="4939535"/>
              <a:ext cx="848870" cy="611995"/>
              <a:chOff x="6163734" y="3368520"/>
              <a:chExt cx="3138854" cy="611995"/>
            </a:xfrm>
          </p:grpSpPr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6163734" y="3368520"/>
                <a:ext cx="3138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FF0000"/>
                    </a:solidFill>
                  </a:rPr>
                  <a:t>ص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6887870" y="3580405"/>
                <a:ext cx="794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000" b="1" dirty="0" smtClean="0">
                    <a:solidFill>
                      <a:srgbClr val="FF0000"/>
                    </a:solidFill>
                  </a:rPr>
                  <a:t>1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7026022" y="4997205"/>
              <a:ext cx="848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FF0000"/>
                  </a:solidFill>
                </a:rPr>
                <a:t>-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مجموعة 20"/>
          <p:cNvGrpSpPr/>
          <p:nvPr/>
        </p:nvGrpSpPr>
        <p:grpSpPr>
          <a:xfrm>
            <a:off x="7302761" y="3234194"/>
            <a:ext cx="1920610" cy="650380"/>
            <a:chOff x="6638694" y="4939535"/>
            <a:chExt cx="1920610" cy="650380"/>
          </a:xfrm>
        </p:grpSpPr>
        <p:grpSp>
          <p:nvGrpSpPr>
            <p:cNvPr id="22" name="مجموعة 21"/>
            <p:cNvGrpSpPr/>
            <p:nvPr/>
          </p:nvGrpSpPr>
          <p:grpSpPr>
            <a:xfrm>
              <a:off x="7908161" y="4939535"/>
              <a:ext cx="651143" cy="650380"/>
              <a:chOff x="6126295" y="3368520"/>
              <a:chExt cx="3176293" cy="650380"/>
            </a:xfrm>
          </p:grpSpPr>
          <p:sp>
            <p:nvSpPr>
              <p:cNvPr id="27" name="مربع نص 26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6163734" y="3368520"/>
                <a:ext cx="3138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FF0000"/>
                    </a:solidFill>
                  </a:rPr>
                  <a:t>س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8" name="مربع نص 27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6126295" y="3618790"/>
                <a:ext cx="9436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000" b="1" dirty="0" smtClean="0">
                    <a:solidFill>
                      <a:srgbClr val="FF0000"/>
                    </a:solidFill>
                  </a:rPr>
                  <a:t>2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3" name="مجموعة 22"/>
            <p:cNvGrpSpPr/>
            <p:nvPr/>
          </p:nvGrpSpPr>
          <p:grpSpPr>
            <a:xfrm>
              <a:off x="6638694" y="4939535"/>
              <a:ext cx="848870" cy="611995"/>
              <a:chOff x="6163733" y="3368520"/>
              <a:chExt cx="3138854" cy="611995"/>
            </a:xfrm>
          </p:grpSpPr>
          <p:sp>
            <p:nvSpPr>
              <p:cNvPr id="25" name="مربع نص 24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6163733" y="3368520"/>
                <a:ext cx="31388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FF0000"/>
                    </a:solidFill>
                  </a:rPr>
                  <a:t>س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6" name="مربع نص 25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6887870" y="3580405"/>
                <a:ext cx="79425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000" b="1" dirty="0" smtClean="0">
                    <a:solidFill>
                      <a:srgbClr val="FF0000"/>
                    </a:solidFill>
                  </a:rPr>
                  <a:t>1</a:t>
                </a:r>
                <a:endParaRPr lang="en-US" sz="20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7026022" y="4997205"/>
              <a:ext cx="848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FF0000"/>
                  </a:solidFill>
                </a:rPr>
                <a:t>-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10847294" y="2518462"/>
            <a:ext cx="1111624" cy="646331"/>
            <a:chOff x="10619747" y="23650"/>
            <a:chExt cx="1480161" cy="646331"/>
          </a:xfrm>
        </p:grpSpPr>
        <p:sp>
          <p:nvSpPr>
            <p:cNvPr id="31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619747" y="23650"/>
              <a:ext cx="14704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الحــل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340514" y="3826627"/>
            <a:ext cx="72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7364897" y="3800425"/>
            <a:ext cx="20170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7030A0"/>
                </a:solidFill>
              </a:rPr>
              <a:t>ــــــــــــــــــــــــ</a:t>
            </a:r>
            <a:endParaRPr lang="en-US" sz="2800" b="1" dirty="0">
              <a:solidFill>
                <a:srgbClr val="7030A0"/>
              </a:solidFill>
            </a:endParaRPr>
          </a:p>
        </p:txBody>
      </p:sp>
      <p:grpSp>
        <p:nvGrpSpPr>
          <p:cNvPr id="35" name="مجموعة 34"/>
          <p:cNvGrpSpPr/>
          <p:nvPr/>
        </p:nvGrpSpPr>
        <p:grpSpPr>
          <a:xfrm>
            <a:off x="7302761" y="3622964"/>
            <a:ext cx="1920610" cy="564154"/>
            <a:chOff x="6638694" y="4898601"/>
            <a:chExt cx="1920610" cy="564154"/>
          </a:xfrm>
        </p:grpSpPr>
        <p:sp>
          <p:nvSpPr>
            <p:cNvPr id="41" name="مربع نص 40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7915836" y="4939535"/>
              <a:ext cx="643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7030A0"/>
                  </a:solidFill>
                </a:rPr>
                <a:t>10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39" name="مربع نص 38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6638694" y="4939535"/>
              <a:ext cx="848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7030A0"/>
                  </a:solidFill>
                </a:rPr>
                <a:t>4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7042657" y="4898601"/>
              <a:ext cx="848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7030A0"/>
                  </a:solidFill>
                </a:rPr>
                <a:t>-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43" name="مجموعة 42"/>
          <p:cNvGrpSpPr/>
          <p:nvPr/>
        </p:nvGrpSpPr>
        <p:grpSpPr>
          <a:xfrm>
            <a:off x="7353913" y="3976425"/>
            <a:ext cx="1828514" cy="608695"/>
            <a:chOff x="6613647" y="4944038"/>
            <a:chExt cx="1828514" cy="608695"/>
          </a:xfrm>
        </p:grpSpPr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7798693" y="5010554"/>
              <a:ext cx="643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7030A0"/>
                  </a:solidFill>
                </a:rPr>
                <a:t>5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47" name="مربع نص 46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6613647" y="5029513"/>
              <a:ext cx="8488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7030A0"/>
                  </a:solidFill>
                </a:rPr>
                <a:t>2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46" name="مربع نص 45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6843331" y="4944038"/>
              <a:ext cx="9963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7030A0"/>
                  </a:solidFill>
                </a:rPr>
                <a:t>-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402650" y="4615479"/>
            <a:ext cx="72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642039" y="4452750"/>
            <a:ext cx="64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KW" sz="2800" b="1" dirty="0" smtClean="0">
                <a:solidFill>
                  <a:srgbClr val="7030A0"/>
                </a:solidFill>
              </a:rPr>
              <a:t>6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601095" y="4831793"/>
            <a:ext cx="64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KW" sz="2800" b="1" dirty="0" smtClean="0">
                <a:solidFill>
                  <a:srgbClr val="7030A0"/>
                </a:solidFill>
              </a:rPr>
              <a:t>3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0" name="مربع نص 59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294619" y="4547067"/>
            <a:ext cx="117095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7030A0"/>
                </a:solidFill>
              </a:rPr>
              <a:t>ـــــــ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039526" y="4589277"/>
            <a:ext cx="72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7820034" y="4615479"/>
            <a:ext cx="52244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F0000"/>
                </a:solidFill>
              </a:rPr>
              <a:t>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4" name="رابط مستقيم 63"/>
          <p:cNvCxnSpPr/>
          <p:nvPr/>
        </p:nvCxnSpPr>
        <p:spPr>
          <a:xfrm>
            <a:off x="6515426" y="3022564"/>
            <a:ext cx="0" cy="25011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1171852" y="3032193"/>
            <a:ext cx="527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A0E1F"/>
                </a:solidFill>
              </a:rPr>
              <a:t>ميل المستقيم و : 2 ص – 4س + 5 = 0</a:t>
            </a:r>
            <a:endParaRPr lang="en-US" sz="2800" b="1" dirty="0">
              <a:solidFill>
                <a:srgbClr val="FA0E1F"/>
              </a:solidFill>
            </a:endParaRPr>
          </a:p>
        </p:txBody>
      </p:sp>
      <p:sp>
        <p:nvSpPr>
          <p:cNvPr id="67" name="وسيلة شرح على شكل سحابة 36">
            <a:extLst>
              <a:ext uri="{FF2B5EF4-FFF2-40B4-BE49-F238E27FC236}">
                <a16:creationId xmlns:a16="http://schemas.microsoft.com/office/drawing/2014/main" id="{56783B51-0105-5566-3CC4-1C1826194C2F}"/>
              </a:ext>
            </a:extLst>
          </p:cNvPr>
          <p:cNvSpPr/>
          <p:nvPr/>
        </p:nvSpPr>
        <p:spPr>
          <a:xfrm>
            <a:off x="70123" y="2239988"/>
            <a:ext cx="2089971" cy="1078143"/>
          </a:xfrm>
          <a:prstGeom prst="cloudCallout">
            <a:avLst>
              <a:gd name="adj1" fmla="val 43738"/>
              <a:gd name="adj2" fmla="val -1658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نضبط المعادلة أولاً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8" name="مربع نص 67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045002" y="3504125"/>
            <a:ext cx="211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A0E1F"/>
                </a:solidFill>
              </a:rPr>
              <a:t>2ص= 4س -5</a:t>
            </a:r>
            <a:endParaRPr lang="en-US" sz="2800" b="1" dirty="0">
              <a:solidFill>
                <a:srgbClr val="FA0E1F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035314" y="3951729"/>
            <a:ext cx="211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A0E1F"/>
                </a:solidFill>
              </a:rPr>
              <a:t>2ص= 4س -5</a:t>
            </a:r>
            <a:endParaRPr lang="en-US" sz="2800" b="1" dirty="0">
              <a:solidFill>
                <a:srgbClr val="FA0E1F"/>
              </a:solidFill>
            </a:endParaRPr>
          </a:p>
        </p:txBody>
      </p:sp>
      <p:cxnSp>
        <p:nvCxnSpPr>
          <p:cNvPr id="72" name="رابط مستقيم 71"/>
          <p:cNvCxnSpPr/>
          <p:nvPr/>
        </p:nvCxnSpPr>
        <p:spPr>
          <a:xfrm flipH="1">
            <a:off x="3735410" y="4349847"/>
            <a:ext cx="339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رابط مستقيم 73"/>
          <p:cNvCxnSpPr/>
          <p:nvPr/>
        </p:nvCxnSpPr>
        <p:spPr>
          <a:xfrm flipH="1">
            <a:off x="2912445" y="4349847"/>
            <a:ext cx="339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رابط مستقيم 74"/>
          <p:cNvCxnSpPr/>
          <p:nvPr/>
        </p:nvCxnSpPr>
        <p:spPr>
          <a:xfrm flipH="1">
            <a:off x="2160094" y="4323510"/>
            <a:ext cx="339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718773" y="4293098"/>
            <a:ext cx="42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KW" sz="2800" b="1" dirty="0" smtClean="0">
                <a:solidFill>
                  <a:srgbClr val="7030A0"/>
                </a:solidFill>
              </a:rPr>
              <a:t>2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838875" y="4284338"/>
            <a:ext cx="42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KW" sz="2800" b="1" dirty="0" smtClean="0">
                <a:solidFill>
                  <a:srgbClr val="7030A0"/>
                </a:solidFill>
              </a:rPr>
              <a:t>2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134264" y="4280761"/>
            <a:ext cx="42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KW" sz="2800" b="1" dirty="0" smtClean="0">
                <a:solidFill>
                  <a:srgbClr val="7030A0"/>
                </a:solidFill>
              </a:rPr>
              <a:t>2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060976" y="4630427"/>
            <a:ext cx="211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>
                <a:solidFill>
                  <a:srgbClr val="FA0E1F"/>
                </a:solidFill>
              </a:rPr>
              <a:t> </a:t>
            </a:r>
            <a:r>
              <a:rPr lang="ar-KW" sz="2800" b="1" dirty="0" smtClean="0">
                <a:solidFill>
                  <a:srgbClr val="FA0E1F"/>
                </a:solidFill>
              </a:rPr>
              <a:t>  ص= </a:t>
            </a:r>
            <a:r>
              <a:rPr lang="ar-KW" sz="2800" b="1" dirty="0" smtClean="0">
                <a:solidFill>
                  <a:srgbClr val="002060"/>
                </a:solidFill>
              </a:rPr>
              <a:t>2</a:t>
            </a:r>
            <a:r>
              <a:rPr lang="ar-KW" sz="2800" b="1" dirty="0" smtClean="0">
                <a:solidFill>
                  <a:srgbClr val="FA0E1F"/>
                </a:solidFill>
              </a:rPr>
              <a:t>س -5</a:t>
            </a:r>
            <a:endParaRPr lang="en-US" sz="2800" b="1" dirty="0">
              <a:solidFill>
                <a:srgbClr val="FA0E1F"/>
              </a:solidFill>
            </a:endParaRPr>
          </a:p>
        </p:txBody>
      </p:sp>
      <p:sp>
        <p:nvSpPr>
          <p:cNvPr id="80" name="مربع نص 79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011690" y="4896512"/>
            <a:ext cx="4227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KW" sz="2800" b="1" dirty="0" smtClean="0">
                <a:solidFill>
                  <a:srgbClr val="7030A0"/>
                </a:solidFill>
              </a:rPr>
              <a:t>2</a:t>
            </a:r>
            <a:endParaRPr lang="en-US" sz="2800" b="1" dirty="0">
              <a:solidFill>
                <a:srgbClr val="7030A0"/>
              </a:solidFill>
            </a:endParaRPr>
          </a:p>
        </p:txBody>
      </p:sp>
      <p:cxnSp>
        <p:nvCxnSpPr>
          <p:cNvPr id="81" name="رابط مستقيم 80"/>
          <p:cNvCxnSpPr/>
          <p:nvPr/>
        </p:nvCxnSpPr>
        <p:spPr>
          <a:xfrm flipH="1">
            <a:off x="2091427" y="4975970"/>
            <a:ext cx="33944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مربع نص 81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532873" y="4971796"/>
            <a:ext cx="256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A0E1F"/>
                </a:solidFill>
              </a:rPr>
              <a:t>ميل المستقيم و =2 </a:t>
            </a:r>
            <a:endParaRPr lang="en-US" sz="2800" b="1" dirty="0">
              <a:solidFill>
                <a:srgbClr val="FA0E1F"/>
              </a:solidFill>
            </a:endParaRPr>
          </a:p>
        </p:txBody>
      </p:sp>
      <p:sp>
        <p:nvSpPr>
          <p:cNvPr id="83" name="شكل بيضاوي 82"/>
          <p:cNvSpPr/>
          <p:nvPr/>
        </p:nvSpPr>
        <p:spPr>
          <a:xfrm>
            <a:off x="2912445" y="4611615"/>
            <a:ext cx="169720" cy="458672"/>
          </a:xfrm>
          <a:prstGeom prst="ellipse">
            <a:avLst/>
          </a:prstGeom>
          <a:noFill/>
          <a:ln w="28575">
            <a:solidFill>
              <a:srgbClr val="27CC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مربع نص 83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532873" y="5523722"/>
            <a:ext cx="5513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A95774"/>
                </a:solidFill>
              </a:rPr>
              <a:t>بما أن ميل المستقيم هـــ = ميل المستقيم و</a:t>
            </a:r>
            <a:endParaRPr lang="en-US" sz="2800" b="1" dirty="0">
              <a:solidFill>
                <a:srgbClr val="A95774"/>
              </a:solidFill>
            </a:endParaRPr>
          </a:p>
        </p:txBody>
      </p:sp>
      <p:grpSp>
        <p:nvGrpSpPr>
          <p:cNvPr id="89" name="مجموعة 88"/>
          <p:cNvGrpSpPr/>
          <p:nvPr/>
        </p:nvGrpSpPr>
        <p:grpSpPr>
          <a:xfrm>
            <a:off x="5166804" y="6187323"/>
            <a:ext cx="1973532" cy="523220"/>
            <a:chOff x="7618852" y="6053278"/>
            <a:chExt cx="1493166" cy="523220"/>
          </a:xfrm>
        </p:grpSpPr>
        <p:sp>
          <p:nvSpPr>
            <p:cNvPr id="85" name="مربع نص 84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7618852" y="6053278"/>
              <a:ext cx="1493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800" b="1" dirty="0" smtClean="0">
                  <a:solidFill>
                    <a:srgbClr val="A95774"/>
                  </a:solidFill>
                </a:rPr>
                <a:t>اذن  هــ //  و </a:t>
              </a:r>
              <a:endParaRPr lang="en-US" sz="2800" b="1" dirty="0">
                <a:solidFill>
                  <a:srgbClr val="A95774"/>
                </a:solidFill>
              </a:endParaRPr>
            </a:p>
          </p:txBody>
        </p:sp>
        <p:cxnSp>
          <p:nvCxnSpPr>
            <p:cNvPr id="87" name="رابط كسهم مستقيم 86"/>
            <p:cNvCxnSpPr/>
            <p:nvPr/>
          </p:nvCxnSpPr>
          <p:spPr>
            <a:xfrm flipH="1">
              <a:off x="8319860" y="6134469"/>
              <a:ext cx="395952" cy="0"/>
            </a:xfrm>
            <a:prstGeom prst="straightConnector1">
              <a:avLst/>
            </a:prstGeom>
            <a:ln w="38100">
              <a:solidFill>
                <a:srgbClr val="58654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رابط كسهم مستقيم 87"/>
            <p:cNvCxnSpPr/>
            <p:nvPr/>
          </p:nvCxnSpPr>
          <p:spPr>
            <a:xfrm flipH="1">
              <a:off x="7773338" y="6144226"/>
              <a:ext cx="329164" cy="0"/>
            </a:xfrm>
            <a:prstGeom prst="straightConnector1">
              <a:avLst/>
            </a:prstGeom>
            <a:ln w="38100">
              <a:solidFill>
                <a:srgbClr val="58654B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مربع نص 92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046394" y="4609086"/>
            <a:ext cx="31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FF0000"/>
                </a:solidFill>
              </a:rPr>
              <a:t>ميل المستقيم هـــ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3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3" grpId="0"/>
      <p:bldP spid="34" grpId="0"/>
      <p:bldP spid="51" grpId="0"/>
      <p:bldP spid="53" grpId="0"/>
      <p:bldP spid="57" grpId="0"/>
      <p:bldP spid="60" grpId="0"/>
      <p:bldP spid="61" grpId="0"/>
      <p:bldP spid="62" grpId="0"/>
      <p:bldP spid="65" grpId="0"/>
      <p:bldP spid="67" grpId="0" animBg="1"/>
      <p:bldP spid="68" grpId="0"/>
      <p:bldP spid="69" grpId="0"/>
      <p:bldP spid="76" grpId="0"/>
      <p:bldP spid="77" grpId="0"/>
      <p:bldP spid="78" grpId="0"/>
      <p:bldP spid="79" grpId="0"/>
      <p:bldP spid="80" grpId="0"/>
      <p:bldP spid="82" grpId="0"/>
      <p:bldP spid="83" grpId="0" animBg="1"/>
      <p:bldP spid="84" grpId="0"/>
      <p:bldP spid="9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l="2770" b="60682"/>
          <a:stretch/>
        </p:blipFill>
        <p:spPr>
          <a:xfrm>
            <a:off x="189930" y="188260"/>
            <a:ext cx="11894493" cy="1550893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392059" y="83149"/>
            <a:ext cx="1652943" cy="646331"/>
            <a:chOff x="10446965" y="23650"/>
            <a:chExt cx="1652943" cy="646331"/>
          </a:xfrm>
        </p:grpSpPr>
        <p:sp>
          <p:nvSpPr>
            <p:cNvPr id="4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A0E1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kumimoji="0" lang="ar-KW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E1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126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A0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2" descr="مشاهدة صورة المصدر">
            <a:extLst>
              <a:ext uri="{FF2B5EF4-FFF2-40B4-BE49-F238E27FC236}">
                <a16:creationId xmlns:a16="http://schemas.microsoft.com/office/drawing/2014/main" id="{1F4F7193-0083-9A35-E591-3DA174982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6650" b="18638"/>
          <a:stretch/>
        </p:blipFill>
        <p:spPr bwMode="auto">
          <a:xfrm>
            <a:off x="11077895" y="4899602"/>
            <a:ext cx="989435" cy="185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901637" y="2344640"/>
            <a:ext cx="31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2060"/>
                </a:solidFill>
              </a:rPr>
              <a:t>ميل المستقيم ك =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33" name="مجموعة 32"/>
          <p:cNvGrpSpPr/>
          <p:nvPr/>
        </p:nvGrpSpPr>
        <p:grpSpPr>
          <a:xfrm>
            <a:off x="6853137" y="2006862"/>
            <a:ext cx="2810064" cy="1119115"/>
            <a:chOff x="1894708" y="2025360"/>
            <a:chExt cx="2810064" cy="1119115"/>
          </a:xfrm>
        </p:grpSpPr>
        <p:grpSp>
          <p:nvGrpSpPr>
            <p:cNvPr id="8" name="مجموعة 7"/>
            <p:cNvGrpSpPr/>
            <p:nvPr/>
          </p:nvGrpSpPr>
          <p:grpSpPr>
            <a:xfrm>
              <a:off x="2533099" y="2025360"/>
              <a:ext cx="1920610" cy="678064"/>
              <a:chOff x="6638694" y="4939535"/>
              <a:chExt cx="1920610" cy="678064"/>
            </a:xfrm>
          </p:grpSpPr>
          <p:grpSp>
            <p:nvGrpSpPr>
              <p:cNvPr id="9" name="مجموعة 8"/>
              <p:cNvGrpSpPr/>
              <p:nvPr/>
            </p:nvGrpSpPr>
            <p:grpSpPr>
              <a:xfrm>
                <a:off x="7872714" y="4939535"/>
                <a:ext cx="686590" cy="678064"/>
                <a:chOff x="5953384" y="3368520"/>
                <a:chExt cx="3349204" cy="678064"/>
              </a:xfrm>
            </p:grpSpPr>
            <p:sp>
              <p:nvSpPr>
                <p:cNvPr id="14" name="مربع نص 13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63734" y="3368520"/>
                  <a:ext cx="3138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800" b="1" dirty="0" smtClean="0">
                      <a:solidFill>
                        <a:srgbClr val="002060"/>
                      </a:solidFill>
                    </a:rPr>
                    <a:t>ص</a:t>
                  </a:r>
                  <a:endParaRPr lang="en-US" sz="2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5" name="مربع نص 14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5953384" y="3646474"/>
                  <a:ext cx="9436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000" b="1" dirty="0" smtClean="0">
                      <a:solidFill>
                        <a:srgbClr val="002060"/>
                      </a:solidFill>
                    </a:rPr>
                    <a:t>2</a:t>
                  </a:r>
                  <a:endParaRPr lang="en-US" sz="2000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0" name="مجموعة 9"/>
              <p:cNvGrpSpPr/>
              <p:nvPr/>
            </p:nvGrpSpPr>
            <p:grpSpPr>
              <a:xfrm>
                <a:off x="6638694" y="4939535"/>
                <a:ext cx="848870" cy="611995"/>
                <a:chOff x="6163734" y="3368520"/>
                <a:chExt cx="3138854" cy="611995"/>
              </a:xfrm>
            </p:grpSpPr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63734" y="3368520"/>
                  <a:ext cx="3138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800" b="1" dirty="0" smtClean="0">
                      <a:solidFill>
                        <a:srgbClr val="002060"/>
                      </a:solidFill>
                    </a:rPr>
                    <a:t>ص</a:t>
                  </a:r>
                  <a:endParaRPr lang="en-US" sz="2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887870" y="3580405"/>
                  <a:ext cx="794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000" b="1" dirty="0" smtClean="0">
                      <a:solidFill>
                        <a:srgbClr val="002060"/>
                      </a:solidFill>
                    </a:rPr>
                    <a:t>1</a:t>
                  </a:r>
                  <a:endParaRPr lang="en-US" sz="20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026022" y="4997205"/>
                <a:ext cx="848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2060"/>
                    </a:solidFill>
                  </a:rPr>
                  <a:t>-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16" name="مجموعة 15"/>
            <p:cNvGrpSpPr/>
            <p:nvPr/>
          </p:nvGrpSpPr>
          <p:grpSpPr>
            <a:xfrm>
              <a:off x="2450870" y="2494095"/>
              <a:ext cx="1920610" cy="650380"/>
              <a:chOff x="6638694" y="4939535"/>
              <a:chExt cx="1920610" cy="650380"/>
            </a:xfrm>
          </p:grpSpPr>
          <p:grpSp>
            <p:nvGrpSpPr>
              <p:cNvPr id="17" name="مجموعة 16"/>
              <p:cNvGrpSpPr/>
              <p:nvPr/>
            </p:nvGrpSpPr>
            <p:grpSpPr>
              <a:xfrm>
                <a:off x="7908161" y="4939535"/>
                <a:ext cx="651143" cy="650380"/>
                <a:chOff x="6126295" y="3368520"/>
                <a:chExt cx="3176293" cy="650380"/>
              </a:xfrm>
            </p:grpSpPr>
            <p:sp>
              <p:nvSpPr>
                <p:cNvPr id="22" name="مربع نص 21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63734" y="3368520"/>
                  <a:ext cx="3138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800" b="1" dirty="0" smtClean="0">
                      <a:solidFill>
                        <a:srgbClr val="002060"/>
                      </a:solidFill>
                    </a:rPr>
                    <a:t>س</a:t>
                  </a:r>
                  <a:endParaRPr lang="en-US" sz="2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3" name="مربع نص 22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26295" y="3618790"/>
                  <a:ext cx="9436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000" b="1" dirty="0" smtClean="0">
                      <a:solidFill>
                        <a:srgbClr val="002060"/>
                      </a:solidFill>
                    </a:rPr>
                    <a:t>2</a:t>
                  </a:r>
                  <a:endParaRPr lang="en-US" sz="2000" b="1" dirty="0">
                    <a:solidFill>
                      <a:srgbClr val="002060"/>
                    </a:solidFill>
                  </a:endParaRPr>
                </a:p>
              </p:txBody>
            </p:sp>
          </p:grpSp>
          <p:grpSp>
            <p:nvGrpSpPr>
              <p:cNvPr id="18" name="مجموعة 17"/>
              <p:cNvGrpSpPr/>
              <p:nvPr/>
            </p:nvGrpSpPr>
            <p:grpSpPr>
              <a:xfrm>
                <a:off x="6638694" y="4939535"/>
                <a:ext cx="848870" cy="611995"/>
                <a:chOff x="6163733" y="3368520"/>
                <a:chExt cx="3138854" cy="611995"/>
              </a:xfrm>
            </p:grpSpPr>
            <p:sp>
              <p:nvSpPr>
                <p:cNvPr id="20" name="مربع نص 19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63733" y="3368520"/>
                  <a:ext cx="3138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800" b="1" dirty="0" smtClean="0">
                      <a:solidFill>
                        <a:srgbClr val="002060"/>
                      </a:solidFill>
                    </a:rPr>
                    <a:t>س</a:t>
                  </a:r>
                  <a:endParaRPr lang="en-US" sz="2800" b="1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1" name="مربع نص 20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887870" y="3580405"/>
                  <a:ext cx="794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000" b="1" dirty="0" smtClean="0">
                      <a:solidFill>
                        <a:srgbClr val="002060"/>
                      </a:solidFill>
                    </a:rPr>
                    <a:t>1</a:t>
                  </a:r>
                  <a:endParaRPr lang="en-US" sz="2000" b="1" dirty="0">
                    <a:solidFill>
                      <a:srgbClr val="002060"/>
                    </a:solidFill>
                  </a:endParaRPr>
                </a:p>
              </p:txBody>
            </p:sp>
          </p:grpSp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026022" y="4997205"/>
                <a:ext cx="848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2060"/>
                    </a:solidFill>
                  </a:rPr>
                  <a:t>-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1894708" y="2311567"/>
              <a:ext cx="2810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800" b="1" dirty="0" smtClean="0">
                  <a:solidFill>
                    <a:srgbClr val="002060"/>
                  </a:solidFill>
                </a:rPr>
                <a:t>ـــــــــــــــــــــــــــــ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10892117" y="1657419"/>
            <a:ext cx="1111624" cy="646331"/>
            <a:chOff x="10619747" y="23650"/>
            <a:chExt cx="1480161" cy="646331"/>
          </a:xfrm>
        </p:grpSpPr>
        <p:sp>
          <p:nvSpPr>
            <p:cNvPr id="31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619747" y="23650"/>
              <a:ext cx="14704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E1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الحــل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A0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34" name="مجموعة 33"/>
          <p:cNvGrpSpPr/>
          <p:nvPr/>
        </p:nvGrpSpPr>
        <p:grpSpPr>
          <a:xfrm>
            <a:off x="7556342" y="2966735"/>
            <a:ext cx="2006048" cy="1080829"/>
            <a:chOff x="2552791" y="2055610"/>
            <a:chExt cx="2006048" cy="1080829"/>
          </a:xfrm>
        </p:grpSpPr>
        <p:grpSp>
          <p:nvGrpSpPr>
            <p:cNvPr id="35" name="مجموعة 34"/>
            <p:cNvGrpSpPr/>
            <p:nvPr/>
          </p:nvGrpSpPr>
          <p:grpSpPr>
            <a:xfrm>
              <a:off x="2552791" y="2055610"/>
              <a:ext cx="1783681" cy="601311"/>
              <a:chOff x="6658386" y="4969785"/>
              <a:chExt cx="1783681" cy="601311"/>
            </a:xfrm>
          </p:grpSpPr>
          <p:sp>
            <p:nvSpPr>
              <p:cNvPr id="50" name="مربع نص 49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798599" y="5047876"/>
                <a:ext cx="6434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>
                    <a:solidFill>
                      <a:srgbClr val="002060"/>
                    </a:solidFill>
                  </a:rPr>
                  <a:t>7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8" name="مربع نص 47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6658386" y="4992864"/>
                <a:ext cx="848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2060"/>
                    </a:solidFill>
                  </a:rPr>
                  <a:t>4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7" name="مربع نص 46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382169" y="4969785"/>
                <a:ext cx="514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2060"/>
                    </a:solidFill>
                  </a:rPr>
                  <a:t>-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p:grpSp>
        <p:grpSp>
          <p:nvGrpSpPr>
            <p:cNvPr id="36" name="مجموعة 35"/>
            <p:cNvGrpSpPr/>
            <p:nvPr/>
          </p:nvGrpSpPr>
          <p:grpSpPr>
            <a:xfrm>
              <a:off x="2875305" y="2532328"/>
              <a:ext cx="1391755" cy="604111"/>
              <a:chOff x="7063129" y="4977768"/>
              <a:chExt cx="1391755" cy="604111"/>
            </a:xfrm>
          </p:grpSpPr>
          <p:sp>
            <p:nvSpPr>
              <p:cNvPr id="43" name="مربع نص 42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8137649" y="5018617"/>
                <a:ext cx="317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2060"/>
                    </a:solidFill>
                  </a:rPr>
                  <a:t>5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1" name="مربع نص 40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063129" y="5058659"/>
                <a:ext cx="5066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2060"/>
                    </a:solidFill>
                  </a:rPr>
                  <a:t>2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0" name="مربع نص 39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151101" y="4977768"/>
                <a:ext cx="848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2060"/>
                    </a:solidFill>
                  </a:rPr>
                  <a:t>-</a:t>
                </a:r>
                <a:endParaRPr lang="en-US" sz="28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2708982" y="2251596"/>
              <a:ext cx="1849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800" b="1" dirty="0" smtClean="0">
                  <a:solidFill>
                    <a:srgbClr val="002060"/>
                  </a:solidFill>
                </a:rPr>
                <a:t>ـــــــــــــــــــــــ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518433" y="3229706"/>
            <a:ext cx="74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2060"/>
                </a:solidFill>
              </a:rPr>
              <a:t> =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562390" y="4007437"/>
            <a:ext cx="74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2060"/>
                </a:solidFill>
              </a:rPr>
              <a:t> =</a:t>
            </a:r>
            <a:endParaRPr lang="en-US" sz="2800" b="1" dirty="0">
              <a:solidFill>
                <a:srgbClr val="002060"/>
              </a:solidFill>
            </a:endParaRPr>
          </a:p>
        </p:txBody>
      </p:sp>
      <p:grpSp>
        <p:nvGrpSpPr>
          <p:cNvPr id="54" name="مجموعة 53"/>
          <p:cNvGrpSpPr/>
          <p:nvPr/>
        </p:nvGrpSpPr>
        <p:grpSpPr>
          <a:xfrm>
            <a:off x="8763569" y="3837466"/>
            <a:ext cx="865835" cy="913831"/>
            <a:chOff x="3693004" y="2115581"/>
            <a:chExt cx="865835" cy="913831"/>
          </a:xfrm>
        </p:grpSpPr>
        <p:sp>
          <p:nvSpPr>
            <p:cNvPr id="61" name="مربع نص 60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3739826" y="2115581"/>
              <a:ext cx="643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002060"/>
                  </a:solidFill>
                </a:rPr>
                <a:t>3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58" name="مربع نص 57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 flipH="1">
              <a:off x="3966378" y="2506192"/>
              <a:ext cx="4349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002060"/>
                  </a:solidFill>
                </a:rPr>
                <a:t>3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p:sp>
          <p:nvSpPr>
            <p:cNvPr id="57" name="مربع نص 56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3693004" y="2251596"/>
              <a:ext cx="865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800" b="1" dirty="0" smtClean="0">
                  <a:solidFill>
                    <a:srgbClr val="002060"/>
                  </a:solidFill>
                </a:rPr>
                <a:t>ــــــــ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545297" y="4503509"/>
            <a:ext cx="74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2060"/>
                </a:solidFill>
              </a:rPr>
              <a:t> =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089203" y="4536202"/>
            <a:ext cx="64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KW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759195" y="4557548"/>
            <a:ext cx="232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2060"/>
                </a:solidFill>
              </a:rPr>
              <a:t>ميل المستقيم ك 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67" name="رابط مستقيم 66"/>
          <p:cNvCxnSpPr/>
          <p:nvPr/>
        </p:nvCxnSpPr>
        <p:spPr>
          <a:xfrm>
            <a:off x="6497496" y="2064532"/>
            <a:ext cx="0" cy="30162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011033" y="2182042"/>
            <a:ext cx="3138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70C0"/>
                </a:solidFill>
              </a:rPr>
              <a:t>ميل المستقيم ل =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70" name="مجموعة 69"/>
          <p:cNvGrpSpPr/>
          <p:nvPr/>
        </p:nvGrpSpPr>
        <p:grpSpPr>
          <a:xfrm>
            <a:off x="962533" y="1844264"/>
            <a:ext cx="2810064" cy="1119115"/>
            <a:chOff x="1894708" y="2025360"/>
            <a:chExt cx="2810064" cy="1119115"/>
          </a:xfrm>
        </p:grpSpPr>
        <p:grpSp>
          <p:nvGrpSpPr>
            <p:cNvPr id="71" name="مجموعة 70"/>
            <p:cNvGrpSpPr/>
            <p:nvPr/>
          </p:nvGrpSpPr>
          <p:grpSpPr>
            <a:xfrm>
              <a:off x="2533099" y="2025360"/>
              <a:ext cx="1920610" cy="678064"/>
              <a:chOff x="6638694" y="4939535"/>
              <a:chExt cx="1920610" cy="678064"/>
            </a:xfrm>
          </p:grpSpPr>
          <p:grpSp>
            <p:nvGrpSpPr>
              <p:cNvPr id="81" name="مجموعة 80"/>
              <p:cNvGrpSpPr/>
              <p:nvPr/>
            </p:nvGrpSpPr>
            <p:grpSpPr>
              <a:xfrm>
                <a:off x="7872714" y="4939535"/>
                <a:ext cx="686590" cy="678064"/>
                <a:chOff x="5953384" y="3368520"/>
                <a:chExt cx="3349204" cy="678064"/>
              </a:xfrm>
            </p:grpSpPr>
            <p:sp>
              <p:nvSpPr>
                <p:cNvPr id="86" name="مربع نص 85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63734" y="3368520"/>
                  <a:ext cx="3138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800" b="1" dirty="0" smtClean="0">
                      <a:solidFill>
                        <a:srgbClr val="0070C0"/>
                      </a:solidFill>
                    </a:rPr>
                    <a:t>ص</a:t>
                  </a:r>
                  <a:endParaRPr lang="en-US" sz="28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7" name="مربع نص 86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5953384" y="3646474"/>
                  <a:ext cx="9436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000" b="1" dirty="0" smtClean="0">
                      <a:solidFill>
                        <a:srgbClr val="0070C0"/>
                      </a:solidFill>
                    </a:rPr>
                    <a:t>2</a:t>
                  </a:r>
                  <a:endParaRPr lang="en-US" sz="2000" b="1" dirty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82" name="مجموعة 81"/>
              <p:cNvGrpSpPr/>
              <p:nvPr/>
            </p:nvGrpSpPr>
            <p:grpSpPr>
              <a:xfrm>
                <a:off x="6638694" y="4939535"/>
                <a:ext cx="848870" cy="611995"/>
                <a:chOff x="6163734" y="3368520"/>
                <a:chExt cx="3138854" cy="611995"/>
              </a:xfrm>
            </p:grpSpPr>
            <p:sp>
              <p:nvSpPr>
                <p:cNvPr id="84" name="مربع نص 83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63734" y="3368520"/>
                  <a:ext cx="3138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800" b="1" dirty="0" smtClean="0">
                      <a:solidFill>
                        <a:srgbClr val="0070C0"/>
                      </a:solidFill>
                    </a:rPr>
                    <a:t>ص</a:t>
                  </a:r>
                  <a:endParaRPr lang="en-US" sz="28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5" name="مربع نص 84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887870" y="3580405"/>
                  <a:ext cx="794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000" b="1" dirty="0" smtClean="0">
                      <a:solidFill>
                        <a:srgbClr val="0070C0"/>
                      </a:solidFill>
                    </a:rPr>
                    <a:t>1</a:t>
                  </a:r>
                  <a:endParaRPr lang="en-US" sz="20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83" name="مربع نص 82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026022" y="4997205"/>
                <a:ext cx="848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70C0"/>
                    </a:solidFill>
                  </a:rPr>
                  <a:t>-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72" name="مجموعة 71"/>
            <p:cNvGrpSpPr/>
            <p:nvPr/>
          </p:nvGrpSpPr>
          <p:grpSpPr>
            <a:xfrm>
              <a:off x="2450870" y="2494095"/>
              <a:ext cx="1920610" cy="650380"/>
              <a:chOff x="6638694" y="4939535"/>
              <a:chExt cx="1920610" cy="650380"/>
            </a:xfrm>
          </p:grpSpPr>
          <p:grpSp>
            <p:nvGrpSpPr>
              <p:cNvPr id="74" name="مجموعة 73"/>
              <p:cNvGrpSpPr/>
              <p:nvPr/>
            </p:nvGrpSpPr>
            <p:grpSpPr>
              <a:xfrm>
                <a:off x="7908161" y="4939535"/>
                <a:ext cx="651143" cy="650380"/>
                <a:chOff x="6126295" y="3368520"/>
                <a:chExt cx="3176293" cy="650380"/>
              </a:xfrm>
            </p:grpSpPr>
            <p:sp>
              <p:nvSpPr>
                <p:cNvPr id="79" name="مربع نص 78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63734" y="3368520"/>
                  <a:ext cx="3138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800" b="1" dirty="0" smtClean="0">
                      <a:solidFill>
                        <a:srgbClr val="0070C0"/>
                      </a:solidFill>
                    </a:rPr>
                    <a:t>س</a:t>
                  </a:r>
                  <a:endParaRPr lang="en-US" sz="28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80" name="مربع نص 79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26295" y="3618790"/>
                  <a:ext cx="943601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000" b="1" dirty="0" smtClean="0">
                      <a:solidFill>
                        <a:srgbClr val="0070C0"/>
                      </a:solidFill>
                    </a:rPr>
                    <a:t>2</a:t>
                  </a:r>
                  <a:endParaRPr lang="en-US" sz="2000" b="1" dirty="0">
                    <a:solidFill>
                      <a:srgbClr val="0070C0"/>
                    </a:solidFill>
                  </a:endParaRPr>
                </a:p>
              </p:txBody>
            </p:sp>
          </p:grpSp>
          <p:grpSp>
            <p:nvGrpSpPr>
              <p:cNvPr id="75" name="مجموعة 74"/>
              <p:cNvGrpSpPr/>
              <p:nvPr/>
            </p:nvGrpSpPr>
            <p:grpSpPr>
              <a:xfrm>
                <a:off x="6638694" y="4939535"/>
                <a:ext cx="848870" cy="611995"/>
                <a:chOff x="6163733" y="3368520"/>
                <a:chExt cx="3138854" cy="611995"/>
              </a:xfrm>
            </p:grpSpPr>
            <p:sp>
              <p:nvSpPr>
                <p:cNvPr id="77" name="مربع نص 76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163733" y="3368520"/>
                  <a:ext cx="313885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800" b="1" dirty="0" smtClean="0">
                      <a:solidFill>
                        <a:srgbClr val="0070C0"/>
                      </a:solidFill>
                    </a:rPr>
                    <a:t>س</a:t>
                  </a:r>
                  <a:endParaRPr lang="en-US" sz="2800" b="1" dirty="0">
                    <a:solidFill>
                      <a:srgbClr val="0070C0"/>
                    </a:solidFill>
                  </a:endParaRPr>
                </a:p>
              </p:txBody>
            </p:sp>
            <p:sp>
              <p:nvSpPr>
                <p:cNvPr id="78" name="مربع نص 77">
                  <a:extLst>
                    <a:ext uri="{FF2B5EF4-FFF2-40B4-BE49-F238E27FC236}">
                      <a16:creationId xmlns:a16="http://schemas.microsoft.com/office/drawing/2014/main" id="{147653A6-49A7-D33F-4D36-C3FE74C2F959}"/>
                    </a:ext>
                  </a:extLst>
                </p:cNvPr>
                <p:cNvSpPr txBox="1"/>
                <p:nvPr/>
              </p:nvSpPr>
              <p:spPr>
                <a:xfrm>
                  <a:off x="6887870" y="3580405"/>
                  <a:ext cx="79425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rtl="0"/>
                  <a:r>
                    <a:rPr lang="ar-KW" sz="2000" b="1" dirty="0" smtClean="0">
                      <a:solidFill>
                        <a:srgbClr val="0070C0"/>
                      </a:solidFill>
                    </a:rPr>
                    <a:t>1</a:t>
                  </a:r>
                  <a:endParaRPr lang="en-US" sz="2000" b="1" dirty="0">
                    <a:solidFill>
                      <a:srgbClr val="0070C0"/>
                    </a:solidFill>
                  </a:endParaRPr>
                </a:p>
              </p:txBody>
            </p:sp>
          </p:grpSp>
          <p:sp>
            <p:nvSpPr>
              <p:cNvPr id="76" name="مربع نص 75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026022" y="4997205"/>
                <a:ext cx="848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70C0"/>
                    </a:solidFill>
                  </a:rPr>
                  <a:t>-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3" name="مربع نص 72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1894708" y="2311567"/>
              <a:ext cx="28100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800" b="1" dirty="0" smtClean="0">
                  <a:solidFill>
                    <a:srgbClr val="0070C0"/>
                  </a:solidFill>
                </a:rPr>
                <a:t>ـــــــــــــــــــــــــــــ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8" name="مجموعة 87"/>
          <p:cNvGrpSpPr/>
          <p:nvPr/>
        </p:nvGrpSpPr>
        <p:grpSpPr>
          <a:xfrm>
            <a:off x="1665738" y="2804137"/>
            <a:ext cx="2006048" cy="1065562"/>
            <a:chOff x="2552791" y="2055610"/>
            <a:chExt cx="2006048" cy="1065562"/>
          </a:xfrm>
        </p:grpSpPr>
        <p:grpSp>
          <p:nvGrpSpPr>
            <p:cNvPr id="89" name="مجموعة 88"/>
            <p:cNvGrpSpPr/>
            <p:nvPr/>
          </p:nvGrpSpPr>
          <p:grpSpPr>
            <a:xfrm>
              <a:off x="2552791" y="2055610"/>
              <a:ext cx="1721806" cy="583191"/>
              <a:chOff x="6658386" y="4969785"/>
              <a:chExt cx="1721806" cy="583191"/>
            </a:xfrm>
          </p:grpSpPr>
          <p:sp>
            <p:nvSpPr>
              <p:cNvPr id="95" name="مربع نص 94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736724" y="5029756"/>
                <a:ext cx="64346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70C0"/>
                    </a:solidFill>
                  </a:rPr>
                  <a:t>6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6" name="مربع نص 95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6658386" y="4992864"/>
                <a:ext cx="848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70C0"/>
                    </a:solidFill>
                  </a:rPr>
                  <a:t>5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7" name="مربع نص 96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382169" y="4969785"/>
                <a:ext cx="51496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70C0"/>
                    </a:solidFill>
                  </a:rPr>
                  <a:t>-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90" name="مجموعة 89"/>
            <p:cNvGrpSpPr/>
            <p:nvPr/>
          </p:nvGrpSpPr>
          <p:grpSpPr>
            <a:xfrm>
              <a:off x="2875305" y="2532328"/>
              <a:ext cx="1329143" cy="588844"/>
              <a:chOff x="7063129" y="4977768"/>
              <a:chExt cx="1329143" cy="588844"/>
            </a:xfrm>
          </p:grpSpPr>
          <p:sp>
            <p:nvSpPr>
              <p:cNvPr id="92" name="مربع نص 91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8075037" y="5027525"/>
                <a:ext cx="3172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70C0"/>
                    </a:solidFill>
                  </a:rPr>
                  <a:t>2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3" name="مربع نص 92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063129" y="5043392"/>
                <a:ext cx="5066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70C0"/>
                    </a:solidFill>
                  </a:rPr>
                  <a:t>3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  <p:sp>
            <p:nvSpPr>
              <p:cNvPr id="94" name="مربع نص 93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151101" y="4977768"/>
                <a:ext cx="8488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ar-KW" sz="2800" b="1" dirty="0" smtClean="0">
                    <a:solidFill>
                      <a:srgbClr val="0070C0"/>
                    </a:solidFill>
                  </a:rPr>
                  <a:t>-</a:t>
                </a:r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91" name="مربع نص 90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2708982" y="2251596"/>
              <a:ext cx="18498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800" b="1" dirty="0" smtClean="0">
                  <a:solidFill>
                    <a:srgbClr val="0070C0"/>
                  </a:solidFill>
                </a:rPr>
                <a:t>ـــــــــــــــــــــــ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627829" y="3067108"/>
            <a:ext cx="74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70C0"/>
                </a:solidFill>
              </a:rPr>
              <a:t> =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671786" y="3844839"/>
            <a:ext cx="74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70C0"/>
                </a:solidFill>
              </a:rPr>
              <a:t> =</a:t>
            </a:r>
            <a:endParaRPr lang="en-US" sz="2800" b="1" dirty="0">
              <a:solidFill>
                <a:srgbClr val="0070C0"/>
              </a:solidFill>
            </a:endParaRPr>
          </a:p>
        </p:txBody>
      </p:sp>
      <p:grpSp>
        <p:nvGrpSpPr>
          <p:cNvPr id="100" name="مجموعة 99"/>
          <p:cNvGrpSpPr/>
          <p:nvPr/>
        </p:nvGrpSpPr>
        <p:grpSpPr>
          <a:xfrm>
            <a:off x="2860819" y="3674868"/>
            <a:ext cx="865835" cy="913831"/>
            <a:chOff x="3680858" y="2115581"/>
            <a:chExt cx="865835" cy="913831"/>
          </a:xfrm>
        </p:grpSpPr>
        <p:sp>
          <p:nvSpPr>
            <p:cNvPr id="101" name="مربع نص 100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3739826" y="2115581"/>
              <a:ext cx="6434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0070C0"/>
                  </a:solidFill>
                </a:rPr>
                <a:t>1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102" name="مربع نص 101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 flipH="1">
              <a:off x="3812787" y="2506192"/>
              <a:ext cx="58854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ar-KW" sz="2800" b="1" dirty="0" smtClean="0">
                  <a:solidFill>
                    <a:srgbClr val="0070C0"/>
                  </a:solidFill>
                </a:rPr>
                <a:t>-1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  <p:sp>
          <p:nvSpPr>
            <p:cNvPr id="103" name="مربع نص 102">
              <a:extLst>
                <a:ext uri="{FF2B5EF4-FFF2-40B4-BE49-F238E27FC236}">
                  <a16:creationId xmlns:a16="http://schemas.microsoft.com/office/drawing/2014/main" id="{147653A6-49A7-D33F-4D36-C3FE74C2F959}"/>
                </a:ext>
              </a:extLst>
            </p:cNvPr>
            <p:cNvSpPr txBox="1"/>
            <p:nvPr/>
          </p:nvSpPr>
          <p:spPr>
            <a:xfrm>
              <a:off x="3680858" y="2199007"/>
              <a:ext cx="8658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sz="2800" b="1" dirty="0" smtClean="0">
                  <a:solidFill>
                    <a:srgbClr val="0070C0"/>
                  </a:solidFill>
                </a:rPr>
                <a:t>ــــــــ</a:t>
              </a:r>
              <a:endParaRPr lang="en-US" sz="28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276652" y="4408396"/>
            <a:ext cx="6434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ar-KW" sz="2800" b="1" dirty="0" smtClean="0">
                <a:solidFill>
                  <a:srgbClr val="0070C0"/>
                </a:solidFill>
              </a:rPr>
              <a:t>-1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868591" y="4394950"/>
            <a:ext cx="2325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70C0"/>
                </a:solidFill>
              </a:rPr>
              <a:t>ميل المستقيم ل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683175" y="4412274"/>
            <a:ext cx="746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70C0"/>
                </a:solidFill>
              </a:rPr>
              <a:t> =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07" name="مربع نص 106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647002" y="5266667"/>
            <a:ext cx="7359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A95774"/>
                </a:solidFill>
              </a:rPr>
              <a:t>بما أن ميل المستقيم ك  × ميل المستقيم ل = 1 × -1 = -1</a:t>
            </a:r>
            <a:endParaRPr lang="en-US" sz="2800" b="1" dirty="0">
              <a:solidFill>
                <a:srgbClr val="A95774"/>
              </a:solidFill>
            </a:endParaRPr>
          </a:p>
        </p:txBody>
      </p:sp>
      <p:grpSp>
        <p:nvGrpSpPr>
          <p:cNvPr id="119" name="مجموعة 118"/>
          <p:cNvGrpSpPr/>
          <p:nvPr/>
        </p:nvGrpSpPr>
        <p:grpSpPr>
          <a:xfrm>
            <a:off x="5052692" y="5894815"/>
            <a:ext cx="2436242" cy="523220"/>
            <a:chOff x="5052692" y="5894815"/>
            <a:chExt cx="2436242" cy="523220"/>
          </a:xfrm>
        </p:grpSpPr>
        <p:grpSp>
          <p:nvGrpSpPr>
            <p:cNvPr id="108" name="مجموعة 107"/>
            <p:cNvGrpSpPr/>
            <p:nvPr/>
          </p:nvGrpSpPr>
          <p:grpSpPr>
            <a:xfrm>
              <a:off x="5052692" y="5894815"/>
              <a:ext cx="2436242" cy="523220"/>
              <a:chOff x="7618852" y="6053278"/>
              <a:chExt cx="1493166" cy="523220"/>
            </a:xfrm>
          </p:grpSpPr>
          <p:sp>
            <p:nvSpPr>
              <p:cNvPr id="109" name="مربع نص 108">
                <a:extLst>
                  <a:ext uri="{FF2B5EF4-FFF2-40B4-BE49-F238E27FC236}">
                    <a16:creationId xmlns:a16="http://schemas.microsoft.com/office/drawing/2014/main" id="{147653A6-49A7-D33F-4D36-C3FE74C2F959}"/>
                  </a:ext>
                </a:extLst>
              </p:cNvPr>
              <p:cNvSpPr txBox="1"/>
              <p:nvPr/>
            </p:nvSpPr>
            <p:spPr>
              <a:xfrm>
                <a:off x="7618852" y="6053278"/>
                <a:ext cx="149316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KW" sz="2800" b="1" dirty="0" smtClean="0">
                    <a:solidFill>
                      <a:srgbClr val="A95774"/>
                    </a:solidFill>
                  </a:rPr>
                  <a:t>اذن   ك          ل </a:t>
                </a:r>
                <a:endParaRPr lang="en-US" sz="2800" b="1" dirty="0">
                  <a:solidFill>
                    <a:srgbClr val="A95774"/>
                  </a:solidFill>
                </a:endParaRPr>
              </a:p>
            </p:txBody>
          </p:sp>
          <p:cxnSp>
            <p:nvCxnSpPr>
              <p:cNvPr id="110" name="رابط كسهم مستقيم 109"/>
              <p:cNvCxnSpPr/>
              <p:nvPr/>
            </p:nvCxnSpPr>
            <p:spPr>
              <a:xfrm flipH="1">
                <a:off x="8401103" y="6095157"/>
                <a:ext cx="395952" cy="0"/>
              </a:xfrm>
              <a:prstGeom prst="straightConnector1">
                <a:avLst/>
              </a:prstGeom>
              <a:ln w="38100">
                <a:solidFill>
                  <a:srgbClr val="58654B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رابط كسهم مستقيم 110"/>
              <p:cNvCxnSpPr/>
              <p:nvPr/>
            </p:nvCxnSpPr>
            <p:spPr>
              <a:xfrm flipH="1">
                <a:off x="7708850" y="6107574"/>
                <a:ext cx="329164" cy="0"/>
              </a:xfrm>
              <a:prstGeom prst="straightConnector1">
                <a:avLst/>
              </a:prstGeom>
              <a:ln w="38100">
                <a:solidFill>
                  <a:srgbClr val="58654B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8" name="مجموعة 117"/>
            <p:cNvGrpSpPr/>
            <p:nvPr/>
          </p:nvGrpSpPr>
          <p:grpSpPr>
            <a:xfrm>
              <a:off x="5779794" y="5894815"/>
              <a:ext cx="534666" cy="326440"/>
              <a:chOff x="3521535" y="6002642"/>
              <a:chExt cx="534666" cy="326440"/>
            </a:xfrm>
          </p:grpSpPr>
          <p:cxnSp>
            <p:nvCxnSpPr>
              <p:cNvPr id="113" name="رابط مستقيم 112"/>
              <p:cNvCxnSpPr/>
              <p:nvPr/>
            </p:nvCxnSpPr>
            <p:spPr>
              <a:xfrm flipH="1">
                <a:off x="3521535" y="6329082"/>
                <a:ext cx="534666" cy="0"/>
              </a:xfrm>
              <a:prstGeom prst="line">
                <a:avLst/>
              </a:prstGeom>
              <a:ln w="28575">
                <a:solidFill>
                  <a:srgbClr val="5865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رابط مستقيم 113"/>
              <p:cNvCxnSpPr/>
              <p:nvPr/>
            </p:nvCxnSpPr>
            <p:spPr>
              <a:xfrm>
                <a:off x="3788868" y="6002642"/>
                <a:ext cx="0" cy="307565"/>
              </a:xfrm>
              <a:prstGeom prst="line">
                <a:avLst/>
              </a:prstGeom>
              <a:ln w="28575">
                <a:solidFill>
                  <a:srgbClr val="58654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1197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2" grpId="0"/>
      <p:bldP spid="53" grpId="0"/>
      <p:bldP spid="64" grpId="0"/>
      <p:bldP spid="65" grpId="0"/>
      <p:bldP spid="66" grpId="0"/>
      <p:bldP spid="69" grpId="0"/>
      <p:bldP spid="98" grpId="0"/>
      <p:bldP spid="99" grpId="0"/>
      <p:bldP spid="104" grpId="0"/>
      <p:bldP spid="105" grpId="0"/>
      <p:bldP spid="106" grpId="0"/>
      <p:bldP spid="1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b="85800"/>
          <a:stretch/>
        </p:blipFill>
        <p:spPr>
          <a:xfrm>
            <a:off x="6606989" y="165847"/>
            <a:ext cx="5307106" cy="954741"/>
          </a:xfrm>
          <a:prstGeom prst="rect">
            <a:avLst/>
          </a:prstGeom>
        </p:spPr>
      </p:pic>
      <p:pic>
        <p:nvPicPr>
          <p:cNvPr id="3" name="Picture 2" descr="مشاهدة صورة المصدر">
            <a:extLst>
              <a:ext uri="{FF2B5EF4-FFF2-40B4-BE49-F238E27FC236}">
                <a16:creationId xmlns:a16="http://schemas.microsoft.com/office/drawing/2014/main" id="{1F4F7193-0083-9A35-E591-3DA174982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6650" b="18638"/>
          <a:stretch/>
        </p:blipFill>
        <p:spPr bwMode="auto">
          <a:xfrm>
            <a:off x="127666" y="4637992"/>
            <a:ext cx="989435" cy="2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105189" y="156882"/>
            <a:ext cx="1652943" cy="646331"/>
            <a:chOff x="10446965" y="23650"/>
            <a:chExt cx="1652943" cy="646331"/>
          </a:xfrm>
        </p:grpSpPr>
        <p:sp>
          <p:nvSpPr>
            <p:cNvPr id="5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kumimoji="0" lang="ar-KW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126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10955706" y="982716"/>
            <a:ext cx="1111624" cy="646331"/>
            <a:chOff x="10619747" y="23650"/>
            <a:chExt cx="1480161" cy="646331"/>
          </a:xfrm>
        </p:grpSpPr>
        <p:sp>
          <p:nvSpPr>
            <p:cNvPr id="8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619747" y="23650"/>
              <a:ext cx="14704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E1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الحــل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A0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7386222" y="1351853"/>
            <a:ext cx="337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سنستخدم طريقة التعويض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499105" y="1824867"/>
            <a:ext cx="169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= س - 3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753379" y="1861082"/>
            <a:ext cx="6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 (1)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523" y="1937458"/>
            <a:ext cx="265460" cy="8945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215021" y="2430433"/>
            <a:ext cx="19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-2س = - 3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753380" y="2400383"/>
            <a:ext cx="6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 (2)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6303146" y="2987249"/>
            <a:ext cx="520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0070C0"/>
                </a:solidFill>
              </a:rPr>
              <a:t>من معادلة (1) نعوض في معادلة (2) عن قيم ص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418602" y="3544045"/>
            <a:ext cx="19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0070C0"/>
                </a:solidFill>
              </a:rPr>
              <a:t>ص</a:t>
            </a:r>
            <a:r>
              <a:rPr lang="ar-KW" sz="2400" b="1" dirty="0" smtClean="0">
                <a:solidFill>
                  <a:srgbClr val="FF0000"/>
                </a:solidFill>
              </a:rPr>
              <a:t> – 2س = - 3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761047" y="4058832"/>
            <a:ext cx="289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70C0"/>
                </a:solidFill>
              </a:rPr>
              <a:t> </a:t>
            </a:r>
            <a:r>
              <a:rPr lang="ar-KW" sz="2400" b="1" dirty="0" smtClean="0">
                <a:solidFill>
                  <a:srgbClr val="0070C0"/>
                </a:solidFill>
              </a:rPr>
              <a:t> س – 3  </a:t>
            </a:r>
            <a:r>
              <a:rPr lang="ar-KW" sz="2400" b="1" dirty="0" smtClean="0">
                <a:solidFill>
                  <a:srgbClr val="FF0000"/>
                </a:solidFill>
              </a:rPr>
              <a:t>–2س = - 3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6398798" y="3989417"/>
            <a:ext cx="250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chemeClr val="accent3">
                    <a:lumMod val="75000"/>
                  </a:schemeClr>
                </a:solidFill>
              </a:rPr>
              <a:t>نجمع الحدود المتشابهة</a:t>
            </a:r>
            <a:endParaRPr lang="en-US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1" name="شكل بيضاوي 20"/>
          <p:cNvSpPr/>
          <p:nvPr/>
        </p:nvSpPr>
        <p:spPr>
          <a:xfrm>
            <a:off x="11136134" y="4064715"/>
            <a:ext cx="314849" cy="458672"/>
          </a:xfrm>
          <a:prstGeom prst="ellipse">
            <a:avLst/>
          </a:prstGeom>
          <a:noFill/>
          <a:ln w="28575">
            <a:solidFill>
              <a:srgbClr val="27CC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شكل بيضاوي 21"/>
          <p:cNvSpPr/>
          <p:nvPr/>
        </p:nvSpPr>
        <p:spPr>
          <a:xfrm>
            <a:off x="9868098" y="4075125"/>
            <a:ext cx="618564" cy="458672"/>
          </a:xfrm>
          <a:prstGeom prst="ellipse">
            <a:avLst/>
          </a:prstGeom>
          <a:noFill/>
          <a:ln w="28575">
            <a:solidFill>
              <a:srgbClr val="27CC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448991" y="4760752"/>
            <a:ext cx="250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002060"/>
                </a:solidFill>
              </a:rPr>
              <a:t>-1 س – 3 = -3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flipH="1">
            <a:off x="5970403" y="1399570"/>
            <a:ext cx="16014" cy="4098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410419" y="1398214"/>
            <a:ext cx="250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002060"/>
                </a:solidFill>
              </a:rPr>
              <a:t>-1 س – 3 = -3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950126" y="1978120"/>
            <a:ext cx="2506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002060"/>
                </a:solidFill>
              </a:rPr>
              <a:t>-1 س = -3 </a:t>
            </a:r>
            <a:r>
              <a:rPr lang="ar-KW" sz="2400" b="1" dirty="0" smtClean="0">
                <a:solidFill>
                  <a:srgbClr val="FA0E1F"/>
                </a:solidFill>
              </a:rPr>
              <a:t>+ 3</a:t>
            </a:r>
            <a:endParaRPr lang="en-US" sz="2400" b="1" dirty="0">
              <a:solidFill>
                <a:srgbClr val="FA0E1F"/>
              </a:solidFill>
            </a:endParaRP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609761" y="2439785"/>
            <a:ext cx="184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002060"/>
                </a:solidFill>
              </a:rPr>
              <a:t>-1 س = 0</a:t>
            </a:r>
            <a:endParaRPr lang="en-US" sz="2400" b="1" dirty="0">
              <a:solidFill>
                <a:srgbClr val="FA0E1F"/>
              </a:solidFill>
            </a:endParaRP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647058" y="2931271"/>
            <a:ext cx="1847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2060"/>
                </a:solidFill>
              </a:rPr>
              <a:t> </a:t>
            </a:r>
            <a:r>
              <a:rPr lang="ar-KW" sz="2400" b="1" dirty="0" smtClean="0">
                <a:solidFill>
                  <a:srgbClr val="002060"/>
                </a:solidFill>
              </a:rPr>
              <a:t>    س = 0</a:t>
            </a:r>
            <a:endParaRPr lang="en-US" sz="2400" b="1" dirty="0">
              <a:solidFill>
                <a:srgbClr val="FA0E1F"/>
              </a:solidFill>
            </a:endParaRPr>
          </a:p>
        </p:txBody>
      </p:sp>
      <p:sp>
        <p:nvSpPr>
          <p:cNvPr id="30" name="مربع نص 29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-117620" y="2993783"/>
            <a:ext cx="429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6BA45C"/>
                </a:solidFill>
              </a:rPr>
              <a:t>نعوض في معادلة (1) عن قيمة س لإيجاد قيمة ص</a:t>
            </a:r>
            <a:endParaRPr lang="en-US" b="1" dirty="0">
              <a:solidFill>
                <a:srgbClr val="6BA45C"/>
              </a:solidFill>
            </a:endParaRPr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414286" y="3322794"/>
            <a:ext cx="169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= س - 3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387652" y="3824780"/>
            <a:ext cx="169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= 0 - 3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356270" y="4176327"/>
            <a:ext cx="169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= -3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4139918" y="2987249"/>
            <a:ext cx="905229" cy="375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مستطيل 34"/>
          <p:cNvSpPr/>
          <p:nvPr/>
        </p:nvSpPr>
        <p:spPr>
          <a:xfrm>
            <a:off x="3942919" y="4201094"/>
            <a:ext cx="1045087" cy="375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1450504" y="2492710"/>
            <a:ext cx="252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نقسم طرفي المعادلة على -1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843637" y="5777151"/>
            <a:ext cx="425353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2060"/>
                </a:solidFill>
              </a:rPr>
              <a:t>مجموعة الحل = { ( 0 ، -3 ) }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2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مشاهدة صورة المصدر">
            <a:extLst>
              <a:ext uri="{FF2B5EF4-FFF2-40B4-BE49-F238E27FC236}">
                <a16:creationId xmlns:a16="http://schemas.microsoft.com/office/drawing/2014/main" id="{1F4F7193-0083-9A35-E591-3DA174982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6650" b="18638"/>
          <a:stretch/>
        </p:blipFill>
        <p:spPr bwMode="auto">
          <a:xfrm>
            <a:off x="127666" y="4637992"/>
            <a:ext cx="989435" cy="2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105189" y="156882"/>
            <a:ext cx="1652943" cy="646331"/>
            <a:chOff x="10446965" y="23650"/>
            <a:chExt cx="1652943" cy="646331"/>
          </a:xfrm>
        </p:grpSpPr>
        <p:sp>
          <p:nvSpPr>
            <p:cNvPr id="5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kumimoji="0" lang="ar-KW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126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10955706" y="982716"/>
            <a:ext cx="1111624" cy="646331"/>
            <a:chOff x="10619747" y="23650"/>
            <a:chExt cx="1480161" cy="646331"/>
          </a:xfrm>
        </p:grpSpPr>
        <p:sp>
          <p:nvSpPr>
            <p:cNvPr id="8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619747" y="23650"/>
              <a:ext cx="1470473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A0E1F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الحــل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A0E1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7386222" y="1351853"/>
            <a:ext cx="3372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سنستخدم طريقة الحذف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905513" y="1824867"/>
            <a:ext cx="228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+ 2س = </a:t>
            </a:r>
            <a:r>
              <a:rPr lang="ar-KW" sz="2400" b="1" dirty="0" smtClean="0">
                <a:solidFill>
                  <a:srgbClr val="002060"/>
                </a:solidFill>
              </a:rPr>
              <a:t>4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696346" y="1809640"/>
            <a:ext cx="6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 (1)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3004" y="1990038"/>
            <a:ext cx="265460" cy="89452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9215021" y="2430433"/>
            <a:ext cx="1978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-  س = - 2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8753380" y="2400383"/>
            <a:ext cx="692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 (2)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7706912" y="2987249"/>
            <a:ext cx="3800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0070C0"/>
                </a:solidFill>
              </a:rPr>
              <a:t>نقوم بطرح المعادلتين لنحذف ص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10291482" y="3458336"/>
            <a:ext cx="1227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0070C0"/>
                </a:solidFill>
              </a:rPr>
              <a:t>3س </a:t>
            </a:r>
            <a:r>
              <a:rPr lang="ar-KW" sz="2400" b="1" dirty="0" smtClean="0">
                <a:solidFill>
                  <a:srgbClr val="FF0000"/>
                </a:solidFill>
              </a:rPr>
              <a:t>= 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10204275" y="3990567"/>
            <a:ext cx="1362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>
                <a:solidFill>
                  <a:srgbClr val="0070C0"/>
                </a:solidFill>
              </a:rPr>
              <a:t> </a:t>
            </a:r>
            <a:r>
              <a:rPr lang="ar-KW" sz="2400" b="1" dirty="0" smtClean="0">
                <a:solidFill>
                  <a:srgbClr val="0070C0"/>
                </a:solidFill>
              </a:rPr>
              <a:t> س </a:t>
            </a:r>
            <a:r>
              <a:rPr lang="ar-KW" sz="2400" b="1" dirty="0" smtClean="0">
                <a:solidFill>
                  <a:srgbClr val="FF0000"/>
                </a:solidFill>
              </a:rPr>
              <a:t>= 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cxnSp>
        <p:nvCxnSpPr>
          <p:cNvPr id="24" name="رابط مستقيم 23"/>
          <p:cNvCxnSpPr/>
          <p:nvPr/>
        </p:nvCxnSpPr>
        <p:spPr>
          <a:xfrm flipH="1">
            <a:off x="5970403" y="1399570"/>
            <a:ext cx="16014" cy="40986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853202" y="4245597"/>
            <a:ext cx="1694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= 0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3531252" y="4315062"/>
            <a:ext cx="1045087" cy="375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843637" y="5777151"/>
            <a:ext cx="4253531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ar-KW" sz="2800" b="1" dirty="0" smtClean="0">
                <a:solidFill>
                  <a:srgbClr val="002060"/>
                </a:solidFill>
              </a:rPr>
              <a:t>مجموعة الحل = { ( 2 ، 0 ) }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8" name="صورة 37"/>
          <p:cNvPicPr>
            <a:picLocks noChangeAspect="1"/>
          </p:cNvPicPr>
          <p:nvPr/>
        </p:nvPicPr>
        <p:blipFill rotWithShape="1">
          <a:blip r:embed="rId4">
            <a:lum bright="-20000" contrast="40000"/>
          </a:blip>
          <a:srcRect b="68525"/>
          <a:stretch/>
        </p:blipFill>
        <p:spPr>
          <a:xfrm>
            <a:off x="6507680" y="21291"/>
            <a:ext cx="5414682" cy="1007322"/>
          </a:xfrm>
          <a:prstGeom prst="rect">
            <a:avLst/>
          </a:prstGeom>
        </p:spPr>
      </p:pic>
      <p:sp>
        <p:nvSpPr>
          <p:cNvPr id="39" name="وسيلة شرح على شكل سحابة 36">
            <a:extLst>
              <a:ext uri="{FF2B5EF4-FFF2-40B4-BE49-F238E27FC236}">
                <a16:creationId xmlns:a16="http://schemas.microsoft.com/office/drawing/2014/main" id="{56783B51-0105-5566-3CC4-1C1826194C2F}"/>
              </a:ext>
            </a:extLst>
          </p:cNvPr>
          <p:cNvSpPr/>
          <p:nvPr/>
        </p:nvSpPr>
        <p:spPr>
          <a:xfrm>
            <a:off x="5562664" y="850690"/>
            <a:ext cx="2921489" cy="880334"/>
          </a:xfrm>
          <a:prstGeom prst="cloudCallout">
            <a:avLst>
              <a:gd name="adj1" fmla="val 43738"/>
              <a:gd name="adj2" fmla="val -1658"/>
            </a:avLst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نضبط المعادلتين اسفل بعضهما</a:t>
            </a:r>
            <a:endParaRPr kumimoji="0" lang="ar-KW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مجموعة 24"/>
          <p:cNvGrpSpPr/>
          <p:nvPr/>
        </p:nvGrpSpPr>
        <p:grpSpPr>
          <a:xfrm>
            <a:off x="10441837" y="2293537"/>
            <a:ext cx="303816" cy="369332"/>
            <a:chOff x="7479321" y="2446549"/>
            <a:chExt cx="303816" cy="369332"/>
          </a:xfrm>
        </p:grpSpPr>
        <p:sp>
          <p:nvSpPr>
            <p:cNvPr id="40" name="شكل بيضاوي 39"/>
            <p:cNvSpPr/>
            <p:nvPr/>
          </p:nvSpPr>
          <p:spPr>
            <a:xfrm>
              <a:off x="7479321" y="2478923"/>
              <a:ext cx="288929" cy="278329"/>
            </a:xfrm>
            <a:prstGeom prst="ellipse">
              <a:avLst/>
            </a:prstGeom>
            <a:noFill/>
            <a:ln w="28575">
              <a:solidFill>
                <a:srgbClr val="27CC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مربع نص 12"/>
            <p:cNvSpPr txBox="1"/>
            <p:nvPr/>
          </p:nvSpPr>
          <p:spPr>
            <a:xfrm>
              <a:off x="7531766" y="2446549"/>
              <a:ext cx="251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dirty="0"/>
                <a:t>+</a:t>
              </a:r>
              <a:endParaRPr lang="en-US" dirty="0"/>
            </a:p>
          </p:txBody>
        </p:sp>
      </p:grpSp>
      <p:grpSp>
        <p:nvGrpSpPr>
          <p:cNvPr id="42" name="مجموعة 41"/>
          <p:cNvGrpSpPr/>
          <p:nvPr/>
        </p:nvGrpSpPr>
        <p:grpSpPr>
          <a:xfrm>
            <a:off x="9595161" y="2281652"/>
            <a:ext cx="303448" cy="372186"/>
            <a:chOff x="7460019" y="2401383"/>
            <a:chExt cx="303448" cy="372186"/>
          </a:xfrm>
        </p:grpSpPr>
        <p:sp>
          <p:nvSpPr>
            <p:cNvPr id="43" name="شكل بيضاوي 42"/>
            <p:cNvSpPr/>
            <p:nvPr/>
          </p:nvSpPr>
          <p:spPr>
            <a:xfrm>
              <a:off x="7460019" y="2443063"/>
              <a:ext cx="303448" cy="282763"/>
            </a:xfrm>
            <a:prstGeom prst="ellipse">
              <a:avLst/>
            </a:prstGeom>
            <a:noFill/>
            <a:ln w="28575">
              <a:solidFill>
                <a:srgbClr val="27CC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مربع نص 43"/>
            <p:cNvSpPr txBox="1"/>
            <p:nvPr/>
          </p:nvSpPr>
          <p:spPr>
            <a:xfrm flipH="1">
              <a:off x="7594070" y="2401383"/>
              <a:ext cx="169395" cy="372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dirty="0"/>
                <a:t>+</a:t>
              </a:r>
              <a:endParaRPr lang="en-US" dirty="0"/>
            </a:p>
          </p:txBody>
        </p:sp>
      </p:grpSp>
      <p:grpSp>
        <p:nvGrpSpPr>
          <p:cNvPr id="45" name="مجموعة 44"/>
          <p:cNvGrpSpPr/>
          <p:nvPr/>
        </p:nvGrpSpPr>
        <p:grpSpPr>
          <a:xfrm>
            <a:off x="11019614" y="2253057"/>
            <a:ext cx="304988" cy="369332"/>
            <a:chOff x="7508087" y="2416935"/>
            <a:chExt cx="304988" cy="369332"/>
          </a:xfrm>
        </p:grpSpPr>
        <p:sp>
          <p:nvSpPr>
            <p:cNvPr id="46" name="شكل بيضاوي 45"/>
            <p:cNvSpPr/>
            <p:nvPr/>
          </p:nvSpPr>
          <p:spPr>
            <a:xfrm>
              <a:off x="7508087" y="2443063"/>
              <a:ext cx="304988" cy="303159"/>
            </a:xfrm>
            <a:prstGeom prst="ellipse">
              <a:avLst/>
            </a:prstGeom>
            <a:noFill/>
            <a:ln w="28575">
              <a:solidFill>
                <a:srgbClr val="27CC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مربع نص 46"/>
            <p:cNvSpPr txBox="1"/>
            <p:nvPr/>
          </p:nvSpPr>
          <p:spPr>
            <a:xfrm>
              <a:off x="7535174" y="2416935"/>
              <a:ext cx="2660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r-KW" dirty="0" smtClean="0"/>
                <a:t>-</a:t>
              </a:r>
              <a:endParaRPr lang="en-US" dirty="0"/>
            </a:p>
          </p:txBody>
        </p:sp>
      </p:grp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7088928" y="3480639"/>
            <a:ext cx="2522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chemeClr val="accent6">
                    <a:lumMod val="75000"/>
                  </a:schemeClr>
                </a:solidFill>
              </a:rPr>
              <a:t>نقسم طرفي المعادلة على 3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9" name="مستطيل 48"/>
          <p:cNvSpPr/>
          <p:nvPr/>
        </p:nvSpPr>
        <p:spPr>
          <a:xfrm>
            <a:off x="10291483" y="4030864"/>
            <a:ext cx="1072418" cy="37586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1161779" y="1503840"/>
            <a:ext cx="4292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b="1" dirty="0" smtClean="0">
                <a:solidFill>
                  <a:srgbClr val="6BA45C"/>
                </a:solidFill>
              </a:rPr>
              <a:t>نعوض في معادلة (1) عن قيمة س لإيجاد قيمة ص</a:t>
            </a:r>
            <a:endParaRPr lang="en-US" b="1" dirty="0">
              <a:solidFill>
                <a:srgbClr val="6BA45C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3022023" y="1913493"/>
            <a:ext cx="2288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+ 2س = </a:t>
            </a:r>
            <a:r>
              <a:rPr lang="ar-KW" sz="2400" b="1" dirty="0" smtClean="0">
                <a:solidFill>
                  <a:srgbClr val="58654B"/>
                </a:solidFill>
              </a:rPr>
              <a:t>4</a:t>
            </a:r>
            <a:endParaRPr lang="en-US" sz="2400" b="1" dirty="0">
              <a:solidFill>
                <a:srgbClr val="58654B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669675" y="2568807"/>
            <a:ext cx="288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+ 2 × </a:t>
            </a:r>
            <a:r>
              <a:rPr lang="ar-KW" sz="2400" b="1" dirty="0" smtClean="0">
                <a:solidFill>
                  <a:srgbClr val="002060"/>
                </a:solidFill>
              </a:rPr>
              <a:t>2</a:t>
            </a:r>
            <a:r>
              <a:rPr lang="ar-KW" sz="2400" b="1" dirty="0" smtClean="0">
                <a:solidFill>
                  <a:srgbClr val="FF0000"/>
                </a:solidFill>
              </a:rPr>
              <a:t> = </a:t>
            </a:r>
            <a:r>
              <a:rPr lang="ar-KW" sz="2400" b="1" dirty="0" smtClean="0">
                <a:solidFill>
                  <a:srgbClr val="58654B"/>
                </a:solidFill>
              </a:rPr>
              <a:t>4</a:t>
            </a:r>
            <a:endParaRPr lang="en-US" sz="2400" b="1" dirty="0">
              <a:solidFill>
                <a:srgbClr val="58654B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2186210" y="3117153"/>
            <a:ext cx="288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+ 4 = </a:t>
            </a:r>
            <a:r>
              <a:rPr lang="ar-KW" sz="2400" b="1" dirty="0" smtClean="0">
                <a:solidFill>
                  <a:srgbClr val="002060"/>
                </a:solidFill>
              </a:rPr>
              <a:t>4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47653A6-49A7-D33F-4D36-C3FE74C2F959}"/>
              </a:ext>
            </a:extLst>
          </p:cNvPr>
          <p:cNvSpPr txBox="1"/>
          <p:nvPr/>
        </p:nvSpPr>
        <p:spPr>
          <a:xfrm>
            <a:off x="1664582" y="3667973"/>
            <a:ext cx="2883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KW" sz="2400" b="1" dirty="0" smtClean="0">
                <a:solidFill>
                  <a:srgbClr val="FF0000"/>
                </a:solidFill>
              </a:rPr>
              <a:t>ص =  4 - 4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96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3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1" presetClass="entr" presetSubtype="1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  <p:bldP spid="18" grpId="0"/>
      <p:bldP spid="19" grpId="0"/>
      <p:bldP spid="31" grpId="0"/>
      <p:bldP spid="35" grpId="0" animBg="1"/>
      <p:bldP spid="37" grpId="0" animBg="1"/>
      <p:bldP spid="39" grpId="0" animBg="1"/>
      <p:bldP spid="48" grpId="0"/>
      <p:bldP spid="49" grpId="0" animBg="1"/>
      <p:bldP spid="50" grpId="0"/>
      <p:bldP spid="51" grpId="0"/>
      <p:bldP spid="52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8604A94-4773-42E3-1C5B-6EE9F853EAC4}"/>
              </a:ext>
            </a:extLst>
          </p:cNvPr>
          <p:cNvGrpSpPr/>
          <p:nvPr/>
        </p:nvGrpSpPr>
        <p:grpSpPr>
          <a:xfrm>
            <a:off x="8044777" y="44284"/>
            <a:ext cx="4062101" cy="835356"/>
            <a:chOff x="10878572" y="-79963"/>
            <a:chExt cx="1255571" cy="774101"/>
          </a:xfrm>
        </p:grpSpPr>
        <p:sp>
          <p:nvSpPr>
            <p:cNvPr id="3" name="مستطيل: زوايا مستديرة 2">
              <a:extLst>
                <a:ext uri="{FF2B5EF4-FFF2-40B4-BE49-F238E27FC236}">
                  <a16:creationId xmlns:a16="http://schemas.microsoft.com/office/drawing/2014/main" id="{F589274F-BDF9-FBEA-605F-4C9752D0DC87}"/>
                </a:ext>
              </a:extLst>
            </p:cNvPr>
            <p:cNvSpPr/>
            <p:nvPr/>
          </p:nvSpPr>
          <p:spPr>
            <a:xfrm>
              <a:off x="11086038" y="-29420"/>
              <a:ext cx="1048105" cy="72355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مربع نص 3">
              <a:extLst>
                <a:ext uri="{FF2B5EF4-FFF2-40B4-BE49-F238E27FC236}">
                  <a16:creationId xmlns:a16="http://schemas.microsoft.com/office/drawing/2014/main" id="{88BCDBF1-7447-18E3-7483-D55878E2966D}"/>
                </a:ext>
              </a:extLst>
            </p:cNvPr>
            <p:cNvSpPr txBox="1"/>
            <p:nvPr/>
          </p:nvSpPr>
          <p:spPr>
            <a:xfrm>
              <a:off x="10878572" y="-79963"/>
              <a:ext cx="1243347" cy="7130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الخاتمة والتقييم</a:t>
              </a:r>
              <a:endParaRPr kumimoji="0" lang="ar-KW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8" name="صورة 7">
            <a:extLst>
              <a:ext uri="{FF2B5EF4-FFF2-40B4-BE49-F238E27FC236}">
                <a16:creationId xmlns:a16="http://schemas.microsoft.com/office/drawing/2014/main" id="{28E2B487-A32D-8CC2-6177-282E2AFF3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759" y="1078318"/>
            <a:ext cx="10616119" cy="749068"/>
          </a:xfrm>
          <a:prstGeom prst="rect">
            <a:avLst/>
          </a:prstGeom>
        </p:spPr>
      </p:pic>
      <p:pic>
        <p:nvPicPr>
          <p:cNvPr id="11" name="Picture 2" descr="مشاهدة صورة المصدر">
            <a:extLst>
              <a:ext uri="{FF2B5EF4-FFF2-40B4-BE49-F238E27FC236}">
                <a16:creationId xmlns:a16="http://schemas.microsoft.com/office/drawing/2014/main" id="{1F4F7193-0083-9A35-E591-3DA174982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6650" b="18638"/>
          <a:stretch/>
        </p:blipFill>
        <p:spPr bwMode="auto">
          <a:xfrm>
            <a:off x="11077895" y="4637992"/>
            <a:ext cx="989435" cy="2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مشاهدة صورة المصدر">
            <a:extLst>
              <a:ext uri="{FF2B5EF4-FFF2-40B4-BE49-F238E27FC236}">
                <a16:creationId xmlns:a16="http://schemas.microsoft.com/office/drawing/2014/main" id="{1F4F7193-0083-9A35-E591-3DA1749824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16650" b="18638"/>
          <a:stretch/>
        </p:blipFill>
        <p:spPr bwMode="auto">
          <a:xfrm>
            <a:off x="120871" y="4637992"/>
            <a:ext cx="989435" cy="21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BC0E098E-1FA3-FF72-5F7D-4090C39F1B5F}"/>
              </a:ext>
            </a:extLst>
          </p:cNvPr>
          <p:cNvGrpSpPr/>
          <p:nvPr/>
        </p:nvGrpSpPr>
        <p:grpSpPr>
          <a:xfrm>
            <a:off x="615588" y="299690"/>
            <a:ext cx="1652943" cy="646331"/>
            <a:chOff x="10446965" y="23650"/>
            <a:chExt cx="1652943" cy="646331"/>
          </a:xfrm>
        </p:grpSpPr>
        <p:sp>
          <p:nvSpPr>
            <p:cNvPr id="15" name="مستطيل: زوايا مستديرة 5">
              <a:extLst>
                <a:ext uri="{FF2B5EF4-FFF2-40B4-BE49-F238E27FC236}">
                  <a16:creationId xmlns:a16="http://schemas.microsoft.com/office/drawing/2014/main" id="{59B76112-2181-25DF-08C4-C515E4C3CE81}"/>
                </a:ext>
              </a:extLst>
            </p:cNvPr>
            <p:cNvSpPr/>
            <p:nvPr/>
          </p:nvSpPr>
          <p:spPr>
            <a:xfrm>
              <a:off x="10619747" y="70012"/>
              <a:ext cx="1480161" cy="553608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K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8CDACBA6-6B34-D8D6-FF2B-7D036D2292D1}"/>
                </a:ext>
              </a:extLst>
            </p:cNvPr>
            <p:cNvSpPr txBox="1"/>
            <p:nvPr/>
          </p:nvSpPr>
          <p:spPr>
            <a:xfrm>
              <a:off x="10446965" y="23650"/>
              <a:ext cx="16432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KW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ص </a:t>
              </a:r>
              <a:r>
                <a:rPr kumimoji="0" lang="ar-KW" sz="3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131</a:t>
              </a:r>
              <a:endParaRPr kumimoji="0" lang="ar-KW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0" name="مجموعة 9"/>
          <p:cNvGrpSpPr/>
          <p:nvPr/>
        </p:nvGrpSpPr>
        <p:grpSpPr>
          <a:xfrm>
            <a:off x="912501" y="1863819"/>
            <a:ext cx="10363200" cy="3991787"/>
            <a:chOff x="912501" y="1863819"/>
            <a:chExt cx="10363200" cy="3991787"/>
          </a:xfrm>
        </p:grpSpPr>
        <p:pic>
          <p:nvPicPr>
            <p:cNvPr id="7" name="صورة 6"/>
            <p:cNvPicPr>
              <a:picLocks noChangeAspect="1"/>
            </p:cNvPicPr>
            <p:nvPr/>
          </p:nvPicPr>
          <p:blipFill rotWithShape="1">
            <a:blip r:embed="rId4"/>
            <a:srcRect t="42009"/>
            <a:stretch/>
          </p:blipFill>
          <p:spPr>
            <a:xfrm>
              <a:off x="912501" y="3542189"/>
              <a:ext cx="10363200" cy="2313417"/>
            </a:xfrm>
            <a:prstGeom prst="rect">
              <a:avLst/>
            </a:prstGeom>
          </p:spPr>
        </p:pic>
        <p:pic>
          <p:nvPicPr>
            <p:cNvPr id="9" name="صورة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06948" y="1863819"/>
              <a:ext cx="9574306" cy="1461247"/>
            </a:xfrm>
            <a:prstGeom prst="rect">
              <a:avLst/>
            </a:prstGeom>
          </p:spPr>
        </p:pic>
      </p:grpSp>
      <p:sp>
        <p:nvSpPr>
          <p:cNvPr id="6" name="شكل حر 5"/>
          <p:cNvSpPr/>
          <p:nvPr/>
        </p:nvSpPr>
        <p:spPr>
          <a:xfrm>
            <a:off x="2432482" y="2719969"/>
            <a:ext cx="355106" cy="355107"/>
          </a:xfrm>
          <a:custGeom>
            <a:avLst/>
            <a:gdLst>
              <a:gd name="connsiteX0" fmla="*/ 417250 w 443883"/>
              <a:gd name="connsiteY0" fmla="*/ 8878 h 443884"/>
              <a:gd name="connsiteX1" fmla="*/ 346229 w 443883"/>
              <a:gd name="connsiteY1" fmla="*/ 0 h 443884"/>
              <a:gd name="connsiteX2" fmla="*/ 35510 w 443883"/>
              <a:gd name="connsiteY2" fmla="*/ 0 h 443884"/>
              <a:gd name="connsiteX3" fmla="*/ 0 w 443883"/>
              <a:gd name="connsiteY3" fmla="*/ 53266 h 443884"/>
              <a:gd name="connsiteX4" fmla="*/ 0 w 443883"/>
              <a:gd name="connsiteY4" fmla="*/ 363985 h 443884"/>
              <a:gd name="connsiteX5" fmla="*/ 35510 w 443883"/>
              <a:gd name="connsiteY5" fmla="*/ 435006 h 443884"/>
              <a:gd name="connsiteX6" fmla="*/ 213064 w 443883"/>
              <a:gd name="connsiteY6" fmla="*/ 443884 h 443884"/>
              <a:gd name="connsiteX7" fmla="*/ 408372 w 443883"/>
              <a:gd name="connsiteY7" fmla="*/ 435006 h 443884"/>
              <a:gd name="connsiteX8" fmla="*/ 443883 w 443883"/>
              <a:gd name="connsiteY8" fmla="*/ 381740 h 443884"/>
              <a:gd name="connsiteX9" fmla="*/ 435005 w 443883"/>
              <a:gd name="connsiteY9" fmla="*/ 257453 h 443884"/>
              <a:gd name="connsiteX10" fmla="*/ 435005 w 443883"/>
              <a:gd name="connsiteY10" fmla="*/ 133165 h 443884"/>
              <a:gd name="connsiteX11" fmla="*/ 417250 w 443883"/>
              <a:gd name="connsiteY11" fmla="*/ 8878 h 4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883" h="443884">
                <a:moveTo>
                  <a:pt x="417250" y="8878"/>
                </a:moveTo>
                <a:lnTo>
                  <a:pt x="346229" y="0"/>
                </a:lnTo>
                <a:lnTo>
                  <a:pt x="35510" y="0"/>
                </a:lnTo>
                <a:lnTo>
                  <a:pt x="0" y="53266"/>
                </a:lnTo>
                <a:lnTo>
                  <a:pt x="0" y="363985"/>
                </a:lnTo>
                <a:lnTo>
                  <a:pt x="35510" y="435006"/>
                </a:lnTo>
                <a:lnTo>
                  <a:pt x="213064" y="443884"/>
                </a:lnTo>
                <a:lnTo>
                  <a:pt x="408372" y="435006"/>
                </a:lnTo>
                <a:lnTo>
                  <a:pt x="443883" y="381740"/>
                </a:lnTo>
                <a:lnTo>
                  <a:pt x="435005" y="257453"/>
                </a:lnTo>
                <a:lnTo>
                  <a:pt x="435005" y="133165"/>
                </a:lnTo>
                <a:lnTo>
                  <a:pt x="417250" y="887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شكل حر 16"/>
          <p:cNvSpPr/>
          <p:nvPr/>
        </p:nvSpPr>
        <p:spPr>
          <a:xfrm>
            <a:off x="5131294" y="4577832"/>
            <a:ext cx="355106" cy="355107"/>
          </a:xfrm>
          <a:custGeom>
            <a:avLst/>
            <a:gdLst>
              <a:gd name="connsiteX0" fmla="*/ 417250 w 443883"/>
              <a:gd name="connsiteY0" fmla="*/ 8878 h 443884"/>
              <a:gd name="connsiteX1" fmla="*/ 346229 w 443883"/>
              <a:gd name="connsiteY1" fmla="*/ 0 h 443884"/>
              <a:gd name="connsiteX2" fmla="*/ 35510 w 443883"/>
              <a:gd name="connsiteY2" fmla="*/ 0 h 443884"/>
              <a:gd name="connsiteX3" fmla="*/ 0 w 443883"/>
              <a:gd name="connsiteY3" fmla="*/ 53266 h 443884"/>
              <a:gd name="connsiteX4" fmla="*/ 0 w 443883"/>
              <a:gd name="connsiteY4" fmla="*/ 363985 h 443884"/>
              <a:gd name="connsiteX5" fmla="*/ 35510 w 443883"/>
              <a:gd name="connsiteY5" fmla="*/ 435006 h 443884"/>
              <a:gd name="connsiteX6" fmla="*/ 213064 w 443883"/>
              <a:gd name="connsiteY6" fmla="*/ 443884 h 443884"/>
              <a:gd name="connsiteX7" fmla="*/ 408372 w 443883"/>
              <a:gd name="connsiteY7" fmla="*/ 435006 h 443884"/>
              <a:gd name="connsiteX8" fmla="*/ 443883 w 443883"/>
              <a:gd name="connsiteY8" fmla="*/ 381740 h 443884"/>
              <a:gd name="connsiteX9" fmla="*/ 435005 w 443883"/>
              <a:gd name="connsiteY9" fmla="*/ 257453 h 443884"/>
              <a:gd name="connsiteX10" fmla="*/ 435005 w 443883"/>
              <a:gd name="connsiteY10" fmla="*/ 133165 h 443884"/>
              <a:gd name="connsiteX11" fmla="*/ 417250 w 443883"/>
              <a:gd name="connsiteY11" fmla="*/ 8878 h 44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43883" h="443884">
                <a:moveTo>
                  <a:pt x="417250" y="8878"/>
                </a:moveTo>
                <a:lnTo>
                  <a:pt x="346229" y="0"/>
                </a:lnTo>
                <a:lnTo>
                  <a:pt x="35510" y="0"/>
                </a:lnTo>
                <a:lnTo>
                  <a:pt x="0" y="53266"/>
                </a:lnTo>
                <a:lnTo>
                  <a:pt x="0" y="363985"/>
                </a:lnTo>
                <a:lnTo>
                  <a:pt x="35510" y="435006"/>
                </a:lnTo>
                <a:lnTo>
                  <a:pt x="213064" y="443884"/>
                </a:lnTo>
                <a:lnTo>
                  <a:pt x="408372" y="435006"/>
                </a:lnTo>
                <a:lnTo>
                  <a:pt x="443883" y="381740"/>
                </a:lnTo>
                <a:lnTo>
                  <a:pt x="435005" y="257453"/>
                </a:lnTo>
                <a:lnTo>
                  <a:pt x="435005" y="133165"/>
                </a:lnTo>
                <a:lnTo>
                  <a:pt x="417250" y="8878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87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32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مشاهدة صورة المصدر">
            <a:extLst>
              <a:ext uri="{FF2B5EF4-FFF2-40B4-BE49-F238E27FC236}">
                <a16:creationId xmlns:a16="http://schemas.microsoft.com/office/drawing/2014/main" id="{A0EC1BC7-DB12-498F-B956-D69CCFB15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7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>
            <a:extLst>
              <a:ext uri="{FF2B5EF4-FFF2-40B4-BE49-F238E27FC236}">
                <a16:creationId xmlns:a16="http://schemas.microsoft.com/office/drawing/2014/main" id="{B6AAE26A-52B5-428E-9E4A-64EB3A9B1C1D}"/>
              </a:ext>
            </a:extLst>
          </p:cNvPr>
          <p:cNvSpPr/>
          <p:nvPr/>
        </p:nvSpPr>
        <p:spPr>
          <a:xfrm>
            <a:off x="717449" y="253217"/>
            <a:ext cx="1147302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6000" b="0" i="0" u="none" strike="noStrike" kern="1200" cap="none" spc="0" normalizeH="0" baseline="0" noProof="0" dirty="0">
                <a:ln w="0"/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اشكركم على حسن المتابعة  بالنجاح والتوفيق</a:t>
            </a:r>
          </a:p>
        </p:txBody>
      </p:sp>
    </p:spTree>
    <p:extLst>
      <p:ext uri="{BB962C8B-B14F-4D97-AF65-F5344CB8AC3E}">
        <p14:creationId xmlns:p14="http://schemas.microsoft.com/office/powerpoint/2010/main" val="4063271446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تكامل">
  <a:themeElements>
    <a:clrScheme name="تكامل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تكامل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تكامل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2250</TotalTime>
  <Words>462</Words>
  <Application>Microsoft Office PowerPoint</Application>
  <PresentationFormat>شاشة عريضة</PresentationFormat>
  <Paragraphs>157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10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8</vt:i4>
      </vt:variant>
    </vt:vector>
  </HeadingPairs>
  <TitlesOfParts>
    <vt:vector size="21" baseType="lpstr">
      <vt:lpstr>AF_Taif Normal</vt:lpstr>
      <vt:lpstr>Arial</vt:lpstr>
      <vt:lpstr>Calibri</vt:lpstr>
      <vt:lpstr>Calibri Light</vt:lpstr>
      <vt:lpstr>Hacen Beirut</vt:lpstr>
      <vt:lpstr>PT Bold Heading</vt:lpstr>
      <vt:lpstr>Times New Roman</vt:lpstr>
      <vt:lpstr>Tw Cen MT</vt:lpstr>
      <vt:lpstr>Tw Cen MT Condensed</vt:lpstr>
      <vt:lpstr>Wingdings 3</vt:lpstr>
      <vt:lpstr>نسق Office</vt:lpstr>
      <vt:lpstr>1_Office Theme</vt:lpstr>
      <vt:lpstr>تكامل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Abu Taha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ElHelale</dc:creator>
  <cp:lastModifiedBy>عثمان صديق محمد يونى</cp:lastModifiedBy>
  <cp:revision>359</cp:revision>
  <dcterms:created xsi:type="dcterms:W3CDTF">2020-04-20T13:20:02Z</dcterms:created>
  <dcterms:modified xsi:type="dcterms:W3CDTF">2026-03-04T09:11:18Z</dcterms:modified>
</cp:coreProperties>
</file>