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3" r:id="rId1"/>
    <p:sldMasterId id="2147483697" r:id="rId2"/>
    <p:sldMasterId id="2147483709" r:id="rId3"/>
    <p:sldMasterId id="2147483722" r:id="rId4"/>
  </p:sldMasterIdLst>
  <p:notesMasterIdLst>
    <p:notesMasterId r:id="rId15"/>
  </p:notesMasterIdLst>
  <p:sldIdLst>
    <p:sldId id="267" r:id="rId5"/>
    <p:sldId id="273" r:id="rId6"/>
    <p:sldId id="293" r:id="rId7"/>
    <p:sldId id="308" r:id="rId8"/>
    <p:sldId id="265" r:id="rId9"/>
    <p:sldId id="266" r:id="rId10"/>
    <p:sldId id="272" r:id="rId11"/>
    <p:sldId id="309" r:id="rId12"/>
    <p:sldId id="310" r:id="rId13"/>
    <p:sldId id="278" r:id="rId14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CC"/>
    <a:srgbClr val="FF99FF"/>
    <a:srgbClr val="B6F6F8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058" autoAdjust="0"/>
    <p:restoredTop sz="94660"/>
  </p:normalViewPr>
  <p:slideViewPr>
    <p:cSldViewPr>
      <p:cViewPr varScale="1">
        <p:scale>
          <a:sx n="68" d="100"/>
          <a:sy n="68" d="100"/>
        </p:scale>
        <p:origin x="12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  <a:endParaRPr lang="en-US" noProof="0"/>
          </a:p>
          <a:p>
            <a:pPr lvl="1"/>
            <a:r>
              <a:rPr lang="ar-SA" noProof="0"/>
              <a:t>المستوى الثاني</a:t>
            </a:r>
            <a:endParaRPr lang="en-US" noProof="0"/>
          </a:p>
          <a:p>
            <a:pPr lvl="2"/>
            <a:r>
              <a:rPr lang="ar-SA" noProof="0"/>
              <a:t>المستوى الثالث</a:t>
            </a:r>
            <a:endParaRPr lang="en-US" noProof="0"/>
          </a:p>
          <a:p>
            <a:pPr lvl="3"/>
            <a:r>
              <a:rPr lang="ar-SA" noProof="0"/>
              <a:t>المستوى الرابع</a:t>
            </a:r>
            <a:endParaRPr lang="en-US" noProof="0"/>
          </a:p>
          <a:p>
            <a:pPr lvl="4"/>
            <a:r>
              <a:rPr lang="ar-SA" noProof="0"/>
              <a:t>المستوى الخامس</a:t>
            </a:r>
            <a:endParaRPr lang="en-US" noProof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7DBC88-C688-4778-AAC4-0B3A7C807B4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61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746BB-3687-430C-A460-124A4FA628C9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47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2435D-396D-4D2A-BB8B-E3866FFD7DAB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82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1BE7C-34CC-455D-ADDA-674E8A47BAD2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06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03299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52676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87604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083719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12046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3111733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51535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6682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B034E-CA5F-41A5-A9CC-A28552E3F0AA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405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6137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37670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370116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7418D-3318-4B82-AA73-B51F6C732817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185237"/>
      </p:ext>
    </p:extLst>
  </p:cSld>
  <p:clrMapOvr>
    <a:masterClrMapping/>
  </p:clrMapOvr>
  <p:transition spd="med"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68277-6F48-4FBF-9489-DCC4266A269B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828379"/>
      </p:ext>
    </p:extLst>
  </p:cSld>
  <p:clrMapOvr>
    <a:masterClrMapping/>
  </p:clrMapOvr>
  <p:transition spd="med"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9F753-2804-4DF9-A607-999084BE8C68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539578"/>
      </p:ext>
    </p:extLst>
  </p:cSld>
  <p:clrMapOvr>
    <a:masterClrMapping/>
  </p:clrMapOvr>
  <p:transition spd="med"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5662E-454A-4828-A0A6-D4CAEA4C6B0D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666147"/>
      </p:ext>
    </p:extLst>
  </p:cSld>
  <p:clrMapOvr>
    <a:masterClrMapping/>
  </p:clrMapOvr>
  <p:transition spd="med"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85238-FF96-4414-AEF3-2122AECB914F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848444"/>
      </p:ext>
    </p:extLst>
  </p:cSld>
  <p:clrMapOvr>
    <a:masterClrMapping/>
  </p:clrMapOvr>
  <p:transition spd="med"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B12E0-B52A-4434-BF9E-070880BCE378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790195"/>
      </p:ext>
    </p:extLst>
  </p:cSld>
  <p:clrMapOvr>
    <a:masterClrMapping/>
  </p:clrMapOvr>
  <p:transition spd="med"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AE2D0-0CF1-4639-8F4F-583F70A8F0DD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58395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87F33-B475-426E-9166-AF2DBC803B69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3719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DCAAC-4059-4EBB-AF21-B248FD57D93B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0453"/>
      </p:ext>
    </p:extLst>
  </p:cSld>
  <p:clrMapOvr>
    <a:masterClrMapping/>
  </p:clrMapOvr>
  <p:transition spd="med"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BA673-225A-462A-8457-D9CF31A5982A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24556"/>
      </p:ext>
    </p:extLst>
  </p:cSld>
  <p:clrMapOvr>
    <a:masterClrMapping/>
  </p:clrMapOvr>
  <p:transition spd="med"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CD073-5A2A-419D-8A5F-E7DF6EBCBAFF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14332"/>
      </p:ext>
    </p:extLst>
  </p:cSld>
  <p:clrMapOvr>
    <a:masterClrMapping/>
  </p:clrMapOvr>
  <p:transition spd="med"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24B0D-6740-42C3-BF05-410F662BFB1A}" type="slidenum">
              <a:rPr lang="ar-KW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97013"/>
      </p:ext>
    </p:extLst>
  </p:cSld>
  <p:clrMapOvr>
    <a:masterClrMapping/>
  </p:clrMapOvr>
  <p:transition spd="med"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286000" y="0"/>
            <a:ext cx="2287588" cy="4960938"/>
            <a:chOff x="1440" y="0"/>
            <a:chExt cx="1441" cy="3125"/>
          </a:xfrm>
        </p:grpSpPr>
        <p:sp>
          <p:nvSpPr>
            <p:cNvPr id="3080" name="Rectangle 8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gray">
            <a:xfrm>
              <a:off x="1681" y="0"/>
              <a:ext cx="1053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2">
                    <a:alpha val="7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3125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alpha val="50000"/>
                  </a:schemeClr>
                </a:gs>
                <a:gs pos="100000">
                  <a:schemeClr val="accent2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4575175" y="0"/>
            <a:ext cx="2286000" cy="3716338"/>
            <a:chOff x="2882" y="0"/>
            <a:chExt cx="1440" cy="2341"/>
          </a:xfrm>
        </p:grpSpPr>
        <p:sp>
          <p:nvSpPr>
            <p:cNvPr id="3084" name="Rectangle 12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gray">
            <a:xfrm>
              <a:off x="2882" y="0"/>
              <a:ext cx="81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  <a:alpha val="30000"/>
                  </a:schemeClr>
                </a:gs>
                <a:gs pos="50000">
                  <a:schemeClr val="hlink">
                    <a:alpha val="7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2341"/>
            </a:xfrm>
            <a:prstGeom prst="rect">
              <a:avLst/>
            </a:prstGeom>
            <a:gradFill rotWithShape="1">
              <a:gsLst>
                <a:gs pos="0">
                  <a:schemeClr val="hlink">
                    <a:alpha val="50000"/>
                  </a:schemeClr>
                </a:gs>
                <a:gs pos="100000">
                  <a:schemeClr val="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6858000" y="0"/>
            <a:ext cx="2286000" cy="4941888"/>
            <a:chOff x="4320" y="0"/>
            <a:chExt cx="1440" cy="3113"/>
          </a:xfrm>
        </p:grpSpPr>
        <p:sp>
          <p:nvSpPr>
            <p:cNvPr id="3083" name="Rectangle 11"/>
            <p:cNvSpPr>
              <a:spLocks noChangeArrowheads="1"/>
            </p:cNvSpPr>
            <p:nvPr userDrawn="1"/>
          </p:nvSpPr>
          <p:spPr bwMode="gray">
            <a:xfrm>
              <a:off x="4320" y="0"/>
              <a:ext cx="112" cy="2655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  <a:alpha val="0"/>
                  </a:schemeClr>
                </a:gs>
                <a:gs pos="50000">
                  <a:schemeClr val="folHlink">
                    <a:alpha val="70000"/>
                  </a:schemeClr>
                </a:gs>
                <a:gs pos="100000">
                  <a:schemeClr val="folHlink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grpSp>
          <p:nvGrpSpPr>
            <p:cNvPr id="5" name="Group 38"/>
            <p:cNvGrpSpPr>
              <a:grpSpLocks/>
            </p:cNvGrpSpPr>
            <p:nvPr userDrawn="1"/>
          </p:nvGrpSpPr>
          <p:grpSpPr bwMode="auto">
            <a:xfrm>
              <a:off x="4320" y="0"/>
              <a:ext cx="1440" cy="3113"/>
              <a:chOff x="4320" y="0"/>
              <a:chExt cx="1440" cy="3113"/>
            </a:xfrm>
          </p:grpSpPr>
          <p:sp>
            <p:nvSpPr>
              <p:cNvPr id="3081" name="Rectangle 9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KW">
                  <a:solidFill>
                    <a:srgbClr val="000000"/>
                  </a:solidFill>
                </a:endParaRPr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 userDrawn="1"/>
            </p:nvSpPr>
            <p:spPr bwMode="gray">
              <a:xfrm>
                <a:off x="5420" y="0"/>
                <a:ext cx="340" cy="2655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  <a:gs pos="50000">
                    <a:schemeClr val="folHlink">
                      <a:alpha val="7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KW">
                  <a:solidFill>
                    <a:srgbClr val="000000"/>
                  </a:solidFill>
                </a:endParaRPr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 userDrawn="1"/>
            </p:nvSpPr>
            <p:spPr bwMode="gray">
              <a:xfrm>
                <a:off x="4320" y="0"/>
                <a:ext cx="1440" cy="3113"/>
              </a:xfrm>
              <a:prstGeom prst="rect">
                <a:avLst/>
              </a:prstGeom>
              <a:gradFill rotWithShape="1">
                <a:gsLst>
                  <a:gs pos="0">
                    <a:schemeClr val="folHlink">
                      <a:alpha val="50000"/>
                    </a:schemeClr>
                  </a:gs>
                  <a:gs pos="100000">
                    <a:schemeClr val="folHlink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KW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0" y="0"/>
            <a:ext cx="2286000" cy="3714750"/>
            <a:chOff x="0" y="0"/>
            <a:chExt cx="1440" cy="2340"/>
          </a:xfrm>
        </p:grpSpPr>
        <p:sp>
          <p:nvSpPr>
            <p:cNvPr id="3079" name="Rectangle 7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gray">
            <a:xfrm>
              <a:off x="1338" y="0"/>
              <a:ext cx="102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gray">
            <a:xfrm>
              <a:off x="0" y="0"/>
              <a:ext cx="486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  <a:alpha val="30000"/>
                  </a:schemeClr>
                </a:gs>
                <a:gs pos="50000">
                  <a:schemeClr val="accent1">
                    <a:alpha val="7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30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234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0" y="0"/>
            <a:ext cx="9144000" cy="171450"/>
            <a:chOff x="0" y="0"/>
            <a:chExt cx="5760" cy="108"/>
          </a:xfrm>
        </p:grpSpPr>
        <p:sp>
          <p:nvSpPr>
            <p:cNvPr id="3096" name="Rectangle 24"/>
            <p:cNvSpPr>
              <a:spLocks noChangeArrowheads="1"/>
            </p:cNvSpPr>
            <p:nvPr userDrawn="1"/>
          </p:nvSpPr>
          <p:spPr bwMode="gray">
            <a:xfrm>
              <a:off x="0" y="0"/>
              <a:ext cx="1440" cy="10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gray">
            <a:xfrm>
              <a:off x="1440" y="0"/>
              <a:ext cx="1441" cy="10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gray">
            <a:xfrm>
              <a:off x="2882" y="0"/>
              <a:ext cx="1440" cy="10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gray">
            <a:xfrm>
              <a:off x="4320" y="0"/>
              <a:ext cx="1440" cy="10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KW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82323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2341-8DD4-406D-B6F8-8CCD99FF161A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595047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C8874-D1BA-4B4F-9151-5380FD61D12E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370176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4C27-3857-4FC6-8EAD-7F71D7B14DC8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239452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6C84-3138-4C80-BB26-E9BC6A297BD7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5017079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34D0-D2CF-4AC6-B1FB-D5162C395476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55138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316A-1888-41FF-A8B6-C8E35494B869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4475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DD82B-D63D-4F7F-8FA2-A3BF04E8714A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842212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5473-E1C2-4771-A373-A53AB0A6F163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292807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78FF1-E087-4982-ABE3-EA30F154BE9D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344485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7943A-4FDC-41F5-8125-EFD64A536DE2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371950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F142-4AE2-4D6B-8206-AB98C3F10EC6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4854534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A558-F326-4239-AD86-132455DF698D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880381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E96D-6728-41B4-B831-DB36AF897E06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5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7BAC-5169-4678-829D-FE8D4B155B64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69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5A7B-0D8C-490D-9949-10F4C0CFC594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3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3DD82-FE7F-4959-A2B1-F8B44B01200A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659E-3E86-4565-8069-24ACAF7E7ED5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59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1356E-0431-44E7-A7F6-7657E9677B66}" type="datetime8">
              <a:rPr lang="ar-KW" smtClean="0">
                <a:solidFill>
                  <a:prstClr val="black">
                    <a:tint val="75000"/>
                  </a:prstClr>
                </a:solidFill>
              </a:rPr>
              <a:t>21 آذار، 23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B722B-A9AC-4D9D-BEA4-B8264B6ACB21}" type="slidenum">
              <a:rPr lang="ar-KW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K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9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D6C49-4D45-4078-BD7A-0EC0FF83966E}" type="datetimeFigureOut">
              <a:rPr lang="ar-KW" smtClean="0"/>
              <a:t>29/08/1444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37F68-AC4D-4E97-B8F7-6D576B75858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69495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النمط الرئيسي للعنوان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الأنماط الرئيسية للنص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67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0" hangingPunct="0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267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0" hangingPunct="0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algn="ctr" fontAlgn="base"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sym typeface="Symbol" pitchFamily="18" charset="2"/>
            </a:endParaRPr>
          </a:p>
        </p:txBody>
      </p:sp>
      <p:sp>
        <p:nvSpPr>
          <p:cNvPr id="267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0" hangingPunct="0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6DEBB803-C1AF-4153-BCB5-A162E65A2824}" type="slidenum">
              <a:rPr lang="ar-KW" altLang="en-US">
                <a:solidFill>
                  <a:srgbClr val="000000"/>
                </a:solidFill>
                <a:sym typeface="Symbol" pitchFamily="18" charset="2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8078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ransition spd="med">
    <p:zoom/>
  </p:transition>
  <p:hf hdr="0" ft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KW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DAD2-F2F5-4E43-B724-65C27DD1357C}" type="datetime8">
              <a:rPr lang="ar-KW" smtClean="0"/>
              <a:t>21 آذار، 23</a:t>
            </a:fld>
            <a:endParaRPr lang="ar-KW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D46DF-59C4-4154-ACD2-509F0105A4C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7331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../&#1580;&#1610;&#1608;&#1580;&#1576;&#1585;&#1575;%202014/&#1581;&#1575;&#1604;&#1575;&#1578;%20&#1578;&#1593;&#1610;&#1606;%20&#1575;&#1604;&#1605;&#1587;&#1578;&#1608;&#1610;.ggb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6.png"/><Relationship Id="rId18" Type="http://schemas.openxmlformats.org/officeDocument/2006/relationships/image" Target="../media/image28.png"/><Relationship Id="rId3" Type="http://schemas.openxmlformats.org/officeDocument/2006/relationships/image" Target="../media/image170.png"/><Relationship Id="rId7" Type="http://schemas.openxmlformats.org/officeDocument/2006/relationships/image" Target="../media/image21.png"/><Relationship Id="rId12" Type="http://schemas.openxmlformats.org/officeDocument/2006/relationships/image" Target="../media/image612.png"/><Relationship Id="rId17" Type="http://schemas.openxmlformats.org/officeDocument/2006/relationships/image" Target="../media/image30.png"/><Relationship Id="rId2" Type="http://schemas.openxmlformats.org/officeDocument/2006/relationships/image" Target="../media/image160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5" Type="http://schemas.openxmlformats.org/officeDocument/2006/relationships/image" Target="../media/image25.png"/><Relationship Id="rId10" Type="http://schemas.openxmlformats.org/officeDocument/2006/relationships/image" Target="../media/image1010.png"/><Relationship Id="rId19" Type="http://schemas.openxmlformats.org/officeDocument/2006/relationships/image" Target="../media/image32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7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hyperlink" Target="../&#1580;&#1610;&#1608;&#1580;&#1576;&#1585;&#1575;%202014/&#1581;&#1575;&#1604;&#1575;&#1578;%20&#1578;&#1593;&#1610;&#1606;%20&#1575;&#1604;&#1605;&#1587;&#1578;&#1608;&#1610;.ggb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710.png"/><Relationship Id="rId7" Type="http://schemas.openxmlformats.org/officeDocument/2006/relationships/image" Target="../media/image111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0.png"/><Relationship Id="rId11" Type="http://schemas.openxmlformats.org/officeDocument/2006/relationships/image" Target="../media/image150.png"/><Relationship Id="rId5" Type="http://schemas.openxmlformats.org/officeDocument/2006/relationships/image" Target="../media/image910.png"/><Relationship Id="rId10" Type="http://schemas.openxmlformats.org/officeDocument/2006/relationships/image" Target="../media/image140.png"/><Relationship Id="rId4" Type="http://schemas.openxmlformats.org/officeDocument/2006/relationships/image" Target="../media/image810.png"/><Relationship Id="rId9" Type="http://schemas.openxmlformats.org/officeDocument/2006/relationships/image" Target="../media/image130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B722B-A9AC-4D9D-BEA4-B8264B6ACB21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مستطيل ذو زاوية واحدة مخدوشة 1"/>
          <p:cNvSpPr/>
          <p:nvPr/>
        </p:nvSpPr>
        <p:spPr>
          <a:xfrm>
            <a:off x="1676400" y="304800"/>
            <a:ext cx="6019800" cy="685800"/>
          </a:xfrm>
          <a:prstGeom prst="snip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حالات تعيين المستوى في الفضاء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8763000" y="1447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228600" y="1143000"/>
            <a:ext cx="8458200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أي ثلاث نقاط مختلفة ليست على </a:t>
            </a:r>
            <a:r>
              <a:rPr kumimoji="0" lang="ar-KW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إستقامة</a:t>
            </a: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واحدة تعين مستويا واحدا فقط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133600" y="1925050"/>
            <a:ext cx="4267200" cy="1281238"/>
            <a:chOff x="0" y="1488"/>
            <a:chExt cx="2688" cy="1200"/>
          </a:xfrm>
        </p:grpSpPr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0" y="1488"/>
              <a:ext cx="2688" cy="1200"/>
            </a:xfrm>
            <a:prstGeom prst="parallelogram">
              <a:avLst>
                <a:gd name="adj" fmla="val 56000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0" y="2140"/>
              <a:ext cx="38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</a:rPr>
                <a:t>G</a:t>
              </a:r>
              <a:r>
                <a:rPr kumimoji="0" lang="ar-KW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EEECE1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</a:rPr>
                <a:t>  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2590800" y="2590215"/>
            <a:ext cx="685800" cy="519113"/>
            <a:chOff x="519" y="1899"/>
            <a:chExt cx="432" cy="327"/>
          </a:xfrm>
        </p:grpSpPr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864" y="2016"/>
              <a:ext cx="48" cy="4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519" y="1899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4238171" y="2671174"/>
            <a:ext cx="685800" cy="523874"/>
            <a:chOff x="1366" y="2253"/>
            <a:chExt cx="432" cy="330"/>
          </a:xfrm>
        </p:grpSpPr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366" y="2253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6" name="Oval 16"/>
            <p:cNvSpPr>
              <a:spLocks noChangeArrowheads="1"/>
            </p:cNvSpPr>
            <p:nvPr/>
          </p:nvSpPr>
          <p:spPr bwMode="auto">
            <a:xfrm>
              <a:off x="1728" y="2394"/>
              <a:ext cx="48" cy="4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4795838" y="1939341"/>
            <a:ext cx="690562" cy="519112"/>
            <a:chOff x="1677" y="1489"/>
            <a:chExt cx="435" cy="327"/>
          </a:xfrm>
        </p:grpSpPr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677" y="1489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9" name="Oval 19"/>
            <p:cNvSpPr>
              <a:spLocks noChangeArrowheads="1"/>
            </p:cNvSpPr>
            <p:nvPr/>
          </p:nvSpPr>
          <p:spPr bwMode="auto">
            <a:xfrm>
              <a:off x="2064" y="1632"/>
              <a:ext cx="48" cy="48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</p:grpSp>
      <p:sp>
        <p:nvSpPr>
          <p:cNvPr id="20" name="شكل بيضاوي 19"/>
          <p:cNvSpPr/>
          <p:nvPr/>
        </p:nvSpPr>
        <p:spPr>
          <a:xfrm>
            <a:off x="8458200" y="3868737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457200" y="3563937"/>
            <a:ext cx="7848600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أي مستقيم و نقطة خارجة عنه يعينان مستويا وحيدا فقط</a:t>
            </a:r>
          </a:p>
        </p:txBody>
      </p: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2452687" y="4541837"/>
            <a:ext cx="4176713" cy="1935163"/>
            <a:chOff x="567" y="845"/>
            <a:chExt cx="2631" cy="1219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3" name="AutoShape 21"/>
            <p:cNvSpPr>
              <a:spLocks noChangeArrowheads="1"/>
            </p:cNvSpPr>
            <p:nvPr/>
          </p:nvSpPr>
          <p:spPr bwMode="auto">
            <a:xfrm flipV="1">
              <a:off x="567" y="845"/>
              <a:ext cx="2631" cy="117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9 w 21600"/>
                <a:gd name="T13" fmla="*/ 4507 h 21600"/>
                <a:gd name="T14" fmla="*/ 17101 w 21600"/>
                <a:gd name="T15" fmla="*/ 17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611" y="1622"/>
              <a:ext cx="384" cy="44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  <a:sym typeface="Symbol" pitchFamily="18" charset="2"/>
                </a:rPr>
                <a:t>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4611687" y="4829174"/>
            <a:ext cx="647700" cy="457200"/>
            <a:chOff x="1927" y="1026"/>
            <a:chExt cx="408" cy="288"/>
          </a:xfrm>
        </p:grpSpPr>
        <p:sp>
          <p:nvSpPr>
            <p:cNvPr id="28" name="Oval 26"/>
            <p:cNvSpPr>
              <a:spLocks noChangeArrowheads="1"/>
            </p:cNvSpPr>
            <p:nvPr/>
          </p:nvSpPr>
          <p:spPr bwMode="auto">
            <a:xfrm>
              <a:off x="1973" y="1117"/>
              <a:ext cx="45" cy="4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29" name="Text Box 27"/>
            <p:cNvSpPr txBox="1">
              <a:spLocks noChangeArrowheads="1"/>
            </p:cNvSpPr>
            <p:nvPr/>
          </p:nvSpPr>
          <p:spPr bwMode="auto">
            <a:xfrm>
              <a:off x="1927" y="1026"/>
              <a:ext cx="4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30" name="Group 28"/>
          <p:cNvGrpSpPr>
            <a:grpSpLocks/>
          </p:cNvGrpSpPr>
          <p:nvPr/>
        </p:nvGrpSpPr>
        <p:grpSpPr bwMode="auto">
          <a:xfrm>
            <a:off x="4873690" y="5999162"/>
            <a:ext cx="459899" cy="539532"/>
            <a:chOff x="1035" y="1069"/>
            <a:chExt cx="431" cy="573"/>
          </a:xfrm>
        </p:grpSpPr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1035" y="1091"/>
              <a:ext cx="431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33" name="Group 31"/>
          <p:cNvGrpSpPr>
            <a:grpSpLocks/>
          </p:cNvGrpSpPr>
          <p:nvPr/>
        </p:nvGrpSpPr>
        <p:grpSpPr bwMode="auto">
          <a:xfrm>
            <a:off x="3807434" y="6015037"/>
            <a:ext cx="459899" cy="538590"/>
            <a:chOff x="976" y="1069"/>
            <a:chExt cx="431" cy="572"/>
          </a:xfrm>
        </p:grpSpPr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976" y="1090"/>
              <a:ext cx="431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36" name="مستطيل مستدير الزوايا 35"/>
          <p:cNvSpPr/>
          <p:nvPr/>
        </p:nvSpPr>
        <p:spPr>
          <a:xfrm>
            <a:off x="323527" y="260648"/>
            <a:ext cx="926099" cy="432048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P118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رابط كسهم مستقيم 9"/>
          <p:cNvCxnSpPr/>
          <p:nvPr/>
        </p:nvCxnSpPr>
        <p:spPr>
          <a:xfrm flipH="1">
            <a:off x="3390900" y="6041137"/>
            <a:ext cx="2590800" cy="48418"/>
          </a:xfrm>
          <a:prstGeom prst="straightConnector1">
            <a:avLst/>
          </a:prstGeom>
          <a:ln w="41275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11">
            <a:hlinkClick r:id="rId2" action="ppaction://hlinkfile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01" t="15183" r="47145" b="58511"/>
          <a:stretch/>
        </p:blipFill>
        <p:spPr bwMode="auto">
          <a:xfrm>
            <a:off x="7761592" y="5445224"/>
            <a:ext cx="751412" cy="6754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73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99"/>
                            </p:stCondLst>
                            <p:childTnLst>
                              <p:par>
                                <p:cTn id="15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4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5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4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5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B722B-A9AC-4D9D-BEA4-B8264B6ACB21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وسيلة شرح بيضاوية 1"/>
          <p:cNvSpPr/>
          <p:nvPr/>
        </p:nvSpPr>
        <p:spPr>
          <a:xfrm>
            <a:off x="6701971" y="228600"/>
            <a:ext cx="2213429" cy="457200"/>
          </a:xfrm>
          <a:prstGeom prst="wedgeEllipseCallout">
            <a:avLst>
              <a:gd name="adj1" fmla="val -26447"/>
              <a:gd name="adj2" fmla="val 64616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حاول أن (1)</a:t>
            </a:r>
          </a:p>
        </p:txBody>
      </p:sp>
      <p:sp>
        <p:nvSpPr>
          <p:cNvPr id="15" name="وسيلة شرح بيضاوية 14"/>
          <p:cNvSpPr/>
          <p:nvPr/>
        </p:nvSpPr>
        <p:spPr>
          <a:xfrm>
            <a:off x="7424057" y="3150129"/>
            <a:ext cx="1600200" cy="384981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البرهان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7204530" y="1179078"/>
            <a:ext cx="1447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المعطيات :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7391400" y="2057400"/>
            <a:ext cx="1447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المطلوب :</a:t>
            </a:r>
          </a:p>
        </p:txBody>
      </p:sp>
      <p:grpSp>
        <p:nvGrpSpPr>
          <p:cNvPr id="71" name="مجموعة 70"/>
          <p:cNvGrpSpPr/>
          <p:nvPr/>
        </p:nvGrpSpPr>
        <p:grpSpPr>
          <a:xfrm>
            <a:off x="5917795" y="4012778"/>
            <a:ext cx="1854605" cy="523220"/>
            <a:chOff x="1312091" y="4582180"/>
            <a:chExt cx="1854605" cy="523220"/>
          </a:xfrm>
        </p:grpSpPr>
        <p:sp>
          <p:nvSpPr>
            <p:cNvPr id="75" name="مربع نص 74"/>
            <p:cNvSpPr txBox="1"/>
            <p:nvPr/>
          </p:nvSpPr>
          <p:spPr>
            <a:xfrm>
              <a:off x="1312091" y="4582180"/>
              <a:ext cx="181210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AC     ,   BD</a:t>
              </a:r>
              <a:endPara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73" name="رابط كسهم مستقيم 72"/>
            <p:cNvCxnSpPr/>
            <p:nvPr/>
          </p:nvCxnSpPr>
          <p:spPr>
            <a:xfrm flipV="1">
              <a:off x="1505856" y="4630056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رابط كسهم مستقيم 73"/>
            <p:cNvCxnSpPr/>
            <p:nvPr/>
          </p:nvCxnSpPr>
          <p:spPr>
            <a:xfrm flipV="1">
              <a:off x="2594430" y="4610937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مربع نص 82"/>
          <p:cNvSpPr txBox="1"/>
          <p:nvPr/>
        </p:nvSpPr>
        <p:spPr>
          <a:xfrm>
            <a:off x="1494972" y="4027292"/>
            <a:ext cx="44068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يعينان مستويا وحيدا و ليكن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مربع نص 83"/>
          <p:cNvSpPr txBox="1"/>
          <p:nvPr/>
        </p:nvSpPr>
        <p:spPr>
          <a:xfrm>
            <a:off x="2672444" y="4651406"/>
            <a:ext cx="508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النقطتان 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, B </a:t>
            </a:r>
            <a:r>
              <a: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تنتميان إلى المستوى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مربع نص 96"/>
              <p:cNvSpPr txBox="1"/>
              <p:nvPr/>
            </p:nvSpPr>
            <p:spPr>
              <a:xfrm>
                <a:off x="1175850" y="3390499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∵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7" name="مربع نص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850" y="3390499"/>
                <a:ext cx="534121" cy="584775"/>
              </a:xfrm>
              <a:prstGeom prst="rect">
                <a:avLst/>
              </a:prstGeom>
              <a:blipFill rotWithShape="1">
                <a:blip r:embed="rId2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مربع نص 97"/>
              <p:cNvSpPr txBox="1"/>
              <p:nvPr/>
            </p:nvSpPr>
            <p:spPr>
              <a:xfrm>
                <a:off x="4294584" y="3370651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8" name="مربع نص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584" y="3370651"/>
                <a:ext cx="534121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3542" r="-39773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مربع نص 98"/>
              <p:cNvSpPr txBox="1"/>
              <p:nvPr/>
            </p:nvSpPr>
            <p:spPr>
              <a:xfrm>
                <a:off x="7928430" y="3904051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9" name="مربع نص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8430" y="3904051"/>
                <a:ext cx="534121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3542" r="-40230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مربع نص 99"/>
              <p:cNvSpPr txBox="1"/>
              <p:nvPr/>
            </p:nvSpPr>
            <p:spPr>
              <a:xfrm>
                <a:off x="7924079" y="4513651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0" name="مربع نص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079" y="4513651"/>
                <a:ext cx="534121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مربع نص 100"/>
              <p:cNvSpPr txBox="1"/>
              <p:nvPr/>
            </p:nvSpPr>
            <p:spPr>
              <a:xfrm>
                <a:off x="762000" y="4672374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1" name="مربع نص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672374"/>
                <a:ext cx="534121" cy="584775"/>
              </a:xfrm>
              <a:prstGeom prst="rect">
                <a:avLst/>
              </a:prstGeom>
              <a:blipFill rotWithShape="1">
                <a:blip r:embed="rId6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مربع نص 62"/>
              <p:cNvSpPr txBox="1"/>
              <p:nvPr/>
            </p:nvSpPr>
            <p:spPr>
              <a:xfrm>
                <a:off x="1245580" y="4723749"/>
                <a:ext cx="1471558" cy="57830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𝐴𝐵</m:t>
                        </m:r>
                      </m:e>
                    </m:acc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</a:rPr>
                      <m:t> </m:t>
                    </m:r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</a:rPr>
                      <m:t>⊂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akat" pitchFamily="2" charset="0"/>
                    <a:ea typeface="+mn-ea"/>
                    <a:cs typeface="Times New Roman" pitchFamily="18" charset="0"/>
                  </a:rPr>
                  <a:t> G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3" name="مربع نص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580" y="4723749"/>
                <a:ext cx="1471558" cy="578300"/>
              </a:xfrm>
              <a:prstGeom prst="rect">
                <a:avLst/>
              </a:prstGeom>
              <a:blipFill rotWithShape="1">
                <a:blip r:embed="rId7"/>
                <a:stretch>
                  <a:fillRect l="-12810" t="-11579" r="-8678" b="-3263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مربع نص 63"/>
          <p:cNvSpPr txBox="1"/>
          <p:nvPr/>
        </p:nvSpPr>
        <p:spPr>
          <a:xfrm>
            <a:off x="2672444" y="5240931"/>
            <a:ext cx="508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النقطتان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 , C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تنتميان إلى المستوى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مربع نص 66"/>
              <p:cNvSpPr txBox="1"/>
              <p:nvPr/>
            </p:nvSpPr>
            <p:spPr>
              <a:xfrm>
                <a:off x="762000" y="5261899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7" name="مربع نص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261899"/>
                <a:ext cx="534121" cy="584775"/>
              </a:xfrm>
              <a:prstGeom prst="rect">
                <a:avLst/>
              </a:prstGeom>
              <a:blipFill rotWithShape="1">
                <a:blip r:embed="rId8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مربع نص 71"/>
              <p:cNvSpPr txBox="1"/>
              <p:nvPr/>
            </p:nvSpPr>
            <p:spPr>
              <a:xfrm>
                <a:off x="1237566" y="5313274"/>
                <a:ext cx="1479572" cy="575479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𝐵𝐶</m:t>
                        </m:r>
                      </m:e>
                    </m:acc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</a:rPr>
                      <m:t> </m:t>
                    </m:r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</a:rPr>
                      <m:t>⊂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akat" pitchFamily="2" charset="0"/>
                    <a:ea typeface="+mn-ea"/>
                    <a:cs typeface="Times New Roman" pitchFamily="18" charset="0"/>
                  </a:rPr>
                  <a:t> G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مربع نص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566" y="5313274"/>
                <a:ext cx="1479572" cy="575479"/>
              </a:xfrm>
              <a:prstGeom prst="rect">
                <a:avLst/>
              </a:prstGeom>
              <a:blipFill rotWithShape="1">
                <a:blip r:embed="rId9"/>
                <a:stretch>
                  <a:fillRect l="-11934" t="-11702" r="-8642" b="-3404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مربع نص 75"/>
              <p:cNvSpPr txBox="1"/>
              <p:nvPr/>
            </p:nvSpPr>
            <p:spPr>
              <a:xfrm>
                <a:off x="7772400" y="5078199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6" name="مربع نص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5078199"/>
                <a:ext cx="534121" cy="584775"/>
              </a:xfrm>
              <a:prstGeom prst="rect">
                <a:avLst/>
              </a:prstGeom>
              <a:blipFill rotWithShape="1">
                <a:blip r:embed="rId10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مجموعة 5"/>
          <p:cNvGrpSpPr/>
          <p:nvPr/>
        </p:nvGrpSpPr>
        <p:grpSpPr>
          <a:xfrm>
            <a:off x="517840" y="2819400"/>
            <a:ext cx="7253625" cy="589240"/>
            <a:chOff x="517840" y="2981980"/>
            <a:chExt cx="7253625" cy="589240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1676400" y="2981980"/>
              <a:ext cx="6095065" cy="523220"/>
              <a:chOff x="2362200" y="3044767"/>
              <a:chExt cx="6095065" cy="523220"/>
            </a:xfrm>
          </p:grpSpPr>
          <p:sp>
            <p:nvSpPr>
              <p:cNvPr id="30" name="مربع نص 29"/>
              <p:cNvSpPr txBox="1"/>
              <p:nvPr/>
            </p:nvSpPr>
            <p:spPr>
              <a:xfrm>
                <a:off x="2362200" y="3044767"/>
                <a:ext cx="609506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إثبات أن 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CD , DA</a:t>
                </a:r>
                <a:r>
                  <a:rPr kumimoji="0" lang="ar-KW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AB ,    BC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, 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32" name="رابط مستقيم 31"/>
              <p:cNvCxnSpPr/>
              <p:nvPr/>
            </p:nvCxnSpPr>
            <p:spPr>
              <a:xfrm flipH="1">
                <a:off x="4557486" y="310605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رابط مستقيم 32"/>
              <p:cNvCxnSpPr/>
              <p:nvPr/>
            </p:nvCxnSpPr>
            <p:spPr>
              <a:xfrm flipH="1">
                <a:off x="539568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رابط مستقيم 36"/>
              <p:cNvCxnSpPr/>
              <p:nvPr/>
            </p:nvCxnSpPr>
            <p:spPr>
              <a:xfrm flipH="1">
                <a:off x="6157686" y="3109685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رابط مستقيم 37"/>
              <p:cNvCxnSpPr/>
              <p:nvPr/>
            </p:nvCxnSpPr>
            <p:spPr>
              <a:xfrm flipH="1">
                <a:off x="681445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مربع نص 85"/>
            <p:cNvSpPr txBox="1"/>
            <p:nvPr/>
          </p:nvSpPr>
          <p:spPr>
            <a:xfrm>
              <a:off x="517840" y="3048000"/>
              <a:ext cx="317060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685800" y="5898548"/>
            <a:ext cx="6630121" cy="599572"/>
            <a:chOff x="838200" y="5898548"/>
            <a:chExt cx="6630121" cy="599572"/>
          </a:xfrm>
        </p:grpSpPr>
        <p:grpSp>
          <p:nvGrpSpPr>
            <p:cNvPr id="77" name="مجموعة 76"/>
            <p:cNvGrpSpPr/>
            <p:nvPr/>
          </p:nvGrpSpPr>
          <p:grpSpPr>
            <a:xfrm>
              <a:off x="3543300" y="5974900"/>
              <a:ext cx="3313765" cy="523220"/>
              <a:chOff x="3985519" y="3044767"/>
              <a:chExt cx="3313765" cy="523220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3985519" y="3044767"/>
                <a:ext cx="331376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CD , DA</a:t>
                </a:r>
                <a:r>
                  <a:rPr kumimoji="0" lang="ar-KW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AB ,    BC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, 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79" name="رابط مستقيم 78"/>
              <p:cNvCxnSpPr/>
              <p:nvPr/>
            </p:nvCxnSpPr>
            <p:spPr>
              <a:xfrm flipH="1">
                <a:off x="4557486" y="310605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flipH="1">
                <a:off x="539568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H="1">
                <a:off x="6157686" y="3109685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>
                <a:off x="681445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مربع نص 84"/>
                <p:cNvSpPr txBox="1"/>
                <p:nvPr/>
              </p:nvSpPr>
              <p:spPr>
                <a:xfrm>
                  <a:off x="6934200" y="5898548"/>
                  <a:ext cx="534121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∴</m:t>
                        </m:r>
                      </m:oMath>
                    </m:oMathPara>
                  </a14:m>
                  <a:endPara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5" name="مربع نص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200" y="5898548"/>
                  <a:ext cx="534121" cy="58477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13542" r="-40230" b="-3333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7" name="مربع نص 86"/>
            <p:cNvSpPr txBox="1"/>
            <p:nvPr/>
          </p:nvSpPr>
          <p:spPr>
            <a:xfrm>
              <a:off x="838200" y="5949923"/>
              <a:ext cx="317060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</p:grpSp>
      <p:sp>
        <p:nvSpPr>
          <p:cNvPr id="88" name="مستطيل مستدير الزوايا 87"/>
          <p:cNvSpPr/>
          <p:nvPr/>
        </p:nvSpPr>
        <p:spPr>
          <a:xfrm>
            <a:off x="228600" y="228600"/>
            <a:ext cx="926099" cy="367096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P119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" name="مجموعة 9"/>
          <p:cNvGrpSpPr/>
          <p:nvPr/>
        </p:nvGrpSpPr>
        <p:grpSpPr>
          <a:xfrm>
            <a:off x="-195942" y="228600"/>
            <a:ext cx="7391400" cy="954107"/>
            <a:chOff x="-195942" y="228600"/>
            <a:chExt cx="7391400" cy="954107"/>
          </a:xfrm>
        </p:grpSpPr>
        <p:sp>
          <p:nvSpPr>
            <p:cNvPr id="5" name="مربع نص 4"/>
            <p:cNvSpPr txBox="1"/>
            <p:nvPr/>
          </p:nvSpPr>
          <p:spPr>
            <a:xfrm>
              <a:off x="-195942" y="228600"/>
              <a:ext cx="7391400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     في الشكل المقابل 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AC ,  BD </a:t>
              </a:r>
              <a:r>
                <a:rPr kumimoji="0" lang="ar-KW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يتقاطعان في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أثبت أن أضلاع الرباعي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ABCD </a:t>
              </a:r>
              <a:r>
                <a:rPr kumimoji="0" lang="ar-KW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  <p:cxnSp>
          <p:nvCxnSpPr>
            <p:cNvPr id="89" name="رابط مستقيم 88"/>
            <p:cNvCxnSpPr/>
            <p:nvPr/>
          </p:nvCxnSpPr>
          <p:spPr>
            <a:xfrm flipH="1">
              <a:off x="3247572" y="304800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رابط مستقيم 89"/>
            <p:cNvCxnSpPr/>
            <p:nvPr/>
          </p:nvCxnSpPr>
          <p:spPr>
            <a:xfrm flipH="1">
              <a:off x="3933372" y="304800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مجموعة 24"/>
          <p:cNvGrpSpPr/>
          <p:nvPr/>
        </p:nvGrpSpPr>
        <p:grpSpPr>
          <a:xfrm>
            <a:off x="312060" y="1062335"/>
            <a:ext cx="2995100" cy="1913930"/>
            <a:chOff x="312060" y="1062335"/>
            <a:chExt cx="2995100" cy="1913930"/>
          </a:xfrm>
        </p:grpSpPr>
        <p:grpSp>
          <p:nvGrpSpPr>
            <p:cNvPr id="36" name="مجموعة 35"/>
            <p:cNvGrpSpPr/>
            <p:nvPr/>
          </p:nvGrpSpPr>
          <p:grpSpPr>
            <a:xfrm>
              <a:off x="312060" y="1062335"/>
              <a:ext cx="2995100" cy="1913930"/>
              <a:chOff x="312060" y="1362670"/>
              <a:chExt cx="2995100" cy="1913930"/>
            </a:xfrm>
          </p:grpSpPr>
          <p:sp>
            <p:nvSpPr>
              <p:cNvPr id="7" name="AutoShape 6"/>
              <p:cNvSpPr>
                <a:spLocks noChangeArrowheads="1"/>
              </p:cNvSpPr>
              <p:nvPr/>
            </p:nvSpPr>
            <p:spPr bwMode="auto">
              <a:xfrm flipV="1">
                <a:off x="597567" y="1528792"/>
                <a:ext cx="2350689" cy="150831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9 w 21600"/>
                  <a:gd name="T13" fmla="*/ 4500 h 21600"/>
                  <a:gd name="T14" fmla="*/ 17101 w 21600"/>
                  <a:gd name="T15" fmla="*/ 17100 h 21600"/>
                  <a:gd name="connsiteX0" fmla="*/ 0 w 21183"/>
                  <a:gd name="connsiteY0" fmla="*/ 2447 h 21600"/>
                  <a:gd name="connsiteX1" fmla="*/ 4983 w 21183"/>
                  <a:gd name="connsiteY1" fmla="*/ 21600 h 21600"/>
                  <a:gd name="connsiteX2" fmla="*/ 15783 w 21183"/>
                  <a:gd name="connsiteY2" fmla="*/ 21600 h 21600"/>
                  <a:gd name="connsiteX3" fmla="*/ 21183 w 21183"/>
                  <a:gd name="connsiteY3" fmla="*/ 0 h 21600"/>
                  <a:gd name="connsiteX4" fmla="*/ 0 w 21183"/>
                  <a:gd name="connsiteY4" fmla="*/ 2447 h 21600"/>
                  <a:gd name="connsiteX0" fmla="*/ 0 w 21183"/>
                  <a:gd name="connsiteY0" fmla="*/ 2447 h 21600"/>
                  <a:gd name="connsiteX1" fmla="*/ 7697 w 21183"/>
                  <a:gd name="connsiteY1" fmla="*/ 19357 h 21600"/>
                  <a:gd name="connsiteX2" fmla="*/ 15783 w 21183"/>
                  <a:gd name="connsiteY2" fmla="*/ 21600 h 21600"/>
                  <a:gd name="connsiteX3" fmla="*/ 21183 w 21183"/>
                  <a:gd name="connsiteY3" fmla="*/ 0 h 21600"/>
                  <a:gd name="connsiteX4" fmla="*/ 0 w 21183"/>
                  <a:gd name="connsiteY4" fmla="*/ 2447 h 21600"/>
                  <a:gd name="connsiteX0" fmla="*/ 0 w 16904"/>
                  <a:gd name="connsiteY0" fmla="*/ 2039 h 21192"/>
                  <a:gd name="connsiteX1" fmla="*/ 7697 w 16904"/>
                  <a:gd name="connsiteY1" fmla="*/ 18949 h 21192"/>
                  <a:gd name="connsiteX2" fmla="*/ 15783 w 16904"/>
                  <a:gd name="connsiteY2" fmla="*/ 21192 h 21192"/>
                  <a:gd name="connsiteX3" fmla="*/ 16904 w 16904"/>
                  <a:gd name="connsiteY3" fmla="*/ 0 h 21192"/>
                  <a:gd name="connsiteX4" fmla="*/ 0 w 16904"/>
                  <a:gd name="connsiteY4" fmla="*/ 2039 h 21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4" h="21192">
                    <a:moveTo>
                      <a:pt x="0" y="2039"/>
                    </a:moveTo>
                    <a:lnTo>
                      <a:pt x="7697" y="18949"/>
                    </a:lnTo>
                    <a:lnTo>
                      <a:pt x="15783" y="21192"/>
                    </a:lnTo>
                    <a:cubicBezTo>
                      <a:pt x="16157" y="14128"/>
                      <a:pt x="16530" y="7064"/>
                      <a:pt x="16904" y="0"/>
                    </a:cubicBezTo>
                    <a:lnTo>
                      <a:pt x="0" y="203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KW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مربع نص 10"/>
              <p:cNvSpPr txBox="1"/>
              <p:nvPr/>
            </p:nvSpPr>
            <p:spPr>
              <a:xfrm>
                <a:off x="1112440" y="1362670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مربع نص 11"/>
              <p:cNvSpPr txBox="1"/>
              <p:nvPr/>
            </p:nvSpPr>
            <p:spPr>
              <a:xfrm>
                <a:off x="2804886" y="14433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" name="مربع نص 12"/>
              <p:cNvSpPr txBox="1"/>
              <p:nvPr/>
            </p:nvSpPr>
            <p:spPr>
              <a:xfrm>
                <a:off x="2895600" y="28149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مربع نص 13"/>
              <p:cNvSpPr txBox="1"/>
              <p:nvPr/>
            </p:nvSpPr>
            <p:spPr>
              <a:xfrm>
                <a:off x="312060" y="28149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9" name="رابط مستقيم 8"/>
            <p:cNvCxnSpPr/>
            <p:nvPr/>
          </p:nvCxnSpPr>
          <p:spPr>
            <a:xfrm flipH="1">
              <a:off x="612081" y="1242971"/>
              <a:ext cx="2194801" cy="136319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رابط مستقيم 90"/>
            <p:cNvCxnSpPr>
              <a:endCxn id="7" idx="3"/>
            </p:cNvCxnSpPr>
            <p:nvPr/>
          </p:nvCxnSpPr>
          <p:spPr>
            <a:xfrm>
              <a:off x="1676401" y="1395371"/>
              <a:ext cx="1271855" cy="1341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مربع نص 91"/>
            <p:cNvSpPr txBox="1"/>
            <p:nvPr/>
          </p:nvSpPr>
          <p:spPr>
            <a:xfrm>
              <a:off x="1722040" y="1752600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35" name="مجموعة 34"/>
          <p:cNvGrpSpPr/>
          <p:nvPr/>
        </p:nvGrpSpPr>
        <p:grpSpPr>
          <a:xfrm>
            <a:off x="3247572" y="1524000"/>
            <a:ext cx="5455840" cy="580279"/>
            <a:chOff x="3247572" y="1910400"/>
            <a:chExt cx="5455840" cy="580279"/>
          </a:xfrm>
        </p:grpSpPr>
        <p:grpSp>
          <p:nvGrpSpPr>
            <p:cNvPr id="31" name="مجموعة 30"/>
            <p:cNvGrpSpPr/>
            <p:nvPr/>
          </p:nvGrpSpPr>
          <p:grpSpPr>
            <a:xfrm>
              <a:off x="3247572" y="1920287"/>
              <a:ext cx="5455840" cy="570392"/>
              <a:chOff x="3383360" y="2010228"/>
              <a:chExt cx="5455840" cy="570392"/>
            </a:xfrm>
          </p:grpSpPr>
          <p:grpSp>
            <p:nvGrpSpPr>
              <p:cNvPr id="27" name="مجموعة 26"/>
              <p:cNvGrpSpPr/>
              <p:nvPr/>
            </p:nvGrpSpPr>
            <p:grpSpPr>
              <a:xfrm>
                <a:off x="3383360" y="2057400"/>
                <a:ext cx="5455840" cy="523220"/>
                <a:chOff x="3383360" y="2133600"/>
                <a:chExt cx="5455840" cy="52322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مربع نص 16"/>
                    <p:cNvSpPr txBox="1"/>
                    <p:nvPr/>
                  </p:nvSpPr>
                  <p:spPr>
                    <a:xfrm>
                      <a:off x="3383360" y="2133600"/>
                      <a:ext cx="545584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1">
                      <a:spAutoFit/>
                    </a:bodyPr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ABCD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KW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 panose="020B0604020202020204" pitchFamily="34" charset="0"/>
                        </a:rPr>
                        <a:t> شكل رباعي فيه        </a:t>
                      </a:r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AC </a:t>
                      </a:r>
                      <a14:m>
                        <m:oMath xmlns:m="http://schemas.openxmlformats.org/officeDocument/2006/math"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   </m:t>
                          </m:r>
                        </m:oMath>
                      </a14:m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BD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=</a:t>
                      </a:r>
                      <a:endParaRPr kumimoji="0" lang="ar-K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7" name="مربع نص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83360" y="2133600"/>
                      <a:ext cx="5455840" cy="523220"/>
                    </a:xfrm>
                    <a:prstGeom prst="rect">
                      <a:avLst/>
                    </a:prstGeom>
                    <a:blipFill rotWithShape="1">
                      <a:blip r:embed="rId12"/>
                      <a:stretch>
                        <a:fillRect t="-13953" r="-894" b="-3255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ar-KW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1" name="رابط مستقيم 20"/>
                <p:cNvCxnSpPr/>
                <p:nvPr/>
              </p:nvCxnSpPr>
              <p:spPr>
                <a:xfrm flipH="1">
                  <a:off x="3581400" y="2177142"/>
                  <a:ext cx="410030" cy="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رابط مستقيم 25"/>
                <p:cNvCxnSpPr/>
                <p:nvPr/>
              </p:nvCxnSpPr>
              <p:spPr>
                <a:xfrm flipH="1">
                  <a:off x="4568370" y="2180772"/>
                  <a:ext cx="410030" cy="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مربع نص 28"/>
                  <p:cNvSpPr txBox="1"/>
                  <p:nvPr/>
                </p:nvSpPr>
                <p:spPr>
                  <a:xfrm>
                    <a:off x="5243286" y="2010228"/>
                    <a:ext cx="812915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{"/>
                              <m:endChr m:val="}"/>
                              <m:ctrlPr>
                                <a:rPr kumimoji="0" lang="ar-KW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kumimoji="0" lang="en-US" sz="2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O</m:t>
                              </m:r>
                            </m:e>
                          </m:d>
                        </m:oMath>
                      </m:oMathPara>
                    </a14:m>
                    <a:endPara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9" name="مربع نص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43286" y="2010228"/>
                    <a:ext cx="812915" cy="523220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 t="-11628" r="-19549" b="-31395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مربع نص 33"/>
                <p:cNvSpPr txBox="1"/>
                <p:nvPr/>
              </p:nvSpPr>
              <p:spPr>
                <a:xfrm>
                  <a:off x="3838971" y="1910400"/>
                  <a:ext cx="529312" cy="523220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∩</m:t>
                        </m:r>
                      </m:oMath>
                    </m:oMathPara>
                  </a14:m>
                  <a:endPara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4" name="مربع نص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8971" y="1910400"/>
                  <a:ext cx="529312" cy="52322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t="-11765" r="-31034" b="-31765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مجموعة 92"/>
          <p:cNvGrpSpPr/>
          <p:nvPr/>
        </p:nvGrpSpPr>
        <p:grpSpPr>
          <a:xfrm>
            <a:off x="1635379" y="3383914"/>
            <a:ext cx="2672841" cy="580279"/>
            <a:chOff x="3247572" y="1910400"/>
            <a:chExt cx="2672841" cy="580279"/>
          </a:xfrm>
        </p:grpSpPr>
        <p:grpSp>
          <p:nvGrpSpPr>
            <p:cNvPr id="94" name="مجموعة 93"/>
            <p:cNvGrpSpPr/>
            <p:nvPr/>
          </p:nvGrpSpPr>
          <p:grpSpPr>
            <a:xfrm>
              <a:off x="3247572" y="1920287"/>
              <a:ext cx="2672841" cy="570392"/>
              <a:chOff x="3383360" y="2010228"/>
              <a:chExt cx="2672841" cy="570392"/>
            </a:xfrm>
          </p:grpSpPr>
          <p:grpSp>
            <p:nvGrpSpPr>
              <p:cNvPr id="96" name="مجموعة 95"/>
              <p:cNvGrpSpPr/>
              <p:nvPr/>
            </p:nvGrpSpPr>
            <p:grpSpPr>
              <a:xfrm>
                <a:off x="3383360" y="2057400"/>
                <a:ext cx="1878070" cy="523220"/>
                <a:chOff x="3383360" y="2133600"/>
                <a:chExt cx="1878070" cy="52322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3" name="مربع نص 102"/>
                    <p:cNvSpPr txBox="1"/>
                    <p:nvPr/>
                  </p:nvSpPr>
                  <p:spPr>
                    <a:xfrm>
                      <a:off x="3383360" y="2133600"/>
                      <a:ext cx="187807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1">
                      <a:spAutoFit/>
                    </a:bodyPr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AC </a:t>
                      </a:r>
                      <a14:m>
                        <m:oMath xmlns:m="http://schemas.openxmlformats.org/officeDocument/2006/math"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   </m:t>
                          </m:r>
                        </m:oMath>
                      </a14:m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BD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=</a:t>
                      </a:r>
                      <a:endParaRPr kumimoji="0" lang="ar-K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03" name="مربع نص 10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83360" y="2133600"/>
                      <a:ext cx="1878070" cy="523220"/>
                    </a:xfrm>
                    <a:prstGeom prst="rect">
                      <a:avLst/>
                    </a:prstGeom>
                    <a:blipFill rotWithShape="1">
                      <a:blip r:embed="rId15"/>
                      <a:stretch>
                        <a:fillRect l="-1623" t="-10465" r="-7143" b="-3255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ar-KW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04" name="رابط مستقيم 103"/>
                <p:cNvCxnSpPr/>
                <p:nvPr/>
              </p:nvCxnSpPr>
              <p:spPr>
                <a:xfrm flipH="1">
                  <a:off x="3581400" y="2177142"/>
                  <a:ext cx="410030" cy="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رابط مستقيم 104"/>
                <p:cNvCxnSpPr/>
                <p:nvPr/>
              </p:nvCxnSpPr>
              <p:spPr>
                <a:xfrm flipH="1">
                  <a:off x="4539342" y="2180772"/>
                  <a:ext cx="410030" cy="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2" name="مربع نص 101"/>
                  <p:cNvSpPr txBox="1"/>
                  <p:nvPr/>
                </p:nvSpPr>
                <p:spPr>
                  <a:xfrm>
                    <a:off x="5243286" y="2010228"/>
                    <a:ext cx="812915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begChr m:val="{"/>
                              <m:endChr m:val="}"/>
                              <m:ctrlPr>
                                <a:rPr kumimoji="0" lang="ar-KW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kumimoji="0" lang="en-US" sz="28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O</m:t>
                              </m:r>
                            </m:e>
                          </m:d>
                        </m:oMath>
                      </m:oMathPara>
                    </a14:m>
                    <a:endPara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02" name="مربع نص 10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43286" y="2010228"/>
                    <a:ext cx="812915" cy="52322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t="-11628" r="-19403" b="-31395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مربع نص 94"/>
                <p:cNvSpPr txBox="1"/>
                <p:nvPr/>
              </p:nvSpPr>
              <p:spPr>
                <a:xfrm>
                  <a:off x="3838971" y="1910400"/>
                  <a:ext cx="529312" cy="523220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∩</m:t>
                        </m:r>
                      </m:oMath>
                    </m:oMathPara>
                  </a14:m>
                  <a:endPara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5" name="مربع نص 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38971" y="1910400"/>
                  <a:ext cx="529312" cy="523220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t="-11628" r="-32184" b="-31395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مجموعة 38"/>
          <p:cNvGrpSpPr/>
          <p:nvPr/>
        </p:nvGrpSpPr>
        <p:grpSpPr>
          <a:xfrm>
            <a:off x="4696418" y="3352800"/>
            <a:ext cx="2694982" cy="580279"/>
            <a:chOff x="4696418" y="3585896"/>
            <a:chExt cx="2694982" cy="580279"/>
          </a:xfrm>
        </p:grpSpPr>
        <p:grpSp>
          <p:nvGrpSpPr>
            <p:cNvPr id="106" name="مجموعة 105"/>
            <p:cNvGrpSpPr/>
            <p:nvPr/>
          </p:nvGrpSpPr>
          <p:grpSpPr>
            <a:xfrm>
              <a:off x="4718559" y="3585896"/>
              <a:ext cx="2672841" cy="580279"/>
              <a:chOff x="3247572" y="1910400"/>
              <a:chExt cx="2672841" cy="580279"/>
            </a:xfrm>
          </p:grpSpPr>
          <p:grpSp>
            <p:nvGrpSpPr>
              <p:cNvPr id="107" name="مجموعة 106"/>
              <p:cNvGrpSpPr/>
              <p:nvPr/>
            </p:nvGrpSpPr>
            <p:grpSpPr>
              <a:xfrm>
                <a:off x="3247572" y="1920287"/>
                <a:ext cx="2672841" cy="570392"/>
                <a:chOff x="3383360" y="2010228"/>
                <a:chExt cx="2672841" cy="57039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1" name="مربع نص 110"/>
                    <p:cNvSpPr txBox="1"/>
                    <p:nvPr/>
                  </p:nvSpPr>
                  <p:spPr>
                    <a:xfrm>
                      <a:off x="3383360" y="2057400"/>
                      <a:ext cx="1878070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1">
                      <a:spAutoFit/>
                    </a:bodyPr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AC </a:t>
                      </a:r>
                      <a14:m>
                        <m:oMath xmlns:m="http://schemas.openxmlformats.org/officeDocument/2006/math"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   </m:t>
                          </m:r>
                        </m:oMath>
                      </a14:m>
                      <a:r>
                        <a:rPr kumimoji="0" lang="en-US" sz="2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   BD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=</a:t>
                      </a:r>
                      <a:endParaRPr kumimoji="0" lang="ar-K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1" name="مربع نص 11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383360" y="2057400"/>
                      <a:ext cx="1878070" cy="523220"/>
                    </a:xfrm>
                    <a:prstGeom prst="rect">
                      <a:avLst/>
                    </a:prstGeom>
                    <a:blipFill rotWithShape="1">
                      <a:blip r:embed="rId18"/>
                      <a:stretch>
                        <a:fillRect l="-1623" t="-10465" r="-7143" b="-3255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ar-KW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0" name="مربع نص 109"/>
                    <p:cNvSpPr txBox="1"/>
                    <p:nvPr/>
                  </p:nvSpPr>
                  <p:spPr>
                    <a:xfrm>
                      <a:off x="5243286" y="2010228"/>
                      <a:ext cx="812915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1">
                      <a:spAutoFit/>
                    </a:bodyPr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begChr m:val="{"/>
                                <m:endChr m:val="}"/>
                                <m:ctrlPr>
                                  <a:rPr kumimoji="0" lang="ar-KW" sz="28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kumimoji="0" lang="en-US" sz="2800" b="0" i="0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O</m:t>
                                </m:r>
                              </m:e>
                            </m:d>
                          </m:oMath>
                        </m:oMathPara>
                      </a14:m>
                      <a:endParaRPr kumimoji="0" lang="ar-KW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10" name="مربع نص 10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43286" y="2010228"/>
                      <a:ext cx="812915" cy="523220"/>
                    </a:xfrm>
                    <a:prstGeom prst="rect">
                      <a:avLst/>
                    </a:prstGeom>
                    <a:blipFill rotWithShape="1">
                      <a:blip r:embed="rId19"/>
                      <a:stretch>
                        <a:fillRect t="-11765" r="-19403" b="-3294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ar-KW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8" name="مربع نص 107"/>
                  <p:cNvSpPr txBox="1"/>
                  <p:nvPr/>
                </p:nvSpPr>
                <p:spPr>
                  <a:xfrm>
                    <a:off x="3838971" y="1910400"/>
                    <a:ext cx="529312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1">
                    <a:spAutoFit/>
                  </a:bodyPr>
                  <a:lstStyle/>
                  <a:p>
                    <a:pPr marL="0" marR="0" lvl="0" indent="0" algn="r" defTabSz="914400" rtl="1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kumimoji="0" lang="ar-KW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Cambria Math"/>
                            </a:rPr>
                            <m:t>∩</m:t>
                          </m:r>
                        </m:oMath>
                      </m:oMathPara>
                    </a14:m>
                    <a:endParaRPr kumimoji="0" lang="ar-KW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08" name="مربع نص 10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38971" y="1910400"/>
                    <a:ext cx="529312" cy="523220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 t="-11628" r="-32184" b="-31395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رابط كسهم مستقيم 113"/>
            <p:cNvCxnSpPr/>
            <p:nvPr/>
          </p:nvCxnSpPr>
          <p:spPr>
            <a:xfrm flipV="1">
              <a:off x="4696418" y="3667509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رابط كسهم مستقيم 114"/>
            <p:cNvCxnSpPr/>
            <p:nvPr/>
          </p:nvCxnSpPr>
          <p:spPr>
            <a:xfrm flipV="1">
              <a:off x="5784992" y="3648390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مجموعة 7"/>
          <p:cNvGrpSpPr/>
          <p:nvPr/>
        </p:nvGrpSpPr>
        <p:grpSpPr>
          <a:xfrm>
            <a:off x="6934200" y="5562600"/>
            <a:ext cx="1866179" cy="954107"/>
            <a:chOff x="6934200" y="5562600"/>
            <a:chExt cx="1866179" cy="954107"/>
          </a:xfrm>
        </p:grpSpPr>
        <p:sp>
          <p:nvSpPr>
            <p:cNvPr id="116" name="مربع نص 115"/>
            <p:cNvSpPr txBox="1"/>
            <p:nvPr/>
          </p:nvSpPr>
          <p:spPr>
            <a:xfrm>
              <a:off x="6934200" y="5562600"/>
              <a:ext cx="1866179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و بالمثل 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CD , DA</a:t>
              </a:r>
              <a:endPara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117" name="رابط مستقيم 116"/>
            <p:cNvCxnSpPr/>
            <p:nvPr/>
          </p:nvCxnSpPr>
          <p:spPr>
            <a:xfrm flipH="1">
              <a:off x="7667170" y="6048828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رابط مستقيم 117"/>
            <p:cNvCxnSpPr/>
            <p:nvPr/>
          </p:nvCxnSpPr>
          <p:spPr>
            <a:xfrm flipH="1">
              <a:off x="8276770" y="6052458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152400" y="6248400"/>
            <a:ext cx="408919" cy="441938"/>
          </a:xfrm>
          <a:prstGeom prst="actionButtonHom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00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6" grpId="0"/>
      <p:bldP spid="28" grpId="0"/>
      <p:bldP spid="83" grpId="0"/>
      <p:bldP spid="84" grpId="0"/>
      <p:bldP spid="97" grpId="0"/>
      <p:bldP spid="98" grpId="0"/>
      <p:bldP spid="99" grpId="0"/>
      <p:bldP spid="100" grpId="0"/>
      <p:bldP spid="101" grpId="0"/>
      <p:bldP spid="63" grpId="0"/>
      <p:bldP spid="64" grpId="0"/>
      <p:bldP spid="67" grpId="0"/>
      <p:bldP spid="72" grpId="0"/>
      <p:bldP spid="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B722B-A9AC-4D9D-BEA4-B8264B6ACB21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KW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مستطيل ذو زاوية واحدة مخدوشة 1"/>
          <p:cNvSpPr/>
          <p:nvPr/>
        </p:nvSpPr>
        <p:spPr>
          <a:xfrm>
            <a:off x="1676400" y="304800"/>
            <a:ext cx="6019800" cy="685800"/>
          </a:xfrm>
          <a:prstGeom prst="snip1Rect">
            <a:avLst>
              <a:gd name="adj" fmla="val 500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182880"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تابع حالات تعيين المستوى في الفضاء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8458200" y="1447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57200" y="1143000"/>
            <a:ext cx="7848600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أي مستقيمان متقاطعان يعينان مستويا واحدا فقط</a:t>
            </a:r>
          </a:p>
        </p:txBody>
      </p:sp>
      <p:sp>
        <p:nvSpPr>
          <p:cNvPr id="20" name="شكل بيضاوي 19"/>
          <p:cNvSpPr/>
          <p:nvPr/>
        </p:nvSpPr>
        <p:spPr>
          <a:xfrm>
            <a:off x="8458200" y="3868737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457200" y="3563937"/>
            <a:ext cx="7848600" cy="6858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أي مستقيمان متوازيان مختلفان يعينان مستويا واحدا فقط</a:t>
            </a:r>
          </a:p>
        </p:txBody>
      </p:sp>
      <p:grpSp>
        <p:nvGrpSpPr>
          <p:cNvPr id="36" name="Group 34"/>
          <p:cNvGrpSpPr>
            <a:grpSpLocks/>
          </p:cNvGrpSpPr>
          <p:nvPr/>
        </p:nvGrpSpPr>
        <p:grpSpPr bwMode="auto">
          <a:xfrm>
            <a:off x="2242814" y="1922010"/>
            <a:ext cx="4248773" cy="1659056"/>
            <a:chOff x="147" y="2568"/>
            <a:chExt cx="2688" cy="1351"/>
          </a:xfrm>
        </p:grpSpPr>
        <p:sp>
          <p:nvSpPr>
            <p:cNvPr id="37" name="AutoShape 35"/>
            <p:cNvSpPr>
              <a:spLocks noChangeArrowheads="1"/>
            </p:cNvSpPr>
            <p:nvPr/>
          </p:nvSpPr>
          <p:spPr bwMode="auto">
            <a:xfrm>
              <a:off x="147" y="2568"/>
              <a:ext cx="2688" cy="1200"/>
            </a:xfrm>
            <a:prstGeom prst="parallelogram">
              <a:avLst>
                <a:gd name="adj" fmla="val 56000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174" y="3343"/>
              <a:ext cx="384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</a:rPr>
                <a:t>G</a:t>
              </a:r>
              <a:r>
                <a:rPr kumimoji="0" lang="ar-KW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EEECE1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</a:rPr>
                <a:t>  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41" name="Group 39"/>
          <p:cNvGrpSpPr>
            <a:grpSpLocks/>
          </p:cNvGrpSpPr>
          <p:nvPr/>
        </p:nvGrpSpPr>
        <p:grpSpPr bwMode="auto">
          <a:xfrm>
            <a:off x="5180732" y="2319338"/>
            <a:ext cx="457645" cy="575718"/>
            <a:chOff x="1082" y="1069"/>
            <a:chExt cx="431" cy="431"/>
          </a:xfrm>
        </p:grpSpPr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1082" y="1111"/>
              <a:ext cx="431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44" name="Group 42"/>
          <p:cNvGrpSpPr>
            <a:grpSpLocks/>
          </p:cNvGrpSpPr>
          <p:nvPr/>
        </p:nvGrpSpPr>
        <p:grpSpPr bwMode="auto">
          <a:xfrm>
            <a:off x="2994025" y="1905000"/>
            <a:ext cx="3178952" cy="1296988"/>
            <a:chOff x="601" y="2568"/>
            <a:chExt cx="2012" cy="817"/>
          </a:xfrm>
        </p:grpSpPr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H="1">
              <a:off x="601" y="2795"/>
              <a:ext cx="1723" cy="59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296" y="2568"/>
                  <a:ext cx="317" cy="3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r" defTabSz="9144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32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ℓ</m:t>
                        </m:r>
                      </m:oMath>
                    </m:oMathPara>
                  </a14:m>
                  <a:endPara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46" name="Text 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96" y="2568"/>
                  <a:ext cx="317" cy="368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8" name="Line 46"/>
          <p:cNvSpPr>
            <a:spLocks noChangeShapeType="1"/>
          </p:cNvSpPr>
          <p:nvPr/>
        </p:nvSpPr>
        <p:spPr bwMode="auto">
          <a:xfrm>
            <a:off x="3346450" y="1976439"/>
            <a:ext cx="1453365" cy="1368425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50" name="Group 48"/>
          <p:cNvGrpSpPr>
            <a:grpSpLocks/>
          </p:cNvGrpSpPr>
          <p:nvPr/>
        </p:nvGrpSpPr>
        <p:grpSpPr bwMode="auto">
          <a:xfrm>
            <a:off x="3705364" y="2285680"/>
            <a:ext cx="1071562" cy="555580"/>
            <a:chOff x="1811" y="903"/>
            <a:chExt cx="408" cy="259"/>
          </a:xfrm>
        </p:grpSpPr>
        <p:sp>
          <p:nvSpPr>
            <p:cNvPr id="51" name="Oval 49"/>
            <p:cNvSpPr>
              <a:spLocks noChangeArrowheads="1"/>
            </p:cNvSpPr>
            <p:nvPr/>
          </p:nvSpPr>
          <p:spPr bwMode="auto">
            <a:xfrm>
              <a:off x="1973" y="1117"/>
              <a:ext cx="45" cy="4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52" name="Text Box 50"/>
            <p:cNvSpPr txBox="1">
              <a:spLocks noChangeArrowheads="1"/>
            </p:cNvSpPr>
            <p:nvPr/>
          </p:nvSpPr>
          <p:spPr bwMode="auto">
            <a:xfrm>
              <a:off x="1811" y="903"/>
              <a:ext cx="408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53" name="Group 51"/>
          <p:cNvGrpSpPr>
            <a:grpSpLocks/>
          </p:cNvGrpSpPr>
          <p:nvPr/>
        </p:nvGrpSpPr>
        <p:grpSpPr bwMode="auto">
          <a:xfrm>
            <a:off x="4110001" y="2927568"/>
            <a:ext cx="540467" cy="518817"/>
            <a:chOff x="822" y="891"/>
            <a:chExt cx="509" cy="551"/>
          </a:xfrm>
        </p:grpSpPr>
        <p:sp>
          <p:nvSpPr>
            <p:cNvPr id="54" name="Oval 52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55" name="Text Box 53"/>
            <p:cNvSpPr txBox="1">
              <a:spLocks noChangeArrowheads="1"/>
            </p:cNvSpPr>
            <p:nvPr/>
          </p:nvSpPr>
          <p:spPr bwMode="auto">
            <a:xfrm>
              <a:off x="822" y="891"/>
              <a:ext cx="431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56" name="Group 54"/>
          <p:cNvGrpSpPr>
            <a:grpSpLocks/>
          </p:cNvGrpSpPr>
          <p:nvPr/>
        </p:nvGrpSpPr>
        <p:grpSpPr bwMode="auto">
          <a:xfrm>
            <a:off x="2690812" y="4401401"/>
            <a:ext cx="3311525" cy="2074013"/>
            <a:chOff x="204" y="1203"/>
            <a:chExt cx="2631" cy="2319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57" name="AutoShape 55"/>
            <p:cNvSpPr>
              <a:spLocks noChangeArrowheads="1"/>
            </p:cNvSpPr>
            <p:nvPr/>
          </p:nvSpPr>
          <p:spPr bwMode="auto">
            <a:xfrm flipV="1">
              <a:off x="204" y="1247"/>
              <a:ext cx="2631" cy="227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9 w 21600"/>
                <a:gd name="T13" fmla="*/ 4500 h 21600"/>
                <a:gd name="T14" fmla="*/ 17101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9" name="Text Box 57"/>
            <p:cNvSpPr txBox="1">
              <a:spLocks noChangeArrowheads="1"/>
            </p:cNvSpPr>
            <p:nvPr/>
          </p:nvSpPr>
          <p:spPr bwMode="auto">
            <a:xfrm>
              <a:off x="766" y="1203"/>
              <a:ext cx="384" cy="7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arakat" pitchFamily="2" charset="0"/>
                  <a:ea typeface="+mn-ea"/>
                  <a:cs typeface="Times New Roman" pitchFamily="18" charset="0"/>
                  <a:sym typeface="Symbol" pitchFamily="18" charset="2"/>
                </a:rPr>
                <a:t>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1" name="Group 59"/>
          <p:cNvGrpSpPr>
            <a:grpSpLocks/>
          </p:cNvGrpSpPr>
          <p:nvPr/>
        </p:nvGrpSpPr>
        <p:grpSpPr bwMode="auto">
          <a:xfrm>
            <a:off x="2978150" y="5486404"/>
            <a:ext cx="2721557" cy="523875"/>
            <a:chOff x="294" y="1474"/>
            <a:chExt cx="1906" cy="330"/>
          </a:xfrm>
        </p:grpSpPr>
        <p:sp>
          <p:nvSpPr>
            <p:cNvPr id="62" name="Line 60"/>
            <p:cNvSpPr>
              <a:spLocks noChangeShapeType="1"/>
            </p:cNvSpPr>
            <p:nvPr/>
          </p:nvSpPr>
          <p:spPr bwMode="auto">
            <a:xfrm flipH="1">
              <a:off x="294" y="1797"/>
              <a:ext cx="1863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1837" y="1474"/>
                  <a:ext cx="363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571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𝓂</m:t>
                        </m:r>
                      </m:oMath>
                    </m:oMathPara>
                  </a14:m>
                  <a:endPara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63" name="Text 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837" y="1474"/>
                  <a:ext cx="363" cy="33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571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Group 62"/>
          <p:cNvGrpSpPr>
            <a:grpSpLocks/>
          </p:cNvGrpSpPr>
          <p:nvPr/>
        </p:nvGrpSpPr>
        <p:grpSpPr bwMode="auto">
          <a:xfrm>
            <a:off x="3194050" y="4752975"/>
            <a:ext cx="2149715" cy="541338"/>
            <a:chOff x="294" y="1661"/>
            <a:chExt cx="1830" cy="136"/>
          </a:xfrm>
        </p:grpSpPr>
        <p:sp>
          <p:nvSpPr>
            <p:cNvPr id="65" name="Line 63"/>
            <p:cNvSpPr>
              <a:spLocks noChangeShapeType="1"/>
            </p:cNvSpPr>
            <p:nvPr/>
          </p:nvSpPr>
          <p:spPr bwMode="auto">
            <a:xfrm flipH="1">
              <a:off x="294" y="1797"/>
              <a:ext cx="1830" cy="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753" y="1661"/>
                  <a:ext cx="363" cy="1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571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2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ℓ</m:t>
                        </m:r>
                      </m:oMath>
                    </m:oMathPara>
                  </a14:m>
                  <a:endParaRPr kumimoji="0" lang="en-US" sz="28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66" name="Text 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753" y="1661"/>
                  <a:ext cx="363" cy="1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571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Group 65"/>
          <p:cNvGrpSpPr>
            <a:grpSpLocks/>
          </p:cNvGrpSpPr>
          <p:nvPr/>
        </p:nvGrpSpPr>
        <p:grpSpPr bwMode="auto">
          <a:xfrm rot="1498140">
            <a:off x="4158740" y="5176622"/>
            <a:ext cx="647700" cy="579438"/>
            <a:chOff x="1895" y="1021"/>
            <a:chExt cx="408" cy="365"/>
          </a:xfrm>
        </p:grpSpPr>
        <p:sp>
          <p:nvSpPr>
            <p:cNvPr id="68" name="Oval 66"/>
            <p:cNvSpPr>
              <a:spLocks noChangeArrowheads="1"/>
            </p:cNvSpPr>
            <p:nvPr/>
          </p:nvSpPr>
          <p:spPr bwMode="auto">
            <a:xfrm>
              <a:off x="1973" y="1117"/>
              <a:ext cx="45" cy="45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69" name="Text Box 67"/>
            <p:cNvSpPr txBox="1">
              <a:spLocks noChangeArrowheads="1"/>
            </p:cNvSpPr>
            <p:nvPr/>
          </p:nvSpPr>
          <p:spPr bwMode="auto">
            <a:xfrm rot="20101860">
              <a:off x="1895" y="1021"/>
              <a:ext cx="4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70" name="Group 68"/>
          <p:cNvGrpSpPr>
            <a:grpSpLocks/>
          </p:cNvGrpSpPr>
          <p:nvPr/>
        </p:nvGrpSpPr>
        <p:grpSpPr bwMode="auto">
          <a:xfrm>
            <a:off x="4340622" y="5940425"/>
            <a:ext cx="459898" cy="520700"/>
            <a:chOff x="952" y="1069"/>
            <a:chExt cx="431" cy="553"/>
          </a:xfrm>
        </p:grpSpPr>
        <p:sp>
          <p:nvSpPr>
            <p:cNvPr id="71" name="Oval 69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2" name="Text Box 70"/>
            <p:cNvSpPr txBox="1">
              <a:spLocks noChangeArrowheads="1"/>
            </p:cNvSpPr>
            <p:nvPr/>
          </p:nvSpPr>
          <p:spPr bwMode="auto">
            <a:xfrm>
              <a:off x="952" y="1071"/>
              <a:ext cx="431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73" name="Group 71"/>
          <p:cNvGrpSpPr>
            <a:grpSpLocks/>
          </p:cNvGrpSpPr>
          <p:nvPr/>
        </p:nvGrpSpPr>
        <p:grpSpPr bwMode="auto">
          <a:xfrm>
            <a:off x="3425890" y="5956300"/>
            <a:ext cx="459899" cy="568721"/>
            <a:chOff x="1035" y="1069"/>
            <a:chExt cx="431" cy="604"/>
          </a:xfrm>
        </p:grpSpPr>
        <p:sp>
          <p:nvSpPr>
            <p:cNvPr id="74" name="Oval 72"/>
            <p:cNvSpPr>
              <a:spLocks noChangeArrowheads="1"/>
            </p:cNvSpPr>
            <p:nvPr/>
          </p:nvSpPr>
          <p:spPr bwMode="auto">
            <a:xfrm>
              <a:off x="1235" y="1069"/>
              <a:ext cx="96" cy="96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endParaRPr>
            </a:p>
          </p:txBody>
        </p:sp>
        <p:sp>
          <p:nvSpPr>
            <p:cNvPr id="75" name="Text Box 73"/>
            <p:cNvSpPr txBox="1">
              <a:spLocks noChangeArrowheads="1"/>
            </p:cNvSpPr>
            <p:nvPr/>
          </p:nvSpPr>
          <p:spPr bwMode="auto">
            <a:xfrm>
              <a:off x="1035" y="1122"/>
              <a:ext cx="431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1" u="none" strike="noStrike" kern="1200" cap="none" spc="0" normalizeH="0" baseline="0" noProof="0" dirty="0">
                  <a:ln>
                    <a:noFill/>
                  </a:ln>
                  <a:solidFill>
                    <a:srgbClr val="00CC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</p:grpSp>
      <p:sp>
        <p:nvSpPr>
          <p:cNvPr id="47" name="مستطيل مستدير الزوايا 46"/>
          <p:cNvSpPr/>
          <p:nvPr/>
        </p:nvSpPr>
        <p:spPr>
          <a:xfrm>
            <a:off x="323527" y="260648"/>
            <a:ext cx="926099" cy="432048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P118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ستطيل 5"/>
              <p:cNvSpPr/>
              <p:nvPr/>
            </p:nvSpPr>
            <p:spPr>
              <a:xfrm>
                <a:off x="2863671" y="2007045"/>
                <a:ext cx="66075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𝓂</m:t>
                      </m:r>
                    </m:oMath>
                  </m:oMathPara>
                </a14:m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مستطيل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3671" y="2007045"/>
                <a:ext cx="66075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0" name="Picture 11">
            <a:hlinkClick r:id="rId6" action="ppaction://hlinkfile"/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01" t="15183" r="47145" b="58511"/>
          <a:stretch/>
        </p:blipFill>
        <p:spPr bwMode="auto">
          <a:xfrm>
            <a:off x="7761592" y="5445224"/>
            <a:ext cx="751412" cy="6754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40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6" dur="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7" dur="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6" dur="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7" dur="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6" dur="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7" dur="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8" dur="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9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0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1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3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20" grpId="0" animBg="1"/>
      <p:bldP spid="21" grpId="0" animBg="1"/>
      <p:bldP spid="48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107950" y="44450"/>
            <a:ext cx="9001125" cy="6562725"/>
            <a:chOff x="68" y="28"/>
            <a:chExt cx="5670" cy="413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68" y="28"/>
              <a:ext cx="5670" cy="4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8"/>
              <a:ext cx="5675" cy="4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مستطيل مستدير الزوايا 15">
            <a:extLst>
              <a:ext uri="{FF2B5EF4-FFF2-40B4-BE49-F238E27FC236}">
                <a16:creationId xmlns:a16="http://schemas.microsoft.com/office/drawing/2014/main" id="{5EB1F2FE-B2C9-4FC4-9E74-DC037A8BB47E}"/>
              </a:ext>
            </a:extLst>
          </p:cNvPr>
          <p:cNvSpPr/>
          <p:nvPr/>
        </p:nvSpPr>
        <p:spPr>
          <a:xfrm>
            <a:off x="117224" y="69943"/>
            <a:ext cx="679951" cy="367096"/>
          </a:xfrm>
          <a:prstGeom prst="round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P49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وسيلة شرح بيضاوية 1">
            <a:extLst>
              <a:ext uri="{FF2B5EF4-FFF2-40B4-BE49-F238E27FC236}">
                <a16:creationId xmlns:a16="http://schemas.microsoft.com/office/drawing/2014/main" id="{21A4E46E-F733-4331-9203-8DA922C078C3}"/>
              </a:ext>
            </a:extLst>
          </p:cNvPr>
          <p:cNvSpPr/>
          <p:nvPr/>
        </p:nvSpPr>
        <p:spPr>
          <a:xfrm>
            <a:off x="3059832" y="158384"/>
            <a:ext cx="3237315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كراسة التمارين </a:t>
            </a:r>
          </a:p>
        </p:txBody>
      </p:sp>
    </p:spTree>
    <p:extLst>
      <p:ext uri="{BB962C8B-B14F-4D97-AF65-F5344CB8AC3E}">
        <p14:creationId xmlns:p14="http://schemas.microsoft.com/office/powerpoint/2010/main" val="3859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8928992" cy="7326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6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AE2D0-0CF1-4639-8F4F-583F70A8F0DD}" type="slidenum">
              <a:rPr kumimoji="0" lang="ar-KW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Arial" pitchFamily="34" charset="0"/>
              </a:rPr>
              <a:pPr marL="0" marR="0" lvl="0" indent="0" algn="l" defTabSz="914400" rtl="1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itchFamily="34" charset="0"/>
            </a:endParaRP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8" b="81829"/>
          <a:stretch/>
        </p:blipFill>
        <p:spPr bwMode="auto">
          <a:xfrm>
            <a:off x="3491880" y="3416247"/>
            <a:ext cx="4820882" cy="588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5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29"/>
          <a:stretch/>
        </p:blipFill>
        <p:spPr bwMode="auto">
          <a:xfrm>
            <a:off x="1348383" y="3518877"/>
            <a:ext cx="1495425" cy="58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AutoShape 2"/>
          <p:cNvSpPr>
            <a:spLocks noChangeArrowheads="1"/>
          </p:cNvSpPr>
          <p:nvPr/>
        </p:nvSpPr>
        <p:spPr bwMode="auto">
          <a:xfrm>
            <a:off x="3426545" y="2930971"/>
            <a:ext cx="2319337" cy="503238"/>
          </a:xfrm>
          <a:prstGeom prst="parallelogram">
            <a:avLst>
              <a:gd name="adj" fmla="val 119552"/>
            </a:avLst>
          </a:prstGeom>
          <a:solidFill>
            <a:srgbClr val="FFFFCC"/>
          </a:solidFill>
          <a:ln w="12700" algn="ctr">
            <a:solidFill>
              <a:srgbClr val="EBF25A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auto">
          <a:xfrm>
            <a:off x="4074245" y="1148209"/>
            <a:ext cx="1727200" cy="1774825"/>
          </a:xfrm>
          <a:prstGeom prst="rect">
            <a:avLst/>
          </a:prstGeom>
          <a:solidFill>
            <a:srgbClr val="000099"/>
          </a:solidFill>
          <a:ln w="19050" algn="ctr">
            <a:solidFill>
              <a:srgbClr val="EBF25A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0" name="AutoShape 4"/>
          <p:cNvSpPr>
            <a:spLocks noChangeArrowheads="1"/>
          </p:cNvSpPr>
          <p:nvPr/>
        </p:nvSpPr>
        <p:spPr bwMode="auto">
          <a:xfrm>
            <a:off x="3426545" y="1116459"/>
            <a:ext cx="2406650" cy="576262"/>
          </a:xfrm>
          <a:prstGeom prst="parallelogram">
            <a:avLst>
              <a:gd name="adj" fmla="val 120939"/>
            </a:avLst>
          </a:prstGeom>
          <a:solidFill>
            <a:srgbClr val="EBF25A">
              <a:alpha val="50195"/>
            </a:srgbClr>
          </a:solidFill>
          <a:ln w="1905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1" name="AutoShape 5"/>
          <p:cNvSpPr>
            <a:spLocks noChangeArrowheads="1"/>
          </p:cNvSpPr>
          <p:nvPr/>
        </p:nvSpPr>
        <p:spPr bwMode="auto">
          <a:xfrm rot="8406582">
            <a:off x="4472682" y="1645096"/>
            <a:ext cx="1979613" cy="1366838"/>
          </a:xfrm>
          <a:prstGeom prst="parallelogram">
            <a:avLst>
              <a:gd name="adj" fmla="val 83238"/>
            </a:avLst>
          </a:prstGeom>
          <a:solidFill>
            <a:srgbClr val="E773C9">
              <a:alpha val="50195"/>
            </a:srgbClr>
          </a:solidFill>
          <a:ln w="19050" algn="ctr">
            <a:solidFill>
              <a:srgbClr val="EBF25A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2" name="AutoShape 24"/>
          <p:cNvSpPr>
            <a:spLocks noChangeArrowheads="1"/>
          </p:cNvSpPr>
          <p:nvPr/>
        </p:nvSpPr>
        <p:spPr bwMode="auto">
          <a:xfrm rot="8406582">
            <a:off x="2762996" y="1619696"/>
            <a:ext cx="1979612" cy="1366838"/>
          </a:xfrm>
          <a:prstGeom prst="parallelogram">
            <a:avLst>
              <a:gd name="adj" fmla="val 83238"/>
            </a:avLst>
          </a:prstGeom>
          <a:solidFill>
            <a:srgbClr val="00FF00"/>
          </a:solidFill>
          <a:ln w="19050" algn="ctr">
            <a:solidFill>
              <a:srgbClr val="EBF25A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53" name="Rectangle 25"/>
          <p:cNvSpPr>
            <a:spLocks noChangeArrowheads="1"/>
          </p:cNvSpPr>
          <p:nvPr/>
        </p:nvSpPr>
        <p:spPr bwMode="auto">
          <a:xfrm>
            <a:off x="3426545" y="1687959"/>
            <a:ext cx="1727200" cy="1774825"/>
          </a:xfrm>
          <a:prstGeom prst="rect">
            <a:avLst/>
          </a:prstGeom>
          <a:solidFill>
            <a:srgbClr val="FF0066">
              <a:alpha val="70195"/>
            </a:srgbClr>
          </a:solidFill>
          <a:ln w="19050" algn="ctr">
            <a:solidFill>
              <a:srgbClr val="EBF25A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cxnSp>
        <p:nvCxnSpPr>
          <p:cNvPr id="54" name="رابط مستقيم 53"/>
          <p:cNvCxnSpPr/>
          <p:nvPr/>
        </p:nvCxnSpPr>
        <p:spPr bwMode="auto">
          <a:xfrm flipH="1" flipV="1">
            <a:off x="4074246" y="2924943"/>
            <a:ext cx="1727199" cy="6028"/>
          </a:xfrm>
          <a:prstGeom prst="lin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رابط مستقيم 54"/>
          <p:cNvCxnSpPr/>
          <p:nvPr/>
        </p:nvCxnSpPr>
        <p:spPr bwMode="auto">
          <a:xfrm flipH="1">
            <a:off x="3488534" y="2911088"/>
            <a:ext cx="528536" cy="517912"/>
          </a:xfrm>
          <a:prstGeom prst="lin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رابط مستقيم 55"/>
          <p:cNvCxnSpPr/>
          <p:nvPr/>
        </p:nvCxnSpPr>
        <p:spPr bwMode="auto">
          <a:xfrm>
            <a:off x="4074245" y="1169363"/>
            <a:ext cx="0" cy="1761608"/>
          </a:xfrm>
          <a:prstGeom prst="line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7" name="مربع نص 56"/>
          <p:cNvSpPr txBox="1"/>
          <p:nvPr/>
        </p:nvSpPr>
        <p:spPr>
          <a:xfrm>
            <a:off x="3059832" y="1393612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A</a:t>
            </a:r>
          </a:p>
        </p:txBody>
      </p:sp>
      <p:sp>
        <p:nvSpPr>
          <p:cNvPr id="58" name="مربع نص 57"/>
          <p:cNvSpPr txBox="1"/>
          <p:nvPr/>
        </p:nvSpPr>
        <p:spPr>
          <a:xfrm>
            <a:off x="5148064" y="1484784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B</a:t>
            </a:r>
          </a:p>
        </p:txBody>
      </p:sp>
      <p:sp>
        <p:nvSpPr>
          <p:cNvPr id="59" name="مربع نص 58"/>
          <p:cNvSpPr txBox="1"/>
          <p:nvPr/>
        </p:nvSpPr>
        <p:spPr>
          <a:xfrm>
            <a:off x="5796136" y="980728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C</a:t>
            </a:r>
          </a:p>
        </p:txBody>
      </p:sp>
      <p:sp>
        <p:nvSpPr>
          <p:cNvPr id="60" name="مربع نص 59"/>
          <p:cNvSpPr txBox="1"/>
          <p:nvPr/>
        </p:nvSpPr>
        <p:spPr>
          <a:xfrm>
            <a:off x="3635896" y="921267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D</a:t>
            </a:r>
          </a:p>
        </p:txBody>
      </p:sp>
      <p:sp>
        <p:nvSpPr>
          <p:cNvPr id="61" name="مربع نص 60"/>
          <p:cNvSpPr txBox="1"/>
          <p:nvPr/>
        </p:nvSpPr>
        <p:spPr>
          <a:xfrm>
            <a:off x="3059832" y="3111351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E</a:t>
            </a:r>
          </a:p>
        </p:txBody>
      </p:sp>
      <p:sp>
        <p:nvSpPr>
          <p:cNvPr id="62" name="مربع نص 61"/>
          <p:cNvSpPr txBox="1"/>
          <p:nvPr/>
        </p:nvSpPr>
        <p:spPr>
          <a:xfrm>
            <a:off x="4067944" y="2463279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H</a:t>
            </a:r>
          </a:p>
        </p:txBody>
      </p:sp>
      <p:sp>
        <p:nvSpPr>
          <p:cNvPr id="63" name="مربع نص 62"/>
          <p:cNvSpPr txBox="1"/>
          <p:nvPr/>
        </p:nvSpPr>
        <p:spPr>
          <a:xfrm>
            <a:off x="5796136" y="2607295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G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5220072" y="3183359"/>
            <a:ext cx="288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2D2DB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/>
                <a:ea typeface="+mn-ea"/>
                <a:cs typeface="Times New Roman"/>
              </a:rPr>
              <a:t>F</a:t>
            </a:r>
          </a:p>
        </p:txBody>
      </p:sp>
      <p:sp>
        <p:nvSpPr>
          <p:cNvPr id="14" name="متوازي أضلاع 13"/>
          <p:cNvSpPr/>
          <p:nvPr/>
        </p:nvSpPr>
        <p:spPr bwMode="auto">
          <a:xfrm rot="25620000">
            <a:off x="3534249" y="1385742"/>
            <a:ext cx="2085265" cy="1814822"/>
          </a:xfrm>
          <a:prstGeom prst="parallelogram">
            <a:avLst>
              <a:gd name="adj" fmla="val 39827"/>
            </a:avLst>
          </a:prstGeom>
          <a:blipFill>
            <a:blip r:embed="rId6"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cxnSp>
        <p:nvCxnSpPr>
          <p:cNvPr id="16" name="رابط مستقيم 15"/>
          <p:cNvCxnSpPr/>
          <p:nvPr/>
        </p:nvCxnSpPr>
        <p:spPr bwMode="auto">
          <a:xfrm>
            <a:off x="5145683" y="1644128"/>
            <a:ext cx="0" cy="1770063"/>
          </a:xfrm>
          <a:prstGeom prst="line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5400000" scaled="1"/>
          </a:gra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رابط مستقيم 68"/>
          <p:cNvCxnSpPr/>
          <p:nvPr/>
        </p:nvCxnSpPr>
        <p:spPr bwMode="auto">
          <a:xfrm>
            <a:off x="3996929" y="2905061"/>
            <a:ext cx="1727199" cy="19883"/>
          </a:xfrm>
          <a:prstGeom prst="line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5400000" scaled="1"/>
          </a:gra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Oval 82"/>
          <p:cNvSpPr>
            <a:spLocks noChangeArrowheads="1"/>
          </p:cNvSpPr>
          <p:nvPr/>
        </p:nvSpPr>
        <p:spPr bwMode="auto">
          <a:xfrm rot="15509756">
            <a:off x="5059424" y="3338666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2" name="Oval 82"/>
          <p:cNvSpPr>
            <a:spLocks noChangeArrowheads="1"/>
          </p:cNvSpPr>
          <p:nvPr/>
        </p:nvSpPr>
        <p:spPr bwMode="auto">
          <a:xfrm rot="15509756">
            <a:off x="3971755" y="2852337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3" name="Oval 82"/>
          <p:cNvSpPr>
            <a:spLocks noChangeArrowheads="1"/>
          </p:cNvSpPr>
          <p:nvPr/>
        </p:nvSpPr>
        <p:spPr bwMode="auto">
          <a:xfrm rot="15509756">
            <a:off x="3920943" y="1199102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4" name="Oval 82"/>
          <p:cNvSpPr>
            <a:spLocks noChangeArrowheads="1"/>
          </p:cNvSpPr>
          <p:nvPr/>
        </p:nvSpPr>
        <p:spPr bwMode="auto">
          <a:xfrm rot="15509756">
            <a:off x="5049544" y="1624122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5" name="شكل بيضاوي 74"/>
          <p:cNvSpPr/>
          <p:nvPr/>
        </p:nvSpPr>
        <p:spPr bwMode="auto">
          <a:xfrm>
            <a:off x="1484542" y="3518877"/>
            <a:ext cx="432048" cy="545444"/>
          </a:xfrm>
          <a:prstGeom prst="ellipse">
            <a:avLst/>
          </a:prstGeom>
          <a:solidFill>
            <a:srgbClr val="FF0000">
              <a:alpha val="21176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sp>
        <p:nvSpPr>
          <p:cNvPr id="78" name="متوازي أضلاع 77"/>
          <p:cNvSpPr/>
          <p:nvPr/>
        </p:nvSpPr>
        <p:spPr bwMode="auto">
          <a:xfrm rot="5400000">
            <a:off x="3421637" y="1650564"/>
            <a:ext cx="2355844" cy="1160189"/>
          </a:xfrm>
          <a:prstGeom prst="parallelogram">
            <a:avLst>
              <a:gd name="adj" fmla="val 46821"/>
            </a:avLst>
          </a:prstGeom>
          <a:blipFill>
            <a:blip r:embed="rId7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cxnSp>
        <p:nvCxnSpPr>
          <p:cNvPr id="29" name="رابط مستقيم 28"/>
          <p:cNvCxnSpPr/>
          <p:nvPr/>
        </p:nvCxnSpPr>
        <p:spPr bwMode="auto">
          <a:xfrm>
            <a:off x="4040648" y="1211560"/>
            <a:ext cx="0" cy="1693501"/>
          </a:xfrm>
          <a:prstGeom prst="line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5400000" scaled="1"/>
          </a:gradFill>
          <a:ln w="2857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Line 7"/>
          <p:cNvSpPr>
            <a:spLocks noChangeShapeType="1"/>
          </p:cNvSpPr>
          <p:nvPr/>
        </p:nvSpPr>
        <p:spPr bwMode="auto">
          <a:xfrm rot="214454" flipH="1">
            <a:off x="2985732" y="1562531"/>
            <a:ext cx="2500344" cy="19699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0" name="Line 7"/>
          <p:cNvSpPr>
            <a:spLocks noChangeShapeType="1"/>
          </p:cNvSpPr>
          <p:nvPr/>
        </p:nvSpPr>
        <p:spPr bwMode="auto">
          <a:xfrm rot="214454" flipH="1">
            <a:off x="3555211" y="2858864"/>
            <a:ext cx="2504384" cy="13231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4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0" t="22020" b="64298"/>
          <a:stretch/>
        </p:blipFill>
        <p:spPr bwMode="auto">
          <a:xfrm>
            <a:off x="3563888" y="4077072"/>
            <a:ext cx="4680520" cy="443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5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29"/>
          <a:stretch/>
        </p:blipFill>
        <p:spPr bwMode="auto">
          <a:xfrm>
            <a:off x="1348383" y="4077072"/>
            <a:ext cx="1495425" cy="58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شكل بيضاوي 42"/>
          <p:cNvSpPr/>
          <p:nvPr/>
        </p:nvSpPr>
        <p:spPr bwMode="auto">
          <a:xfrm>
            <a:off x="1475656" y="4098758"/>
            <a:ext cx="432048" cy="545444"/>
          </a:xfrm>
          <a:prstGeom prst="ellipse">
            <a:avLst/>
          </a:prstGeom>
          <a:solidFill>
            <a:srgbClr val="FF0000">
              <a:alpha val="21176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pic>
        <p:nvPicPr>
          <p:cNvPr id="44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7" t="40405" b="44203"/>
          <a:stretch/>
        </p:blipFill>
        <p:spPr bwMode="auto">
          <a:xfrm>
            <a:off x="3563888" y="4653136"/>
            <a:ext cx="4683866" cy="498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5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29"/>
          <a:stretch/>
        </p:blipFill>
        <p:spPr bwMode="auto">
          <a:xfrm>
            <a:off x="1331640" y="4653136"/>
            <a:ext cx="1495425" cy="58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Oval 82"/>
          <p:cNvSpPr>
            <a:spLocks noChangeArrowheads="1"/>
          </p:cNvSpPr>
          <p:nvPr/>
        </p:nvSpPr>
        <p:spPr bwMode="auto">
          <a:xfrm rot="15509756">
            <a:off x="3332649" y="1647993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47" name="Oval 82"/>
          <p:cNvSpPr>
            <a:spLocks noChangeArrowheads="1"/>
          </p:cNvSpPr>
          <p:nvPr/>
        </p:nvSpPr>
        <p:spPr bwMode="auto">
          <a:xfrm rot="15509756">
            <a:off x="5045901" y="1607528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67" name="Oval 82"/>
          <p:cNvSpPr>
            <a:spLocks noChangeArrowheads="1"/>
          </p:cNvSpPr>
          <p:nvPr/>
        </p:nvSpPr>
        <p:spPr bwMode="auto">
          <a:xfrm rot="15509756">
            <a:off x="5707496" y="1121731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0" name="Oval 82"/>
          <p:cNvSpPr>
            <a:spLocks noChangeArrowheads="1"/>
          </p:cNvSpPr>
          <p:nvPr/>
        </p:nvSpPr>
        <p:spPr bwMode="auto">
          <a:xfrm rot="15509756">
            <a:off x="5693671" y="2842240"/>
            <a:ext cx="172518" cy="106995"/>
          </a:xfrm>
          <a:prstGeom prst="ellipse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6" name="شكل بيضاوي 75"/>
          <p:cNvSpPr/>
          <p:nvPr/>
        </p:nvSpPr>
        <p:spPr bwMode="auto">
          <a:xfrm>
            <a:off x="2195736" y="4683756"/>
            <a:ext cx="432048" cy="545444"/>
          </a:xfrm>
          <a:prstGeom prst="ellipse">
            <a:avLst/>
          </a:prstGeom>
          <a:solidFill>
            <a:srgbClr val="FF0000">
              <a:alpha val="21176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pic>
        <p:nvPicPr>
          <p:cNvPr id="7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8" t="61783" b="24963"/>
          <a:stretch/>
        </p:blipFill>
        <p:spPr bwMode="auto">
          <a:xfrm>
            <a:off x="3570561" y="5301208"/>
            <a:ext cx="4673847" cy="42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5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29"/>
          <a:stretch/>
        </p:blipFill>
        <p:spPr bwMode="auto">
          <a:xfrm>
            <a:off x="1331640" y="5229200"/>
            <a:ext cx="1495425" cy="58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Line 6"/>
          <p:cNvSpPr>
            <a:spLocks noChangeShapeType="1"/>
          </p:cNvSpPr>
          <p:nvPr/>
        </p:nvSpPr>
        <p:spPr bwMode="auto">
          <a:xfrm rot="2131029" flipH="1">
            <a:off x="3448668" y="2817445"/>
            <a:ext cx="1772677" cy="1321746"/>
          </a:xfrm>
          <a:prstGeom prst="line">
            <a:avLst/>
          </a:prstGeom>
          <a:noFill/>
          <a:ln w="57150">
            <a:solidFill>
              <a:srgbClr val="F41B0A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1" name="Line 6"/>
          <p:cNvSpPr>
            <a:spLocks noChangeShapeType="1"/>
          </p:cNvSpPr>
          <p:nvPr/>
        </p:nvSpPr>
        <p:spPr bwMode="auto">
          <a:xfrm rot="2131029" flipH="1" flipV="1">
            <a:off x="5136708" y="1192995"/>
            <a:ext cx="1297434" cy="1747300"/>
          </a:xfrm>
          <a:prstGeom prst="line">
            <a:avLst/>
          </a:prstGeom>
          <a:noFill/>
          <a:ln w="57150">
            <a:solidFill>
              <a:srgbClr val="F41B0A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2" name="شكل بيضاوي 81"/>
          <p:cNvSpPr/>
          <p:nvPr/>
        </p:nvSpPr>
        <p:spPr bwMode="auto">
          <a:xfrm>
            <a:off x="2226800" y="5259820"/>
            <a:ext cx="432048" cy="545444"/>
          </a:xfrm>
          <a:prstGeom prst="ellipse">
            <a:avLst/>
          </a:prstGeom>
          <a:solidFill>
            <a:srgbClr val="FF0000">
              <a:alpha val="21176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pic>
        <p:nvPicPr>
          <p:cNvPr id="8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8" t="80168" b="5722"/>
          <a:stretch/>
        </p:blipFill>
        <p:spPr bwMode="auto">
          <a:xfrm>
            <a:off x="3498553" y="5949280"/>
            <a:ext cx="4673847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4" name="Picture 5"/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29"/>
          <a:stretch/>
        </p:blipFill>
        <p:spPr bwMode="auto">
          <a:xfrm>
            <a:off x="1331640" y="5805264"/>
            <a:ext cx="1495425" cy="588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5" name="Line 6"/>
          <p:cNvSpPr>
            <a:spLocks noChangeShapeType="1"/>
          </p:cNvSpPr>
          <p:nvPr/>
        </p:nvSpPr>
        <p:spPr bwMode="auto">
          <a:xfrm rot="2131029" flipH="1">
            <a:off x="3148714" y="881446"/>
            <a:ext cx="2178645" cy="1574555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6" name="Line 6"/>
          <p:cNvSpPr>
            <a:spLocks noChangeShapeType="1"/>
          </p:cNvSpPr>
          <p:nvPr/>
        </p:nvSpPr>
        <p:spPr bwMode="auto">
          <a:xfrm rot="2131029" flipH="1">
            <a:off x="5075923" y="465981"/>
            <a:ext cx="665294" cy="204267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 type="triangle" w="med" len="med"/>
            <a:tailEnd type="triangle" w="med" len="med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7" name="شكل بيضاوي 86"/>
          <p:cNvSpPr/>
          <p:nvPr/>
        </p:nvSpPr>
        <p:spPr bwMode="auto">
          <a:xfrm>
            <a:off x="1448360" y="5835884"/>
            <a:ext cx="432048" cy="545444"/>
          </a:xfrm>
          <a:prstGeom prst="ellipse">
            <a:avLst/>
          </a:prstGeom>
          <a:solidFill>
            <a:srgbClr val="FF0000">
              <a:alpha val="21176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Symbol" pitchFamily="18" charset="2"/>
            </a:endParaRPr>
          </a:p>
        </p:txBody>
      </p:sp>
      <p:sp>
        <p:nvSpPr>
          <p:cNvPr id="88" name="AutoShape 4"/>
          <p:cNvSpPr>
            <a:spLocks noChangeArrowheads="1"/>
          </p:cNvSpPr>
          <p:nvPr/>
        </p:nvSpPr>
        <p:spPr bwMode="auto">
          <a:xfrm>
            <a:off x="3483851" y="1149754"/>
            <a:ext cx="2406650" cy="576262"/>
          </a:xfrm>
          <a:prstGeom prst="parallelogram">
            <a:avLst>
              <a:gd name="adj" fmla="val 120939"/>
            </a:avLst>
          </a:prstGeom>
          <a:solidFill>
            <a:srgbClr val="FFC000">
              <a:alpha val="50195"/>
            </a:srgbClr>
          </a:solidFill>
          <a:ln w="1905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41081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1" dur="5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1" dur="5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8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8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2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2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5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14" grpId="0" animBg="1"/>
      <p:bldP spid="14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8" grpId="0" animBg="1"/>
      <p:bldP spid="78" grpId="1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3" grpId="0" animBg="1"/>
      <p:bldP spid="46" grpId="0" animBg="1"/>
      <p:bldP spid="46" grpId="1" animBg="1"/>
      <p:bldP spid="47" grpId="0" animBg="1"/>
      <p:bldP spid="47" grpId="1" animBg="1"/>
      <p:bldP spid="67" grpId="0" animBg="1"/>
      <p:bldP spid="67" grpId="1" animBg="1"/>
      <p:bldP spid="70" grpId="0" animBg="1"/>
      <p:bldP spid="70" grpId="1" animBg="1"/>
      <p:bldP spid="76" grpId="0" animBg="1"/>
      <p:bldP spid="80" grpId="0" animBg="1"/>
      <p:bldP spid="80" grpId="1" animBg="1"/>
      <p:bldP spid="80" grpId="2" animBg="1"/>
      <p:bldP spid="81" grpId="0" animBg="1"/>
      <p:bldP spid="81" grpId="1" animBg="1"/>
      <p:bldP spid="81" grpId="2" animBg="1"/>
      <p:bldP spid="82" grpId="0" animBg="1"/>
      <p:bldP spid="82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شغل 2014\كراسة تمارين 11 ع  فصل ثاني\صور كراسة التمارين 2014\4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63317" b="27658"/>
          <a:stretch/>
        </p:blipFill>
        <p:spPr bwMode="auto">
          <a:xfrm>
            <a:off x="3105775" y="751413"/>
            <a:ext cx="5715675" cy="1309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:\شغل 2014\كراسة تمارين 11 ع  فصل ثاني\صور كراسة التمارين 2014\4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89" t="62073" r="73396" b="22653"/>
          <a:stretch/>
        </p:blipFill>
        <p:spPr bwMode="auto">
          <a:xfrm>
            <a:off x="322550" y="1219200"/>
            <a:ext cx="3733800" cy="3317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 مستدير الزوايا 15"/>
          <p:cNvSpPr/>
          <p:nvPr/>
        </p:nvSpPr>
        <p:spPr>
          <a:xfrm>
            <a:off x="457200" y="548662"/>
            <a:ext cx="679951" cy="367096"/>
          </a:xfrm>
          <a:prstGeom prst="round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P47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49E6BE-5C2D-4A38-A9F8-662166B7DCF9}"/>
              </a:ext>
            </a:extLst>
          </p:cNvPr>
          <p:cNvSpPr/>
          <p:nvPr/>
        </p:nvSpPr>
        <p:spPr>
          <a:xfrm>
            <a:off x="6156176" y="2163528"/>
            <a:ext cx="1808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(ABD)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C7243C-77B5-4083-8B33-35590D581048}"/>
              </a:ext>
            </a:extLst>
          </p:cNvPr>
          <p:cNvSpPr/>
          <p:nvPr/>
        </p:nvSpPr>
        <p:spPr>
          <a:xfrm>
            <a:off x="6156176" y="3331591"/>
            <a:ext cx="1808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(ABC)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F7B194-0F8A-4B8C-91F0-D337D0B669E4}"/>
              </a:ext>
            </a:extLst>
          </p:cNvPr>
          <p:cNvSpPr/>
          <p:nvPr/>
        </p:nvSpPr>
        <p:spPr>
          <a:xfrm>
            <a:off x="6232376" y="4601928"/>
            <a:ext cx="1808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(ACD)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75B489F-3410-45D4-B617-37B32B6BC13B}"/>
              </a:ext>
            </a:extLst>
          </p:cNvPr>
          <p:cNvSpPr/>
          <p:nvPr/>
        </p:nvSpPr>
        <p:spPr>
          <a:xfrm>
            <a:off x="6248406" y="5754157"/>
            <a:ext cx="1776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(BCD)</a:t>
            </a:r>
          </a:p>
        </p:txBody>
      </p:sp>
      <p:sp>
        <p:nvSpPr>
          <p:cNvPr id="9" name="وسيلة شرح بيضاوية 1">
            <a:extLst>
              <a:ext uri="{FF2B5EF4-FFF2-40B4-BE49-F238E27FC236}">
                <a16:creationId xmlns:a16="http://schemas.microsoft.com/office/drawing/2014/main" id="{F7C5CD45-728D-43A6-82EC-BCBD5A3AD244}"/>
              </a:ext>
            </a:extLst>
          </p:cNvPr>
          <p:cNvSpPr/>
          <p:nvPr/>
        </p:nvSpPr>
        <p:spPr>
          <a:xfrm>
            <a:off x="3059832" y="158384"/>
            <a:ext cx="3237315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كراسة التمارين </a:t>
            </a:r>
          </a:p>
        </p:txBody>
      </p:sp>
    </p:spTree>
    <p:extLst>
      <p:ext uri="{BB962C8B-B14F-4D97-AF65-F5344CB8AC3E}">
        <p14:creationId xmlns:p14="http://schemas.microsoft.com/office/powerpoint/2010/main" val="3329307487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7" grpId="0"/>
      <p:bldP spid="18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شغل 2014\كراسة تمارين 11 ع  فصل ثاني\صور كراسة التمارين 2014\4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667" t="76862" r="3552" b="19192"/>
          <a:stretch/>
        </p:blipFill>
        <p:spPr bwMode="auto">
          <a:xfrm>
            <a:off x="1187624" y="929234"/>
            <a:ext cx="7878887" cy="618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شغل 2014\كراسة تمارين 11 ع  فصل ثاني\صور كراسة التمارين 2014\4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462" t="80146" r="23741" b="4338"/>
          <a:stretch/>
        </p:blipFill>
        <p:spPr bwMode="auto">
          <a:xfrm>
            <a:off x="704264" y="1772816"/>
            <a:ext cx="3205656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ستطيل مستدير الزوايا 13"/>
          <p:cNvSpPr/>
          <p:nvPr/>
        </p:nvSpPr>
        <p:spPr>
          <a:xfrm>
            <a:off x="351673" y="365114"/>
            <a:ext cx="679951" cy="367096"/>
          </a:xfrm>
          <a:prstGeom prst="roundRec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P47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وسيلة شرح بيضاوية 1">
            <a:extLst>
              <a:ext uri="{FF2B5EF4-FFF2-40B4-BE49-F238E27FC236}">
                <a16:creationId xmlns:a16="http://schemas.microsoft.com/office/drawing/2014/main" id="{DA67391C-938E-41BC-9EFA-822D6B9957AA}"/>
              </a:ext>
            </a:extLst>
          </p:cNvPr>
          <p:cNvSpPr/>
          <p:nvPr/>
        </p:nvSpPr>
        <p:spPr>
          <a:xfrm>
            <a:off x="3059832" y="158384"/>
            <a:ext cx="3237315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كراسة التمارين </a:t>
            </a:r>
          </a:p>
        </p:txBody>
      </p:sp>
    </p:spTree>
    <p:extLst>
      <p:ext uri="{BB962C8B-B14F-4D97-AF65-F5344CB8AC3E}">
        <p14:creationId xmlns:p14="http://schemas.microsoft.com/office/powerpoint/2010/main" val="21325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بيضاوية 1"/>
          <p:cNvSpPr/>
          <p:nvPr/>
        </p:nvSpPr>
        <p:spPr>
          <a:xfrm>
            <a:off x="7010398" y="304800"/>
            <a:ext cx="1807029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مثال (1)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-195942" y="627744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أثبت أن أضلاع أي شبه منحرف تقع جميعها في مستو واحد .</a:t>
            </a:r>
          </a:p>
        </p:txBody>
      </p:sp>
      <p:grpSp>
        <p:nvGrpSpPr>
          <p:cNvPr id="36" name="مجموعة 35"/>
          <p:cNvGrpSpPr/>
          <p:nvPr/>
        </p:nvGrpSpPr>
        <p:grpSpPr>
          <a:xfrm>
            <a:off x="312060" y="1143000"/>
            <a:ext cx="3360054" cy="2043727"/>
            <a:chOff x="312060" y="1443335"/>
            <a:chExt cx="3360054" cy="2043727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V="1">
              <a:off x="539580" y="1528792"/>
              <a:ext cx="3003720" cy="15373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9 w 21600"/>
                <a:gd name="T13" fmla="*/ 4500 h 21600"/>
                <a:gd name="T14" fmla="*/ 17101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مربع نص 10"/>
            <p:cNvSpPr txBox="1"/>
            <p:nvPr/>
          </p:nvSpPr>
          <p:spPr>
            <a:xfrm>
              <a:off x="762000" y="1443335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2804886" y="1443335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/>
            <p:cNvSpPr txBox="1"/>
            <p:nvPr/>
          </p:nvSpPr>
          <p:spPr>
            <a:xfrm>
              <a:off x="3260554" y="3000828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مربع نص 13"/>
            <p:cNvSpPr txBox="1"/>
            <p:nvPr/>
          </p:nvSpPr>
          <p:spPr>
            <a:xfrm>
              <a:off x="312060" y="3025397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88" name="مستطيل مستدير الزوايا 87"/>
          <p:cNvSpPr/>
          <p:nvPr/>
        </p:nvSpPr>
        <p:spPr>
          <a:xfrm>
            <a:off x="323527" y="260648"/>
            <a:ext cx="926099" cy="432048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P119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67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9B722B-A9AC-4D9D-BEA4-B8264B6ACB21}" type="slidenum">
              <a:rPr kumimoji="0" lang="ar-KW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ar-KW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وسيلة شرح بيضاوية 1"/>
          <p:cNvSpPr/>
          <p:nvPr/>
        </p:nvSpPr>
        <p:spPr>
          <a:xfrm>
            <a:off x="7010398" y="304800"/>
            <a:ext cx="1807029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مثال (1)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-195942" y="627744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أثبت أن أضلاع أي شبه منحرف تقع جميعها في مستو واحد .</a:t>
            </a:r>
          </a:p>
        </p:txBody>
      </p:sp>
      <p:grpSp>
        <p:nvGrpSpPr>
          <p:cNvPr id="36" name="مجموعة 35"/>
          <p:cNvGrpSpPr/>
          <p:nvPr/>
        </p:nvGrpSpPr>
        <p:grpSpPr>
          <a:xfrm>
            <a:off x="312060" y="1143000"/>
            <a:ext cx="3360054" cy="2043727"/>
            <a:chOff x="312060" y="1443335"/>
            <a:chExt cx="3360054" cy="2043727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V="1">
              <a:off x="539580" y="1528792"/>
              <a:ext cx="3003720" cy="15373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9 w 21600"/>
                <a:gd name="T13" fmla="*/ 4500 h 21600"/>
                <a:gd name="T14" fmla="*/ 17101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مربع نص 10"/>
            <p:cNvSpPr txBox="1"/>
            <p:nvPr/>
          </p:nvSpPr>
          <p:spPr>
            <a:xfrm>
              <a:off x="762000" y="1443335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مربع نص 11"/>
            <p:cNvSpPr txBox="1"/>
            <p:nvPr/>
          </p:nvSpPr>
          <p:spPr>
            <a:xfrm>
              <a:off x="2804886" y="1443335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مربع نص 12"/>
            <p:cNvSpPr txBox="1"/>
            <p:nvPr/>
          </p:nvSpPr>
          <p:spPr>
            <a:xfrm>
              <a:off x="3260554" y="3000828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مربع نص 13"/>
            <p:cNvSpPr txBox="1"/>
            <p:nvPr/>
          </p:nvSpPr>
          <p:spPr>
            <a:xfrm>
              <a:off x="312060" y="3025397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</a:t>
              </a:r>
              <a:endParaRPr kumimoji="0" lang="ar-KW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5" name="وسيلة شرح بيضاوية 14"/>
          <p:cNvSpPr/>
          <p:nvPr/>
        </p:nvSpPr>
        <p:spPr>
          <a:xfrm>
            <a:off x="7420428" y="3397852"/>
            <a:ext cx="1346198" cy="457200"/>
          </a:xfrm>
          <a:prstGeom prst="wedgeEllipseCallout">
            <a:avLst>
              <a:gd name="adj1" fmla="val -31037"/>
              <a:gd name="adj2" fmla="val 90013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البرهان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7048500" y="1081445"/>
            <a:ext cx="1447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المعطيات :</a:t>
            </a:r>
          </a:p>
        </p:txBody>
      </p:sp>
      <p:grpSp>
        <p:nvGrpSpPr>
          <p:cNvPr id="27" name="مجموعة 26"/>
          <p:cNvGrpSpPr/>
          <p:nvPr/>
        </p:nvGrpSpPr>
        <p:grpSpPr>
          <a:xfrm>
            <a:off x="4125385" y="1637200"/>
            <a:ext cx="4544616" cy="523220"/>
            <a:chOff x="4294584" y="2133600"/>
            <a:chExt cx="4544616" cy="523220"/>
          </a:xfrm>
        </p:grpSpPr>
        <p:sp>
          <p:nvSpPr>
            <p:cNvPr id="17" name="مربع نص 16"/>
            <p:cNvSpPr txBox="1"/>
            <p:nvPr/>
          </p:nvSpPr>
          <p:spPr>
            <a:xfrm>
              <a:off x="4294584" y="2133600"/>
              <a:ext cx="4544616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ABCD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شبه منحرف فيه 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DC</a:t>
              </a:r>
              <a:endPara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20" name="مجموعة 19"/>
            <p:cNvGrpSpPr/>
            <p:nvPr/>
          </p:nvGrpSpPr>
          <p:grpSpPr>
            <a:xfrm>
              <a:off x="4967514" y="2209800"/>
              <a:ext cx="410028" cy="300317"/>
              <a:chOff x="7162800" y="3272135"/>
              <a:chExt cx="410028" cy="300317"/>
            </a:xfrm>
          </p:grpSpPr>
          <p:cxnSp>
            <p:nvCxnSpPr>
              <p:cNvPr id="18" name="رابط مستقيم 17"/>
              <p:cNvCxnSpPr/>
              <p:nvPr/>
            </p:nvCxnSpPr>
            <p:spPr>
              <a:xfrm flipH="1">
                <a:off x="7162800" y="3272135"/>
                <a:ext cx="257628" cy="2958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رابط مستقيم 18"/>
              <p:cNvCxnSpPr/>
              <p:nvPr/>
            </p:nvCxnSpPr>
            <p:spPr>
              <a:xfrm flipH="1">
                <a:off x="7315200" y="3276600"/>
                <a:ext cx="257628" cy="2958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رابط مستقيم 20"/>
            <p:cNvCxnSpPr/>
            <p:nvPr/>
          </p:nvCxnSpPr>
          <p:spPr>
            <a:xfrm flipH="1">
              <a:off x="4499430" y="2177142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 flipH="1">
              <a:off x="5486400" y="2180772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مربع نص 27"/>
          <p:cNvSpPr txBox="1"/>
          <p:nvPr/>
        </p:nvSpPr>
        <p:spPr>
          <a:xfrm>
            <a:off x="7369627" y="2162053"/>
            <a:ext cx="1447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المطلوب :</a:t>
            </a:r>
          </a:p>
        </p:txBody>
      </p:sp>
      <p:grpSp>
        <p:nvGrpSpPr>
          <p:cNvPr id="53" name="مجموعة 52"/>
          <p:cNvGrpSpPr/>
          <p:nvPr/>
        </p:nvGrpSpPr>
        <p:grpSpPr>
          <a:xfrm>
            <a:off x="1600200" y="3646415"/>
            <a:ext cx="1600200" cy="523220"/>
            <a:chOff x="4305299" y="2133600"/>
            <a:chExt cx="1600200" cy="523220"/>
          </a:xfrm>
        </p:grpSpPr>
        <p:sp>
          <p:nvSpPr>
            <p:cNvPr id="54" name="مربع نص 53"/>
            <p:cNvSpPr txBox="1"/>
            <p:nvPr/>
          </p:nvSpPr>
          <p:spPr>
            <a:xfrm>
              <a:off x="4305299" y="2133600"/>
              <a:ext cx="1600200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       DC</a:t>
              </a:r>
              <a:endPara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55" name="مجموعة 54"/>
            <p:cNvGrpSpPr/>
            <p:nvPr/>
          </p:nvGrpSpPr>
          <p:grpSpPr>
            <a:xfrm>
              <a:off x="4967514" y="2209800"/>
              <a:ext cx="410028" cy="300317"/>
              <a:chOff x="7162800" y="3272135"/>
              <a:chExt cx="410028" cy="300317"/>
            </a:xfrm>
          </p:grpSpPr>
          <p:cxnSp>
            <p:nvCxnSpPr>
              <p:cNvPr id="58" name="رابط مستقيم 57"/>
              <p:cNvCxnSpPr/>
              <p:nvPr/>
            </p:nvCxnSpPr>
            <p:spPr>
              <a:xfrm flipH="1">
                <a:off x="7162800" y="3272135"/>
                <a:ext cx="257628" cy="2958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رابط مستقيم 58"/>
              <p:cNvCxnSpPr/>
              <p:nvPr/>
            </p:nvCxnSpPr>
            <p:spPr>
              <a:xfrm flipH="1">
                <a:off x="7315200" y="3276600"/>
                <a:ext cx="257628" cy="29585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رابط مستقيم 55"/>
            <p:cNvCxnSpPr/>
            <p:nvPr/>
          </p:nvCxnSpPr>
          <p:spPr>
            <a:xfrm flipH="1">
              <a:off x="4499430" y="2177142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رابط مستقيم 56"/>
            <p:cNvCxnSpPr/>
            <p:nvPr/>
          </p:nvCxnSpPr>
          <p:spPr>
            <a:xfrm flipH="1">
              <a:off x="5486400" y="2180772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مجموعة 69"/>
          <p:cNvGrpSpPr/>
          <p:nvPr/>
        </p:nvGrpSpPr>
        <p:grpSpPr>
          <a:xfrm>
            <a:off x="4673398" y="3626452"/>
            <a:ext cx="1854605" cy="523220"/>
            <a:chOff x="1312091" y="4582180"/>
            <a:chExt cx="1854605" cy="523220"/>
          </a:xfrm>
        </p:grpSpPr>
        <p:grpSp>
          <p:nvGrpSpPr>
            <p:cNvPr id="60" name="مجموعة 59"/>
            <p:cNvGrpSpPr/>
            <p:nvPr/>
          </p:nvGrpSpPr>
          <p:grpSpPr>
            <a:xfrm>
              <a:off x="1312091" y="4582180"/>
              <a:ext cx="1812109" cy="523220"/>
              <a:chOff x="4093390" y="2133600"/>
              <a:chExt cx="1812109" cy="523220"/>
            </a:xfrm>
          </p:grpSpPr>
          <p:sp>
            <p:nvSpPr>
              <p:cNvPr id="61" name="مربع نص 60"/>
              <p:cNvSpPr txBox="1"/>
              <p:nvPr/>
            </p:nvSpPr>
            <p:spPr>
              <a:xfrm>
                <a:off x="4093390" y="2133600"/>
                <a:ext cx="1812109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AB        DC</a:t>
                </a:r>
                <a:endParaRPr kumimoji="0" lang="ar-KW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62" name="مجموعة 61"/>
              <p:cNvGrpSpPr/>
              <p:nvPr/>
            </p:nvGrpSpPr>
            <p:grpSpPr>
              <a:xfrm>
                <a:off x="4914899" y="2238828"/>
                <a:ext cx="410028" cy="300317"/>
                <a:chOff x="7110185" y="3301163"/>
                <a:chExt cx="410028" cy="300317"/>
              </a:xfrm>
            </p:grpSpPr>
            <p:cxnSp>
              <p:nvCxnSpPr>
                <p:cNvPr id="65" name="رابط مستقيم 64"/>
                <p:cNvCxnSpPr/>
                <p:nvPr/>
              </p:nvCxnSpPr>
              <p:spPr>
                <a:xfrm flipH="1">
                  <a:off x="7110185" y="3301163"/>
                  <a:ext cx="257628" cy="29585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رابط مستقيم 65"/>
                <p:cNvCxnSpPr/>
                <p:nvPr/>
              </p:nvCxnSpPr>
              <p:spPr>
                <a:xfrm flipH="1">
                  <a:off x="7262585" y="3305628"/>
                  <a:ext cx="257628" cy="295852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8" name="رابط كسهم مستقيم 67"/>
            <p:cNvCxnSpPr/>
            <p:nvPr/>
          </p:nvCxnSpPr>
          <p:spPr>
            <a:xfrm flipV="1">
              <a:off x="1505856" y="4630056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رابط كسهم مستقيم 68"/>
            <p:cNvCxnSpPr/>
            <p:nvPr/>
          </p:nvCxnSpPr>
          <p:spPr>
            <a:xfrm flipV="1">
              <a:off x="2594430" y="4610937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مجموعة 70"/>
          <p:cNvGrpSpPr/>
          <p:nvPr/>
        </p:nvGrpSpPr>
        <p:grpSpPr>
          <a:xfrm>
            <a:off x="5917795" y="4223527"/>
            <a:ext cx="1854605" cy="523220"/>
            <a:chOff x="1312091" y="4582180"/>
            <a:chExt cx="1854605" cy="523220"/>
          </a:xfrm>
        </p:grpSpPr>
        <p:sp>
          <p:nvSpPr>
            <p:cNvPr id="75" name="مربع نص 74"/>
            <p:cNvSpPr txBox="1"/>
            <p:nvPr/>
          </p:nvSpPr>
          <p:spPr>
            <a:xfrm>
              <a:off x="1312091" y="4582180"/>
              <a:ext cx="181210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     ,   DC</a:t>
              </a:r>
              <a:endPara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73" name="رابط كسهم مستقيم 72"/>
            <p:cNvCxnSpPr/>
            <p:nvPr/>
          </p:nvCxnSpPr>
          <p:spPr>
            <a:xfrm flipV="1">
              <a:off x="1505856" y="4630056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رابط كسهم مستقيم 73"/>
            <p:cNvCxnSpPr/>
            <p:nvPr/>
          </p:nvCxnSpPr>
          <p:spPr>
            <a:xfrm flipV="1">
              <a:off x="2594430" y="4610937"/>
              <a:ext cx="572266" cy="823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مربع نص 82"/>
          <p:cNvSpPr txBox="1"/>
          <p:nvPr/>
        </p:nvSpPr>
        <p:spPr>
          <a:xfrm>
            <a:off x="1494972" y="4238041"/>
            <a:ext cx="44068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يعينان مستويا وحيدا و ليكن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مربع نص 83"/>
          <p:cNvSpPr txBox="1"/>
          <p:nvPr/>
        </p:nvSpPr>
        <p:spPr>
          <a:xfrm>
            <a:off x="2672444" y="4862155"/>
            <a:ext cx="508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النقطتان 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, D </a:t>
            </a:r>
            <a:r>
              <a: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تنتميان إلى المستوى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مربع نص 96"/>
              <p:cNvSpPr txBox="1"/>
              <p:nvPr/>
            </p:nvSpPr>
            <p:spPr>
              <a:xfrm>
                <a:off x="1175850" y="3601248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∵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7" name="مربع نص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5850" y="3601248"/>
                <a:ext cx="534121" cy="584775"/>
              </a:xfrm>
              <a:prstGeom prst="rect">
                <a:avLst/>
              </a:prstGeom>
              <a:blipFill rotWithShape="1">
                <a:blip r:embed="rId2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مربع نص 97"/>
              <p:cNvSpPr txBox="1"/>
              <p:nvPr/>
            </p:nvSpPr>
            <p:spPr>
              <a:xfrm>
                <a:off x="4294584" y="3581400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8" name="مربع نص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584" y="3581400"/>
                <a:ext cx="534121" cy="584775"/>
              </a:xfrm>
              <a:prstGeom prst="rect">
                <a:avLst/>
              </a:prstGeom>
              <a:blipFill rotWithShape="1">
                <a:blip r:embed="rId3"/>
                <a:stretch>
                  <a:fillRect t="-13684" r="-39773" b="-33684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مربع نص 98"/>
              <p:cNvSpPr txBox="1"/>
              <p:nvPr/>
            </p:nvSpPr>
            <p:spPr>
              <a:xfrm>
                <a:off x="7928430" y="4114800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9" name="مربع نص 9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8430" y="4114800"/>
                <a:ext cx="534121" cy="584775"/>
              </a:xfrm>
              <a:prstGeom prst="rect">
                <a:avLst/>
              </a:prstGeom>
              <a:blipFill rotWithShape="1">
                <a:blip r:embed="rId4"/>
                <a:stretch>
                  <a:fillRect t="-13542" r="-40230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مربع نص 99"/>
              <p:cNvSpPr txBox="1"/>
              <p:nvPr/>
            </p:nvSpPr>
            <p:spPr>
              <a:xfrm>
                <a:off x="7924079" y="4724400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0" name="مربع نص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079" y="4724400"/>
                <a:ext cx="534121" cy="584775"/>
              </a:xfrm>
              <a:prstGeom prst="rect">
                <a:avLst/>
              </a:prstGeom>
              <a:blipFill rotWithShape="1">
                <a:blip r:embed="rId5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مربع نص 100"/>
              <p:cNvSpPr txBox="1"/>
              <p:nvPr/>
            </p:nvSpPr>
            <p:spPr>
              <a:xfrm>
                <a:off x="762000" y="4883123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1" name="مربع نص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883123"/>
                <a:ext cx="534121" cy="584775"/>
              </a:xfrm>
              <a:prstGeom prst="rect">
                <a:avLst/>
              </a:prstGeom>
              <a:blipFill rotWithShape="1">
                <a:blip r:embed="rId6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مربع نص 62"/>
              <p:cNvSpPr txBox="1"/>
              <p:nvPr/>
            </p:nvSpPr>
            <p:spPr>
              <a:xfrm>
                <a:off x="1245580" y="4934498"/>
                <a:ext cx="1471558" cy="57830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𝐴𝐷</m:t>
                        </m:r>
                      </m:e>
                    </m:acc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</a:rPr>
                      <m:t> </m:t>
                    </m:r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</a:rPr>
                      <m:t>⊂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akat" pitchFamily="2" charset="0"/>
                    <a:ea typeface="+mn-ea"/>
                    <a:cs typeface="Times New Roman" pitchFamily="18" charset="0"/>
                  </a:rPr>
                  <a:t> G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3" name="مربع نص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580" y="4934498"/>
                <a:ext cx="1471558" cy="578300"/>
              </a:xfrm>
              <a:prstGeom prst="rect">
                <a:avLst/>
              </a:prstGeom>
              <a:blipFill rotWithShape="1">
                <a:blip r:embed="rId7"/>
                <a:stretch>
                  <a:fillRect l="-14050" t="-11579" r="-8678" b="-3263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مربع نص 63"/>
          <p:cNvSpPr txBox="1"/>
          <p:nvPr/>
        </p:nvSpPr>
        <p:spPr>
          <a:xfrm>
            <a:off x="2672444" y="5451680"/>
            <a:ext cx="50872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النقطتان 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 , D </a:t>
            </a:r>
            <a:r>
              <a:rPr kumimoji="0" lang="ar-KW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KW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تنتميان إلى المستوى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rakat" pitchFamily="2" charset="0"/>
                <a:ea typeface="+mn-ea"/>
                <a:cs typeface="Times New Roman" pitchFamily="18" charset="0"/>
              </a:rPr>
              <a:t>G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مربع نص 66"/>
              <p:cNvSpPr txBox="1"/>
              <p:nvPr/>
            </p:nvSpPr>
            <p:spPr>
              <a:xfrm>
                <a:off x="762000" y="5472648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7" name="مربع نص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472648"/>
                <a:ext cx="534121" cy="584775"/>
              </a:xfrm>
              <a:prstGeom prst="rect">
                <a:avLst/>
              </a:prstGeom>
              <a:blipFill rotWithShape="1">
                <a:blip r:embed="rId8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مربع نص 71"/>
              <p:cNvSpPr txBox="1"/>
              <p:nvPr/>
            </p:nvSpPr>
            <p:spPr>
              <a:xfrm>
                <a:off x="1245580" y="5524023"/>
                <a:ext cx="1471558" cy="57830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kumimoji="0" lang="ar-KW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</a:rPr>
                        </m:ctrlPr>
                      </m:accPr>
                      <m:e>
                        <m:r>
                          <a:rPr kumimoji="0" lang="en-US" sz="2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𝐵𝐶</m:t>
                        </m:r>
                      </m:e>
                    </m:acc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</a:rPr>
                      <m:t> </m:t>
                    </m:r>
                    <m:r>
                      <a:rPr kumimoji="0" lang="ar-KW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</a:rPr>
                      <m:t>⊂</m:t>
                    </m:r>
                  </m:oMath>
                </a14:m>
                <a:r>
                  <a:rPr kumimoji="0" lang="en-US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arakat" pitchFamily="2" charset="0"/>
                    <a:ea typeface="+mn-ea"/>
                    <a:cs typeface="Times New Roman" pitchFamily="18" charset="0"/>
                  </a:rPr>
                  <a:t> G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مربع نص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580" y="5524023"/>
                <a:ext cx="1471558" cy="578300"/>
              </a:xfrm>
              <a:prstGeom prst="rect">
                <a:avLst/>
              </a:prstGeom>
              <a:blipFill rotWithShape="1">
                <a:blip r:embed="rId9"/>
                <a:stretch>
                  <a:fillRect l="-12397" t="-11579" r="-8678" b="-3263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مربع نص 75"/>
              <p:cNvSpPr txBox="1"/>
              <p:nvPr/>
            </p:nvSpPr>
            <p:spPr>
              <a:xfrm>
                <a:off x="7772400" y="5288948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ar-KW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</a:rPr>
                        <m:t>∴</m:t>
                      </m:r>
                    </m:oMath>
                  </m:oMathPara>
                </a14:m>
                <a:endParaRPr kumimoji="0" lang="ar-KW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6" name="مربع نص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5288948"/>
                <a:ext cx="534121" cy="584775"/>
              </a:xfrm>
              <a:prstGeom prst="rect">
                <a:avLst/>
              </a:prstGeom>
              <a:blipFill rotWithShape="1">
                <a:blip r:embed="rId10"/>
                <a:stretch>
                  <a:fillRect t="-13542" r="-38636" b="-3333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مجموعة 5"/>
          <p:cNvGrpSpPr/>
          <p:nvPr/>
        </p:nvGrpSpPr>
        <p:grpSpPr>
          <a:xfrm>
            <a:off x="517840" y="2981980"/>
            <a:ext cx="7253625" cy="589240"/>
            <a:chOff x="517840" y="2981980"/>
            <a:chExt cx="7253625" cy="589240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1676400" y="2981980"/>
              <a:ext cx="6095065" cy="523220"/>
              <a:chOff x="2362200" y="3044767"/>
              <a:chExt cx="6095065" cy="523220"/>
            </a:xfrm>
          </p:grpSpPr>
          <p:sp>
            <p:nvSpPr>
              <p:cNvPr id="30" name="مربع نص 29"/>
              <p:cNvSpPr txBox="1"/>
              <p:nvPr/>
            </p:nvSpPr>
            <p:spPr>
              <a:xfrm>
                <a:off x="2362200" y="3044767"/>
                <a:ext cx="609506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إثبات أن 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CD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,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DA</a:t>
                </a:r>
                <a:r>
                  <a:rPr kumimoji="0" lang="ar-KW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AB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,   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BC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, 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32" name="رابط مستقيم 31"/>
              <p:cNvCxnSpPr/>
              <p:nvPr/>
            </p:nvCxnSpPr>
            <p:spPr>
              <a:xfrm flipH="1">
                <a:off x="4557486" y="310605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رابط مستقيم 32"/>
              <p:cNvCxnSpPr/>
              <p:nvPr/>
            </p:nvCxnSpPr>
            <p:spPr>
              <a:xfrm flipH="1">
                <a:off x="539568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رابط مستقيم 36"/>
              <p:cNvCxnSpPr/>
              <p:nvPr/>
            </p:nvCxnSpPr>
            <p:spPr>
              <a:xfrm flipH="1">
                <a:off x="6157686" y="3109685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رابط مستقيم 37"/>
              <p:cNvCxnSpPr/>
              <p:nvPr/>
            </p:nvCxnSpPr>
            <p:spPr>
              <a:xfrm flipH="1">
                <a:off x="681445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مربع نص 85"/>
            <p:cNvSpPr txBox="1"/>
            <p:nvPr/>
          </p:nvSpPr>
          <p:spPr>
            <a:xfrm>
              <a:off x="517840" y="3048000"/>
              <a:ext cx="317060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1599479" y="5898548"/>
            <a:ext cx="6630121" cy="599572"/>
            <a:chOff x="838200" y="5898548"/>
            <a:chExt cx="6630121" cy="599572"/>
          </a:xfrm>
        </p:grpSpPr>
        <p:grpSp>
          <p:nvGrpSpPr>
            <p:cNvPr id="77" name="مجموعة 76"/>
            <p:cNvGrpSpPr/>
            <p:nvPr/>
          </p:nvGrpSpPr>
          <p:grpSpPr>
            <a:xfrm>
              <a:off x="3543300" y="5974900"/>
              <a:ext cx="3313765" cy="523220"/>
              <a:chOff x="3985519" y="3044767"/>
              <a:chExt cx="3313765" cy="523220"/>
            </a:xfrm>
          </p:grpSpPr>
          <p:sp>
            <p:nvSpPr>
              <p:cNvPr id="78" name="مربع نص 77"/>
              <p:cNvSpPr txBox="1"/>
              <p:nvPr/>
            </p:nvSpPr>
            <p:spPr>
              <a:xfrm>
                <a:off x="3985519" y="3044767"/>
                <a:ext cx="331376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CD , DA</a:t>
                </a:r>
                <a:r>
                  <a:rPr kumimoji="0" lang="ar-KW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AB ,    BC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, </a:t>
                </a:r>
                <a:endPara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cxnSp>
            <p:nvCxnSpPr>
              <p:cNvPr id="79" name="رابط مستقيم 78"/>
              <p:cNvCxnSpPr/>
              <p:nvPr/>
            </p:nvCxnSpPr>
            <p:spPr>
              <a:xfrm flipH="1">
                <a:off x="4557486" y="310605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رابط مستقيم 79"/>
              <p:cNvCxnSpPr/>
              <p:nvPr/>
            </p:nvCxnSpPr>
            <p:spPr>
              <a:xfrm flipH="1">
                <a:off x="539568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رابط مستقيم 80"/>
              <p:cNvCxnSpPr/>
              <p:nvPr/>
            </p:nvCxnSpPr>
            <p:spPr>
              <a:xfrm flipH="1">
                <a:off x="6157686" y="3109685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رابط مستقيم 81"/>
              <p:cNvCxnSpPr/>
              <p:nvPr/>
            </p:nvCxnSpPr>
            <p:spPr>
              <a:xfrm flipH="1">
                <a:off x="6814456" y="3109686"/>
                <a:ext cx="410030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مربع نص 84"/>
                <p:cNvSpPr txBox="1"/>
                <p:nvPr/>
              </p:nvSpPr>
              <p:spPr>
                <a:xfrm>
                  <a:off x="6934200" y="5898548"/>
                  <a:ext cx="534121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ar-KW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Cambria Math"/>
                          </a:rPr>
                          <m:t>∴</m:t>
                        </m:r>
                      </m:oMath>
                    </m:oMathPara>
                  </a14:m>
                  <a:endParaRPr kumimoji="0" lang="ar-KW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85" name="مربع نص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200" y="5898548"/>
                  <a:ext cx="534121" cy="58477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t="-13542" r="-39773" b="-3333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7" name="مربع نص 86"/>
            <p:cNvSpPr txBox="1"/>
            <p:nvPr/>
          </p:nvSpPr>
          <p:spPr>
            <a:xfrm>
              <a:off x="838200" y="5949923"/>
              <a:ext cx="3170605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</p:grpSp>
      <p:sp>
        <p:nvSpPr>
          <p:cNvPr id="88" name="مستطيل مستدير الزوايا 87"/>
          <p:cNvSpPr/>
          <p:nvPr/>
        </p:nvSpPr>
        <p:spPr>
          <a:xfrm>
            <a:off x="323527" y="260648"/>
            <a:ext cx="926099" cy="432048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P119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89" name="Action Button: Home 10">
            <a:hlinkClick r:id="" action="ppaction://hlinkshowjump?jump=firstslide" highlightClick="1"/>
          </p:cNvPr>
          <p:cNvSpPr/>
          <p:nvPr/>
        </p:nvSpPr>
        <p:spPr>
          <a:xfrm>
            <a:off x="152400" y="6248400"/>
            <a:ext cx="408919" cy="441938"/>
          </a:xfrm>
          <a:prstGeom prst="actionButtonHom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922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15" grpId="0" animBg="1"/>
      <p:bldP spid="16" grpId="0"/>
      <p:bldP spid="28" grpId="0"/>
      <p:bldP spid="83" grpId="0"/>
      <p:bldP spid="84" grpId="0"/>
      <p:bldP spid="97" grpId="0"/>
      <p:bldP spid="98" grpId="0"/>
      <p:bldP spid="99" grpId="0"/>
      <p:bldP spid="100" grpId="0"/>
      <p:bldP spid="101" grpId="0"/>
      <p:bldP spid="63" grpId="0"/>
      <p:bldP spid="64" grpId="0"/>
      <p:bldP spid="67" grpId="0"/>
      <p:bldP spid="72" grpId="0"/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بيضاوية 1"/>
          <p:cNvSpPr/>
          <p:nvPr/>
        </p:nvSpPr>
        <p:spPr>
          <a:xfrm>
            <a:off x="6701971" y="228600"/>
            <a:ext cx="2213429" cy="457200"/>
          </a:xfrm>
          <a:prstGeom prst="wedgeEllipseCallout">
            <a:avLst>
              <a:gd name="adj1" fmla="val -26447"/>
              <a:gd name="adj2" fmla="val 64616"/>
            </a:avLst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حاول أن (1)</a:t>
            </a:r>
          </a:p>
        </p:txBody>
      </p:sp>
      <p:sp>
        <p:nvSpPr>
          <p:cNvPr id="88" name="مستطيل مستدير الزوايا 87"/>
          <p:cNvSpPr/>
          <p:nvPr/>
        </p:nvSpPr>
        <p:spPr>
          <a:xfrm>
            <a:off x="228600" y="228600"/>
            <a:ext cx="926099" cy="367096"/>
          </a:xfrm>
          <a:prstGeom prst="roundRect">
            <a:avLst/>
          </a:prstGeom>
          <a:solidFill>
            <a:srgbClr val="FFFF00"/>
          </a:solidFill>
          <a:ln w="3810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P119 </a:t>
            </a:r>
            <a:endParaRPr kumimoji="0" lang="ar-K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0" name="مجموعة 9"/>
          <p:cNvGrpSpPr/>
          <p:nvPr/>
        </p:nvGrpSpPr>
        <p:grpSpPr>
          <a:xfrm>
            <a:off x="-195942" y="228600"/>
            <a:ext cx="7391400" cy="954107"/>
            <a:chOff x="-195942" y="228600"/>
            <a:chExt cx="7391400" cy="954107"/>
          </a:xfrm>
        </p:grpSpPr>
        <p:sp>
          <p:nvSpPr>
            <p:cNvPr id="5" name="مربع نص 4"/>
            <p:cNvSpPr txBox="1"/>
            <p:nvPr/>
          </p:nvSpPr>
          <p:spPr>
            <a:xfrm>
              <a:off x="-195942" y="228600"/>
              <a:ext cx="7391400" cy="9541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     في الشكل المقابل 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AC ,  BD </a:t>
              </a:r>
              <a:r>
                <a:rPr kumimoji="0" lang="ar-KW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يتقاطعان في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</a:p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أثبت أن أضلاع الرباعي </a:t>
              </a:r>
              <a:r>
                <a:rPr kumimoji="0" lang="en-US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ABCD </a:t>
              </a:r>
              <a:r>
                <a:rPr kumimoji="0" lang="ar-KW" sz="2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ar-KW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rPr>
                <a:t>تقع جميعا في مستو واحد</a:t>
              </a:r>
            </a:p>
          </p:txBody>
        </p:sp>
        <p:cxnSp>
          <p:nvCxnSpPr>
            <p:cNvPr id="89" name="رابط مستقيم 88"/>
            <p:cNvCxnSpPr/>
            <p:nvPr/>
          </p:nvCxnSpPr>
          <p:spPr>
            <a:xfrm flipH="1">
              <a:off x="3247572" y="304800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رابط مستقيم 89"/>
            <p:cNvCxnSpPr/>
            <p:nvPr/>
          </p:nvCxnSpPr>
          <p:spPr>
            <a:xfrm flipH="1">
              <a:off x="3933372" y="304800"/>
              <a:ext cx="410030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مجموعة 24"/>
          <p:cNvGrpSpPr/>
          <p:nvPr/>
        </p:nvGrpSpPr>
        <p:grpSpPr>
          <a:xfrm>
            <a:off x="312060" y="1062335"/>
            <a:ext cx="2995100" cy="1913930"/>
            <a:chOff x="312060" y="1062335"/>
            <a:chExt cx="2995100" cy="1913930"/>
          </a:xfrm>
        </p:grpSpPr>
        <p:grpSp>
          <p:nvGrpSpPr>
            <p:cNvPr id="36" name="مجموعة 35"/>
            <p:cNvGrpSpPr/>
            <p:nvPr/>
          </p:nvGrpSpPr>
          <p:grpSpPr>
            <a:xfrm>
              <a:off x="312060" y="1062335"/>
              <a:ext cx="2995100" cy="1913930"/>
              <a:chOff x="312060" y="1362670"/>
              <a:chExt cx="2995100" cy="1913930"/>
            </a:xfrm>
          </p:grpSpPr>
          <p:sp>
            <p:nvSpPr>
              <p:cNvPr id="7" name="AutoShape 6"/>
              <p:cNvSpPr>
                <a:spLocks noChangeArrowheads="1"/>
              </p:cNvSpPr>
              <p:nvPr/>
            </p:nvSpPr>
            <p:spPr bwMode="auto">
              <a:xfrm flipV="1">
                <a:off x="597567" y="1528792"/>
                <a:ext cx="2350689" cy="150831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9 w 21600"/>
                  <a:gd name="T13" fmla="*/ 4500 h 21600"/>
                  <a:gd name="T14" fmla="*/ 17101 w 21600"/>
                  <a:gd name="T15" fmla="*/ 17100 h 21600"/>
                  <a:gd name="connsiteX0" fmla="*/ 0 w 21183"/>
                  <a:gd name="connsiteY0" fmla="*/ 2447 h 21600"/>
                  <a:gd name="connsiteX1" fmla="*/ 4983 w 21183"/>
                  <a:gd name="connsiteY1" fmla="*/ 21600 h 21600"/>
                  <a:gd name="connsiteX2" fmla="*/ 15783 w 21183"/>
                  <a:gd name="connsiteY2" fmla="*/ 21600 h 21600"/>
                  <a:gd name="connsiteX3" fmla="*/ 21183 w 21183"/>
                  <a:gd name="connsiteY3" fmla="*/ 0 h 21600"/>
                  <a:gd name="connsiteX4" fmla="*/ 0 w 21183"/>
                  <a:gd name="connsiteY4" fmla="*/ 2447 h 21600"/>
                  <a:gd name="connsiteX0" fmla="*/ 0 w 21183"/>
                  <a:gd name="connsiteY0" fmla="*/ 2447 h 21600"/>
                  <a:gd name="connsiteX1" fmla="*/ 7697 w 21183"/>
                  <a:gd name="connsiteY1" fmla="*/ 19357 h 21600"/>
                  <a:gd name="connsiteX2" fmla="*/ 15783 w 21183"/>
                  <a:gd name="connsiteY2" fmla="*/ 21600 h 21600"/>
                  <a:gd name="connsiteX3" fmla="*/ 21183 w 21183"/>
                  <a:gd name="connsiteY3" fmla="*/ 0 h 21600"/>
                  <a:gd name="connsiteX4" fmla="*/ 0 w 21183"/>
                  <a:gd name="connsiteY4" fmla="*/ 2447 h 21600"/>
                  <a:gd name="connsiteX0" fmla="*/ 0 w 16904"/>
                  <a:gd name="connsiteY0" fmla="*/ 2039 h 21192"/>
                  <a:gd name="connsiteX1" fmla="*/ 7697 w 16904"/>
                  <a:gd name="connsiteY1" fmla="*/ 18949 h 21192"/>
                  <a:gd name="connsiteX2" fmla="*/ 15783 w 16904"/>
                  <a:gd name="connsiteY2" fmla="*/ 21192 h 21192"/>
                  <a:gd name="connsiteX3" fmla="*/ 16904 w 16904"/>
                  <a:gd name="connsiteY3" fmla="*/ 0 h 21192"/>
                  <a:gd name="connsiteX4" fmla="*/ 0 w 16904"/>
                  <a:gd name="connsiteY4" fmla="*/ 2039 h 211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904" h="21192">
                    <a:moveTo>
                      <a:pt x="0" y="2039"/>
                    </a:moveTo>
                    <a:lnTo>
                      <a:pt x="7697" y="18949"/>
                    </a:lnTo>
                    <a:lnTo>
                      <a:pt x="15783" y="21192"/>
                    </a:lnTo>
                    <a:cubicBezTo>
                      <a:pt x="16157" y="14128"/>
                      <a:pt x="16530" y="7064"/>
                      <a:pt x="16904" y="0"/>
                    </a:cubicBezTo>
                    <a:lnTo>
                      <a:pt x="0" y="2039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KW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" name="مربع نص 10"/>
              <p:cNvSpPr txBox="1"/>
              <p:nvPr/>
            </p:nvSpPr>
            <p:spPr>
              <a:xfrm>
                <a:off x="1112440" y="1362670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A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" name="مربع نص 11"/>
              <p:cNvSpPr txBox="1"/>
              <p:nvPr/>
            </p:nvSpPr>
            <p:spPr>
              <a:xfrm>
                <a:off x="2804886" y="14433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B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" name="مربع نص 12"/>
              <p:cNvSpPr txBox="1"/>
              <p:nvPr/>
            </p:nvSpPr>
            <p:spPr>
              <a:xfrm>
                <a:off x="2895600" y="28149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" name="مربع نص 13"/>
              <p:cNvSpPr txBox="1"/>
              <p:nvPr/>
            </p:nvSpPr>
            <p:spPr>
              <a:xfrm>
                <a:off x="312060" y="2814935"/>
                <a:ext cx="411560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</a:t>
                </a:r>
                <a:endParaRPr kumimoji="0" lang="ar-KW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9" name="رابط مستقيم 8"/>
            <p:cNvCxnSpPr/>
            <p:nvPr/>
          </p:nvCxnSpPr>
          <p:spPr>
            <a:xfrm flipH="1">
              <a:off x="612081" y="1242971"/>
              <a:ext cx="2194801" cy="1363191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رابط مستقيم 90"/>
            <p:cNvCxnSpPr>
              <a:endCxn id="7" idx="3"/>
            </p:cNvCxnSpPr>
            <p:nvPr/>
          </p:nvCxnSpPr>
          <p:spPr>
            <a:xfrm>
              <a:off x="1676401" y="1395371"/>
              <a:ext cx="1271855" cy="134140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مربع نص 91"/>
            <p:cNvSpPr txBox="1"/>
            <p:nvPr/>
          </p:nvSpPr>
          <p:spPr>
            <a:xfrm>
              <a:off x="1722040" y="1752600"/>
              <a:ext cx="4115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ar-K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3297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2_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rabic Blank Presentation">
  <a:themeElements>
    <a:clrScheme name="Arabic 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rabic Blank Presentatio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pitchFamily="34" charset="0"/>
            <a:cs typeface="Arial" pitchFamily="34" charset="0"/>
            <a:sym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</a:gra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pitchFamily="34" charset="0"/>
            <a:cs typeface="Arial" pitchFamily="34" charset="0"/>
            <a:sym typeface="Symbol" pitchFamily="18" charset="2"/>
          </a:defRPr>
        </a:defPPr>
      </a:lstStyle>
    </a:lnDef>
  </a:objectDefaults>
  <a:extraClrSchemeLst>
    <a:extraClrScheme>
      <a:clrScheme name="Arabic 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abic 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abic 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abic 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abic 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abic 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abic 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</TotalTime>
  <Words>385</Words>
  <Application>Microsoft Office PowerPoint</Application>
  <PresentationFormat>عرض على الشاشة (4:3)</PresentationFormat>
  <Paragraphs>139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4</vt:i4>
      </vt:variant>
      <vt:variant>
        <vt:lpstr>عناوين الشرائح</vt:lpstr>
      </vt:variant>
      <vt:variant>
        <vt:i4>10</vt:i4>
      </vt:variant>
    </vt:vector>
  </HeadingPairs>
  <TitlesOfParts>
    <vt:vector size="20" baseType="lpstr">
      <vt:lpstr>Arial</vt:lpstr>
      <vt:lpstr>Barakat</vt:lpstr>
      <vt:lpstr>Calibri</vt:lpstr>
      <vt:lpstr>Cambria Math</vt:lpstr>
      <vt:lpstr>Tahoma</vt:lpstr>
      <vt:lpstr>Times New Roman</vt:lpstr>
      <vt:lpstr>2_نسق Office</vt:lpstr>
      <vt:lpstr>3_نسق Office</vt:lpstr>
      <vt:lpstr>Arabic Blank Presentation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مفيد بستاني</dc:creator>
  <cp:lastModifiedBy>شروق زيدان عبدالرحمن الجعبه</cp:lastModifiedBy>
  <cp:revision>168</cp:revision>
  <dcterms:created xsi:type="dcterms:W3CDTF">2009-04-10T06:03:57Z</dcterms:created>
  <dcterms:modified xsi:type="dcterms:W3CDTF">2023-03-21T15:38:49Z</dcterms:modified>
</cp:coreProperties>
</file>