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8"/>
  </p:notesMasterIdLst>
  <p:sldIdLst>
    <p:sldId id="1052" r:id="rId2"/>
    <p:sldId id="1053" r:id="rId3"/>
    <p:sldId id="1055" r:id="rId4"/>
    <p:sldId id="1057" r:id="rId5"/>
    <p:sldId id="1056" r:id="rId6"/>
    <p:sldId id="1058" r:id="rId7"/>
    <p:sldId id="1059" r:id="rId8"/>
    <p:sldId id="1060" r:id="rId9"/>
    <p:sldId id="1061" r:id="rId10"/>
    <p:sldId id="1062" r:id="rId11"/>
    <p:sldId id="1063" r:id="rId12"/>
    <p:sldId id="1065" r:id="rId13"/>
    <p:sldId id="1064" r:id="rId14"/>
    <p:sldId id="1066" r:id="rId15"/>
    <p:sldId id="1067" r:id="rId16"/>
    <p:sldId id="1068" r:id="rId17"/>
    <p:sldId id="1069" r:id="rId18"/>
    <p:sldId id="1070" r:id="rId19"/>
    <p:sldId id="1071" r:id="rId20"/>
    <p:sldId id="1073" r:id="rId21"/>
    <p:sldId id="1072" r:id="rId22"/>
    <p:sldId id="1074" r:id="rId23"/>
    <p:sldId id="1075" r:id="rId24"/>
    <p:sldId id="1076" r:id="rId25"/>
    <p:sldId id="1077" r:id="rId26"/>
    <p:sldId id="1078" r:id="rId27"/>
    <p:sldId id="1079" r:id="rId28"/>
    <p:sldId id="1080" r:id="rId29"/>
    <p:sldId id="1081" r:id="rId30"/>
    <p:sldId id="1082" r:id="rId31"/>
    <p:sldId id="1083" r:id="rId32"/>
    <p:sldId id="1084" r:id="rId33"/>
    <p:sldId id="1085" r:id="rId34"/>
    <p:sldId id="1086" r:id="rId35"/>
    <p:sldId id="1088" r:id="rId36"/>
    <p:sldId id="1087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99694"/>
    <a:srgbClr val="FFFF99"/>
    <a:srgbClr val="FFFF66"/>
    <a:srgbClr val="FFFFCC"/>
    <a:srgbClr val="0000FF"/>
    <a:srgbClr val="763A66"/>
    <a:srgbClr val="0F6FC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47" autoAdjust="0"/>
    <p:restoredTop sz="92832" autoAdjust="0"/>
  </p:normalViewPr>
  <p:slideViewPr>
    <p:cSldViewPr snapToGrid="0">
      <p:cViewPr varScale="1">
        <p:scale>
          <a:sx n="65" d="100"/>
          <a:sy n="65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3/23/2026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4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&#1575;&#1604;&#1593;&#1585;&#1590;.pptx#-1,6,Slide 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ekramy20121120\92011\كتاب العاشر\حوسبة 10\صورة1.png"/>
          <p:cNvPicPr>
            <a:picLocks noChangeAspect="1" noChangeArrowheads="1"/>
          </p:cNvPicPr>
          <p:nvPr/>
        </p:nvPicPr>
        <p:blipFill>
          <a:blip r:embed="rId2"/>
          <a:srcRect l="3147" t="1626" r="4023" b="2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evel 6">
            <a:hlinkClick r:id="rId3" action="ppaction://hlinkpres?slideindex=6&amp;slidetitle=Slide 6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3414241" y="0"/>
            <a:ext cx="2520000" cy="3600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lt1"/>
                </a:solidFill>
              </a:rPr>
              <a:pPr algn="ctr"/>
              <a:t>23/03/2026 05:02 م</a:t>
            </a:fld>
            <a:endParaRPr lang="ar-SA" sz="2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2352" y="455951"/>
            <a:ext cx="4543231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( 9 ـ 5 ) معادلة الدائرة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74165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t="15087" r="65467" b="32112"/>
          <a:stretch/>
        </p:blipFill>
        <p:spPr bwMode="auto">
          <a:xfrm>
            <a:off x="0" y="1993183"/>
            <a:ext cx="2869324" cy="386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9" t="15087" r="10092" b="63577"/>
          <a:stretch/>
        </p:blipFill>
        <p:spPr bwMode="auto">
          <a:xfrm>
            <a:off x="2094696" y="369332"/>
            <a:ext cx="7049304" cy="15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Alternate Process 59"/>
          <p:cNvSpPr/>
          <p:nvPr/>
        </p:nvSpPr>
        <p:spPr>
          <a:xfrm>
            <a:off x="3023785" y="2027257"/>
            <a:ext cx="608454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الدائرة تمس محور </a:t>
            </a:r>
            <a:r>
              <a:rPr lang="ar-KW" sz="2800" b="1" dirty="0" err="1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السينات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59"/>
          <p:cNvSpPr/>
          <p:nvPr/>
        </p:nvSpPr>
        <p:spPr>
          <a:xfrm>
            <a:off x="3023784" y="2673642"/>
            <a:ext cx="608454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 = |هـ | = | 4 | = 4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59"/>
          <p:cNvSpPr/>
          <p:nvPr/>
        </p:nvSpPr>
        <p:spPr>
          <a:xfrm>
            <a:off x="3756409" y="3347163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د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 هـ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نق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59"/>
          <p:cNvSpPr/>
          <p:nvPr/>
        </p:nvSpPr>
        <p:spPr>
          <a:xfrm>
            <a:off x="3756409" y="4019817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3)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ـــ 4)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59"/>
          <p:cNvSpPr/>
          <p:nvPr/>
        </p:nvSpPr>
        <p:spPr>
          <a:xfrm>
            <a:off x="3756408" y="4681967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3)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ـــ 4)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16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760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5" t="68750" r="10092" b="12500"/>
          <a:stretch/>
        </p:blipFill>
        <p:spPr bwMode="auto">
          <a:xfrm>
            <a:off x="2506717" y="385098"/>
            <a:ext cx="663728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59"/>
          <p:cNvSpPr/>
          <p:nvPr/>
        </p:nvSpPr>
        <p:spPr>
          <a:xfrm>
            <a:off x="3023785" y="2027257"/>
            <a:ext cx="608454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الدائرة تمس محور الصادات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Flowchart: Alternate Process 59"/>
          <p:cNvSpPr/>
          <p:nvPr/>
        </p:nvSpPr>
        <p:spPr>
          <a:xfrm>
            <a:off x="3023784" y="2673642"/>
            <a:ext cx="608454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 = | د | = | 3 | = 3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Flowchart: Alternate Process 59"/>
          <p:cNvSpPr/>
          <p:nvPr/>
        </p:nvSpPr>
        <p:spPr>
          <a:xfrm>
            <a:off x="3756409" y="3347163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د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 هـ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نق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59"/>
          <p:cNvSpPr/>
          <p:nvPr/>
        </p:nvSpPr>
        <p:spPr>
          <a:xfrm>
            <a:off x="3756409" y="4019817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3)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ـــ 4)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3756408" y="4681967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3)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ـــ 4)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9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834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41811" r="66800" b="23059"/>
          <a:stretch/>
        </p:blipFill>
        <p:spPr bwMode="auto">
          <a:xfrm>
            <a:off x="15767" y="1671129"/>
            <a:ext cx="2869324" cy="25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t="16164" r="10334" b="67672"/>
          <a:stretch/>
        </p:blipFill>
        <p:spPr bwMode="auto">
          <a:xfrm>
            <a:off x="15767" y="409903"/>
            <a:ext cx="9092565" cy="118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59"/>
          <p:cNvSpPr/>
          <p:nvPr/>
        </p:nvSpPr>
        <p:spPr>
          <a:xfrm>
            <a:off x="7019239" y="1777129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د = -2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Flowchart: Alternate Process 59"/>
          <p:cNvSpPr/>
          <p:nvPr/>
        </p:nvSpPr>
        <p:spPr>
          <a:xfrm>
            <a:off x="5703386" y="1769217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هـ = 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59"/>
          <p:cNvSpPr/>
          <p:nvPr/>
        </p:nvSpPr>
        <p:spPr>
          <a:xfrm>
            <a:off x="4035972" y="1769217"/>
            <a:ext cx="1551342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9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4035972" y="2416019"/>
            <a:ext cx="1551342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6574221" y="3464039"/>
            <a:ext cx="1842439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مركز الدائرة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4562049" y="3464039"/>
            <a:ext cx="1842439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ــ 2 ، 3 )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401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4" t="59914" r="10334" b="17548"/>
          <a:stretch/>
        </p:blipFill>
        <p:spPr bwMode="auto">
          <a:xfrm>
            <a:off x="4252553" y="400864"/>
            <a:ext cx="4871545" cy="164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4" t="81374" r="10334" b="10991"/>
          <a:stretch/>
        </p:blipFill>
        <p:spPr bwMode="auto">
          <a:xfrm>
            <a:off x="4236787" y="4303973"/>
            <a:ext cx="4871545" cy="55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Alternate Process 59"/>
          <p:cNvSpPr/>
          <p:nvPr/>
        </p:nvSpPr>
        <p:spPr>
          <a:xfrm>
            <a:off x="7019239" y="2123981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د =  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59"/>
          <p:cNvSpPr/>
          <p:nvPr/>
        </p:nvSpPr>
        <p:spPr>
          <a:xfrm>
            <a:off x="5703386" y="2116069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هـ = 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59"/>
          <p:cNvSpPr/>
          <p:nvPr/>
        </p:nvSpPr>
        <p:spPr>
          <a:xfrm>
            <a:off x="4035972" y="2116069"/>
            <a:ext cx="1551342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49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59"/>
          <p:cNvSpPr/>
          <p:nvPr/>
        </p:nvSpPr>
        <p:spPr>
          <a:xfrm>
            <a:off x="4035972" y="2762871"/>
            <a:ext cx="1551342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7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59"/>
          <p:cNvSpPr/>
          <p:nvPr/>
        </p:nvSpPr>
        <p:spPr>
          <a:xfrm>
            <a:off x="6574221" y="3385209"/>
            <a:ext cx="1842439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مركز الدائرة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59"/>
          <p:cNvSpPr/>
          <p:nvPr/>
        </p:nvSpPr>
        <p:spPr>
          <a:xfrm>
            <a:off x="4562049" y="3385209"/>
            <a:ext cx="1842439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( 0 ، 0)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59"/>
          <p:cNvSpPr/>
          <p:nvPr/>
        </p:nvSpPr>
        <p:spPr>
          <a:xfrm>
            <a:off x="6865272" y="4975105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د =  4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59"/>
          <p:cNvSpPr/>
          <p:nvPr/>
        </p:nvSpPr>
        <p:spPr>
          <a:xfrm>
            <a:off x="5549419" y="4967193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هـ = ــ5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59"/>
          <p:cNvSpPr/>
          <p:nvPr/>
        </p:nvSpPr>
        <p:spPr>
          <a:xfrm>
            <a:off x="3882005" y="4967193"/>
            <a:ext cx="1551342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36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59"/>
          <p:cNvSpPr/>
          <p:nvPr/>
        </p:nvSpPr>
        <p:spPr>
          <a:xfrm>
            <a:off x="3882005" y="5613995"/>
            <a:ext cx="1551342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6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59"/>
          <p:cNvSpPr/>
          <p:nvPr/>
        </p:nvSpPr>
        <p:spPr>
          <a:xfrm>
            <a:off x="6420254" y="6236333"/>
            <a:ext cx="1842439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مركز الدائرة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Flowchart: Alternate Process 59"/>
          <p:cNvSpPr/>
          <p:nvPr/>
        </p:nvSpPr>
        <p:spPr>
          <a:xfrm>
            <a:off x="4408082" y="6236333"/>
            <a:ext cx="1842439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( 4، -5)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338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22630" r="5972" b="46767"/>
          <a:stretch/>
        </p:blipFill>
        <p:spPr bwMode="auto">
          <a:xfrm>
            <a:off x="1" y="536027"/>
            <a:ext cx="9144000" cy="223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3039" r="10135" b="62608"/>
          <a:stretch/>
        </p:blipFill>
        <p:spPr bwMode="auto">
          <a:xfrm>
            <a:off x="0" y="2932386"/>
            <a:ext cx="9144001" cy="17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591738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13039" r="10135" b="62608"/>
          <a:stretch/>
        </p:blipFill>
        <p:spPr bwMode="auto">
          <a:xfrm>
            <a:off x="0" y="456041"/>
            <a:ext cx="9144001" cy="17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0587" r="5367" b="26078"/>
          <a:stretch/>
        </p:blipFill>
        <p:spPr bwMode="auto">
          <a:xfrm>
            <a:off x="0" y="2410967"/>
            <a:ext cx="9144000" cy="317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977084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t="20690" r="9365" b="62069"/>
          <a:stretch/>
        </p:blipFill>
        <p:spPr bwMode="auto">
          <a:xfrm>
            <a:off x="0" y="369332"/>
            <a:ext cx="9143999" cy="126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Alternate Process 59"/>
          <p:cNvSpPr/>
          <p:nvPr/>
        </p:nvSpPr>
        <p:spPr>
          <a:xfrm>
            <a:off x="5057883" y="2308727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= -2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59"/>
          <p:cNvSpPr/>
          <p:nvPr/>
        </p:nvSpPr>
        <p:spPr>
          <a:xfrm>
            <a:off x="3489774" y="2300815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 = 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1932722" y="2300815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-4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6889532" y="1659582"/>
            <a:ext cx="2250332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بالقسمة على 3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680041" y="1675348"/>
            <a:ext cx="608336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-2 س + 3ص – 4 = صفر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59"/>
          <p:cNvSpPr/>
          <p:nvPr/>
        </p:nvSpPr>
        <p:spPr>
          <a:xfrm>
            <a:off x="7447491" y="3220368"/>
            <a:ext cx="166084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المركز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5" name="Straight Connector 120"/>
          <p:cNvCxnSpPr/>
          <p:nvPr/>
        </p:nvCxnSpPr>
        <p:spPr>
          <a:xfrm rot="10800000">
            <a:off x="6420358" y="3509397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lowchart: Alternate Process 119"/>
          <p:cNvSpPr/>
          <p:nvPr/>
        </p:nvSpPr>
        <p:spPr>
          <a:xfrm>
            <a:off x="6039148" y="3125772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ل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18" name="Flowchart: Alternate Process 119"/>
          <p:cNvSpPr/>
          <p:nvPr/>
        </p:nvSpPr>
        <p:spPr>
          <a:xfrm>
            <a:off x="6907799" y="3101081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</a:p>
        </p:txBody>
      </p:sp>
      <p:sp>
        <p:nvSpPr>
          <p:cNvPr id="19" name="Flowchart: Alternate Process 119"/>
          <p:cNvSpPr/>
          <p:nvPr/>
        </p:nvSpPr>
        <p:spPr>
          <a:xfrm>
            <a:off x="6124601" y="3062708"/>
            <a:ext cx="41635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،</a:t>
            </a:r>
          </a:p>
        </p:txBody>
      </p:sp>
      <p:cxnSp>
        <p:nvCxnSpPr>
          <p:cNvPr id="20" name="Straight Connector 120"/>
          <p:cNvCxnSpPr/>
          <p:nvPr/>
        </p:nvCxnSpPr>
        <p:spPr>
          <a:xfrm rot="10800000">
            <a:off x="5538990" y="3509397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Alternate Process 119"/>
          <p:cNvSpPr/>
          <p:nvPr/>
        </p:nvSpPr>
        <p:spPr>
          <a:xfrm>
            <a:off x="5189312" y="3125772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ك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22" name="Flowchart: Alternate Process 119"/>
          <p:cNvSpPr/>
          <p:nvPr/>
        </p:nvSpPr>
        <p:spPr>
          <a:xfrm>
            <a:off x="5068155" y="3046941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23" name="Flowchart: Alternate Process 59"/>
          <p:cNvSpPr/>
          <p:nvPr/>
        </p:nvSpPr>
        <p:spPr>
          <a:xfrm>
            <a:off x="4664255" y="3202610"/>
            <a:ext cx="61965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4" name="Straight Connector 120"/>
          <p:cNvCxnSpPr/>
          <p:nvPr/>
        </p:nvCxnSpPr>
        <p:spPr>
          <a:xfrm rot="10800000">
            <a:off x="3821668" y="3486558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owchart: Alternate Process 119"/>
          <p:cNvSpPr/>
          <p:nvPr/>
        </p:nvSpPr>
        <p:spPr>
          <a:xfrm>
            <a:off x="3703486" y="3102933"/>
            <a:ext cx="83961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26" name="Flowchart: Alternate Process 119"/>
          <p:cNvSpPr/>
          <p:nvPr/>
        </p:nvSpPr>
        <p:spPr>
          <a:xfrm>
            <a:off x="4153919" y="3085840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</a:p>
        </p:txBody>
      </p:sp>
      <p:sp>
        <p:nvSpPr>
          <p:cNvPr id="27" name="Flowchart: Alternate Process 119"/>
          <p:cNvSpPr/>
          <p:nvPr/>
        </p:nvSpPr>
        <p:spPr>
          <a:xfrm>
            <a:off x="3496849" y="3063233"/>
            <a:ext cx="41635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،</a:t>
            </a:r>
          </a:p>
        </p:txBody>
      </p:sp>
      <p:cxnSp>
        <p:nvCxnSpPr>
          <p:cNvPr id="28" name="Straight Connector 120"/>
          <p:cNvCxnSpPr/>
          <p:nvPr/>
        </p:nvCxnSpPr>
        <p:spPr>
          <a:xfrm rot="10800000">
            <a:off x="2927004" y="3494156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Alternate Process 119"/>
          <p:cNvSpPr/>
          <p:nvPr/>
        </p:nvSpPr>
        <p:spPr>
          <a:xfrm>
            <a:off x="2577326" y="3110531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-3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30" name="Flowchart: Alternate Process 119"/>
          <p:cNvSpPr/>
          <p:nvPr/>
        </p:nvSpPr>
        <p:spPr>
          <a:xfrm>
            <a:off x="2408871" y="3031700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31" name="Flowchart: Alternate Process 59"/>
          <p:cNvSpPr/>
          <p:nvPr/>
        </p:nvSpPr>
        <p:spPr>
          <a:xfrm>
            <a:off x="2005586" y="3182644"/>
            <a:ext cx="61965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3" name="Flowchart: Alternate Process 119"/>
          <p:cNvSpPr/>
          <p:nvPr/>
        </p:nvSpPr>
        <p:spPr>
          <a:xfrm>
            <a:off x="1105098" y="3062706"/>
            <a:ext cx="83961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34" name="Flowchart: Alternate Process 119"/>
          <p:cNvSpPr/>
          <p:nvPr/>
        </p:nvSpPr>
        <p:spPr>
          <a:xfrm>
            <a:off x="1495250" y="3034342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</a:p>
        </p:txBody>
      </p:sp>
      <p:sp>
        <p:nvSpPr>
          <p:cNvPr id="38" name="Flowchart: Alternate Process 119"/>
          <p:cNvSpPr/>
          <p:nvPr/>
        </p:nvSpPr>
        <p:spPr>
          <a:xfrm>
            <a:off x="1011606" y="3043267"/>
            <a:ext cx="41635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،</a:t>
            </a:r>
          </a:p>
        </p:txBody>
      </p:sp>
      <p:sp>
        <p:nvSpPr>
          <p:cNvPr id="40" name="Flowchart: Alternate Process 119"/>
          <p:cNvSpPr/>
          <p:nvPr/>
        </p:nvSpPr>
        <p:spPr>
          <a:xfrm>
            <a:off x="114943" y="3031699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-1.5</a:t>
            </a:r>
          </a:p>
        </p:txBody>
      </p:sp>
      <p:sp>
        <p:nvSpPr>
          <p:cNvPr id="41" name="Flowchart: Alternate Process 119"/>
          <p:cNvSpPr/>
          <p:nvPr/>
        </p:nvSpPr>
        <p:spPr>
          <a:xfrm>
            <a:off x="18224" y="3011734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42" name="Flowchart: Alternate Process 59"/>
          <p:cNvSpPr/>
          <p:nvPr/>
        </p:nvSpPr>
        <p:spPr>
          <a:xfrm>
            <a:off x="7447491" y="3947561"/>
            <a:ext cx="166084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3" name="شكل حر 42"/>
          <p:cNvSpPr/>
          <p:nvPr/>
        </p:nvSpPr>
        <p:spPr>
          <a:xfrm>
            <a:off x="3791318" y="3895855"/>
            <a:ext cx="2772000" cy="65477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4" name="Straight Connector 120"/>
          <p:cNvCxnSpPr/>
          <p:nvPr/>
        </p:nvCxnSpPr>
        <p:spPr>
          <a:xfrm rot="10800000">
            <a:off x="6720925" y="4175516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Flowchart: Alternate Process 119"/>
          <p:cNvSpPr/>
          <p:nvPr/>
        </p:nvSpPr>
        <p:spPr>
          <a:xfrm>
            <a:off x="6602743" y="3791891"/>
            <a:ext cx="83961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46" name="Flowchart: Alternate Process 119"/>
          <p:cNvSpPr/>
          <p:nvPr/>
        </p:nvSpPr>
        <p:spPr>
          <a:xfrm>
            <a:off x="3703964" y="3795285"/>
            <a:ext cx="2577747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ك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ب</a:t>
            </a:r>
          </a:p>
        </p:txBody>
      </p:sp>
      <p:sp>
        <p:nvSpPr>
          <p:cNvPr id="47" name="Flowchart: Alternate Process 59"/>
          <p:cNvSpPr/>
          <p:nvPr/>
        </p:nvSpPr>
        <p:spPr>
          <a:xfrm>
            <a:off x="7465249" y="4761759"/>
            <a:ext cx="166084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شكل حر 47"/>
          <p:cNvSpPr/>
          <p:nvPr/>
        </p:nvSpPr>
        <p:spPr>
          <a:xfrm>
            <a:off x="3234527" y="4710053"/>
            <a:ext cx="3425379" cy="65477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9" name="Straight Connector 120"/>
          <p:cNvCxnSpPr/>
          <p:nvPr/>
        </p:nvCxnSpPr>
        <p:spPr>
          <a:xfrm rot="10800000">
            <a:off x="6738683" y="4989714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lowchart: Alternate Process 119"/>
          <p:cNvSpPr/>
          <p:nvPr/>
        </p:nvSpPr>
        <p:spPr>
          <a:xfrm>
            <a:off x="6620501" y="4606089"/>
            <a:ext cx="83961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51" name="Flowchart: Alternate Process 119"/>
          <p:cNvSpPr/>
          <p:nvPr/>
        </p:nvSpPr>
        <p:spPr>
          <a:xfrm>
            <a:off x="2952276" y="4625249"/>
            <a:ext cx="364674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(-2)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(3)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(-4)</a:t>
            </a:r>
          </a:p>
        </p:txBody>
      </p:sp>
      <p:sp>
        <p:nvSpPr>
          <p:cNvPr id="52" name="Flowchart: Alternate Process 59"/>
          <p:cNvSpPr/>
          <p:nvPr/>
        </p:nvSpPr>
        <p:spPr>
          <a:xfrm>
            <a:off x="2365612" y="4761759"/>
            <a:ext cx="714246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3" name="Straight Connector 120"/>
          <p:cNvCxnSpPr/>
          <p:nvPr/>
        </p:nvCxnSpPr>
        <p:spPr>
          <a:xfrm rot="10800000">
            <a:off x="1520646" y="5011159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lowchart: Alternate Process 119"/>
          <p:cNvSpPr/>
          <p:nvPr/>
        </p:nvSpPr>
        <p:spPr>
          <a:xfrm>
            <a:off x="1402464" y="4627534"/>
            <a:ext cx="83961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55" name="شكل حر 54"/>
          <p:cNvSpPr/>
          <p:nvPr/>
        </p:nvSpPr>
        <p:spPr>
          <a:xfrm>
            <a:off x="318205" y="4657935"/>
            <a:ext cx="1170909" cy="65477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  <a:gd name="connsiteX0" fmla="*/ 0 w 528140"/>
              <a:gd name="connsiteY0" fmla="*/ 0 h 441435"/>
              <a:gd name="connsiteX1" fmla="*/ 354719 w 528140"/>
              <a:gd name="connsiteY1" fmla="*/ 0 h 441435"/>
              <a:gd name="connsiteX2" fmla="*/ 433546 w 528140"/>
              <a:gd name="connsiteY2" fmla="*/ 441435 h 441435"/>
              <a:gd name="connsiteX3" fmla="*/ 480843 w 528140"/>
              <a:gd name="connsiteY3" fmla="*/ 110359 h 441435"/>
              <a:gd name="connsiteX4" fmla="*/ 528140 w 528140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40" h="441435">
                <a:moveTo>
                  <a:pt x="0" y="0"/>
                </a:moveTo>
                <a:lnTo>
                  <a:pt x="354719" y="0"/>
                </a:lnTo>
                <a:lnTo>
                  <a:pt x="433546" y="441435"/>
                </a:lnTo>
                <a:lnTo>
                  <a:pt x="480843" y="110359"/>
                </a:lnTo>
                <a:lnTo>
                  <a:pt x="528140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Flowchart: Alternate Process 119"/>
          <p:cNvSpPr/>
          <p:nvPr/>
        </p:nvSpPr>
        <p:spPr>
          <a:xfrm>
            <a:off x="368861" y="4566391"/>
            <a:ext cx="83583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2962941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8" grpId="0"/>
      <p:bldP spid="19" grpId="0"/>
      <p:bldP spid="21" grpId="0"/>
      <p:bldP spid="22" grpId="0"/>
      <p:bldP spid="23" grpId="0" animBg="1"/>
      <p:bldP spid="25" grpId="0"/>
      <p:bldP spid="26" grpId="0"/>
      <p:bldP spid="27" grpId="0"/>
      <p:bldP spid="29" grpId="0"/>
      <p:bldP spid="30" grpId="0"/>
      <p:bldP spid="31" grpId="0" animBg="1"/>
      <p:bldP spid="33" grpId="0"/>
      <p:bldP spid="34" grpId="0"/>
      <p:bldP spid="38" grpId="0"/>
      <p:bldP spid="40" grpId="0"/>
      <p:bldP spid="41" grpId="0"/>
      <p:bldP spid="42" grpId="0" animBg="1"/>
      <p:bldP spid="43" grpId="0" animBg="1"/>
      <p:bldP spid="45" grpId="0"/>
      <p:bldP spid="46" grpId="0"/>
      <p:bldP spid="47" grpId="0" animBg="1"/>
      <p:bldP spid="48" grpId="0" animBg="1"/>
      <p:bldP spid="50" grpId="0"/>
      <p:bldP spid="51" grpId="0"/>
      <p:bldP spid="52" grpId="0" animBg="1"/>
      <p:bldP spid="54" grpId="0"/>
      <p:bldP spid="55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9" name="Flowchart: Alternate Process 59"/>
          <p:cNvSpPr/>
          <p:nvPr/>
        </p:nvSpPr>
        <p:spPr>
          <a:xfrm>
            <a:off x="5057883" y="2308727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= -6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59"/>
          <p:cNvSpPr/>
          <p:nvPr/>
        </p:nvSpPr>
        <p:spPr>
          <a:xfrm>
            <a:off x="3489774" y="2300815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 = -2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1826646" y="2300815"/>
            <a:ext cx="1546076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-15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6889532" y="1659582"/>
            <a:ext cx="2250332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بالقسمة على 2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680041" y="1675348"/>
            <a:ext cx="608336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-6 س – 2 ص – 15= صفر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59"/>
          <p:cNvSpPr/>
          <p:nvPr/>
        </p:nvSpPr>
        <p:spPr>
          <a:xfrm>
            <a:off x="7447491" y="3220368"/>
            <a:ext cx="166084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المركز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5" name="Straight Connector 120"/>
          <p:cNvCxnSpPr/>
          <p:nvPr/>
        </p:nvCxnSpPr>
        <p:spPr>
          <a:xfrm rot="10800000">
            <a:off x="6420358" y="3509397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lowchart: Alternate Process 119"/>
          <p:cNvSpPr/>
          <p:nvPr/>
        </p:nvSpPr>
        <p:spPr>
          <a:xfrm>
            <a:off x="6039148" y="3125772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ل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18" name="Flowchart: Alternate Process 119"/>
          <p:cNvSpPr/>
          <p:nvPr/>
        </p:nvSpPr>
        <p:spPr>
          <a:xfrm>
            <a:off x="6907799" y="3101081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</a:p>
        </p:txBody>
      </p:sp>
      <p:sp>
        <p:nvSpPr>
          <p:cNvPr id="19" name="Flowchart: Alternate Process 119"/>
          <p:cNvSpPr/>
          <p:nvPr/>
        </p:nvSpPr>
        <p:spPr>
          <a:xfrm>
            <a:off x="6124601" y="3062708"/>
            <a:ext cx="41635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،</a:t>
            </a:r>
          </a:p>
        </p:txBody>
      </p:sp>
      <p:cxnSp>
        <p:nvCxnSpPr>
          <p:cNvPr id="20" name="Straight Connector 120"/>
          <p:cNvCxnSpPr/>
          <p:nvPr/>
        </p:nvCxnSpPr>
        <p:spPr>
          <a:xfrm rot="10800000">
            <a:off x="5538990" y="3509397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Alternate Process 119"/>
          <p:cNvSpPr/>
          <p:nvPr/>
        </p:nvSpPr>
        <p:spPr>
          <a:xfrm>
            <a:off x="5189312" y="3125772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ك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22" name="Flowchart: Alternate Process 119"/>
          <p:cNvSpPr/>
          <p:nvPr/>
        </p:nvSpPr>
        <p:spPr>
          <a:xfrm>
            <a:off x="5068155" y="3046941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23" name="Flowchart: Alternate Process 59"/>
          <p:cNvSpPr/>
          <p:nvPr/>
        </p:nvSpPr>
        <p:spPr>
          <a:xfrm>
            <a:off x="4664255" y="3202610"/>
            <a:ext cx="61965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4" name="Straight Connector 120"/>
          <p:cNvCxnSpPr/>
          <p:nvPr/>
        </p:nvCxnSpPr>
        <p:spPr>
          <a:xfrm rot="10800000">
            <a:off x="3821668" y="3486558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owchart: Alternate Process 119"/>
          <p:cNvSpPr/>
          <p:nvPr/>
        </p:nvSpPr>
        <p:spPr>
          <a:xfrm>
            <a:off x="3703486" y="3102933"/>
            <a:ext cx="83961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26" name="Flowchart: Alternate Process 119"/>
          <p:cNvSpPr/>
          <p:nvPr/>
        </p:nvSpPr>
        <p:spPr>
          <a:xfrm>
            <a:off x="4153919" y="3085840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</a:p>
        </p:txBody>
      </p:sp>
      <p:sp>
        <p:nvSpPr>
          <p:cNvPr id="27" name="Flowchart: Alternate Process 119"/>
          <p:cNvSpPr/>
          <p:nvPr/>
        </p:nvSpPr>
        <p:spPr>
          <a:xfrm>
            <a:off x="3496849" y="3063233"/>
            <a:ext cx="41635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،</a:t>
            </a:r>
          </a:p>
        </p:txBody>
      </p:sp>
      <p:cxnSp>
        <p:nvCxnSpPr>
          <p:cNvPr id="28" name="Straight Connector 120"/>
          <p:cNvCxnSpPr/>
          <p:nvPr/>
        </p:nvCxnSpPr>
        <p:spPr>
          <a:xfrm rot="10800000">
            <a:off x="2927004" y="3494156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Alternate Process 119"/>
          <p:cNvSpPr/>
          <p:nvPr/>
        </p:nvSpPr>
        <p:spPr>
          <a:xfrm>
            <a:off x="2577326" y="3110531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30" name="Flowchart: Alternate Process 119"/>
          <p:cNvSpPr/>
          <p:nvPr/>
        </p:nvSpPr>
        <p:spPr>
          <a:xfrm>
            <a:off x="2408871" y="3031700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31" name="Flowchart: Alternate Process 59"/>
          <p:cNvSpPr/>
          <p:nvPr/>
        </p:nvSpPr>
        <p:spPr>
          <a:xfrm>
            <a:off x="2005586" y="3182644"/>
            <a:ext cx="61965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3" name="Flowchart: Alternate Process 119"/>
          <p:cNvSpPr/>
          <p:nvPr/>
        </p:nvSpPr>
        <p:spPr>
          <a:xfrm>
            <a:off x="1105098" y="3062706"/>
            <a:ext cx="83961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</p:txBody>
      </p:sp>
      <p:sp>
        <p:nvSpPr>
          <p:cNvPr id="34" name="Flowchart: Alternate Process 119"/>
          <p:cNvSpPr/>
          <p:nvPr/>
        </p:nvSpPr>
        <p:spPr>
          <a:xfrm>
            <a:off x="1495250" y="3034342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</a:p>
        </p:txBody>
      </p:sp>
      <p:sp>
        <p:nvSpPr>
          <p:cNvPr id="38" name="Flowchart: Alternate Process 119"/>
          <p:cNvSpPr/>
          <p:nvPr/>
        </p:nvSpPr>
        <p:spPr>
          <a:xfrm>
            <a:off x="1169266" y="3043267"/>
            <a:ext cx="41635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،</a:t>
            </a:r>
          </a:p>
        </p:txBody>
      </p:sp>
      <p:sp>
        <p:nvSpPr>
          <p:cNvPr id="40" name="Flowchart: Alternate Process 119"/>
          <p:cNvSpPr/>
          <p:nvPr/>
        </p:nvSpPr>
        <p:spPr>
          <a:xfrm>
            <a:off x="808273" y="3063231"/>
            <a:ext cx="66156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41" name="Flowchart: Alternate Process 119"/>
          <p:cNvSpPr/>
          <p:nvPr/>
        </p:nvSpPr>
        <p:spPr>
          <a:xfrm>
            <a:off x="585800" y="3043266"/>
            <a:ext cx="74682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42" name="Flowchart: Alternate Process 59"/>
          <p:cNvSpPr/>
          <p:nvPr/>
        </p:nvSpPr>
        <p:spPr>
          <a:xfrm>
            <a:off x="7447491" y="3947561"/>
            <a:ext cx="166084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3" name="شكل حر 42"/>
          <p:cNvSpPr/>
          <p:nvPr/>
        </p:nvSpPr>
        <p:spPr>
          <a:xfrm>
            <a:off x="3791318" y="3895855"/>
            <a:ext cx="2772000" cy="65477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4" name="Straight Connector 120"/>
          <p:cNvCxnSpPr/>
          <p:nvPr/>
        </p:nvCxnSpPr>
        <p:spPr>
          <a:xfrm rot="10800000">
            <a:off x="6720925" y="4175516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Flowchart: Alternate Process 119"/>
          <p:cNvSpPr/>
          <p:nvPr/>
        </p:nvSpPr>
        <p:spPr>
          <a:xfrm>
            <a:off x="6602743" y="3791891"/>
            <a:ext cx="83961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46" name="Flowchart: Alternate Process 119"/>
          <p:cNvSpPr/>
          <p:nvPr/>
        </p:nvSpPr>
        <p:spPr>
          <a:xfrm>
            <a:off x="3703964" y="3795285"/>
            <a:ext cx="2577747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ك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ب</a:t>
            </a:r>
          </a:p>
        </p:txBody>
      </p:sp>
      <p:sp>
        <p:nvSpPr>
          <p:cNvPr id="47" name="Flowchart: Alternate Process 59"/>
          <p:cNvSpPr/>
          <p:nvPr/>
        </p:nvSpPr>
        <p:spPr>
          <a:xfrm>
            <a:off x="7465249" y="4761759"/>
            <a:ext cx="166084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شكل حر 47"/>
          <p:cNvSpPr/>
          <p:nvPr/>
        </p:nvSpPr>
        <p:spPr>
          <a:xfrm>
            <a:off x="2863939" y="4678521"/>
            <a:ext cx="3827499" cy="65477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9" name="Straight Connector 120"/>
          <p:cNvCxnSpPr/>
          <p:nvPr/>
        </p:nvCxnSpPr>
        <p:spPr>
          <a:xfrm rot="10800000">
            <a:off x="6738683" y="4989714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lowchart: Alternate Process 119"/>
          <p:cNvSpPr/>
          <p:nvPr/>
        </p:nvSpPr>
        <p:spPr>
          <a:xfrm>
            <a:off x="6620501" y="4606089"/>
            <a:ext cx="83961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51" name="Flowchart: Alternate Process 119"/>
          <p:cNvSpPr/>
          <p:nvPr/>
        </p:nvSpPr>
        <p:spPr>
          <a:xfrm>
            <a:off x="2747318" y="4625249"/>
            <a:ext cx="364674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(-6)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(-2)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(-15)</a:t>
            </a:r>
          </a:p>
        </p:txBody>
      </p:sp>
      <p:sp>
        <p:nvSpPr>
          <p:cNvPr id="52" name="Flowchart: Alternate Process 59"/>
          <p:cNvSpPr/>
          <p:nvPr/>
        </p:nvSpPr>
        <p:spPr>
          <a:xfrm>
            <a:off x="2034526" y="4761759"/>
            <a:ext cx="714246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Flowchart: Alternate Process 119"/>
          <p:cNvSpPr/>
          <p:nvPr/>
        </p:nvSpPr>
        <p:spPr>
          <a:xfrm>
            <a:off x="69306" y="4597923"/>
            <a:ext cx="1788871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وحدة طول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1" t="53075" r="5488" b="29310"/>
          <a:stretch/>
        </p:blipFill>
        <p:spPr bwMode="auto">
          <a:xfrm>
            <a:off x="0" y="371005"/>
            <a:ext cx="9144000" cy="128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1769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8" grpId="0"/>
      <p:bldP spid="19" grpId="0"/>
      <p:bldP spid="21" grpId="0"/>
      <p:bldP spid="22" grpId="0"/>
      <p:bldP spid="23" grpId="0" animBg="1"/>
      <p:bldP spid="25" grpId="0"/>
      <p:bldP spid="26" grpId="0"/>
      <p:bldP spid="27" grpId="0"/>
      <p:bldP spid="29" grpId="0"/>
      <p:bldP spid="30" grpId="0"/>
      <p:bldP spid="31" grpId="0" animBg="1"/>
      <p:bldP spid="33" grpId="0"/>
      <p:bldP spid="34" grpId="0"/>
      <p:bldP spid="38" grpId="0"/>
      <p:bldP spid="40" grpId="0"/>
      <p:bldP spid="41" grpId="0"/>
      <p:bldP spid="42" grpId="0" animBg="1"/>
      <p:bldP spid="43" grpId="0" animBg="1"/>
      <p:bldP spid="45" grpId="0"/>
      <p:bldP spid="46" grpId="0"/>
      <p:bldP spid="47" grpId="0" animBg="1"/>
      <p:bldP spid="48" grpId="0" animBg="1"/>
      <p:bldP spid="50" grpId="0"/>
      <p:bldP spid="51" grpId="0"/>
      <p:bldP spid="52" grpId="0" animBg="1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7673" r="4761" b="24785"/>
          <a:stretch/>
        </p:blipFill>
        <p:spPr bwMode="auto">
          <a:xfrm>
            <a:off x="1" y="369332"/>
            <a:ext cx="9144000" cy="292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46013" r="55816" b="14763"/>
          <a:stretch/>
        </p:blipFill>
        <p:spPr bwMode="auto">
          <a:xfrm>
            <a:off x="1276064" y="3294993"/>
            <a:ext cx="6225473" cy="356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271067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13147" r="9850" b="6250"/>
          <a:stretch/>
        </p:blipFill>
        <p:spPr bwMode="auto">
          <a:xfrm>
            <a:off x="1" y="369332"/>
            <a:ext cx="9108332" cy="603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2555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17027" r="9002" b="12499"/>
          <a:stretch/>
        </p:blipFill>
        <p:spPr bwMode="auto">
          <a:xfrm>
            <a:off x="0" y="369332"/>
            <a:ext cx="9144000" cy="515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18580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21552" r="3550" b="33190"/>
          <a:stretch/>
        </p:blipFill>
        <p:spPr bwMode="auto">
          <a:xfrm>
            <a:off x="0" y="511221"/>
            <a:ext cx="9144000" cy="33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082979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1" t="36746" r="3549" b="40948"/>
          <a:stretch/>
        </p:blipFill>
        <p:spPr bwMode="auto">
          <a:xfrm>
            <a:off x="4288220" y="433550"/>
            <a:ext cx="4855780" cy="163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Alternate Process 59"/>
          <p:cNvSpPr/>
          <p:nvPr/>
        </p:nvSpPr>
        <p:spPr>
          <a:xfrm>
            <a:off x="5202621" y="2257624"/>
            <a:ext cx="397700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معامل 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معامل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7668332" y="3002410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= -3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6100223" y="2994498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 = 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3988676" y="2994498"/>
            <a:ext cx="1994495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-3.75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19"/>
          <p:cNvSpPr/>
          <p:nvPr/>
        </p:nvSpPr>
        <p:spPr>
          <a:xfrm>
            <a:off x="6483287" y="3763752"/>
            <a:ext cx="257774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ك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ب =</a:t>
            </a:r>
          </a:p>
        </p:txBody>
      </p:sp>
      <p:sp>
        <p:nvSpPr>
          <p:cNvPr id="15" name="Flowchart: Alternate Process 119"/>
          <p:cNvSpPr/>
          <p:nvPr/>
        </p:nvSpPr>
        <p:spPr>
          <a:xfrm>
            <a:off x="4510767" y="4437697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(-3)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(5)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× -3.75=</a:t>
            </a:r>
          </a:p>
        </p:txBody>
      </p:sp>
      <p:sp>
        <p:nvSpPr>
          <p:cNvPr id="16" name="Flowchart: Alternate Process 119"/>
          <p:cNvSpPr/>
          <p:nvPr/>
        </p:nvSpPr>
        <p:spPr>
          <a:xfrm>
            <a:off x="2917945" y="4433491"/>
            <a:ext cx="1496403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49 &gt; 0</a:t>
            </a:r>
          </a:p>
        </p:txBody>
      </p:sp>
      <p:sp>
        <p:nvSpPr>
          <p:cNvPr id="17" name="Flowchart: Alternate Process 119"/>
          <p:cNvSpPr/>
          <p:nvPr/>
        </p:nvSpPr>
        <p:spPr>
          <a:xfrm>
            <a:off x="4533089" y="5162911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Zawawi"/>
              </a:rPr>
              <a:t> المعادلة تمثل دائرة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160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1" t="36746" r="3549" b="48060"/>
          <a:stretch/>
        </p:blipFill>
        <p:spPr bwMode="auto">
          <a:xfrm>
            <a:off x="4288220" y="433550"/>
            <a:ext cx="4855780" cy="11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2" t="58460" r="4366" b="34428"/>
          <a:stretch/>
        </p:blipFill>
        <p:spPr bwMode="auto">
          <a:xfrm>
            <a:off x="4288221" y="1623834"/>
            <a:ext cx="4835878" cy="52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Alternate Process 59"/>
          <p:cNvSpPr/>
          <p:nvPr/>
        </p:nvSpPr>
        <p:spPr>
          <a:xfrm>
            <a:off x="5202621" y="2257624"/>
            <a:ext cx="397700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معامل 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معامل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7668332" y="3002410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= 4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6100223" y="2994498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 = -7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59"/>
          <p:cNvSpPr/>
          <p:nvPr/>
        </p:nvSpPr>
        <p:spPr>
          <a:xfrm>
            <a:off x="3988676" y="2994498"/>
            <a:ext cx="1994495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20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19"/>
          <p:cNvSpPr/>
          <p:nvPr/>
        </p:nvSpPr>
        <p:spPr>
          <a:xfrm>
            <a:off x="6483287" y="3763752"/>
            <a:ext cx="257774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ك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ب =</a:t>
            </a:r>
          </a:p>
        </p:txBody>
      </p:sp>
      <p:sp>
        <p:nvSpPr>
          <p:cNvPr id="16" name="Flowchart: Alternate Process 119"/>
          <p:cNvSpPr/>
          <p:nvPr/>
        </p:nvSpPr>
        <p:spPr>
          <a:xfrm>
            <a:off x="4510767" y="4437697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(4)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(-7)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× 20=</a:t>
            </a:r>
          </a:p>
        </p:txBody>
      </p:sp>
      <p:sp>
        <p:nvSpPr>
          <p:cNvPr id="17" name="Flowchart: Alternate Process 119"/>
          <p:cNvSpPr/>
          <p:nvPr/>
        </p:nvSpPr>
        <p:spPr>
          <a:xfrm>
            <a:off x="2917945" y="4433491"/>
            <a:ext cx="1496403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-15&lt; 0</a:t>
            </a:r>
          </a:p>
        </p:txBody>
      </p:sp>
      <p:sp>
        <p:nvSpPr>
          <p:cNvPr id="18" name="Flowchart: Alternate Process 119"/>
          <p:cNvSpPr/>
          <p:nvPr/>
        </p:nvSpPr>
        <p:spPr>
          <a:xfrm>
            <a:off x="4533089" y="5162911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Zawawi"/>
              </a:rPr>
              <a:t> المعادلة تمثل لا دائرة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890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1" t="36746" r="3549" b="48060"/>
          <a:stretch/>
        </p:blipFill>
        <p:spPr bwMode="auto">
          <a:xfrm>
            <a:off x="4288220" y="433550"/>
            <a:ext cx="4855780" cy="11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2" t="65572" r="4366" b="27316"/>
          <a:stretch/>
        </p:blipFill>
        <p:spPr bwMode="auto">
          <a:xfrm>
            <a:off x="4404394" y="1713171"/>
            <a:ext cx="4718027" cy="52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Alternate Process 59"/>
          <p:cNvSpPr/>
          <p:nvPr/>
        </p:nvSpPr>
        <p:spPr>
          <a:xfrm>
            <a:off x="5202621" y="2257624"/>
            <a:ext cx="397700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معامل 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معامل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7668332" y="3002410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= -6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6100223" y="2994498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 = 8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3988676" y="2994498"/>
            <a:ext cx="1994495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25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19"/>
          <p:cNvSpPr/>
          <p:nvPr/>
        </p:nvSpPr>
        <p:spPr>
          <a:xfrm>
            <a:off x="6483287" y="3763752"/>
            <a:ext cx="257774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ك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ب =</a:t>
            </a:r>
          </a:p>
        </p:txBody>
      </p:sp>
      <p:sp>
        <p:nvSpPr>
          <p:cNvPr id="15" name="Flowchart: Alternate Process 119"/>
          <p:cNvSpPr/>
          <p:nvPr/>
        </p:nvSpPr>
        <p:spPr>
          <a:xfrm>
            <a:off x="4510767" y="4437697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(-6)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(8)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× 25=</a:t>
            </a:r>
          </a:p>
        </p:txBody>
      </p:sp>
      <p:sp>
        <p:nvSpPr>
          <p:cNvPr id="16" name="Flowchart: Alternate Process 119"/>
          <p:cNvSpPr/>
          <p:nvPr/>
        </p:nvSpPr>
        <p:spPr>
          <a:xfrm>
            <a:off x="2301767" y="4433491"/>
            <a:ext cx="2112582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صفر = صفر</a:t>
            </a:r>
          </a:p>
        </p:txBody>
      </p:sp>
      <p:sp>
        <p:nvSpPr>
          <p:cNvPr id="17" name="Flowchart: Alternate Process 119"/>
          <p:cNvSpPr/>
          <p:nvPr/>
        </p:nvSpPr>
        <p:spPr>
          <a:xfrm>
            <a:off x="4533089" y="5162911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Zawawi"/>
              </a:rPr>
              <a:t> المعادلة تمثل نقطة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992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6" t="23277" r="4276" b="61729"/>
          <a:stretch/>
        </p:blipFill>
        <p:spPr bwMode="auto">
          <a:xfrm>
            <a:off x="3373819" y="369332"/>
            <a:ext cx="5770181" cy="109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6" t="37912" r="4276" b="54113"/>
          <a:stretch/>
        </p:blipFill>
        <p:spPr bwMode="auto">
          <a:xfrm>
            <a:off x="3369683" y="1466189"/>
            <a:ext cx="5770181" cy="58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Alternate Process 59"/>
          <p:cNvSpPr/>
          <p:nvPr/>
        </p:nvSpPr>
        <p:spPr>
          <a:xfrm>
            <a:off x="5202621" y="2257624"/>
            <a:ext cx="397700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معامل 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معامل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59"/>
          <p:cNvSpPr/>
          <p:nvPr/>
        </p:nvSpPr>
        <p:spPr>
          <a:xfrm>
            <a:off x="7668332" y="3002410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= -4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59"/>
          <p:cNvSpPr/>
          <p:nvPr/>
        </p:nvSpPr>
        <p:spPr>
          <a:xfrm>
            <a:off x="6100223" y="2994498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 = 7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59"/>
          <p:cNvSpPr/>
          <p:nvPr/>
        </p:nvSpPr>
        <p:spPr>
          <a:xfrm>
            <a:off x="3988676" y="2994498"/>
            <a:ext cx="1994495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17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119"/>
          <p:cNvSpPr/>
          <p:nvPr/>
        </p:nvSpPr>
        <p:spPr>
          <a:xfrm>
            <a:off x="6483287" y="3763752"/>
            <a:ext cx="257774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ك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ب =</a:t>
            </a:r>
          </a:p>
        </p:txBody>
      </p:sp>
      <p:sp>
        <p:nvSpPr>
          <p:cNvPr id="24" name="Flowchart: Alternate Process 119"/>
          <p:cNvSpPr/>
          <p:nvPr/>
        </p:nvSpPr>
        <p:spPr>
          <a:xfrm>
            <a:off x="4510767" y="4437697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(-4)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(7)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× 17=</a:t>
            </a:r>
          </a:p>
        </p:txBody>
      </p:sp>
      <p:sp>
        <p:nvSpPr>
          <p:cNvPr id="25" name="Flowchart: Alternate Process 119"/>
          <p:cNvSpPr/>
          <p:nvPr/>
        </p:nvSpPr>
        <p:spPr>
          <a:xfrm>
            <a:off x="2917945" y="4433491"/>
            <a:ext cx="1496403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-3&lt; 0</a:t>
            </a:r>
          </a:p>
        </p:txBody>
      </p:sp>
      <p:sp>
        <p:nvSpPr>
          <p:cNvPr id="26" name="Flowchart: Alternate Process 119"/>
          <p:cNvSpPr/>
          <p:nvPr/>
        </p:nvSpPr>
        <p:spPr>
          <a:xfrm>
            <a:off x="4533089" y="5162911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Zawawi"/>
              </a:rPr>
              <a:t> المعادلة تمثل لا دائرة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018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6" t="23277" r="4276" b="61729"/>
          <a:stretch/>
        </p:blipFill>
        <p:spPr bwMode="auto">
          <a:xfrm>
            <a:off x="3373819" y="369332"/>
            <a:ext cx="5770181" cy="109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8" t="43947" r="4034" b="48078"/>
          <a:stretch/>
        </p:blipFill>
        <p:spPr bwMode="auto">
          <a:xfrm>
            <a:off x="3369683" y="1466189"/>
            <a:ext cx="5770181" cy="58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59"/>
          <p:cNvSpPr/>
          <p:nvPr/>
        </p:nvSpPr>
        <p:spPr>
          <a:xfrm>
            <a:off x="5202621" y="2257624"/>
            <a:ext cx="397700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معامل 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معامل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Flowchart: Alternate Process 59"/>
          <p:cNvSpPr/>
          <p:nvPr/>
        </p:nvSpPr>
        <p:spPr>
          <a:xfrm>
            <a:off x="7668332" y="3002410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= 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59"/>
          <p:cNvSpPr/>
          <p:nvPr/>
        </p:nvSpPr>
        <p:spPr>
          <a:xfrm>
            <a:off x="6100223" y="2994498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 = -6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3988676" y="2994498"/>
            <a:ext cx="1994495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-4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9"/>
          <p:cNvSpPr/>
          <p:nvPr/>
        </p:nvSpPr>
        <p:spPr>
          <a:xfrm>
            <a:off x="6483287" y="3763752"/>
            <a:ext cx="257774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ك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ب =</a:t>
            </a:r>
          </a:p>
        </p:txBody>
      </p:sp>
      <p:sp>
        <p:nvSpPr>
          <p:cNvPr id="13" name="Flowchart: Alternate Process 119"/>
          <p:cNvSpPr/>
          <p:nvPr/>
        </p:nvSpPr>
        <p:spPr>
          <a:xfrm>
            <a:off x="4510767" y="4437697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(5)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(-6)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× -4=</a:t>
            </a:r>
          </a:p>
        </p:txBody>
      </p:sp>
      <p:sp>
        <p:nvSpPr>
          <p:cNvPr id="14" name="Flowchart: Alternate Process 119"/>
          <p:cNvSpPr/>
          <p:nvPr/>
        </p:nvSpPr>
        <p:spPr>
          <a:xfrm>
            <a:off x="2917945" y="4433491"/>
            <a:ext cx="1496403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77&gt; 0</a:t>
            </a:r>
          </a:p>
        </p:txBody>
      </p:sp>
      <p:sp>
        <p:nvSpPr>
          <p:cNvPr id="15" name="Flowchart: Alternate Process 119"/>
          <p:cNvSpPr/>
          <p:nvPr/>
        </p:nvSpPr>
        <p:spPr>
          <a:xfrm>
            <a:off x="4533089" y="5162911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Zawawi"/>
              </a:rPr>
              <a:t> المعادلة تمثل دائرة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73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6" t="23277" r="4276" b="61729"/>
          <a:stretch/>
        </p:blipFill>
        <p:spPr bwMode="auto">
          <a:xfrm>
            <a:off x="3373819" y="369332"/>
            <a:ext cx="5770181" cy="109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8" t="50000" r="4034" b="42025"/>
          <a:stretch/>
        </p:blipFill>
        <p:spPr bwMode="auto">
          <a:xfrm>
            <a:off x="3369683" y="1466189"/>
            <a:ext cx="5770181" cy="58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59"/>
          <p:cNvSpPr/>
          <p:nvPr/>
        </p:nvSpPr>
        <p:spPr>
          <a:xfrm>
            <a:off x="5202621" y="2257624"/>
            <a:ext cx="397700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معامل 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معامل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Flowchart: Alternate Process 59"/>
          <p:cNvSpPr/>
          <p:nvPr/>
        </p:nvSpPr>
        <p:spPr>
          <a:xfrm>
            <a:off x="7668332" y="3002410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 = -2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59"/>
          <p:cNvSpPr/>
          <p:nvPr/>
        </p:nvSpPr>
        <p:spPr>
          <a:xfrm>
            <a:off x="6100223" y="2994498"/>
            <a:ext cx="1440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 = -2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3988676" y="2994498"/>
            <a:ext cx="1994495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9"/>
          <p:cNvSpPr/>
          <p:nvPr/>
        </p:nvSpPr>
        <p:spPr>
          <a:xfrm>
            <a:off x="6483287" y="3763752"/>
            <a:ext cx="257774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ك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ب =</a:t>
            </a:r>
          </a:p>
        </p:txBody>
      </p:sp>
      <p:sp>
        <p:nvSpPr>
          <p:cNvPr id="13" name="Flowchart: Alternate Process 119"/>
          <p:cNvSpPr/>
          <p:nvPr/>
        </p:nvSpPr>
        <p:spPr>
          <a:xfrm>
            <a:off x="4510767" y="4437697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(-2)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(-2)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 × 2=</a:t>
            </a:r>
          </a:p>
        </p:txBody>
      </p:sp>
      <p:sp>
        <p:nvSpPr>
          <p:cNvPr id="14" name="Flowchart: Alternate Process 119"/>
          <p:cNvSpPr/>
          <p:nvPr/>
        </p:nvSpPr>
        <p:spPr>
          <a:xfrm>
            <a:off x="2917945" y="4433491"/>
            <a:ext cx="1496403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 = 0</a:t>
            </a:r>
          </a:p>
        </p:txBody>
      </p:sp>
      <p:sp>
        <p:nvSpPr>
          <p:cNvPr id="15" name="Flowchart: Alternate Process 119"/>
          <p:cNvSpPr/>
          <p:nvPr/>
        </p:nvSpPr>
        <p:spPr>
          <a:xfrm>
            <a:off x="4533089" y="5162911"/>
            <a:ext cx="4574267" cy="540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Zawawi"/>
              </a:rPr>
              <a:t> المعادلة تمثل نقطة</a:t>
            </a:r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79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20043" r="2459" b="48061"/>
          <a:stretch/>
        </p:blipFill>
        <p:spPr bwMode="auto">
          <a:xfrm>
            <a:off x="1" y="369332"/>
            <a:ext cx="9144000" cy="254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660016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19827" r="63649" b="25648"/>
          <a:stretch/>
        </p:blipFill>
        <p:spPr bwMode="auto">
          <a:xfrm>
            <a:off x="0" y="353566"/>
            <a:ext cx="3957145" cy="398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12500" r="9487" b="65733"/>
          <a:stretch/>
        </p:blipFill>
        <p:spPr bwMode="auto">
          <a:xfrm>
            <a:off x="3957145" y="353567"/>
            <a:ext cx="5186855" cy="147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Alternate Process 59"/>
          <p:cNvSpPr/>
          <p:nvPr/>
        </p:nvSpPr>
        <p:spPr>
          <a:xfrm>
            <a:off x="5139557" y="1831942"/>
            <a:ext cx="397700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مركز الدائرة ( 1 ، 2 )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59"/>
          <p:cNvSpPr/>
          <p:nvPr/>
        </p:nvSpPr>
        <p:spPr>
          <a:xfrm>
            <a:off x="5147089" y="2462561"/>
            <a:ext cx="397700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نقطة التماس (3 ، 1)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6566339" y="3140474"/>
            <a:ext cx="255776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نصف القطر=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9"/>
          <p:cNvSpPr/>
          <p:nvPr/>
        </p:nvSpPr>
        <p:spPr>
          <a:xfrm>
            <a:off x="5304749" y="3047868"/>
            <a:ext cx="1254374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1 - 2</a:t>
            </a:r>
            <a:endParaRPr lang="ar-KW" sz="32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3 - 1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" name="Straight Connector 120"/>
          <p:cNvCxnSpPr/>
          <p:nvPr/>
        </p:nvCxnSpPr>
        <p:spPr>
          <a:xfrm rot="10800000">
            <a:off x="5319357" y="3442007"/>
            <a:ext cx="122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Alternate Process 59"/>
          <p:cNvSpPr/>
          <p:nvPr/>
        </p:nvSpPr>
        <p:spPr>
          <a:xfrm>
            <a:off x="4665087" y="3172006"/>
            <a:ext cx="58502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19"/>
          <p:cNvSpPr/>
          <p:nvPr/>
        </p:nvSpPr>
        <p:spPr>
          <a:xfrm>
            <a:off x="3440320" y="3037231"/>
            <a:ext cx="1254374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1</a:t>
            </a:r>
            <a:endParaRPr lang="ar-KW" sz="32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6" name="Straight Connector 120"/>
          <p:cNvCxnSpPr/>
          <p:nvPr/>
        </p:nvCxnSpPr>
        <p:spPr>
          <a:xfrm rot="10800000">
            <a:off x="3821502" y="3431370"/>
            <a:ext cx="68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Alternate Process 59"/>
          <p:cNvSpPr/>
          <p:nvPr/>
        </p:nvSpPr>
        <p:spPr>
          <a:xfrm>
            <a:off x="6574889" y="3851517"/>
            <a:ext cx="2557760" cy="9096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مماس 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العمودي على نصف القطر)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119"/>
          <p:cNvSpPr/>
          <p:nvPr/>
        </p:nvSpPr>
        <p:spPr>
          <a:xfrm>
            <a:off x="5254023" y="3904337"/>
            <a:ext cx="1254374" cy="81980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40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</a:t>
            </a:r>
          </a:p>
        </p:txBody>
      </p:sp>
      <p:sp>
        <p:nvSpPr>
          <p:cNvPr id="19" name="Flowchart: Alternate Process 19"/>
          <p:cNvSpPr/>
          <p:nvPr/>
        </p:nvSpPr>
        <p:spPr>
          <a:xfrm>
            <a:off x="5013415" y="4729671"/>
            <a:ext cx="2081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ـــ 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20"/>
          <p:cNvSpPr/>
          <p:nvPr/>
        </p:nvSpPr>
        <p:spPr>
          <a:xfrm>
            <a:off x="4934593" y="4729670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21"/>
          <p:cNvSpPr/>
          <p:nvPr/>
        </p:nvSpPr>
        <p:spPr>
          <a:xfrm>
            <a:off x="2680060" y="4698136"/>
            <a:ext cx="2175724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ـــ 3)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3"/>
          <p:cNvSpPr/>
          <p:nvPr/>
        </p:nvSpPr>
        <p:spPr>
          <a:xfrm>
            <a:off x="4272449" y="4729672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25"/>
          <p:cNvSpPr/>
          <p:nvPr/>
        </p:nvSpPr>
        <p:spPr>
          <a:xfrm>
            <a:off x="4989801" y="5202611"/>
            <a:ext cx="2081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ـــ 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26"/>
          <p:cNvSpPr/>
          <p:nvPr/>
        </p:nvSpPr>
        <p:spPr>
          <a:xfrm>
            <a:off x="4934591" y="5234150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Flowchart: Alternate Process 27"/>
          <p:cNvSpPr/>
          <p:nvPr/>
        </p:nvSpPr>
        <p:spPr>
          <a:xfrm>
            <a:off x="3105793" y="5202615"/>
            <a:ext cx="2081047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2س ـــ  6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Flowchart: Alternate Process 28"/>
          <p:cNvSpPr/>
          <p:nvPr/>
        </p:nvSpPr>
        <p:spPr>
          <a:xfrm>
            <a:off x="3562955" y="5675582"/>
            <a:ext cx="3153111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2س – ص ــ 6 + 1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9"/>
          <p:cNvSpPr/>
          <p:nvPr/>
        </p:nvSpPr>
        <p:spPr>
          <a:xfrm>
            <a:off x="3421055" y="5691347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30"/>
          <p:cNvSpPr/>
          <p:nvPr/>
        </p:nvSpPr>
        <p:spPr>
          <a:xfrm>
            <a:off x="3105741" y="5659812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31"/>
          <p:cNvSpPr/>
          <p:nvPr/>
        </p:nvSpPr>
        <p:spPr>
          <a:xfrm>
            <a:off x="3562958" y="6164311"/>
            <a:ext cx="315310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س – ص - 5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lowchart: Alternate Process 32"/>
          <p:cNvSpPr/>
          <p:nvPr/>
        </p:nvSpPr>
        <p:spPr>
          <a:xfrm>
            <a:off x="3389524" y="6180076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1" name="Flowchart: Alternate Process 33"/>
          <p:cNvSpPr/>
          <p:nvPr/>
        </p:nvSpPr>
        <p:spPr>
          <a:xfrm>
            <a:off x="3074210" y="6148541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2" name="Flowchart: Alternate Process 59"/>
          <p:cNvSpPr/>
          <p:nvPr/>
        </p:nvSpPr>
        <p:spPr>
          <a:xfrm>
            <a:off x="6842233" y="4885313"/>
            <a:ext cx="2281865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معادلة المماس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836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4" grpId="0" animBg="1"/>
      <p:bldP spid="15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24138" r="8759" b="58836"/>
          <a:stretch/>
        </p:blipFill>
        <p:spPr bwMode="auto">
          <a:xfrm>
            <a:off x="0" y="369332"/>
            <a:ext cx="9108332" cy="92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0823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22845" r="7547" b="19828"/>
          <a:stretch/>
        </p:blipFill>
        <p:spPr bwMode="auto">
          <a:xfrm>
            <a:off x="0" y="709447"/>
            <a:ext cx="9108332" cy="419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764024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39224" r="5851" b="39871"/>
          <a:stretch/>
        </p:blipFill>
        <p:spPr bwMode="auto">
          <a:xfrm>
            <a:off x="1" y="369332"/>
            <a:ext cx="9144000" cy="115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292832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51940" r="5245" b="26077"/>
          <a:stretch/>
        </p:blipFill>
        <p:spPr bwMode="auto">
          <a:xfrm>
            <a:off x="0" y="369332"/>
            <a:ext cx="9144000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118446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4440" r="8033" b="6249"/>
          <a:stretch/>
        </p:blipFill>
        <p:spPr bwMode="auto">
          <a:xfrm>
            <a:off x="0" y="369332"/>
            <a:ext cx="9144000" cy="580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69265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16380" r="18210" b="9375"/>
          <a:stretch/>
        </p:blipFill>
        <p:spPr bwMode="auto">
          <a:xfrm>
            <a:off x="0" y="369331"/>
            <a:ext cx="9144000" cy="585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94850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0" t="23922" r="5731" b="66903"/>
          <a:stretch/>
        </p:blipFill>
        <p:spPr bwMode="auto">
          <a:xfrm>
            <a:off x="7141778" y="353567"/>
            <a:ext cx="2002221" cy="67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t="33529" r="5731" b="47845"/>
          <a:stretch/>
        </p:blipFill>
        <p:spPr bwMode="auto">
          <a:xfrm>
            <a:off x="0" y="372696"/>
            <a:ext cx="7141778" cy="132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5" t="17242" r="9608" b="19612"/>
          <a:stretch/>
        </p:blipFill>
        <p:spPr bwMode="auto">
          <a:xfrm>
            <a:off x="0" y="1734208"/>
            <a:ext cx="9144000" cy="46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92562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0" t="23922" r="5731" b="66903"/>
          <a:stretch/>
        </p:blipFill>
        <p:spPr bwMode="auto">
          <a:xfrm>
            <a:off x="7141778" y="353567"/>
            <a:ext cx="2002221" cy="67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t="33529" r="5731" b="47845"/>
          <a:stretch/>
        </p:blipFill>
        <p:spPr bwMode="auto">
          <a:xfrm>
            <a:off x="0" y="372695"/>
            <a:ext cx="7141778" cy="142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9" t="29957" r="9728" b="20689"/>
          <a:stretch/>
        </p:blipFill>
        <p:spPr bwMode="auto">
          <a:xfrm>
            <a:off x="0" y="1797280"/>
            <a:ext cx="9144000" cy="36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18901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162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53449" r="5851" b="17888"/>
          <a:stretch/>
        </p:blipFill>
        <p:spPr bwMode="auto">
          <a:xfrm>
            <a:off x="0" y="416626"/>
            <a:ext cx="9144001" cy="209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66881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3" t="25215" r="10092" b="59914"/>
          <a:stretch/>
        </p:blipFill>
        <p:spPr bwMode="auto">
          <a:xfrm>
            <a:off x="2773083" y="449316"/>
            <a:ext cx="6370917" cy="10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59"/>
          <p:cNvSpPr/>
          <p:nvPr/>
        </p:nvSpPr>
        <p:spPr>
          <a:xfrm>
            <a:off x="4524702" y="1620424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الصورة القياسية لمعادلة الدائرة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Flowchart: Alternate Process 59"/>
          <p:cNvSpPr/>
          <p:nvPr/>
        </p:nvSpPr>
        <p:spPr>
          <a:xfrm>
            <a:off x="4524703" y="2329873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د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 هـ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نق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Flowchart: Alternate Process 59"/>
          <p:cNvSpPr/>
          <p:nvPr/>
        </p:nvSpPr>
        <p:spPr>
          <a:xfrm>
            <a:off x="2683722" y="2317129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د = 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59"/>
          <p:cNvSpPr/>
          <p:nvPr/>
        </p:nvSpPr>
        <p:spPr>
          <a:xfrm>
            <a:off x="1367869" y="2309217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هـ = -2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27797" y="2309217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 =7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4524703" y="3002527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3)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+ 2)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4503677" y="3675205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3)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+ 2)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49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236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4" t="65733" r="9613" b="18965"/>
          <a:stretch/>
        </p:blipFill>
        <p:spPr bwMode="auto">
          <a:xfrm>
            <a:off x="1871017" y="392979"/>
            <a:ext cx="7237315" cy="111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59"/>
          <p:cNvSpPr/>
          <p:nvPr/>
        </p:nvSpPr>
        <p:spPr>
          <a:xfrm>
            <a:off x="4524702" y="1620424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الصورة القياسية لمعادلة الدائرة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Flowchart: Alternate Process 59"/>
          <p:cNvSpPr/>
          <p:nvPr/>
        </p:nvSpPr>
        <p:spPr>
          <a:xfrm>
            <a:off x="4524703" y="2329873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د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 هـ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نق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59"/>
          <p:cNvSpPr/>
          <p:nvPr/>
        </p:nvSpPr>
        <p:spPr>
          <a:xfrm>
            <a:off x="2683722" y="2317129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د = 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1367869" y="2309217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هـ = -3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27797" y="2309217"/>
            <a:ext cx="1224000" cy="540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 = 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4524703" y="3002527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5)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+ 3)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59"/>
          <p:cNvSpPr/>
          <p:nvPr/>
        </p:nvSpPr>
        <p:spPr>
          <a:xfrm>
            <a:off x="4503677" y="3675205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5)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+ 3)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25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05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2" t="14440" r="9849" b="71983"/>
          <a:stretch/>
        </p:blipFill>
        <p:spPr bwMode="auto">
          <a:xfrm>
            <a:off x="3626069" y="369332"/>
            <a:ext cx="5517931" cy="99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18607" r="52703" b="14583"/>
          <a:stretch/>
        </p:blipFill>
        <p:spPr bwMode="auto">
          <a:xfrm>
            <a:off x="-1886" y="416629"/>
            <a:ext cx="3454533" cy="37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owchart: Alternate Process 59"/>
          <p:cNvSpPr/>
          <p:nvPr/>
        </p:nvSpPr>
        <p:spPr>
          <a:xfrm>
            <a:off x="4524702" y="1363107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احداثيات مركز الدائرة م منتصف أ ب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119"/>
          <p:cNvSpPr/>
          <p:nvPr/>
        </p:nvSpPr>
        <p:spPr>
          <a:xfrm>
            <a:off x="6519932" y="2047195"/>
            <a:ext cx="1254374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+ 2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9" name="Straight Connector 120"/>
          <p:cNvCxnSpPr/>
          <p:nvPr/>
        </p:nvCxnSpPr>
        <p:spPr>
          <a:xfrm rot="10800000">
            <a:off x="6518774" y="2441334"/>
            <a:ext cx="122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Alternate Process 119"/>
          <p:cNvSpPr/>
          <p:nvPr/>
        </p:nvSpPr>
        <p:spPr>
          <a:xfrm>
            <a:off x="7616646" y="1735574"/>
            <a:ext cx="1464276" cy="125386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م=(</a:t>
            </a:r>
            <a:endParaRPr lang="ar-KW" sz="6600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119"/>
          <p:cNvSpPr/>
          <p:nvPr/>
        </p:nvSpPr>
        <p:spPr>
          <a:xfrm>
            <a:off x="5970238" y="1735572"/>
            <a:ext cx="627622" cy="125386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،</a:t>
            </a:r>
            <a:endParaRPr lang="ar-KW" sz="6600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119"/>
          <p:cNvSpPr/>
          <p:nvPr/>
        </p:nvSpPr>
        <p:spPr>
          <a:xfrm>
            <a:off x="4785317" y="2062959"/>
            <a:ext cx="1254374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-2 + 4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4" name="Straight Connector 120"/>
          <p:cNvCxnSpPr/>
          <p:nvPr/>
        </p:nvCxnSpPr>
        <p:spPr>
          <a:xfrm rot="10800000">
            <a:off x="4752627" y="2457098"/>
            <a:ext cx="1224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owchart: Alternate Process 119"/>
          <p:cNvSpPr/>
          <p:nvPr/>
        </p:nvSpPr>
        <p:spPr>
          <a:xfrm>
            <a:off x="4195069" y="1688274"/>
            <a:ext cx="627622" cy="125386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ar-KW" sz="6600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Flowchart: Alternate Process 119"/>
          <p:cNvSpPr/>
          <p:nvPr/>
        </p:nvSpPr>
        <p:spPr>
          <a:xfrm>
            <a:off x="6362272" y="2555377"/>
            <a:ext cx="2588400" cy="125386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 = ( 3 ، 1 )</a:t>
            </a:r>
            <a:endParaRPr lang="ar-KW" sz="36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119"/>
          <p:cNvSpPr/>
          <p:nvPr/>
        </p:nvSpPr>
        <p:spPr>
          <a:xfrm>
            <a:off x="3294993" y="3495252"/>
            <a:ext cx="5813339" cy="84026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طول القطر أ ب =    (4-2)</a:t>
            </a:r>
            <a:r>
              <a:rPr lang="ar-KW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-2-4)</a:t>
            </a:r>
            <a:r>
              <a:rPr lang="ar-KW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</a:t>
            </a:r>
            <a:endParaRPr lang="ar-KW" sz="32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شكل حر 27"/>
          <p:cNvSpPr/>
          <p:nvPr/>
        </p:nvSpPr>
        <p:spPr>
          <a:xfrm>
            <a:off x="3499951" y="3586151"/>
            <a:ext cx="3090041" cy="65477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Flowchart: Alternate Process 119"/>
          <p:cNvSpPr/>
          <p:nvPr/>
        </p:nvSpPr>
        <p:spPr>
          <a:xfrm>
            <a:off x="1913305" y="3447954"/>
            <a:ext cx="1555108" cy="84026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  40</a:t>
            </a:r>
            <a:endParaRPr lang="ar-KW" sz="32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1" name="شكل حر 30"/>
          <p:cNvSpPr/>
          <p:nvPr/>
        </p:nvSpPr>
        <p:spPr>
          <a:xfrm>
            <a:off x="2155072" y="3606390"/>
            <a:ext cx="792000" cy="50400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  <a:gd name="connsiteX0" fmla="*/ 0 w 1737803"/>
              <a:gd name="connsiteY0" fmla="*/ 0 h 441435"/>
              <a:gd name="connsiteX1" fmla="*/ 1371600 w 1737803"/>
              <a:gd name="connsiteY1" fmla="*/ 0 h 441435"/>
              <a:gd name="connsiteX2" fmla="*/ 1450427 w 1737803"/>
              <a:gd name="connsiteY2" fmla="*/ 441435 h 441435"/>
              <a:gd name="connsiteX3" fmla="*/ 1737803 w 1737803"/>
              <a:gd name="connsiteY3" fmla="*/ 93097 h 441435"/>
              <a:gd name="connsiteX4" fmla="*/ 1545021 w 1737803"/>
              <a:gd name="connsiteY4" fmla="*/ 173421 h 441435"/>
              <a:gd name="connsiteX0" fmla="*/ 0 w 1840501"/>
              <a:gd name="connsiteY0" fmla="*/ 0 h 441435"/>
              <a:gd name="connsiteX1" fmla="*/ 1371600 w 1840501"/>
              <a:gd name="connsiteY1" fmla="*/ 0 h 441435"/>
              <a:gd name="connsiteX2" fmla="*/ 1450427 w 1840501"/>
              <a:gd name="connsiteY2" fmla="*/ 441435 h 441435"/>
              <a:gd name="connsiteX3" fmla="*/ 1737803 w 1840501"/>
              <a:gd name="connsiteY3" fmla="*/ 93097 h 441435"/>
              <a:gd name="connsiteX4" fmla="*/ 1840501 w 1840501"/>
              <a:gd name="connsiteY4" fmla="*/ 233835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0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737803" y="93097"/>
                </a:lnTo>
                <a:lnTo>
                  <a:pt x="1840501" y="233835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Flowchart: Alternate Process 119"/>
          <p:cNvSpPr/>
          <p:nvPr/>
        </p:nvSpPr>
        <p:spPr>
          <a:xfrm>
            <a:off x="3267583" y="4272453"/>
            <a:ext cx="5813339" cy="84026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طول نصف القطر =  10    </a:t>
            </a:r>
            <a:endParaRPr lang="ar-KW" sz="32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3" name="شكل حر 32"/>
          <p:cNvSpPr/>
          <p:nvPr/>
        </p:nvSpPr>
        <p:spPr>
          <a:xfrm>
            <a:off x="4419691" y="4377521"/>
            <a:ext cx="792000" cy="50400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  <a:gd name="connsiteX0" fmla="*/ 0 w 1737803"/>
              <a:gd name="connsiteY0" fmla="*/ 0 h 441435"/>
              <a:gd name="connsiteX1" fmla="*/ 1371600 w 1737803"/>
              <a:gd name="connsiteY1" fmla="*/ 0 h 441435"/>
              <a:gd name="connsiteX2" fmla="*/ 1450427 w 1737803"/>
              <a:gd name="connsiteY2" fmla="*/ 441435 h 441435"/>
              <a:gd name="connsiteX3" fmla="*/ 1737803 w 1737803"/>
              <a:gd name="connsiteY3" fmla="*/ 93097 h 441435"/>
              <a:gd name="connsiteX4" fmla="*/ 1545021 w 1737803"/>
              <a:gd name="connsiteY4" fmla="*/ 173421 h 441435"/>
              <a:gd name="connsiteX0" fmla="*/ 0 w 1840501"/>
              <a:gd name="connsiteY0" fmla="*/ 0 h 441435"/>
              <a:gd name="connsiteX1" fmla="*/ 1371600 w 1840501"/>
              <a:gd name="connsiteY1" fmla="*/ 0 h 441435"/>
              <a:gd name="connsiteX2" fmla="*/ 1450427 w 1840501"/>
              <a:gd name="connsiteY2" fmla="*/ 441435 h 441435"/>
              <a:gd name="connsiteX3" fmla="*/ 1737803 w 1840501"/>
              <a:gd name="connsiteY3" fmla="*/ 93097 h 441435"/>
              <a:gd name="connsiteX4" fmla="*/ 1840501 w 1840501"/>
              <a:gd name="connsiteY4" fmla="*/ 233835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0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737803" y="93097"/>
                </a:lnTo>
                <a:lnTo>
                  <a:pt x="1840501" y="233835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Flowchart: Alternate Process 59"/>
          <p:cNvSpPr/>
          <p:nvPr/>
        </p:nvSpPr>
        <p:spPr>
          <a:xfrm>
            <a:off x="4524703" y="5128660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د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 هـ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نق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1" name="Flowchart: Alternate Process 59"/>
          <p:cNvSpPr/>
          <p:nvPr/>
        </p:nvSpPr>
        <p:spPr>
          <a:xfrm>
            <a:off x="4524703" y="5801314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3)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 1)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10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664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/>
      <p:bldP spid="22" grpId="0"/>
      <p:bldP spid="23" grpId="0"/>
      <p:bldP spid="25" grpId="0"/>
      <p:bldP spid="26" grpId="0"/>
      <p:bldP spid="27" grpId="0"/>
      <p:bldP spid="28" grpId="0" animBg="1"/>
      <p:bldP spid="29" grpId="0"/>
      <p:bldP spid="31" grpId="0" animBg="1"/>
      <p:bldP spid="32" grpId="0"/>
      <p:bldP spid="33" grpId="0" animBg="1"/>
      <p:bldP spid="34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29741" r="10335" b="53664"/>
          <a:stretch/>
        </p:blipFill>
        <p:spPr bwMode="auto">
          <a:xfrm>
            <a:off x="1213001" y="408744"/>
            <a:ext cx="7914291" cy="12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Flowchart: Alternate Process 59"/>
          <p:cNvSpPr/>
          <p:nvPr/>
        </p:nvSpPr>
        <p:spPr>
          <a:xfrm>
            <a:off x="3023785" y="1696171"/>
            <a:ext cx="608454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الدائرة تمس محور </a:t>
            </a:r>
            <a:r>
              <a:rPr lang="ar-KW" sz="2800" b="1" dirty="0" err="1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السينات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ومحور الصادات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8" name="Flowchart: Alternate Process 59"/>
          <p:cNvSpPr/>
          <p:nvPr/>
        </p:nvSpPr>
        <p:spPr>
          <a:xfrm>
            <a:off x="3023784" y="2342556"/>
            <a:ext cx="608454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نق = |هـ |= | د | = 4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" name="Flowchart: Alternate Process 59"/>
          <p:cNvSpPr/>
          <p:nvPr/>
        </p:nvSpPr>
        <p:spPr>
          <a:xfrm>
            <a:off x="3756409" y="3016077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د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ــ هـ 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نق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" name="Flowchart: Alternate Process 59"/>
          <p:cNvSpPr/>
          <p:nvPr/>
        </p:nvSpPr>
        <p:spPr>
          <a:xfrm>
            <a:off x="3756409" y="3688731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س ــ 4)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 ص + 4)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16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81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19613" r="8395" b="73275"/>
          <a:stretch/>
        </p:blipFill>
        <p:spPr bwMode="auto">
          <a:xfrm>
            <a:off x="1" y="425666"/>
            <a:ext cx="9108331" cy="52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7" t="29311" r="10213" b="57327"/>
          <a:stretch/>
        </p:blipFill>
        <p:spPr bwMode="auto">
          <a:xfrm>
            <a:off x="2928152" y="977455"/>
            <a:ext cx="6231614" cy="97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43751" r="65626" b="17241"/>
          <a:stretch/>
        </p:blipFill>
        <p:spPr bwMode="auto">
          <a:xfrm>
            <a:off x="1" y="977455"/>
            <a:ext cx="2928152" cy="28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Alternate Process 59"/>
          <p:cNvSpPr/>
          <p:nvPr/>
        </p:nvSpPr>
        <p:spPr>
          <a:xfrm>
            <a:off x="3756409" y="2196245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نق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59"/>
          <p:cNvSpPr/>
          <p:nvPr/>
        </p:nvSpPr>
        <p:spPr>
          <a:xfrm>
            <a:off x="3734310" y="2972720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59"/>
          <p:cNvSpPr/>
          <p:nvPr/>
        </p:nvSpPr>
        <p:spPr>
          <a:xfrm>
            <a:off x="3734309" y="3697934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16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438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5) معادلة الدائرة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05:02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" action="ppaction://noaction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5" t="67673" r="10213" b="15086"/>
          <a:stretch/>
        </p:blipFill>
        <p:spPr bwMode="auto">
          <a:xfrm>
            <a:off x="2238704" y="369332"/>
            <a:ext cx="6905296" cy="126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Alternate Process 59"/>
          <p:cNvSpPr/>
          <p:nvPr/>
        </p:nvSpPr>
        <p:spPr>
          <a:xfrm>
            <a:off x="3756409" y="2196245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نق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3734310" y="2972720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59"/>
          <p:cNvSpPr/>
          <p:nvPr/>
        </p:nvSpPr>
        <p:spPr>
          <a:xfrm>
            <a:off x="3734309" y="3697934"/>
            <a:ext cx="461929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30000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36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394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28005</TotalTime>
  <Words>1411</Words>
  <Application>Microsoft Office PowerPoint</Application>
  <PresentationFormat>عرض على الشاشة (4:3)</PresentationFormat>
  <Paragraphs>405</Paragraphs>
  <Slides>36</Slides>
  <Notes>35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1" baseType="lpstr">
      <vt:lpstr>Arial</vt:lpstr>
      <vt:lpstr>Calibri</vt:lpstr>
      <vt:lpstr>Constantia</vt:lpstr>
      <vt:lpstr>Wingdings 2</vt:lpstr>
      <vt:lpstr>Flow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فتحي عبدالله اسماعيل المكاوي</cp:lastModifiedBy>
  <cp:revision>535</cp:revision>
  <dcterms:created xsi:type="dcterms:W3CDTF">2012-09-11T17:26:35Z</dcterms:created>
  <dcterms:modified xsi:type="dcterms:W3CDTF">2026-03-23T14:02:46Z</dcterms:modified>
</cp:coreProperties>
</file>