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62" r:id="rId1"/>
    <p:sldMasterId id="2147484174" r:id="rId2"/>
    <p:sldMasterId id="2147484252" r:id="rId3"/>
    <p:sldMasterId id="2147484264" r:id="rId4"/>
  </p:sldMasterIdLst>
  <p:notesMasterIdLst>
    <p:notesMasterId r:id="rId15"/>
  </p:notesMasterIdLst>
  <p:sldIdLst>
    <p:sldId id="401" r:id="rId5"/>
    <p:sldId id="272" r:id="rId6"/>
    <p:sldId id="415" r:id="rId7"/>
    <p:sldId id="447" r:id="rId8"/>
    <p:sldId id="257" r:id="rId9"/>
    <p:sldId id="445" r:id="rId10"/>
    <p:sldId id="446" r:id="rId11"/>
    <p:sldId id="260" r:id="rId12"/>
    <p:sldId id="323" r:id="rId13"/>
    <p:sldId id="403" r:id="rId14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CC1A"/>
    <a:srgbClr val="26F01C"/>
    <a:srgbClr val="FF3300"/>
    <a:srgbClr val="FA0E1F"/>
    <a:srgbClr val="58654B"/>
    <a:srgbClr val="A95774"/>
    <a:srgbClr val="15EB2E"/>
    <a:srgbClr val="6BA45C"/>
    <a:srgbClr val="B20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4" d="100"/>
          <a:sy n="64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4410C4-8FC8-45C8-9D12-277B494641C5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F2F25A-90C8-4867-9F6C-48575DD3376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9462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2F25A-90C8-4867-9F6C-48575DD3376F}" type="slidenum">
              <a:rPr lang="ar-KW" smtClean="0"/>
              <a:t>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303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0D04-79EA-473F-A091-F71F441D26E0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2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293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84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371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2016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374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178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0050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3004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5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8509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8826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3074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8498E-1EAA-458C-8DBB-8F5C0AECA88E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3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908F-22FC-48D2-A234-8BA5AF19BC83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0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74F-A24E-499D-BFF7-832E40281338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6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118-EEDC-4EE2-9BC6-EC4F021BD9F1}" type="datetime8">
              <a:rPr lang="ar-KW" smtClean="0"/>
              <a:t>10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E26F-E0EB-4F7E-BD4B-19E3CE82DE34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2E4-2A89-46D7-A459-E885EA0521DD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7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7908-0451-427F-A388-84A7FB274BB9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2D5D-8E47-4B95-94A4-A5FAF26E1A7B}" type="datetime8">
              <a:rPr lang="ar-KW" smtClean="0"/>
              <a:t>10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5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13-B68D-4BE8-98F6-249BDE9554D5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77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22D5-9B77-4868-B22B-A8990E63C5B1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9FAA-E9A1-4FE7-8333-9FD2CD6EEA23}" type="datetime8">
              <a:rPr lang="ar-KW" smtClean="0"/>
              <a:t>10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7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873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02008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39067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5921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9571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249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0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7373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3624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91020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2282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26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6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6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22/09/1447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22/09/1447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93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ED6FD0-6172-422B-89E2-DED2A3E96C3F}" type="datetime8">
              <a:rPr lang="ar-KW" smtClean="0"/>
              <a:t>10 آذار، 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3892ED2-EFF7-DBE1-BDD9-5872C9CC7E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" y="158875"/>
            <a:ext cx="917424" cy="9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hf sldNum="0" hdr="0" ft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BE32AE-7751-432A-A2B8-26889239F0CC}" type="datetimeFigureOut">
              <a:rPr lang="ar-KW" smtClean="0"/>
              <a:t>22/09/1447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KW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377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الصورة لـ خلفيات متحركة">
            <a:extLst>
              <a:ext uri="{FF2B5EF4-FFF2-40B4-BE49-F238E27FC236}">
                <a16:creationId xmlns:a16="http://schemas.microsoft.com/office/drawing/2014/main" id="{ECC008B2-C4A0-4314-A48A-8D59CBDD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988" y="71718"/>
            <a:ext cx="2420471" cy="3231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دكان - قرقيعان 2022 alqerqe3an سلة مع 10 جياس قرقيعان#قرقيعان للطلب واتساب  98737936 الرابط المباشر في البايو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9" y="3000936"/>
            <a:ext cx="2166284" cy="2530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DC87B41-F14A-4B48-AB0F-F2FF1DB891F7}"/>
              </a:ext>
            </a:extLst>
          </p:cNvPr>
          <p:cNvSpPr/>
          <p:nvPr/>
        </p:nvSpPr>
        <p:spPr>
          <a:xfrm>
            <a:off x="1640335" y="98466"/>
            <a:ext cx="789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l-Kharashi 3" pitchFamily="2" charset="-78"/>
              </a:rPr>
              <a:t>اللهم احفظ الكويت وسائر بلاد المسلمين </a:t>
            </a:r>
            <a:endParaRPr kumimoji="0" lang="ar-SA" sz="4000" b="1" i="0" u="none" strike="noStrike" kern="1200" cap="none" spc="0" normalizeH="0" baseline="0" noProof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cs typeface="Al-Kharashi 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19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مشاهدة صورة المصدر">
            <a:extLst>
              <a:ext uri="{FF2B5EF4-FFF2-40B4-BE49-F238E27FC236}">
                <a16:creationId xmlns:a16="http://schemas.microsoft.com/office/drawing/2014/main" id="{A0EC1BC7-DB12-498F-B956-D69CCFB15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6AAE26A-52B5-428E-9E4A-64EB3A9B1C1D}"/>
              </a:ext>
            </a:extLst>
          </p:cNvPr>
          <p:cNvSpPr/>
          <p:nvPr/>
        </p:nvSpPr>
        <p:spPr>
          <a:xfrm>
            <a:off x="717449" y="253217"/>
            <a:ext cx="114730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اشكركم على حسن المتابعة  بالنجاح والتوفيق</a:t>
            </a:r>
          </a:p>
        </p:txBody>
      </p:sp>
    </p:spTree>
    <p:extLst>
      <p:ext uri="{BB962C8B-B14F-4D97-AF65-F5344CB8AC3E}">
        <p14:creationId xmlns:p14="http://schemas.microsoft.com/office/powerpoint/2010/main" val="406327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/>
          <p:cNvSpPr txBox="1"/>
          <p:nvPr/>
        </p:nvSpPr>
        <p:spPr>
          <a:xfrm>
            <a:off x="537736" y="6354853"/>
            <a:ext cx="111028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0" y="1628800"/>
            <a:ext cx="1219200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0" y="6309320"/>
            <a:ext cx="1219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0" y="6816814"/>
            <a:ext cx="1219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11640616" y="1700808"/>
            <a:ext cx="414632" cy="4563376"/>
          </a:xfrm>
          <a:prstGeom prst="rect">
            <a:avLst/>
          </a:prstGeom>
          <a:scene3d>
            <a:camera prst="isometricOffAxis2Right"/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46626" y="1700808"/>
            <a:ext cx="376040" cy="4577690"/>
          </a:xfrm>
          <a:prstGeom prst="rect">
            <a:avLst/>
          </a:prstGeom>
          <a:scene3d>
            <a:camera prst="isometricOffAxis2Right"/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3" name="صورة 4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210717"/>
            <a:ext cx="648072" cy="57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مستطيل 28"/>
          <p:cNvSpPr/>
          <p:nvPr/>
        </p:nvSpPr>
        <p:spPr>
          <a:xfrm>
            <a:off x="11640616" y="6348027"/>
            <a:ext cx="539552" cy="43345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-1816" y="6367680"/>
            <a:ext cx="539552" cy="3967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8988152" y="569617"/>
            <a:ext cx="3203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وزارة            التربية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الإدارة العامة لمنطقة مبارك الكبير التعليمية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مدرسة عبد الله مشاري الروضان . م . بنين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8" y="319555"/>
            <a:ext cx="1153212" cy="5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مستطيل 39"/>
          <p:cNvSpPr/>
          <p:nvPr/>
        </p:nvSpPr>
        <p:spPr>
          <a:xfrm>
            <a:off x="-13810" y="905380"/>
            <a:ext cx="3061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العام الدراسي 2025- 2026 م</a:t>
            </a:r>
          </a:p>
        </p:txBody>
      </p:sp>
      <p:sp>
        <p:nvSpPr>
          <p:cNvPr id="50" name="مستطيل 49"/>
          <p:cNvSpPr/>
          <p:nvPr/>
        </p:nvSpPr>
        <p:spPr>
          <a:xfrm>
            <a:off x="3369503" y="707074"/>
            <a:ext cx="5186064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الصف التاسع</a:t>
            </a:r>
          </a:p>
        </p:txBody>
      </p:sp>
      <p:sp>
        <p:nvSpPr>
          <p:cNvPr id="56" name="نجمة ذات 5 نقاط 55"/>
          <p:cNvSpPr/>
          <p:nvPr/>
        </p:nvSpPr>
        <p:spPr>
          <a:xfrm>
            <a:off x="10920536" y="4185328"/>
            <a:ext cx="615536" cy="612558"/>
          </a:xfrm>
          <a:prstGeom prst="star5">
            <a:avLst>
              <a:gd name="adj" fmla="val 9936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نجمة ذات 5 نقاط 56"/>
          <p:cNvSpPr/>
          <p:nvPr/>
        </p:nvSpPr>
        <p:spPr>
          <a:xfrm>
            <a:off x="537736" y="4107599"/>
            <a:ext cx="615536" cy="612558"/>
          </a:xfrm>
          <a:prstGeom prst="star5">
            <a:avLst>
              <a:gd name="adj" fmla="val 8061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988152" y="2637371"/>
            <a:ext cx="2723575" cy="735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البند ( 7 – 2 ) 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809789" y="2549285"/>
            <a:ext cx="2099604" cy="735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 w="22225">
                  <a:solidFill>
                    <a:srgbClr val="43808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حصة 1</a:t>
            </a:r>
          </a:p>
        </p:txBody>
      </p:sp>
      <p:sp>
        <p:nvSpPr>
          <p:cNvPr id="2" name="نجمة ذات 5 نقاط 1"/>
          <p:cNvSpPr/>
          <p:nvPr/>
        </p:nvSpPr>
        <p:spPr>
          <a:xfrm>
            <a:off x="2053568" y="646415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نجمة ذات 5 نقاط 30"/>
          <p:cNvSpPr/>
          <p:nvPr/>
        </p:nvSpPr>
        <p:spPr>
          <a:xfrm>
            <a:off x="10596500" y="646094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نجمة ذات 5 نقاط 31"/>
          <p:cNvSpPr/>
          <p:nvPr/>
        </p:nvSpPr>
        <p:spPr>
          <a:xfrm>
            <a:off x="7140116" y="646094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8734007" y="1878701"/>
            <a:ext cx="3113925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الوحدة السابعة</a:t>
            </a:r>
          </a:p>
        </p:txBody>
      </p:sp>
      <p:sp>
        <p:nvSpPr>
          <p:cNvPr id="37" name="مستطيل ذو زوايا قطرية مستديرة 36"/>
          <p:cNvSpPr/>
          <p:nvPr/>
        </p:nvSpPr>
        <p:spPr>
          <a:xfrm>
            <a:off x="3262437" y="2289236"/>
            <a:ext cx="5544616" cy="160367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 ذو زوايا قطرية مستديرة 44"/>
          <p:cNvSpPr/>
          <p:nvPr/>
        </p:nvSpPr>
        <p:spPr>
          <a:xfrm>
            <a:off x="3469422" y="2397379"/>
            <a:ext cx="5224437" cy="1428919"/>
          </a:xfrm>
          <a:prstGeom prst="round2DiagRect">
            <a:avLst/>
          </a:prstGeom>
          <a:solidFill>
            <a:srgbClr val="FFFF00">
              <a:alpha val="1098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5C92B5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ahoma" panose="020B0604030504040204" pitchFamily="34" charset="0"/>
              </a:rPr>
              <a:t>هندسة المثلث</a:t>
            </a:r>
          </a:p>
          <a:p>
            <a:pPr marL="0" marR="0" lvl="0" indent="0" algn="ctr" defTabSz="914400" rtl="1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DFKai-SB" panose="03000509000000000000" pitchFamily="65" charset="-120"/>
                <a:cs typeface="AdvertisingExtraBold" pitchFamily="2" charset="-78"/>
              </a:rPr>
              <a:t>Geometry of Triangle</a:t>
            </a:r>
            <a:endParaRPr kumimoji="0" lang="ar-KW" sz="44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Centaur" panose="02030504050205020304" pitchFamily="18" charset="0"/>
              <a:ea typeface="DFKai-SB" panose="03000509000000000000" pitchFamily="65" charset="-120"/>
              <a:cs typeface="AdvertisingExtraBold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9BAA7AD-F3CA-5CF0-64F7-15F75DE621EC}"/>
              </a:ext>
            </a:extLst>
          </p:cNvPr>
          <p:cNvSpPr/>
          <p:nvPr/>
        </p:nvSpPr>
        <p:spPr>
          <a:xfrm>
            <a:off x="4474676" y="5633767"/>
            <a:ext cx="3619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32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prstClr val="black">
                      <a:lumMod val="95000"/>
                      <a:lumOff val="5000"/>
                      <a:alpha val="40000"/>
                    </a:prstClr>
                  </a:glow>
                </a:effectLst>
                <a:latin typeface="Calibri" panose="020F0502020204030204"/>
                <a:cs typeface="AF_Taif Normal" pitchFamily="2" charset="-78"/>
              </a:rPr>
              <a:t>إعداد : محمود عبد العزيز</a:t>
            </a:r>
            <a:endParaRPr lang="ar-SA" sz="32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glow rad="228600">
                  <a:prstClr val="black">
                    <a:lumMod val="95000"/>
                    <a:lumOff val="5000"/>
                    <a:alpha val="40000"/>
                  </a:prstClr>
                </a:glow>
              </a:effectLst>
              <a:latin typeface="Calibri" panose="020F0502020204030204"/>
              <a:cs typeface="AF_Taif Normal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4E87A5C-F952-6615-CEDF-74FB7CAC33C6}"/>
              </a:ext>
            </a:extLst>
          </p:cNvPr>
          <p:cNvSpPr/>
          <p:nvPr/>
        </p:nvSpPr>
        <p:spPr>
          <a:xfrm>
            <a:off x="209302" y="1184769"/>
            <a:ext cx="24935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b="1" dirty="0">
                <a:solidFill>
                  <a:prstClr val="black"/>
                </a:solidFill>
                <a:latin typeface="Georgia"/>
                <a:cs typeface="Arial" panose="020B0604020202020204" pitchFamily="34" charset="0"/>
              </a:rPr>
              <a:t>الفصل الدراسي الثاني</a:t>
            </a:r>
            <a:endParaRPr lang="ar-SA" b="1" dirty="0">
              <a:solidFill>
                <a:prstClr val="black"/>
              </a:solidFill>
              <a:latin typeface="Georgi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888820B-8873-2895-D484-0E9BAF8D3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715" r="20425"/>
          <a:stretch>
            <a:fillRect/>
          </a:stretch>
        </p:blipFill>
        <p:spPr>
          <a:xfrm>
            <a:off x="2213547" y="4046022"/>
            <a:ext cx="7764905" cy="1339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7CC1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725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60F8944-C454-4D07-698F-663BF1E3F3A6}"/>
              </a:ext>
            </a:extLst>
          </p:cNvPr>
          <p:cNvGrpSpPr/>
          <p:nvPr/>
        </p:nvGrpSpPr>
        <p:grpSpPr>
          <a:xfrm>
            <a:off x="251384" y="98332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CBF6B027-AC23-077F-B93A-5A8FB708940E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B334F27A-4B0F-6F0F-CE49-D64DE7D9C14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138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82A2B911-2CBF-004F-18D2-4B8C6C5A0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477" y="403813"/>
            <a:ext cx="3014628" cy="68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578B44B-BA91-EEF1-A114-B802E63407B3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036F1EEC-669D-2AC3-FDD8-DA812F281DD2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6EBAFC4-5E92-9C73-D2BD-D356818E060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المقدمة والتمهيد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105E3E28-5364-5394-578A-A49EA8C97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6645" t="70101" r="499" b="5068"/>
          <a:stretch>
            <a:fillRect/>
          </a:stretch>
        </p:blipFill>
        <p:spPr>
          <a:xfrm>
            <a:off x="3438167" y="4745206"/>
            <a:ext cx="8427030" cy="186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7CC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7DE69F4-ED58-B204-FA74-576622CEA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0160" r="76537" b="-1392"/>
          <a:stretch>
            <a:fillRect/>
          </a:stretch>
        </p:blipFill>
        <p:spPr>
          <a:xfrm>
            <a:off x="39724" y="3942641"/>
            <a:ext cx="3043003" cy="262778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B4CAAF3-6353-D4D7-58DE-3445AEA0E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988" r="2854" b="53715"/>
          <a:stretch>
            <a:fillRect/>
          </a:stretch>
        </p:blipFill>
        <p:spPr>
          <a:xfrm>
            <a:off x="5655392" y="1346318"/>
            <a:ext cx="5848722" cy="312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27CC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0C241C6-F913-F687-ABD5-7387EC7C85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8197" b="61106"/>
          <a:stretch>
            <a:fillRect/>
          </a:stretch>
        </p:blipFill>
        <p:spPr>
          <a:xfrm>
            <a:off x="-126469" y="1601466"/>
            <a:ext cx="4353695" cy="262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4C83AFF-C907-A51E-A862-636065B3B074}"/>
              </a:ext>
            </a:extLst>
          </p:cNvPr>
          <p:cNvGrpSpPr/>
          <p:nvPr/>
        </p:nvGrpSpPr>
        <p:grpSpPr>
          <a:xfrm>
            <a:off x="241696" y="826718"/>
            <a:ext cx="1652943" cy="646331"/>
            <a:chOff x="10446965" y="23650"/>
            <a:chExt cx="1652943" cy="646331"/>
          </a:xfrm>
        </p:grpSpPr>
        <p:sp>
          <p:nvSpPr>
            <p:cNvPr id="20" name="مستطيل: زوايا مستديرة 5">
              <a:extLst>
                <a:ext uri="{FF2B5EF4-FFF2-40B4-BE49-F238E27FC236}">
                  <a16:creationId xmlns:a16="http://schemas.microsoft.com/office/drawing/2014/main" id="{03CF06E3-8564-B90D-DEE6-F95E83C7902F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FA2532D4-B028-6CFA-4CE2-CA950A062C8F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139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8DC7415-12FD-FC16-615D-6D3FCC7BBC8C}"/>
              </a:ext>
            </a:extLst>
          </p:cNvPr>
          <p:cNvSpPr txBox="1"/>
          <p:nvPr/>
        </p:nvSpPr>
        <p:spPr>
          <a:xfrm>
            <a:off x="5599289" y="2622972"/>
            <a:ext cx="273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</a:rPr>
              <a:t>متطابق الضلعين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AF5D93D-17E4-CF5F-55F7-DB3DFE14A495}"/>
              </a:ext>
            </a:extLst>
          </p:cNvPr>
          <p:cNvSpPr txBox="1"/>
          <p:nvPr/>
        </p:nvSpPr>
        <p:spPr>
          <a:xfrm>
            <a:off x="6966083" y="3788399"/>
            <a:ext cx="304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</a:rPr>
              <a:t>5 + 5 + 3 =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F611BF7-C151-A138-9A4E-49A5CE45728E}"/>
              </a:ext>
            </a:extLst>
          </p:cNvPr>
          <p:cNvSpPr txBox="1"/>
          <p:nvPr/>
        </p:nvSpPr>
        <p:spPr>
          <a:xfrm>
            <a:off x="3250085" y="5213519"/>
            <a:ext cx="268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</a:rPr>
              <a:t>متطابق الأضلاع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409994E-A4DB-953F-DFF2-5EC9B0151D92}"/>
              </a:ext>
            </a:extLst>
          </p:cNvPr>
          <p:cNvSpPr txBox="1"/>
          <p:nvPr/>
        </p:nvSpPr>
        <p:spPr>
          <a:xfrm>
            <a:off x="4475692" y="5985652"/>
            <a:ext cx="102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</a:rPr>
              <a:t>60 ْ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CC69F85-92E2-F5C3-D045-17BF8BD4C3AC}"/>
              </a:ext>
            </a:extLst>
          </p:cNvPr>
          <p:cNvSpPr txBox="1"/>
          <p:nvPr/>
        </p:nvSpPr>
        <p:spPr>
          <a:xfrm>
            <a:off x="6216818" y="3788400"/>
            <a:ext cx="160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</a:rPr>
              <a:t>13 سم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7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9312AC-7FB2-A6B5-D299-48630EFA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4945"/>
          <a:stretch>
            <a:fillRect/>
          </a:stretch>
        </p:blipFill>
        <p:spPr>
          <a:xfrm>
            <a:off x="300955" y="451534"/>
            <a:ext cx="11590089" cy="175683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E08FE38-A58A-7619-E531-A81E283F4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6803"/>
          <a:stretch>
            <a:fillRect/>
          </a:stretch>
        </p:blipFill>
        <p:spPr>
          <a:xfrm>
            <a:off x="4497049" y="2562471"/>
            <a:ext cx="7694951" cy="31148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C698C54-4E36-83F1-2799-05D200C237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2828"/>
          <a:stretch>
            <a:fillRect/>
          </a:stretch>
        </p:blipFill>
        <p:spPr>
          <a:xfrm>
            <a:off x="300956" y="3078284"/>
            <a:ext cx="4525878" cy="2912477"/>
          </a:xfrm>
          <a:prstGeom prst="rect">
            <a:avLst/>
          </a:prstGeom>
        </p:spPr>
      </p:pic>
      <p:pic>
        <p:nvPicPr>
          <p:cNvPr id="72" name="صورة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9209">
            <a:off x="1982139" y="868808"/>
            <a:ext cx="3309691" cy="682079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D69EB3A-44EC-88C2-9663-57390BFE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560996">
            <a:off x="2767254" y="3410325"/>
            <a:ext cx="3309691" cy="682079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A1F189C-B7CB-012B-95CA-B14BA7A51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1091" y="2401872"/>
            <a:ext cx="2054256" cy="20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6DD557B-B2A7-C8C5-B327-5D5979043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086" y="1692934"/>
            <a:ext cx="5342625" cy="36682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2CC164-5203-6963-4E4F-A629A043A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2934"/>
            <a:ext cx="6305909" cy="36777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8506326" y="4644183"/>
            <a:ext cx="113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 5 سم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33274" y="4471730"/>
            <a:ext cx="113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 7 سم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9C22782-15CC-CB8B-0495-FA6BB91D2331}"/>
              </a:ext>
            </a:extLst>
          </p:cNvPr>
          <p:cNvGrpSpPr/>
          <p:nvPr/>
        </p:nvGrpSpPr>
        <p:grpSpPr>
          <a:xfrm>
            <a:off x="299029" y="209862"/>
            <a:ext cx="11668684" cy="1344884"/>
            <a:chOff x="299029" y="209862"/>
            <a:chExt cx="11668684" cy="134488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95681F-91A1-F079-BE7E-1D3D88397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617"/>
            <a:stretch>
              <a:fillRect/>
            </a:stretch>
          </p:blipFill>
          <p:spPr>
            <a:xfrm>
              <a:off x="299029" y="209862"/>
              <a:ext cx="11668684" cy="1344884"/>
            </a:xfrm>
            <a:prstGeom prst="rect">
              <a:avLst/>
            </a:prstGeom>
          </p:spPr>
        </p:pic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F764E909-74B7-10ED-BA47-47420499590E}"/>
                </a:ext>
              </a:extLst>
            </p:cNvPr>
            <p:cNvGrpSpPr/>
            <p:nvPr/>
          </p:nvGrpSpPr>
          <p:grpSpPr>
            <a:xfrm>
              <a:off x="611149" y="308249"/>
              <a:ext cx="1652943" cy="646331"/>
              <a:chOff x="10446965" y="23650"/>
              <a:chExt cx="1652943" cy="646331"/>
            </a:xfrm>
          </p:grpSpPr>
          <p:sp>
            <p:nvSpPr>
              <p:cNvPr id="8" name="مستطيل: زوايا مستديرة 5">
                <a:extLst>
                  <a:ext uri="{FF2B5EF4-FFF2-40B4-BE49-F238E27FC236}">
                    <a16:creationId xmlns:a16="http://schemas.microsoft.com/office/drawing/2014/main" id="{DD74D1CF-0B28-9E05-2DFC-0940D53B58DD}"/>
                  </a:ext>
                </a:extLst>
              </p:cNvPr>
              <p:cNvSpPr/>
              <p:nvPr/>
            </p:nvSpPr>
            <p:spPr>
              <a:xfrm>
                <a:off x="10619747" y="70012"/>
                <a:ext cx="1480161" cy="553608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A0B63A3-1515-03E2-94C9-5FFB474D45AA}"/>
                  </a:ext>
                </a:extLst>
              </p:cNvPr>
              <p:cNvSpPr txBox="1"/>
              <p:nvPr/>
            </p:nvSpPr>
            <p:spPr>
              <a:xfrm>
                <a:off x="10446965" y="23650"/>
                <a:ext cx="16432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ص 154</a:t>
                </a:r>
                <a:endPara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A73A8C5F-88E9-D9F8-0726-25145B908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602" y="4624934"/>
            <a:ext cx="2233066" cy="22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6A6747-D699-3606-0B47-B53A8EB66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491" y="152088"/>
            <a:ext cx="7296263" cy="20635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720966D-1A0F-817C-3434-6ADAF2AD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1180"/>
            <a:ext cx="4476928" cy="293890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C3D8EE0-6352-A640-3D6D-84458026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77482"/>
            <a:ext cx="1152525" cy="5810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7E49867-D7B9-1FCA-46EF-021C615FD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716" y="2845411"/>
            <a:ext cx="8048625" cy="5905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EF0A9D4-057D-9F09-D1E3-59118A536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441" y="3453650"/>
            <a:ext cx="5676900" cy="5429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0AFCBA9-68CA-FE61-7535-1AC504D30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924" y="3389859"/>
            <a:ext cx="2981325" cy="9906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F66EF8-0115-7FE0-BF43-DD87D124B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9827" y="4058131"/>
            <a:ext cx="4934989" cy="9906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6740F51-9B58-A2BD-A7AF-CFDC2BAC261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18474"/>
          <a:stretch>
            <a:fillRect/>
          </a:stretch>
        </p:blipFill>
        <p:spPr>
          <a:xfrm>
            <a:off x="532546" y="4410164"/>
            <a:ext cx="4476929" cy="59246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B2FE1DC-E5C8-7C75-BA93-94F7088D7E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150" y="5044724"/>
            <a:ext cx="10096500" cy="66675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79E9B3A-665B-8F4F-A113-0274BF0EA0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720" y="5524375"/>
            <a:ext cx="8848725" cy="106680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D334770-BA0B-A280-E5F0-DC0AF4445349}"/>
              </a:ext>
            </a:extLst>
          </p:cNvPr>
          <p:cNvGrpSpPr/>
          <p:nvPr/>
        </p:nvGrpSpPr>
        <p:grpSpPr>
          <a:xfrm>
            <a:off x="2661114" y="67309"/>
            <a:ext cx="1652943" cy="646331"/>
            <a:chOff x="10446965" y="23650"/>
            <a:chExt cx="1652943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3ADDD57D-9FBC-AD68-5B6A-E56E32375FD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8CE4E92-150B-CBAB-598D-7B0D369D5DBB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154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2D803D5-0944-D79B-986A-ACCE9D7F76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26612" y="4878049"/>
            <a:ext cx="2031167" cy="20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994598-CFF3-267E-D897-394D4B6B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8" y="1182246"/>
            <a:ext cx="3255136" cy="417764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DAD2320-289A-E40E-8531-C0BF17B550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58"/>
          <a:stretch>
            <a:fillRect/>
          </a:stretch>
        </p:blipFill>
        <p:spPr>
          <a:xfrm>
            <a:off x="3347050" y="2573367"/>
            <a:ext cx="8503758" cy="4284633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6095999" y="1781253"/>
            <a:ext cx="535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ar-EG" sz="3200" b="1" dirty="0">
                <a:solidFill>
                  <a:srgbClr val="C00000"/>
                </a:solidFill>
              </a:rPr>
              <a:t>ب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7969167" y="2842722"/>
            <a:ext cx="959991" cy="523220"/>
            <a:chOff x="1018711" y="2131070"/>
            <a:chExt cx="959991" cy="523220"/>
          </a:xfrm>
        </p:grpSpPr>
        <p:sp>
          <p:nvSpPr>
            <p:cNvPr id="8" name="مربع نص 7"/>
            <p:cNvSpPr txBox="1"/>
            <p:nvPr/>
          </p:nvSpPr>
          <p:spPr>
            <a:xfrm>
              <a:off x="1018711" y="2131070"/>
              <a:ext cx="959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EG" sz="2800" b="1" dirty="0">
                  <a:solidFill>
                    <a:srgbClr val="C00000"/>
                  </a:solidFill>
                </a:rPr>
                <a:t>  أ جـ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رابط مستقيم 9"/>
            <p:cNvCxnSpPr/>
            <p:nvPr/>
          </p:nvCxnSpPr>
          <p:spPr>
            <a:xfrm flipH="1">
              <a:off x="1191408" y="2146321"/>
              <a:ext cx="524656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مربع نص 10"/>
          <p:cNvSpPr txBox="1"/>
          <p:nvPr/>
        </p:nvSpPr>
        <p:spPr>
          <a:xfrm>
            <a:off x="8063276" y="3309949"/>
            <a:ext cx="83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ar-EG" sz="2800" b="1" dirty="0">
                <a:solidFill>
                  <a:srgbClr val="C00000"/>
                </a:solidFill>
              </a:rPr>
              <a:t>أجـ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301784" y="4158516"/>
            <a:ext cx="130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>
                <a:solidFill>
                  <a:srgbClr val="C00000"/>
                </a:solidFill>
              </a:rPr>
              <a:t>15 سم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701201" y="5352736"/>
            <a:ext cx="53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ar-EG" sz="2800" b="1" dirty="0">
                <a:solidFill>
                  <a:srgbClr val="C00000"/>
                </a:solidFill>
              </a:rPr>
              <a:t>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891873" y="4784118"/>
            <a:ext cx="858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ar-EG" sz="2800" b="1" dirty="0">
                <a:solidFill>
                  <a:srgbClr val="C00000"/>
                </a:solidFill>
              </a:rPr>
              <a:t>225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438011" y="5098280"/>
            <a:ext cx="76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ar-EG" sz="2800" b="1" dirty="0">
                <a:solidFill>
                  <a:srgbClr val="C00000"/>
                </a:solidFill>
              </a:rPr>
              <a:t>81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9220781" y="6372364"/>
            <a:ext cx="99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ar-EG" sz="2800" b="1" dirty="0">
                <a:solidFill>
                  <a:srgbClr val="C00000"/>
                </a:solidFill>
              </a:rPr>
              <a:t>144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931503" y="6372364"/>
            <a:ext cx="99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ar-EG" sz="2800" b="1" dirty="0">
                <a:solidFill>
                  <a:srgbClr val="C00000"/>
                </a:solidFill>
              </a:rPr>
              <a:t>12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F8590CB-8947-364B-6C2A-48F56F02ED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206"/>
          <a:stretch>
            <a:fillRect/>
          </a:stretch>
        </p:blipFill>
        <p:spPr>
          <a:xfrm>
            <a:off x="4357905" y="1119775"/>
            <a:ext cx="7677150" cy="13498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6C6C5B0-7EFF-D518-91F3-2FDF83A93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44" y="0"/>
            <a:ext cx="11878111" cy="928741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93CD5BA-E062-9915-5AE4-171CD4899C24}"/>
              </a:ext>
            </a:extLst>
          </p:cNvPr>
          <p:cNvGrpSpPr/>
          <p:nvPr/>
        </p:nvGrpSpPr>
        <p:grpSpPr>
          <a:xfrm>
            <a:off x="371305" y="230238"/>
            <a:ext cx="1652943" cy="646331"/>
            <a:chOff x="10446965" y="23650"/>
            <a:chExt cx="1652943" cy="646331"/>
          </a:xfrm>
        </p:grpSpPr>
        <p:sp>
          <p:nvSpPr>
            <p:cNvPr id="21" name="مستطيل: زوايا مستديرة 5">
              <a:extLst>
                <a:ext uri="{FF2B5EF4-FFF2-40B4-BE49-F238E27FC236}">
                  <a16:creationId xmlns:a16="http://schemas.microsoft.com/office/drawing/2014/main" id="{56A35D91-985A-B641-DC7B-CF7AB1C5A94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07D26E9C-BF23-957C-7EF2-661968EE81AC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155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B159BBB-7BED-CE3E-7526-F27BEFE531BC}"/>
              </a:ext>
            </a:extLst>
          </p:cNvPr>
          <p:cNvSpPr txBox="1"/>
          <p:nvPr/>
        </p:nvSpPr>
        <p:spPr>
          <a:xfrm rot="18521614">
            <a:off x="156329" y="2504976"/>
            <a:ext cx="21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</a:rPr>
              <a:t>15 ســــــــــم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65D1581-4A39-4989-3939-FE933890EC04}"/>
              </a:ext>
            </a:extLst>
          </p:cNvPr>
          <p:cNvSpPr txBox="1"/>
          <p:nvPr/>
        </p:nvSpPr>
        <p:spPr>
          <a:xfrm rot="16402147">
            <a:off x="2092284" y="2747962"/>
            <a:ext cx="21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</a:rPr>
              <a:t>12 ســــــــــم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34046C9-3E18-73BF-64BF-281FCD3D9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4522" y="4903328"/>
            <a:ext cx="2031167" cy="20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87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D66A2B7-1867-4BC4-818E-9F4B7F9D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40" y="885279"/>
            <a:ext cx="10509729" cy="201609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A534DA1-9C4A-9FBF-9C23-94F624EDD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1" y="1679673"/>
            <a:ext cx="2993981" cy="441485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352FA95-E48E-E937-DD41-4588005AE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4" y="0"/>
            <a:ext cx="11724026" cy="1035181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94B5542-D6A3-D702-B6B8-3612E89E880B}"/>
              </a:ext>
            </a:extLst>
          </p:cNvPr>
          <p:cNvGrpSpPr/>
          <p:nvPr/>
        </p:nvGrpSpPr>
        <p:grpSpPr>
          <a:xfrm>
            <a:off x="580778" y="194424"/>
            <a:ext cx="1652943" cy="646331"/>
            <a:chOff x="10446965" y="23650"/>
            <a:chExt cx="1652943" cy="646331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28D6CA24-8660-E6F6-733E-79FE87958CD9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B817464-D392-DEEE-748A-BCC5E629F2B3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159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3B04C45-7D0D-7B38-4FB4-83767D1A41B3}"/>
              </a:ext>
            </a:extLst>
          </p:cNvPr>
          <p:cNvSpPr txBox="1"/>
          <p:nvPr/>
        </p:nvSpPr>
        <p:spPr>
          <a:xfrm>
            <a:off x="10433153" y="2408431"/>
            <a:ext cx="157021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sz="3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البرهان :</a:t>
            </a:r>
            <a:endParaRPr lang="en-US" sz="32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4817272" y="2700818"/>
            <a:ext cx="55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 المثلث د و هـ قائم الزاوية في و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F05389B-09FA-2B85-C545-A060AE950481}"/>
              </a:ext>
            </a:extLst>
          </p:cNvPr>
          <p:cNvGrpSpPr/>
          <p:nvPr/>
        </p:nvGrpSpPr>
        <p:grpSpPr>
          <a:xfrm>
            <a:off x="2921839" y="2801098"/>
            <a:ext cx="2765201" cy="584775"/>
            <a:chOff x="7218621" y="711898"/>
            <a:chExt cx="2765201" cy="584775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CD8EE39-335F-FD3A-252A-B0713B755DE2}"/>
                </a:ext>
              </a:extLst>
            </p:cNvPr>
            <p:cNvSpPr txBox="1"/>
            <p:nvPr/>
          </p:nvSpPr>
          <p:spPr>
            <a:xfrm>
              <a:off x="7218621" y="711898"/>
              <a:ext cx="27652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، ك منتصف د هـ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9230FB0A-5CA8-2D26-07F5-EB25230B4947}"/>
                </a:ext>
              </a:extLst>
            </p:cNvPr>
            <p:cNvCxnSpPr/>
            <p:nvPr/>
          </p:nvCxnSpPr>
          <p:spPr>
            <a:xfrm flipH="1">
              <a:off x="7565923" y="737419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2677B4D-8C37-1246-E0D4-8FC664407D06}"/>
              </a:ext>
            </a:extLst>
          </p:cNvPr>
          <p:cNvSpPr txBox="1"/>
          <p:nvPr/>
        </p:nvSpPr>
        <p:spPr>
          <a:xfrm>
            <a:off x="6128222" y="3187182"/>
            <a:ext cx="4272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 </a:t>
            </a:r>
            <a:r>
              <a:rPr lang="ar-SA" sz="3200" b="1" dirty="0">
                <a:solidFill>
                  <a:srgbClr val="002060"/>
                </a:solidFill>
                <a:sym typeface="Zawawi" panose="05010101010101010101" pitchFamily="2" charset="2"/>
              </a:rPr>
              <a:t>و ك =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  </a:t>
            </a:r>
            <a:r>
              <a:rPr lang="ar-KW" sz="4400" b="1" dirty="0">
                <a:solidFill>
                  <a:srgbClr val="002060"/>
                </a:solidFill>
                <a:sym typeface="Zawawi" panose="05010101010101010101" pitchFamily="2" charset="2"/>
              </a:rPr>
              <a:t>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د هـ ( نظرية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F36D6FF-A60B-6042-205C-9A03D3B906D7}"/>
              </a:ext>
            </a:extLst>
          </p:cNvPr>
          <p:cNvSpPr txBox="1"/>
          <p:nvPr/>
        </p:nvSpPr>
        <p:spPr>
          <a:xfrm>
            <a:off x="6160444" y="3982240"/>
            <a:ext cx="427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 </a:t>
            </a:r>
            <a:r>
              <a:rPr lang="ar-SA" sz="3200" b="1" dirty="0">
                <a:solidFill>
                  <a:srgbClr val="002060"/>
                </a:solidFill>
                <a:sym typeface="Zawawi" panose="05010101010101010101" pitchFamily="2" charset="2"/>
              </a:rPr>
              <a:t>د هــ = 2 × و ك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B8E3704-320A-0835-6100-F44F31ABB6BC}"/>
              </a:ext>
            </a:extLst>
          </p:cNvPr>
          <p:cNvSpPr txBox="1"/>
          <p:nvPr/>
        </p:nvSpPr>
        <p:spPr>
          <a:xfrm>
            <a:off x="2921839" y="3951926"/>
            <a:ext cx="427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د هـ = 2 × 2.5 = 5 سم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67066C6-9610-3CF8-E8B4-E150BF81E7A6}"/>
              </a:ext>
            </a:extLst>
          </p:cNvPr>
          <p:cNvSpPr txBox="1"/>
          <p:nvPr/>
        </p:nvSpPr>
        <p:spPr>
          <a:xfrm rot="18003194">
            <a:off x="161221" y="3546666"/>
            <a:ext cx="194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5 ســــــم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A5D4602-D747-6F54-CE3A-5C70039E7EAF}"/>
              </a:ext>
            </a:extLst>
          </p:cNvPr>
          <p:cNvGrpSpPr/>
          <p:nvPr/>
        </p:nvGrpSpPr>
        <p:grpSpPr>
          <a:xfrm>
            <a:off x="6096001" y="4522676"/>
            <a:ext cx="5907368" cy="584775"/>
            <a:chOff x="6096001" y="4522676"/>
            <a:chExt cx="5907368" cy="584775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DDDD7399-51FC-6D88-F99A-7FA60A4AB6E1}"/>
                </a:ext>
              </a:extLst>
            </p:cNvPr>
            <p:cNvSpPr txBox="1"/>
            <p:nvPr/>
          </p:nvSpPr>
          <p:spPr>
            <a:xfrm>
              <a:off x="6096001" y="4522676"/>
              <a:ext cx="5907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C00000"/>
                  </a:solidFill>
                  <a:sym typeface="Zawawi" panose="05010101010101010101" pitchFamily="2" charset="2"/>
                </a:rPr>
                <a:t>لإيجاد طول د و نطبق نظرية فيثاغورث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F2377A14-AB6C-A832-0273-57D1557D1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8425" y="4617637"/>
              <a:ext cx="46250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192077A9-1CA9-A1B3-DABF-728C7EF5F15E}"/>
              </a:ext>
            </a:extLst>
          </p:cNvPr>
          <p:cNvGrpSpPr/>
          <p:nvPr/>
        </p:nvGrpSpPr>
        <p:grpSpPr>
          <a:xfrm>
            <a:off x="8264576" y="5168778"/>
            <a:ext cx="2739648" cy="634629"/>
            <a:chOff x="3936061" y="5349573"/>
            <a:chExt cx="2739648" cy="444786"/>
          </a:xfrm>
        </p:grpSpPr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2E66B464-4D73-AEC1-74AE-6047D05376BA}"/>
                </a:ext>
              </a:extLst>
            </p:cNvPr>
            <p:cNvCxnSpPr/>
            <p:nvPr/>
          </p:nvCxnSpPr>
          <p:spPr>
            <a:xfrm flipH="1">
              <a:off x="3936061" y="5373280"/>
              <a:ext cx="2501640" cy="0"/>
            </a:xfrm>
            <a:prstGeom prst="line">
              <a:avLst/>
            </a:prstGeom>
            <a:ln w="28575">
              <a:solidFill>
                <a:srgbClr val="B20C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4EEBC532-2E1A-F2D3-81E5-A580DD1395FF}"/>
                </a:ext>
              </a:extLst>
            </p:cNvPr>
            <p:cNvCxnSpPr/>
            <p:nvPr/>
          </p:nvCxnSpPr>
          <p:spPr>
            <a:xfrm>
              <a:off x="6445045" y="5368413"/>
              <a:ext cx="117987" cy="4068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809D8A4D-BBF3-774D-F82A-071E1B29E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0616" y="5349573"/>
              <a:ext cx="105093" cy="44478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602D160-D44D-CBBE-D51E-361A48012145}"/>
              </a:ext>
            </a:extLst>
          </p:cNvPr>
          <p:cNvSpPr txBox="1"/>
          <p:nvPr/>
        </p:nvSpPr>
        <p:spPr>
          <a:xfrm>
            <a:off x="7904910" y="5188834"/>
            <a:ext cx="299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(دهـ )</a:t>
            </a:r>
            <a:r>
              <a:rPr lang="ar-KW" sz="3200" b="1" baseline="30000" dirty="0">
                <a:solidFill>
                  <a:srgbClr val="7030A0"/>
                </a:solidFill>
                <a:sym typeface="ZA-الجذور-1" panose="05010101010101010101" pitchFamily="2" charset="2"/>
              </a:rPr>
              <a:t> 2</a:t>
            </a:r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 - ( و هـ) </a:t>
            </a:r>
            <a:r>
              <a:rPr lang="ar-KW" sz="3200" b="1" baseline="30000" dirty="0">
                <a:solidFill>
                  <a:srgbClr val="7030A0"/>
                </a:solidFill>
                <a:sym typeface="ZA-الجذور-1" panose="05010101010101010101" pitchFamily="2" charset="2"/>
              </a:rPr>
              <a:t>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FBBB691-9DA5-4F0D-E57D-71D5B871B63F}"/>
              </a:ext>
            </a:extLst>
          </p:cNvPr>
          <p:cNvSpPr txBox="1"/>
          <p:nvPr/>
        </p:nvSpPr>
        <p:spPr>
          <a:xfrm>
            <a:off x="10878374" y="5302391"/>
            <a:ext cx="94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دو =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6678F8C-6CB3-1F80-40DF-1FDFF966C46C}"/>
              </a:ext>
            </a:extLst>
          </p:cNvPr>
          <p:cNvSpPr txBox="1"/>
          <p:nvPr/>
        </p:nvSpPr>
        <p:spPr>
          <a:xfrm>
            <a:off x="10898458" y="6001740"/>
            <a:ext cx="94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   =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C528F9D-645A-5422-9F87-44E462A266B9}"/>
              </a:ext>
            </a:extLst>
          </p:cNvPr>
          <p:cNvSpPr txBox="1"/>
          <p:nvPr/>
        </p:nvSpPr>
        <p:spPr>
          <a:xfrm>
            <a:off x="8422066" y="5895925"/>
            <a:ext cx="245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(5 )</a:t>
            </a:r>
            <a:r>
              <a:rPr lang="ar-KW" sz="3200" b="1" baseline="30000" dirty="0">
                <a:solidFill>
                  <a:srgbClr val="7030A0"/>
                </a:solidFill>
                <a:sym typeface="ZA-الجذور-1" panose="05010101010101010101" pitchFamily="2" charset="2"/>
              </a:rPr>
              <a:t> 2</a:t>
            </a:r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 - (3) </a:t>
            </a:r>
            <a:r>
              <a:rPr lang="ar-KW" sz="3200" b="1" baseline="30000" dirty="0">
                <a:solidFill>
                  <a:srgbClr val="7030A0"/>
                </a:solidFill>
                <a:sym typeface="ZA-الجذور-1" panose="05010101010101010101" pitchFamily="2" charset="2"/>
              </a:rPr>
              <a:t>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E8856207-1059-CEED-896C-0F8DF1697976}"/>
              </a:ext>
            </a:extLst>
          </p:cNvPr>
          <p:cNvGrpSpPr/>
          <p:nvPr/>
        </p:nvGrpSpPr>
        <p:grpSpPr>
          <a:xfrm>
            <a:off x="8422066" y="5888105"/>
            <a:ext cx="2739648" cy="634629"/>
            <a:chOff x="3936061" y="5349573"/>
            <a:chExt cx="2739648" cy="444786"/>
          </a:xfrm>
        </p:grpSpPr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16FC822B-96D5-4BF1-C546-80F656568155}"/>
                </a:ext>
              </a:extLst>
            </p:cNvPr>
            <p:cNvCxnSpPr/>
            <p:nvPr/>
          </p:nvCxnSpPr>
          <p:spPr>
            <a:xfrm flipH="1">
              <a:off x="3936061" y="5373280"/>
              <a:ext cx="2501640" cy="0"/>
            </a:xfrm>
            <a:prstGeom prst="line">
              <a:avLst/>
            </a:prstGeom>
            <a:ln w="28575">
              <a:solidFill>
                <a:srgbClr val="B20C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8524B9C-114F-5650-5040-B19D2AC89AD8}"/>
                </a:ext>
              </a:extLst>
            </p:cNvPr>
            <p:cNvCxnSpPr/>
            <p:nvPr/>
          </p:nvCxnSpPr>
          <p:spPr>
            <a:xfrm>
              <a:off x="6445045" y="5368413"/>
              <a:ext cx="117987" cy="4068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5A49A5A0-7CF9-983C-D6B3-E43E69E857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0616" y="5349573"/>
              <a:ext cx="105093" cy="44478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ACC9106-11D0-1750-4C20-C250BF58B94E}"/>
              </a:ext>
            </a:extLst>
          </p:cNvPr>
          <p:cNvSpPr txBox="1"/>
          <p:nvPr/>
        </p:nvSpPr>
        <p:spPr>
          <a:xfrm>
            <a:off x="7735837" y="5895925"/>
            <a:ext cx="94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   =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9FADF0E3-AB54-9563-CBA5-D4EFE4800865}"/>
              </a:ext>
            </a:extLst>
          </p:cNvPr>
          <p:cNvGrpSpPr/>
          <p:nvPr/>
        </p:nvGrpSpPr>
        <p:grpSpPr>
          <a:xfrm>
            <a:off x="6372718" y="5793665"/>
            <a:ext cx="1649099" cy="634629"/>
            <a:chOff x="3936061" y="5349573"/>
            <a:chExt cx="2739648" cy="444786"/>
          </a:xfrm>
        </p:grpSpPr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7C861F99-0B86-9482-9EF1-1B86DD2C19D4}"/>
                </a:ext>
              </a:extLst>
            </p:cNvPr>
            <p:cNvCxnSpPr/>
            <p:nvPr/>
          </p:nvCxnSpPr>
          <p:spPr>
            <a:xfrm flipH="1">
              <a:off x="3936061" y="5373280"/>
              <a:ext cx="2501640" cy="0"/>
            </a:xfrm>
            <a:prstGeom prst="line">
              <a:avLst/>
            </a:prstGeom>
            <a:ln w="28575">
              <a:solidFill>
                <a:srgbClr val="B20C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9A5E8C4F-3C9C-653B-75FF-896438EA1A01}"/>
                </a:ext>
              </a:extLst>
            </p:cNvPr>
            <p:cNvCxnSpPr/>
            <p:nvPr/>
          </p:nvCxnSpPr>
          <p:spPr>
            <a:xfrm>
              <a:off x="6445045" y="5368413"/>
              <a:ext cx="117987" cy="4068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6D2DF9C7-1D48-54FD-420B-D3C78F3B6A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0616" y="5349573"/>
              <a:ext cx="105093" cy="44478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0168111-A2B6-3DDB-916F-09AD3054E19F}"/>
              </a:ext>
            </a:extLst>
          </p:cNvPr>
          <p:cNvSpPr txBox="1"/>
          <p:nvPr/>
        </p:nvSpPr>
        <p:spPr>
          <a:xfrm>
            <a:off x="6156075" y="5856118"/>
            <a:ext cx="164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25 – 9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1B19E55-8446-E703-7E4E-5D8038CAE54D}"/>
              </a:ext>
            </a:extLst>
          </p:cNvPr>
          <p:cNvSpPr txBox="1"/>
          <p:nvPr/>
        </p:nvSpPr>
        <p:spPr>
          <a:xfrm>
            <a:off x="5681332" y="5884744"/>
            <a:ext cx="94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   =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A5D7B89F-855D-AD07-9804-87BA3FF1A8D2}"/>
              </a:ext>
            </a:extLst>
          </p:cNvPr>
          <p:cNvGrpSpPr/>
          <p:nvPr/>
        </p:nvGrpSpPr>
        <p:grpSpPr>
          <a:xfrm>
            <a:off x="4941670" y="5803407"/>
            <a:ext cx="901311" cy="580541"/>
            <a:chOff x="3936061" y="5349573"/>
            <a:chExt cx="2739648" cy="444786"/>
          </a:xfrm>
        </p:grpSpPr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810223CB-E5F0-5783-4C84-C9B008E92C33}"/>
                </a:ext>
              </a:extLst>
            </p:cNvPr>
            <p:cNvCxnSpPr/>
            <p:nvPr/>
          </p:nvCxnSpPr>
          <p:spPr>
            <a:xfrm flipH="1">
              <a:off x="3936061" y="5373280"/>
              <a:ext cx="2501640" cy="0"/>
            </a:xfrm>
            <a:prstGeom prst="line">
              <a:avLst/>
            </a:prstGeom>
            <a:ln w="28575">
              <a:solidFill>
                <a:srgbClr val="B20C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A9442288-EB57-FA88-676B-1F07BAF1613F}"/>
                </a:ext>
              </a:extLst>
            </p:cNvPr>
            <p:cNvCxnSpPr/>
            <p:nvPr/>
          </p:nvCxnSpPr>
          <p:spPr>
            <a:xfrm>
              <a:off x="6445045" y="5368413"/>
              <a:ext cx="117987" cy="4068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AD05FE23-DF41-135E-8794-60288A4CB4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0616" y="5349573"/>
              <a:ext cx="105093" cy="44478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1D69D9F-33DA-119B-31B1-B81981693414}"/>
              </a:ext>
            </a:extLst>
          </p:cNvPr>
          <p:cNvSpPr txBox="1"/>
          <p:nvPr/>
        </p:nvSpPr>
        <p:spPr>
          <a:xfrm>
            <a:off x="5091424" y="5795892"/>
            <a:ext cx="66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16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0418307-5C84-1493-4420-F7891CE4160F}"/>
              </a:ext>
            </a:extLst>
          </p:cNvPr>
          <p:cNvSpPr txBox="1"/>
          <p:nvPr/>
        </p:nvSpPr>
        <p:spPr>
          <a:xfrm>
            <a:off x="5812189" y="6312397"/>
            <a:ext cx="94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دو =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4DA5DEA-B55D-37EB-4719-D5DE967D0B75}"/>
              </a:ext>
            </a:extLst>
          </p:cNvPr>
          <p:cNvSpPr txBox="1"/>
          <p:nvPr/>
        </p:nvSpPr>
        <p:spPr>
          <a:xfrm>
            <a:off x="4981718" y="6227583"/>
            <a:ext cx="94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4 سم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0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9" grpId="0"/>
      <p:bldP spid="20" grpId="0"/>
      <p:bldP spid="21" grpId="0"/>
      <p:bldP spid="22" grpId="0"/>
      <p:bldP spid="31" grpId="0"/>
      <p:bldP spid="32" grpId="0"/>
      <p:bldP spid="33" grpId="0"/>
      <p:bldP spid="34" grpId="0"/>
      <p:bldP spid="40" grpId="0"/>
      <p:bldP spid="45" grpId="0"/>
      <p:bldP spid="46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8604A94-4773-42E3-1C5B-6EE9F853EAC4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F589274F-BDF9-FBEA-605F-4C9752D0DC87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8BCDBF1-7447-18E3-7483-D55878E2966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الخاتمة والتقييم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E2B487-A32D-8CC2-6177-282E2AFF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11" y="946021"/>
            <a:ext cx="10616119" cy="74906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615588" y="299690"/>
            <a:ext cx="1652943" cy="646331"/>
            <a:chOff x="10446965" y="23650"/>
            <a:chExt cx="1652943" cy="646331"/>
          </a:xfrm>
        </p:grpSpPr>
        <p:sp>
          <p:nvSpPr>
            <p:cNvPr id="15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199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EC5C9C03-54DC-7C92-81A0-FE3C12E77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9" y="2269919"/>
            <a:ext cx="11973109" cy="25690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F52118E-CFCC-5E4E-1F7E-4721E4E4C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4522" y="4903328"/>
            <a:ext cx="2031167" cy="203116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4839620-354D-AC2B-E608-00861FED2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740" y="1650405"/>
            <a:ext cx="3236626" cy="795671"/>
          </a:xfrm>
          <a:prstGeom prst="rect">
            <a:avLst/>
          </a:prstGeom>
        </p:spPr>
      </p:pic>
      <p:sp>
        <p:nvSpPr>
          <p:cNvPr id="6" name="شكل حر 5"/>
          <p:cNvSpPr/>
          <p:nvPr/>
        </p:nvSpPr>
        <p:spPr>
          <a:xfrm>
            <a:off x="9100659" y="4193796"/>
            <a:ext cx="388116" cy="346318"/>
          </a:xfrm>
          <a:custGeom>
            <a:avLst/>
            <a:gdLst>
              <a:gd name="connsiteX0" fmla="*/ 417250 w 443883"/>
              <a:gd name="connsiteY0" fmla="*/ 8878 h 443884"/>
              <a:gd name="connsiteX1" fmla="*/ 346229 w 443883"/>
              <a:gd name="connsiteY1" fmla="*/ 0 h 443884"/>
              <a:gd name="connsiteX2" fmla="*/ 35510 w 443883"/>
              <a:gd name="connsiteY2" fmla="*/ 0 h 443884"/>
              <a:gd name="connsiteX3" fmla="*/ 0 w 443883"/>
              <a:gd name="connsiteY3" fmla="*/ 53266 h 443884"/>
              <a:gd name="connsiteX4" fmla="*/ 0 w 443883"/>
              <a:gd name="connsiteY4" fmla="*/ 363985 h 443884"/>
              <a:gd name="connsiteX5" fmla="*/ 35510 w 443883"/>
              <a:gd name="connsiteY5" fmla="*/ 435006 h 443884"/>
              <a:gd name="connsiteX6" fmla="*/ 213064 w 443883"/>
              <a:gd name="connsiteY6" fmla="*/ 443884 h 443884"/>
              <a:gd name="connsiteX7" fmla="*/ 408372 w 443883"/>
              <a:gd name="connsiteY7" fmla="*/ 435006 h 443884"/>
              <a:gd name="connsiteX8" fmla="*/ 443883 w 443883"/>
              <a:gd name="connsiteY8" fmla="*/ 381740 h 443884"/>
              <a:gd name="connsiteX9" fmla="*/ 435005 w 443883"/>
              <a:gd name="connsiteY9" fmla="*/ 257453 h 443884"/>
              <a:gd name="connsiteX10" fmla="*/ 435005 w 443883"/>
              <a:gd name="connsiteY10" fmla="*/ 133165 h 443884"/>
              <a:gd name="connsiteX11" fmla="*/ 417250 w 443883"/>
              <a:gd name="connsiteY11" fmla="*/ 8878 h 4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883" h="443884">
                <a:moveTo>
                  <a:pt x="417250" y="8878"/>
                </a:moveTo>
                <a:lnTo>
                  <a:pt x="346229" y="0"/>
                </a:lnTo>
                <a:lnTo>
                  <a:pt x="35510" y="0"/>
                </a:lnTo>
                <a:lnTo>
                  <a:pt x="0" y="53266"/>
                </a:lnTo>
                <a:lnTo>
                  <a:pt x="0" y="363985"/>
                </a:lnTo>
                <a:lnTo>
                  <a:pt x="35510" y="435006"/>
                </a:lnTo>
                <a:lnTo>
                  <a:pt x="213064" y="443884"/>
                </a:lnTo>
                <a:lnTo>
                  <a:pt x="408372" y="435006"/>
                </a:lnTo>
                <a:lnTo>
                  <a:pt x="443883" y="381740"/>
                </a:lnTo>
                <a:lnTo>
                  <a:pt x="435005" y="257453"/>
                </a:lnTo>
                <a:lnTo>
                  <a:pt x="435005" y="133165"/>
                </a:lnTo>
                <a:lnTo>
                  <a:pt x="417250" y="8878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7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2350</TotalTime>
  <Words>209</Words>
  <Application>Microsoft Office PowerPoint</Application>
  <PresentationFormat>شاشة عريضة</PresentationFormat>
  <Paragraphs>61</Paragraphs>
  <Slides>10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10</vt:i4>
      </vt:variant>
    </vt:vector>
  </HeadingPairs>
  <TitlesOfParts>
    <vt:vector size="28" baseType="lpstr">
      <vt:lpstr>DFKai-SB</vt:lpstr>
      <vt:lpstr>Arial</vt:lpstr>
      <vt:lpstr>Calibri</vt:lpstr>
      <vt:lpstr>Calibri Light</vt:lpstr>
      <vt:lpstr>Centaur</vt:lpstr>
      <vt:lpstr>Cooper Black</vt:lpstr>
      <vt:lpstr>Georgia</vt:lpstr>
      <vt:lpstr>Trebuchet MS</vt:lpstr>
      <vt:lpstr>Tw Cen MT</vt:lpstr>
      <vt:lpstr>Tw Cen MT Condensed</vt:lpstr>
      <vt:lpstr>Wingdings 2</vt:lpstr>
      <vt:lpstr>Wingdings 3</vt:lpstr>
      <vt:lpstr>Zawawi</vt:lpstr>
      <vt:lpstr>ZA-الجذور-1</vt:lpstr>
      <vt:lpstr>نسق Office</vt:lpstr>
      <vt:lpstr>1_Office Theme</vt:lpstr>
      <vt:lpstr>تكامل</vt:lpstr>
      <vt:lpstr>1_حضري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ElHelale</dc:creator>
  <cp:lastModifiedBy>محمود عبدالعزيز عبدالجواد احمد</cp:lastModifiedBy>
  <cp:revision>362</cp:revision>
  <dcterms:created xsi:type="dcterms:W3CDTF">2020-04-20T13:20:02Z</dcterms:created>
  <dcterms:modified xsi:type="dcterms:W3CDTF">2026-03-10T14:57:07Z</dcterms:modified>
</cp:coreProperties>
</file>