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7" r:id="rId2"/>
  </p:sldMasterIdLst>
  <p:notesMasterIdLst>
    <p:notesMasterId r:id="rId13"/>
  </p:notesMasterIdLst>
  <p:sldIdLst>
    <p:sldId id="264" r:id="rId3"/>
    <p:sldId id="1089" r:id="rId4"/>
    <p:sldId id="260" r:id="rId5"/>
    <p:sldId id="280" r:id="rId6"/>
    <p:sldId id="269" r:id="rId7"/>
    <p:sldId id="1090" r:id="rId8"/>
    <p:sldId id="1091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D3FB28-6DF2-4E3A-A5F3-492D65D57E8D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E597CE-EDEF-488A-9C5A-87E4D6745AF5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6830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sz="10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DBBAE-3919-4FC4-9088-A5D499378979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6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DBBAE-3919-4FC4-9088-A5D499378979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3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DBBAE-3919-4FC4-9088-A5D499378979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1502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976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19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83652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896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4339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18220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53967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44960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3499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2111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3219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890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866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91306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95631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42554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17799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766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114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4633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03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60238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9673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4341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0830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0C26-178C-4C7F-864A-BC46C8BD482F}" type="datetime8">
              <a:rPr lang="ar-KW" smtClean="0"/>
              <a:t>18 آذار، 26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0C88-FD47-4942-AB86-EF92671F335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8443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2316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6554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4157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5938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803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003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715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5525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1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4.png"/><Relationship Id="rId16" Type="http://schemas.openxmlformats.org/officeDocument/2006/relationships/image" Target="../media/image50.png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12.png"/><Relationship Id="rId4" Type="http://schemas.openxmlformats.org/officeDocument/2006/relationships/image" Target="../media/image55.png"/><Relationship Id="rId9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16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1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150.png"/><Relationship Id="rId14" Type="http://schemas.openxmlformats.org/officeDocument/2006/relationships/image" Target="../media/image72.png"/><Relationship Id="rId22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13.png"/><Relationship Id="rId4" Type="http://schemas.openxmlformats.org/officeDocument/2006/relationships/image" Target="../media/image81.png"/><Relationship Id="rId9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3">
            <a:extLst>
              <a:ext uri="{FF2B5EF4-FFF2-40B4-BE49-F238E27FC236}">
                <a16:creationId xmlns:a16="http://schemas.microsoft.com/office/drawing/2014/main" id="{75CCDCB1-47D1-49E1-A0F4-08E7B9D64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33605">
            <a:off x="4540809" y="1179568"/>
            <a:ext cx="3379898" cy="1471894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ALAWI-3-8" pitchFamily="2" charset="-78"/>
              </a:rPr>
              <a:t>(7 – 3 )</a:t>
            </a:r>
            <a:endParaRPr kumimoji="0" lang="ar-KW" sz="3600" b="1" i="0" u="none" strike="noStrike" kern="1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uLnTx/>
              <a:uFillTx/>
              <a:latin typeface="Monotype Corsiva" panose="03010101010201010101" pitchFamily="66" charset="0"/>
              <a:ea typeface="+mn-ea"/>
              <a:cs typeface="ALAWI-3-8" pitchFamily="2" charset="-78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F63F14A-51B1-492C-B119-791DDF03BB0C}"/>
              </a:ext>
            </a:extLst>
          </p:cNvPr>
          <p:cNvGrpSpPr>
            <a:grpSpLocks/>
          </p:cNvGrpSpPr>
          <p:nvPr/>
        </p:nvGrpSpPr>
        <p:grpSpPr bwMode="auto">
          <a:xfrm>
            <a:off x="66261" y="15227"/>
            <a:ext cx="12059477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D588EE2A-1C94-4954-9861-0691B81B2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C94E3F54-B8C6-4CD5-B2E5-40DC825BA5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A3CE8E7D-54B1-40C8-9562-4E971014C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185C88B3-9AF3-4033-AE62-7C081C3DC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A76BC95D-2924-412A-8DC9-2253823F56D8}"/>
              </a:ext>
            </a:extLst>
          </p:cNvPr>
          <p:cNvGrpSpPr>
            <a:grpSpLocks/>
          </p:cNvGrpSpPr>
          <p:nvPr/>
        </p:nvGrpSpPr>
        <p:grpSpPr bwMode="auto">
          <a:xfrm rot="20601390">
            <a:off x="3276125" y="1157735"/>
            <a:ext cx="6663552" cy="3743135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765D0718-4321-4E53-B85D-E0B13E1CD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760BFC97-31E2-4178-B40F-BD9DE45B3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0AB9C72C-90F9-4CD6-94E9-99AC700D5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C0DE0AC-DC1A-4DA7-8ECD-92401105E9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853795-084A-4086-ADDC-78ED087A62EE}"/>
              </a:ext>
            </a:extLst>
          </p:cNvPr>
          <p:cNvSpPr/>
          <p:nvPr/>
        </p:nvSpPr>
        <p:spPr>
          <a:xfrm rot="20634193">
            <a:off x="3686209" y="2805240"/>
            <a:ext cx="60396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50" normalizeH="0" baseline="0" noProof="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PT Bold Broken" pitchFamily="2" charset="-78"/>
              </a:rPr>
              <a:t>القطــــــع الزائد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B2D820-8815-44FA-9A51-BE0930EFC209}"/>
              </a:ext>
            </a:extLst>
          </p:cNvPr>
          <p:cNvSpPr/>
          <p:nvPr/>
        </p:nvSpPr>
        <p:spPr>
          <a:xfrm>
            <a:off x="534364" y="4126214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الحصة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D61F4E5-2128-4E7E-810F-359A3C180CE7}"/>
              </a:ext>
            </a:extLst>
          </p:cNvPr>
          <p:cNvSpPr/>
          <p:nvPr/>
        </p:nvSpPr>
        <p:spPr>
          <a:xfrm>
            <a:off x="554972" y="5378682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التاريخ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AEF9E5-25B5-486E-BB7D-C10E94618A6E}"/>
              </a:ext>
            </a:extLst>
          </p:cNvPr>
          <p:cNvSpPr/>
          <p:nvPr/>
        </p:nvSpPr>
        <p:spPr>
          <a:xfrm>
            <a:off x="528411" y="2869789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الأسبوع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BB8615-C8F2-4842-B735-B29817A2C1C5}"/>
              </a:ext>
            </a:extLst>
          </p:cNvPr>
          <p:cNvSpPr/>
          <p:nvPr/>
        </p:nvSpPr>
        <p:spPr>
          <a:xfrm rot="20415484">
            <a:off x="1121770" y="704462"/>
            <a:ext cx="3436883" cy="13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Fanan" pitchFamily="2" charset="-78"/>
              </a:rPr>
              <a:t>الوحدة السابعة  </a:t>
            </a:r>
          </a:p>
        </p:txBody>
      </p:sp>
      <p:pic>
        <p:nvPicPr>
          <p:cNvPr id="28" name="Picture 13" descr="kuwait">
            <a:extLst>
              <a:ext uri="{FF2B5EF4-FFF2-40B4-BE49-F238E27FC236}">
                <a16:creationId xmlns:a16="http://schemas.microsoft.com/office/drawing/2014/main" id="{489DBA78-C144-411E-AFAC-98AC89161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676"/>
            <a:ext cx="16017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شعار الكويت 2">
            <a:extLst>
              <a:ext uri="{FF2B5EF4-FFF2-40B4-BE49-F238E27FC236}">
                <a16:creationId xmlns:a16="http://schemas.microsoft.com/office/drawing/2014/main" id="{C19CB09A-6A0A-4AC8-8706-6732074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0559" y="235734"/>
            <a:ext cx="1006219" cy="11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3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8" grpId="0" animBg="1"/>
      <p:bldP spid="19" grpId="0" animBg="1"/>
      <p:bldP spid="20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">
            <a:extLst>
              <a:ext uri="{FF2B5EF4-FFF2-40B4-BE49-F238E27FC236}">
                <a16:creationId xmlns:a16="http://schemas.microsoft.com/office/drawing/2014/main" id="{923E7919-5796-4E19-908D-8FC9807752D9}"/>
              </a:ext>
            </a:extLst>
          </p:cNvPr>
          <p:cNvSpPr/>
          <p:nvPr/>
        </p:nvSpPr>
        <p:spPr bwMode="auto">
          <a:xfrm rot="20539763">
            <a:off x="999748" y="765823"/>
            <a:ext cx="5400000" cy="5400000"/>
          </a:xfrm>
          <a:prstGeom prst="star32">
            <a:avLst>
              <a:gd name="adj" fmla="val 1346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8-Point Star 3">
            <a:extLst>
              <a:ext uri="{FF2B5EF4-FFF2-40B4-BE49-F238E27FC236}">
                <a16:creationId xmlns:a16="http://schemas.microsoft.com/office/drawing/2014/main" id="{4F35DA6A-39EE-4E6A-ABD9-4A5AB471E1DF}"/>
              </a:ext>
            </a:extLst>
          </p:cNvPr>
          <p:cNvSpPr/>
          <p:nvPr/>
        </p:nvSpPr>
        <p:spPr bwMode="auto">
          <a:xfrm>
            <a:off x="911841" y="765823"/>
            <a:ext cx="5400000" cy="5400000"/>
          </a:xfrm>
          <a:prstGeom prst="star8">
            <a:avLst>
              <a:gd name="adj" fmla="val 13357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12-Point Star 7">
            <a:extLst>
              <a:ext uri="{FF2B5EF4-FFF2-40B4-BE49-F238E27FC236}">
                <a16:creationId xmlns:a16="http://schemas.microsoft.com/office/drawing/2014/main" id="{5241852F-C466-4C93-B892-73813525B628}"/>
              </a:ext>
            </a:extLst>
          </p:cNvPr>
          <p:cNvSpPr/>
          <p:nvPr/>
        </p:nvSpPr>
        <p:spPr bwMode="auto">
          <a:xfrm rot="21290353">
            <a:off x="855731" y="709714"/>
            <a:ext cx="5400000" cy="5400000"/>
          </a:xfrm>
          <a:prstGeom prst="star12">
            <a:avLst>
              <a:gd name="adj" fmla="val 992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B430E52-9491-443E-9A66-77619EE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765823"/>
            <a:ext cx="4278313" cy="4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10F0077-AAAE-4928-A9B8-95AB9F1D0DF4}"/>
              </a:ext>
            </a:extLst>
          </p:cNvPr>
          <p:cNvSpPr/>
          <p:nvPr/>
        </p:nvSpPr>
        <p:spPr>
          <a:xfrm>
            <a:off x="6318525" y="474326"/>
            <a:ext cx="303640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الأهداف السلوكية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75813E-E827-4DB2-8F8B-6F409B264BFD}"/>
              </a:ext>
            </a:extLst>
          </p:cNvPr>
          <p:cNvSpPr txBox="1"/>
          <p:nvPr/>
        </p:nvSpPr>
        <p:spPr>
          <a:xfrm>
            <a:off x="2207172" y="1376855"/>
            <a:ext cx="7147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أتوقع في نهاية الحصة أن يكون الطالب قادراً على أن 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590D8921-2FC3-4860-8C9A-06C50BC0A27F}"/>
              </a:ext>
            </a:extLst>
          </p:cNvPr>
          <p:cNvSpPr txBox="1">
            <a:spLocks/>
          </p:cNvSpPr>
          <p:nvPr/>
        </p:nvSpPr>
        <p:spPr>
          <a:xfrm>
            <a:off x="409903" y="2294414"/>
            <a:ext cx="9512589" cy="392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1) يتعرف القطع الزائد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2) يتعرف البؤرتين – مركز القطع الزائد – المحور القاطع – المحور المرافق – رأسي القطع الزائد – خط التناظر للقطع الزائد  – طول المحور القاطع – طول المحور المرافق – العلاقة الأساسية – معادلتا الدليلين – معادلتا الخطين المقاربين 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3) يتعرف معادلة وبيان القطع الزائد بحالتيه . 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5) يحل تمارين على القطع الزائد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4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A9FDE7EA-CAFB-44F7-A04E-325CA36D1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09" y="1845585"/>
            <a:ext cx="7056784" cy="31602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1327" y="181260"/>
            <a:ext cx="3055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anose="02020603050405020304" pitchFamily="18" charset="0"/>
              </a:rPr>
              <a:t>تعريف القطع </a:t>
            </a:r>
            <a:r>
              <a:rPr lang="ar-KW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anose="02020603050405020304" pitchFamily="18" charset="0"/>
              </a:rPr>
              <a:t>الزائد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7313"/>
            <a:ext cx="883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القطع 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الزائد 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هو مجموعة كل النقاط في المستوي التي 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ت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كون 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القيمة المطلقة للفرق بين بعدي كل منها عن 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نقطتين ثابتتين 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(البؤرتين) </a:t>
            </a:r>
            <a:r>
              <a:rPr lang="ar-EG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في المستوى ثابتا.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  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4730517" y="5625991"/>
            <a:ext cx="4273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2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النقطتين الثابتتين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="1" baseline="-25000" dirty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sz="22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تسميان البؤرتان </a:t>
            </a:r>
          </a:p>
          <a:p>
            <a:r>
              <a:rPr lang="ar-KW" sz="22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وبعدا أي نقطة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sz="22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من نقاط القطع الزائد عنهما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200" b="1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,d</a:t>
            </a:r>
            <a:r>
              <a:rPr lang="en-US" sz="22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sz="22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(حيث الفرق بينهما ثابت). 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وسيلة شرح مستطيلة مستديرة الزوايا 45"/>
          <p:cNvSpPr/>
          <p:nvPr/>
        </p:nvSpPr>
        <p:spPr>
          <a:xfrm>
            <a:off x="371970" y="5180587"/>
            <a:ext cx="3852428" cy="1265369"/>
          </a:xfrm>
          <a:prstGeom prst="wedgeRoundRectCallout">
            <a:avLst>
              <a:gd name="adj1" fmla="val -22750"/>
              <a:gd name="adj2" fmla="val -172571"/>
              <a:gd name="adj3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المستقيم المار بالبؤرتين يقطع فرعي القطع في نقطتي الرأسين </a:t>
            </a:r>
          </a:p>
        </p:txBody>
      </p:sp>
      <p:sp>
        <p:nvSpPr>
          <p:cNvPr id="57" name="مربع نص 8"/>
          <p:cNvSpPr txBox="1"/>
          <p:nvPr/>
        </p:nvSpPr>
        <p:spPr>
          <a:xfrm>
            <a:off x="6026661" y="5151553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من شكل القطع نلاحظ أن :-</a:t>
            </a:r>
          </a:p>
          <a:p>
            <a:endParaRPr lang="ar-KW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79C1BF9-CA7B-4722-AAA6-1DC27F7BA5C3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9" name="Picture 5" descr="barrepointsrougesc&amp;e">
              <a:extLst>
                <a:ext uri="{FF2B5EF4-FFF2-40B4-BE49-F238E27FC236}">
                  <a16:creationId xmlns:a16="http://schemas.microsoft.com/office/drawing/2014/main" id="{D831160D-4886-41FE-AF40-50F616ACE2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barrepointsrougesc&amp;e">
              <a:extLst>
                <a:ext uri="{FF2B5EF4-FFF2-40B4-BE49-F238E27FC236}">
                  <a16:creationId xmlns:a16="http://schemas.microsoft.com/office/drawing/2014/main" id="{66866B55-4226-4FDB-86ED-1E9035969B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barrepointsrougesc&amp;e">
              <a:extLst>
                <a:ext uri="{FF2B5EF4-FFF2-40B4-BE49-F238E27FC236}">
                  <a16:creationId xmlns:a16="http://schemas.microsoft.com/office/drawing/2014/main" id="{57955FCD-484D-40D3-BFCE-503B32B94B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barrepointsrougesc&amp;e">
              <a:extLst>
                <a:ext uri="{FF2B5EF4-FFF2-40B4-BE49-F238E27FC236}">
                  <a16:creationId xmlns:a16="http://schemas.microsoft.com/office/drawing/2014/main" id="{0919D612-9536-4131-9CA5-5FCA7A1BCA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2351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9" grpId="0"/>
      <p:bldP spid="46" grpId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صورة 2049">
            <a:extLst>
              <a:ext uri="{FF2B5EF4-FFF2-40B4-BE49-F238E27FC236}">
                <a16:creationId xmlns:a16="http://schemas.microsoft.com/office/drawing/2014/main" id="{FD0CFFAD-AFDD-4F02-860A-F6241EF8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8" y="252596"/>
            <a:ext cx="4939777" cy="3489527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4877687" y="2209557"/>
                <a:ext cx="412194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000" b="1" dirty="0">
                    <a:solidFill>
                      <a:srgbClr val="002060"/>
                    </a:solidFill>
                    <a:latin typeface="Calibri"/>
                    <a:cs typeface="Arial" panose="020B0604020202020204" pitchFamily="34" charset="0"/>
                  </a:rPr>
                  <a:t>لاحظ أن :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𝐂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</m:oMath>
                </a14:m>
                <a:endParaRPr lang="ar-KW" sz="2000" b="1" dirty="0">
                  <a:solidFill>
                    <a:srgbClr val="00206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687" y="2209557"/>
                <a:ext cx="4121945" cy="400110"/>
              </a:xfrm>
              <a:prstGeom prst="rect">
                <a:avLst/>
              </a:prstGeom>
              <a:blipFill>
                <a:blip r:embed="rId3"/>
                <a:stretch>
                  <a:fillRect t="-6061" r="-1627" b="-2727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مربع نص 51"/>
          <p:cNvSpPr txBox="1"/>
          <p:nvPr/>
        </p:nvSpPr>
        <p:spPr>
          <a:xfrm>
            <a:off x="5093711" y="1057430"/>
            <a:ext cx="410978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800080"/>
                </a:solidFill>
                <a:latin typeface="Calibri"/>
                <a:cs typeface="Arial" panose="020B0604020202020204" pitchFamily="34" charset="0"/>
              </a:rPr>
              <a:t>ودائرة مركزها نقطة الاصل (</a:t>
            </a:r>
            <a:r>
              <a:rPr lang="en-US" sz="2000" b="1" dirty="0">
                <a:solidFill>
                  <a:srgbClr val="800080"/>
                </a:solidFill>
                <a:latin typeface="Calibri"/>
              </a:rPr>
              <a:t>0,0</a:t>
            </a:r>
            <a:r>
              <a:rPr lang="ar-KW" sz="2000" b="1" dirty="0">
                <a:solidFill>
                  <a:srgbClr val="800080"/>
                </a:solidFill>
                <a:latin typeface="Calibri"/>
                <a:cs typeface="Arial" panose="020B0604020202020204" pitchFamily="34" charset="0"/>
              </a:rPr>
              <a:t>)</a:t>
            </a:r>
          </a:p>
          <a:p>
            <a:r>
              <a:rPr lang="ar-KW" sz="2000" b="1" dirty="0">
                <a:solidFill>
                  <a:srgbClr val="800080"/>
                </a:solidFill>
                <a:latin typeface="Calibri"/>
                <a:cs typeface="Arial" panose="020B0604020202020204" pitchFamily="34" charset="0"/>
              </a:rPr>
              <a:t>وهو مركز القطع الزائد ,</a:t>
            </a:r>
          </a:p>
          <a:p>
            <a:r>
              <a:rPr lang="ar-KW" sz="2000" b="1" dirty="0">
                <a:solidFill>
                  <a:srgbClr val="800080"/>
                </a:solidFill>
                <a:latin typeface="Calibri"/>
                <a:cs typeface="Arial" panose="020B0604020202020204" pitchFamily="34" charset="0"/>
              </a:rPr>
              <a:t>وطول نصف قطرها </a:t>
            </a:r>
            <a:r>
              <a:rPr lang="en-US" sz="2000" b="1" dirty="0">
                <a:solidFill>
                  <a:srgbClr val="800080"/>
                </a:solidFill>
                <a:latin typeface="Calibri"/>
              </a:rPr>
              <a:t>C</a:t>
            </a:r>
            <a:r>
              <a:rPr lang="ar-KW" sz="2000" b="1" dirty="0">
                <a:solidFill>
                  <a:srgbClr val="800080"/>
                </a:solidFill>
                <a:latin typeface="Calibri"/>
                <a:cs typeface="Arial" panose="020B0604020202020204" pitchFamily="34" charset="0"/>
              </a:rPr>
              <a:t> هو بعد البؤرة عن مركز </a:t>
            </a:r>
          </a:p>
          <a:p>
            <a:r>
              <a:rPr lang="ar-KW" sz="2000" b="1" dirty="0">
                <a:solidFill>
                  <a:srgbClr val="800080"/>
                </a:solidFill>
                <a:latin typeface="Calibri"/>
                <a:cs typeface="Arial" panose="020B0604020202020204" pitchFamily="34" charset="0"/>
              </a:rPr>
              <a:t>القطع, فإن الدائرة تقطع كل مماس بنقطتين 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6677887" y="2497589"/>
            <a:ext cx="23274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برسم مستطيل رؤوسه </a:t>
            </a:r>
          </a:p>
          <a:p>
            <a:r>
              <a:rPr lang="ar-KW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النقاط الاربعة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/>
              <p:cNvSpPr txBox="1"/>
              <p:nvPr/>
            </p:nvSpPr>
            <p:spPr>
              <a:xfrm>
                <a:off x="5669774" y="3721725"/>
                <a:ext cx="3456384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000" b="1" dirty="0">
                    <a:solidFill>
                      <a:srgbClr val="002060"/>
                    </a:solidFill>
                    <a:latin typeface="Calibri"/>
                    <a:cs typeface="Arial" panose="020B0604020202020204" pitchFamily="34" charset="0"/>
                  </a:rPr>
                  <a:t>فيكون أحد بعديه </a:t>
                </a:r>
                <a:r>
                  <a:rPr lang="en-US" sz="2000" b="1" dirty="0">
                    <a:solidFill>
                      <a:srgbClr val="002060"/>
                    </a:solidFill>
                    <a:latin typeface="Calibri"/>
                  </a:rPr>
                  <a:t>2a</a:t>
                </a:r>
                <a:r>
                  <a:rPr lang="ar-KW" sz="2000" b="1" dirty="0">
                    <a:solidFill>
                      <a:srgbClr val="002060"/>
                    </a:solidFill>
                    <a:latin typeface="Calibri"/>
                    <a:cs typeface="Arial" panose="020B0604020202020204" pitchFamily="34" charset="0"/>
                  </a:rPr>
                  <a:t> مساويا لطول المحور القاطع </a:t>
                </a:r>
                <a:r>
                  <a:rPr lang="ar-KW" sz="2000" b="1" dirty="0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(الاساسي)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KW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 baseline="-2500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 baseline="-2500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libri"/>
                  </a:rPr>
                  <a:t>)</a:t>
                </a:r>
                <a:endParaRPr lang="ar-KW" sz="2000" b="1" dirty="0">
                  <a:solidFill>
                    <a:srgbClr val="00206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مربع نص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774" y="3721725"/>
                <a:ext cx="3456384" cy="707886"/>
              </a:xfrm>
              <a:prstGeom prst="rect">
                <a:avLst/>
              </a:prstGeom>
              <a:blipFill>
                <a:blip r:embed="rId4"/>
                <a:stretch>
                  <a:fillRect t="-6034" r="-1940" b="-1465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/>
              <p:cNvSpPr txBox="1"/>
              <p:nvPr/>
            </p:nvSpPr>
            <p:spPr>
              <a:xfrm>
                <a:off x="5953545" y="1417470"/>
                <a:ext cx="3456384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ar-KW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000" b="1" dirty="0">
                  <a:solidFill>
                    <a:srgbClr val="FF000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مربع نص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45" y="1417470"/>
                <a:ext cx="3456384" cy="407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مربع نص 60"/>
          <p:cNvSpPr txBox="1"/>
          <p:nvPr/>
        </p:nvSpPr>
        <p:spPr>
          <a:xfrm>
            <a:off x="5597766" y="493559"/>
            <a:ext cx="34563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نحصل علي العلاقة الأساسية</a:t>
            </a:r>
          </a:p>
          <a:p>
            <a:r>
              <a:rPr lang="ar-KW" sz="20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بين </a:t>
            </a:r>
            <a:r>
              <a:rPr lang="en-US" sz="2000" b="1" dirty="0" err="1">
                <a:solidFill>
                  <a:srgbClr val="002060"/>
                </a:solidFill>
                <a:latin typeface="Calibri"/>
              </a:rPr>
              <a:t>a,b,c</a:t>
            </a:r>
            <a:r>
              <a:rPr lang="en-US" sz="2000" b="1" dirty="0">
                <a:solidFill>
                  <a:srgbClr val="002060"/>
                </a:solidFill>
                <a:latin typeface="Calibri"/>
              </a:rPr>
              <a:t>  </a:t>
            </a:r>
            <a:r>
              <a:rPr lang="ar-KW" sz="20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من الشكل التالي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/>
              <p:cNvSpPr txBox="1"/>
              <p:nvPr/>
            </p:nvSpPr>
            <p:spPr>
              <a:xfrm>
                <a:off x="5460296" y="5023966"/>
                <a:ext cx="3456384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000" b="1" dirty="0">
                    <a:solidFill>
                      <a:srgbClr val="002060"/>
                    </a:solidFill>
                    <a:latin typeface="Calibri"/>
                    <a:cs typeface="Arial" panose="020B0604020202020204" pitchFamily="34" charset="0"/>
                  </a:rPr>
                  <a:t>بعده الاخر </a:t>
                </a:r>
                <a:r>
                  <a:rPr lang="en-US" sz="2000" b="1" dirty="0">
                    <a:solidFill>
                      <a:srgbClr val="002060"/>
                    </a:solidFill>
                    <a:latin typeface="Calibri"/>
                  </a:rPr>
                  <a:t>2b </a:t>
                </a:r>
                <a:r>
                  <a:rPr lang="ar-KW" sz="2000" b="1" dirty="0">
                    <a:solidFill>
                      <a:srgbClr val="002060"/>
                    </a:solidFill>
                    <a:latin typeface="Calibri"/>
                    <a:cs typeface="Arial" panose="020B0604020202020204" pitchFamily="34" charset="0"/>
                  </a:rPr>
                  <a:t> مساويا لطول </a:t>
                </a:r>
                <a:r>
                  <a:rPr lang="ar-KW" sz="2000" b="1" dirty="0">
                    <a:solidFill>
                      <a:srgbClr val="FF0000"/>
                    </a:solidFill>
                    <a:latin typeface="Calibri"/>
                    <a:cs typeface="Arial" panose="020B0604020202020204" pitchFamily="34" charset="0"/>
                  </a:rPr>
                  <a:t>المحور</a:t>
                </a:r>
                <a:r>
                  <a:rPr lang="ar-KW" sz="2000" b="1" dirty="0">
                    <a:solidFill>
                      <a:srgbClr val="002060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:r>
                  <a:rPr lang="ar-KW" sz="2000" b="1" dirty="0">
                    <a:solidFill>
                      <a:srgbClr val="FF0000"/>
                    </a:solidFill>
                    <a:latin typeface="Calibri"/>
                    <a:cs typeface="Arial" panose="020B0604020202020204" pitchFamily="34" charset="0"/>
                  </a:rPr>
                  <a:t>المرافق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baseline="-2500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baseline="-2500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ar-KW" sz="2000" b="1" dirty="0">
                    <a:solidFill>
                      <a:srgbClr val="FF0000"/>
                    </a:solidFill>
                    <a:latin typeface="Calibri"/>
                    <a:cs typeface="Arial" panose="020B0604020202020204" pitchFamily="34" charset="0"/>
                  </a:rPr>
                  <a:t>) </a:t>
                </a:r>
                <a:endParaRPr lang="ar-KW" sz="2000" b="1" dirty="0">
                  <a:solidFill>
                    <a:srgbClr val="FFFF00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مربع نص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96" y="5023966"/>
                <a:ext cx="3456384" cy="707886"/>
              </a:xfrm>
              <a:prstGeom prst="rect">
                <a:avLst/>
              </a:prstGeom>
              <a:blipFill>
                <a:blip r:embed="rId6"/>
                <a:stretch>
                  <a:fillRect t="-5172" r="-1764" b="-1551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رابط مستقيم 74"/>
          <p:cNvCxnSpPr/>
          <p:nvPr/>
        </p:nvCxnSpPr>
        <p:spPr>
          <a:xfrm>
            <a:off x="7758006" y="5377909"/>
            <a:ext cx="648072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093711" y="625381"/>
            <a:ext cx="41338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rgbClr val="800080"/>
                </a:solidFill>
                <a:latin typeface="Calibri"/>
                <a:cs typeface="Arial" panose="020B0604020202020204" pitchFamily="34" charset="0"/>
              </a:rPr>
              <a:t>اذا رسمنا مماسين للقطع الزائد عند نقطتي الرأسين</a:t>
            </a:r>
            <a:endParaRPr lang="ar-KW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365940" y="4369798"/>
            <a:ext cx="3472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ويسمي طرفاه المحور القاطع </a:t>
            </a:r>
          </a:p>
          <a:p>
            <a:r>
              <a:rPr lang="ar-KW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الرأسان  </a:t>
            </a:r>
            <a:r>
              <a:rPr lang="en-US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b="1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b="1" dirty="0">
                <a:solidFill>
                  <a:srgbClr val="C00000"/>
                </a:solidFill>
                <a:latin typeface="Calibri"/>
              </a:rPr>
              <a:t> , A</a:t>
            </a:r>
            <a:r>
              <a:rPr lang="en-US" b="1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ar-KW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6245838" y="5811699"/>
            <a:ext cx="2789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طرفاه المحور المرافق هما</a:t>
            </a:r>
          </a:p>
          <a:p>
            <a:r>
              <a:rPr lang="en-US" b="1" dirty="0">
                <a:solidFill>
                  <a:srgbClr val="FFFF00"/>
                </a:solidFill>
                <a:latin typeface="Calibri"/>
              </a:rPr>
              <a:t>B</a:t>
            </a:r>
            <a:r>
              <a:rPr lang="en-US" b="1" baseline="-25000" dirty="0">
                <a:solidFill>
                  <a:srgbClr val="FFFF00"/>
                </a:solidFill>
                <a:latin typeface="Calibri"/>
              </a:rPr>
              <a:t>1</a:t>
            </a:r>
            <a:r>
              <a:rPr lang="en-US" b="1" dirty="0">
                <a:solidFill>
                  <a:srgbClr val="FFFF00"/>
                </a:solidFill>
                <a:latin typeface="Calibri"/>
              </a:rPr>
              <a:t> , B</a:t>
            </a:r>
            <a:r>
              <a:rPr lang="en-US" b="1" baseline="-25000" dirty="0">
                <a:solidFill>
                  <a:srgbClr val="FFFF00"/>
                </a:solidFill>
                <a:latin typeface="Calibri"/>
              </a:rPr>
              <a:t>2</a:t>
            </a:r>
            <a:r>
              <a:rPr lang="ar-KW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5" name="مربع نص 94"/>
          <p:cNvSpPr txBox="1"/>
          <p:nvPr/>
        </p:nvSpPr>
        <p:spPr>
          <a:xfrm>
            <a:off x="7861618" y="2673805"/>
            <a:ext cx="12645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ومعادلته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مربع نص 95"/>
              <p:cNvSpPr txBox="1"/>
              <p:nvPr/>
            </p:nvSpPr>
            <p:spPr>
              <a:xfrm>
                <a:off x="6605878" y="3073653"/>
                <a:ext cx="2880320" cy="7364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ar-KW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ar-KW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ar-KW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ar-KW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KW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مربع نص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78" y="3073653"/>
                <a:ext cx="2880320" cy="7364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مربع نص 97"/>
          <p:cNvSpPr txBox="1"/>
          <p:nvPr/>
        </p:nvSpPr>
        <p:spPr>
          <a:xfrm>
            <a:off x="6800614" y="6129927"/>
            <a:ext cx="21095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ومعادلة دليلاه هما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مربع نص 2048"/>
              <p:cNvSpPr txBox="1"/>
              <p:nvPr/>
            </p:nvSpPr>
            <p:spPr>
              <a:xfrm>
                <a:off x="4794032" y="5831195"/>
                <a:ext cx="2603935" cy="8428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66CC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FF66CC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ar-KW" sz="2400" b="1" i="1">
                              <a:solidFill>
                                <a:srgbClr val="FF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2400" b="1" i="1">
                                  <a:solidFill>
                                    <a:srgbClr val="FF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66CC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ar-KW" sz="2400" b="1" i="1">
                                  <a:solidFill>
                                    <a:srgbClr val="FF66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srgbClr val="FF66CC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rgbClr val="FF66CC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49" name="مربع نص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32" y="5831195"/>
                <a:ext cx="2603935" cy="8428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مربع نص 99"/>
              <p:cNvSpPr txBox="1"/>
              <p:nvPr/>
            </p:nvSpPr>
            <p:spPr>
              <a:xfrm>
                <a:off x="6378208" y="4847897"/>
                <a:ext cx="2603935" cy="8180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ar-KW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ar-KW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rgbClr val="FF66CC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مربع نص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08" y="4847897"/>
                <a:ext cx="2603935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مربع نص 53"/>
          <p:cNvSpPr txBox="1"/>
          <p:nvPr/>
        </p:nvSpPr>
        <p:spPr>
          <a:xfrm>
            <a:off x="6461863" y="4041695"/>
            <a:ext cx="26950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للقطع خطين مقاربين مائلين </a:t>
            </a:r>
          </a:p>
        </p:txBody>
      </p:sp>
      <p:sp>
        <p:nvSpPr>
          <p:cNvPr id="99" name="مربع نص 94"/>
          <p:cNvSpPr txBox="1"/>
          <p:nvPr/>
        </p:nvSpPr>
        <p:spPr>
          <a:xfrm>
            <a:off x="7392142" y="4473743"/>
            <a:ext cx="17024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ومعادلتهما هي : </a:t>
            </a:r>
          </a:p>
        </p:txBody>
      </p:sp>
      <p:pic>
        <p:nvPicPr>
          <p:cNvPr id="2052" name="صورة 2051">
            <a:extLst>
              <a:ext uri="{FF2B5EF4-FFF2-40B4-BE49-F238E27FC236}">
                <a16:creationId xmlns:a16="http://schemas.microsoft.com/office/drawing/2014/main" id="{3D5228D2-053D-487A-B55B-592810EB35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617" y="262639"/>
            <a:ext cx="4962036" cy="3524437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9" name="صورة 2058">
            <a:extLst>
              <a:ext uri="{FF2B5EF4-FFF2-40B4-BE49-F238E27FC236}">
                <a16:creationId xmlns:a16="http://schemas.microsoft.com/office/drawing/2014/main" id="{D2E0454F-F1B9-4505-B143-81A0F6FA97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078" y="238162"/>
            <a:ext cx="4951424" cy="3516899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61" name="صورة 2060">
            <a:extLst>
              <a:ext uri="{FF2B5EF4-FFF2-40B4-BE49-F238E27FC236}">
                <a16:creationId xmlns:a16="http://schemas.microsoft.com/office/drawing/2014/main" id="{965014EF-7F56-4DDD-BD9F-3D67B994A4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350" y="246475"/>
            <a:ext cx="5000881" cy="3552028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63" name="صورة 2062">
            <a:extLst>
              <a:ext uri="{FF2B5EF4-FFF2-40B4-BE49-F238E27FC236}">
                <a16:creationId xmlns:a16="http://schemas.microsoft.com/office/drawing/2014/main" id="{A5E6A3D7-6DC3-4A30-BCF7-A04C456089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169" y="232859"/>
            <a:ext cx="5000619" cy="355184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67" name="صورة 2066">
            <a:extLst>
              <a:ext uri="{FF2B5EF4-FFF2-40B4-BE49-F238E27FC236}">
                <a16:creationId xmlns:a16="http://schemas.microsoft.com/office/drawing/2014/main" id="{5153E15F-1AA7-4055-9E6B-87E42ED12B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070" y="246476"/>
            <a:ext cx="5084827" cy="361165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65" name="صورة 2064">
            <a:extLst>
              <a:ext uri="{FF2B5EF4-FFF2-40B4-BE49-F238E27FC236}">
                <a16:creationId xmlns:a16="http://schemas.microsoft.com/office/drawing/2014/main" id="{128E46C6-40C5-4605-8DA5-992DDA7560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230" y="220717"/>
            <a:ext cx="5114711" cy="368010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id="{1F7CBDCD-4269-4B10-A1B9-AD543BD0980D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526314" cy="6804000"/>
            <a:chOff x="0" y="0"/>
            <a:chExt cx="5760" cy="4320"/>
          </a:xfrm>
        </p:grpSpPr>
        <p:pic>
          <p:nvPicPr>
            <p:cNvPr id="28" name="Picture 5" descr="barrepointsrougesc&amp;e">
              <a:extLst>
                <a:ext uri="{FF2B5EF4-FFF2-40B4-BE49-F238E27FC236}">
                  <a16:creationId xmlns:a16="http://schemas.microsoft.com/office/drawing/2014/main" id="{29AB4D50-5AAE-4406-86EB-7562B52582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barrepointsrougesc&amp;e">
              <a:extLst>
                <a:ext uri="{FF2B5EF4-FFF2-40B4-BE49-F238E27FC236}">
                  <a16:creationId xmlns:a16="http://schemas.microsoft.com/office/drawing/2014/main" id="{2771414F-6C38-4A45-8212-2C16D334AC0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barrepointsrougesc&amp;e">
              <a:extLst>
                <a:ext uri="{FF2B5EF4-FFF2-40B4-BE49-F238E27FC236}">
                  <a16:creationId xmlns:a16="http://schemas.microsoft.com/office/drawing/2014/main" id="{8152B232-6C45-49A7-9E3E-82E17BE183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barrepointsrougesc&amp;e">
              <a:extLst>
                <a:ext uri="{FF2B5EF4-FFF2-40B4-BE49-F238E27FC236}">
                  <a16:creationId xmlns:a16="http://schemas.microsoft.com/office/drawing/2014/main" id="{10BCF258-1B39-4E98-9804-1D502E6014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060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61" grpId="0"/>
      <p:bldP spid="74" grpId="0"/>
      <p:bldP spid="74" grpId="1"/>
      <p:bldP spid="8" grpId="0"/>
      <p:bldP spid="8" grpId="1"/>
      <p:bldP spid="20" grpId="0"/>
      <p:bldP spid="20" grpId="1"/>
      <p:bldP spid="92" grpId="0"/>
      <p:bldP spid="92" grpId="1"/>
      <p:bldP spid="95" grpId="0"/>
      <p:bldP spid="96" grpId="0"/>
      <p:bldP spid="98" grpId="0"/>
      <p:bldP spid="2049" grpId="0"/>
      <p:bldP spid="100" grpId="0"/>
      <p:bldP spid="97" grpId="0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29ED80-557D-4C16-B1DD-C303FE67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462" y="-72008"/>
            <a:ext cx="5633539" cy="700201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97E82AE6-46B9-4E92-8CC6-703DDD01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44016"/>
            <a:ext cx="6217719" cy="6858000"/>
          </a:xfrm>
          <a:prstGeom prst="rect">
            <a:avLst/>
          </a:prstGeom>
        </p:spPr>
      </p:pic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D227CF1F-2F9F-4E8C-A325-9961B1AE539A}"/>
              </a:ext>
            </a:extLst>
          </p:cNvPr>
          <p:cNvCxnSpPr/>
          <p:nvPr/>
        </p:nvCxnSpPr>
        <p:spPr>
          <a:xfrm>
            <a:off x="6388100" y="300608"/>
            <a:ext cx="0" cy="62567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11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527" y="474515"/>
                <a:ext cx="799288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إذا كانت: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EG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𝟏𝟔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𝟏𝟒𝟒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Calibri"/>
                  </a:rPr>
                  <a:t>  - </a:t>
                </a:r>
                <a:r>
                  <a:rPr lang="ar-KW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معادلة قطع </a:t>
                </a:r>
                <a:r>
                  <a:rPr lang="ar-KW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زائد </a:t>
                </a:r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فأوجد :</a:t>
                </a:r>
              </a:p>
              <a:p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1- رأسي القطع </a:t>
                </a:r>
                <a:r>
                  <a:rPr lang="ar-KW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 الزائد.</a:t>
                </a:r>
                <a:endParaRPr lang="ar-EG" sz="2000" b="1" dirty="0">
                  <a:solidFill>
                    <a:srgbClr val="0070C0"/>
                  </a:solidFill>
                  <a:latin typeface="Calibri"/>
                  <a:cs typeface="Arial" panose="020B0604020202020204" pitchFamily="34" charset="0"/>
                </a:endParaRPr>
              </a:p>
              <a:p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2- البؤرتين.</a:t>
                </a:r>
              </a:p>
              <a:p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3- معادلتي دليلي القطع.</a:t>
                </a:r>
              </a:p>
              <a:p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4- طول كل من المحورين </a:t>
                </a:r>
                <a:endParaRPr lang="ar-KW" sz="2000" b="1" dirty="0">
                  <a:solidFill>
                    <a:srgbClr val="0070C0"/>
                  </a:solidFill>
                  <a:latin typeface="Calibri"/>
                  <a:cs typeface="Arial" panose="020B0604020202020204" pitchFamily="34" charset="0"/>
                </a:endParaRPr>
              </a:p>
              <a:p>
                <a:r>
                  <a:rPr lang="ar-KW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5- معادلة كلا من الخطين التقاربين </a:t>
                </a:r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ثم ارسم شكلا </a:t>
                </a:r>
                <a:r>
                  <a:rPr lang="ar-KW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تخطيطيا </a:t>
                </a:r>
                <a:r>
                  <a:rPr lang="ar-EG" sz="2000" b="1" dirty="0">
                    <a:solidFill>
                      <a:srgbClr val="0070C0"/>
                    </a:solidFill>
                    <a:latin typeface="Calibri"/>
                    <a:cs typeface="Arial" panose="020B0604020202020204" pitchFamily="34" charset="0"/>
                  </a:rPr>
                  <a:t>للقطع.</a:t>
                </a:r>
                <a:endParaRPr lang="en-US" sz="2000" b="1" dirty="0">
                  <a:solidFill>
                    <a:srgbClr val="0070C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7" y="474515"/>
                <a:ext cx="7992888" cy="1938992"/>
              </a:xfrm>
              <a:prstGeom prst="rect">
                <a:avLst/>
              </a:prstGeom>
              <a:blipFill>
                <a:blip r:embed="rId2"/>
                <a:stretch>
                  <a:fillRect t="-1572" r="-915" b="-471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2"/>
          <p:cNvSpPr txBox="1"/>
          <p:nvPr/>
        </p:nvSpPr>
        <p:spPr>
          <a:xfrm>
            <a:off x="8058351" y="2269492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61807" y="2516932"/>
                <a:ext cx="2736304" cy="73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𝟏𝟒𝟒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𝟏𝟒𝟒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807" y="2516932"/>
                <a:ext cx="2736304" cy="736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2"/>
          <p:cNvSpPr txBox="1"/>
          <p:nvPr/>
        </p:nvSpPr>
        <p:spPr>
          <a:xfrm>
            <a:off x="5854855" y="3293398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ومن معادلة القطع 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الزائد </a:t>
            </a: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نجد أن :</a:t>
            </a:r>
            <a:endParaRPr lang="ar-KW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2"/>
              <p:cNvSpPr txBox="1"/>
              <p:nvPr/>
            </p:nvSpPr>
            <p:spPr>
              <a:xfrm>
                <a:off x="119236" y="3475892"/>
                <a:ext cx="270909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6" y="3475892"/>
                <a:ext cx="2709098" cy="488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3248632" y="3503104"/>
                <a:ext cx="270909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𝟗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32" y="3503104"/>
                <a:ext cx="2709098" cy="488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4758710" y="4416015"/>
            <a:ext cx="40635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والمحور 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القاطع </a:t>
            </a: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ينطبق علي محور السينات </a:t>
            </a:r>
            <a:endParaRPr lang="ar-KW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15" name="مربع نص 2"/>
          <p:cNvSpPr txBox="1"/>
          <p:nvPr/>
        </p:nvSpPr>
        <p:spPr>
          <a:xfrm>
            <a:off x="5769374" y="4840166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رأسا القطع </a:t>
            </a:r>
            <a:r>
              <a: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الزائد 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هما : </a:t>
            </a:r>
            <a:endParaRPr lang="ar-KW" b="1" dirty="0">
              <a:solidFill>
                <a:srgbClr val="0000FF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/>
              <p:cNvSpPr txBox="1"/>
              <p:nvPr/>
            </p:nvSpPr>
            <p:spPr>
              <a:xfrm>
                <a:off x="4634492" y="4812192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prstClr val="black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92" y="4812192"/>
                <a:ext cx="3062218" cy="369332"/>
              </a:xfrm>
              <a:prstGeom prst="rect">
                <a:avLst/>
              </a:prstGeom>
              <a:blipFill>
                <a:blip r:embed="rId6"/>
                <a:stretch>
                  <a:fillRect l="-1590" t="-8197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189932" y="2755351"/>
                <a:ext cx="213378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r-EG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𝟏𝟔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𝟏𝟒𝟒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2" y="2755351"/>
                <a:ext cx="2133789" cy="375552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/>
              <p:cNvSpPr txBox="1"/>
              <p:nvPr/>
            </p:nvSpPr>
            <p:spPr>
              <a:xfrm>
                <a:off x="5698192" y="2550660"/>
                <a:ext cx="2736304" cy="73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192" y="2550660"/>
                <a:ext cx="2736304" cy="7364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16"/>
          <p:cNvSpPr txBox="1"/>
          <p:nvPr/>
        </p:nvSpPr>
        <p:spPr>
          <a:xfrm>
            <a:off x="6734036" y="181259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مثال </a:t>
            </a:r>
            <a:r>
              <a:rPr lang="en-US" sz="2000" b="1" u="sng" dirty="0">
                <a:solidFill>
                  <a:srgbClr val="FF0000"/>
                </a:solidFill>
                <a:latin typeface="Calibri"/>
              </a:rPr>
              <a:t>1 </a:t>
            </a:r>
            <a:r>
              <a:rPr lang="ar-KW" sz="20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صـــــ </a:t>
            </a:r>
            <a:r>
              <a:rPr lang="en-US" sz="2000" b="1" u="sng" dirty="0">
                <a:solidFill>
                  <a:srgbClr val="FF0000"/>
                </a:solidFill>
                <a:latin typeface="Calibri"/>
              </a:rPr>
              <a:t>121</a:t>
            </a:r>
            <a:endParaRPr lang="ar-KW" sz="2000" b="1" u="sng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2404F7A2-CA0B-42CA-8559-93A2C07D401B}"/>
                  </a:ext>
                </a:extLst>
              </p:cNvPr>
              <p:cNvSpPr txBox="1"/>
              <p:nvPr/>
            </p:nvSpPr>
            <p:spPr>
              <a:xfrm>
                <a:off x="5259554" y="2643148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2404F7A2-CA0B-42CA-8559-93A2C07D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554" y="2643148"/>
                <a:ext cx="124680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0089106C-B651-43A4-AA69-05D8A1DEF567}"/>
                  </a:ext>
                </a:extLst>
              </p:cNvPr>
              <p:cNvSpPr txBox="1"/>
              <p:nvPr/>
            </p:nvSpPr>
            <p:spPr>
              <a:xfrm>
                <a:off x="2288648" y="2550660"/>
                <a:ext cx="1246802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𝟏𝟒𝟒</m:t>
                          </m:r>
                        </m:e>
                      </m:groupCh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0089106C-B651-43A4-AA69-05D8A1DEF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48" y="2550660"/>
                <a:ext cx="1246802" cy="6819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ربع نص 2">
            <a:extLst>
              <a:ext uri="{FF2B5EF4-FFF2-40B4-BE49-F238E27FC236}">
                <a16:creationId xmlns:a16="http://schemas.microsoft.com/office/drawing/2014/main" id="{FD321AC7-C3CF-4326-AA62-FE2A787FFEF4}"/>
              </a:ext>
            </a:extLst>
          </p:cNvPr>
          <p:cNvSpPr txBox="1"/>
          <p:nvPr/>
        </p:nvSpPr>
        <p:spPr>
          <a:xfrm>
            <a:off x="2984997" y="3557387"/>
            <a:ext cx="4705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,</a:t>
            </a:r>
            <a:endParaRPr lang="ar-KW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3" name="مربع نص 2">
            <a:extLst>
              <a:ext uri="{FF2B5EF4-FFF2-40B4-BE49-F238E27FC236}">
                <a16:creationId xmlns:a16="http://schemas.microsoft.com/office/drawing/2014/main" id="{03CDE83C-24AD-43AC-B544-DB1BF45678AD}"/>
              </a:ext>
            </a:extLst>
          </p:cNvPr>
          <p:cNvSpPr txBox="1"/>
          <p:nvPr/>
        </p:nvSpPr>
        <p:spPr>
          <a:xfrm>
            <a:off x="7311230" y="5264317"/>
            <a:ext cx="15203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البؤرتين</a:t>
            </a:r>
            <a:r>
              <a: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">
                <a:extLst>
                  <a:ext uri="{FF2B5EF4-FFF2-40B4-BE49-F238E27FC236}">
                    <a16:creationId xmlns:a16="http://schemas.microsoft.com/office/drawing/2014/main" id="{59F9798B-0945-4AB6-9ABE-7B9487B618FE}"/>
                  </a:ext>
                </a:extLst>
              </p:cNvPr>
              <p:cNvSpPr txBox="1"/>
              <p:nvPr/>
            </p:nvSpPr>
            <p:spPr>
              <a:xfrm>
                <a:off x="307498" y="4011923"/>
                <a:ext cx="201622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𝟗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Lucida Calligraphy" pitchFamily="66" charset="0"/>
                    <a:ea typeface="Cambria Math"/>
                    <a:cs typeface="Arial" pitchFamily="34" charset="0"/>
                  </a:rPr>
                  <a:t>=25</a:t>
                </a:r>
              </a:p>
            </p:txBody>
          </p:sp>
        </mc:Choice>
        <mc:Fallback xmlns="">
          <p:sp>
            <p:nvSpPr>
              <p:cNvPr id="24" name="مربع نص 2">
                <a:extLst>
                  <a:ext uri="{FF2B5EF4-FFF2-40B4-BE49-F238E27FC236}">
                    <a16:creationId xmlns:a16="http://schemas.microsoft.com/office/drawing/2014/main" id="{59F9798B-0945-4AB6-9ABE-7B9487B61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8" y="4011923"/>
                <a:ext cx="2016223" cy="375552"/>
              </a:xfrm>
              <a:prstGeom prst="rect">
                <a:avLst/>
              </a:prstGeom>
              <a:blipFill>
                <a:blip r:embed="rId11"/>
                <a:stretch>
                  <a:fillRect t="-4839" r="-3021" b="-2580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">
                <a:extLst>
                  <a:ext uri="{FF2B5EF4-FFF2-40B4-BE49-F238E27FC236}">
                    <a16:creationId xmlns:a16="http://schemas.microsoft.com/office/drawing/2014/main" id="{9DF7021D-8B6F-4CB7-8CB4-B1810CC300B0}"/>
                  </a:ext>
                </a:extLst>
              </p:cNvPr>
              <p:cNvSpPr txBox="1"/>
              <p:nvPr/>
            </p:nvSpPr>
            <p:spPr>
              <a:xfrm>
                <a:off x="1945075" y="4039136"/>
                <a:ext cx="2911430" cy="3929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/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Lucida Calligraphy" pitchFamily="66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مربع نص 2">
                <a:extLst>
                  <a:ext uri="{FF2B5EF4-FFF2-40B4-BE49-F238E27FC236}">
                    <a16:creationId xmlns:a16="http://schemas.microsoft.com/office/drawing/2014/main" id="{9DF7021D-8B6F-4CB7-8CB4-B1810CC30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75" y="4039136"/>
                <a:ext cx="2911430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">
                <a:extLst>
                  <a:ext uri="{FF2B5EF4-FFF2-40B4-BE49-F238E27FC236}">
                    <a16:creationId xmlns:a16="http://schemas.microsoft.com/office/drawing/2014/main" id="{A4142BA8-3E24-4B7D-A9A0-39C0CF76C327}"/>
                  </a:ext>
                </a:extLst>
              </p:cNvPr>
              <p:cNvSpPr txBox="1"/>
              <p:nvPr/>
            </p:nvSpPr>
            <p:spPr>
              <a:xfrm>
                <a:off x="5557356" y="5264317"/>
                <a:ext cx="213935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مربع نص 2">
                <a:extLst>
                  <a:ext uri="{FF2B5EF4-FFF2-40B4-BE49-F238E27FC236}">
                    <a16:creationId xmlns:a16="http://schemas.microsoft.com/office/drawing/2014/main" id="{A4142BA8-3E24-4B7D-A9A0-39C0CF76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356" y="5264317"/>
                <a:ext cx="2139354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664FE0BE-F196-4AEF-926D-E757FE52D8CB}"/>
                  </a:ext>
                </a:extLst>
              </p:cNvPr>
              <p:cNvSpPr txBox="1"/>
              <p:nvPr/>
            </p:nvSpPr>
            <p:spPr>
              <a:xfrm>
                <a:off x="1990160" y="3946370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664FE0BE-F196-4AEF-926D-E757FE52D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60" y="3946370"/>
                <a:ext cx="124680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مربع نص 2">
            <a:extLst>
              <a:ext uri="{FF2B5EF4-FFF2-40B4-BE49-F238E27FC236}">
                <a16:creationId xmlns:a16="http://schemas.microsoft.com/office/drawing/2014/main" id="{10CEBB86-D6EB-4859-9874-2CE8545563D9}"/>
              </a:ext>
            </a:extLst>
          </p:cNvPr>
          <p:cNvSpPr txBox="1"/>
          <p:nvPr/>
        </p:nvSpPr>
        <p:spPr>
          <a:xfrm>
            <a:off x="6913510" y="5602619"/>
            <a:ext cx="18902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معادل</a:t>
            </a:r>
            <a:r>
              <a: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تا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الدليلين:</a:t>
            </a:r>
            <a:endParaRPr lang="ar-KW" b="1" dirty="0">
              <a:solidFill>
                <a:srgbClr val="0000FF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30B326CB-CEC1-483C-AF7A-8EBAA1FE46DD}"/>
                  </a:ext>
                </a:extLst>
              </p:cNvPr>
              <p:cNvSpPr txBox="1"/>
              <p:nvPr/>
            </p:nvSpPr>
            <p:spPr>
              <a:xfrm>
                <a:off x="307497" y="5872211"/>
                <a:ext cx="117743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30B326CB-CEC1-483C-AF7A-8EBAA1FE4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7" y="5872211"/>
                <a:ext cx="1177434" cy="7177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1CCE4036-8DBD-40F3-AE7A-AF798A96DE3B}"/>
                  </a:ext>
                </a:extLst>
              </p:cNvPr>
              <p:cNvSpPr txBox="1"/>
              <p:nvPr/>
            </p:nvSpPr>
            <p:spPr>
              <a:xfrm>
                <a:off x="1333991" y="5833120"/>
                <a:ext cx="1979458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ar-KW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1CCE4036-8DBD-40F3-AE7A-AF798A96D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91" y="5833120"/>
                <a:ext cx="1979458" cy="7177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641740C9-C692-4973-B6CC-D812FDB00EFD}"/>
                  </a:ext>
                </a:extLst>
              </p:cNvPr>
              <p:cNvSpPr txBox="1"/>
              <p:nvPr/>
            </p:nvSpPr>
            <p:spPr>
              <a:xfrm>
                <a:off x="3273001" y="5976664"/>
                <a:ext cx="263314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ar-EG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641740C9-C692-4973-B6CC-D812FDB00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001" y="5976664"/>
                <a:ext cx="2633149" cy="6127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42F5F436-61AE-4DA2-AA0C-897624211392}"/>
                  </a:ext>
                </a:extLst>
              </p:cNvPr>
              <p:cNvSpPr txBox="1"/>
              <p:nvPr/>
            </p:nvSpPr>
            <p:spPr>
              <a:xfrm>
                <a:off x="4629154" y="5885601"/>
                <a:ext cx="263314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ar-EG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42F5F436-61AE-4DA2-AA0C-897624211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4" y="5885601"/>
                <a:ext cx="2633149" cy="61279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98566304-949B-4D49-B866-1C1C30D53B75}"/>
                  </a:ext>
                </a:extLst>
              </p:cNvPr>
              <p:cNvSpPr txBox="1"/>
              <p:nvPr/>
            </p:nvSpPr>
            <p:spPr>
              <a:xfrm>
                <a:off x="3074007" y="6021248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98566304-949B-4D49-B866-1C1C30D53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007" y="6021248"/>
                <a:ext cx="1246802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">
            <a:extLst>
              <a:ext uri="{FF2B5EF4-FFF2-40B4-BE49-F238E27FC236}">
                <a16:creationId xmlns:a16="http://schemas.microsoft.com/office/drawing/2014/main" id="{B354B688-01F9-4ED5-95B6-0994CB9B5CB4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35" name="Picture 5" descr="barrepointsrougesc&amp;e">
              <a:extLst>
                <a:ext uri="{FF2B5EF4-FFF2-40B4-BE49-F238E27FC236}">
                  <a16:creationId xmlns:a16="http://schemas.microsoft.com/office/drawing/2014/main" id="{0586C325-E777-4995-AFEA-A44A3C5910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" descr="barrepointsrougesc&amp;e">
              <a:extLst>
                <a:ext uri="{FF2B5EF4-FFF2-40B4-BE49-F238E27FC236}">
                  <a16:creationId xmlns:a16="http://schemas.microsoft.com/office/drawing/2014/main" id="{F26187F4-41BA-4464-851E-F99B2A23BB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" descr="barrepointsrougesc&amp;e">
              <a:extLst>
                <a:ext uri="{FF2B5EF4-FFF2-40B4-BE49-F238E27FC236}">
                  <a16:creationId xmlns:a16="http://schemas.microsoft.com/office/drawing/2014/main" id="{55AC7EF5-9000-4DB3-A45F-770B5C8539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barrepointsrougesc&amp;e">
              <a:extLst>
                <a:ext uri="{FF2B5EF4-FFF2-40B4-BE49-F238E27FC236}">
                  <a16:creationId xmlns:a16="http://schemas.microsoft.com/office/drawing/2014/main" id="{5E9AC434-9624-4806-98CE-FB012DD338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صورة 38">
            <a:extLst>
              <a:ext uri="{FF2B5EF4-FFF2-40B4-BE49-F238E27FC236}">
                <a16:creationId xmlns:a16="http://schemas.microsoft.com/office/drawing/2014/main" id="{6EC45089-1DD9-4247-BED5-18D8546201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21888" y="-112928"/>
            <a:ext cx="3159866" cy="70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5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9" grpId="0"/>
      <p:bldP spid="20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مجموعة 25"/>
          <p:cNvGrpSpPr/>
          <p:nvPr/>
        </p:nvGrpSpPr>
        <p:grpSpPr>
          <a:xfrm>
            <a:off x="5849251" y="368033"/>
            <a:ext cx="3155739" cy="400323"/>
            <a:chOff x="5780214" y="4197909"/>
            <a:chExt cx="3155739" cy="400323"/>
          </a:xfrm>
        </p:grpSpPr>
        <p:sp>
          <p:nvSpPr>
            <p:cNvPr id="17" name="مربع نص 2"/>
            <p:cNvSpPr txBox="1"/>
            <p:nvPr/>
          </p:nvSpPr>
          <p:spPr>
            <a:xfrm>
              <a:off x="6184643" y="4197909"/>
              <a:ext cx="275131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r>
                <a:rPr lang="ar-EG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طول المحور </a:t>
              </a:r>
              <a:r>
                <a:rPr lang="ar-KW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القاطع</a:t>
              </a:r>
              <a:r>
                <a:rPr lang="en-US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</a:t>
              </a:r>
              <a:r>
                <a:rPr lang="ar-KW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يساوي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0214" y="4228900"/>
              <a:ext cx="656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: 2a</a:t>
              </a:r>
              <a:endPara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88609" y="399023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 = 2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09" y="399023"/>
                <a:ext cx="2448272" cy="369332"/>
              </a:xfrm>
              <a:prstGeom prst="rect">
                <a:avLst/>
              </a:prstGeom>
              <a:blipFill>
                <a:blip r:embed="rId3"/>
                <a:stretch>
                  <a:fillRect l="-1995" t="-9836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مجموعة 27"/>
          <p:cNvGrpSpPr/>
          <p:nvPr/>
        </p:nvGrpSpPr>
        <p:grpSpPr>
          <a:xfrm>
            <a:off x="5369429" y="1045355"/>
            <a:ext cx="3251353" cy="400323"/>
            <a:chOff x="5406782" y="4797152"/>
            <a:chExt cx="3251353" cy="400323"/>
          </a:xfrm>
        </p:grpSpPr>
        <p:sp>
          <p:nvSpPr>
            <p:cNvPr id="20" name="مربع نص 2"/>
            <p:cNvSpPr txBox="1"/>
            <p:nvPr/>
          </p:nvSpPr>
          <p:spPr>
            <a:xfrm>
              <a:off x="6012160" y="4797152"/>
              <a:ext cx="26459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طول المحور </a:t>
              </a:r>
              <a:r>
                <a:rPr lang="ar-KW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المرافق </a:t>
              </a:r>
              <a:r>
                <a:rPr lang="ar-KW" b="1" dirty="0">
                  <a:solidFill>
                    <a:srgbClr val="0000FF"/>
                  </a:solidFill>
                  <a:latin typeface="Lucida Calligraphy" pitchFamily="66" charset="0"/>
                  <a:cs typeface="Times New Roman" panose="02020603050405020304" pitchFamily="18" charset="0"/>
                </a:rPr>
                <a:t>يساوي</a:t>
              </a:r>
              <a:r>
                <a:rPr lang="ar-EG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</a:t>
              </a:r>
              <a:endPara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06782" y="4828143"/>
              <a:ext cx="1061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 : 2 </a:t>
              </a:r>
              <a:r>
                <a:rPr lang="en-US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i="1" dirty="0">
                <a:solidFill>
                  <a:srgbClr val="0000FF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88609" y="1044723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= 2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09" y="1044723"/>
                <a:ext cx="2448272" cy="369332"/>
              </a:xfrm>
              <a:prstGeom prst="rect">
                <a:avLst/>
              </a:prstGeom>
              <a:blipFill>
                <a:blip r:embed="rId4"/>
                <a:stretch>
                  <a:fillRect l="-1995" t="-9836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مربع نص 23"/>
          <p:cNvSpPr txBox="1"/>
          <p:nvPr/>
        </p:nvSpPr>
        <p:spPr>
          <a:xfrm>
            <a:off x="5569601" y="1691685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ar-KW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معادلة كل من الخطين المقاربين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2"/>
              <p:cNvSpPr txBox="1"/>
              <p:nvPr/>
            </p:nvSpPr>
            <p:spPr>
              <a:xfrm>
                <a:off x="925721" y="1537893"/>
                <a:ext cx="1798930" cy="67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21" y="1537893"/>
                <a:ext cx="1798930" cy="676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2"/>
              <p:cNvSpPr txBox="1"/>
              <p:nvPr/>
            </p:nvSpPr>
            <p:spPr>
              <a:xfrm>
                <a:off x="2977314" y="1537892"/>
                <a:ext cx="1798930" cy="67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314" y="1537892"/>
                <a:ext cx="1798930" cy="67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A5E165B0-CE05-4615-B389-38921667F863}"/>
                  </a:ext>
                </a:extLst>
              </p:cNvPr>
              <p:cNvSpPr txBox="1"/>
              <p:nvPr/>
            </p:nvSpPr>
            <p:spPr>
              <a:xfrm>
                <a:off x="2220218" y="1658158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A5E165B0-CE05-4615-B389-38921667F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18" y="1658158"/>
                <a:ext cx="12468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صورة 30">
            <a:extLst>
              <a:ext uri="{FF2B5EF4-FFF2-40B4-BE49-F238E27FC236}">
                <a16:creationId xmlns:a16="http://schemas.microsoft.com/office/drawing/2014/main" id="{C31D174A-443E-4F04-9DD8-2D8CE853B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11" y="2301645"/>
            <a:ext cx="8763979" cy="4262451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C8989E5D-C102-4D91-A616-26E347EAF56B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16" name="Picture 5" descr="barrepointsrougesc&amp;e">
              <a:extLst>
                <a:ext uri="{FF2B5EF4-FFF2-40B4-BE49-F238E27FC236}">
                  <a16:creationId xmlns:a16="http://schemas.microsoft.com/office/drawing/2014/main" id="{428705DA-690D-4686-ACCA-3E5ADB5F4F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barrepointsrougesc&amp;e">
              <a:extLst>
                <a:ext uri="{FF2B5EF4-FFF2-40B4-BE49-F238E27FC236}">
                  <a16:creationId xmlns:a16="http://schemas.microsoft.com/office/drawing/2014/main" id="{DB036DC5-6472-42EE-9AFD-342A520D20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7" descr="barrepointsrougesc&amp;e">
              <a:extLst>
                <a:ext uri="{FF2B5EF4-FFF2-40B4-BE49-F238E27FC236}">
                  <a16:creationId xmlns:a16="http://schemas.microsoft.com/office/drawing/2014/main" id="{0D0BE520-122A-43BD-8381-2C31A52B5F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7819DC9-25AE-45C3-9E4F-AA01E1E5F2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3A7A3007-FE00-4481-8713-68FC7A1505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1888" y="-112928"/>
            <a:ext cx="3159866" cy="70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5" grpId="0"/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6142" y="587771"/>
                <a:ext cx="6950436" cy="201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إذا كانت: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EG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𝟐𝟓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𝟐𝟐𝟓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Calibri"/>
                  </a:rPr>
                  <a:t>- </a:t>
                </a:r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معادلة قطع </a:t>
                </a:r>
                <a:r>
                  <a:rPr lang="ar-KW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زائد </a:t>
                </a:r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فأوجد :</a:t>
                </a:r>
              </a:p>
              <a:p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1- رأسي القطع </a:t>
                </a:r>
                <a:r>
                  <a:rPr lang="ar-KW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 الزائد.</a:t>
                </a:r>
                <a:endParaRPr lang="ar-EG" sz="2000" b="1" dirty="0">
                  <a:solidFill>
                    <a:srgbClr val="C00000"/>
                  </a:solidFill>
                  <a:latin typeface="Calibri"/>
                  <a:cs typeface="Arial" panose="020B0604020202020204" pitchFamily="34" charset="0"/>
                </a:endParaRPr>
              </a:p>
              <a:p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2- البؤرتين.</a:t>
                </a:r>
              </a:p>
              <a:p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3- معادلتي دليلي القطع.</a:t>
                </a:r>
              </a:p>
              <a:p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4- طول كل من المحورين </a:t>
                </a:r>
                <a:endParaRPr lang="ar-KW" sz="2000" b="1" dirty="0">
                  <a:solidFill>
                    <a:srgbClr val="C00000"/>
                  </a:solidFill>
                  <a:latin typeface="Calibri"/>
                  <a:cs typeface="Arial" panose="020B0604020202020204" pitchFamily="34" charset="0"/>
                </a:endParaRPr>
              </a:p>
              <a:p>
                <a:r>
                  <a:rPr lang="ar-KW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5- معادلة كلا من الخطين التقاربين </a:t>
                </a:r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ثم ارسم شكلا </a:t>
                </a:r>
                <a:r>
                  <a:rPr lang="ar-KW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تخطيطيا </a:t>
                </a:r>
                <a:r>
                  <a:rPr lang="ar-EG" sz="2000" b="1" dirty="0">
                    <a:solidFill>
                      <a:srgbClr val="C00000"/>
                    </a:solidFill>
                    <a:latin typeface="Calibri"/>
                    <a:cs typeface="Arial" panose="020B0604020202020204" pitchFamily="34" charset="0"/>
                  </a:rPr>
                  <a:t>للقطع.</a:t>
                </a:r>
                <a:endParaRPr lang="en-US" sz="2000" b="1" dirty="0">
                  <a:solidFill>
                    <a:srgbClr val="C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42" y="587771"/>
                <a:ext cx="6950436" cy="2013308"/>
              </a:xfrm>
              <a:prstGeom prst="rect">
                <a:avLst/>
              </a:prstGeom>
              <a:blipFill>
                <a:blip r:embed="rId2"/>
                <a:stretch>
                  <a:fillRect t="-1208" r="-1053" b="-60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2"/>
          <p:cNvSpPr txBox="1"/>
          <p:nvPr/>
        </p:nvSpPr>
        <p:spPr>
          <a:xfrm>
            <a:off x="8056786" y="2238118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en-US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20254" y="2563213"/>
                <a:ext cx="2736304" cy="715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𝟐𝟐𝟓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𝟐𝟐𝟓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54" y="2563213"/>
                <a:ext cx="2736304" cy="715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2"/>
          <p:cNvSpPr txBox="1"/>
          <p:nvPr/>
        </p:nvSpPr>
        <p:spPr>
          <a:xfrm>
            <a:off x="5881448" y="3329779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ومن معادلة القطع 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الزائد </a:t>
            </a: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نجد أن :</a:t>
            </a:r>
            <a:endParaRPr lang="ar-KW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2"/>
              <p:cNvSpPr txBox="1"/>
              <p:nvPr/>
            </p:nvSpPr>
            <p:spPr>
              <a:xfrm>
                <a:off x="86641" y="3301994"/>
                <a:ext cx="270909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𝟐𝟓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1" y="3301994"/>
                <a:ext cx="2709098" cy="488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2252728" y="3317632"/>
                <a:ext cx="270909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𝟗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28" y="3317632"/>
                <a:ext cx="2709098" cy="488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4810603" y="4290479"/>
            <a:ext cx="40635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والمحور 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القاطع </a:t>
            </a: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ينطبق علي محور ال</a:t>
            </a:r>
            <a:r>
              <a:rPr lang="ar-SA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صاد</a:t>
            </a:r>
            <a:r>
              <a:rPr lang="ar-EG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ت </a:t>
            </a:r>
            <a:endParaRPr lang="ar-KW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15" name="مربع نص 2"/>
          <p:cNvSpPr txBox="1"/>
          <p:nvPr/>
        </p:nvSpPr>
        <p:spPr>
          <a:xfrm>
            <a:off x="5859974" y="4701681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رأسا القطع </a:t>
            </a:r>
            <a:r>
              <a: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الزائد 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هما : </a:t>
            </a:r>
            <a:endParaRPr lang="ar-KW" b="1" dirty="0">
              <a:solidFill>
                <a:srgbClr val="0000FF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/>
              <p:cNvSpPr txBox="1"/>
              <p:nvPr/>
            </p:nvSpPr>
            <p:spPr>
              <a:xfrm>
                <a:off x="4288406" y="4701681"/>
                <a:ext cx="2376264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𝑨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406" y="4701681"/>
                <a:ext cx="2376264" cy="375552"/>
              </a:xfrm>
              <a:prstGeom prst="rect">
                <a:avLst/>
              </a:prstGeom>
              <a:blipFill>
                <a:blip r:embed="rId6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450390" y="2780620"/>
                <a:ext cx="213378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r-EG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𝟐𝟓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𝟐𝟐𝟓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" y="2780620"/>
                <a:ext cx="2133789" cy="375552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/>
              <p:cNvSpPr txBox="1"/>
              <p:nvPr/>
            </p:nvSpPr>
            <p:spPr>
              <a:xfrm>
                <a:off x="5353520" y="2570239"/>
                <a:ext cx="2736304" cy="717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20" y="2570239"/>
                <a:ext cx="2736304" cy="717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ربع نص 17"/>
          <p:cNvSpPr txBox="1"/>
          <p:nvPr/>
        </p:nvSpPr>
        <p:spPr>
          <a:xfrm>
            <a:off x="5392491" y="203844"/>
            <a:ext cx="35086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حاول ان تحل </a:t>
            </a:r>
            <a:r>
              <a:rPr lang="en-US" sz="2000" b="1" u="sng" dirty="0">
                <a:solidFill>
                  <a:srgbClr val="FF0000"/>
                </a:solidFill>
                <a:latin typeface="Calibri"/>
              </a:rPr>
              <a:t>1</a:t>
            </a:r>
            <a:r>
              <a:rPr lang="ar-KW" sz="20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صـــــ </a:t>
            </a:r>
            <a:r>
              <a:rPr lang="en-US" sz="2000" b="1" u="sng" dirty="0">
                <a:solidFill>
                  <a:srgbClr val="FF0000"/>
                </a:solidFill>
                <a:latin typeface="Calibri"/>
              </a:rPr>
              <a:t>121</a:t>
            </a:r>
            <a:endParaRPr lang="ar-KW" sz="2000" b="1" u="sng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ACCA1985-CEC5-4D85-A46F-4195F222C68B}"/>
                  </a:ext>
                </a:extLst>
              </p:cNvPr>
              <p:cNvSpPr txBox="1"/>
              <p:nvPr/>
            </p:nvSpPr>
            <p:spPr>
              <a:xfrm>
                <a:off x="2252728" y="2580108"/>
                <a:ext cx="1246802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8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𝟐𝟐𝟓</m:t>
                          </m:r>
                        </m:e>
                      </m:groupCh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ACCA1985-CEC5-4D85-A46F-4195F222C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28" y="2580108"/>
                <a:ext cx="1246802" cy="681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053CA2DD-F241-4AE9-A775-9A242C6B39A0}"/>
                  </a:ext>
                </a:extLst>
              </p:cNvPr>
              <p:cNvSpPr txBox="1"/>
              <p:nvPr/>
            </p:nvSpPr>
            <p:spPr>
              <a:xfrm>
                <a:off x="1504824" y="3801548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053CA2DD-F241-4AE9-A775-9A242C6B3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24" y="3801548"/>
                <a:ext cx="124680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ربع نص 2">
            <a:extLst>
              <a:ext uri="{FF2B5EF4-FFF2-40B4-BE49-F238E27FC236}">
                <a16:creationId xmlns:a16="http://schemas.microsoft.com/office/drawing/2014/main" id="{C373F3DB-30BE-40E2-A4A6-CEB28DCF8A3E}"/>
              </a:ext>
            </a:extLst>
          </p:cNvPr>
          <p:cNvSpPr txBox="1"/>
          <p:nvPr/>
        </p:nvSpPr>
        <p:spPr>
          <a:xfrm>
            <a:off x="2449724" y="3454490"/>
            <a:ext cx="4705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,</a:t>
            </a:r>
            <a:endParaRPr lang="ar-KW" b="1" dirty="0">
              <a:solidFill>
                <a:prstClr val="black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>
                <a:extLst>
                  <a:ext uri="{FF2B5EF4-FFF2-40B4-BE49-F238E27FC236}">
                    <a16:creationId xmlns:a16="http://schemas.microsoft.com/office/drawing/2014/main" id="{EA48B098-D243-44E0-AD31-2BC0C12447E4}"/>
                  </a:ext>
                </a:extLst>
              </p:cNvPr>
              <p:cNvSpPr txBox="1"/>
              <p:nvPr/>
            </p:nvSpPr>
            <p:spPr>
              <a:xfrm>
                <a:off x="366142" y="3853756"/>
                <a:ext cx="161195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>
                <a:extLst>
                  <a:ext uri="{FF2B5EF4-FFF2-40B4-BE49-F238E27FC236}">
                    <a16:creationId xmlns:a16="http://schemas.microsoft.com/office/drawing/2014/main" id="{EA48B098-D243-44E0-AD31-2BC0C1244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42" y="3853756"/>
                <a:ext cx="1611952" cy="375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">
                <a:extLst>
                  <a:ext uri="{FF2B5EF4-FFF2-40B4-BE49-F238E27FC236}">
                    <a16:creationId xmlns:a16="http://schemas.microsoft.com/office/drawing/2014/main" id="{1068AD5F-4A16-4EEE-A894-9053114582F1}"/>
                  </a:ext>
                </a:extLst>
              </p:cNvPr>
              <p:cNvSpPr txBox="1"/>
              <p:nvPr/>
            </p:nvSpPr>
            <p:spPr>
              <a:xfrm>
                <a:off x="2193086" y="3875993"/>
                <a:ext cx="2117024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𝟐𝟓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𝟗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Lucida Calligraphy" pitchFamily="66" charset="0"/>
                    <a:cs typeface="Arial" pitchFamily="34" charset="0"/>
                  </a:rPr>
                  <a:t>= 34</a:t>
                </a:r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مربع نص 2">
                <a:extLst>
                  <a:ext uri="{FF2B5EF4-FFF2-40B4-BE49-F238E27FC236}">
                    <a16:creationId xmlns:a16="http://schemas.microsoft.com/office/drawing/2014/main" id="{1068AD5F-4A16-4EEE-A894-905311458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86" y="3875993"/>
                <a:ext cx="2117024" cy="375552"/>
              </a:xfrm>
              <a:prstGeom prst="rect">
                <a:avLst/>
              </a:prstGeom>
              <a:blipFill>
                <a:blip r:embed="rId12"/>
                <a:stretch>
                  <a:fillRect t="-6557" r="-2594" b="-2786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">
                <a:extLst>
                  <a:ext uri="{FF2B5EF4-FFF2-40B4-BE49-F238E27FC236}">
                    <a16:creationId xmlns:a16="http://schemas.microsoft.com/office/drawing/2014/main" id="{4A7C8AC7-014E-4754-B8F3-F543AFAB5338}"/>
                  </a:ext>
                </a:extLst>
              </p:cNvPr>
              <p:cNvSpPr txBox="1"/>
              <p:nvPr/>
            </p:nvSpPr>
            <p:spPr>
              <a:xfrm>
                <a:off x="4653305" y="3870353"/>
                <a:ext cx="1319870" cy="4019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/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𝟑𝟒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Lucida Calligraphy" pitchFamily="66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مربع نص 2">
                <a:extLst>
                  <a:ext uri="{FF2B5EF4-FFF2-40B4-BE49-F238E27FC236}">
                    <a16:creationId xmlns:a16="http://schemas.microsoft.com/office/drawing/2014/main" id="{4A7C8AC7-014E-4754-B8F3-F543AFAB5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305" y="3870353"/>
                <a:ext cx="1319870" cy="401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46983F55-573E-4A9A-9430-3813714FFF8D}"/>
                  </a:ext>
                </a:extLst>
              </p:cNvPr>
              <p:cNvSpPr txBox="1"/>
              <p:nvPr/>
            </p:nvSpPr>
            <p:spPr>
              <a:xfrm>
                <a:off x="3923384" y="3788079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46983F55-573E-4A9A-9430-3813714FF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84" y="3788079"/>
                <a:ext cx="124680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ربع نص 2">
            <a:extLst>
              <a:ext uri="{FF2B5EF4-FFF2-40B4-BE49-F238E27FC236}">
                <a16:creationId xmlns:a16="http://schemas.microsoft.com/office/drawing/2014/main" id="{2BE456D6-37E0-410C-A56E-EA59999633AB}"/>
              </a:ext>
            </a:extLst>
          </p:cNvPr>
          <p:cNvSpPr txBox="1"/>
          <p:nvPr/>
        </p:nvSpPr>
        <p:spPr>
          <a:xfrm>
            <a:off x="7391084" y="5141920"/>
            <a:ext cx="15203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البؤرتين</a:t>
            </a:r>
            <a:r>
              <a:rPr lang="en-US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 </a:t>
            </a:r>
            <a:r>
              <a:rPr lang="en-US" b="1" i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:</a:t>
            </a:r>
            <a:r>
              <a:rPr lang="en-US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</a:t>
            </a:r>
            <a:endParaRPr lang="ar-KW" b="1" dirty="0">
              <a:solidFill>
                <a:srgbClr val="0000FF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2D938A04-A35F-42AD-8B22-6BC8693C41D6}"/>
                  </a:ext>
                </a:extLst>
              </p:cNvPr>
              <p:cNvSpPr txBox="1"/>
              <p:nvPr/>
            </p:nvSpPr>
            <p:spPr>
              <a:xfrm>
                <a:off x="4485248" y="5080750"/>
                <a:ext cx="3062218" cy="4305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𝟑𝟒</m:t>
                            </m:r>
                          </m:e>
                        </m:rad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𝟑𝟒</m:t>
                            </m:r>
                          </m:e>
                        </m:rad>
                      </m:e>
                    </m:d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2D938A04-A35F-42AD-8B22-6BC8693C4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248" y="5080750"/>
                <a:ext cx="3062218" cy="430502"/>
              </a:xfrm>
              <a:prstGeom prst="rect">
                <a:avLst/>
              </a:prstGeom>
              <a:blipFill>
                <a:blip r:embed="rId15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">
            <a:extLst>
              <a:ext uri="{FF2B5EF4-FFF2-40B4-BE49-F238E27FC236}">
                <a16:creationId xmlns:a16="http://schemas.microsoft.com/office/drawing/2014/main" id="{C365DF19-B324-4948-A89C-3D0D8F6FC662}"/>
              </a:ext>
            </a:extLst>
          </p:cNvPr>
          <p:cNvSpPr txBox="1"/>
          <p:nvPr/>
        </p:nvSpPr>
        <p:spPr>
          <a:xfrm>
            <a:off x="7010821" y="5520989"/>
            <a:ext cx="18902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معادل</a:t>
            </a:r>
            <a:r>
              <a: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تا</a:t>
            </a:r>
            <a:r>
              <a:rPr lang="ar-EG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rPr>
              <a:t> الدليلين:</a:t>
            </a:r>
            <a:endParaRPr lang="ar-KW" b="1" dirty="0">
              <a:solidFill>
                <a:srgbClr val="0000FF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7">
                <a:extLst>
                  <a:ext uri="{FF2B5EF4-FFF2-40B4-BE49-F238E27FC236}">
                    <a16:creationId xmlns:a16="http://schemas.microsoft.com/office/drawing/2014/main" id="{42059061-5709-4144-B56A-FC0A0CCD2986}"/>
                  </a:ext>
                </a:extLst>
              </p:cNvPr>
              <p:cNvSpPr txBox="1"/>
              <p:nvPr/>
            </p:nvSpPr>
            <p:spPr>
              <a:xfrm>
                <a:off x="567954" y="5676453"/>
                <a:ext cx="117743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7">
                <a:extLst>
                  <a:ext uri="{FF2B5EF4-FFF2-40B4-BE49-F238E27FC236}">
                    <a16:creationId xmlns:a16="http://schemas.microsoft.com/office/drawing/2014/main" id="{42059061-5709-4144-B56A-FC0A0CCD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54" y="5676453"/>
                <a:ext cx="1177434" cy="7177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3AEFEF4E-B66A-48EB-BEE7-8E93B720EFE8}"/>
                  </a:ext>
                </a:extLst>
              </p:cNvPr>
              <p:cNvSpPr txBox="1"/>
              <p:nvPr/>
            </p:nvSpPr>
            <p:spPr>
              <a:xfrm>
                <a:off x="1756848" y="5678772"/>
                <a:ext cx="1979458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3AEFEF4E-B66A-48EB-BEE7-8E93B720E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48" y="5678772"/>
                <a:ext cx="1979458" cy="7177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5731EAB7-020E-4CA4-B968-6D577EAD793A}"/>
                  </a:ext>
                </a:extLst>
              </p:cNvPr>
              <p:cNvSpPr txBox="1"/>
              <p:nvPr/>
            </p:nvSpPr>
            <p:spPr>
              <a:xfrm>
                <a:off x="4181258" y="5716071"/>
                <a:ext cx="1517660" cy="670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ar-EG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5731EAB7-020E-4CA4-B968-6D577EAD7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58" y="5716071"/>
                <a:ext cx="1517660" cy="6701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4">
                <a:extLst>
                  <a:ext uri="{FF2B5EF4-FFF2-40B4-BE49-F238E27FC236}">
                    <a16:creationId xmlns:a16="http://schemas.microsoft.com/office/drawing/2014/main" id="{E573615F-EDAE-48E2-8C70-6F9A1833A633}"/>
                  </a:ext>
                </a:extLst>
              </p:cNvPr>
              <p:cNvSpPr txBox="1"/>
              <p:nvPr/>
            </p:nvSpPr>
            <p:spPr>
              <a:xfrm>
                <a:off x="5518116" y="5649082"/>
                <a:ext cx="2633149" cy="670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 ,  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ar-EG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3" name="TextBox 14">
                <a:extLst>
                  <a:ext uri="{FF2B5EF4-FFF2-40B4-BE49-F238E27FC236}">
                    <a16:creationId xmlns:a16="http://schemas.microsoft.com/office/drawing/2014/main" id="{E573615F-EDAE-48E2-8C70-6F9A1833A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116" y="5649082"/>
                <a:ext cx="2633149" cy="6701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A9301E19-1F6E-49C7-A33D-AC40DC924350}"/>
                  </a:ext>
                </a:extLst>
              </p:cNvPr>
              <p:cNvSpPr txBox="1"/>
              <p:nvPr/>
            </p:nvSpPr>
            <p:spPr>
              <a:xfrm>
                <a:off x="3320134" y="5834117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A9301E19-1F6E-49C7-A33D-AC40DC924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34" y="5834117"/>
                <a:ext cx="124680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">
                <a:extLst>
                  <a:ext uri="{FF2B5EF4-FFF2-40B4-BE49-F238E27FC236}">
                    <a16:creationId xmlns:a16="http://schemas.microsoft.com/office/drawing/2014/main" id="{3E1A547C-DB1E-4C1B-864B-D274C8A4E7DF}"/>
                  </a:ext>
                </a:extLst>
              </p:cNvPr>
              <p:cNvSpPr txBox="1"/>
              <p:nvPr/>
            </p:nvSpPr>
            <p:spPr>
              <a:xfrm>
                <a:off x="4975142" y="2703906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5" name="TextBox 5">
                <a:extLst>
                  <a:ext uri="{FF2B5EF4-FFF2-40B4-BE49-F238E27FC236}">
                    <a16:creationId xmlns:a16="http://schemas.microsoft.com/office/drawing/2014/main" id="{3E1A547C-DB1E-4C1B-864B-D274C8A4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42" y="2703906"/>
                <a:ext cx="1246802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">
            <a:extLst>
              <a:ext uri="{FF2B5EF4-FFF2-40B4-BE49-F238E27FC236}">
                <a16:creationId xmlns:a16="http://schemas.microsoft.com/office/drawing/2014/main" id="{E1A212A8-8675-48F2-8B57-F0F336D2E214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37" name="Picture 5" descr="barrepointsrougesc&amp;e">
              <a:extLst>
                <a:ext uri="{FF2B5EF4-FFF2-40B4-BE49-F238E27FC236}">
                  <a16:creationId xmlns:a16="http://schemas.microsoft.com/office/drawing/2014/main" id="{BCF5F127-E047-4ED0-B573-6C02F4D43E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 descr="barrepointsrougesc&amp;e">
              <a:extLst>
                <a:ext uri="{FF2B5EF4-FFF2-40B4-BE49-F238E27FC236}">
                  <a16:creationId xmlns:a16="http://schemas.microsoft.com/office/drawing/2014/main" id="{B6FCFF6D-4D97-410E-AC47-3AAC89576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7" descr="barrepointsrougesc&amp;e">
              <a:extLst>
                <a:ext uri="{FF2B5EF4-FFF2-40B4-BE49-F238E27FC236}">
                  <a16:creationId xmlns:a16="http://schemas.microsoft.com/office/drawing/2014/main" id="{8E22931C-B251-4349-982B-6F3297F3EC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8" descr="barrepointsrougesc&amp;e">
              <a:extLst>
                <a:ext uri="{FF2B5EF4-FFF2-40B4-BE49-F238E27FC236}">
                  <a16:creationId xmlns:a16="http://schemas.microsoft.com/office/drawing/2014/main" id="{D3B76685-2750-4943-BE27-4C3B48BA14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FA0B416D-E588-44C3-94CE-B52381EDEB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42914" y="25490"/>
            <a:ext cx="3338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4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9" grpId="0"/>
      <p:bldP spid="20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4217943"/>
            <a:ext cx="263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2"/>
              <p:cNvSpPr txBox="1"/>
              <p:nvPr/>
            </p:nvSpPr>
            <p:spPr>
              <a:xfrm>
                <a:off x="616924" y="1440058"/>
                <a:ext cx="1798930" cy="6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24" y="1440058"/>
                <a:ext cx="1798930" cy="623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2"/>
              <p:cNvSpPr txBox="1"/>
              <p:nvPr/>
            </p:nvSpPr>
            <p:spPr>
              <a:xfrm>
                <a:off x="2415854" y="1438795"/>
                <a:ext cx="1798930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54" y="1438795"/>
                <a:ext cx="1798930" cy="695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A5CA176-1FBD-4FAE-8097-D7C253972DB0}"/>
              </a:ext>
            </a:extLst>
          </p:cNvPr>
          <p:cNvGrpSpPr/>
          <p:nvPr/>
        </p:nvGrpSpPr>
        <p:grpSpPr>
          <a:xfrm>
            <a:off x="5937133" y="116405"/>
            <a:ext cx="3155739" cy="400323"/>
            <a:chOff x="5780214" y="4197909"/>
            <a:chExt cx="3155739" cy="400323"/>
          </a:xfrm>
        </p:grpSpPr>
        <p:sp>
          <p:nvSpPr>
            <p:cNvPr id="54" name="مربع نص 2">
              <a:extLst>
                <a:ext uri="{FF2B5EF4-FFF2-40B4-BE49-F238E27FC236}">
                  <a16:creationId xmlns:a16="http://schemas.microsoft.com/office/drawing/2014/main" id="{7972968A-F883-41E6-9568-23E602FD2038}"/>
                </a:ext>
              </a:extLst>
            </p:cNvPr>
            <p:cNvSpPr txBox="1"/>
            <p:nvPr/>
          </p:nvSpPr>
          <p:spPr>
            <a:xfrm>
              <a:off x="6184643" y="4197909"/>
              <a:ext cx="275131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r>
                <a:rPr lang="ar-EG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طول المحور </a:t>
              </a:r>
              <a:r>
                <a:rPr lang="ar-KW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القاطع</a:t>
              </a:r>
              <a:r>
                <a:rPr lang="en-US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</a:t>
              </a:r>
              <a:r>
                <a:rPr lang="ar-KW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يساوي</a:t>
              </a:r>
            </a:p>
          </p:txBody>
        </p:sp>
        <p:sp>
          <p:nvSpPr>
            <p:cNvPr id="63" name="TextBox 17">
              <a:extLst>
                <a:ext uri="{FF2B5EF4-FFF2-40B4-BE49-F238E27FC236}">
                  <a16:creationId xmlns:a16="http://schemas.microsoft.com/office/drawing/2014/main" id="{256BD1A7-1FD7-4429-946B-4B62149AF808}"/>
                </a:ext>
              </a:extLst>
            </p:cNvPr>
            <p:cNvSpPr txBox="1"/>
            <p:nvPr/>
          </p:nvSpPr>
          <p:spPr>
            <a:xfrm>
              <a:off x="5780214" y="4228900"/>
              <a:ext cx="656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: 2a</a:t>
              </a:r>
              <a:endPara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18">
                <a:extLst>
                  <a:ext uri="{FF2B5EF4-FFF2-40B4-BE49-F238E27FC236}">
                    <a16:creationId xmlns:a16="http://schemas.microsoft.com/office/drawing/2014/main" id="{0C2E15E6-42CB-4FD6-857F-8A45F153787B}"/>
                  </a:ext>
                </a:extLst>
              </p:cNvPr>
              <p:cNvSpPr txBox="1"/>
              <p:nvPr/>
            </p:nvSpPr>
            <p:spPr>
              <a:xfrm>
                <a:off x="2976491" y="147395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 = 2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𝟓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𝟏𝟎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4" name="TextBox 18">
                <a:extLst>
                  <a:ext uri="{FF2B5EF4-FFF2-40B4-BE49-F238E27FC236}">
                    <a16:creationId xmlns:a16="http://schemas.microsoft.com/office/drawing/2014/main" id="{0C2E15E6-42CB-4FD6-857F-8A45F153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91" y="147395"/>
                <a:ext cx="2448272" cy="369332"/>
              </a:xfrm>
              <a:prstGeom prst="rect">
                <a:avLst/>
              </a:prstGeom>
              <a:blipFill>
                <a:blip r:embed="rId5"/>
                <a:stretch>
                  <a:fillRect l="-1741" t="-9836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95A001F3-AF84-4954-A881-A069DF9F1E14}"/>
              </a:ext>
            </a:extLst>
          </p:cNvPr>
          <p:cNvGrpSpPr/>
          <p:nvPr/>
        </p:nvGrpSpPr>
        <p:grpSpPr>
          <a:xfrm>
            <a:off x="5457311" y="793727"/>
            <a:ext cx="3251353" cy="400323"/>
            <a:chOff x="5406782" y="4797152"/>
            <a:chExt cx="3251353" cy="400323"/>
          </a:xfrm>
        </p:grpSpPr>
        <p:sp>
          <p:nvSpPr>
            <p:cNvPr id="66" name="مربع نص 2">
              <a:extLst>
                <a:ext uri="{FF2B5EF4-FFF2-40B4-BE49-F238E27FC236}">
                  <a16:creationId xmlns:a16="http://schemas.microsoft.com/office/drawing/2014/main" id="{02F3362A-CA2C-420E-828B-781C822D31ED}"/>
                </a:ext>
              </a:extLst>
            </p:cNvPr>
            <p:cNvSpPr txBox="1"/>
            <p:nvPr/>
          </p:nvSpPr>
          <p:spPr>
            <a:xfrm>
              <a:off x="6012160" y="4797152"/>
              <a:ext cx="26459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طول المحور </a:t>
              </a:r>
              <a:r>
                <a:rPr lang="ar-KW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المرافق </a:t>
              </a:r>
              <a:r>
                <a:rPr lang="ar-KW" b="1" dirty="0">
                  <a:solidFill>
                    <a:srgbClr val="0000FF"/>
                  </a:solidFill>
                  <a:latin typeface="Lucida Calligraphy" pitchFamily="66" charset="0"/>
                  <a:cs typeface="Times New Roman" panose="02020603050405020304" pitchFamily="18" charset="0"/>
                </a:rPr>
                <a:t>يساوي</a:t>
              </a:r>
              <a:r>
                <a:rPr lang="ar-EG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</a:t>
              </a:r>
              <a:endParaRPr lang="ar-KW" b="1" dirty="0">
                <a:solidFill>
                  <a:srgbClr val="0000FF"/>
                </a:solidFill>
                <a:latin typeface="Lucida Calligraphy" pitchFamily="66" charset="0"/>
                <a:cs typeface="Arial" pitchFamily="34" charset="0"/>
              </a:endParaRPr>
            </a:p>
          </p:txBody>
        </p:sp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BB3498D8-E106-40C2-B8C6-90477AD4D434}"/>
                </a:ext>
              </a:extLst>
            </p:cNvPr>
            <p:cNvSpPr txBox="1"/>
            <p:nvPr/>
          </p:nvSpPr>
          <p:spPr>
            <a:xfrm>
              <a:off x="5406782" y="4828143"/>
              <a:ext cx="1061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Lucida Calligraphy" pitchFamily="66" charset="0"/>
                  <a:cs typeface="Arial" pitchFamily="34" charset="0"/>
                </a:rPr>
                <a:t>  : 2 </a:t>
              </a:r>
              <a:r>
                <a:rPr lang="en-US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i="1" dirty="0">
                <a:solidFill>
                  <a:srgbClr val="0000FF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21">
                <a:extLst>
                  <a:ext uri="{FF2B5EF4-FFF2-40B4-BE49-F238E27FC236}">
                    <a16:creationId xmlns:a16="http://schemas.microsoft.com/office/drawing/2014/main" id="{99B93E94-9BA0-4D3C-866C-890654BF721F}"/>
                  </a:ext>
                </a:extLst>
              </p:cNvPr>
              <p:cNvSpPr txBox="1"/>
              <p:nvPr/>
            </p:nvSpPr>
            <p:spPr>
              <a:xfrm>
                <a:off x="2976491" y="793095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= 2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8" name="TextBox 21">
                <a:extLst>
                  <a:ext uri="{FF2B5EF4-FFF2-40B4-BE49-F238E27FC236}">
                    <a16:creationId xmlns:a16="http://schemas.microsoft.com/office/drawing/2014/main" id="{99B93E94-9BA0-4D3C-866C-890654BF7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91" y="793095"/>
                <a:ext cx="2448272" cy="369332"/>
              </a:xfrm>
              <a:prstGeom prst="rect">
                <a:avLst/>
              </a:prstGeom>
              <a:blipFill>
                <a:blip r:embed="rId6"/>
                <a:stretch>
                  <a:fillRect l="-1741" t="-9836" b="-24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A5CEC5F-1EB5-4AF0-992F-C454AE33EE4F}"/>
              </a:ext>
            </a:extLst>
          </p:cNvPr>
          <p:cNvSpPr txBox="1"/>
          <p:nvPr/>
        </p:nvSpPr>
        <p:spPr>
          <a:xfrm>
            <a:off x="5657483" y="1440057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ar-KW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معادلتا كل من الخطين المقاربين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5">
                <a:extLst>
                  <a:ext uri="{FF2B5EF4-FFF2-40B4-BE49-F238E27FC236}">
                    <a16:creationId xmlns:a16="http://schemas.microsoft.com/office/drawing/2014/main" id="{070A2EE4-C472-414D-A13E-6DBC150BD189}"/>
                  </a:ext>
                </a:extLst>
              </p:cNvPr>
              <p:cNvSpPr txBox="1"/>
              <p:nvPr/>
            </p:nvSpPr>
            <p:spPr>
              <a:xfrm>
                <a:off x="1792453" y="1565769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0" name="TextBox 5">
                <a:extLst>
                  <a:ext uri="{FF2B5EF4-FFF2-40B4-BE49-F238E27FC236}">
                    <a16:creationId xmlns:a16="http://schemas.microsoft.com/office/drawing/2014/main" id="{070A2EE4-C472-414D-A13E-6DBC150BD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453" y="1565769"/>
                <a:ext cx="12468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صورة 29">
            <a:extLst>
              <a:ext uri="{FF2B5EF4-FFF2-40B4-BE49-F238E27FC236}">
                <a16:creationId xmlns:a16="http://schemas.microsoft.com/office/drawing/2014/main" id="{13335BBC-EE17-4217-B15F-429671195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70" y="2309890"/>
            <a:ext cx="9144000" cy="454811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4">
            <a:extLst>
              <a:ext uri="{FF2B5EF4-FFF2-40B4-BE49-F238E27FC236}">
                <a16:creationId xmlns:a16="http://schemas.microsoft.com/office/drawing/2014/main" id="{27D19415-D493-4696-81B2-3A1A0D9457E1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18" name="Picture 5" descr="barrepointsrougesc&amp;e">
              <a:extLst>
                <a:ext uri="{FF2B5EF4-FFF2-40B4-BE49-F238E27FC236}">
                  <a16:creationId xmlns:a16="http://schemas.microsoft.com/office/drawing/2014/main" id="{A477CAFD-F6ED-4FF9-AC12-4FEBFDE147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barrepointsrougesc&amp;e">
              <a:extLst>
                <a:ext uri="{FF2B5EF4-FFF2-40B4-BE49-F238E27FC236}">
                  <a16:creationId xmlns:a16="http://schemas.microsoft.com/office/drawing/2014/main" id="{8D05A78B-657E-4511-9FA8-890E90A359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barrepointsrougesc&amp;e">
              <a:extLst>
                <a:ext uri="{FF2B5EF4-FFF2-40B4-BE49-F238E27FC236}">
                  <a16:creationId xmlns:a16="http://schemas.microsoft.com/office/drawing/2014/main" id="{4FE2121B-A490-4F23-BCA5-98FFF99763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barrepointsrougesc&amp;e">
              <a:extLst>
                <a:ext uri="{FF2B5EF4-FFF2-40B4-BE49-F238E27FC236}">
                  <a16:creationId xmlns:a16="http://schemas.microsoft.com/office/drawing/2014/main" id="{C963B0B0-648D-4CC6-B9F0-FA2BCEA069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22E7BC71-A7CB-41A1-8FC9-A21B8FE534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3647" y="54000"/>
            <a:ext cx="3338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3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7" grpId="0"/>
      <p:bldP spid="64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718</Words>
  <Application>Microsoft Office PowerPoint</Application>
  <PresentationFormat>شاشة عريضة</PresentationFormat>
  <Paragraphs>130</Paragraphs>
  <Slides>10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Lucida Calligraphy</vt:lpstr>
      <vt:lpstr>Monotype Corsiva</vt:lpstr>
      <vt:lpstr>Times New Roman</vt:lpstr>
      <vt:lpstr>Trebuchet MS</vt:lpstr>
      <vt:lpstr>Tw Cen MT</vt:lpstr>
      <vt:lpstr>Wingdings 3</vt:lpstr>
      <vt:lpstr>واجهة</vt:lpstr>
      <vt:lpstr>1_واجهة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السيد عبدالعزيز محمود الحلاج</dc:creator>
  <cp:lastModifiedBy>محمد السيد عبدالعزيز محمود الحلاج</cp:lastModifiedBy>
  <cp:revision>16</cp:revision>
  <dcterms:created xsi:type="dcterms:W3CDTF">2021-04-15T23:29:21Z</dcterms:created>
  <dcterms:modified xsi:type="dcterms:W3CDTF">2026-03-17T22:41:26Z</dcterms:modified>
</cp:coreProperties>
</file>