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2"/>
  </p:notesMasterIdLst>
  <p:sldIdLst>
    <p:sldId id="264" r:id="rId2"/>
    <p:sldId id="1089" r:id="rId3"/>
    <p:sldId id="284" r:id="rId4"/>
    <p:sldId id="316" r:id="rId5"/>
    <p:sldId id="326" r:id="rId6"/>
    <p:sldId id="266" r:id="rId7"/>
    <p:sldId id="267" r:id="rId8"/>
    <p:sldId id="330" r:id="rId9"/>
    <p:sldId id="1090" r:id="rId10"/>
    <p:sldId id="263" r:id="rId11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3A0F9-F453-43A4-9B78-0D85CEE399A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1D5F81-2620-408A-A164-2B835CA07F5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6865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sz="10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DBBAE-3919-4FC4-9088-A5D499378979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6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6835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9701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495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0073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219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9429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50177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7795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0C26-178C-4C7F-864A-BC46C8BD482F}" type="datetime8">
              <a:rPr lang="ar-KW" smtClean="0"/>
              <a:t>17 آذار، 26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0C88-FD47-4942-AB86-EF92671F335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730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2236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1364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597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4988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6363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9746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326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1153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E979-2997-4F7C-B3B5-12F0E31D7F6B}" type="datetimeFigureOut">
              <a:rPr lang="ar-KW" smtClean="0"/>
              <a:t>29/09/1447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7397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5" Type="http://schemas.openxmlformats.org/officeDocument/2006/relationships/image" Target="../media/image5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1.png"/><Relationship Id="rId3" Type="http://schemas.openxmlformats.org/officeDocument/2006/relationships/image" Target="../media/image54.png"/><Relationship Id="rId7" Type="http://schemas.openxmlformats.org/officeDocument/2006/relationships/image" Target="../media/image90.png"/><Relationship Id="rId12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.gif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31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30.png"/><Relationship Id="rId15" Type="http://schemas.openxmlformats.org/officeDocument/2006/relationships/image" Target="../media/image1.gif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3">
            <a:extLst>
              <a:ext uri="{FF2B5EF4-FFF2-40B4-BE49-F238E27FC236}">
                <a16:creationId xmlns:a16="http://schemas.microsoft.com/office/drawing/2014/main" id="{75CCDCB1-47D1-49E1-A0F4-08E7B9D641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933605">
            <a:off x="4540809" y="1179568"/>
            <a:ext cx="3379898" cy="1471894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ALAWI-3-8" pitchFamily="2" charset="-78"/>
              </a:rPr>
              <a:t>(7 – 2 )</a:t>
            </a:r>
            <a:endParaRPr kumimoji="0" lang="ar-KW" sz="3600" b="1" i="0" u="none" strike="noStrike" kern="1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prstShdw prst="shdw13" dist="53882" dir="13500000">
                  <a:srgbClr val="875B0D">
                    <a:alpha val="50000"/>
                  </a:srgbClr>
                </a:prstShdw>
              </a:effectLst>
              <a:uLnTx/>
              <a:uFillTx/>
              <a:latin typeface="Monotype Corsiva" panose="03010101010201010101" pitchFamily="66" charset="0"/>
              <a:ea typeface="+mn-ea"/>
              <a:cs typeface="ALAWI-3-8" pitchFamily="2" charset="-78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3F63F14A-51B1-492C-B119-791DDF03BB0C}"/>
              </a:ext>
            </a:extLst>
          </p:cNvPr>
          <p:cNvGrpSpPr>
            <a:grpSpLocks/>
          </p:cNvGrpSpPr>
          <p:nvPr/>
        </p:nvGrpSpPr>
        <p:grpSpPr bwMode="auto">
          <a:xfrm>
            <a:off x="66261" y="15227"/>
            <a:ext cx="12059477" cy="6858000"/>
            <a:chOff x="0" y="0"/>
            <a:chExt cx="5760" cy="4320"/>
          </a:xfrm>
        </p:grpSpPr>
        <p:pic>
          <p:nvPicPr>
            <p:cNvPr id="23" name="Picture 5" descr="barrepointsrougesc&amp;e">
              <a:extLst>
                <a:ext uri="{FF2B5EF4-FFF2-40B4-BE49-F238E27FC236}">
                  <a16:creationId xmlns:a16="http://schemas.microsoft.com/office/drawing/2014/main" id="{D588EE2A-1C94-4954-9861-0691B81B2C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barrepointsrougesc&amp;e">
              <a:extLst>
                <a:ext uri="{FF2B5EF4-FFF2-40B4-BE49-F238E27FC236}">
                  <a16:creationId xmlns:a16="http://schemas.microsoft.com/office/drawing/2014/main" id="{C94E3F54-B8C6-4CD5-B2E5-40DC825BA5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barrepointsrougesc&amp;e">
              <a:extLst>
                <a:ext uri="{FF2B5EF4-FFF2-40B4-BE49-F238E27FC236}">
                  <a16:creationId xmlns:a16="http://schemas.microsoft.com/office/drawing/2014/main" id="{A3CE8E7D-54B1-40C8-9562-4E971014C7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barrepointsrougesc&amp;e">
              <a:extLst>
                <a:ext uri="{FF2B5EF4-FFF2-40B4-BE49-F238E27FC236}">
                  <a16:creationId xmlns:a16="http://schemas.microsoft.com/office/drawing/2014/main" id="{185C88B3-9AF3-4033-AE62-7C081C3DC7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A76BC95D-2924-412A-8DC9-2253823F56D8}"/>
              </a:ext>
            </a:extLst>
          </p:cNvPr>
          <p:cNvGrpSpPr>
            <a:grpSpLocks/>
          </p:cNvGrpSpPr>
          <p:nvPr/>
        </p:nvGrpSpPr>
        <p:grpSpPr bwMode="auto">
          <a:xfrm rot="20601390">
            <a:off x="3276125" y="1157735"/>
            <a:ext cx="6663552" cy="3743135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765D0718-4321-4E53-B85D-E0B13E1CDA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barrepointsrougesc&amp;e">
              <a:extLst>
                <a:ext uri="{FF2B5EF4-FFF2-40B4-BE49-F238E27FC236}">
                  <a16:creationId xmlns:a16="http://schemas.microsoft.com/office/drawing/2014/main" id="{760BFC97-31E2-4178-B40F-BD9DE45B3F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0AB9C72C-90F9-4CD6-94E9-99AC700D59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7C0DE0AC-DC1A-4DA7-8ECD-92401105E9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F6853795-084A-4086-ADDC-78ED087A62EE}"/>
              </a:ext>
            </a:extLst>
          </p:cNvPr>
          <p:cNvSpPr/>
          <p:nvPr/>
        </p:nvSpPr>
        <p:spPr>
          <a:xfrm rot="20634193">
            <a:off x="3686209" y="2805240"/>
            <a:ext cx="60396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50" normalizeH="0" baseline="0" noProof="0" dirty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PT Bold Broken" pitchFamily="2" charset="-78"/>
              </a:rPr>
              <a:t>القطــــــع الناقص 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3B2D820-8815-44FA-9A51-BE0930EFC209}"/>
              </a:ext>
            </a:extLst>
          </p:cNvPr>
          <p:cNvSpPr/>
          <p:nvPr/>
        </p:nvSpPr>
        <p:spPr>
          <a:xfrm>
            <a:off x="534364" y="4126214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الحصة</a:t>
            </a: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D61F4E5-2128-4E7E-810F-359A3C180CE7}"/>
              </a:ext>
            </a:extLst>
          </p:cNvPr>
          <p:cNvSpPr/>
          <p:nvPr/>
        </p:nvSpPr>
        <p:spPr>
          <a:xfrm>
            <a:off x="554972" y="5378682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التاريخ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AEF9E5-25B5-486E-BB7D-C10E94618A6E}"/>
              </a:ext>
            </a:extLst>
          </p:cNvPr>
          <p:cNvSpPr/>
          <p:nvPr/>
        </p:nvSpPr>
        <p:spPr>
          <a:xfrm>
            <a:off x="528411" y="2869789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الأسبوع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DBB8615-C8F2-4842-B735-B29817A2C1C5}"/>
              </a:ext>
            </a:extLst>
          </p:cNvPr>
          <p:cNvSpPr/>
          <p:nvPr/>
        </p:nvSpPr>
        <p:spPr>
          <a:xfrm rot="20415484">
            <a:off x="1121770" y="704462"/>
            <a:ext cx="3436883" cy="130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Fanan" pitchFamily="2" charset="-78"/>
              </a:rPr>
              <a:t>الوحدة السابعة  </a:t>
            </a:r>
          </a:p>
        </p:txBody>
      </p:sp>
      <p:pic>
        <p:nvPicPr>
          <p:cNvPr id="28" name="Picture 13" descr="kuwait">
            <a:extLst>
              <a:ext uri="{FF2B5EF4-FFF2-40B4-BE49-F238E27FC236}">
                <a16:creationId xmlns:a16="http://schemas.microsoft.com/office/drawing/2014/main" id="{489DBA78-C144-411E-AFAC-98AC891613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676"/>
            <a:ext cx="16017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 descr="شعار الكويت 2">
            <a:extLst>
              <a:ext uri="{FF2B5EF4-FFF2-40B4-BE49-F238E27FC236}">
                <a16:creationId xmlns:a16="http://schemas.microsoft.com/office/drawing/2014/main" id="{C19CB09A-6A0A-4AC8-8706-67320749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0559" y="235734"/>
            <a:ext cx="1006219" cy="11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632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18" grpId="0" animBg="1"/>
      <p:bldP spid="19" grpId="0" animBg="1"/>
      <p:bldP spid="20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8">
            <a:extLst>
              <a:ext uri="{FF2B5EF4-FFF2-40B4-BE49-F238E27FC236}">
                <a16:creationId xmlns:a16="http://schemas.microsoft.com/office/drawing/2014/main" id="{923E7919-5796-4E19-908D-8FC9807752D9}"/>
              </a:ext>
            </a:extLst>
          </p:cNvPr>
          <p:cNvSpPr/>
          <p:nvPr/>
        </p:nvSpPr>
        <p:spPr bwMode="auto">
          <a:xfrm rot="20539763">
            <a:off x="999748" y="765823"/>
            <a:ext cx="5400000" cy="5400000"/>
          </a:xfrm>
          <a:prstGeom prst="star32">
            <a:avLst>
              <a:gd name="adj" fmla="val 1346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8-Point Star 3">
            <a:extLst>
              <a:ext uri="{FF2B5EF4-FFF2-40B4-BE49-F238E27FC236}">
                <a16:creationId xmlns:a16="http://schemas.microsoft.com/office/drawing/2014/main" id="{4F35DA6A-39EE-4E6A-ABD9-4A5AB471E1DF}"/>
              </a:ext>
            </a:extLst>
          </p:cNvPr>
          <p:cNvSpPr/>
          <p:nvPr/>
        </p:nvSpPr>
        <p:spPr bwMode="auto">
          <a:xfrm>
            <a:off x="911841" y="765823"/>
            <a:ext cx="5400000" cy="5400000"/>
          </a:xfrm>
          <a:prstGeom prst="star8">
            <a:avLst>
              <a:gd name="adj" fmla="val 13357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12-Point Star 7">
            <a:extLst>
              <a:ext uri="{FF2B5EF4-FFF2-40B4-BE49-F238E27FC236}">
                <a16:creationId xmlns:a16="http://schemas.microsoft.com/office/drawing/2014/main" id="{5241852F-C466-4C93-B892-73813525B628}"/>
              </a:ext>
            </a:extLst>
          </p:cNvPr>
          <p:cNvSpPr/>
          <p:nvPr/>
        </p:nvSpPr>
        <p:spPr bwMode="auto">
          <a:xfrm rot="21290353">
            <a:off x="855731" y="709714"/>
            <a:ext cx="5400000" cy="5400000"/>
          </a:xfrm>
          <a:prstGeom prst="star12">
            <a:avLst>
              <a:gd name="adj" fmla="val 992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B430E52-9491-443E-9A66-77619EE37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16" y="765823"/>
            <a:ext cx="4278313" cy="48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8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F10F0077-AAAE-4928-A9B8-95AB9F1D0DF4}"/>
              </a:ext>
            </a:extLst>
          </p:cNvPr>
          <p:cNvSpPr/>
          <p:nvPr/>
        </p:nvSpPr>
        <p:spPr>
          <a:xfrm>
            <a:off x="6318525" y="474326"/>
            <a:ext cx="303640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الأهداف السلوكية</a:t>
            </a:r>
            <a:endParaRPr kumimoji="0" lang="en-US" sz="4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75813E-E827-4DB2-8F8B-6F409B264BFD}"/>
              </a:ext>
            </a:extLst>
          </p:cNvPr>
          <p:cNvSpPr txBox="1"/>
          <p:nvPr/>
        </p:nvSpPr>
        <p:spPr>
          <a:xfrm>
            <a:off x="2207172" y="1376855"/>
            <a:ext cx="71477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أتوقع في نهاية الحصة أن يكون الطالب قادراً على أن </a:t>
            </a: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590D8921-2FC3-4860-8C9A-06C50BC0A27F}"/>
              </a:ext>
            </a:extLst>
          </p:cNvPr>
          <p:cNvSpPr txBox="1">
            <a:spLocks/>
          </p:cNvSpPr>
          <p:nvPr/>
        </p:nvSpPr>
        <p:spPr>
          <a:xfrm>
            <a:off x="409903" y="2294414"/>
            <a:ext cx="9512589" cy="392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1) يتعرف القطع الناقص .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2) يتعرف البؤرتين – مركز القطع الناقص – المحور الأكبر – المحور الأصغر –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رأسي القطع الناقص – خط التماثل للقطع الناقص –طول المحور الأكبر – طول المحور الأصغر – العلاقة الأساسية – معادلتا الدليلين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3) يتعرف معادلة وبيان القطع الناقص بحالتيه . 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5) يحل تمارين على القطع المكافئ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74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591285" y="418842"/>
            <a:ext cx="2326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المعادلات الآتية </a:t>
            </a:r>
            <a:endParaRPr lang="ar-SA" sz="3200" b="1" dirty="0">
              <a:ln w="19050">
                <a:solidFill>
                  <a:srgbClr val="C00000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/>
              <p:cNvSpPr txBox="1"/>
              <p:nvPr/>
            </p:nvSpPr>
            <p:spPr>
              <a:xfrm>
                <a:off x="560573" y="1210929"/>
                <a:ext cx="2520280" cy="7364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ar-KW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ar-K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ar-KW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ar-KW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ar-KW" sz="2000" b="1" dirty="0">
                  <a:solidFill>
                    <a:srgbClr val="FF000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مربع نص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3" y="1210929"/>
                <a:ext cx="2520280" cy="7364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رابط مستقيم 51"/>
          <p:cNvCxnSpPr/>
          <p:nvPr/>
        </p:nvCxnSpPr>
        <p:spPr>
          <a:xfrm>
            <a:off x="6249206" y="1472520"/>
            <a:ext cx="30101" cy="511256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/>
              <p:cNvSpPr txBox="1"/>
              <p:nvPr/>
            </p:nvSpPr>
            <p:spPr>
              <a:xfrm>
                <a:off x="3584909" y="1210930"/>
                <a:ext cx="2520280" cy="7177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ar-KW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ar-K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ar-KW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ar-KW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ar-KW" sz="2000" b="1" dirty="0">
                  <a:solidFill>
                    <a:srgbClr val="FF000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مربع نص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909" y="1210930"/>
                <a:ext cx="2520280" cy="717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/>
              <p:cNvSpPr txBox="1"/>
              <p:nvPr/>
            </p:nvSpPr>
            <p:spPr>
              <a:xfrm>
                <a:off x="6393221" y="1210930"/>
                <a:ext cx="2520280" cy="7177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ar-KW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ar-K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ar-KW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ar-KW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ar-KW" sz="2000" b="1" dirty="0">
                  <a:solidFill>
                    <a:srgbClr val="FF000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مربع نص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221" y="1210930"/>
                <a:ext cx="2520280" cy="717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رابط مستقيم 68"/>
          <p:cNvCxnSpPr/>
          <p:nvPr/>
        </p:nvCxnSpPr>
        <p:spPr>
          <a:xfrm>
            <a:off x="3206867" y="1472520"/>
            <a:ext cx="18002" cy="511256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خطط انسيابي: رابط 37"/>
          <p:cNvSpPr/>
          <p:nvPr/>
        </p:nvSpPr>
        <p:spPr>
          <a:xfrm>
            <a:off x="6753261" y="4093377"/>
            <a:ext cx="1728192" cy="1654057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6355981" y="2219042"/>
            <a:ext cx="277354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تمثل معادلة 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دائرة </a:t>
            </a:r>
            <a:endParaRPr lang="ar-SA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/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مركزها نقطة الاصل </a:t>
            </a:r>
            <a:endParaRPr lang="ar-SA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/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وطول نصف قطرها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4</a:t>
            </a:r>
            <a:endParaRPr lang="ar-KW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4" name="شكل بيضاوي 93"/>
          <p:cNvSpPr/>
          <p:nvPr/>
        </p:nvSpPr>
        <p:spPr>
          <a:xfrm>
            <a:off x="3728925" y="4577009"/>
            <a:ext cx="1755488" cy="7729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5" name="شكل بيضاوي 94"/>
          <p:cNvSpPr/>
          <p:nvPr/>
        </p:nvSpPr>
        <p:spPr>
          <a:xfrm rot="5400000">
            <a:off x="728587" y="4487752"/>
            <a:ext cx="1704336" cy="8882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6" name="مربع نص 95"/>
          <p:cNvSpPr txBox="1"/>
          <p:nvPr/>
        </p:nvSpPr>
        <p:spPr>
          <a:xfrm>
            <a:off x="3456955" y="2171120"/>
            <a:ext cx="27922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تمثل 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معادل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ة 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قطع ناقص مركزه </a:t>
            </a:r>
            <a:endParaRPr lang="ar-SA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/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نق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طة 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الاصل 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محوره الاكبر ينطبق علي محور السينات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6321214" y="3252670"/>
            <a:ext cx="2726503" cy="2914464"/>
            <a:chOff x="5860368" y="2344680"/>
            <a:chExt cx="2726503" cy="2914464"/>
          </a:xfrm>
        </p:grpSpPr>
        <p:grpSp>
          <p:nvGrpSpPr>
            <p:cNvPr id="76" name="مجموعة 75"/>
            <p:cNvGrpSpPr/>
            <p:nvPr/>
          </p:nvGrpSpPr>
          <p:grpSpPr>
            <a:xfrm>
              <a:off x="5945948" y="2344680"/>
              <a:ext cx="2640923" cy="2914464"/>
              <a:chOff x="5945948" y="2359194"/>
              <a:chExt cx="2640923" cy="2914464"/>
            </a:xfrm>
          </p:grpSpPr>
          <p:cxnSp>
            <p:nvCxnSpPr>
              <p:cNvPr id="18" name="رابط كسهم مستقيم 17"/>
              <p:cNvCxnSpPr/>
              <p:nvPr/>
            </p:nvCxnSpPr>
            <p:spPr>
              <a:xfrm flipV="1">
                <a:off x="7203440" y="2708920"/>
                <a:ext cx="0" cy="2564738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رابط كسهم مستقيم 72"/>
              <p:cNvCxnSpPr/>
              <p:nvPr/>
            </p:nvCxnSpPr>
            <p:spPr>
              <a:xfrm flipV="1">
                <a:off x="5945948" y="4069995"/>
                <a:ext cx="2408037" cy="1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مربع نص 74"/>
              <p:cNvSpPr txBox="1"/>
              <p:nvPr/>
            </p:nvSpPr>
            <p:spPr>
              <a:xfrm>
                <a:off x="8226831" y="380761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ar-KW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مربع نص 76"/>
              <p:cNvSpPr txBox="1"/>
              <p:nvPr/>
            </p:nvSpPr>
            <p:spPr>
              <a:xfrm>
                <a:off x="7023420" y="235919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ar-KW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مربع نص 38"/>
            <p:cNvSpPr txBox="1"/>
            <p:nvPr/>
          </p:nvSpPr>
          <p:spPr>
            <a:xfrm>
              <a:off x="7884368" y="3995772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4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2" name="مربع نص 41"/>
            <p:cNvSpPr txBox="1"/>
            <p:nvPr/>
          </p:nvSpPr>
          <p:spPr>
            <a:xfrm>
              <a:off x="5860368" y="3977768"/>
              <a:ext cx="5043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- 4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5" name="مربع نص 44"/>
            <p:cNvSpPr txBox="1"/>
            <p:nvPr/>
          </p:nvSpPr>
          <p:spPr>
            <a:xfrm>
              <a:off x="6732240" y="4752440"/>
              <a:ext cx="5043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- 4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8" name="مربع نص 47"/>
            <p:cNvSpPr txBox="1"/>
            <p:nvPr/>
          </p:nvSpPr>
          <p:spPr>
            <a:xfrm>
              <a:off x="6743240" y="2895227"/>
              <a:ext cx="5043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4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310526" y="3444400"/>
            <a:ext cx="2747459" cy="2742340"/>
            <a:chOff x="2857456" y="2513735"/>
            <a:chExt cx="2747459" cy="2742340"/>
          </a:xfrm>
        </p:grpSpPr>
        <p:grpSp>
          <p:nvGrpSpPr>
            <p:cNvPr id="79" name="مجموعة 78"/>
            <p:cNvGrpSpPr/>
            <p:nvPr/>
          </p:nvGrpSpPr>
          <p:grpSpPr>
            <a:xfrm>
              <a:off x="3059832" y="2513735"/>
              <a:ext cx="2545083" cy="2742340"/>
              <a:chOff x="5949303" y="2531318"/>
              <a:chExt cx="2545083" cy="2742340"/>
            </a:xfrm>
          </p:grpSpPr>
          <p:cxnSp>
            <p:nvCxnSpPr>
              <p:cNvPr id="80" name="رابط كسهم مستقيم 79"/>
              <p:cNvCxnSpPr/>
              <p:nvPr/>
            </p:nvCxnSpPr>
            <p:spPr>
              <a:xfrm flipV="1">
                <a:off x="7029423" y="2909868"/>
                <a:ext cx="0" cy="236379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رابط كسهم مستقيم 80"/>
              <p:cNvCxnSpPr/>
              <p:nvPr/>
            </p:nvCxnSpPr>
            <p:spPr>
              <a:xfrm>
                <a:off x="5949303" y="4069994"/>
                <a:ext cx="2314229" cy="1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مربع نص 81"/>
              <p:cNvSpPr txBox="1"/>
              <p:nvPr/>
            </p:nvSpPr>
            <p:spPr>
              <a:xfrm>
                <a:off x="8134346" y="382265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ar-KW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مربع نص 82"/>
              <p:cNvSpPr txBox="1"/>
              <p:nvPr/>
            </p:nvSpPr>
            <p:spPr>
              <a:xfrm>
                <a:off x="6822577" y="253131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ar-KW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مربع نص 40"/>
            <p:cNvSpPr txBox="1"/>
            <p:nvPr/>
          </p:nvSpPr>
          <p:spPr>
            <a:xfrm>
              <a:off x="4851324" y="3972840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4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3" name="مربع نص 42"/>
            <p:cNvSpPr txBox="1"/>
            <p:nvPr/>
          </p:nvSpPr>
          <p:spPr>
            <a:xfrm>
              <a:off x="2857456" y="3977768"/>
              <a:ext cx="5043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- 4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6" name="مربع نص 45"/>
            <p:cNvSpPr txBox="1"/>
            <p:nvPr/>
          </p:nvSpPr>
          <p:spPr>
            <a:xfrm>
              <a:off x="3707904" y="4396168"/>
              <a:ext cx="5043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- 3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9" name="مربع نص 48"/>
            <p:cNvSpPr txBox="1"/>
            <p:nvPr/>
          </p:nvSpPr>
          <p:spPr>
            <a:xfrm>
              <a:off x="3690488" y="3343932"/>
              <a:ext cx="5043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3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560574" y="3429000"/>
            <a:ext cx="2344215" cy="2757740"/>
            <a:chOff x="539552" y="2515918"/>
            <a:chExt cx="2344215" cy="2757740"/>
          </a:xfrm>
        </p:grpSpPr>
        <p:grpSp>
          <p:nvGrpSpPr>
            <p:cNvPr id="84" name="مجموعة 83"/>
            <p:cNvGrpSpPr/>
            <p:nvPr/>
          </p:nvGrpSpPr>
          <p:grpSpPr>
            <a:xfrm>
              <a:off x="539552" y="2515918"/>
              <a:ext cx="2344215" cy="2757740"/>
              <a:chOff x="6271164" y="2515918"/>
              <a:chExt cx="2344215" cy="2757740"/>
            </a:xfrm>
          </p:grpSpPr>
          <p:cxnSp>
            <p:nvCxnSpPr>
              <p:cNvPr id="85" name="رابط كسهم مستقيم 84"/>
              <p:cNvCxnSpPr/>
              <p:nvPr/>
            </p:nvCxnSpPr>
            <p:spPr>
              <a:xfrm flipV="1">
                <a:off x="7279276" y="2909868"/>
                <a:ext cx="0" cy="236379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رابط كسهم مستقيم 85"/>
              <p:cNvCxnSpPr/>
              <p:nvPr/>
            </p:nvCxnSpPr>
            <p:spPr>
              <a:xfrm>
                <a:off x="6271164" y="4056144"/>
                <a:ext cx="2088232" cy="13852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مربع نص 86"/>
              <p:cNvSpPr txBox="1"/>
              <p:nvPr/>
            </p:nvSpPr>
            <p:spPr>
              <a:xfrm>
                <a:off x="8255339" y="384516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ar-KW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مربع نص 88"/>
              <p:cNvSpPr txBox="1"/>
              <p:nvPr/>
            </p:nvSpPr>
            <p:spPr>
              <a:xfrm>
                <a:off x="7131744" y="251591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ar-KW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مربع نص 39"/>
            <p:cNvSpPr txBox="1"/>
            <p:nvPr/>
          </p:nvSpPr>
          <p:spPr>
            <a:xfrm>
              <a:off x="1187624" y="2931056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4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4" name="مربع نص 43"/>
            <p:cNvSpPr txBox="1"/>
            <p:nvPr/>
          </p:nvSpPr>
          <p:spPr>
            <a:xfrm>
              <a:off x="1075792" y="4837538"/>
              <a:ext cx="5043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- 4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7" name="مربع نص 46"/>
            <p:cNvSpPr txBox="1"/>
            <p:nvPr/>
          </p:nvSpPr>
          <p:spPr>
            <a:xfrm>
              <a:off x="669920" y="3985304"/>
              <a:ext cx="5043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- 3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50" name="مربع نص 49"/>
            <p:cNvSpPr txBox="1"/>
            <p:nvPr/>
          </p:nvSpPr>
          <p:spPr>
            <a:xfrm>
              <a:off x="1732320" y="3983548"/>
              <a:ext cx="5043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3</a:t>
              </a:r>
              <a:endParaRPr lang="ar-KW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56" name="مربع نص 95"/>
          <p:cNvSpPr txBox="1"/>
          <p:nvPr/>
        </p:nvSpPr>
        <p:spPr>
          <a:xfrm>
            <a:off x="432619" y="2211491"/>
            <a:ext cx="27922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تمثل 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معادل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ة 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قطع ناقص مركزه </a:t>
            </a:r>
            <a:endParaRPr lang="ar-SA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/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نق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طة 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الاصل 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محوره الاكبر ينطبق علي محور ال</a:t>
            </a:r>
            <a:r>
              <a:rPr lang="ar-SA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صادات</a:t>
            </a:r>
            <a:endParaRPr lang="ar-KW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087684" y="6127547"/>
            <a:ext cx="683339" cy="365125"/>
          </a:xfrm>
        </p:spPr>
        <p:txBody>
          <a:bodyPr/>
          <a:lstStyle/>
          <a:p>
            <a:fld id="{EF6D0C88-FD47-4942-AB86-EF92671F3350}" type="slidenum">
              <a:rPr lang="ar-KW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/>
              <a:t>3</a:t>
            </a:fld>
            <a:endParaRPr lang="ar-KW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51" name="Group 4">
            <a:extLst>
              <a:ext uri="{FF2B5EF4-FFF2-40B4-BE49-F238E27FC236}">
                <a16:creationId xmlns:a16="http://schemas.microsoft.com/office/drawing/2014/main" id="{C2FE1623-39CF-48FB-ADEB-3A09C641D53E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53" name="Picture 5" descr="barrepointsrougesc&amp;e">
              <a:extLst>
                <a:ext uri="{FF2B5EF4-FFF2-40B4-BE49-F238E27FC236}">
                  <a16:creationId xmlns:a16="http://schemas.microsoft.com/office/drawing/2014/main" id="{86BEF240-D406-4E2F-B453-CF47E874F7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6" descr="barrepointsrougesc&amp;e">
              <a:extLst>
                <a:ext uri="{FF2B5EF4-FFF2-40B4-BE49-F238E27FC236}">
                  <a16:creationId xmlns:a16="http://schemas.microsoft.com/office/drawing/2014/main" id="{FD9550BA-0593-4D94-8A19-6FF583D4D9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7" descr="barrepointsrougesc&amp;e">
              <a:extLst>
                <a:ext uri="{FF2B5EF4-FFF2-40B4-BE49-F238E27FC236}">
                  <a16:creationId xmlns:a16="http://schemas.microsoft.com/office/drawing/2014/main" id="{61E15B5C-1719-422D-A167-2446EC8F87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8" descr="barrepointsrougesc&amp;e">
              <a:extLst>
                <a:ext uri="{FF2B5EF4-FFF2-40B4-BE49-F238E27FC236}">
                  <a16:creationId xmlns:a16="http://schemas.microsoft.com/office/drawing/2014/main" id="{952EE9CC-3519-4DA8-81AF-EA2DECFE84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253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5" grpId="0"/>
      <p:bldP spid="54" grpId="0"/>
      <p:bldP spid="62" grpId="0"/>
      <p:bldP spid="38" grpId="0" animBg="1"/>
      <p:bldP spid="74" grpId="0"/>
      <p:bldP spid="94" grpId="0" animBg="1"/>
      <p:bldP spid="95" grpId="0" animBg="1"/>
      <p:bldP spid="96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Connector 9"/>
          <p:cNvSpPr/>
          <p:nvPr/>
        </p:nvSpPr>
        <p:spPr>
          <a:xfrm>
            <a:off x="4652054" y="952951"/>
            <a:ext cx="144016" cy="10801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06602" y="2105079"/>
            <a:ext cx="7776864" cy="54006"/>
          </a:xfrm>
          <a:prstGeom prst="straightConnector1">
            <a:avLst/>
          </a:prstGeom>
          <a:ln w="38100">
            <a:solidFill>
              <a:schemeClr val="bg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3500" y="419867"/>
            <a:ext cx="0" cy="3473388"/>
          </a:xfrm>
          <a:prstGeom prst="straightConnector1">
            <a:avLst/>
          </a:prstGeom>
          <a:ln w="38100">
            <a:solidFill>
              <a:schemeClr val="bg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6192688" y="2091321"/>
            <a:ext cx="144016" cy="108012"/>
          </a:xfrm>
          <a:prstGeom prst="flowChartConnector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142952" y="2062855"/>
            <a:ext cx="144016" cy="108012"/>
          </a:xfrm>
          <a:prstGeom prst="flowChartConnector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4646612" y="3321523"/>
            <a:ext cx="144016" cy="108012"/>
          </a:xfrm>
          <a:prstGeom prst="flowChartConnector">
            <a:avLst/>
          </a:prstGeom>
          <a:solidFill>
            <a:srgbClr val="00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1800200" y="2076051"/>
            <a:ext cx="144016" cy="108012"/>
          </a:xfrm>
          <a:prstGeom prst="flowChartConnector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7474318" y="2090565"/>
            <a:ext cx="144016" cy="108012"/>
          </a:xfrm>
          <a:prstGeom prst="flowChartConnector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382666" y="1706719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ar-KW" b="1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7488781" y="1824190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ar-KW" b="1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585580" y="627596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ar-KW" b="1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578030" y="3372464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ar-KW" b="1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135194" y="1828963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b="1" i="1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ar-KW" b="1" i="1" baseline="-2500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945357" y="1778727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b="1" i="1" baseline="-25000" dirty="0">
                <a:solidFill>
                  <a:prstClr val="black"/>
                </a:solidFill>
                <a:latin typeface="Calibri"/>
              </a:rPr>
              <a:t>1</a:t>
            </a:r>
            <a:endParaRPr lang="ar-KW" b="1" i="1" baseline="-2500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464496" y="2076051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0</a:t>
            </a:r>
            <a:endParaRPr lang="ar-KW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46" name="وسيلة شرح مستطيلة مستديرة الزوايا 45"/>
          <p:cNvSpPr/>
          <p:nvPr/>
        </p:nvSpPr>
        <p:spPr>
          <a:xfrm>
            <a:off x="393981" y="3948259"/>
            <a:ext cx="3852428" cy="1300502"/>
          </a:xfrm>
          <a:prstGeom prst="wedgeRoundRectCallout">
            <a:avLst>
              <a:gd name="adj1" fmla="val 81645"/>
              <a:gd name="adj2" fmla="val 1714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يسمي كلا من المحورين محوري تماثل القطع ونقطة تقاطعهما هي مركز القطع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659445" y="365428"/>
            <a:ext cx="34557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من شكل القطع الناقص الذي مركزه نقطة الاصل بؤرتيه علي محور </a:t>
            </a:r>
            <a:r>
              <a:rPr lang="ar-KW" sz="2000" b="1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السينات</a:t>
            </a:r>
            <a:endParaRPr lang="ar-KW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72208" y="1009883"/>
            <a:ext cx="5688632" cy="23762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/>
              <p:cNvSpPr txBox="1"/>
              <p:nvPr/>
            </p:nvSpPr>
            <p:spPr>
              <a:xfrm>
                <a:off x="7488832" y="2148059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مربع نص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832" y="2148059"/>
                <a:ext cx="7920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979084" y="2148059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84" y="2148059"/>
                <a:ext cx="792088" cy="369332"/>
              </a:xfrm>
              <a:prstGeom prst="rect">
                <a:avLst/>
              </a:prstGeom>
              <a:blipFill>
                <a:blip r:embed="rId4"/>
                <a:stretch>
                  <a:fillRect r="-153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مجموعة 40"/>
          <p:cNvGrpSpPr/>
          <p:nvPr/>
        </p:nvGrpSpPr>
        <p:grpSpPr>
          <a:xfrm>
            <a:off x="1772589" y="2225419"/>
            <a:ext cx="5873367" cy="534215"/>
            <a:chOff x="1668324" y="1951054"/>
            <a:chExt cx="5873367" cy="534215"/>
          </a:xfrm>
        </p:grpSpPr>
        <p:sp>
          <p:nvSpPr>
            <p:cNvPr id="42" name="مربع نص 41"/>
            <p:cNvSpPr txBox="1"/>
            <p:nvPr/>
          </p:nvSpPr>
          <p:spPr>
            <a:xfrm>
              <a:off x="5697915" y="1962049"/>
              <a:ext cx="43204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ar-KW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مربع نص 42"/>
            <p:cNvSpPr txBox="1"/>
            <p:nvPr/>
          </p:nvSpPr>
          <p:spPr>
            <a:xfrm>
              <a:off x="3023458" y="1951054"/>
              <a:ext cx="3600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ar-KW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رابط كسهم مستقيم 43"/>
            <p:cNvCxnSpPr/>
            <p:nvPr/>
          </p:nvCxnSpPr>
          <p:spPr>
            <a:xfrm flipH="1">
              <a:off x="4640450" y="2119500"/>
              <a:ext cx="2901241" cy="0"/>
            </a:xfrm>
            <a:prstGeom prst="straightConnector1">
              <a:avLst/>
            </a:prstGeom>
            <a:ln w="34925">
              <a:solidFill>
                <a:srgbClr val="00FF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كسهم مستقيم 44"/>
            <p:cNvCxnSpPr>
              <a:cxnSpLocks/>
            </p:cNvCxnSpPr>
            <p:nvPr/>
          </p:nvCxnSpPr>
          <p:spPr>
            <a:xfrm flipH="1">
              <a:off x="1668324" y="2083629"/>
              <a:ext cx="2930253" cy="0"/>
            </a:xfrm>
            <a:prstGeom prst="straightConnector1">
              <a:avLst/>
            </a:prstGeom>
            <a:ln w="34925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/>
              <p:cNvSpPr/>
              <p:nvPr/>
            </p:nvSpPr>
            <p:spPr>
              <a:xfrm>
                <a:off x="4935790" y="599927"/>
                <a:ext cx="7093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ar-KW" i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790" y="599927"/>
                <a:ext cx="7093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ستطيل 49"/>
              <p:cNvSpPr/>
              <p:nvPr/>
            </p:nvSpPr>
            <p:spPr>
              <a:xfrm>
                <a:off x="4935790" y="3407334"/>
                <a:ext cx="8962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ar-KW" i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مستطيل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790" y="3407334"/>
                <a:ext cx="89629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مجموعة 50"/>
          <p:cNvGrpSpPr/>
          <p:nvPr/>
        </p:nvGrpSpPr>
        <p:grpSpPr>
          <a:xfrm>
            <a:off x="4284315" y="951633"/>
            <a:ext cx="368008" cy="2485454"/>
            <a:chOff x="4408598" y="627580"/>
            <a:chExt cx="368008" cy="2531415"/>
          </a:xfrm>
        </p:grpSpPr>
        <p:cxnSp>
          <p:nvCxnSpPr>
            <p:cNvPr id="52" name="رابط مستقيم 51"/>
            <p:cNvCxnSpPr/>
            <p:nvPr/>
          </p:nvCxnSpPr>
          <p:spPr>
            <a:xfrm flipH="1">
              <a:off x="4732853" y="627580"/>
              <a:ext cx="16351" cy="1179194"/>
            </a:xfrm>
            <a:prstGeom prst="line">
              <a:avLst/>
            </a:prstGeom>
            <a:ln w="38100">
              <a:solidFill>
                <a:srgbClr val="66FF3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/>
            <p:cNvCxnSpPr>
              <a:cxnSpLocks/>
            </p:cNvCxnSpPr>
            <p:nvPr/>
          </p:nvCxnSpPr>
          <p:spPr>
            <a:xfrm flipH="1">
              <a:off x="4719806" y="1832371"/>
              <a:ext cx="12922" cy="1326624"/>
            </a:xfrm>
            <a:prstGeom prst="line">
              <a:avLst/>
            </a:prstGeom>
            <a:ln w="38100">
              <a:solidFill>
                <a:srgbClr val="66FF3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مربع نص 53"/>
            <p:cNvSpPr txBox="1"/>
            <p:nvPr/>
          </p:nvSpPr>
          <p:spPr>
            <a:xfrm>
              <a:off x="4416566" y="879718"/>
              <a:ext cx="360040" cy="5328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ar-KW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مربع نص 54"/>
            <p:cNvSpPr txBox="1"/>
            <p:nvPr/>
          </p:nvSpPr>
          <p:spPr>
            <a:xfrm>
              <a:off x="4408598" y="2278542"/>
              <a:ext cx="360040" cy="5328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ar-KW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مجموعة 61"/>
          <p:cNvGrpSpPr/>
          <p:nvPr/>
        </p:nvGrpSpPr>
        <p:grpSpPr>
          <a:xfrm>
            <a:off x="3252445" y="1541357"/>
            <a:ext cx="3057517" cy="525184"/>
            <a:chOff x="3245411" y="1495311"/>
            <a:chExt cx="3057517" cy="525184"/>
          </a:xfrm>
        </p:grpSpPr>
        <p:cxnSp>
          <p:nvCxnSpPr>
            <p:cNvPr id="63" name="رابط مستقيم 62"/>
            <p:cNvCxnSpPr/>
            <p:nvPr/>
          </p:nvCxnSpPr>
          <p:spPr>
            <a:xfrm flipH="1">
              <a:off x="3245411" y="1933610"/>
              <a:ext cx="3057517" cy="1628"/>
            </a:xfrm>
            <a:prstGeom prst="line">
              <a:avLst/>
            </a:prstGeom>
            <a:ln w="444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مربع نص 63"/>
            <p:cNvSpPr txBox="1"/>
            <p:nvPr/>
          </p:nvSpPr>
          <p:spPr>
            <a:xfrm>
              <a:off x="5292136" y="1495311"/>
              <a:ext cx="3600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ar-KW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مربع نص 64"/>
            <p:cNvSpPr txBox="1"/>
            <p:nvPr/>
          </p:nvSpPr>
          <p:spPr>
            <a:xfrm>
              <a:off x="3953466" y="1497275"/>
              <a:ext cx="3600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ar-KW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6" name="رابط مستقيم 65"/>
          <p:cNvCxnSpPr/>
          <p:nvPr/>
        </p:nvCxnSpPr>
        <p:spPr>
          <a:xfrm flipH="1" flipV="1">
            <a:off x="1856528" y="2120915"/>
            <a:ext cx="5632304" cy="48772"/>
          </a:xfrm>
          <a:prstGeom prst="line">
            <a:avLst/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 flipH="1">
            <a:off x="4718058" y="1004177"/>
            <a:ext cx="5442" cy="2296010"/>
          </a:xfrm>
          <a:prstGeom prst="line">
            <a:avLst/>
          </a:prstGeom>
          <a:ln w="508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/>
              <p:cNvSpPr txBox="1"/>
              <p:nvPr/>
            </p:nvSpPr>
            <p:spPr>
              <a:xfrm>
                <a:off x="2245636" y="1778727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ar-KW" b="1" i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مربع نص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36" y="1778727"/>
                <a:ext cx="7920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/>
              <p:cNvSpPr txBox="1"/>
              <p:nvPr/>
            </p:nvSpPr>
            <p:spPr>
              <a:xfrm>
                <a:off x="6450826" y="1809791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ar-KW" b="1" i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مربع نص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826" y="1809791"/>
                <a:ext cx="7920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شكل بيضاوي 32"/>
          <p:cNvSpPr/>
          <p:nvPr/>
        </p:nvSpPr>
        <p:spPr>
          <a:xfrm>
            <a:off x="4672553" y="2072801"/>
            <a:ext cx="66121" cy="11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cxnSp>
        <p:nvCxnSpPr>
          <p:cNvPr id="70" name="رابط مستقيم 69"/>
          <p:cNvCxnSpPr/>
          <p:nvPr/>
        </p:nvCxnSpPr>
        <p:spPr>
          <a:xfrm flipH="1" flipV="1">
            <a:off x="3184685" y="2135359"/>
            <a:ext cx="3066750" cy="110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مربع نص 74"/>
              <p:cNvSpPr txBox="1"/>
              <p:nvPr/>
            </p:nvSpPr>
            <p:spPr>
              <a:xfrm>
                <a:off x="8424936" y="2148059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ar-KW" sz="2800" b="1" dirty="0">
                  <a:solidFill>
                    <a:prstClr val="black"/>
                  </a:solidFill>
                  <a:latin typeface="Lucida Calligraphy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مربع نص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936" y="2148059"/>
                <a:ext cx="288032" cy="523220"/>
              </a:xfrm>
              <a:prstGeom prst="rect">
                <a:avLst/>
              </a:prstGeom>
              <a:blipFill>
                <a:blip r:embed="rId9"/>
                <a:stretch>
                  <a:fillRect r="-212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مربع نص 75"/>
              <p:cNvSpPr txBox="1"/>
              <p:nvPr/>
            </p:nvSpPr>
            <p:spPr>
              <a:xfrm>
                <a:off x="4348946" y="184679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ar-KW" sz="2800" b="1" dirty="0">
                  <a:solidFill>
                    <a:prstClr val="black"/>
                  </a:solidFill>
                  <a:latin typeface="Lucida Calligraphy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مربع نص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46" y="184679"/>
                <a:ext cx="288032" cy="523220"/>
              </a:xfrm>
              <a:prstGeom prst="rect">
                <a:avLst/>
              </a:prstGeom>
              <a:blipFill>
                <a:blip r:embed="rId10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مربع نص 76"/>
          <p:cNvSpPr txBox="1"/>
          <p:nvPr/>
        </p:nvSpPr>
        <p:spPr>
          <a:xfrm>
            <a:off x="1728192" y="462259"/>
            <a:ext cx="16126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الذي معادلته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مربع نص 80"/>
              <p:cNvSpPr txBox="1"/>
              <p:nvPr/>
            </p:nvSpPr>
            <p:spPr>
              <a:xfrm>
                <a:off x="0" y="275852"/>
                <a:ext cx="2520280" cy="7177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j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j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ar-KW" sz="2000" b="1" i="1">
                          <a:solidFill>
                            <a:prstClr val="black"/>
                          </a:solidFill>
                          <a:latin typeface="Cambria Math"/>
                          <a:cs typeface="+mj-cs"/>
                        </a:rPr>
                        <m:t>+</m:t>
                      </m:r>
                      <m:f>
                        <m:fPr>
                          <m:ctrlPr>
                            <a:rPr lang="ar-KW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j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j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ar-KW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j-cs"/>
                        </a:rPr>
                        <m:t>=</m:t>
                      </m:r>
                      <m:r>
                        <a:rPr lang="ar-KW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j-cs"/>
                        </a:rPr>
                        <m:t>𝟏</m:t>
                      </m:r>
                    </m:oMath>
                  </m:oMathPara>
                </a14:m>
                <a:endParaRPr lang="ar-KW" sz="2000" b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مربع نص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852"/>
                <a:ext cx="2520280" cy="7177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مربع نص 81"/>
          <p:cNvSpPr txBox="1"/>
          <p:nvPr/>
        </p:nvSpPr>
        <p:spPr>
          <a:xfrm>
            <a:off x="7388358" y="3486595"/>
            <a:ext cx="16126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نلاحظ أن :-</a:t>
            </a:r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84B1D4B5-E65B-41BD-81E0-88CBE11D860A}"/>
              </a:ext>
            </a:extLst>
          </p:cNvPr>
          <p:cNvCxnSpPr/>
          <p:nvPr/>
        </p:nvCxnSpPr>
        <p:spPr>
          <a:xfrm flipV="1">
            <a:off x="4702841" y="521174"/>
            <a:ext cx="0" cy="34790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500AB055-0A90-4AC9-8B37-877191372ACA}"/>
              </a:ext>
            </a:extLst>
          </p:cNvPr>
          <p:cNvCxnSpPr>
            <a:cxnSpLocks/>
          </p:cNvCxnSpPr>
          <p:nvPr/>
        </p:nvCxnSpPr>
        <p:spPr>
          <a:xfrm>
            <a:off x="1027507" y="2093240"/>
            <a:ext cx="758986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4">
            <a:extLst>
              <a:ext uri="{FF2B5EF4-FFF2-40B4-BE49-F238E27FC236}">
                <a16:creationId xmlns:a16="http://schemas.microsoft.com/office/drawing/2014/main" id="{1EC57ACB-F3D0-4229-9BE4-84B6E2FF63A7}"/>
              </a:ext>
            </a:extLst>
          </p:cNvPr>
          <p:cNvGrpSpPr>
            <a:grpSpLocks/>
          </p:cNvGrpSpPr>
          <p:nvPr/>
        </p:nvGrpSpPr>
        <p:grpSpPr bwMode="auto">
          <a:xfrm>
            <a:off x="38099" y="0"/>
            <a:ext cx="9208543" cy="6804000"/>
            <a:chOff x="0" y="0"/>
            <a:chExt cx="5760" cy="4320"/>
          </a:xfrm>
        </p:grpSpPr>
        <p:pic>
          <p:nvPicPr>
            <p:cNvPr id="57" name="Picture 5" descr="barrepointsrougesc&amp;e">
              <a:extLst>
                <a:ext uri="{FF2B5EF4-FFF2-40B4-BE49-F238E27FC236}">
                  <a16:creationId xmlns:a16="http://schemas.microsoft.com/office/drawing/2014/main" id="{A423E70C-F4EB-415D-BB3E-4BC6C4675C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6" descr="barrepointsrougesc&amp;e">
              <a:extLst>
                <a:ext uri="{FF2B5EF4-FFF2-40B4-BE49-F238E27FC236}">
                  <a16:creationId xmlns:a16="http://schemas.microsoft.com/office/drawing/2014/main" id="{B2C30EB1-6DA9-48E5-BA99-92A426653B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" descr="barrepointsrougesc&amp;e">
              <a:extLst>
                <a:ext uri="{FF2B5EF4-FFF2-40B4-BE49-F238E27FC236}">
                  <a16:creationId xmlns:a16="http://schemas.microsoft.com/office/drawing/2014/main" id="{0F8D5ED0-B458-46F1-B60C-0A9F4462DC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8" descr="barrepointsrougesc&amp;e">
              <a:extLst>
                <a:ext uri="{FF2B5EF4-FFF2-40B4-BE49-F238E27FC236}">
                  <a16:creationId xmlns:a16="http://schemas.microsoft.com/office/drawing/2014/main" id="{8922A4B9-115D-49A7-BA09-E4B63E449C2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B4E2B362-A913-4287-B69D-CA6D9E5341CC}"/>
              </a:ext>
            </a:extLst>
          </p:cNvPr>
          <p:cNvSpPr/>
          <p:nvPr/>
        </p:nvSpPr>
        <p:spPr>
          <a:xfrm>
            <a:off x="6560428" y="5094856"/>
            <a:ext cx="25154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Times New Roman" panose="02020603050405020304" pitchFamily="18" charset="0"/>
              </a:rPr>
              <a:t>العلاقة بين </a:t>
            </a:r>
            <a:r>
              <a:rPr lang="en-US" sz="32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endParaRPr lang="ar-SA" sz="32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83D5C616-BDE8-4762-A40B-7BFB88A6EA23}"/>
                  </a:ext>
                </a:extLst>
              </p:cNvPr>
              <p:cNvSpPr txBox="1"/>
              <p:nvPr/>
            </p:nvSpPr>
            <p:spPr>
              <a:xfrm>
                <a:off x="5299170" y="5714572"/>
                <a:ext cx="2910849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ar-KW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+mj-cs"/>
                            </a:rPr>
                            <m:t>𝟐</m:t>
                          </m:r>
                        </m:sup>
                      </m:sSup>
                      <m:r>
                        <a:rPr lang="ar-KW" sz="3600" b="1" i="1">
                          <a:solidFill>
                            <a:prstClr val="black"/>
                          </a:solidFill>
                          <a:latin typeface="Cambria Math"/>
                          <a:cs typeface="+mj-cs"/>
                        </a:rPr>
                        <m:t>=</m:t>
                      </m:r>
                      <m:sSup>
                        <m:sSupPr>
                          <m:ctrlPr>
                            <a:rPr lang="ar-KW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ar-KW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+mj-cs"/>
                            </a:rPr>
                            <m:t>𝟐</m:t>
                          </m:r>
                        </m:sup>
                      </m:sSup>
                      <m:r>
                        <a:rPr lang="ar-KW" sz="3600" b="1" i="1">
                          <a:solidFill>
                            <a:prstClr val="black"/>
                          </a:solidFill>
                          <a:latin typeface="Cambria Math"/>
                          <a:cs typeface="+mj-cs"/>
                        </a:rPr>
                        <m:t>−</m:t>
                      </m:r>
                      <m:sSup>
                        <m:sSupPr>
                          <m:ctrlPr>
                            <a:rPr lang="ar-KW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ar-KW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+mj-cs"/>
                            </a:rPr>
                            <m:t>𝟐</m:t>
                          </m:r>
                          <m:r>
                            <a:rPr lang="ar-KW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+mj-cs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sz="3600" dirty="0"/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83D5C616-BDE8-4762-A40B-7BFB88A6E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70" y="5714572"/>
                <a:ext cx="2910849" cy="6588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002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34" grpId="0" animBg="1"/>
      <p:bldP spid="35" grpId="0" animBg="1"/>
      <p:bldP spid="36" grpId="0" animBg="1"/>
      <p:bldP spid="19" grpId="0"/>
      <p:bldP spid="20" grpId="0"/>
      <p:bldP spid="24" grpId="0"/>
      <p:bldP spid="25" grpId="0"/>
      <p:bldP spid="26" grpId="0"/>
      <p:bldP spid="27" grpId="0"/>
      <p:bldP spid="28" grpId="0"/>
      <p:bldP spid="46" grpId="0" animBg="1"/>
      <p:bldP spid="46" grpId="1" animBg="1"/>
      <p:bldP spid="9" grpId="0"/>
      <p:bldP spid="7" grpId="0" animBg="1"/>
      <p:bldP spid="37" grpId="0"/>
      <p:bldP spid="39" grpId="0"/>
      <p:bldP spid="15" grpId="0"/>
      <p:bldP spid="50" grpId="0"/>
      <p:bldP spid="68" grpId="0"/>
      <p:bldP spid="69" grpId="0"/>
      <p:bldP spid="33" grpId="0" animBg="1"/>
      <p:bldP spid="75" grpId="0"/>
      <p:bldP spid="76" grpId="0"/>
      <p:bldP spid="77" grpId="0"/>
      <p:bldP spid="81" grpId="0"/>
      <p:bldP spid="82" grpId="0"/>
      <p:bldP spid="61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>
            <a:extLst>
              <a:ext uri="{FF2B5EF4-FFF2-40B4-BE49-F238E27FC236}">
                <a16:creationId xmlns:a16="http://schemas.microsoft.com/office/drawing/2014/main" id="{3F08B1F3-2DB7-4922-9CF0-828146CF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781" y="102986"/>
            <a:ext cx="5368233" cy="6858000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491D57DC-A1A2-4AAC-A1A3-2887CDF654E3}"/>
              </a:ext>
            </a:extLst>
          </p:cNvPr>
          <p:cNvCxnSpPr>
            <a:cxnSpLocks/>
          </p:cNvCxnSpPr>
          <p:nvPr/>
        </p:nvCxnSpPr>
        <p:spPr>
          <a:xfrm>
            <a:off x="6096000" y="157655"/>
            <a:ext cx="0" cy="6516414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5744FB1-FD7A-4600-90B9-6B64BF91C96D}"/>
              </a:ext>
            </a:extLst>
          </p:cNvPr>
          <p:cNvSpPr/>
          <p:nvPr/>
        </p:nvSpPr>
        <p:spPr>
          <a:xfrm>
            <a:off x="9417268" y="4326029"/>
            <a:ext cx="1019503" cy="2985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dirty="0">
                <a:solidFill>
                  <a:srgbClr val="FFFF00"/>
                </a:solidFill>
              </a:rPr>
              <a:t>الأصغر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7E6151E-0054-451A-BB1F-38036AE9D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1" y="244876"/>
            <a:ext cx="593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66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CCD169E8-ADDD-4230-BF78-E2110FF0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8" y="3634272"/>
            <a:ext cx="4365321" cy="2956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0546" y="577518"/>
            <a:ext cx="8897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أوجد معادلة القطع الناقص الذي بؤرتاه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(0,-3),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(0,3) 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وطول محوره الأصغر 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4</a:t>
            </a:r>
            <a:endParaRPr lang="ar-KW" sz="2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ثم ارسم شكلا تقريبيا لهذا القطع.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8108423" y="1411281"/>
            <a:ext cx="85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u="sng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en-US" sz="2400" b="1" u="sng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43413" y="1748097"/>
                <a:ext cx="2736304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413" y="1748097"/>
                <a:ext cx="2736304" cy="842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2"/>
              <p:cNvSpPr txBox="1"/>
              <p:nvPr/>
            </p:nvSpPr>
            <p:spPr>
              <a:xfrm>
                <a:off x="3020142" y="3229528"/>
                <a:ext cx="1774475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∴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142" y="3229528"/>
                <a:ext cx="17744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5959871" y="3225359"/>
                <a:ext cx="1584176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871" y="3225359"/>
                <a:ext cx="1584176" cy="470000"/>
              </a:xfrm>
              <a:prstGeom prst="rect">
                <a:avLst/>
              </a:prstGeom>
              <a:blipFill>
                <a:blip r:embed="rId5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1753177" y="1447513"/>
            <a:ext cx="63909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Times New Roman" panose="02020603050405020304" pitchFamily="18" charset="0"/>
              </a:rPr>
              <a:t>تقع البؤرتان على محور الصادات فتكون المعادلة علي الصورة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" name="مجموعة 7"/>
          <p:cNvGrpSpPr/>
          <p:nvPr/>
        </p:nvGrpSpPr>
        <p:grpSpPr>
          <a:xfrm>
            <a:off x="2200010" y="1967238"/>
            <a:ext cx="2154801" cy="487772"/>
            <a:chOff x="7091851" y="2098223"/>
            <a:chExt cx="1933020" cy="487772"/>
          </a:xfrm>
        </p:grpSpPr>
        <p:sp>
          <p:nvSpPr>
            <p:cNvPr id="11" name="مربع نص 2"/>
            <p:cNvSpPr txBox="1"/>
            <p:nvPr/>
          </p:nvSpPr>
          <p:spPr>
            <a:xfrm>
              <a:off x="8270406" y="2098223"/>
              <a:ext cx="75446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rPr>
                <a:t>وتكون</a:t>
              </a:r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7091851" y="2124330"/>
              <a:ext cx="11521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= 3</a:t>
              </a:r>
              <a:endParaRPr lang="ar-K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مربع نص 2"/>
          <p:cNvSpPr txBox="1"/>
          <p:nvPr/>
        </p:nvSpPr>
        <p:spPr>
          <a:xfrm>
            <a:off x="5580738" y="2638618"/>
            <a:ext cx="32934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∵</a:t>
            </a:r>
            <a:r>
              <a:rPr 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ar-EG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ط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ول </a:t>
            </a:r>
            <a:r>
              <a:rPr lang="ar-EG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المحور الاصغر 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latin typeface="Lucida Calligraphy" pitchFamily="66" charset="0"/>
              </a:rPr>
              <a:t> 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ar-K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مربع نص 2"/>
              <p:cNvSpPr txBox="1"/>
              <p:nvPr/>
            </p:nvSpPr>
            <p:spPr>
              <a:xfrm>
                <a:off x="2954047" y="3729183"/>
                <a:ext cx="2187364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47" y="3729183"/>
                <a:ext cx="2187364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"/>
              <p:cNvSpPr txBox="1"/>
              <p:nvPr/>
            </p:nvSpPr>
            <p:spPr>
              <a:xfrm>
                <a:off x="5348453" y="3717830"/>
                <a:ext cx="1774475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𝟗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453" y="3717830"/>
                <a:ext cx="1774475" cy="470000"/>
              </a:xfrm>
              <a:prstGeom prst="rect">
                <a:avLst/>
              </a:prstGeom>
              <a:blipFill>
                <a:blip r:embed="rId7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"/>
              <p:cNvSpPr txBox="1"/>
              <p:nvPr/>
            </p:nvSpPr>
            <p:spPr>
              <a:xfrm>
                <a:off x="7316335" y="3699843"/>
                <a:ext cx="1440160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𝟏𝟑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335" y="3699843"/>
                <a:ext cx="1440160" cy="470000"/>
              </a:xfrm>
              <a:prstGeom prst="rect">
                <a:avLst/>
              </a:prstGeom>
              <a:blipFill>
                <a:blip r:embed="rId8"/>
                <a:stretch>
                  <a:fillRect r="-127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مربع نص 23"/>
              <p:cNvSpPr txBox="1"/>
              <p:nvPr/>
            </p:nvSpPr>
            <p:spPr>
              <a:xfrm>
                <a:off x="5580737" y="4387266"/>
                <a:ext cx="323587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ar-KW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معادلة القطع الناقص هي:</a:t>
                </a:r>
              </a:p>
            </p:txBody>
          </p:sp>
        </mc:Choice>
        <mc:Fallback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737" y="4387266"/>
                <a:ext cx="3235873" cy="461665"/>
              </a:xfrm>
              <a:prstGeom prst="rect">
                <a:avLst/>
              </a:prstGeom>
              <a:blipFill>
                <a:blip r:embed="rId9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6080305" y="4999696"/>
                <a:ext cx="2736304" cy="84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𝟏𝟑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305" y="4999696"/>
                <a:ext cx="2736304" cy="8428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ربع نص 2"/>
          <p:cNvSpPr txBox="1"/>
          <p:nvPr/>
        </p:nvSpPr>
        <p:spPr>
          <a:xfrm>
            <a:off x="3196292" y="4305703"/>
            <a:ext cx="15983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شكل القطع: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5451327" y="234161"/>
            <a:ext cx="35124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2</a:t>
            </a:r>
            <a:r>
              <a:rPr lang="ar-KW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صـ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113 </a:t>
            </a:r>
            <a:endParaRPr lang="ar-KW" sz="24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>
          <a:xfrm>
            <a:off x="7056152" y="6188507"/>
            <a:ext cx="683339" cy="365125"/>
          </a:xfrm>
        </p:spPr>
        <p:txBody>
          <a:bodyPr/>
          <a:lstStyle/>
          <a:p>
            <a:fld id="{EF6D0C88-FD47-4942-AB86-EF92671F3350}" type="slidenum">
              <a:rPr lang="ar-KW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/>
              <a:t>6</a:t>
            </a:fld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0" name="مربع نص 2">
            <a:extLst>
              <a:ext uri="{FF2B5EF4-FFF2-40B4-BE49-F238E27FC236}">
                <a16:creationId xmlns:a16="http://schemas.microsoft.com/office/drawing/2014/main" id="{7C8BC44C-74C4-4782-B604-2142A1CA2C78}"/>
              </a:ext>
            </a:extLst>
          </p:cNvPr>
          <p:cNvSpPr txBox="1"/>
          <p:nvPr/>
        </p:nvSpPr>
        <p:spPr>
          <a:xfrm>
            <a:off x="5006539" y="3736754"/>
            <a:ext cx="514608" cy="47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⇒</a:t>
            </a:r>
            <a:endParaRPr lang="ar-KW" sz="2400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31" name="مربع نص 2">
            <a:extLst>
              <a:ext uri="{FF2B5EF4-FFF2-40B4-BE49-F238E27FC236}">
                <a16:creationId xmlns:a16="http://schemas.microsoft.com/office/drawing/2014/main" id="{6D44AA2A-477F-4091-85B8-85C32AC434C8}"/>
              </a:ext>
            </a:extLst>
          </p:cNvPr>
          <p:cNvSpPr txBox="1"/>
          <p:nvPr/>
        </p:nvSpPr>
        <p:spPr>
          <a:xfrm>
            <a:off x="7059031" y="3736754"/>
            <a:ext cx="514608" cy="47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⇒</a:t>
            </a:r>
            <a:endParaRPr lang="ar-KW" sz="2400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2">
                <a:extLst>
                  <a:ext uri="{FF2B5EF4-FFF2-40B4-BE49-F238E27FC236}">
                    <a16:creationId xmlns:a16="http://schemas.microsoft.com/office/drawing/2014/main" id="{BB451123-522A-418A-AEB6-A1BA1F03F55D}"/>
                  </a:ext>
                </a:extLst>
              </p:cNvPr>
              <p:cNvSpPr txBox="1"/>
              <p:nvPr/>
            </p:nvSpPr>
            <p:spPr>
              <a:xfrm>
                <a:off x="4844147" y="3220075"/>
                <a:ext cx="1229151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مربع نص 2">
                <a:extLst>
                  <a:ext uri="{FF2B5EF4-FFF2-40B4-BE49-F238E27FC236}">
                    <a16:creationId xmlns:a16="http://schemas.microsoft.com/office/drawing/2014/main" id="{BB451123-522A-418A-AEB6-A1BA1F03F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47" y="3220075"/>
                <a:ext cx="122915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مربع نص 2">
            <a:extLst>
              <a:ext uri="{FF2B5EF4-FFF2-40B4-BE49-F238E27FC236}">
                <a16:creationId xmlns:a16="http://schemas.microsoft.com/office/drawing/2014/main" id="{572DDC77-7707-49E2-8B75-F6B18601A4D7}"/>
              </a:ext>
            </a:extLst>
          </p:cNvPr>
          <p:cNvSpPr txBox="1"/>
          <p:nvPr/>
        </p:nvSpPr>
        <p:spPr>
          <a:xfrm>
            <a:off x="4467766" y="3240116"/>
            <a:ext cx="514608" cy="47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⇒</a:t>
            </a:r>
            <a:endParaRPr lang="ar-KW" sz="2400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34" name="مربع نص 2">
            <a:extLst>
              <a:ext uri="{FF2B5EF4-FFF2-40B4-BE49-F238E27FC236}">
                <a16:creationId xmlns:a16="http://schemas.microsoft.com/office/drawing/2014/main" id="{109A0603-244D-4C63-95D8-65A44B274C55}"/>
              </a:ext>
            </a:extLst>
          </p:cNvPr>
          <p:cNvSpPr txBox="1"/>
          <p:nvPr/>
        </p:nvSpPr>
        <p:spPr>
          <a:xfrm>
            <a:off x="5918885" y="3240116"/>
            <a:ext cx="514608" cy="47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⇒</a:t>
            </a:r>
            <a:endParaRPr lang="ar-KW" sz="2400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2FE4A885-75E6-4DCE-8B19-CEC587F7B1FB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C1DFAD4A-6CAD-4769-BA22-A53F902065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 descr="barrepointsrougesc&amp;e">
              <a:extLst>
                <a:ext uri="{FF2B5EF4-FFF2-40B4-BE49-F238E27FC236}">
                  <a16:creationId xmlns:a16="http://schemas.microsoft.com/office/drawing/2014/main" id="{0DA5A47A-5F15-4971-8A0E-8133D3358C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 descr="barrepointsrougesc&amp;e">
              <a:extLst>
                <a:ext uri="{FF2B5EF4-FFF2-40B4-BE49-F238E27FC236}">
                  <a16:creationId xmlns:a16="http://schemas.microsoft.com/office/drawing/2014/main" id="{F444B3AF-4589-4275-8D40-6EA57DC86B8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 descr="barrepointsrougesc&amp;e">
              <a:extLst>
                <a:ext uri="{FF2B5EF4-FFF2-40B4-BE49-F238E27FC236}">
                  <a16:creationId xmlns:a16="http://schemas.microsoft.com/office/drawing/2014/main" id="{31327E7F-80D8-4FCB-BEFF-85C65541F4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505A49FF-49C6-4420-AED9-37043687E9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9501" y="126000"/>
            <a:ext cx="3169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74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12" grpId="0"/>
      <p:bldP spid="13" grpId="0"/>
      <p:bldP spid="14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CB627C6-EF4F-4C74-AC7B-BE155C64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2" y="4211773"/>
            <a:ext cx="5458465" cy="2646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646" y="53048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أوجد معادلة القطع الناقص الذي بؤرتاه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(-2,0),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(2,0)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KW" sz="2400" b="1" i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وطول محوره الاكبر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. ثم ارسم شكلا تقريبيا لهذا القطع.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80253" y="1293530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u="sng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en-US" sz="2400" b="1" u="sng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6889" y="1985959"/>
                <a:ext cx="2736304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889" y="1985959"/>
                <a:ext cx="2736304" cy="842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2"/>
              <p:cNvSpPr txBox="1"/>
              <p:nvPr/>
            </p:nvSpPr>
            <p:spPr>
              <a:xfrm>
                <a:off x="4052041" y="3122769"/>
                <a:ext cx="3342997" cy="6210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∴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041" y="3122769"/>
                <a:ext cx="3342997" cy="621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7278522" y="3243335"/>
                <a:ext cx="1388988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𝟗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522" y="3243335"/>
                <a:ext cx="1388988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1970775" y="1659677"/>
            <a:ext cx="69753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Times New Roman" panose="02020603050405020304" pitchFamily="18" charset="0"/>
              </a:rPr>
              <a:t>تقع البؤرتان على محور السينات فتكون معادلة القطع علي الصورة: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2"/>
              <p:cNvSpPr txBox="1"/>
              <p:nvPr/>
            </p:nvSpPr>
            <p:spPr>
              <a:xfrm>
                <a:off x="3266910" y="3736792"/>
                <a:ext cx="306221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-25000" dirty="0">
                    <a:solidFill>
                      <a:prstClr val="black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sz="2400" b="1" i="1" baseline="-250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400" b="1" i="1" baseline="-250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910" y="3736792"/>
                <a:ext cx="3062218" cy="461665"/>
              </a:xfrm>
              <a:prstGeom prst="rect">
                <a:avLst/>
              </a:prstGeom>
              <a:blipFill>
                <a:blip r:embed="rId6"/>
                <a:stretch>
                  <a:fillRect l="-3187" t="-10526" b="-2894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2"/>
          <p:cNvSpPr txBox="1"/>
          <p:nvPr/>
        </p:nvSpPr>
        <p:spPr>
          <a:xfrm>
            <a:off x="5710878" y="3765513"/>
            <a:ext cx="3062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∴</a:t>
            </a:r>
            <a:r>
              <a:rPr lang="ar-KW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ar-EG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طرفا المحور الا</a:t>
            </a: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كب</a:t>
            </a:r>
            <a:r>
              <a:rPr lang="ar-EG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ر هما : </a:t>
            </a:r>
            <a:endParaRPr lang="ar-KW" sz="2400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922194" y="2220914"/>
            <a:ext cx="2363966" cy="474474"/>
            <a:chOff x="7164288" y="2110755"/>
            <a:chExt cx="1871641" cy="474474"/>
          </a:xfrm>
        </p:grpSpPr>
        <p:sp>
          <p:nvSpPr>
            <p:cNvPr id="11" name="مربع نص 2"/>
            <p:cNvSpPr txBox="1"/>
            <p:nvPr/>
          </p:nvSpPr>
          <p:spPr>
            <a:xfrm>
              <a:off x="8281464" y="2110755"/>
              <a:ext cx="75446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rPr>
                <a:t>وتكون</a:t>
              </a:r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7164288" y="2123564"/>
              <a:ext cx="11521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rPr>
                <a:t>c=2</a:t>
              </a:r>
              <a:endParaRPr lang="ar-KW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0" name="مربع نص 2"/>
          <p:cNvSpPr txBox="1"/>
          <p:nvPr/>
        </p:nvSpPr>
        <p:spPr>
          <a:xfrm>
            <a:off x="5270434" y="2764329"/>
            <a:ext cx="3499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∵</a:t>
            </a:r>
            <a:r>
              <a:rPr 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ar-EG" sz="2400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ط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ول </a:t>
            </a:r>
            <a:r>
              <a:rPr lang="ar-EG" sz="2400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المحور الا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كب</a:t>
            </a:r>
            <a:r>
              <a:rPr lang="ar-EG" sz="2400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ر 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   6 </a:t>
            </a:r>
            <a:endParaRPr lang="ar-KW" sz="2400" b="1" dirty="0">
              <a:solidFill>
                <a:srgbClr val="0000FF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مربع نص 2"/>
              <p:cNvSpPr txBox="1"/>
              <p:nvPr/>
            </p:nvSpPr>
            <p:spPr>
              <a:xfrm>
                <a:off x="3050886" y="4203539"/>
                <a:ext cx="2481580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886" y="4203539"/>
                <a:ext cx="2481580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"/>
              <p:cNvSpPr txBox="1"/>
              <p:nvPr/>
            </p:nvSpPr>
            <p:spPr>
              <a:xfrm>
                <a:off x="5544429" y="4211772"/>
                <a:ext cx="1734873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𝟒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𝟗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29" y="4211772"/>
                <a:ext cx="1734873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"/>
              <p:cNvSpPr txBox="1"/>
              <p:nvPr/>
            </p:nvSpPr>
            <p:spPr>
              <a:xfrm>
                <a:off x="7267486" y="4218430"/>
                <a:ext cx="1392857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86" y="4218430"/>
                <a:ext cx="1392857" cy="47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مربع نص 23"/>
              <p:cNvSpPr txBox="1"/>
              <p:nvPr/>
            </p:nvSpPr>
            <p:spPr>
              <a:xfrm>
                <a:off x="5193552" y="4829480"/>
                <a:ext cx="349960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sz="24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+mj-cs"/>
                      </a:rPr>
                      <m:t>∴</m:t>
                    </m:r>
                  </m:oMath>
                </a14:m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Times New Roman" panose="02020603050405020304" pitchFamily="18" charset="0"/>
                  </a:rPr>
                  <a:t>معادلة القطع الناقص هي:</a:t>
                </a:r>
              </a:p>
            </p:txBody>
          </p:sp>
        </mc:Choice>
        <mc:Fallback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52" y="4829480"/>
                <a:ext cx="3499602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5782058" y="5587886"/>
                <a:ext cx="2736304" cy="84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058" y="5587886"/>
                <a:ext cx="2736304" cy="8428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مربع نص 46"/>
          <p:cNvSpPr txBox="1"/>
          <p:nvPr/>
        </p:nvSpPr>
        <p:spPr>
          <a:xfrm>
            <a:off x="6389543" y="170442"/>
            <a:ext cx="26477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2</a:t>
            </a:r>
            <a:r>
              <a:rPr lang="ar-KW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صـ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113 </a:t>
            </a:r>
            <a:endParaRPr lang="ar-KW" sz="24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7129725" y="6167179"/>
            <a:ext cx="683339" cy="365125"/>
          </a:xfrm>
        </p:spPr>
        <p:txBody>
          <a:bodyPr/>
          <a:lstStyle/>
          <a:p>
            <a:fld id="{EF6D0C88-FD47-4942-AB86-EF92671F3350}" type="slidenum">
              <a:rPr lang="ar-KW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/>
              <a:t>7</a:t>
            </a:fld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2">
                <a:extLst>
                  <a:ext uri="{FF2B5EF4-FFF2-40B4-BE49-F238E27FC236}">
                    <a16:creationId xmlns:a16="http://schemas.microsoft.com/office/drawing/2014/main" id="{878B10EF-6BE4-401F-9B46-1EA075213097}"/>
                  </a:ext>
                </a:extLst>
              </p:cNvPr>
              <p:cNvSpPr txBox="1"/>
              <p:nvPr/>
            </p:nvSpPr>
            <p:spPr>
              <a:xfrm>
                <a:off x="5117347" y="4205114"/>
                <a:ext cx="708949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مربع نص 2">
                <a:extLst>
                  <a:ext uri="{FF2B5EF4-FFF2-40B4-BE49-F238E27FC236}">
                    <a16:creationId xmlns:a16="http://schemas.microsoft.com/office/drawing/2014/main" id="{878B10EF-6BE4-401F-9B46-1EA075213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347" y="4205114"/>
                <a:ext cx="708949" cy="470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2">
                <a:extLst>
                  <a:ext uri="{FF2B5EF4-FFF2-40B4-BE49-F238E27FC236}">
                    <a16:creationId xmlns:a16="http://schemas.microsoft.com/office/drawing/2014/main" id="{1456E8E2-FD77-471C-89BC-5D3C5301F190}"/>
                  </a:ext>
                </a:extLst>
              </p:cNvPr>
              <p:cNvSpPr txBox="1"/>
              <p:nvPr/>
            </p:nvSpPr>
            <p:spPr>
              <a:xfrm>
                <a:off x="6973687" y="4248799"/>
                <a:ext cx="708949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مربع نص 2">
                <a:extLst>
                  <a:ext uri="{FF2B5EF4-FFF2-40B4-BE49-F238E27FC236}">
                    <a16:creationId xmlns:a16="http://schemas.microsoft.com/office/drawing/2014/main" id="{1456E8E2-FD77-471C-89BC-5D3C5301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687" y="4248799"/>
                <a:ext cx="708949" cy="470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2">
                <a:extLst>
                  <a:ext uri="{FF2B5EF4-FFF2-40B4-BE49-F238E27FC236}">
                    <a16:creationId xmlns:a16="http://schemas.microsoft.com/office/drawing/2014/main" id="{E9BCE58B-B283-4F9F-89CC-E1966E3FB83F}"/>
                  </a:ext>
                </a:extLst>
              </p:cNvPr>
              <p:cNvSpPr txBox="1"/>
              <p:nvPr/>
            </p:nvSpPr>
            <p:spPr>
              <a:xfrm>
                <a:off x="6911610" y="3292184"/>
                <a:ext cx="708949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مربع نص 2">
                <a:extLst>
                  <a:ext uri="{FF2B5EF4-FFF2-40B4-BE49-F238E27FC236}">
                    <a16:creationId xmlns:a16="http://schemas.microsoft.com/office/drawing/2014/main" id="{E9BCE58B-B283-4F9F-89CC-E1966E3FB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610" y="3292184"/>
                <a:ext cx="708949" cy="47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مربع نص 2">
            <a:extLst>
              <a:ext uri="{FF2B5EF4-FFF2-40B4-BE49-F238E27FC236}">
                <a16:creationId xmlns:a16="http://schemas.microsoft.com/office/drawing/2014/main" id="{CCA60456-9151-4655-86BB-D729B7C442AA}"/>
              </a:ext>
            </a:extLst>
          </p:cNvPr>
          <p:cNvSpPr txBox="1"/>
          <p:nvPr/>
        </p:nvSpPr>
        <p:spPr>
          <a:xfrm>
            <a:off x="3931941" y="5946820"/>
            <a:ext cx="15983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شكل القطع: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62466214-BD31-433F-A59F-3C62043337F0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8999204" cy="6804000"/>
            <a:chOff x="0" y="0"/>
            <a:chExt cx="5760" cy="4320"/>
          </a:xfrm>
        </p:grpSpPr>
        <p:pic>
          <p:nvPicPr>
            <p:cNvPr id="27" name="Picture 5" descr="barrepointsrougesc&amp;e">
              <a:extLst>
                <a:ext uri="{FF2B5EF4-FFF2-40B4-BE49-F238E27FC236}">
                  <a16:creationId xmlns:a16="http://schemas.microsoft.com/office/drawing/2014/main" id="{06277CFF-9E15-415B-A926-BC8DA442BF9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" descr="barrepointsrougesc&amp;e">
              <a:extLst>
                <a:ext uri="{FF2B5EF4-FFF2-40B4-BE49-F238E27FC236}">
                  <a16:creationId xmlns:a16="http://schemas.microsoft.com/office/drawing/2014/main" id="{17D21556-59B7-4304-9C19-CADCA02A7B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barrepointsrougesc&amp;e">
              <a:extLst>
                <a:ext uri="{FF2B5EF4-FFF2-40B4-BE49-F238E27FC236}">
                  <a16:creationId xmlns:a16="http://schemas.microsoft.com/office/drawing/2014/main" id="{EF97CBB7-C8A8-47D5-84C5-494E727EC15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barrepointsrougesc&amp;e">
              <a:extLst>
                <a:ext uri="{FF2B5EF4-FFF2-40B4-BE49-F238E27FC236}">
                  <a16:creationId xmlns:a16="http://schemas.microsoft.com/office/drawing/2014/main" id="{5F2C1480-6850-42D4-9757-467E8D49AE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59FE74F3-804F-461B-92D1-81DF177830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11992" y="-14908"/>
            <a:ext cx="3303681" cy="6887816"/>
          </a:xfrm>
          <a:prstGeom prst="rect">
            <a:avLst/>
          </a:prstGeom>
        </p:spPr>
      </p:pic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02100EED-8B5C-48CA-9FB8-D432943687B3}"/>
              </a:ext>
            </a:extLst>
          </p:cNvPr>
          <p:cNvSpPr/>
          <p:nvPr/>
        </p:nvSpPr>
        <p:spPr>
          <a:xfrm>
            <a:off x="10575812" y="4258937"/>
            <a:ext cx="830187" cy="2858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dirty="0">
                <a:solidFill>
                  <a:srgbClr val="FFFF00"/>
                </a:solidFill>
              </a:rPr>
              <a:t>الأصغر</a:t>
            </a:r>
          </a:p>
        </p:txBody>
      </p:sp>
    </p:spTree>
    <p:extLst>
      <p:ext uri="{BB962C8B-B14F-4D97-AF65-F5344CB8AC3E}">
        <p14:creationId xmlns:p14="http://schemas.microsoft.com/office/powerpoint/2010/main" val="3211015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12" grpId="0"/>
      <p:bldP spid="13" grpId="0"/>
      <p:bldP spid="14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47" grpId="0"/>
      <p:bldP spid="43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99C9C8B-FCD9-401B-90D7-7B277B8A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5132" y="5984489"/>
            <a:ext cx="683339" cy="365125"/>
          </a:xfrm>
        </p:spPr>
        <p:txBody>
          <a:bodyPr/>
          <a:lstStyle/>
          <a:p>
            <a:fld id="{EF6D0C88-FD47-4942-AB86-EF92671F3350}" type="slidenum">
              <a:rPr lang="ar-KW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/>
              <a:t>8</a:t>
            </a:fld>
            <a:endParaRPr lang="ar-KW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0CA6EB20-F195-4A1D-9D85-0411FA30FC98}"/>
                  </a:ext>
                </a:extLst>
              </p:cNvPr>
              <p:cNvSpPr txBox="1"/>
              <p:nvPr/>
            </p:nvSpPr>
            <p:spPr>
              <a:xfrm>
                <a:off x="940069" y="148762"/>
                <a:ext cx="7956376" cy="319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KW" sz="2400" b="1" u="sng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مثـــال (1) :</a:t>
                </a:r>
                <a:endParaRPr lang="en-US" sz="1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KW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إذا كانت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𝟏𝟔</m:t>
                        </m:r>
                      </m:den>
                    </m:f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ar-KW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معادلة قطع ناقص فأوجد :</a:t>
                </a:r>
                <a:endParaRPr lang="en-US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US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ar-KW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رأسي القطع وطرفي المحور الأصغر</a:t>
                </a:r>
                <a:endPara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ar-KW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البؤرتين</a:t>
                </a:r>
                <a:endPara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US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ar-KW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معادلتي دليلي القطع</a:t>
                </a:r>
                <a:endPara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US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ar-KW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طول كلًا من المحورين ثم ارسم شكلًا تقريبيًا للقطع</a:t>
                </a:r>
                <a:endPara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0CA6EB20-F195-4A1D-9D85-0411FA30F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69" y="148762"/>
                <a:ext cx="7956376" cy="3191643"/>
              </a:xfrm>
              <a:prstGeom prst="rect">
                <a:avLst/>
              </a:prstGeom>
              <a:blipFill>
                <a:blip r:embed="rId2"/>
                <a:stretch>
                  <a:fillRect t="-1527" r="-1226" b="-324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3DBFB2E0-095E-443F-BB6F-918CC5DBC674}"/>
                  </a:ext>
                </a:extLst>
              </p:cNvPr>
              <p:cNvSpPr txBox="1"/>
              <p:nvPr/>
            </p:nvSpPr>
            <p:spPr>
              <a:xfrm>
                <a:off x="562281" y="3301577"/>
                <a:ext cx="7956376" cy="3556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KW" sz="2400" b="1" u="sng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الحل: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ar-KW" sz="2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KW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القطع الناقص في وضع قياسي و محوره الأكبر ينطبق على </a:t>
                </a:r>
                <a:r>
                  <a:rPr lang="en-US" sz="2400" b="1" i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x-axis</a:t>
                </a: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sz="2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KW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رأسا القطع الناقص هما 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400" b="1" i="1" baseline="-2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4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 - 4 , 0 ) , </a:t>
                </a:r>
                <a:r>
                  <a:rPr lang="en-US" sz="24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400" b="1" i="1" baseline="-2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(4 , 0 )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KW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طرفا المحور </a:t>
                </a:r>
                <a:r>
                  <a:rPr lang="ar-KW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الأصغرهما</a:t>
                </a:r>
                <a:r>
                  <a:rPr lang="ar-KW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sz="2400" b="1" i="1" baseline="-2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4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( 0,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) , </a:t>
                </a:r>
                <a:r>
                  <a:rPr lang="en-US" sz="24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sz="2400" b="1" i="1" baseline="-2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(0,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3DBFB2E0-095E-443F-BB6F-918CC5DB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81" y="3301577"/>
                <a:ext cx="7956376" cy="3556423"/>
              </a:xfrm>
              <a:prstGeom prst="rect">
                <a:avLst/>
              </a:prstGeom>
              <a:blipFill>
                <a:blip r:embed="rId3"/>
                <a:stretch>
                  <a:fillRect t="-1372" r="-122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2E8C3D75-2A97-402A-891C-54506D8C2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445" y="73688"/>
            <a:ext cx="3303681" cy="6887816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14D3773A-0D02-46D7-B2EE-DF14E76E6EA7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8937734" cy="6804000"/>
            <a:chOff x="0" y="0"/>
            <a:chExt cx="5760" cy="4320"/>
          </a:xfrm>
        </p:grpSpPr>
        <p:pic>
          <p:nvPicPr>
            <p:cNvPr id="9" name="Picture 5" descr="barrepointsrougesc&amp;e">
              <a:extLst>
                <a:ext uri="{FF2B5EF4-FFF2-40B4-BE49-F238E27FC236}">
                  <a16:creationId xmlns:a16="http://schemas.microsoft.com/office/drawing/2014/main" id="{C2212160-276F-46C3-8056-573F74375B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barrepointsrougesc&amp;e">
              <a:extLst>
                <a:ext uri="{FF2B5EF4-FFF2-40B4-BE49-F238E27FC236}">
                  <a16:creationId xmlns:a16="http://schemas.microsoft.com/office/drawing/2014/main" id="{1AE526FB-D0AD-47CD-89C3-B517CFD585C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barrepointsrougesc&amp;e">
              <a:extLst>
                <a:ext uri="{FF2B5EF4-FFF2-40B4-BE49-F238E27FC236}">
                  <a16:creationId xmlns:a16="http://schemas.microsoft.com/office/drawing/2014/main" id="{8685DFF4-9908-4ECA-AC4F-345E9AF4F0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barrepointsrougesc&amp;e">
              <a:extLst>
                <a:ext uri="{FF2B5EF4-FFF2-40B4-BE49-F238E27FC236}">
                  <a16:creationId xmlns:a16="http://schemas.microsoft.com/office/drawing/2014/main" id="{F66A9D59-491A-4EE0-9FDF-74344B99B7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5261506-00D3-479E-B2C0-0BDA2DAD60EC}"/>
              </a:ext>
            </a:extLst>
          </p:cNvPr>
          <p:cNvSpPr/>
          <p:nvPr/>
        </p:nvSpPr>
        <p:spPr>
          <a:xfrm>
            <a:off x="10586445" y="4365267"/>
            <a:ext cx="830187" cy="2858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dirty="0">
                <a:solidFill>
                  <a:srgbClr val="FFFF00"/>
                </a:solidFill>
              </a:rPr>
              <a:t>الأصغر</a:t>
            </a:r>
          </a:p>
        </p:txBody>
      </p:sp>
    </p:spTree>
    <p:extLst>
      <p:ext uri="{BB962C8B-B14F-4D97-AF65-F5344CB8AC3E}">
        <p14:creationId xmlns:p14="http://schemas.microsoft.com/office/powerpoint/2010/main" val="1553836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6840034" y="306570"/>
            <a:ext cx="190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تابع حل مثال </a:t>
            </a:r>
            <a:endParaRPr lang="en-US" sz="2400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6" name="مربع نص 2"/>
          <p:cNvSpPr txBox="1"/>
          <p:nvPr/>
        </p:nvSpPr>
        <p:spPr>
          <a:xfrm>
            <a:off x="7136041" y="728028"/>
            <a:ext cx="1830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Lucida Calligraphy" pitchFamily="66" charset="0"/>
              </a:rPr>
              <a:t> 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البؤرتين: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2"/>
              <p:cNvSpPr txBox="1"/>
              <p:nvPr/>
            </p:nvSpPr>
            <p:spPr>
              <a:xfrm>
                <a:off x="297622" y="643194"/>
                <a:ext cx="2286319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22" y="643194"/>
                <a:ext cx="2286319" cy="470000"/>
              </a:xfrm>
              <a:prstGeom prst="rect">
                <a:avLst/>
              </a:prstGeom>
              <a:blipFill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2"/>
              <p:cNvSpPr txBox="1"/>
              <p:nvPr/>
            </p:nvSpPr>
            <p:spPr>
              <a:xfrm>
                <a:off x="2338553" y="636593"/>
                <a:ext cx="3055446" cy="5067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ar-KW" sz="2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⇒</m:t>
                          </m:r>
                          <m:r>
                            <a:rPr lang="en-US" sz="2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j-cs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Lucida Calligraphy" pitchFamily="66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9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553" y="636593"/>
                <a:ext cx="3055446" cy="506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2"/>
              <p:cNvSpPr txBox="1"/>
              <p:nvPr/>
            </p:nvSpPr>
            <p:spPr>
              <a:xfrm>
                <a:off x="5300347" y="684490"/>
                <a:ext cx="1570595" cy="5052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ar-KW" sz="2400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𝑪</m:t>
                      </m:r>
                      <m:r>
                        <a:rPr lang="ar-KW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j-cs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Lucida Calligraphy" pitchFamily="66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0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347" y="684490"/>
                <a:ext cx="1570595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مربع نص 2"/>
              <p:cNvSpPr txBox="1"/>
              <p:nvPr/>
            </p:nvSpPr>
            <p:spPr>
              <a:xfrm>
                <a:off x="3900737" y="1180200"/>
                <a:ext cx="4525441" cy="52610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solidFill>
                      <a:prstClr val="black"/>
                    </a:solidFill>
                    <a:latin typeface="Lucida Calligraphy" pitchFamily="66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𝟔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</a:rPr>
                      <m:t> ,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 baseline="-2500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𝟔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ar-KW" sz="2400" b="1" dirty="0">
                    <a:solidFill>
                      <a:srgbClr val="0000FF"/>
                    </a:solidFill>
                    <a:latin typeface="Lucida Calligraphy" pitchFamily="66" charset="0"/>
                    <a:cs typeface="Times New Roman" panose="02020603050405020304" pitchFamily="18" charset="0"/>
                  </a:rPr>
                  <a:t>البؤرتين</a:t>
                </a:r>
                <a:r>
                  <a:rPr lang="ar-KW" sz="2400" b="1" dirty="0">
                    <a:solidFill>
                      <a:prstClr val="black"/>
                    </a:solidFill>
                    <a:latin typeface="Lucida Calligraphy" pitchFamily="66" charset="0"/>
                    <a:cs typeface="Times New Roman" panose="02020603050405020304" pitchFamily="18" charset="0"/>
                  </a:rPr>
                  <a:t> : </a:t>
                </a:r>
              </a:p>
            </p:txBody>
          </p:sp>
        </mc:Choice>
        <mc:Fallback>
          <p:sp>
            <p:nvSpPr>
              <p:cNvPr id="1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737" y="1180200"/>
                <a:ext cx="4525441" cy="526106"/>
              </a:xfrm>
              <a:prstGeom prst="rect">
                <a:avLst/>
              </a:prstGeom>
              <a:blipFill>
                <a:blip r:embed="rId5"/>
                <a:stretch>
                  <a:fillRect l="-2156" t="-1163" b="-2209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2"/>
          <p:cNvSpPr txBox="1"/>
          <p:nvPr/>
        </p:nvSpPr>
        <p:spPr>
          <a:xfrm>
            <a:off x="6569202" y="2013686"/>
            <a:ext cx="22113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معادل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تا</a:t>
            </a:r>
            <a:r>
              <a:rPr lang="ar-EG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 الدليلين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: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ar-KW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88842" y="1870634"/>
                <a:ext cx="1177434" cy="84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842" y="1870634"/>
                <a:ext cx="1177434" cy="8428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48450" y="1823090"/>
                <a:ext cx="2337720" cy="84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450" y="1823090"/>
                <a:ext cx="2337720" cy="8428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98514" y="2617373"/>
                <a:ext cx="3093847" cy="938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ar-EG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514" y="2617373"/>
                <a:ext cx="3093847" cy="9384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2"/>
          <p:cNvSpPr txBox="1"/>
          <p:nvPr/>
        </p:nvSpPr>
        <p:spPr>
          <a:xfrm>
            <a:off x="6163456" y="3540664"/>
            <a:ext cx="266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طول المحور الأكبر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: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ar-KW" sz="2400" b="1" dirty="0">
              <a:solidFill>
                <a:srgbClr val="0000FF"/>
              </a:solidFill>
              <a:latin typeface="Lucida Calligraphy" pitchFamily="66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91141" y="3611072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= 2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141" y="3611072"/>
                <a:ext cx="2448272" cy="461665"/>
              </a:xfrm>
              <a:prstGeom prst="rect">
                <a:avLst/>
              </a:prstGeom>
              <a:blipFill>
                <a:blip r:embed="rId9"/>
                <a:stretch>
                  <a:fillRect l="-3741" t="-11842" b="-2894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17841" y="4132505"/>
                <a:ext cx="2448272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=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𝟏𝟎</m:t>
                        </m:r>
                      </m:e>
                    </m:rad>
                  </m:oMath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841" y="4132505"/>
                <a:ext cx="2448272" cy="496483"/>
              </a:xfrm>
              <a:prstGeom prst="rect">
                <a:avLst/>
              </a:prstGeom>
              <a:blipFill>
                <a:blip r:embed="rId10"/>
                <a:stretch>
                  <a:fillRect l="-3483" t="-3704" b="-2839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4"/>
              <p:cNvSpPr txBox="1"/>
              <p:nvPr/>
            </p:nvSpPr>
            <p:spPr>
              <a:xfrm>
                <a:off x="1994070" y="2672609"/>
                <a:ext cx="2633149" cy="938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ar-EG" sz="2400" b="1" i="1">
                          <a:solidFill>
                            <a:prstClr val="black"/>
                          </a:solidFill>
                          <a:latin typeface="Cambria Math"/>
                          <a:cs typeface="+mj-cs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70" y="2672609"/>
                <a:ext cx="2633149" cy="9384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مربع نص 2"/>
          <p:cNvSpPr txBox="1"/>
          <p:nvPr/>
        </p:nvSpPr>
        <p:spPr>
          <a:xfrm>
            <a:off x="6713528" y="5446967"/>
            <a:ext cx="14788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شكل القطع: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EB47E6E2-2C78-4A1D-9D45-C7D5FE8C89D0}"/>
                  </a:ext>
                </a:extLst>
              </p:cNvPr>
              <p:cNvSpPr txBox="1"/>
              <p:nvPr/>
            </p:nvSpPr>
            <p:spPr>
              <a:xfrm>
                <a:off x="4039915" y="2817470"/>
                <a:ext cx="1335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EB47E6E2-2C78-4A1D-9D45-C7D5FE8C8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915" y="2817470"/>
                <a:ext cx="133506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مربع نص 2">
            <a:extLst>
              <a:ext uri="{FF2B5EF4-FFF2-40B4-BE49-F238E27FC236}">
                <a16:creationId xmlns:a16="http://schemas.microsoft.com/office/drawing/2014/main" id="{68ABEBB0-FFCB-4EF4-BC83-216E33945F62}"/>
              </a:ext>
            </a:extLst>
          </p:cNvPr>
          <p:cNvSpPr txBox="1"/>
          <p:nvPr/>
        </p:nvSpPr>
        <p:spPr>
          <a:xfrm>
            <a:off x="5939413" y="4084826"/>
            <a:ext cx="266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طول المحور </a:t>
            </a:r>
            <a:r>
              <a:rPr lang="ar-EG" sz="2400" b="1" dirty="0" err="1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الأ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صغ</a:t>
            </a:r>
            <a:r>
              <a:rPr lang="ar-EG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ر</a:t>
            </a:r>
            <a:r>
              <a:rPr lang="ar-KW" sz="2400" b="1" dirty="0">
                <a:solidFill>
                  <a:srgbClr val="0000FF"/>
                </a:solidFill>
                <a:latin typeface="Lucida Calligraphy" pitchFamily="66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E396A668-6769-40A1-AEBE-9431E5091C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69561" y="4818946"/>
            <a:ext cx="3131840" cy="203905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D9644C4-0BA0-42F4-99C6-24978B8C60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7473" y="96756"/>
            <a:ext cx="3303681" cy="6887816"/>
          </a:xfrm>
          <a:prstGeom prst="rect">
            <a:avLst/>
          </a:prstGeom>
        </p:spPr>
      </p:pic>
      <p:grpSp>
        <p:nvGrpSpPr>
          <p:cNvPr id="27" name="Group 4">
            <a:extLst>
              <a:ext uri="{FF2B5EF4-FFF2-40B4-BE49-F238E27FC236}">
                <a16:creationId xmlns:a16="http://schemas.microsoft.com/office/drawing/2014/main" id="{09AC0914-E99F-42F2-8776-67349617C181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8859373" cy="6804000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8B7B6FC8-BB6D-49FB-AB80-002148A34A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 descr="barrepointsrougesc&amp;e">
              <a:extLst>
                <a:ext uri="{FF2B5EF4-FFF2-40B4-BE49-F238E27FC236}">
                  <a16:creationId xmlns:a16="http://schemas.microsoft.com/office/drawing/2014/main" id="{4B3049BF-5F83-4A22-8B17-078DAADA83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C41CE0E3-479C-48F1-AF54-FCD6DD4D4E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" descr="barrepointsrougesc&amp;e">
              <a:extLst>
                <a:ext uri="{FF2B5EF4-FFF2-40B4-BE49-F238E27FC236}">
                  <a16:creationId xmlns:a16="http://schemas.microsoft.com/office/drawing/2014/main" id="{17EA02B3-A81F-4881-A298-BBEBB7EA8E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CA2E1876-97D3-4C6B-8335-A65BCA6612E7}"/>
              </a:ext>
            </a:extLst>
          </p:cNvPr>
          <p:cNvSpPr/>
          <p:nvPr/>
        </p:nvSpPr>
        <p:spPr>
          <a:xfrm>
            <a:off x="10597078" y="4375900"/>
            <a:ext cx="830187" cy="2858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dirty="0">
                <a:solidFill>
                  <a:srgbClr val="FFFF00"/>
                </a:solidFill>
              </a:rPr>
              <a:t>الأصغر</a:t>
            </a:r>
          </a:p>
        </p:txBody>
      </p:sp>
    </p:spTree>
    <p:extLst>
      <p:ext uri="{BB962C8B-B14F-4D97-AF65-F5344CB8AC3E}">
        <p14:creationId xmlns:p14="http://schemas.microsoft.com/office/powerpoint/2010/main" val="1981475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8" grpId="0"/>
      <p:bldP spid="13" grpId="0"/>
      <p:bldP spid="15" grpId="0"/>
      <p:bldP spid="17" grpId="0"/>
      <p:bldP spid="19" grpId="0"/>
      <p:bldP spid="22" grpId="0"/>
      <p:bldP spid="23" grpId="0"/>
      <p:bldP spid="25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647</Words>
  <Application>Microsoft Office PowerPoint</Application>
  <PresentationFormat>شاشة عريضة</PresentationFormat>
  <Paragraphs>152</Paragraphs>
  <Slides>10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Lucida Calligraphy</vt:lpstr>
      <vt:lpstr>Monotype Corsiva</vt:lpstr>
      <vt:lpstr>Times New Roman</vt:lpstr>
      <vt:lpstr>Trebuchet MS</vt:lpstr>
      <vt:lpstr>Tw Cen MT</vt:lpstr>
      <vt:lpstr>Wingdings 3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السيد عبدالعزيز محمود الحلاج</dc:creator>
  <cp:lastModifiedBy>محمد السيد عبدالعزيز محمود الحلاج</cp:lastModifiedBy>
  <cp:revision>16</cp:revision>
  <dcterms:created xsi:type="dcterms:W3CDTF">2021-04-15T22:11:41Z</dcterms:created>
  <dcterms:modified xsi:type="dcterms:W3CDTF">2026-03-17T20:46:47Z</dcterms:modified>
</cp:coreProperties>
</file>