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352" r:id="rId8"/>
    <p:sldId id="353" r:id="rId9"/>
    <p:sldId id="354" r:id="rId10"/>
    <p:sldId id="355" r:id="rId11"/>
    <p:sldId id="356" r:id="rId12"/>
    <p:sldId id="357" r:id="rId13"/>
    <p:sldId id="362" r:id="rId14"/>
    <p:sldId id="358" r:id="rId15"/>
    <p:sldId id="363" r:id="rId16"/>
    <p:sldId id="314" r:id="rId17"/>
    <p:sldId id="315" r:id="rId18"/>
    <p:sldId id="1521" r:id="rId19"/>
    <p:sldId id="1533" r:id="rId20"/>
    <p:sldId id="1534" r:id="rId21"/>
    <p:sldId id="1522" r:id="rId22"/>
    <p:sldId id="1530" r:id="rId23"/>
    <p:sldId id="1535" r:id="rId24"/>
    <p:sldId id="1536" r:id="rId25"/>
    <p:sldId id="1537" r:id="rId26"/>
    <p:sldId id="1538" r:id="rId27"/>
    <p:sldId id="1539" r:id="rId28"/>
    <p:sldId id="1540" r:id="rId29"/>
    <p:sldId id="1545" r:id="rId30"/>
    <p:sldId id="263" r:id="rId31"/>
    <p:sldId id="1547" r:id="rId32"/>
    <p:sldId id="1541" r:id="rId33"/>
    <p:sldId id="1546" r:id="rId34"/>
    <p:sldId id="1543" r:id="rId35"/>
    <p:sldId id="1544" r:id="rId36"/>
    <p:sldId id="1548" r:id="rId37"/>
    <p:sldId id="1549" r:id="rId38"/>
    <p:sldId id="1550" r:id="rId39"/>
    <p:sldId id="1551" r:id="rId40"/>
    <p:sldId id="1554" r:id="rId41"/>
    <p:sldId id="1552" r:id="rId42"/>
    <p:sldId id="1555" r:id="rId43"/>
    <p:sldId id="1557" r:id="rId44"/>
    <p:sldId id="1558" r:id="rId45"/>
    <p:sldId id="1559" r:id="rId46"/>
    <p:sldId id="1560" r:id="rId47"/>
    <p:sldId id="1561" r:id="rId48"/>
    <p:sldId id="1562" r:id="rId49"/>
    <p:sldId id="1584" r:id="rId50"/>
    <p:sldId id="1556" r:id="rId51"/>
    <p:sldId id="1563" r:id="rId52"/>
    <p:sldId id="1564" r:id="rId53"/>
    <p:sldId id="1574" r:id="rId54"/>
    <p:sldId id="1565" r:id="rId55"/>
    <p:sldId id="1578" r:id="rId56"/>
    <p:sldId id="1566" r:id="rId57"/>
    <p:sldId id="1579" r:id="rId58"/>
    <p:sldId id="1581" r:id="rId59"/>
    <p:sldId id="1567" r:id="rId60"/>
    <p:sldId id="1580" r:id="rId61"/>
    <p:sldId id="1582" r:id="rId62"/>
    <p:sldId id="1568" r:id="rId63"/>
    <p:sldId id="1569" r:id="rId64"/>
    <p:sldId id="1570" r:id="rId65"/>
    <p:sldId id="1583" r:id="rId66"/>
    <p:sldId id="1571" r:id="rId67"/>
    <p:sldId id="1585" r:id="rId68"/>
    <p:sldId id="1572" r:id="rId69"/>
    <p:sldId id="1586" r:id="rId70"/>
    <p:sldId id="1575" r:id="rId71"/>
    <p:sldId id="1573" r:id="rId72"/>
    <p:sldId id="1587" r:id="rId73"/>
    <p:sldId id="1576" r:id="rId74"/>
    <p:sldId id="1577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00CC00"/>
    <a:srgbClr val="FFFF00"/>
    <a:srgbClr val="99CC00"/>
    <a:srgbClr val="0033CC"/>
    <a:srgbClr val="3333CC"/>
    <a:srgbClr val="0000FF"/>
    <a:srgbClr val="CC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2E00-F648-448E-8109-5F84AE392DA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CBEA-898C-4EA5-A0DF-E612B426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32.emf"/><Relationship Id="rId4" Type="http://schemas.openxmlformats.org/officeDocument/2006/relationships/image" Target="../media/image25.png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11.wdp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13.wdp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2.emf"/><Relationship Id="rId3" Type="http://schemas.openxmlformats.org/officeDocument/2006/relationships/image" Target="../media/image68.emf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image" Target="../media/image67.emf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75.png"/><Relationship Id="rId5" Type="http://schemas.openxmlformats.org/officeDocument/2006/relationships/image" Target="../media/image70.emf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4" Type="http://schemas.openxmlformats.org/officeDocument/2006/relationships/image" Target="../media/image69.emf"/><Relationship Id="rId9" Type="http://schemas.openxmlformats.org/officeDocument/2006/relationships/image" Target="../media/image73.png"/><Relationship Id="rId14" Type="http://schemas.openxmlformats.org/officeDocument/2006/relationships/image" Target="../media/image7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89.png"/><Relationship Id="rId4" Type="http://schemas.microsoft.com/office/2007/relationships/hdphoto" Target="../media/hdphoto16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microsoft.com/office/2007/relationships/hdphoto" Target="../media/hdphoto20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98.emf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9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emf"/><Relationship Id="rId4" Type="http://schemas.microsoft.com/office/2007/relationships/hdphoto" Target="../media/hdphoto2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emf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13.emf"/><Relationship Id="rId7" Type="http://schemas.openxmlformats.org/officeDocument/2006/relationships/image" Target="../media/image110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17.emf"/><Relationship Id="rId4" Type="http://schemas.openxmlformats.org/officeDocument/2006/relationships/image" Target="../media/image114.emf"/><Relationship Id="rId9" Type="http://schemas.openxmlformats.org/officeDocument/2006/relationships/image" Target="../media/image11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0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19.emf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19.emf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23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2FFF392-2362-56C5-2276-CBD0B1E0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98474"/>
            <a:ext cx="9017389" cy="6583680"/>
          </a:xfrm>
          <a:prstGeom prst="rect">
            <a:avLst/>
          </a:prstGeom>
        </p:spPr>
      </p:pic>
      <p:sp>
        <p:nvSpPr>
          <p:cNvPr id="4" name="موجة مزدوجة 3">
            <a:extLst>
              <a:ext uri="{FF2B5EF4-FFF2-40B4-BE49-F238E27FC236}">
                <a16:creationId xmlns:a16="http://schemas.microsoft.com/office/drawing/2014/main" id="{C25E2FDC-EC91-50F2-EA9A-534013D5DD80}"/>
              </a:ext>
            </a:extLst>
          </p:cNvPr>
          <p:cNvSpPr/>
          <p:nvPr/>
        </p:nvSpPr>
        <p:spPr>
          <a:xfrm>
            <a:off x="451604" y="1954461"/>
            <a:ext cx="7482574" cy="2331184"/>
          </a:xfrm>
          <a:prstGeom prst="doubleWave">
            <a:avLst>
              <a:gd name="adj1" fmla="val 6250"/>
              <a:gd name="adj2" fmla="val 10000"/>
            </a:avLst>
          </a:prstGeom>
          <a:noFill/>
          <a:ln w="123825" cmpd="thickThin">
            <a:solidFill>
              <a:srgbClr val="F6C3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KW" sz="5400" b="1" dirty="0">
                <a:ln/>
                <a:solidFill>
                  <a:schemeClr val="accent4"/>
                </a:solidFill>
              </a:rPr>
              <a:t>تـابـع دالة التـوزيع التـراكمي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3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46190" y="204608"/>
            <a:ext cx="6995858" cy="162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14"/>
          <p:cNvSpPr/>
          <p:nvPr/>
        </p:nvSpPr>
        <p:spPr>
          <a:xfrm>
            <a:off x="7342048" y="1828800"/>
            <a:ext cx="1424704" cy="619494"/>
          </a:xfrm>
          <a:prstGeom prst="roundRect">
            <a:avLst/>
          </a:prstGeom>
          <a:solidFill>
            <a:srgbClr val="F6C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9" y="2163165"/>
            <a:ext cx="5894656" cy="619494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36"/>
          <a:stretch/>
        </p:blipFill>
        <p:spPr bwMode="auto">
          <a:xfrm>
            <a:off x="2328728" y="3132554"/>
            <a:ext cx="4032449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18888F0-8D8F-F40E-C4B0-C0021844DDC2}"/>
              </a:ext>
            </a:extLst>
          </p:cNvPr>
          <p:cNvSpPr txBox="1"/>
          <p:nvPr/>
        </p:nvSpPr>
        <p:spPr>
          <a:xfrm>
            <a:off x="7342048" y="204608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مثال 15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451B77-A1B7-D9C8-4761-3A749FEF4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1" t="21164" r="7664" b="57671"/>
          <a:stretch/>
        </p:blipFill>
        <p:spPr bwMode="auto">
          <a:xfrm>
            <a:off x="6373957" y="3610821"/>
            <a:ext cx="2278966" cy="52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B4FEF-A3A9-FA48-BC9A-96788692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2" b="6479"/>
          <a:stretch/>
        </p:blipFill>
        <p:spPr bwMode="auto">
          <a:xfrm>
            <a:off x="2341508" y="3669027"/>
            <a:ext cx="4032449" cy="94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4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7740352" y="188640"/>
            <a:ext cx="1296144" cy="1296144"/>
            <a:chOff x="7875240" y="-27384"/>
            <a:chExt cx="1296144" cy="1296144"/>
          </a:xfrm>
          <a:solidFill>
            <a:srgbClr val="F6C3FF"/>
          </a:solidFill>
        </p:grpSpPr>
        <p:sp>
          <p:nvSpPr>
            <p:cNvPr id="2" name="وسيلة شرح على شكل سحابة 1"/>
            <p:cNvSpPr/>
            <p:nvPr/>
          </p:nvSpPr>
          <p:spPr>
            <a:xfrm>
              <a:off x="7875240" y="-27384"/>
              <a:ext cx="1296144" cy="1296144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663" y="454000"/>
              <a:ext cx="885825" cy="5267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4664"/>
            <a:ext cx="3456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719906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8100392" y="3187824"/>
            <a:ext cx="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7812360" y="3187824"/>
            <a:ext cx="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6804248" y="3140968"/>
            <a:ext cx="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220073" y="3681028"/>
            <a:ext cx="1584175" cy="10441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8C2187-3FB9-E9AA-2F40-5474AC2E81BC}"/>
              </a:ext>
            </a:extLst>
          </p:cNvPr>
          <p:cNvGrpSpPr/>
          <p:nvPr/>
        </p:nvGrpSpPr>
        <p:grpSpPr>
          <a:xfrm>
            <a:off x="1475657" y="1839404"/>
            <a:ext cx="6264696" cy="845902"/>
            <a:chOff x="1475657" y="1839404"/>
            <a:chExt cx="6264696" cy="845902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7" y="1916832"/>
              <a:ext cx="6264696" cy="768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C5DEE0F-EB55-49C6-B08A-604ECA51951B}"/>
                </a:ext>
              </a:extLst>
            </p:cNvPr>
            <p:cNvSpPr txBox="1"/>
            <p:nvPr/>
          </p:nvSpPr>
          <p:spPr>
            <a:xfrm>
              <a:off x="1659987" y="1839404"/>
              <a:ext cx="5084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ar-KW" sz="2400" dirty="0"/>
                <a:t>55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7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1" r="-1" b="83574"/>
          <a:stretch/>
        </p:blipFill>
        <p:spPr bwMode="auto">
          <a:xfrm>
            <a:off x="6428934" y="91782"/>
            <a:ext cx="2463545" cy="4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7986372" y="2520431"/>
            <a:ext cx="906108" cy="1125380"/>
            <a:chOff x="8078663" y="143380"/>
            <a:chExt cx="906108" cy="1125380"/>
          </a:xfrm>
          <a:solidFill>
            <a:srgbClr val="F6C3FF"/>
          </a:solidFill>
        </p:grpSpPr>
        <p:sp>
          <p:nvSpPr>
            <p:cNvPr id="4" name="وسيلة شرح على شكل سحابة 3"/>
            <p:cNvSpPr/>
            <p:nvPr/>
          </p:nvSpPr>
          <p:spPr>
            <a:xfrm>
              <a:off x="8078663" y="143380"/>
              <a:ext cx="906108" cy="1125380"/>
            </a:xfrm>
            <a:prstGeom prst="cloudCallout">
              <a:avLst>
                <a:gd name="adj1" fmla="val -16492"/>
                <a:gd name="adj2" fmla="val 4079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349" y="454000"/>
              <a:ext cx="604911" cy="5267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4"/>
          <a:stretch/>
        </p:blipFill>
        <p:spPr bwMode="auto">
          <a:xfrm>
            <a:off x="5147837" y="6110645"/>
            <a:ext cx="1893801" cy="6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FFC5085-288E-278C-059C-65325A632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8649" r="21715" b="10790"/>
          <a:stretch/>
        </p:blipFill>
        <p:spPr bwMode="auto">
          <a:xfrm>
            <a:off x="205692" y="740641"/>
            <a:ext cx="3141570" cy="619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D4AE41-1120-2106-EB5B-422F43B4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233" r="9134" b="79507"/>
          <a:stretch/>
        </p:blipFill>
        <p:spPr bwMode="auto">
          <a:xfrm>
            <a:off x="251520" y="135707"/>
            <a:ext cx="2686929" cy="39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199E7D4-2E9D-A382-613C-6079BD3BF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1" t="33501" r="7200" b="48439"/>
          <a:stretch/>
        </p:blipFill>
        <p:spPr bwMode="auto">
          <a:xfrm>
            <a:off x="5289452" y="984738"/>
            <a:ext cx="3141570" cy="4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FA15D9A-60B6-ACDB-2F42-14D6AF6F1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33501" r="56220" b="48439"/>
          <a:stretch/>
        </p:blipFill>
        <p:spPr bwMode="auto">
          <a:xfrm>
            <a:off x="3967088" y="984737"/>
            <a:ext cx="1322363" cy="4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014BC0F-0B88-1C0A-D021-9AFEFB987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1" t="51374" r="7200" b="30679"/>
          <a:stretch/>
        </p:blipFill>
        <p:spPr bwMode="auto">
          <a:xfrm>
            <a:off x="5289451" y="1461123"/>
            <a:ext cx="3141570" cy="47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DAB49E8-73D6-9C9F-AC4C-B1B7F0755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51373" r="56219" b="32998"/>
          <a:stretch/>
        </p:blipFill>
        <p:spPr bwMode="auto">
          <a:xfrm>
            <a:off x="3756074" y="1379294"/>
            <a:ext cx="1533376" cy="4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0A42B2E-3633-5CEC-FBD1-190BF3998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67002" r="7200" b="15440"/>
          <a:stretch/>
        </p:blipFill>
        <p:spPr bwMode="auto">
          <a:xfrm>
            <a:off x="3967088" y="1877694"/>
            <a:ext cx="4463933" cy="4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543BBA-E738-FB14-70C0-A9C7F1104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t="84560" r="37781" b="-3981"/>
          <a:stretch/>
        </p:blipFill>
        <p:spPr bwMode="auto">
          <a:xfrm>
            <a:off x="2699189" y="1892661"/>
            <a:ext cx="1296145" cy="51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99AA0E3D-6237-F46E-3758-B9B4368DBDD3}"/>
              </a:ext>
            </a:extLst>
          </p:cNvPr>
          <p:cNvCxnSpPr>
            <a:cxnSpLocks/>
          </p:cNvCxnSpPr>
          <p:nvPr/>
        </p:nvCxnSpPr>
        <p:spPr>
          <a:xfrm>
            <a:off x="351692" y="2454648"/>
            <a:ext cx="8540788" cy="0"/>
          </a:xfrm>
          <a:prstGeom prst="line">
            <a:avLst/>
          </a:prstGeom>
          <a:ln w="38100">
            <a:solidFill>
              <a:srgbClr val="F6C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98333E-40F2-6541-A8D6-26B4593555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-16000" contrast="39000"/>
          </a:blip>
          <a:srcRect l="4885" b="19430"/>
          <a:stretch/>
        </p:blipFill>
        <p:spPr>
          <a:xfrm>
            <a:off x="49591" y="3095560"/>
            <a:ext cx="7661146" cy="298766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9E7F533-75F4-B7DA-35B2-A0762B2A1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19000" contrast="43000"/>
          </a:blip>
          <a:stretch>
            <a:fillRect/>
          </a:stretch>
        </p:blipFill>
        <p:spPr>
          <a:xfrm>
            <a:off x="49592" y="2554481"/>
            <a:ext cx="7730762" cy="579422"/>
          </a:xfrm>
          <a:prstGeom prst="rect">
            <a:avLst/>
          </a:prstGeom>
        </p:spPr>
      </p:pic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2BA39F56-D113-A5B3-AF24-077069BD57EF}"/>
              </a:ext>
            </a:extLst>
          </p:cNvPr>
          <p:cNvSpPr/>
          <p:nvPr/>
        </p:nvSpPr>
        <p:spPr>
          <a:xfrm>
            <a:off x="6977574" y="3924559"/>
            <a:ext cx="365761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CFD36224-482A-4113-636B-AE2086F9E985}"/>
              </a:ext>
            </a:extLst>
          </p:cNvPr>
          <p:cNvSpPr/>
          <p:nvPr/>
        </p:nvSpPr>
        <p:spPr>
          <a:xfrm>
            <a:off x="5875496" y="2819718"/>
            <a:ext cx="365761" cy="352019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DA063401-FE6B-0CC6-AC34-CF7B079D47E3}"/>
              </a:ext>
            </a:extLst>
          </p:cNvPr>
          <p:cNvCxnSpPr>
            <a:cxnSpLocks/>
          </p:cNvCxnSpPr>
          <p:nvPr/>
        </p:nvCxnSpPr>
        <p:spPr>
          <a:xfrm flipH="1">
            <a:off x="5875496" y="4276578"/>
            <a:ext cx="11661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82BAED0D-8E30-B04B-6165-EC318B3E5B98}"/>
              </a:ext>
            </a:extLst>
          </p:cNvPr>
          <p:cNvSpPr/>
          <p:nvPr/>
        </p:nvSpPr>
        <p:spPr>
          <a:xfrm>
            <a:off x="5805880" y="3984255"/>
            <a:ext cx="482482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3D5B518F-2CE3-3C74-6EFA-239C6795D6F4}"/>
              </a:ext>
            </a:extLst>
          </p:cNvPr>
          <p:cNvSpPr/>
          <p:nvPr/>
        </p:nvSpPr>
        <p:spPr>
          <a:xfrm>
            <a:off x="6977573" y="4271509"/>
            <a:ext cx="365761" cy="352019"/>
          </a:xfrm>
          <a:prstGeom prst="ellipse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84391E13-9542-8E46-9B6C-82C75E26F16D}"/>
              </a:ext>
            </a:extLst>
          </p:cNvPr>
          <p:cNvCxnSpPr>
            <a:cxnSpLocks/>
          </p:cNvCxnSpPr>
          <p:nvPr/>
        </p:nvCxnSpPr>
        <p:spPr>
          <a:xfrm flipH="1">
            <a:off x="6019150" y="4623528"/>
            <a:ext cx="1166142" cy="0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D6055F72-0116-E595-79E7-DD3DD7634BED}"/>
              </a:ext>
            </a:extLst>
          </p:cNvPr>
          <p:cNvSpPr/>
          <p:nvPr/>
        </p:nvSpPr>
        <p:spPr>
          <a:xfrm>
            <a:off x="5817135" y="4303892"/>
            <a:ext cx="482482" cy="352019"/>
          </a:xfrm>
          <a:prstGeom prst="ellipse">
            <a:avLst/>
          </a:prstGeom>
          <a:noFill/>
          <a:ln w="38100"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32887967-B349-8B05-8AF4-5FB632BDA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38220" b="83574"/>
          <a:stretch/>
        </p:blipFill>
        <p:spPr bwMode="auto">
          <a:xfrm>
            <a:off x="3756074" y="91782"/>
            <a:ext cx="2686929" cy="4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069A4434-C40A-5BDE-C200-0D61E199C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0" t="18060" r="35806" b="66638"/>
          <a:stretch/>
        </p:blipFill>
        <p:spPr bwMode="auto">
          <a:xfrm>
            <a:off x="4740812" y="573164"/>
            <a:ext cx="1856936" cy="4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05FB0AA1-7E3B-FD72-DBC6-3B2D1CD7D5C7}"/>
              </a:ext>
            </a:extLst>
          </p:cNvPr>
          <p:cNvSpPr/>
          <p:nvPr/>
        </p:nvSpPr>
        <p:spPr>
          <a:xfrm>
            <a:off x="7344976" y="3310295"/>
            <a:ext cx="365761" cy="352019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4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4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82C52D1-00D0-FAFD-C49A-98D59DC2D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6000"/>
          </a:blip>
          <a:srcRect l="40995"/>
          <a:stretch/>
        </p:blipFill>
        <p:spPr>
          <a:xfrm>
            <a:off x="225082" y="1509211"/>
            <a:ext cx="5584875" cy="42304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3DCEDE-A900-FB0D-0D8A-B3FA950B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23000"/>
          </a:blip>
          <a:srcRect b="50975"/>
          <a:stretch/>
        </p:blipFill>
        <p:spPr>
          <a:xfrm>
            <a:off x="1987304" y="172252"/>
            <a:ext cx="5758004" cy="3817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105C37-7F99-A45F-146F-DBA5181BC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99" y="615461"/>
            <a:ext cx="1376127" cy="3892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47CD7E3-E189-7F6D-22E7-1AF88F66C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040" y="669782"/>
            <a:ext cx="1738265" cy="33497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4248F1-2E99-E274-6CD6-FF14F6EB3018}"/>
              </a:ext>
            </a:extLst>
          </p:cNvPr>
          <p:cNvSpPr txBox="1"/>
          <p:nvPr/>
        </p:nvSpPr>
        <p:spPr>
          <a:xfrm>
            <a:off x="7890302" y="153796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حاول 15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8F3F38A-7CC6-2A77-DB78-9F7A23291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55" y="1058412"/>
            <a:ext cx="1412341" cy="37119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50E517D-C4AF-AA6F-9F9B-A5B0BD50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59" y="1624253"/>
            <a:ext cx="1376127" cy="389299"/>
          </a:xfrm>
          <a:prstGeom prst="rect">
            <a:avLst/>
          </a:prstGeom>
        </p:spPr>
      </p:pic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52AD06A-8B13-DD97-0AFA-46356D39FFDC}"/>
              </a:ext>
            </a:extLst>
          </p:cNvPr>
          <p:cNvSpPr/>
          <p:nvPr/>
        </p:nvSpPr>
        <p:spPr>
          <a:xfrm>
            <a:off x="7153661" y="810110"/>
            <a:ext cx="1424704" cy="619494"/>
          </a:xfrm>
          <a:prstGeom prst="roundRect">
            <a:avLst/>
          </a:prstGeom>
          <a:solidFill>
            <a:srgbClr val="F6C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73FA741-D4A4-D407-5E2B-1139A3CFE5A7}"/>
              </a:ext>
            </a:extLst>
          </p:cNvPr>
          <p:cNvSpPr/>
          <p:nvPr/>
        </p:nvSpPr>
        <p:spPr>
          <a:xfrm>
            <a:off x="4862992" y="3118393"/>
            <a:ext cx="365761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E78ADBC-CC02-5BFA-DCBD-CF6306CF41EA}"/>
              </a:ext>
            </a:extLst>
          </p:cNvPr>
          <p:cNvSpPr/>
          <p:nvPr/>
        </p:nvSpPr>
        <p:spPr>
          <a:xfrm>
            <a:off x="2658794" y="2013552"/>
            <a:ext cx="541605" cy="352019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88FA3B3E-982F-5E1D-3981-70DFAC08E439}"/>
              </a:ext>
            </a:extLst>
          </p:cNvPr>
          <p:cNvCxnSpPr>
            <a:cxnSpLocks/>
          </p:cNvCxnSpPr>
          <p:nvPr/>
        </p:nvCxnSpPr>
        <p:spPr>
          <a:xfrm flipH="1">
            <a:off x="3200399" y="3470412"/>
            <a:ext cx="1726657" cy="264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5285FC13-8DA4-F41A-28C7-B600AEFBFCCD}"/>
              </a:ext>
            </a:extLst>
          </p:cNvPr>
          <p:cNvSpPr/>
          <p:nvPr/>
        </p:nvSpPr>
        <p:spPr>
          <a:xfrm>
            <a:off x="2717917" y="3144810"/>
            <a:ext cx="482482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C64983BA-6DB8-771E-8E30-C1B4FB7C652F}"/>
              </a:ext>
            </a:extLst>
          </p:cNvPr>
          <p:cNvSpPr/>
          <p:nvPr/>
        </p:nvSpPr>
        <p:spPr>
          <a:xfrm>
            <a:off x="5345723" y="2506964"/>
            <a:ext cx="250432" cy="278440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F52BE846-F079-D148-236B-AC5BFBA2DC39}"/>
              </a:ext>
            </a:extLst>
          </p:cNvPr>
          <p:cNvSpPr/>
          <p:nvPr/>
        </p:nvSpPr>
        <p:spPr>
          <a:xfrm>
            <a:off x="4840538" y="3544053"/>
            <a:ext cx="365761" cy="352019"/>
          </a:xfrm>
          <a:prstGeom prst="ellipse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21737E38-3A08-9BDC-09E9-DC659BDAA00B}"/>
              </a:ext>
            </a:extLst>
          </p:cNvPr>
          <p:cNvCxnSpPr>
            <a:cxnSpLocks/>
          </p:cNvCxnSpPr>
          <p:nvPr/>
        </p:nvCxnSpPr>
        <p:spPr>
          <a:xfrm flipH="1" flipV="1">
            <a:off x="3270739" y="3896071"/>
            <a:ext cx="1777518" cy="1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BB4FC3D-F234-F3C0-BC90-CEB58A5BD8F2}"/>
              </a:ext>
            </a:extLst>
          </p:cNvPr>
          <p:cNvSpPr/>
          <p:nvPr/>
        </p:nvSpPr>
        <p:spPr>
          <a:xfrm>
            <a:off x="2602525" y="3544052"/>
            <a:ext cx="668214" cy="352019"/>
          </a:xfrm>
          <a:prstGeom prst="ellipse">
            <a:avLst/>
          </a:prstGeom>
          <a:noFill/>
          <a:ln w="38100"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B92D47F-0A66-4C7D-0D06-6183EF8A1F00}"/>
              </a:ext>
            </a:extLst>
          </p:cNvPr>
          <p:cNvSpPr txBox="1"/>
          <p:nvPr/>
        </p:nvSpPr>
        <p:spPr>
          <a:xfrm>
            <a:off x="6582426" y="2038286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من الجدول </a:t>
            </a:r>
            <a:r>
              <a:rPr lang="ar-KW" sz="2000" dirty="0"/>
              <a:t>د(2)= 0,294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D3D72FD-04A9-3C9F-E92F-76701ACD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048" y="2712100"/>
            <a:ext cx="1738265" cy="334978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D62B6F4-9A3B-FB40-ED6B-FA76661D57B5}"/>
              </a:ext>
            </a:extLst>
          </p:cNvPr>
          <p:cNvSpPr txBox="1"/>
          <p:nvPr/>
        </p:nvSpPr>
        <p:spPr>
          <a:xfrm>
            <a:off x="5879349" y="2679534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/>
              <a:t>= د(2)+ د(3)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79EE9D9-7D46-9920-6118-D90E1642DAD5}"/>
              </a:ext>
            </a:extLst>
          </p:cNvPr>
          <p:cNvSpPr txBox="1"/>
          <p:nvPr/>
        </p:nvSpPr>
        <p:spPr>
          <a:xfrm>
            <a:off x="7545963" y="3083510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من الجدول </a:t>
            </a:r>
            <a:r>
              <a:rPr lang="ar-KW" sz="2000" dirty="0"/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D05A5F5-25AB-9DB3-0C80-2C0C6E2E9F8F}"/>
              </a:ext>
            </a:extLst>
          </p:cNvPr>
          <p:cNvSpPr txBox="1"/>
          <p:nvPr/>
        </p:nvSpPr>
        <p:spPr>
          <a:xfrm>
            <a:off x="5975407" y="3098899"/>
            <a:ext cx="160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1800" b="1" dirty="0"/>
              <a:t>0,294+0,147</a:t>
            </a:r>
            <a:endParaRPr lang="en-US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9E7A48D-B90A-2A03-639E-3840C1C1D5AF}"/>
              </a:ext>
            </a:extLst>
          </p:cNvPr>
          <p:cNvSpPr txBox="1"/>
          <p:nvPr/>
        </p:nvSpPr>
        <p:spPr>
          <a:xfrm>
            <a:off x="5692683" y="3491889"/>
            <a:ext cx="1922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b="1" dirty="0"/>
              <a:t>= 0,441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2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9" grpId="0"/>
      <p:bldP spid="31" grpId="0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8"/>
          <a:stretch/>
        </p:blipFill>
        <p:spPr bwMode="auto">
          <a:xfrm>
            <a:off x="1259633" y="793282"/>
            <a:ext cx="7488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14"/>
          <p:cNvSpPr/>
          <p:nvPr/>
        </p:nvSpPr>
        <p:spPr>
          <a:xfrm>
            <a:off x="7436521" y="1381361"/>
            <a:ext cx="1424704" cy="619494"/>
          </a:xfrm>
          <a:prstGeom prst="roundRect">
            <a:avLst/>
          </a:prstGeom>
          <a:solidFill>
            <a:srgbClr val="F6C3FF"/>
          </a:solidFill>
          <a:ln>
            <a:solidFill>
              <a:srgbClr val="F6C3FF"/>
            </a:solidFill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0BB10F3-5615-2E64-05B1-CEAD99A096F3}"/>
              </a:ext>
            </a:extLst>
          </p:cNvPr>
          <p:cNvSpPr txBox="1"/>
          <p:nvPr/>
        </p:nvSpPr>
        <p:spPr>
          <a:xfrm>
            <a:off x="5004049" y="276617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مثال 16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A030978-33B7-88D4-7B53-6238914D3B6D}"/>
              </a:ext>
            </a:extLst>
          </p:cNvPr>
          <p:cNvSpPr txBox="1"/>
          <p:nvPr/>
        </p:nvSpPr>
        <p:spPr>
          <a:xfrm>
            <a:off x="3522262" y="1429105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/>
              <a:t>, س =5 </a:t>
            </a:r>
            <a:endParaRPr lang="en-US" sz="20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5C8D263-D260-D205-B662-09EFF36D6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 contrast="46000"/>
          </a:blip>
          <a:srcRect l="40995"/>
          <a:stretch/>
        </p:blipFill>
        <p:spPr>
          <a:xfrm>
            <a:off x="168812" y="2141078"/>
            <a:ext cx="5584875" cy="4230408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3D55107-3DD7-D6FD-AF6D-B617424A9B58}"/>
              </a:ext>
            </a:extLst>
          </p:cNvPr>
          <p:cNvSpPr/>
          <p:nvPr/>
        </p:nvSpPr>
        <p:spPr>
          <a:xfrm>
            <a:off x="281354" y="2646598"/>
            <a:ext cx="541605" cy="352019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30F81392-0D0E-A81F-10E3-19FC23003A66}"/>
              </a:ext>
            </a:extLst>
          </p:cNvPr>
          <p:cNvCxnSpPr>
            <a:cxnSpLocks/>
          </p:cNvCxnSpPr>
          <p:nvPr/>
        </p:nvCxnSpPr>
        <p:spPr>
          <a:xfrm flipH="1">
            <a:off x="822959" y="5191273"/>
            <a:ext cx="38802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74F788C-F759-6DD5-1ABA-C04C6B8055B2}"/>
              </a:ext>
            </a:extLst>
          </p:cNvPr>
          <p:cNvSpPr/>
          <p:nvPr/>
        </p:nvSpPr>
        <p:spPr>
          <a:xfrm>
            <a:off x="340477" y="4898118"/>
            <a:ext cx="482482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EAE6E2D3-190E-A6E6-B2EC-17CBB8C1FE1D}"/>
              </a:ext>
            </a:extLst>
          </p:cNvPr>
          <p:cNvSpPr/>
          <p:nvPr/>
        </p:nvSpPr>
        <p:spPr>
          <a:xfrm>
            <a:off x="5317414" y="3109201"/>
            <a:ext cx="250432" cy="278440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91E3289-D695-6C21-CB76-AE57F590576B}"/>
              </a:ext>
            </a:extLst>
          </p:cNvPr>
          <p:cNvSpPr/>
          <p:nvPr/>
        </p:nvSpPr>
        <p:spPr>
          <a:xfrm>
            <a:off x="4768620" y="4898117"/>
            <a:ext cx="365761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5503E3-CC7C-1219-2B91-F7A844C60252}"/>
              </a:ext>
            </a:extLst>
          </p:cNvPr>
          <p:cNvSpPr txBox="1"/>
          <p:nvPr/>
        </p:nvSpPr>
        <p:spPr>
          <a:xfrm>
            <a:off x="6904917" y="2246488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من الجدول  د (5) 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F9EDD6D-3123-1CC8-D8B3-98DF8DA6C3C5}"/>
              </a:ext>
            </a:extLst>
          </p:cNvPr>
          <p:cNvSpPr txBox="1"/>
          <p:nvPr/>
        </p:nvSpPr>
        <p:spPr>
          <a:xfrm>
            <a:off x="6158897" y="2256095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0,219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14C7825-57F1-3F24-A7D5-72E5A7F7BD31}"/>
              </a:ext>
            </a:extLst>
          </p:cNvPr>
          <p:cNvSpPr txBox="1"/>
          <p:nvPr/>
        </p:nvSpPr>
        <p:spPr>
          <a:xfrm>
            <a:off x="4472217" y="1438712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/>
              <a:t>ن =8 , ل = 0,5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8" grpId="0" animBg="1"/>
      <p:bldP spid="10" grpId="0" animBg="1"/>
      <p:bldP spid="11" grpId="0" animBg="1"/>
      <p:bldP spid="12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B1A4D42-393D-3F05-FBA3-3653E343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1668483" y="403680"/>
            <a:ext cx="6482281" cy="47983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938A170-8DB3-96B9-43E3-8C199AE0C10E}"/>
              </a:ext>
            </a:extLst>
          </p:cNvPr>
          <p:cNvSpPr txBox="1"/>
          <p:nvPr/>
        </p:nvSpPr>
        <p:spPr>
          <a:xfrm>
            <a:off x="7670504" y="357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حاول 16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351B548B-5D9C-CFA1-3A8E-B09F5CD50F27}"/>
              </a:ext>
            </a:extLst>
          </p:cNvPr>
          <p:cNvSpPr/>
          <p:nvPr/>
        </p:nvSpPr>
        <p:spPr>
          <a:xfrm>
            <a:off x="7436521" y="1130593"/>
            <a:ext cx="1424704" cy="619494"/>
          </a:xfrm>
          <a:prstGeom prst="roundRect">
            <a:avLst/>
          </a:prstGeom>
          <a:solidFill>
            <a:srgbClr val="F6C3FF"/>
          </a:solidFill>
          <a:ln>
            <a:solidFill>
              <a:srgbClr val="F6C3FF"/>
            </a:solidFill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475F350-90C6-64BB-B545-4C8BB0A59711}"/>
              </a:ext>
            </a:extLst>
          </p:cNvPr>
          <p:cNvSpPr txBox="1"/>
          <p:nvPr/>
        </p:nvSpPr>
        <p:spPr>
          <a:xfrm>
            <a:off x="5331001" y="1181306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/>
              <a:t>ن =10, ل = 0,5</a:t>
            </a:r>
            <a:endParaRPr lang="en-US" sz="2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186C45-18BC-F474-2FF0-A35B21587278}"/>
              </a:ext>
            </a:extLst>
          </p:cNvPr>
          <p:cNvSpPr txBox="1"/>
          <p:nvPr/>
        </p:nvSpPr>
        <p:spPr>
          <a:xfrm>
            <a:off x="4408524" y="1181306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/>
              <a:t>, س =5 </a:t>
            </a:r>
            <a:endParaRPr lang="en-US" sz="20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7EE78D1-D214-1706-4A2B-421433CC9C4F}"/>
              </a:ext>
            </a:extLst>
          </p:cNvPr>
          <p:cNvSpPr txBox="1"/>
          <p:nvPr/>
        </p:nvSpPr>
        <p:spPr>
          <a:xfrm>
            <a:off x="5554274" y="1591138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من الجدول  د (5) =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84C68F8-EC7D-3280-40F2-DCDA2A5EF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13000" contrast="37000"/>
          </a:blip>
          <a:srcRect/>
          <a:stretch/>
        </p:blipFill>
        <p:spPr>
          <a:xfrm>
            <a:off x="93186" y="2869240"/>
            <a:ext cx="7833789" cy="35850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73EC81-309D-6491-2DE2-039D763CCEC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9000" contrast="43000"/>
          </a:blip>
          <a:stretch>
            <a:fillRect/>
          </a:stretch>
        </p:blipFill>
        <p:spPr>
          <a:xfrm>
            <a:off x="49593" y="2285361"/>
            <a:ext cx="7833790" cy="579422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4BCD2FC7-0E33-DC57-19A5-F80597F6905B}"/>
              </a:ext>
            </a:extLst>
          </p:cNvPr>
          <p:cNvSpPr/>
          <p:nvPr/>
        </p:nvSpPr>
        <p:spPr>
          <a:xfrm>
            <a:off x="3302063" y="2546424"/>
            <a:ext cx="541605" cy="352019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A9D188B4-73ED-F146-0619-CC01F5D2F548}"/>
              </a:ext>
            </a:extLst>
          </p:cNvPr>
          <p:cNvCxnSpPr>
            <a:cxnSpLocks/>
          </p:cNvCxnSpPr>
          <p:nvPr/>
        </p:nvCxnSpPr>
        <p:spPr>
          <a:xfrm flipH="1">
            <a:off x="3594956" y="4931874"/>
            <a:ext cx="3475804" cy="34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C1AF0A1-8A56-D13F-16A3-79BBF57BF841}"/>
              </a:ext>
            </a:extLst>
          </p:cNvPr>
          <p:cNvSpPr/>
          <p:nvPr/>
        </p:nvSpPr>
        <p:spPr>
          <a:xfrm>
            <a:off x="3361186" y="4614646"/>
            <a:ext cx="482482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1DB687F-4C30-F7CA-5229-3127FE969773}"/>
              </a:ext>
            </a:extLst>
          </p:cNvPr>
          <p:cNvSpPr/>
          <p:nvPr/>
        </p:nvSpPr>
        <p:spPr>
          <a:xfrm>
            <a:off x="7494061" y="3116319"/>
            <a:ext cx="250432" cy="278440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7B7CABCB-0C9A-01B7-9C7B-7E1D8071E26A}"/>
              </a:ext>
            </a:extLst>
          </p:cNvPr>
          <p:cNvSpPr/>
          <p:nvPr/>
        </p:nvSpPr>
        <p:spPr>
          <a:xfrm>
            <a:off x="7070760" y="4661780"/>
            <a:ext cx="365761" cy="352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76C9B59-3FD7-1E6D-A30F-1D9CB96F2C58}"/>
              </a:ext>
            </a:extLst>
          </p:cNvPr>
          <p:cNvSpPr txBox="1"/>
          <p:nvPr/>
        </p:nvSpPr>
        <p:spPr>
          <a:xfrm>
            <a:off x="4808254" y="1600745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0,246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11" grpId="0" animBg="1"/>
      <p:bldP spid="13" grpId="0" animBg="1"/>
      <p:bldP spid="14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7150" y="407566"/>
            <a:ext cx="80497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والتباين لتوزيع ذات الحدين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Expectation and Variance for Binomial Distribution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306721" y="1838284"/>
            <a:ext cx="4530557" cy="940152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التوقع : 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μ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ن ×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511B00-D4C4-4096-AADB-978808717054}"/>
              </a:ext>
            </a:extLst>
          </p:cNvPr>
          <p:cNvSpPr txBox="1"/>
          <p:nvPr/>
        </p:nvSpPr>
        <p:spPr>
          <a:xfrm>
            <a:off x="1295636" y="3113601"/>
            <a:ext cx="6552728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cs typeface="Arial" panose="020B0604020202020204" pitchFamily="34" charset="0"/>
              </a:rPr>
              <a:t>التباين : </a:t>
            </a:r>
            <a:r>
              <a:rPr lang="en-US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=    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σ</a:t>
            </a:r>
            <a:r>
              <a:rPr lang="ar-KW" sz="2800" b="1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ن </a:t>
            </a:r>
            <a:r>
              <a:rPr lang="ar-KW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×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ل</a:t>
            </a:r>
            <a:r>
              <a:rPr lang="ar-KW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×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(ا-ل )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463AD6-4CCE-4AB4-B0B4-7D05743C5576}"/>
              </a:ext>
            </a:extLst>
          </p:cNvPr>
          <p:cNvSpPr txBox="1"/>
          <p:nvPr/>
        </p:nvSpPr>
        <p:spPr>
          <a:xfrm>
            <a:off x="298238" y="4260780"/>
            <a:ext cx="8547524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cs typeface="Arial" panose="020B0604020202020204" pitchFamily="34" charset="0"/>
              </a:rPr>
              <a:t>الانحراف المعياري :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     =σ  </a:t>
            </a:r>
            <a:r>
              <a:rPr lang="ar-KW" sz="2800" b="1" dirty="0">
                <a:solidFill>
                  <a:prstClr val="black"/>
                </a:solidFill>
                <a:latin typeface="Arial Narrow"/>
              </a:rPr>
              <a:t>ن  ل  (1- ل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 (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1EA9BC3-5BC5-4D44-BE8D-C2BA50CD4854}"/>
              </a:ext>
            </a:extLst>
          </p:cNvPr>
          <p:cNvSpPr/>
          <p:nvPr/>
        </p:nvSpPr>
        <p:spPr>
          <a:xfrm>
            <a:off x="2649467" y="4548460"/>
            <a:ext cx="1856537" cy="395785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E449AF-A044-424E-81AE-BB7F45F9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654" y="3240966"/>
            <a:ext cx="567424" cy="67108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3867C0-2896-10A6-8BE6-7DF1119157FE}"/>
              </a:ext>
            </a:extLst>
          </p:cNvPr>
          <p:cNvSpPr txBox="1"/>
          <p:nvPr/>
        </p:nvSpPr>
        <p:spPr>
          <a:xfrm>
            <a:off x="2175257" y="4355813"/>
            <a:ext cx="375604" cy="735747"/>
          </a:xfrm>
          <a:prstGeom prst="ellipse">
            <a:avLst/>
          </a:prstGeom>
          <a:noFill/>
          <a:ln>
            <a:solidFill>
              <a:srgbClr val="F4DAF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Narrow"/>
              </a:rPr>
              <a:t>=</a:t>
            </a:r>
            <a:endParaRPr lang="en-US" sz="2800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0BE5B01-3463-F77C-CAEB-F10C1641FF7F}"/>
              </a:ext>
            </a:extLst>
          </p:cNvPr>
          <p:cNvGrpSpPr/>
          <p:nvPr/>
        </p:nvGrpSpPr>
        <p:grpSpPr>
          <a:xfrm>
            <a:off x="298238" y="4403330"/>
            <a:ext cx="1934595" cy="735747"/>
            <a:chOff x="1035326" y="5541957"/>
            <a:chExt cx="1934595" cy="735747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7C8C33C-D303-66B6-088A-8B450CB1DB14}"/>
                </a:ext>
              </a:extLst>
            </p:cNvPr>
            <p:cNvSpPr txBox="1"/>
            <p:nvPr/>
          </p:nvSpPr>
          <p:spPr>
            <a:xfrm>
              <a:off x="1035326" y="5541957"/>
              <a:ext cx="1934595" cy="735747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cs typeface="Arial" panose="020B0604020202020204" pitchFamily="34" charset="0"/>
                </a:rPr>
                <a:t>التباين</a:t>
              </a:r>
              <a:endParaRPr lang="en-US" sz="2800" dirty="0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39F12682-D87A-BDD0-477F-61A6108F0F1D}"/>
                </a:ext>
              </a:extLst>
            </p:cNvPr>
            <p:cNvSpPr/>
            <p:nvPr/>
          </p:nvSpPr>
          <p:spPr>
            <a:xfrm>
              <a:off x="1403648" y="5711939"/>
              <a:ext cx="1463517" cy="395785"/>
            </a:xfrm>
            <a:custGeom>
              <a:avLst/>
              <a:gdLst>
                <a:gd name="connsiteX0" fmla="*/ 0 w 2088107"/>
                <a:gd name="connsiteY0" fmla="*/ 0 h 464024"/>
                <a:gd name="connsiteX1" fmla="*/ 1883391 w 2088107"/>
                <a:gd name="connsiteY1" fmla="*/ 0 h 464024"/>
                <a:gd name="connsiteX2" fmla="*/ 1978925 w 2088107"/>
                <a:gd name="connsiteY2" fmla="*/ 464024 h 464024"/>
                <a:gd name="connsiteX3" fmla="*/ 2088107 w 2088107"/>
                <a:gd name="connsiteY3" fmla="*/ 20471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8107" h="464024">
                  <a:moveTo>
                    <a:pt x="0" y="0"/>
                  </a:moveTo>
                  <a:lnTo>
                    <a:pt x="1883391" y="0"/>
                  </a:lnTo>
                  <a:lnTo>
                    <a:pt x="1978925" y="464024"/>
                  </a:lnTo>
                  <a:lnTo>
                    <a:pt x="2088107" y="204717"/>
                  </a:ln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24717FB-1F8A-B12C-795B-87D6B92C6278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noFill/>
          <a:ln w="76200">
            <a:solidFill>
              <a:srgbClr val="E1BA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789632" y="1931704"/>
            <a:ext cx="864096" cy="504056"/>
          </a:xfrm>
          <a:prstGeom prst="round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80312" y="116632"/>
            <a:ext cx="153952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مثال(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ar-KW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ينتج مصنع سيارات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200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سيارة يومياً , إذا كانت نسبة إنتاج السيارات المعيبة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0.01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فأوجد التوقع والتباين والانحراف المعياري لعدد السيارات المعيبة في يوم واحد 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121830" y="2069986"/>
            <a:ext cx="6258482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عدد السيارات المصنعة في اليوم الواحد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ن=200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47586" y="2816257"/>
            <a:ext cx="6636160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نسبة إنتاج السيارات المعيبة في اليوم الواحد   ل=0,01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37C316-0465-46EE-B9A8-D17DB7C9AC23}"/>
              </a:ext>
            </a:extLst>
          </p:cNvPr>
          <p:cNvSpPr txBox="1"/>
          <p:nvPr/>
        </p:nvSpPr>
        <p:spPr>
          <a:xfrm>
            <a:off x="5863597" y="3528985"/>
            <a:ext cx="3016741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التوقع : 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μ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ن ×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ل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A72E847-F5E3-44E4-BA7F-06D42B30ECAB}"/>
              </a:ext>
            </a:extLst>
          </p:cNvPr>
          <p:cNvSpPr txBox="1"/>
          <p:nvPr/>
        </p:nvSpPr>
        <p:spPr>
          <a:xfrm>
            <a:off x="3040264" y="3526004"/>
            <a:ext cx="2776431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200(0,01 )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45F287-A485-47C4-B6F2-DA7D862E6AA9}"/>
              </a:ext>
            </a:extLst>
          </p:cNvPr>
          <p:cNvSpPr txBox="1"/>
          <p:nvPr/>
        </p:nvSpPr>
        <p:spPr>
          <a:xfrm>
            <a:off x="1848830" y="3501634"/>
            <a:ext cx="1144532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80D544-9429-43CE-AD94-5BC5C4C6A2C6}"/>
              </a:ext>
            </a:extLst>
          </p:cNvPr>
          <p:cNvSpPr txBox="1"/>
          <p:nvPr/>
        </p:nvSpPr>
        <p:spPr>
          <a:xfrm>
            <a:off x="5117280" y="4408277"/>
            <a:ext cx="3965873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cs typeface="Arial" panose="020B0604020202020204" pitchFamily="34" charset="0"/>
              </a:rPr>
              <a:t>التباين : </a:t>
            </a:r>
            <a:r>
              <a:rPr lang="en-US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=    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σ</a:t>
            </a:r>
            <a:r>
              <a:rPr lang="ar-KW" sz="2800" b="1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ن </a:t>
            </a:r>
            <a:r>
              <a:rPr lang="ar-KW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×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ل</a:t>
            </a:r>
            <a:r>
              <a:rPr lang="ar-KW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×</a:t>
            </a:r>
            <a:r>
              <a:rPr lang="ar-SA" sz="2800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(ا-ل )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CD8BAF4-C046-4B50-AD46-ADE191A3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545" y="4288138"/>
            <a:ext cx="575374" cy="668581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2BE997-018F-40B4-84B8-6FB197529D18}"/>
              </a:ext>
            </a:extLst>
          </p:cNvPr>
          <p:cNvSpPr txBox="1"/>
          <p:nvPr/>
        </p:nvSpPr>
        <p:spPr>
          <a:xfrm>
            <a:off x="471524" y="4408277"/>
            <a:ext cx="4645756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200(0,01 )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(1-0,01 )=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6A7645D-624A-4092-86B7-AE2A69351385}"/>
              </a:ext>
            </a:extLst>
          </p:cNvPr>
          <p:cNvSpPr txBox="1"/>
          <p:nvPr/>
        </p:nvSpPr>
        <p:spPr>
          <a:xfrm>
            <a:off x="0" y="4394196"/>
            <a:ext cx="1187624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1,98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F4EDA4-DA3E-4999-B4D1-277472F4C9F1}"/>
              </a:ext>
            </a:extLst>
          </p:cNvPr>
          <p:cNvSpPr txBox="1"/>
          <p:nvPr/>
        </p:nvSpPr>
        <p:spPr>
          <a:xfrm>
            <a:off x="3533978" y="5499810"/>
            <a:ext cx="5430510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cs typeface="Arial" panose="020B0604020202020204" pitchFamily="34" charset="0"/>
              </a:rPr>
              <a:t>الانحراف المعياري :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     =σ  </a:t>
            </a:r>
            <a:r>
              <a:rPr lang="ar-KW" sz="2800" b="1" dirty="0">
                <a:solidFill>
                  <a:prstClr val="black"/>
                </a:solidFill>
                <a:latin typeface="Arial Narrow"/>
              </a:rPr>
              <a:t>ن  ل  (1- ل</a:t>
            </a:r>
            <a:r>
              <a:rPr lang="en-US" sz="2800" b="1" dirty="0">
                <a:solidFill>
                  <a:prstClr val="black"/>
                </a:solidFill>
                <a:latin typeface="Arial Narrow"/>
              </a:rPr>
              <a:t> (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B8B2AD9B-84E9-4F69-BD78-BA7AA7515D97}"/>
              </a:ext>
            </a:extLst>
          </p:cNvPr>
          <p:cNvSpPr/>
          <p:nvPr/>
        </p:nvSpPr>
        <p:spPr>
          <a:xfrm>
            <a:off x="3491697" y="5678555"/>
            <a:ext cx="1981643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A76E45-3847-41DF-A3D8-E50B40E3ED43}"/>
              </a:ext>
            </a:extLst>
          </p:cNvPr>
          <p:cNvSpPr txBox="1"/>
          <p:nvPr/>
        </p:nvSpPr>
        <p:spPr>
          <a:xfrm>
            <a:off x="1883478" y="5506825"/>
            <a:ext cx="1650500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   1,98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86F5AAAB-00D6-4F20-BF7D-8897F9DE0948}"/>
              </a:ext>
            </a:extLst>
          </p:cNvPr>
          <p:cNvSpPr/>
          <p:nvPr/>
        </p:nvSpPr>
        <p:spPr>
          <a:xfrm>
            <a:off x="2112304" y="5678554"/>
            <a:ext cx="927960" cy="395785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D561DA-78D5-40DD-BD42-B8DC891DC239}"/>
              </a:ext>
            </a:extLst>
          </p:cNvPr>
          <p:cNvSpPr txBox="1"/>
          <p:nvPr/>
        </p:nvSpPr>
        <p:spPr>
          <a:xfrm>
            <a:off x="-30158" y="5627909"/>
            <a:ext cx="1955488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dirty="0">
                <a:latin typeface="Arial Narrow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mbria Math"/>
                <a:ea typeface="Cambria Math"/>
              </a:rPr>
              <a:t>≈</a:t>
            </a:r>
            <a:r>
              <a:rPr lang="ar-KW" sz="2800" b="1" dirty="0">
                <a:latin typeface="Arial Narrow"/>
              </a:rPr>
              <a:t> 1,4701</a:t>
            </a:r>
            <a:endParaRPr lang="ar-KW" sz="2800" b="1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3E638DA-2873-5070-BC53-5E5CE8D71F71}"/>
              </a:ext>
            </a:extLst>
          </p:cNvPr>
          <p:cNvSpPr/>
          <p:nvPr/>
        </p:nvSpPr>
        <p:spPr>
          <a:xfrm>
            <a:off x="2267744" y="968057"/>
            <a:ext cx="4968552" cy="576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00392" y="1988840"/>
            <a:ext cx="864096" cy="50405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300192" y="116632"/>
            <a:ext cx="261964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ان تحل( 18 )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ينتج مصنع سيارات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350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سيارة يومياً , إذا كانت نسبة إنتاج السيارات المعيبة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0.02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فأوجد التوقع والتباين والانحراف المعياري لعدد السيارات المعيبة في يوم واحد 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1520" y="2492896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السيارات المصنعة في اليوم الواحد                   ن=350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51520" y="3212976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نسبة إنتاج السيارات المعيبة في اليوم الواحد          ل=0.02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37C316-0465-46EE-B9A8-D17DB7C9AC23}"/>
              </a:ext>
            </a:extLst>
          </p:cNvPr>
          <p:cNvSpPr txBox="1"/>
          <p:nvPr/>
        </p:nvSpPr>
        <p:spPr>
          <a:xfrm>
            <a:off x="5545791" y="3731432"/>
            <a:ext cx="3016741" cy="750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μ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 ل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A72E847-F5E3-44E4-BA7F-06D42B30ECAB}"/>
              </a:ext>
            </a:extLst>
          </p:cNvPr>
          <p:cNvSpPr txBox="1"/>
          <p:nvPr/>
        </p:nvSpPr>
        <p:spPr>
          <a:xfrm>
            <a:off x="2879022" y="3736196"/>
            <a:ext cx="2701090" cy="750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350(0,02 )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45F287-A485-47C4-B6F2-DA7D862E6AA9}"/>
              </a:ext>
            </a:extLst>
          </p:cNvPr>
          <p:cNvSpPr txBox="1"/>
          <p:nvPr/>
        </p:nvSpPr>
        <p:spPr>
          <a:xfrm>
            <a:off x="1943913" y="3799117"/>
            <a:ext cx="1144532" cy="750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80D544-9429-43CE-AD94-5BC5C4C6A2C6}"/>
              </a:ext>
            </a:extLst>
          </p:cNvPr>
          <p:cNvSpPr txBox="1"/>
          <p:nvPr/>
        </p:nvSpPr>
        <p:spPr>
          <a:xfrm>
            <a:off x="5389498" y="4574042"/>
            <a:ext cx="3754502" cy="7392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التباين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=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σ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(ا-ل )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CD8BAF4-C046-4B50-AD46-ADE191A3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321" y="4551235"/>
            <a:ext cx="719390" cy="85351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2BE997-018F-40B4-84B8-6FB197529D18}"/>
              </a:ext>
            </a:extLst>
          </p:cNvPr>
          <p:cNvSpPr txBox="1"/>
          <p:nvPr/>
        </p:nvSpPr>
        <p:spPr>
          <a:xfrm>
            <a:off x="783464" y="4602537"/>
            <a:ext cx="4762327" cy="750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350(0</a:t>
            </a:r>
            <a:r>
              <a:rPr lang="ar-KW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02 )  (1-0,02 )=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6A7645D-624A-4092-86B7-AE2A69351385}"/>
              </a:ext>
            </a:extLst>
          </p:cNvPr>
          <p:cNvSpPr txBox="1"/>
          <p:nvPr/>
        </p:nvSpPr>
        <p:spPr>
          <a:xfrm>
            <a:off x="14263" y="4563138"/>
            <a:ext cx="1003935" cy="7392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6,86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F4EDA4-DA3E-4999-B4D1-277472F4C9F1}"/>
              </a:ext>
            </a:extLst>
          </p:cNvPr>
          <p:cNvSpPr txBox="1"/>
          <p:nvPr/>
        </p:nvSpPr>
        <p:spPr>
          <a:xfrm>
            <a:off x="3533978" y="5499810"/>
            <a:ext cx="5430510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الانحراف المعياري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 =σ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 (1- 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B8B2AD9B-84E9-4F69-BD78-BA7AA7515D97}"/>
              </a:ext>
            </a:extLst>
          </p:cNvPr>
          <p:cNvSpPr/>
          <p:nvPr/>
        </p:nvSpPr>
        <p:spPr>
          <a:xfrm>
            <a:off x="3491697" y="5678555"/>
            <a:ext cx="1981643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A76E45-3847-41DF-A3D8-E50B40E3ED43}"/>
              </a:ext>
            </a:extLst>
          </p:cNvPr>
          <p:cNvSpPr txBox="1"/>
          <p:nvPr/>
        </p:nvSpPr>
        <p:spPr>
          <a:xfrm>
            <a:off x="1883478" y="5506825"/>
            <a:ext cx="1650500" cy="7392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 6,86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86F5AAAB-00D6-4F20-BF7D-8897F9DE0948}"/>
              </a:ext>
            </a:extLst>
          </p:cNvPr>
          <p:cNvSpPr/>
          <p:nvPr/>
        </p:nvSpPr>
        <p:spPr>
          <a:xfrm>
            <a:off x="2112304" y="5678554"/>
            <a:ext cx="927960" cy="395785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D561DA-78D5-40DD-BD42-B8DC891DC239}"/>
              </a:ext>
            </a:extLst>
          </p:cNvPr>
          <p:cNvSpPr txBox="1"/>
          <p:nvPr/>
        </p:nvSpPr>
        <p:spPr>
          <a:xfrm>
            <a:off x="-30158" y="5627909"/>
            <a:ext cx="1955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≈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2,6192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2">
            <a:extLst>
              <a:ext uri="{FF2B5EF4-FFF2-40B4-BE49-F238E27FC236}">
                <a16:creationId xmlns:a16="http://schemas.microsoft.com/office/drawing/2014/main" id="{FFECD0F0-B1A0-072F-4F4C-A85FF7545DFA}"/>
              </a:ext>
            </a:extLst>
          </p:cNvPr>
          <p:cNvSpPr/>
          <p:nvPr/>
        </p:nvSpPr>
        <p:spPr>
          <a:xfrm>
            <a:off x="7380312" y="116632"/>
            <a:ext cx="153952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مثال(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ar-KW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3">
            <a:extLst>
              <a:ext uri="{FF2B5EF4-FFF2-40B4-BE49-F238E27FC236}">
                <a16:creationId xmlns:a16="http://schemas.microsoft.com/office/drawing/2014/main" id="{812DE79F-A052-9C8C-8396-EAC47FDA70ED}"/>
              </a:ext>
            </a:extLst>
          </p:cNvPr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 تجربة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اللقاء قطعة نقود متماثلة 5 مرات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فأوجد التوقع والتباين والانحراف المعياري اذا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كان المتغير العشوائي س هو ظهور صورة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مستطيل مستدير الزوايا 1">
            <a:extLst>
              <a:ext uri="{FF2B5EF4-FFF2-40B4-BE49-F238E27FC236}">
                <a16:creationId xmlns:a16="http://schemas.microsoft.com/office/drawing/2014/main" id="{E7289363-F5F1-62CD-2543-80FA32C1DBC1}"/>
              </a:ext>
            </a:extLst>
          </p:cNvPr>
          <p:cNvSpPr/>
          <p:nvPr/>
        </p:nvSpPr>
        <p:spPr>
          <a:xfrm>
            <a:off x="8100392" y="1988840"/>
            <a:ext cx="864096" cy="50405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CB7BF23-D4B5-337E-F8BC-E2A351C0FF2B}"/>
              </a:ext>
            </a:extLst>
          </p:cNvPr>
          <p:cNvSpPr/>
          <p:nvPr/>
        </p:nvSpPr>
        <p:spPr>
          <a:xfrm>
            <a:off x="683568" y="764704"/>
            <a:ext cx="2448272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BD2F6A2-6B37-6BFD-A3A1-7D6DB049EBE8}"/>
              </a:ext>
            </a:extLst>
          </p:cNvPr>
          <p:cNvSpPr/>
          <p:nvPr/>
        </p:nvSpPr>
        <p:spPr>
          <a:xfrm>
            <a:off x="6372200" y="1231410"/>
            <a:ext cx="2448272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6C3CF94-A242-6863-DDFB-0B6011D48642}"/>
              </a:ext>
            </a:extLst>
          </p:cNvPr>
          <p:cNvSpPr/>
          <p:nvPr/>
        </p:nvSpPr>
        <p:spPr>
          <a:xfrm>
            <a:off x="3707904" y="750458"/>
            <a:ext cx="1044116" cy="50405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6DF34C-598E-4DDE-DC14-3FCFB3E0730A}"/>
              </a:ext>
            </a:extLst>
          </p:cNvPr>
          <p:cNvSpPr txBox="1"/>
          <p:nvPr/>
        </p:nvSpPr>
        <p:spPr>
          <a:xfrm>
            <a:off x="3335499" y="2016422"/>
            <a:ext cx="3358966" cy="735747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ن=5، ل = 0,5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D6A677D-E407-EDC1-4C57-61986E2DF364}"/>
              </a:ext>
            </a:extLst>
          </p:cNvPr>
          <p:cNvSpPr txBox="1"/>
          <p:nvPr/>
        </p:nvSpPr>
        <p:spPr>
          <a:xfrm>
            <a:off x="5785034" y="2823000"/>
            <a:ext cx="3358966" cy="824380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μ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 × ل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1247040-9E25-4055-3AB5-98E6A6E8FC8C}"/>
              </a:ext>
            </a:extLst>
          </p:cNvPr>
          <p:cNvSpPr txBox="1"/>
          <p:nvPr/>
        </p:nvSpPr>
        <p:spPr>
          <a:xfrm>
            <a:off x="3347864" y="2784784"/>
            <a:ext cx="2401674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=5 × 0,5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98E1EC-EB2C-7A68-AC88-1775A8F84C6D}"/>
              </a:ext>
            </a:extLst>
          </p:cNvPr>
          <p:cNvSpPr txBox="1"/>
          <p:nvPr/>
        </p:nvSpPr>
        <p:spPr>
          <a:xfrm>
            <a:off x="1411244" y="2690555"/>
            <a:ext cx="1720596" cy="940152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2,5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837E1E-FA9F-DC81-D292-1B1D1EE1110E}"/>
              </a:ext>
            </a:extLst>
          </p:cNvPr>
          <p:cNvSpPr txBox="1"/>
          <p:nvPr/>
        </p:nvSpPr>
        <p:spPr>
          <a:xfrm>
            <a:off x="1979711" y="5587880"/>
            <a:ext cx="6984776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الانحراف المعياري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 =σ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× ل × (1- ل)=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E872B8C-6796-29EF-B08B-CBF4612C4CB1}"/>
              </a:ext>
            </a:extLst>
          </p:cNvPr>
          <p:cNvGrpSpPr/>
          <p:nvPr/>
        </p:nvGrpSpPr>
        <p:grpSpPr>
          <a:xfrm>
            <a:off x="3442741" y="3642924"/>
            <a:ext cx="5381564" cy="925815"/>
            <a:chOff x="3347864" y="4464967"/>
            <a:chExt cx="4047942" cy="1835310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092D1A6-1F81-818E-BCC6-2C1CC87F08B6}"/>
                </a:ext>
              </a:extLst>
            </p:cNvPr>
            <p:cNvSpPr txBox="1"/>
            <p:nvPr/>
          </p:nvSpPr>
          <p:spPr>
            <a:xfrm>
              <a:off x="3347864" y="4464967"/>
              <a:ext cx="4047942" cy="1835310"/>
            </a:xfrm>
            <a:prstGeom prst="ellipse">
              <a:avLst/>
            </a:prstGeom>
            <a:solidFill>
              <a:srgbClr val="F4DAF1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التباين 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=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</a:rPr>
                <a:t>σ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ن 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 ل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 (ا-ل )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7687930-BDD0-29CC-8657-A87F0098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9196" y="4505853"/>
              <a:ext cx="432049" cy="1481415"/>
            </a:xfrm>
            <a:prstGeom prst="ellipse">
              <a:avLst/>
            </a:prstGeom>
          </p:spPr>
        </p:pic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7FC1A78-C960-C228-4323-3EAAC540B499}"/>
              </a:ext>
            </a:extLst>
          </p:cNvPr>
          <p:cNvSpPr txBox="1"/>
          <p:nvPr/>
        </p:nvSpPr>
        <p:spPr>
          <a:xfrm>
            <a:off x="1835696" y="4597189"/>
            <a:ext cx="6704598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=5 × 0,5×(1-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0,5) = 1,25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DB4C130F-EDBF-63FF-E4AD-DCF39F0E39AE}"/>
              </a:ext>
            </a:extLst>
          </p:cNvPr>
          <p:cNvSpPr/>
          <p:nvPr/>
        </p:nvSpPr>
        <p:spPr>
          <a:xfrm>
            <a:off x="2489659" y="5824556"/>
            <a:ext cx="1039648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4AFD9EB-7F85-B513-27B5-4986159C1636}"/>
              </a:ext>
            </a:extLst>
          </p:cNvPr>
          <p:cNvSpPr txBox="1"/>
          <p:nvPr/>
        </p:nvSpPr>
        <p:spPr>
          <a:xfrm>
            <a:off x="2489659" y="5885886"/>
            <a:ext cx="84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التباين</a:t>
            </a:r>
            <a:endParaRPr lang="en-US" dirty="0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5EF97E5-E9A3-E79C-1FDD-6A5BA8D8968A}"/>
              </a:ext>
            </a:extLst>
          </p:cNvPr>
          <p:cNvGrpSpPr/>
          <p:nvPr/>
        </p:nvGrpSpPr>
        <p:grpSpPr>
          <a:xfrm>
            <a:off x="151595" y="5354480"/>
            <a:ext cx="1944216" cy="940152"/>
            <a:chOff x="179512" y="5600476"/>
            <a:chExt cx="2148811" cy="940152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E0589213-0C72-3D38-92A4-DF8018AC54CA}"/>
                </a:ext>
              </a:extLst>
            </p:cNvPr>
            <p:cNvSpPr txBox="1"/>
            <p:nvPr/>
          </p:nvSpPr>
          <p:spPr>
            <a:xfrm>
              <a:off x="179512" y="5600476"/>
              <a:ext cx="2148811" cy="940152"/>
            </a:xfrm>
            <a:prstGeom prst="ellipse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1,25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AC9D2B4C-616D-CC6C-8DD0-03F70A85469E}"/>
                </a:ext>
              </a:extLst>
            </p:cNvPr>
            <p:cNvSpPr/>
            <p:nvPr/>
          </p:nvSpPr>
          <p:spPr>
            <a:xfrm>
              <a:off x="559788" y="5864174"/>
              <a:ext cx="1039648" cy="412756"/>
            </a:xfrm>
            <a:custGeom>
              <a:avLst/>
              <a:gdLst>
                <a:gd name="connsiteX0" fmla="*/ 0 w 2088107"/>
                <a:gd name="connsiteY0" fmla="*/ 0 h 464024"/>
                <a:gd name="connsiteX1" fmla="*/ 1883391 w 2088107"/>
                <a:gd name="connsiteY1" fmla="*/ 0 h 464024"/>
                <a:gd name="connsiteX2" fmla="*/ 1978925 w 2088107"/>
                <a:gd name="connsiteY2" fmla="*/ 464024 h 464024"/>
                <a:gd name="connsiteX3" fmla="*/ 2088107 w 2088107"/>
                <a:gd name="connsiteY3" fmla="*/ 20471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8107" h="464024">
                  <a:moveTo>
                    <a:pt x="0" y="0"/>
                  </a:moveTo>
                  <a:lnTo>
                    <a:pt x="1883391" y="0"/>
                  </a:lnTo>
                  <a:lnTo>
                    <a:pt x="1978925" y="464024"/>
                  </a:lnTo>
                  <a:lnTo>
                    <a:pt x="2088107" y="204717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D07B72-2368-56C0-AB4A-2FE8FE35417B}"/>
              </a:ext>
            </a:extLst>
          </p:cNvPr>
          <p:cNvSpPr txBox="1"/>
          <p:nvPr/>
        </p:nvSpPr>
        <p:spPr>
          <a:xfrm>
            <a:off x="-196301" y="6255218"/>
            <a:ext cx="1955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≈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1,11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1497C2B-93C4-1BCE-02EE-A16E8C15D592}"/>
              </a:ext>
            </a:extLst>
          </p:cNvPr>
          <p:cNvSpPr txBox="1"/>
          <p:nvPr/>
        </p:nvSpPr>
        <p:spPr>
          <a:xfrm>
            <a:off x="3683331" y="3075942"/>
            <a:ext cx="826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0,5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1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ACBA09A-7BB9-6D7D-0D34-B7F7DF6EB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5526" cy="685800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25" y="1792994"/>
            <a:ext cx="63657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وسيلة شرح على شكل سحابة 1"/>
          <p:cNvSpPr/>
          <p:nvPr/>
        </p:nvSpPr>
        <p:spPr>
          <a:xfrm>
            <a:off x="1973992" y="1792994"/>
            <a:ext cx="6365726" cy="1050986"/>
          </a:xfrm>
          <a:prstGeom prst="cloudCallout">
            <a:avLst/>
          </a:prstGeom>
          <a:solidFill>
            <a:srgbClr val="F6C3FF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3" t="2584" r="2226" b="78985"/>
          <a:stretch/>
        </p:blipFill>
        <p:spPr bwMode="auto">
          <a:xfrm>
            <a:off x="1589825" y="2938507"/>
            <a:ext cx="6260124" cy="676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FC87236-AE52-C06C-AF59-74B2D3253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3" t="21015" r="2226" b="50638"/>
          <a:stretch/>
        </p:blipFill>
        <p:spPr bwMode="auto">
          <a:xfrm>
            <a:off x="1589825" y="3907301"/>
            <a:ext cx="6260124" cy="104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9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3">
            <a:extLst>
              <a:ext uri="{FF2B5EF4-FFF2-40B4-BE49-F238E27FC236}">
                <a16:creationId xmlns:a16="http://schemas.microsoft.com/office/drawing/2014/main" id="{E305BA98-00FB-040D-0606-D94B34FBE26A}"/>
              </a:ext>
            </a:extLst>
          </p:cNvPr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 تجربة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اللقاء قطعة نقود متماثلة 8 مرات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فأوجد التوقع والتباين والانحراف المعياري اذا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كان المتغير العشوائي س هو ظهور صورة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مستطيل مستدير الزوايا 1">
            <a:extLst>
              <a:ext uri="{FF2B5EF4-FFF2-40B4-BE49-F238E27FC236}">
                <a16:creationId xmlns:a16="http://schemas.microsoft.com/office/drawing/2014/main" id="{445FBF46-8C61-D4D3-98F8-43BFBCF086E5}"/>
              </a:ext>
            </a:extLst>
          </p:cNvPr>
          <p:cNvSpPr/>
          <p:nvPr/>
        </p:nvSpPr>
        <p:spPr>
          <a:xfrm>
            <a:off x="8100392" y="1988840"/>
            <a:ext cx="864096" cy="50405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2">
            <a:extLst>
              <a:ext uri="{FF2B5EF4-FFF2-40B4-BE49-F238E27FC236}">
                <a16:creationId xmlns:a16="http://schemas.microsoft.com/office/drawing/2014/main" id="{7FAC765C-66F1-5B83-AF78-8FD0D92F07D4}"/>
              </a:ext>
            </a:extLst>
          </p:cNvPr>
          <p:cNvSpPr/>
          <p:nvPr/>
        </p:nvSpPr>
        <p:spPr>
          <a:xfrm>
            <a:off x="6300192" y="116632"/>
            <a:ext cx="2619649" cy="4320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ان تحل( 19 )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2F8C288-C5E6-CFA3-5403-6B56B81B1C25}"/>
              </a:ext>
            </a:extLst>
          </p:cNvPr>
          <p:cNvSpPr/>
          <p:nvPr/>
        </p:nvSpPr>
        <p:spPr>
          <a:xfrm>
            <a:off x="683568" y="764704"/>
            <a:ext cx="2448272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B551534-AF57-C51F-DCA1-94B94D256D30}"/>
              </a:ext>
            </a:extLst>
          </p:cNvPr>
          <p:cNvSpPr/>
          <p:nvPr/>
        </p:nvSpPr>
        <p:spPr>
          <a:xfrm>
            <a:off x="6372200" y="1231410"/>
            <a:ext cx="2448272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C812555-90E6-69C7-9846-905807AC2253}"/>
              </a:ext>
            </a:extLst>
          </p:cNvPr>
          <p:cNvSpPr/>
          <p:nvPr/>
        </p:nvSpPr>
        <p:spPr>
          <a:xfrm>
            <a:off x="3707904" y="750458"/>
            <a:ext cx="1044116" cy="50405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5E314F-A899-0AE2-39F7-C659F9CFCA9B}"/>
              </a:ext>
            </a:extLst>
          </p:cNvPr>
          <p:cNvSpPr txBox="1"/>
          <p:nvPr/>
        </p:nvSpPr>
        <p:spPr>
          <a:xfrm>
            <a:off x="3335499" y="2016422"/>
            <a:ext cx="3358966" cy="735747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ن=8، ل = 0,5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8C476E-7C10-AD2A-7D65-7B61287DD560}"/>
              </a:ext>
            </a:extLst>
          </p:cNvPr>
          <p:cNvSpPr txBox="1"/>
          <p:nvPr/>
        </p:nvSpPr>
        <p:spPr>
          <a:xfrm>
            <a:off x="5785034" y="2823000"/>
            <a:ext cx="3358966" cy="824380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μ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 × ل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20B362-D7D5-055D-1AE3-4A2B2057FC09}"/>
              </a:ext>
            </a:extLst>
          </p:cNvPr>
          <p:cNvSpPr txBox="1"/>
          <p:nvPr/>
        </p:nvSpPr>
        <p:spPr>
          <a:xfrm>
            <a:off x="3442741" y="2752169"/>
            <a:ext cx="2401674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=8 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BA2DD75-B7E7-F282-E554-A6A2B6A06763}"/>
              </a:ext>
            </a:extLst>
          </p:cNvPr>
          <p:cNvSpPr txBox="1"/>
          <p:nvPr/>
        </p:nvSpPr>
        <p:spPr>
          <a:xfrm>
            <a:off x="1411244" y="2690555"/>
            <a:ext cx="1720596" cy="940152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D085467-3B0C-1D30-A721-F26141819855}"/>
              </a:ext>
            </a:extLst>
          </p:cNvPr>
          <p:cNvSpPr txBox="1"/>
          <p:nvPr/>
        </p:nvSpPr>
        <p:spPr>
          <a:xfrm>
            <a:off x="1979711" y="5587880"/>
            <a:ext cx="6984776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الانحراف المعياري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 =σ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× ل × (1- ل)=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A368234-DB12-3684-D44A-2161A46EE534}"/>
              </a:ext>
            </a:extLst>
          </p:cNvPr>
          <p:cNvGrpSpPr/>
          <p:nvPr/>
        </p:nvGrpSpPr>
        <p:grpSpPr>
          <a:xfrm>
            <a:off x="3442741" y="3642924"/>
            <a:ext cx="5381564" cy="925815"/>
            <a:chOff x="3347864" y="4464967"/>
            <a:chExt cx="4047942" cy="1835310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309A704-F142-16D7-4A47-C4539FFCC897}"/>
                </a:ext>
              </a:extLst>
            </p:cNvPr>
            <p:cNvSpPr txBox="1"/>
            <p:nvPr/>
          </p:nvSpPr>
          <p:spPr>
            <a:xfrm>
              <a:off x="3347864" y="4464967"/>
              <a:ext cx="4047942" cy="1835310"/>
            </a:xfrm>
            <a:prstGeom prst="ellipse">
              <a:avLst/>
            </a:prstGeom>
            <a:solidFill>
              <a:srgbClr val="F4DAF1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التباين 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=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</a:rPr>
                <a:t>σ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ن 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 ل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rPr>
                <a:t> (ا-ل )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0BC32E69-6F94-DF2E-87C8-017844172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9196" y="4505853"/>
              <a:ext cx="432049" cy="1481415"/>
            </a:xfrm>
            <a:prstGeom prst="ellipse">
              <a:avLst/>
            </a:prstGeom>
          </p:spPr>
        </p:pic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34F5F22-555A-7294-055A-F2E4F9CB1DDA}"/>
              </a:ext>
            </a:extLst>
          </p:cNvPr>
          <p:cNvSpPr txBox="1"/>
          <p:nvPr/>
        </p:nvSpPr>
        <p:spPr>
          <a:xfrm>
            <a:off x="1835696" y="4597189"/>
            <a:ext cx="6704598" cy="925815"/>
          </a:xfrm>
          <a:prstGeom prst="ellipse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=8 × 0,5×(1-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0,5)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F90B849-00DC-8990-D7C2-2DED02CDEEE4}"/>
              </a:ext>
            </a:extLst>
          </p:cNvPr>
          <p:cNvSpPr txBox="1"/>
          <p:nvPr/>
        </p:nvSpPr>
        <p:spPr>
          <a:xfrm>
            <a:off x="2489659" y="5885886"/>
            <a:ext cx="84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التباين</a:t>
            </a:r>
            <a:endParaRPr lang="en-US" dirty="0"/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823C246-C14A-A177-25CA-2431312D387E}"/>
              </a:ext>
            </a:extLst>
          </p:cNvPr>
          <p:cNvGrpSpPr/>
          <p:nvPr/>
        </p:nvGrpSpPr>
        <p:grpSpPr>
          <a:xfrm>
            <a:off x="151595" y="5354480"/>
            <a:ext cx="1944216" cy="940152"/>
            <a:chOff x="179512" y="5600476"/>
            <a:chExt cx="2148811" cy="940152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919556B1-046A-94FF-9F4D-E27F0D1E27CA}"/>
                </a:ext>
              </a:extLst>
            </p:cNvPr>
            <p:cNvSpPr txBox="1"/>
            <p:nvPr/>
          </p:nvSpPr>
          <p:spPr>
            <a:xfrm>
              <a:off x="179512" y="5600476"/>
              <a:ext cx="2148811" cy="940152"/>
            </a:xfrm>
            <a:prstGeom prst="ellipse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endParaRPr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7C100248-ECD0-A01C-D2A0-720949596556}"/>
                </a:ext>
              </a:extLst>
            </p:cNvPr>
            <p:cNvSpPr/>
            <p:nvPr/>
          </p:nvSpPr>
          <p:spPr>
            <a:xfrm>
              <a:off x="1006223" y="5864174"/>
              <a:ext cx="593214" cy="412756"/>
            </a:xfrm>
            <a:custGeom>
              <a:avLst/>
              <a:gdLst>
                <a:gd name="connsiteX0" fmla="*/ 0 w 2088107"/>
                <a:gd name="connsiteY0" fmla="*/ 0 h 464024"/>
                <a:gd name="connsiteX1" fmla="*/ 1883391 w 2088107"/>
                <a:gd name="connsiteY1" fmla="*/ 0 h 464024"/>
                <a:gd name="connsiteX2" fmla="*/ 1978925 w 2088107"/>
                <a:gd name="connsiteY2" fmla="*/ 464024 h 464024"/>
                <a:gd name="connsiteX3" fmla="*/ 2088107 w 2088107"/>
                <a:gd name="connsiteY3" fmla="*/ 204717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8107" h="464024">
                  <a:moveTo>
                    <a:pt x="0" y="0"/>
                  </a:moveTo>
                  <a:lnTo>
                    <a:pt x="1883391" y="0"/>
                  </a:lnTo>
                  <a:lnTo>
                    <a:pt x="1978925" y="464024"/>
                  </a:lnTo>
                  <a:lnTo>
                    <a:pt x="2088107" y="204717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DEAC56E-D9F2-49D2-EF8B-D1C971715DFC}"/>
              </a:ext>
            </a:extLst>
          </p:cNvPr>
          <p:cNvSpPr txBox="1"/>
          <p:nvPr/>
        </p:nvSpPr>
        <p:spPr>
          <a:xfrm>
            <a:off x="-196301" y="6255218"/>
            <a:ext cx="1955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≈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1,41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5D40D74F-648C-065F-0784-35C22EA1A3F6}"/>
              </a:ext>
            </a:extLst>
          </p:cNvPr>
          <p:cNvSpPr/>
          <p:nvPr/>
        </p:nvSpPr>
        <p:spPr>
          <a:xfrm>
            <a:off x="2489659" y="5824556"/>
            <a:ext cx="1039648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35AAE95-6D38-1525-8A51-A490EDFD8F6C}"/>
              </a:ext>
            </a:extLst>
          </p:cNvPr>
          <p:cNvSpPr txBox="1"/>
          <p:nvPr/>
        </p:nvSpPr>
        <p:spPr>
          <a:xfrm>
            <a:off x="4516515" y="123019"/>
            <a:ext cx="925253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التطبيق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17430BD-0BC8-0D25-77E9-1767A7C2EFE5}"/>
              </a:ext>
            </a:extLst>
          </p:cNvPr>
          <p:cNvSpPr txBox="1"/>
          <p:nvPr/>
        </p:nvSpPr>
        <p:spPr>
          <a:xfrm>
            <a:off x="3683331" y="3075942"/>
            <a:ext cx="826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0,5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5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00392" y="1988840"/>
            <a:ext cx="864096" cy="50405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300192" y="116632"/>
            <a:ext cx="261964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ان تحل( 20 )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70% من زبائن مطعم ما أفادوا بأن المطعم قد اعجبهم وسيقصدونه مرة أخرى, من بين 100 زبون أوجد التوقع والتباين والانحراف المعياري.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99892" y="2142610"/>
            <a:ext cx="3960440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الزبائن       ن=100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04988" y="2860737"/>
            <a:ext cx="6336704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نسبة الزبائن  اللذين اعجبهم المطعم     ل=0,70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37C316-0465-46EE-B9A8-D17DB7C9AC23}"/>
              </a:ext>
            </a:extLst>
          </p:cNvPr>
          <p:cNvSpPr txBox="1"/>
          <p:nvPr/>
        </p:nvSpPr>
        <p:spPr>
          <a:xfrm>
            <a:off x="5539513" y="3505204"/>
            <a:ext cx="3016741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μ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 ل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A72E847-F5E3-44E4-BA7F-06D42B30ECAB}"/>
              </a:ext>
            </a:extLst>
          </p:cNvPr>
          <p:cNvSpPr txBox="1"/>
          <p:nvPr/>
        </p:nvSpPr>
        <p:spPr>
          <a:xfrm>
            <a:off x="2713123" y="3503958"/>
            <a:ext cx="2701090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100(0,70 )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45F287-A485-47C4-B6F2-DA7D862E6AA9}"/>
              </a:ext>
            </a:extLst>
          </p:cNvPr>
          <p:cNvSpPr txBox="1"/>
          <p:nvPr/>
        </p:nvSpPr>
        <p:spPr>
          <a:xfrm>
            <a:off x="1443291" y="3496181"/>
            <a:ext cx="1144532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80D544-9429-43CE-AD94-5BC5C4C6A2C6}"/>
              </a:ext>
            </a:extLst>
          </p:cNvPr>
          <p:cNvSpPr txBox="1"/>
          <p:nvPr/>
        </p:nvSpPr>
        <p:spPr>
          <a:xfrm>
            <a:off x="5796136" y="4574042"/>
            <a:ext cx="3347864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التباين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=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σ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(ا-ل )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CD8BAF4-C046-4B50-AD46-ADE191A3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37" y="4414387"/>
            <a:ext cx="719390" cy="85351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2BE997-018F-40B4-84B8-6FB197529D18}"/>
              </a:ext>
            </a:extLst>
          </p:cNvPr>
          <p:cNvSpPr txBox="1"/>
          <p:nvPr/>
        </p:nvSpPr>
        <p:spPr>
          <a:xfrm>
            <a:off x="1521671" y="4563845"/>
            <a:ext cx="4156442" cy="66858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100(0,70 )  (1-0,70 )=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6A7645D-624A-4092-86B7-AE2A69351385}"/>
              </a:ext>
            </a:extLst>
          </p:cNvPr>
          <p:cNvSpPr txBox="1"/>
          <p:nvPr/>
        </p:nvSpPr>
        <p:spPr>
          <a:xfrm>
            <a:off x="653378" y="4574041"/>
            <a:ext cx="719390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F4EDA4-DA3E-4999-B4D1-277472F4C9F1}"/>
              </a:ext>
            </a:extLst>
          </p:cNvPr>
          <p:cNvSpPr txBox="1"/>
          <p:nvPr/>
        </p:nvSpPr>
        <p:spPr>
          <a:xfrm>
            <a:off x="3838966" y="5499810"/>
            <a:ext cx="5125522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الانحراف المعياري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  =σ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 (1- 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</a:rPr>
              <a:t> (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B8B2AD9B-84E9-4F69-BD78-BA7AA7515D97}"/>
              </a:ext>
            </a:extLst>
          </p:cNvPr>
          <p:cNvSpPr/>
          <p:nvPr/>
        </p:nvSpPr>
        <p:spPr>
          <a:xfrm>
            <a:off x="4063668" y="5636411"/>
            <a:ext cx="1872391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A76E45-3847-41DF-A3D8-E50B40E3ED43}"/>
              </a:ext>
            </a:extLst>
          </p:cNvPr>
          <p:cNvSpPr txBox="1"/>
          <p:nvPr/>
        </p:nvSpPr>
        <p:spPr>
          <a:xfrm>
            <a:off x="2304988" y="5506825"/>
            <a:ext cx="1402410" cy="658385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 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86F5AAAB-00D6-4F20-BF7D-8897F9DE0948}"/>
              </a:ext>
            </a:extLst>
          </p:cNvPr>
          <p:cNvSpPr/>
          <p:nvPr/>
        </p:nvSpPr>
        <p:spPr>
          <a:xfrm>
            <a:off x="2334675" y="5636411"/>
            <a:ext cx="927960" cy="395785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D561DA-78D5-40DD-BD42-B8DC891DC239}"/>
              </a:ext>
            </a:extLst>
          </p:cNvPr>
          <p:cNvSpPr txBox="1"/>
          <p:nvPr/>
        </p:nvSpPr>
        <p:spPr>
          <a:xfrm>
            <a:off x="323528" y="5581179"/>
            <a:ext cx="1745818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≈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4,582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8B83B17-2DB8-5D40-AE6F-293EF8388704}"/>
              </a:ext>
            </a:extLst>
          </p:cNvPr>
          <p:cNvSpPr/>
          <p:nvPr/>
        </p:nvSpPr>
        <p:spPr>
          <a:xfrm>
            <a:off x="6660232" y="751598"/>
            <a:ext cx="2222000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B2179EF2-8B22-CBAD-6931-71683E710DAF}"/>
              </a:ext>
            </a:extLst>
          </p:cNvPr>
          <p:cNvSpPr/>
          <p:nvPr/>
        </p:nvSpPr>
        <p:spPr>
          <a:xfrm>
            <a:off x="6372200" y="1201212"/>
            <a:ext cx="576064" cy="504056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00392" y="1988840"/>
            <a:ext cx="864096" cy="504056"/>
          </a:xfrm>
          <a:prstGeom prst="round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19672" y="126352"/>
            <a:ext cx="5499969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كراسة التمارين  ص11 رقم 16)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3528" y="620688"/>
            <a:ext cx="8568952" cy="1224136"/>
          </a:xfrm>
          <a:prstGeom prst="roundRect">
            <a:avLst/>
          </a:prstGeom>
          <a:solidFill>
            <a:srgbClr val="F4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ينتج مصنع </a:t>
            </a:r>
            <a:r>
              <a:rPr lang="ar-KW" sz="2800" b="1" dirty="0">
                <a:solidFill>
                  <a:srgbClr val="8064A2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100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وحدة  يومياً , إذا كانت نسبة إنتاج الوحدات المعيبة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0.03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فأوجد التوقع والتباين والانحراف المعياري لعدد الوحدات المعيبة.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1520" y="2492896"/>
            <a:ext cx="8496944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الوحدات المصنعة في اليوم الواحد                   ن=100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51520" y="3212976"/>
            <a:ext cx="8496944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نسبة إنتاج السيارات المعيبة في اليوم الواحد          ل=0.03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37C316-0465-46EE-B9A8-D17DB7C9AC23}"/>
              </a:ext>
            </a:extLst>
          </p:cNvPr>
          <p:cNvSpPr txBox="1"/>
          <p:nvPr/>
        </p:nvSpPr>
        <p:spPr>
          <a:xfrm>
            <a:off x="5545791" y="3731432"/>
            <a:ext cx="3016741" cy="75091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التوقع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μ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 ل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A72E847-F5E3-44E4-BA7F-06D42B30ECAB}"/>
              </a:ext>
            </a:extLst>
          </p:cNvPr>
          <p:cNvSpPr txBox="1"/>
          <p:nvPr/>
        </p:nvSpPr>
        <p:spPr>
          <a:xfrm>
            <a:off x="2981306" y="3736196"/>
            <a:ext cx="2598806" cy="75091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100(0.03 )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45F287-A485-47C4-B6F2-DA7D862E6AA9}"/>
              </a:ext>
            </a:extLst>
          </p:cNvPr>
          <p:cNvSpPr txBox="1"/>
          <p:nvPr/>
        </p:nvSpPr>
        <p:spPr>
          <a:xfrm>
            <a:off x="1836773" y="3790950"/>
            <a:ext cx="1144532" cy="75091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180D544-9429-43CE-AD94-5BC5C4C6A2C6}"/>
              </a:ext>
            </a:extLst>
          </p:cNvPr>
          <p:cNvSpPr txBox="1"/>
          <p:nvPr/>
        </p:nvSpPr>
        <p:spPr>
          <a:xfrm>
            <a:off x="5004047" y="4596616"/>
            <a:ext cx="3965873" cy="73924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التباين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=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σ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(ا-ل )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CD8BAF4-C046-4B50-AD46-ADE191A3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73" y="4574042"/>
            <a:ext cx="719390" cy="85351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2BE997-018F-40B4-84B8-6FB197529D18}"/>
              </a:ext>
            </a:extLst>
          </p:cNvPr>
          <p:cNvSpPr txBox="1"/>
          <p:nvPr/>
        </p:nvSpPr>
        <p:spPr>
          <a:xfrm>
            <a:off x="471524" y="4562372"/>
            <a:ext cx="4645756" cy="75091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100(0.03 )  (1-0.03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6A7645D-624A-4092-86B7-AE2A69351385}"/>
              </a:ext>
            </a:extLst>
          </p:cNvPr>
          <p:cNvSpPr txBox="1"/>
          <p:nvPr/>
        </p:nvSpPr>
        <p:spPr>
          <a:xfrm>
            <a:off x="26437" y="4574042"/>
            <a:ext cx="1089179" cy="73924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2.91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F4EDA4-DA3E-4999-B4D1-277472F4C9F1}"/>
              </a:ext>
            </a:extLst>
          </p:cNvPr>
          <p:cNvSpPr txBox="1"/>
          <p:nvPr/>
        </p:nvSpPr>
        <p:spPr>
          <a:xfrm>
            <a:off x="3533978" y="5499810"/>
            <a:ext cx="5430510" cy="739754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الانحراف المعياري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 =σ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ن  ل  (1- 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B8B2AD9B-84E9-4F69-BD78-BA7AA7515D97}"/>
              </a:ext>
            </a:extLst>
          </p:cNvPr>
          <p:cNvSpPr/>
          <p:nvPr/>
        </p:nvSpPr>
        <p:spPr>
          <a:xfrm>
            <a:off x="3491697" y="5678555"/>
            <a:ext cx="1981643" cy="412756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A76E45-3847-41DF-A3D8-E50B40E3ED43}"/>
              </a:ext>
            </a:extLst>
          </p:cNvPr>
          <p:cNvSpPr txBox="1"/>
          <p:nvPr/>
        </p:nvSpPr>
        <p:spPr>
          <a:xfrm>
            <a:off x="1883478" y="5506825"/>
            <a:ext cx="1650500" cy="739241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 2.91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86F5AAAB-00D6-4F20-BF7D-8897F9DE0948}"/>
              </a:ext>
            </a:extLst>
          </p:cNvPr>
          <p:cNvSpPr/>
          <p:nvPr/>
        </p:nvSpPr>
        <p:spPr>
          <a:xfrm>
            <a:off x="2112304" y="5678554"/>
            <a:ext cx="927960" cy="395785"/>
          </a:xfrm>
          <a:custGeom>
            <a:avLst/>
            <a:gdLst>
              <a:gd name="connsiteX0" fmla="*/ 0 w 2088107"/>
              <a:gd name="connsiteY0" fmla="*/ 0 h 464024"/>
              <a:gd name="connsiteX1" fmla="*/ 1883391 w 2088107"/>
              <a:gd name="connsiteY1" fmla="*/ 0 h 464024"/>
              <a:gd name="connsiteX2" fmla="*/ 1978925 w 2088107"/>
              <a:gd name="connsiteY2" fmla="*/ 464024 h 464024"/>
              <a:gd name="connsiteX3" fmla="*/ 2088107 w 2088107"/>
              <a:gd name="connsiteY3" fmla="*/ 204717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107" h="464024">
                <a:moveTo>
                  <a:pt x="0" y="0"/>
                </a:moveTo>
                <a:lnTo>
                  <a:pt x="1883391" y="0"/>
                </a:lnTo>
                <a:lnTo>
                  <a:pt x="1978925" y="464024"/>
                </a:lnTo>
                <a:lnTo>
                  <a:pt x="2088107" y="204717"/>
                </a:ln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D561DA-78D5-40DD-BD42-B8DC891DC239}"/>
              </a:ext>
            </a:extLst>
          </p:cNvPr>
          <p:cNvSpPr txBox="1"/>
          <p:nvPr/>
        </p:nvSpPr>
        <p:spPr>
          <a:xfrm>
            <a:off x="-30158" y="5627909"/>
            <a:ext cx="1955488" cy="523220"/>
          </a:xfrm>
          <a:prstGeom prst="rect">
            <a:avLst/>
          </a:prstGeom>
          <a:solidFill>
            <a:srgbClr val="F4DAF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≈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 1.7058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233CA-6C32-0E2D-93F2-6708B5CA711A}"/>
              </a:ext>
            </a:extLst>
          </p:cNvPr>
          <p:cNvSpPr txBox="1"/>
          <p:nvPr/>
        </p:nvSpPr>
        <p:spPr>
          <a:xfrm>
            <a:off x="8023586" y="137828"/>
            <a:ext cx="724878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التقييم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0" y="471268"/>
            <a:ext cx="9206509" cy="6386732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D06D43-B237-A895-4E92-80D747564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/>
        </p:blipFill>
        <p:spPr bwMode="auto">
          <a:xfrm>
            <a:off x="372794" y="2567354"/>
            <a:ext cx="8398411" cy="12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026941" y="945729"/>
            <a:ext cx="2432076" cy="940653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الأولى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7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9DA197-55AE-EC37-F2A6-531510DD4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136" r="2075" b="6973"/>
          <a:stretch/>
        </p:blipFill>
        <p:spPr bwMode="auto">
          <a:xfrm>
            <a:off x="2484141" y="239151"/>
            <a:ext cx="6302326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41B82B-03C0-FD58-88DF-7CDEDFB1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41" y="1718455"/>
            <a:ext cx="6302326" cy="252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36C26465-0839-2390-34A9-0D6230A8479F}"/>
              </a:ext>
            </a:extLst>
          </p:cNvPr>
          <p:cNvSpPr/>
          <p:nvPr/>
        </p:nvSpPr>
        <p:spPr>
          <a:xfrm>
            <a:off x="7555242" y="4530071"/>
            <a:ext cx="1424704" cy="619494"/>
          </a:xfrm>
          <a:prstGeom prst="roundRect">
            <a:avLst/>
          </a:prstGeom>
          <a:solidFill>
            <a:srgbClr val="76E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56C148-BB86-F057-DD32-4EFF80CFB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2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1" t="149" b="77039"/>
          <a:stretch/>
        </p:blipFill>
        <p:spPr bwMode="auto">
          <a:xfrm>
            <a:off x="4797082" y="4447586"/>
            <a:ext cx="2462735" cy="4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7E2F47E-0E51-E892-6B27-9A92B089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2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5" t="22963" b="54224"/>
          <a:stretch/>
        </p:blipFill>
        <p:spPr bwMode="auto">
          <a:xfrm>
            <a:off x="4754880" y="4997290"/>
            <a:ext cx="2209517" cy="4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1CBA7F1-CC55-04B6-311A-814778C5A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2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5" t="42933" b="34709"/>
          <a:stretch/>
        </p:blipFill>
        <p:spPr bwMode="auto">
          <a:xfrm>
            <a:off x="4164035" y="5431195"/>
            <a:ext cx="2209517" cy="42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C32E9FF-AC85-5CE8-3C16-A81CFF688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2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5" t="66201" b="3881"/>
          <a:stretch/>
        </p:blipFill>
        <p:spPr bwMode="auto">
          <a:xfrm>
            <a:off x="3467241" y="5856452"/>
            <a:ext cx="2209518" cy="5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6D4AC5F-63E1-B684-DDCD-5DD2F1A55DE4}"/>
              </a:ext>
            </a:extLst>
          </p:cNvPr>
          <p:cNvSpPr txBox="1"/>
          <p:nvPr/>
        </p:nvSpPr>
        <p:spPr>
          <a:xfrm rot="20684456">
            <a:off x="126609" y="190669"/>
            <a:ext cx="2222696" cy="1861006"/>
          </a:xfrm>
          <a:prstGeom prst="wedgeEllipseCallout">
            <a:avLst>
              <a:gd name="adj1" fmla="val 21015"/>
              <a:gd name="adj2" fmla="val 43694"/>
            </a:avLst>
          </a:prstGeom>
          <a:noFill/>
          <a:ln w="57150">
            <a:solidFill>
              <a:srgbClr val="76E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dirty="0">
                <a:solidFill>
                  <a:srgbClr val="CC00CC"/>
                </a:solidFill>
              </a:rPr>
              <a:t>المتغير العشوائي </a:t>
            </a:r>
            <a:r>
              <a:rPr lang="ar-KW" sz="2000" b="1" u="sng" dirty="0">
                <a:solidFill>
                  <a:srgbClr val="CC00CC"/>
                </a:solidFill>
              </a:rPr>
              <a:t>المتقطع 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لا يقبل وجود  كسر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4E93E7-5D0E-204D-1C31-DD90C8C49001}"/>
              </a:ext>
            </a:extLst>
          </p:cNvPr>
          <p:cNvSpPr txBox="1"/>
          <p:nvPr/>
        </p:nvSpPr>
        <p:spPr>
          <a:xfrm rot="20522999">
            <a:off x="126609" y="2448977"/>
            <a:ext cx="2619511" cy="1428214"/>
          </a:xfrm>
          <a:prstGeom prst="wedgeEllipseCallout">
            <a:avLst>
              <a:gd name="adj1" fmla="val 21015"/>
              <a:gd name="adj2" fmla="val 43694"/>
            </a:avLst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dirty="0">
                <a:solidFill>
                  <a:srgbClr val="3333CC"/>
                </a:solidFill>
              </a:rPr>
              <a:t>المتغير العشوائي </a:t>
            </a:r>
            <a:r>
              <a:rPr lang="ar-KW" sz="2000" b="1" u="sng" dirty="0">
                <a:solidFill>
                  <a:srgbClr val="3333CC"/>
                </a:solidFill>
              </a:rPr>
              <a:t>المتصل (المستمر) </a:t>
            </a:r>
          </a:p>
          <a:p>
            <a:pPr algn="ctr"/>
            <a:r>
              <a:rPr lang="ar-KW" sz="2000" b="1" dirty="0">
                <a:solidFill>
                  <a:srgbClr val="FF0000"/>
                </a:solidFill>
              </a:rPr>
              <a:t>يقبل وجود كسر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F19AEB-0101-535A-168C-57B85130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02" y="373595"/>
            <a:ext cx="3476531" cy="37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111F829-3583-19DD-230E-38C13147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73" y="346435"/>
            <a:ext cx="905347" cy="3983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9BE0F1A-B725-9D84-61D7-5033C8013F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37000"/>
          </a:blip>
          <a:stretch>
            <a:fillRect/>
          </a:stretch>
        </p:blipFill>
        <p:spPr>
          <a:xfrm>
            <a:off x="1689721" y="1663229"/>
            <a:ext cx="7166796" cy="3216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18491C5-58A5-7D27-4675-6217B43D23F5}"/>
              </a:ext>
            </a:extLst>
          </p:cNvPr>
          <p:cNvSpPr/>
          <p:nvPr/>
        </p:nvSpPr>
        <p:spPr>
          <a:xfrm>
            <a:off x="3416639" y="346435"/>
            <a:ext cx="412281" cy="365760"/>
          </a:xfrm>
          <a:prstGeom prst="ellipse">
            <a:avLst/>
          </a:prstGeom>
          <a:solidFill>
            <a:srgbClr val="CC00CC">
              <a:alpha val="20000"/>
            </a:srgbClr>
          </a:solidFill>
          <a:ln>
            <a:solidFill>
              <a:srgbClr val="F6C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4FD09D-EC79-061F-F553-0D9F85CD4B80}"/>
              </a:ext>
            </a:extLst>
          </p:cNvPr>
          <p:cNvSpPr txBox="1"/>
          <p:nvPr/>
        </p:nvSpPr>
        <p:spPr>
          <a:xfrm>
            <a:off x="-33570" y="2191946"/>
            <a:ext cx="172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800" u="sng" dirty="0">
                <a:solidFill>
                  <a:srgbClr val="CC00CC"/>
                </a:solidFill>
              </a:rPr>
              <a:t>أ) متصل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7365AD-ACFF-08FC-ACC3-C580ADA72739}"/>
              </a:ext>
            </a:extLst>
          </p:cNvPr>
          <p:cNvSpPr txBox="1"/>
          <p:nvPr/>
        </p:nvSpPr>
        <p:spPr>
          <a:xfrm>
            <a:off x="-33571" y="2713333"/>
            <a:ext cx="172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800" u="sng" dirty="0">
                <a:solidFill>
                  <a:srgbClr val="CC00CC"/>
                </a:solidFill>
              </a:rPr>
              <a:t>ب) متصل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A2A11B9-527E-F91E-327D-2CA8DCE223F7}"/>
              </a:ext>
            </a:extLst>
          </p:cNvPr>
          <p:cNvSpPr txBox="1"/>
          <p:nvPr/>
        </p:nvSpPr>
        <p:spPr>
          <a:xfrm>
            <a:off x="-69540" y="3271248"/>
            <a:ext cx="172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800" u="sng" dirty="0">
                <a:solidFill>
                  <a:srgbClr val="CC00CC"/>
                </a:solidFill>
              </a:rPr>
              <a:t>جـ) متصل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74D401-2ABD-C92D-9186-52A1A5633CDE}"/>
              </a:ext>
            </a:extLst>
          </p:cNvPr>
          <p:cNvSpPr txBox="1"/>
          <p:nvPr/>
        </p:nvSpPr>
        <p:spPr>
          <a:xfrm>
            <a:off x="-69541" y="3829163"/>
            <a:ext cx="172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800" u="sng" dirty="0">
                <a:solidFill>
                  <a:srgbClr val="CC00CC"/>
                </a:solidFill>
              </a:rPr>
              <a:t>د) متصل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1855B7F-0609-51F9-6438-EDD18690582C}"/>
              </a:ext>
            </a:extLst>
          </p:cNvPr>
          <p:cNvSpPr txBox="1"/>
          <p:nvPr/>
        </p:nvSpPr>
        <p:spPr>
          <a:xfrm>
            <a:off x="0" y="4415741"/>
            <a:ext cx="172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800" u="sng" dirty="0">
                <a:solidFill>
                  <a:srgbClr val="CC00CC"/>
                </a:solidFill>
              </a:rPr>
              <a:t>هـ) متقطع </a:t>
            </a:r>
          </a:p>
        </p:txBody>
      </p:sp>
    </p:spTree>
    <p:extLst>
      <p:ext uri="{BB962C8B-B14F-4D97-AF65-F5344CB8AC3E}">
        <p14:creationId xmlns:p14="http://schemas.microsoft.com/office/powerpoint/2010/main" val="29085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0BE105-DB34-8859-262C-1AD5841A0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-3645" b="43047"/>
          <a:stretch/>
        </p:blipFill>
        <p:spPr bwMode="auto">
          <a:xfrm>
            <a:off x="2532184" y="337625"/>
            <a:ext cx="4549614" cy="6189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50C2A-BBBE-D065-28F8-9EAD132A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6" y="1233946"/>
            <a:ext cx="6105965" cy="7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C3DB3-2438-7E9B-4A51-52BB5110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68"/>
          <a:stretch/>
        </p:blipFill>
        <p:spPr bwMode="auto">
          <a:xfrm>
            <a:off x="3376246" y="2249980"/>
            <a:ext cx="5739618" cy="4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7F90808-14EF-7C04-AF27-02E93FC0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" y="1233945"/>
            <a:ext cx="2448365" cy="21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21B073-1C89-7C14-79A1-05EE54BF7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t="246" b="16756"/>
          <a:stretch/>
        </p:blipFill>
        <p:spPr bwMode="auto">
          <a:xfrm>
            <a:off x="4806991" y="2904144"/>
            <a:ext cx="3897337" cy="4781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5C0F915-4631-9E88-C35E-0AA0890C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46" y="3543210"/>
            <a:ext cx="5954884" cy="3165546"/>
          </a:xfrm>
          <a:prstGeom prst="rect">
            <a:avLst/>
          </a:prstGeom>
          <a:ln w="28575">
            <a:solidFill>
              <a:srgbClr val="F6C3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120A3D5-E5EB-DA3B-456B-364E5D87E34A}"/>
              </a:ext>
            </a:extLst>
          </p:cNvPr>
          <p:cNvSpPr/>
          <p:nvPr/>
        </p:nvSpPr>
        <p:spPr>
          <a:xfrm>
            <a:off x="3249637" y="4507005"/>
            <a:ext cx="5454691" cy="445832"/>
          </a:xfrm>
          <a:prstGeom prst="rect">
            <a:avLst/>
          </a:prstGeom>
          <a:solidFill>
            <a:srgbClr val="76E3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BCC8AE-12BB-9C7C-1968-658A25F93DB0}"/>
              </a:ext>
            </a:extLst>
          </p:cNvPr>
          <p:cNvSpPr/>
          <p:nvPr/>
        </p:nvSpPr>
        <p:spPr>
          <a:xfrm>
            <a:off x="3249636" y="5038250"/>
            <a:ext cx="5454691" cy="585804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7864544-9878-E01F-D930-2FDA94B2D1B3}"/>
              </a:ext>
            </a:extLst>
          </p:cNvPr>
          <p:cNvSpPr/>
          <p:nvPr/>
        </p:nvSpPr>
        <p:spPr>
          <a:xfrm>
            <a:off x="3249636" y="5693715"/>
            <a:ext cx="5454691" cy="826659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E90DE2-2466-9FD5-7037-9EB420FCF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18000" contrast="45000"/>
          </a:blip>
          <a:srcRect l="63063" t="636" b="75615"/>
          <a:stretch/>
        </p:blipFill>
        <p:spPr>
          <a:xfrm>
            <a:off x="7498078" y="112542"/>
            <a:ext cx="1511511" cy="4923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3488E1-638A-0DC8-BD64-7E5E716B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9000" contrast="62000"/>
          </a:blip>
          <a:srcRect t="21671"/>
          <a:stretch/>
        </p:blipFill>
        <p:spPr>
          <a:xfrm>
            <a:off x="1659988" y="112542"/>
            <a:ext cx="4835551" cy="146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14C80C4-DF50-1A90-795B-85603FA555EA}"/>
              </a:ext>
            </a:extLst>
          </p:cNvPr>
          <p:cNvSpPr/>
          <p:nvPr/>
        </p:nvSpPr>
        <p:spPr>
          <a:xfrm>
            <a:off x="3754258" y="2058327"/>
            <a:ext cx="851312" cy="619494"/>
          </a:xfrm>
          <a:prstGeom prst="roundRect">
            <a:avLst>
              <a:gd name="adj" fmla="val 48459"/>
            </a:avLst>
          </a:prstGeom>
          <a:solidFill>
            <a:srgbClr val="C5D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0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0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816901-F654-CAFC-E9F8-9A6FBF460BEE}"/>
              </a:ext>
            </a:extLst>
          </p:cNvPr>
          <p:cNvSpPr txBox="1"/>
          <p:nvPr/>
        </p:nvSpPr>
        <p:spPr>
          <a:xfrm rot="20607137">
            <a:off x="203948" y="1634011"/>
            <a:ext cx="1304998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FF"/>
                </a:solidFill>
              </a:rPr>
              <a:t>تذكري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FD62FB-2C59-7BA7-7C89-3EEBC40A1B3C}"/>
              </a:ext>
            </a:extLst>
          </p:cNvPr>
          <p:cNvSpPr txBox="1"/>
          <p:nvPr/>
        </p:nvSpPr>
        <p:spPr>
          <a:xfrm>
            <a:off x="6271826" y="2811286"/>
            <a:ext cx="2738100" cy="400110"/>
          </a:xfrm>
          <a:prstGeom prst="rect">
            <a:avLst/>
          </a:prstGeom>
          <a:noFill/>
          <a:ln w="5715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dirty="0">
                <a:solidFill>
                  <a:srgbClr val="FF3300"/>
                </a:solidFill>
              </a:rPr>
              <a:t>مساحة المنطقة المستطيلة</a:t>
            </a:r>
            <a:endParaRPr lang="en-US" sz="2000" dirty="0">
              <a:solidFill>
                <a:srgbClr val="FF3300"/>
              </a:solidFill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9DEC54B-6F51-5E22-2FD8-5533967A5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79862"/>
              </p:ext>
            </p:extLst>
          </p:nvPr>
        </p:nvGraphicFramePr>
        <p:xfrm>
          <a:off x="242488" y="3036313"/>
          <a:ext cx="2835000" cy="1215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3">
            <a:extLst>
              <a:ext uri="{FF2B5EF4-FFF2-40B4-BE49-F238E27FC236}">
                <a16:creationId xmlns:a16="http://schemas.microsoft.com/office/drawing/2014/main" id="{9C0EDF3B-8CE0-3910-DD4A-98D35C48D0C5}"/>
              </a:ext>
            </a:extLst>
          </p:cNvPr>
          <p:cNvSpPr txBox="1"/>
          <p:nvPr/>
        </p:nvSpPr>
        <p:spPr>
          <a:xfrm>
            <a:off x="433472" y="3830575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id="{FE40108E-1EA8-998C-41C5-347A39862B3D}"/>
              </a:ext>
            </a:extLst>
          </p:cNvPr>
          <p:cNvSpPr txBox="1"/>
          <p:nvPr/>
        </p:nvSpPr>
        <p:spPr>
          <a:xfrm>
            <a:off x="840910" y="3791040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TextBox 55">
            <a:extLst>
              <a:ext uri="{FF2B5EF4-FFF2-40B4-BE49-F238E27FC236}">
                <a16:creationId xmlns:a16="http://schemas.microsoft.com/office/drawing/2014/main" id="{FCAF5796-CF91-F2D5-241C-2B5BA291B548}"/>
              </a:ext>
            </a:extLst>
          </p:cNvPr>
          <p:cNvSpPr txBox="1"/>
          <p:nvPr/>
        </p:nvSpPr>
        <p:spPr>
          <a:xfrm>
            <a:off x="1410049" y="3824852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TextBox 59">
            <a:extLst>
              <a:ext uri="{FF2B5EF4-FFF2-40B4-BE49-F238E27FC236}">
                <a16:creationId xmlns:a16="http://schemas.microsoft.com/office/drawing/2014/main" id="{AC994BF4-E1B5-3845-ACFC-C9BA6A363869}"/>
              </a:ext>
            </a:extLst>
          </p:cNvPr>
          <p:cNvSpPr txBox="1"/>
          <p:nvPr/>
        </p:nvSpPr>
        <p:spPr>
          <a:xfrm>
            <a:off x="332879" y="3175084"/>
            <a:ext cx="22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u="sng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</a:p>
        </p:txBody>
      </p:sp>
      <p:grpSp>
        <p:nvGrpSpPr>
          <p:cNvPr id="17" name="Group 67">
            <a:extLst>
              <a:ext uri="{FF2B5EF4-FFF2-40B4-BE49-F238E27FC236}">
                <a16:creationId xmlns:a16="http://schemas.microsoft.com/office/drawing/2014/main" id="{5CD49108-FC1B-4138-EB8B-B2B65B0F7131}"/>
              </a:ext>
            </a:extLst>
          </p:cNvPr>
          <p:cNvGrpSpPr/>
          <p:nvPr/>
        </p:nvGrpSpPr>
        <p:grpSpPr>
          <a:xfrm>
            <a:off x="639293" y="3090320"/>
            <a:ext cx="2367710" cy="750641"/>
            <a:chOff x="899592" y="2204864"/>
            <a:chExt cx="3156946" cy="1000854"/>
          </a:xfrm>
        </p:grpSpPr>
        <p:cxnSp>
          <p:nvCxnSpPr>
            <p:cNvPr id="18" name="Straight Arrow Connector 10">
              <a:extLst>
                <a:ext uri="{FF2B5EF4-FFF2-40B4-BE49-F238E27FC236}">
                  <a16:creationId xmlns:a16="http://schemas.microsoft.com/office/drawing/2014/main" id="{48CFC5A5-71B5-BF69-BE40-2AEB87CB5F38}"/>
                </a:ext>
              </a:extLst>
            </p:cNvPr>
            <p:cNvCxnSpPr/>
            <p:nvPr/>
          </p:nvCxnSpPr>
          <p:spPr>
            <a:xfrm>
              <a:off x="899592" y="3205718"/>
              <a:ext cx="3156946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1">
              <a:extLst>
                <a:ext uri="{FF2B5EF4-FFF2-40B4-BE49-F238E27FC236}">
                  <a16:creationId xmlns:a16="http://schemas.microsoft.com/office/drawing/2014/main" id="{211EF3B7-0DC6-AA02-75B8-723384CD8D48}"/>
                </a:ext>
              </a:extLst>
            </p:cNvPr>
            <p:cNvCxnSpPr/>
            <p:nvPr/>
          </p:nvCxnSpPr>
          <p:spPr>
            <a:xfrm flipV="1">
              <a:off x="911002" y="2204864"/>
              <a:ext cx="0" cy="100085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D52BC40-6587-22BC-E716-262E149B89B7}"/>
              </a:ext>
            </a:extLst>
          </p:cNvPr>
          <p:cNvSpPr txBox="1"/>
          <p:nvPr/>
        </p:nvSpPr>
        <p:spPr>
          <a:xfrm>
            <a:off x="2269260" y="30791"/>
            <a:ext cx="1800661" cy="1428214"/>
          </a:xfrm>
          <a:prstGeom prst="wedgeEllipseCallout">
            <a:avLst>
              <a:gd name="adj1" fmla="val 116328"/>
              <a:gd name="adj2" fmla="val -2600"/>
            </a:avLst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لا توجد س معناه الرسمة مستطيل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60">
            <a:extLst>
              <a:ext uri="{FF2B5EF4-FFF2-40B4-BE49-F238E27FC236}">
                <a16:creationId xmlns:a16="http://schemas.microsoft.com/office/drawing/2014/main" id="{3D527C5E-4A80-42BF-BD7B-8C7B08E2F80F}"/>
              </a:ext>
            </a:extLst>
          </p:cNvPr>
          <p:cNvSpPr txBox="1"/>
          <p:nvPr/>
        </p:nvSpPr>
        <p:spPr>
          <a:xfrm>
            <a:off x="3007003" y="3643813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س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A41A9167-C8EE-D380-70DD-01A461D7BBD5}"/>
              </a:ext>
            </a:extLst>
          </p:cNvPr>
          <p:cNvSpPr txBox="1"/>
          <p:nvPr/>
        </p:nvSpPr>
        <p:spPr>
          <a:xfrm>
            <a:off x="124996" y="2781952"/>
            <a:ext cx="75792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د(س)</a:t>
            </a:r>
          </a:p>
        </p:txBody>
      </p:sp>
      <p:graphicFrame>
        <p:nvGraphicFramePr>
          <p:cNvPr id="30" name="Table 64">
            <a:extLst>
              <a:ext uri="{FF2B5EF4-FFF2-40B4-BE49-F238E27FC236}">
                <a16:creationId xmlns:a16="http://schemas.microsoft.com/office/drawing/2014/main" id="{8DB1DC02-432A-F083-1069-95C50949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86208"/>
              </p:ext>
            </p:extLst>
          </p:nvPr>
        </p:nvGraphicFramePr>
        <p:xfrm>
          <a:off x="684322" y="3454215"/>
          <a:ext cx="770940" cy="3534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5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" name="صورة 32">
            <a:extLst>
              <a:ext uri="{FF2B5EF4-FFF2-40B4-BE49-F238E27FC236}">
                <a16:creationId xmlns:a16="http://schemas.microsoft.com/office/drawing/2014/main" id="{953C264B-77EB-D0CB-0284-8F2D248D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01" y="3878891"/>
            <a:ext cx="144855" cy="353085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E284120-AC4E-BB85-8D59-C55D73C905E7}"/>
              </a:ext>
            </a:extLst>
          </p:cNvPr>
          <p:cNvSpPr txBox="1"/>
          <p:nvPr/>
        </p:nvSpPr>
        <p:spPr>
          <a:xfrm>
            <a:off x="4310872" y="2827607"/>
            <a:ext cx="1819500" cy="400110"/>
          </a:xfrm>
          <a:prstGeom prst="rect">
            <a:avLst/>
          </a:prstGeom>
          <a:noFill/>
          <a:ln w="57150">
            <a:solidFill>
              <a:srgbClr val="66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dirty="0">
                <a:latin typeface="Arial" pitchFamily="34" charset="0"/>
                <a:cs typeface="Arial" panose="020B0604020202020204" pitchFamily="34" charset="0"/>
              </a:rPr>
              <a:t>=</a:t>
            </a:r>
            <a:r>
              <a:rPr lang="ar-KW" sz="2000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الطول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× </a:t>
            </a:r>
            <a:r>
              <a:rPr lang="ar-KW" sz="2000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العرض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B0CE26C8-EA6F-65E1-5664-2B11623A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16" y="3659782"/>
            <a:ext cx="1690681" cy="69929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19731AA-77A1-CBAA-4C3B-28ECB30EED09}"/>
              </a:ext>
            </a:extLst>
          </p:cNvPr>
          <p:cNvSpPr txBox="1"/>
          <p:nvPr/>
        </p:nvSpPr>
        <p:spPr>
          <a:xfrm>
            <a:off x="7060587" y="3729485"/>
            <a:ext cx="324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5A326A8-6132-EF40-A33E-1B8FBD90A196}"/>
              </a:ext>
            </a:extLst>
          </p:cNvPr>
          <p:cNvSpPr txBox="1"/>
          <p:nvPr/>
        </p:nvSpPr>
        <p:spPr>
          <a:xfrm>
            <a:off x="3754258" y="3746384"/>
            <a:ext cx="3361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مساحة المنطقة</a:t>
            </a:r>
            <a:r>
              <a:rPr lang="ar-SA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المستطيلة المظللة بالأخضر</a:t>
            </a:r>
            <a:endParaRPr lang="en-US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59D684D-3E36-41B8-2368-33A7D2AA4BD3}"/>
              </a:ext>
            </a:extLst>
          </p:cNvPr>
          <p:cNvSpPr txBox="1"/>
          <p:nvPr/>
        </p:nvSpPr>
        <p:spPr>
          <a:xfrm>
            <a:off x="6315136" y="4647167"/>
            <a:ext cx="36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2400" b="1" dirty="0">
                <a:solidFill>
                  <a:srgbClr val="FF0000"/>
                </a:solidFill>
                <a:latin typeface="Arial" pitchFamily="34" charset="0"/>
              </a:rPr>
              <a:t>×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EEE301A-A1BF-2A04-640C-FACAD45DCA5A}"/>
              </a:ext>
            </a:extLst>
          </p:cNvPr>
          <p:cNvSpPr txBox="1"/>
          <p:nvPr/>
        </p:nvSpPr>
        <p:spPr>
          <a:xfrm>
            <a:off x="5119368" y="4120127"/>
            <a:ext cx="2157887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الطول × العرض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8C398479-78C1-8CBE-5668-AAFE0D456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176" y="4647167"/>
            <a:ext cx="202959" cy="55881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95FA8A0-74AE-E799-802D-92237EAF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51" y="4697210"/>
            <a:ext cx="172536" cy="458724"/>
          </a:xfrm>
          <a:prstGeom prst="rect">
            <a:avLst/>
          </a:prstGeom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8178886-FB2F-7C1D-20ED-D44793B12F2C}"/>
              </a:ext>
            </a:extLst>
          </p:cNvPr>
          <p:cNvSpPr txBox="1"/>
          <p:nvPr/>
        </p:nvSpPr>
        <p:spPr>
          <a:xfrm>
            <a:off x="5721401" y="4695739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0202505-B2FE-FC62-D162-3FEA2BF1E3AA}"/>
              </a:ext>
            </a:extLst>
          </p:cNvPr>
          <p:cNvSpPr txBox="1"/>
          <p:nvPr/>
        </p:nvSpPr>
        <p:spPr>
          <a:xfrm>
            <a:off x="5161217" y="4587365"/>
            <a:ext cx="6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000" b="1" u="sng" dirty="0">
                <a:solidFill>
                  <a:srgbClr val="FF3300"/>
                </a:solidFill>
              </a:rPr>
              <a:t>3 </a:t>
            </a:r>
            <a:br>
              <a:rPr lang="ar-KW" sz="2000" b="1" u="sng" dirty="0">
                <a:solidFill>
                  <a:srgbClr val="FF3300"/>
                </a:solidFill>
              </a:rPr>
            </a:br>
            <a:r>
              <a:rPr lang="ar-SA" sz="2000" b="1" dirty="0">
                <a:solidFill>
                  <a:srgbClr val="FF3300"/>
                </a:solidFill>
              </a:rPr>
              <a:t>٤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9F069C-CCBF-4E39-B567-E69814FE4A6A}"/>
              </a:ext>
            </a:extLst>
          </p:cNvPr>
          <p:cNvSpPr txBox="1"/>
          <p:nvPr/>
        </p:nvSpPr>
        <p:spPr>
          <a:xfrm>
            <a:off x="6916464" y="4654117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AEA8C216-34D5-C194-D452-28429FF39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246" y="5358940"/>
            <a:ext cx="1690680" cy="77721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188464D4-2938-AABF-650B-C34BAEB2A08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545763" y="5551562"/>
            <a:ext cx="2989097" cy="501928"/>
          </a:xfrm>
          <a:prstGeom prst="roundRect">
            <a:avLst>
              <a:gd name="adj" fmla="val 43376"/>
            </a:avLst>
          </a:prstGeom>
          <a:solidFill>
            <a:srgbClr val="FFFFFF"/>
          </a:solidFill>
          <a:ln w="76200" cap="sq">
            <a:solidFill>
              <a:srgbClr val="66FF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C843B3CF-65F9-241E-9918-45CB1C34231E}"/>
              </a:ext>
            </a:extLst>
          </p:cNvPr>
          <p:cNvSpPr txBox="1"/>
          <p:nvPr/>
        </p:nvSpPr>
        <p:spPr>
          <a:xfrm>
            <a:off x="4999907" y="5554066"/>
            <a:ext cx="2157887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1 -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B492006-58D8-3A38-8121-0F52C5903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26301"/>
          <a:stretch/>
        </p:blipFill>
        <p:spPr>
          <a:xfrm>
            <a:off x="5297906" y="5377270"/>
            <a:ext cx="1120287" cy="707885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B1AC5A3-4160-A96E-B5D4-13D026B76796}"/>
              </a:ext>
            </a:extLst>
          </p:cNvPr>
          <p:cNvSpPr txBox="1"/>
          <p:nvPr/>
        </p:nvSpPr>
        <p:spPr>
          <a:xfrm>
            <a:off x="6383447" y="6176543"/>
            <a:ext cx="833454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1 -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A1476D7-9B51-9E4F-41CD-F01377ADD4B2}"/>
              </a:ext>
            </a:extLst>
          </p:cNvPr>
          <p:cNvSpPr txBox="1"/>
          <p:nvPr/>
        </p:nvSpPr>
        <p:spPr>
          <a:xfrm>
            <a:off x="5893612" y="6085155"/>
            <a:ext cx="6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000" b="1" u="sng" dirty="0">
                <a:solidFill>
                  <a:srgbClr val="FF3300"/>
                </a:solidFill>
              </a:rPr>
              <a:t>3 </a:t>
            </a:r>
            <a:br>
              <a:rPr lang="ar-KW" sz="2000" b="1" u="sng" dirty="0">
                <a:solidFill>
                  <a:srgbClr val="FF3300"/>
                </a:solidFill>
              </a:rPr>
            </a:br>
            <a:r>
              <a:rPr lang="ar-SA" sz="2000" b="1" dirty="0">
                <a:solidFill>
                  <a:srgbClr val="FF3300"/>
                </a:solidFill>
              </a:rPr>
              <a:t>٤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E19E16E-2BB8-21E7-83C0-CDDD889DA183}"/>
              </a:ext>
            </a:extLst>
          </p:cNvPr>
          <p:cNvSpPr txBox="1"/>
          <p:nvPr/>
        </p:nvSpPr>
        <p:spPr>
          <a:xfrm>
            <a:off x="5126617" y="6119323"/>
            <a:ext cx="6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000" b="1" u="sng" dirty="0">
                <a:solidFill>
                  <a:srgbClr val="FF3300"/>
                </a:solidFill>
              </a:rPr>
              <a:t>1 </a:t>
            </a:r>
            <a:br>
              <a:rPr lang="ar-KW" sz="2000" b="1" u="sng" dirty="0">
                <a:solidFill>
                  <a:srgbClr val="FF3300"/>
                </a:solidFill>
              </a:rPr>
            </a:br>
            <a:r>
              <a:rPr lang="ar-SA" sz="2000" b="1" dirty="0">
                <a:solidFill>
                  <a:srgbClr val="FF3300"/>
                </a:solidFill>
              </a:rPr>
              <a:t>٤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CE4D240-85D0-DB7C-B303-EDAB95D27E8F}"/>
              </a:ext>
            </a:extLst>
          </p:cNvPr>
          <p:cNvSpPr txBox="1"/>
          <p:nvPr/>
        </p:nvSpPr>
        <p:spPr>
          <a:xfrm>
            <a:off x="5643269" y="6192211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/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77ED9B2F-10D2-F9D4-5A62-5390560BDF62}"/>
              </a:ext>
            </a:extLst>
          </p:cNvPr>
          <p:cNvSpPr txBox="1"/>
          <p:nvPr/>
        </p:nvSpPr>
        <p:spPr>
          <a:xfrm>
            <a:off x="4184964" y="470998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7A0CC5C0-9741-61ED-19B3-C1C3F093DC95}"/>
              </a:ext>
            </a:extLst>
          </p:cNvPr>
          <p:cNvSpPr txBox="1"/>
          <p:nvPr/>
        </p:nvSpPr>
        <p:spPr>
          <a:xfrm>
            <a:off x="4184964" y="623837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graphicFrame>
        <p:nvGraphicFramePr>
          <p:cNvPr id="2" name="جدول 7">
            <a:extLst>
              <a:ext uri="{FF2B5EF4-FFF2-40B4-BE49-F238E27FC236}">
                <a16:creationId xmlns:a16="http://schemas.microsoft.com/office/drawing/2014/main" id="{298D9BE2-1735-6740-98A8-1FA8399A3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94339"/>
              </p:ext>
            </p:extLst>
          </p:nvPr>
        </p:nvGraphicFramePr>
        <p:xfrm>
          <a:off x="5996867" y="1809257"/>
          <a:ext cx="281449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577">
                  <a:extLst>
                    <a:ext uri="{9D8B030D-6E8A-4147-A177-3AD203B41FA5}">
                      <a16:colId xmlns:a16="http://schemas.microsoft.com/office/drawing/2014/main" val="3355655511"/>
                    </a:ext>
                  </a:extLst>
                </a:gridCol>
                <a:gridCol w="631577">
                  <a:extLst>
                    <a:ext uri="{9D8B030D-6E8A-4147-A177-3AD203B41FA5}">
                      <a16:colId xmlns:a16="http://schemas.microsoft.com/office/drawing/2014/main" val="3042758809"/>
                    </a:ext>
                  </a:extLst>
                </a:gridCol>
                <a:gridCol w="512818">
                  <a:extLst>
                    <a:ext uri="{9D8B030D-6E8A-4147-A177-3AD203B41FA5}">
                      <a16:colId xmlns:a16="http://schemas.microsoft.com/office/drawing/2014/main" val="1606979461"/>
                    </a:ext>
                  </a:extLst>
                </a:gridCol>
                <a:gridCol w="1038525">
                  <a:extLst>
                    <a:ext uri="{9D8B030D-6E8A-4147-A177-3AD203B41FA5}">
                      <a16:colId xmlns:a16="http://schemas.microsoft.com/office/drawing/2014/main" val="3111129742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٠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س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11341"/>
                  </a:ext>
                </a:extLst>
              </a:tr>
              <a:tr h="385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د(س)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75897"/>
                  </a:ext>
                </a:extLst>
              </a:tr>
            </a:tbl>
          </a:graphicData>
        </a:graphic>
      </p:graphicFrame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03C28C7-8E0A-35EC-B697-773F915AA3C3}"/>
              </a:ext>
            </a:extLst>
          </p:cNvPr>
          <p:cNvGrpSpPr/>
          <p:nvPr/>
        </p:nvGrpSpPr>
        <p:grpSpPr>
          <a:xfrm>
            <a:off x="7678183" y="1257879"/>
            <a:ext cx="1113798" cy="579623"/>
            <a:chOff x="7385705" y="2399835"/>
            <a:chExt cx="1113798" cy="579623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05A5220E-E6BE-21F7-4249-4BA26D0D67B1}"/>
                </a:ext>
              </a:extLst>
            </p:cNvPr>
            <p:cNvSpPr txBox="1"/>
            <p:nvPr/>
          </p:nvSpPr>
          <p:spPr>
            <a:xfrm>
              <a:off x="7628482" y="253994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=</a:t>
              </a:r>
              <a:endParaRPr lang="en-US" sz="1600" b="1" dirty="0"/>
            </a:p>
          </p:txBody>
        </p:sp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84E51076-F18F-2355-BD65-FF7F05BD7F38}"/>
                </a:ext>
              </a:extLst>
            </p:cNvPr>
            <p:cNvGrpSpPr/>
            <p:nvPr/>
          </p:nvGrpSpPr>
          <p:grpSpPr>
            <a:xfrm>
              <a:off x="7385705" y="2399835"/>
              <a:ext cx="1113798" cy="579623"/>
              <a:chOff x="9911381" y="2105270"/>
              <a:chExt cx="1113798" cy="579623"/>
            </a:xfrm>
          </p:grpSpPr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71CFE59F-74DD-76F8-6D2E-43DEEB9F789C}"/>
                  </a:ext>
                </a:extLst>
              </p:cNvPr>
              <p:cNvSpPr txBox="1"/>
              <p:nvPr/>
            </p:nvSpPr>
            <p:spPr>
              <a:xfrm>
                <a:off x="10185211" y="2187162"/>
                <a:ext cx="8399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ar-KW" sz="2000" dirty="0"/>
                  <a:t>د(س)</a:t>
                </a:r>
                <a:endParaRPr lang="en-US" sz="2000" dirty="0"/>
              </a:p>
            </p:txBody>
          </p:sp>
          <p:grpSp>
            <p:nvGrpSpPr>
              <p:cNvPr id="32" name="مجموعة 31">
                <a:extLst>
                  <a:ext uri="{FF2B5EF4-FFF2-40B4-BE49-F238E27FC236}">
                    <a16:creationId xmlns:a16="http://schemas.microsoft.com/office/drawing/2014/main" id="{74A655F5-E461-9955-0EAE-85D3607C2EE0}"/>
                  </a:ext>
                </a:extLst>
              </p:cNvPr>
              <p:cNvGrpSpPr/>
              <p:nvPr/>
            </p:nvGrpSpPr>
            <p:grpSpPr>
              <a:xfrm>
                <a:off x="9911381" y="2105270"/>
                <a:ext cx="315533" cy="579623"/>
                <a:chOff x="8161593" y="5119800"/>
                <a:chExt cx="315533" cy="579623"/>
              </a:xfrm>
            </p:grpSpPr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B5ECAAF2-431D-386A-65AB-5653D6F0F01E}"/>
                    </a:ext>
                  </a:extLst>
                </p:cNvPr>
                <p:cNvSpPr txBox="1"/>
                <p:nvPr/>
              </p:nvSpPr>
              <p:spPr>
                <a:xfrm>
                  <a:off x="8161593" y="5119800"/>
                  <a:ext cx="3000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600" b="1" dirty="0"/>
                    <a:t>1</a:t>
                  </a:r>
                  <a:endParaRPr lang="en-US" sz="1600" b="1" dirty="0"/>
                </a:p>
              </p:txBody>
            </p:sp>
            <p:grpSp>
              <p:nvGrpSpPr>
                <p:cNvPr id="36" name="مجموعة 35">
                  <a:extLst>
                    <a:ext uri="{FF2B5EF4-FFF2-40B4-BE49-F238E27FC236}">
                      <a16:creationId xmlns:a16="http://schemas.microsoft.com/office/drawing/2014/main" id="{0BCCFD46-5E97-6D0C-3614-470D7F1BACE1}"/>
                    </a:ext>
                  </a:extLst>
                </p:cNvPr>
                <p:cNvGrpSpPr/>
                <p:nvPr/>
              </p:nvGrpSpPr>
              <p:grpSpPr>
                <a:xfrm>
                  <a:off x="8166403" y="5203293"/>
                  <a:ext cx="310723" cy="496130"/>
                  <a:chOff x="7819215" y="5275085"/>
                  <a:chExt cx="310723" cy="496130"/>
                </a:xfrm>
              </p:grpSpPr>
              <p:sp>
                <p:nvSpPr>
                  <p:cNvPr id="37" name="مربع نص 36">
                    <a:extLst>
                      <a:ext uri="{FF2B5EF4-FFF2-40B4-BE49-F238E27FC236}">
                        <a16:creationId xmlns:a16="http://schemas.microsoft.com/office/drawing/2014/main" id="{15F6A92A-0E70-CB5E-C1B0-79A3AC93D731}"/>
                      </a:ext>
                    </a:extLst>
                  </p:cNvPr>
                  <p:cNvSpPr txBox="1"/>
                  <p:nvPr/>
                </p:nvSpPr>
                <p:spPr>
                  <a:xfrm>
                    <a:off x="7819215" y="5432661"/>
                    <a:ext cx="3000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600" b="1" dirty="0"/>
                      <a:t>2</a:t>
                    </a:r>
                    <a:endParaRPr lang="en-US" sz="1600" b="1" dirty="0"/>
                  </a:p>
                </p:txBody>
              </p:sp>
              <p:sp>
                <p:nvSpPr>
                  <p:cNvPr id="38" name="مربع نص 37">
                    <a:extLst>
                      <a:ext uri="{FF2B5EF4-FFF2-40B4-BE49-F238E27FC236}">
                        <a16:creationId xmlns:a16="http://schemas.microsoft.com/office/drawing/2014/main" id="{1FF4664A-57DF-C524-363D-2F1ECB37D24A}"/>
                      </a:ext>
                    </a:extLst>
                  </p:cNvPr>
                  <p:cNvSpPr txBox="1"/>
                  <p:nvPr/>
                </p:nvSpPr>
                <p:spPr>
                  <a:xfrm>
                    <a:off x="7825046" y="5275085"/>
                    <a:ext cx="30489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600" b="1" dirty="0"/>
                      <a:t>ـــ</a:t>
                    </a:r>
                    <a:endParaRPr lang="en-US" sz="1600" b="1" dirty="0"/>
                  </a:p>
                </p:txBody>
              </p:sp>
            </p:grpSp>
          </p:grpSp>
        </p:grp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69786726-4AA1-A2CD-D92B-11C9ACD80B23}"/>
              </a:ext>
            </a:extLst>
          </p:cNvPr>
          <p:cNvGrpSpPr/>
          <p:nvPr/>
        </p:nvGrpSpPr>
        <p:grpSpPr>
          <a:xfrm>
            <a:off x="7350493" y="2147507"/>
            <a:ext cx="300253" cy="514983"/>
            <a:chOff x="2183707" y="2035552"/>
            <a:chExt cx="300253" cy="514983"/>
          </a:xfrm>
        </p:grpSpPr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AEBF1C85-3C11-A136-10D9-51A0E151DAF4}"/>
                </a:ext>
              </a:extLst>
            </p:cNvPr>
            <p:cNvSpPr txBox="1"/>
            <p:nvPr/>
          </p:nvSpPr>
          <p:spPr>
            <a:xfrm>
              <a:off x="2191006" y="2090091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400" b="1" dirty="0"/>
                <a:t>ـــ</a:t>
              </a:r>
              <a:endParaRPr lang="en-US" sz="1400" b="1" dirty="0"/>
            </a:p>
          </p:txBody>
        </p:sp>
        <p:grpSp>
          <p:nvGrpSpPr>
            <p:cNvPr id="67" name="مجموعة 66">
              <a:extLst>
                <a:ext uri="{FF2B5EF4-FFF2-40B4-BE49-F238E27FC236}">
                  <a16:creationId xmlns:a16="http://schemas.microsoft.com/office/drawing/2014/main" id="{1639F739-9FBE-31FF-90AD-465C2AAEC25C}"/>
                </a:ext>
              </a:extLst>
            </p:cNvPr>
            <p:cNvGrpSpPr/>
            <p:nvPr/>
          </p:nvGrpSpPr>
          <p:grpSpPr>
            <a:xfrm>
              <a:off x="2183707" y="2035552"/>
              <a:ext cx="300253" cy="514983"/>
              <a:chOff x="2792906" y="2064908"/>
              <a:chExt cx="300253" cy="514983"/>
            </a:xfrm>
          </p:grpSpPr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0136FC2-7434-4110-7E79-FB16026AACE5}"/>
                  </a:ext>
                </a:extLst>
              </p:cNvPr>
              <p:cNvSpPr txBox="1"/>
              <p:nvPr/>
            </p:nvSpPr>
            <p:spPr>
              <a:xfrm>
                <a:off x="2792906" y="2064908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1</a:t>
                </a:r>
                <a:endParaRPr lang="en-US" sz="1400" b="1" dirty="0"/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4E8DB937-CBA1-ABA1-FA6F-8710A0792AB1}"/>
                  </a:ext>
                </a:extLst>
              </p:cNvPr>
              <p:cNvSpPr txBox="1"/>
              <p:nvPr/>
            </p:nvSpPr>
            <p:spPr>
              <a:xfrm>
                <a:off x="2807503" y="2272114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2</a:t>
                </a:r>
                <a:endParaRPr lang="en-US" sz="1400" b="1" dirty="0"/>
              </a:p>
            </p:txBody>
          </p:sp>
        </p:grp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D4CD3082-CC06-D3D1-05C9-157CBC34F40C}"/>
              </a:ext>
            </a:extLst>
          </p:cNvPr>
          <p:cNvGrpSpPr/>
          <p:nvPr/>
        </p:nvGrpSpPr>
        <p:grpSpPr>
          <a:xfrm>
            <a:off x="6829936" y="2158540"/>
            <a:ext cx="300253" cy="514983"/>
            <a:chOff x="2183707" y="2035552"/>
            <a:chExt cx="300253" cy="514983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011767B1-7C87-7DE8-1203-6E19264628C3}"/>
                </a:ext>
              </a:extLst>
            </p:cNvPr>
            <p:cNvSpPr txBox="1"/>
            <p:nvPr/>
          </p:nvSpPr>
          <p:spPr>
            <a:xfrm>
              <a:off x="2191006" y="2090091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400" b="1" dirty="0"/>
                <a:t>ـــ</a:t>
              </a:r>
              <a:endParaRPr lang="en-US" sz="1400" b="1" dirty="0"/>
            </a:p>
          </p:txBody>
        </p:sp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A5AFA8BD-8D05-CFC4-166C-ED4FB2B1E4F5}"/>
                </a:ext>
              </a:extLst>
            </p:cNvPr>
            <p:cNvGrpSpPr/>
            <p:nvPr/>
          </p:nvGrpSpPr>
          <p:grpSpPr>
            <a:xfrm>
              <a:off x="2183707" y="2035552"/>
              <a:ext cx="300253" cy="514983"/>
              <a:chOff x="2792906" y="2064908"/>
              <a:chExt cx="300253" cy="514983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2F917E7-14E0-9D35-652C-8A6E2EA10714}"/>
                  </a:ext>
                </a:extLst>
              </p:cNvPr>
              <p:cNvSpPr txBox="1"/>
              <p:nvPr/>
            </p:nvSpPr>
            <p:spPr>
              <a:xfrm>
                <a:off x="2792906" y="2064908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1</a:t>
                </a:r>
                <a:endParaRPr lang="en-US" sz="1400" b="1" dirty="0"/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4646318D-36FB-FACB-A95C-9C6DF6FC57C2}"/>
                  </a:ext>
                </a:extLst>
              </p:cNvPr>
              <p:cNvSpPr txBox="1"/>
              <p:nvPr/>
            </p:nvSpPr>
            <p:spPr>
              <a:xfrm>
                <a:off x="2807503" y="2272114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2</a:t>
                </a:r>
                <a:endParaRPr lang="en-US" sz="1400" b="1" dirty="0"/>
              </a:p>
            </p:txBody>
          </p:sp>
        </p:grp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199F9946-8CB8-C89F-D2F0-2A04BEE31E57}"/>
              </a:ext>
            </a:extLst>
          </p:cNvPr>
          <p:cNvGrpSpPr/>
          <p:nvPr/>
        </p:nvGrpSpPr>
        <p:grpSpPr>
          <a:xfrm>
            <a:off x="6155598" y="2159918"/>
            <a:ext cx="300253" cy="514983"/>
            <a:chOff x="2183707" y="2035552"/>
            <a:chExt cx="300253" cy="514983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7ACA2314-2A8E-033A-3DDB-8F7399B0EA05}"/>
                </a:ext>
              </a:extLst>
            </p:cNvPr>
            <p:cNvSpPr txBox="1"/>
            <p:nvPr/>
          </p:nvSpPr>
          <p:spPr>
            <a:xfrm>
              <a:off x="2191006" y="2090091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400" b="1" dirty="0"/>
                <a:t>ـــ</a:t>
              </a:r>
              <a:endParaRPr lang="en-US" sz="1400" b="1" dirty="0"/>
            </a:p>
          </p:txBody>
        </p: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C92798E9-0528-C934-3757-C347D0B192B1}"/>
                </a:ext>
              </a:extLst>
            </p:cNvPr>
            <p:cNvGrpSpPr/>
            <p:nvPr/>
          </p:nvGrpSpPr>
          <p:grpSpPr>
            <a:xfrm>
              <a:off x="2183707" y="2035552"/>
              <a:ext cx="300253" cy="514983"/>
              <a:chOff x="2792906" y="2064908"/>
              <a:chExt cx="300253" cy="514983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D098322D-8697-4AD1-0CA7-F24A01522F21}"/>
                  </a:ext>
                </a:extLst>
              </p:cNvPr>
              <p:cNvSpPr txBox="1"/>
              <p:nvPr/>
            </p:nvSpPr>
            <p:spPr>
              <a:xfrm>
                <a:off x="2792906" y="2064908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1</a:t>
                </a:r>
                <a:endParaRPr lang="en-US" sz="1400" b="1" dirty="0"/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D7B1D6A2-AAED-07A6-365F-58221F49A91B}"/>
                  </a:ext>
                </a:extLst>
              </p:cNvPr>
              <p:cNvSpPr txBox="1"/>
              <p:nvPr/>
            </p:nvSpPr>
            <p:spPr>
              <a:xfrm>
                <a:off x="2807503" y="2272114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400" b="1" dirty="0"/>
                  <a:t>2</a:t>
                </a:r>
                <a:endParaRPr lang="en-US" sz="1400" b="1" dirty="0"/>
              </a:p>
            </p:txBody>
          </p:sp>
        </p:grp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5BD1E673-E21B-E899-F759-D8CB7F4B3B4E}"/>
              </a:ext>
            </a:extLst>
          </p:cNvPr>
          <p:cNvGrpSpPr/>
          <p:nvPr/>
        </p:nvGrpSpPr>
        <p:grpSpPr>
          <a:xfrm>
            <a:off x="650371" y="3468578"/>
            <a:ext cx="592414" cy="360463"/>
            <a:chOff x="1502141" y="2172362"/>
            <a:chExt cx="592414" cy="373825"/>
          </a:xfrm>
        </p:grpSpPr>
        <p:sp>
          <p:nvSpPr>
            <p:cNvPr id="79" name="مستطيل 78">
              <a:extLst>
                <a:ext uri="{FF2B5EF4-FFF2-40B4-BE49-F238E27FC236}">
                  <a16:creationId xmlns:a16="http://schemas.microsoft.com/office/drawing/2014/main" id="{2BBF5B1C-5B6A-A398-AF04-4DD1E2D8F44D}"/>
                </a:ext>
              </a:extLst>
            </p:cNvPr>
            <p:cNvSpPr/>
            <p:nvPr/>
          </p:nvSpPr>
          <p:spPr>
            <a:xfrm>
              <a:off x="1502141" y="2172362"/>
              <a:ext cx="592414" cy="37382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رابط مستقيم 79">
              <a:extLst>
                <a:ext uri="{FF2B5EF4-FFF2-40B4-BE49-F238E27FC236}">
                  <a16:creationId xmlns:a16="http://schemas.microsoft.com/office/drawing/2014/main" id="{8C030364-8186-67F0-86A8-D9503227B287}"/>
                </a:ext>
              </a:extLst>
            </p:cNvPr>
            <p:cNvCxnSpPr>
              <a:cxnSpLocks/>
            </p:cNvCxnSpPr>
            <p:nvPr/>
          </p:nvCxnSpPr>
          <p:spPr>
            <a:xfrm>
              <a:off x="1930517" y="2183502"/>
              <a:ext cx="0" cy="336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470DB3AC-5D00-E1BE-9394-3D31E8929923}"/>
              </a:ext>
            </a:extLst>
          </p:cNvPr>
          <p:cNvSpPr/>
          <p:nvPr/>
        </p:nvSpPr>
        <p:spPr>
          <a:xfrm>
            <a:off x="577531" y="3382368"/>
            <a:ext cx="123523" cy="15081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97EAE67D-733A-CD91-B2F8-6A829D550325}"/>
              </a:ext>
            </a:extLst>
          </p:cNvPr>
          <p:cNvSpPr/>
          <p:nvPr/>
        </p:nvSpPr>
        <p:spPr>
          <a:xfrm flipH="1">
            <a:off x="939108" y="3358693"/>
            <a:ext cx="167309" cy="13495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F4D3B678-B79E-70D2-2A98-FC7C40510C0A}"/>
              </a:ext>
            </a:extLst>
          </p:cNvPr>
          <p:cNvSpPr/>
          <p:nvPr/>
        </p:nvSpPr>
        <p:spPr>
          <a:xfrm>
            <a:off x="1348767" y="3367448"/>
            <a:ext cx="153089" cy="137588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2" grpId="0"/>
      <p:bldP spid="16" grpId="0"/>
      <p:bldP spid="20" grpId="0" animBg="1"/>
      <p:bldP spid="20" grpId="1" animBg="1"/>
      <p:bldP spid="21" grpId="0"/>
      <p:bldP spid="22" grpId="0"/>
      <p:bldP spid="35" grpId="0" animBg="1"/>
      <p:bldP spid="44" grpId="0"/>
      <p:bldP spid="46" grpId="0"/>
      <p:bldP spid="47" grpId="0"/>
      <p:bldP spid="48" grpId="0" animBg="1"/>
      <p:bldP spid="53" grpId="0"/>
      <p:bldP spid="54" grpId="0"/>
      <p:bldP spid="55" grpId="0"/>
      <p:bldP spid="59" grpId="0" animBg="1"/>
      <p:bldP spid="61" grpId="0" animBg="1"/>
      <p:bldP spid="62" grpId="0"/>
      <p:bldP spid="63" grpId="0"/>
      <p:bldP spid="64" grpId="0"/>
      <p:bldP spid="65" grpId="0"/>
      <p:bldP spid="66" grpId="0"/>
      <p:bldP spid="85" grpId="0" animBg="1"/>
      <p:bldP spid="86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37F1667-FBC5-5B14-E745-AC585A4834B0}"/>
              </a:ext>
            </a:extLst>
          </p:cNvPr>
          <p:cNvGrpSpPr/>
          <p:nvPr/>
        </p:nvGrpSpPr>
        <p:grpSpPr>
          <a:xfrm>
            <a:off x="754743" y="159657"/>
            <a:ext cx="6787313" cy="2133599"/>
            <a:chOff x="754743" y="159657"/>
            <a:chExt cx="6787313" cy="213359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71F0983A-8BBC-BFBA-A98D-A6E1EBAD1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13000" contrast="42000"/>
            </a:blip>
            <a:stretch>
              <a:fillRect/>
            </a:stretch>
          </p:blipFill>
          <p:spPr>
            <a:xfrm>
              <a:off x="1083370" y="188717"/>
              <a:ext cx="4451862" cy="1567542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2B7FBDF-1F8C-B79D-1FB9-C1678EDE8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-18000" contrast="45000"/>
            </a:blip>
            <a:srcRect l="63063" t="636" b="75615"/>
            <a:stretch/>
          </p:blipFill>
          <p:spPr>
            <a:xfrm>
              <a:off x="6030545" y="275773"/>
              <a:ext cx="1511511" cy="492370"/>
            </a:xfrm>
            <a:prstGeom prst="rect">
              <a:avLst/>
            </a:prstGeom>
            <a:scene3d>
              <a:camera prst="perspectiveAbove"/>
              <a:lightRig rig="threePt" dir="t"/>
            </a:scene3d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EB3624C-876A-263D-1C07-40C0E14F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15000" contrast="27000"/>
            </a:blip>
            <a:stretch>
              <a:fillRect/>
            </a:stretch>
          </p:blipFill>
          <p:spPr>
            <a:xfrm>
              <a:off x="5934764" y="1843315"/>
              <a:ext cx="1475715" cy="416459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60E3EED-984B-54C4-1542-BCDA04D5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5000" contrast="28000"/>
            </a:blip>
            <a:stretch>
              <a:fillRect/>
            </a:stretch>
          </p:blipFill>
          <p:spPr>
            <a:xfrm>
              <a:off x="3601679" y="1712685"/>
              <a:ext cx="1794598" cy="526646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C994342-BFD8-C077-3B43-486305FFF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-24000" contrast="44000"/>
            </a:blip>
            <a:stretch>
              <a:fillRect/>
            </a:stretch>
          </p:blipFill>
          <p:spPr>
            <a:xfrm>
              <a:off x="1153805" y="1756259"/>
              <a:ext cx="1540812" cy="475918"/>
            </a:xfrm>
            <a:prstGeom prst="rect">
              <a:avLst/>
            </a:prstGeom>
          </p:spPr>
        </p:pic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85CB8A3-ECE7-2391-D5CD-284F642F22DD}"/>
                </a:ext>
              </a:extLst>
            </p:cNvPr>
            <p:cNvSpPr/>
            <p:nvPr/>
          </p:nvSpPr>
          <p:spPr>
            <a:xfrm>
              <a:off x="754743" y="159657"/>
              <a:ext cx="6757849" cy="2133599"/>
            </a:xfrm>
            <a:prstGeom prst="round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45F94976-E11E-7D1F-CDFC-35A235A06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20787"/>
              </p:ext>
            </p:extLst>
          </p:nvPr>
        </p:nvGraphicFramePr>
        <p:xfrm>
          <a:off x="242488" y="3036313"/>
          <a:ext cx="2835000" cy="1215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3">
            <a:extLst>
              <a:ext uri="{FF2B5EF4-FFF2-40B4-BE49-F238E27FC236}">
                <a16:creationId xmlns:a16="http://schemas.microsoft.com/office/drawing/2014/main" id="{EE0F9302-FDA2-1B2C-946F-B85F92C631A2}"/>
              </a:ext>
            </a:extLst>
          </p:cNvPr>
          <p:cNvSpPr txBox="1"/>
          <p:nvPr/>
        </p:nvSpPr>
        <p:spPr>
          <a:xfrm>
            <a:off x="1234876" y="3778014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02FD8F6E-BC0D-FE18-8307-1508B4B51CCF}"/>
              </a:ext>
            </a:extLst>
          </p:cNvPr>
          <p:cNvSpPr txBox="1"/>
          <p:nvPr/>
        </p:nvSpPr>
        <p:spPr>
          <a:xfrm>
            <a:off x="1663057" y="3814796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TextBox 55">
            <a:extLst>
              <a:ext uri="{FF2B5EF4-FFF2-40B4-BE49-F238E27FC236}">
                <a16:creationId xmlns:a16="http://schemas.microsoft.com/office/drawing/2014/main" id="{CF91AB8F-BE6E-229A-5934-2A2A82DD8CD6}"/>
              </a:ext>
            </a:extLst>
          </p:cNvPr>
          <p:cNvSpPr txBox="1"/>
          <p:nvPr/>
        </p:nvSpPr>
        <p:spPr>
          <a:xfrm>
            <a:off x="2013899" y="3814795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</a:p>
        </p:txBody>
      </p:sp>
      <p:grpSp>
        <p:nvGrpSpPr>
          <p:cNvPr id="19" name="Group 67">
            <a:extLst>
              <a:ext uri="{FF2B5EF4-FFF2-40B4-BE49-F238E27FC236}">
                <a16:creationId xmlns:a16="http://schemas.microsoft.com/office/drawing/2014/main" id="{89AAB321-A997-1EA3-361A-2A519EB81E33}"/>
              </a:ext>
            </a:extLst>
          </p:cNvPr>
          <p:cNvGrpSpPr/>
          <p:nvPr/>
        </p:nvGrpSpPr>
        <p:grpSpPr>
          <a:xfrm>
            <a:off x="239544" y="3036313"/>
            <a:ext cx="2837944" cy="1215000"/>
            <a:chOff x="366593" y="2132855"/>
            <a:chExt cx="3783925" cy="1619999"/>
          </a:xfrm>
        </p:grpSpPr>
        <p:cxnSp>
          <p:nvCxnSpPr>
            <p:cNvPr id="20" name="Straight Arrow Connector 10">
              <a:extLst>
                <a:ext uri="{FF2B5EF4-FFF2-40B4-BE49-F238E27FC236}">
                  <a16:creationId xmlns:a16="http://schemas.microsoft.com/office/drawing/2014/main" id="{EE380292-F7D1-1AFA-BF69-385CCF3B7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593" y="3184373"/>
              <a:ext cx="3783925" cy="4203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51">
              <a:extLst>
                <a:ext uri="{FF2B5EF4-FFF2-40B4-BE49-F238E27FC236}">
                  <a16:creationId xmlns:a16="http://schemas.microsoft.com/office/drawing/2014/main" id="{AFE229AE-722F-D94B-4918-00F18AD6B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385" y="2132855"/>
              <a:ext cx="0" cy="16199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61">
            <a:extLst>
              <a:ext uri="{FF2B5EF4-FFF2-40B4-BE49-F238E27FC236}">
                <a16:creationId xmlns:a16="http://schemas.microsoft.com/office/drawing/2014/main" id="{5EE54CE3-7F88-36B1-1552-2639D3FAA4D4}"/>
              </a:ext>
            </a:extLst>
          </p:cNvPr>
          <p:cNvSpPr txBox="1"/>
          <p:nvPr/>
        </p:nvSpPr>
        <p:spPr>
          <a:xfrm>
            <a:off x="1166290" y="2698098"/>
            <a:ext cx="75792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د(س)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B516655-EA64-89F7-41A0-F9B47E56B8EC}"/>
              </a:ext>
            </a:extLst>
          </p:cNvPr>
          <p:cNvSpPr txBox="1"/>
          <p:nvPr/>
        </p:nvSpPr>
        <p:spPr>
          <a:xfrm>
            <a:off x="5234093" y="177898"/>
            <a:ext cx="1800661" cy="1428214"/>
          </a:xfrm>
          <a:prstGeom prst="wedgeEllipseCallout">
            <a:avLst>
              <a:gd name="adj1" fmla="val -100078"/>
              <a:gd name="adj2" fmla="val -7525"/>
            </a:avLst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لا توجد س معناه الرسمة مستطيل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9CEDE1F2-D86D-F5E8-51D5-64794EFDA2AC}"/>
              </a:ext>
            </a:extLst>
          </p:cNvPr>
          <p:cNvSpPr txBox="1"/>
          <p:nvPr/>
        </p:nvSpPr>
        <p:spPr>
          <a:xfrm>
            <a:off x="2433402" y="3824952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1" name="TextBox 54">
            <a:extLst>
              <a:ext uri="{FF2B5EF4-FFF2-40B4-BE49-F238E27FC236}">
                <a16:creationId xmlns:a16="http://schemas.microsoft.com/office/drawing/2014/main" id="{238AB449-6A60-CF80-BDE5-0A65B7C95A38}"/>
              </a:ext>
            </a:extLst>
          </p:cNvPr>
          <p:cNvSpPr txBox="1"/>
          <p:nvPr/>
        </p:nvSpPr>
        <p:spPr>
          <a:xfrm>
            <a:off x="164952" y="3778785"/>
            <a:ext cx="439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3</a:t>
            </a:r>
            <a:endParaRPr lang="ar-KW" sz="20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32" name="TextBox 55">
            <a:extLst>
              <a:ext uri="{FF2B5EF4-FFF2-40B4-BE49-F238E27FC236}">
                <a16:creationId xmlns:a16="http://schemas.microsoft.com/office/drawing/2014/main" id="{76266B12-A8CA-792A-80A1-278AADED2C7F}"/>
              </a:ext>
            </a:extLst>
          </p:cNvPr>
          <p:cNvSpPr txBox="1"/>
          <p:nvPr/>
        </p:nvSpPr>
        <p:spPr>
          <a:xfrm flipH="1">
            <a:off x="544784" y="3752610"/>
            <a:ext cx="45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  <a:endParaRPr lang="ar-KW" sz="20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33" name="TextBox 55">
            <a:extLst>
              <a:ext uri="{FF2B5EF4-FFF2-40B4-BE49-F238E27FC236}">
                <a16:creationId xmlns:a16="http://schemas.microsoft.com/office/drawing/2014/main" id="{F2087DD6-BF0E-630F-80C7-02281CCD8BF1}"/>
              </a:ext>
            </a:extLst>
          </p:cNvPr>
          <p:cNvSpPr txBox="1"/>
          <p:nvPr/>
        </p:nvSpPr>
        <p:spPr>
          <a:xfrm>
            <a:off x="964288" y="3768628"/>
            <a:ext cx="4281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5" name="TextBox 60">
            <a:extLst>
              <a:ext uri="{FF2B5EF4-FFF2-40B4-BE49-F238E27FC236}">
                <a16:creationId xmlns:a16="http://schemas.microsoft.com/office/drawing/2014/main" id="{8F704427-944F-A617-DAA6-DF9DFFDE6DBB}"/>
              </a:ext>
            </a:extLst>
          </p:cNvPr>
          <p:cNvSpPr txBox="1"/>
          <p:nvPr/>
        </p:nvSpPr>
        <p:spPr>
          <a:xfrm>
            <a:off x="3104098" y="3624125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س</a:t>
            </a:r>
          </a:p>
        </p:txBody>
      </p:sp>
      <p:graphicFrame>
        <p:nvGraphicFramePr>
          <p:cNvPr id="36" name="Table 64">
            <a:extLst>
              <a:ext uri="{FF2B5EF4-FFF2-40B4-BE49-F238E27FC236}">
                <a16:creationId xmlns:a16="http://schemas.microsoft.com/office/drawing/2014/main" id="{B41DBCB0-6FC8-8E64-07DA-B57F0AD58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82202"/>
              </p:ext>
            </p:extLst>
          </p:nvPr>
        </p:nvGraphicFramePr>
        <p:xfrm>
          <a:off x="212934" y="3450513"/>
          <a:ext cx="2435390" cy="4137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2661">
                  <a:extLst>
                    <a:ext uri="{9D8B030D-6E8A-4147-A177-3AD203B41FA5}">
                      <a16:colId xmlns:a16="http://schemas.microsoft.com/office/drawing/2014/main" val="2152627378"/>
                    </a:ext>
                  </a:extLst>
                </a:gridCol>
                <a:gridCol w="392661">
                  <a:extLst>
                    <a:ext uri="{9D8B030D-6E8A-4147-A177-3AD203B41FA5}">
                      <a16:colId xmlns:a16="http://schemas.microsoft.com/office/drawing/2014/main" val="358192292"/>
                    </a:ext>
                  </a:extLst>
                </a:gridCol>
                <a:gridCol w="392661">
                  <a:extLst>
                    <a:ext uri="{9D8B030D-6E8A-4147-A177-3AD203B41FA5}">
                      <a16:colId xmlns:a16="http://schemas.microsoft.com/office/drawing/2014/main" val="2623064849"/>
                    </a:ext>
                  </a:extLst>
                </a:gridCol>
                <a:gridCol w="436291">
                  <a:extLst>
                    <a:ext uri="{9D8B030D-6E8A-4147-A177-3AD203B41FA5}">
                      <a16:colId xmlns:a16="http://schemas.microsoft.com/office/drawing/2014/main" val="1940524794"/>
                    </a:ext>
                  </a:extLst>
                </a:gridCol>
                <a:gridCol w="417187">
                  <a:extLst>
                    <a:ext uri="{9D8B030D-6E8A-4147-A177-3AD203B41FA5}">
                      <a16:colId xmlns:a16="http://schemas.microsoft.com/office/drawing/2014/main" val="1466439379"/>
                    </a:ext>
                  </a:extLst>
                </a:gridCol>
                <a:gridCol w="403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03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59">
            <a:extLst>
              <a:ext uri="{FF2B5EF4-FFF2-40B4-BE49-F238E27FC236}">
                <a16:creationId xmlns:a16="http://schemas.microsoft.com/office/drawing/2014/main" id="{B644D167-3FFB-A4ED-BACA-321E986A3EF7}"/>
              </a:ext>
            </a:extLst>
          </p:cNvPr>
          <p:cNvSpPr txBox="1"/>
          <p:nvPr/>
        </p:nvSpPr>
        <p:spPr>
          <a:xfrm>
            <a:off x="1120515" y="2936597"/>
            <a:ext cx="22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u="sng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6</a:t>
            </a:r>
          </a:p>
        </p:txBody>
      </p:sp>
      <p:graphicFrame>
        <p:nvGraphicFramePr>
          <p:cNvPr id="37" name="Table 7">
            <a:extLst>
              <a:ext uri="{FF2B5EF4-FFF2-40B4-BE49-F238E27FC236}">
                <a16:creationId xmlns:a16="http://schemas.microsoft.com/office/drawing/2014/main" id="{E945EED2-605C-A72E-8E32-F9A39E66D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74930"/>
              </p:ext>
            </p:extLst>
          </p:nvPr>
        </p:nvGraphicFramePr>
        <p:xfrm>
          <a:off x="179837" y="4650744"/>
          <a:ext cx="2835000" cy="1215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54">
            <a:extLst>
              <a:ext uri="{FF2B5EF4-FFF2-40B4-BE49-F238E27FC236}">
                <a16:creationId xmlns:a16="http://schemas.microsoft.com/office/drawing/2014/main" id="{AC30D248-B822-AB8C-0A08-100BDE69297A}"/>
              </a:ext>
            </a:extLst>
          </p:cNvPr>
          <p:cNvSpPr txBox="1"/>
          <p:nvPr/>
        </p:nvSpPr>
        <p:spPr>
          <a:xfrm>
            <a:off x="1600406" y="5429227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9" name="TextBox 55">
            <a:extLst>
              <a:ext uri="{FF2B5EF4-FFF2-40B4-BE49-F238E27FC236}">
                <a16:creationId xmlns:a16="http://schemas.microsoft.com/office/drawing/2014/main" id="{D2D5F1D1-6A06-BE50-66CE-83E0651F0B64}"/>
              </a:ext>
            </a:extLst>
          </p:cNvPr>
          <p:cNvSpPr txBox="1"/>
          <p:nvPr/>
        </p:nvSpPr>
        <p:spPr>
          <a:xfrm>
            <a:off x="1951248" y="5429226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89342703-D8FD-B253-D444-0CD9DBC41479}"/>
              </a:ext>
            </a:extLst>
          </p:cNvPr>
          <p:cNvGrpSpPr/>
          <p:nvPr/>
        </p:nvGrpSpPr>
        <p:grpSpPr>
          <a:xfrm>
            <a:off x="164952" y="4684042"/>
            <a:ext cx="2837944" cy="1215000"/>
            <a:chOff x="366593" y="2132855"/>
            <a:chExt cx="3783925" cy="1619999"/>
          </a:xfrm>
        </p:grpSpPr>
        <p:cxnSp>
          <p:nvCxnSpPr>
            <p:cNvPr id="41" name="Straight Arrow Connector 10">
              <a:extLst>
                <a:ext uri="{FF2B5EF4-FFF2-40B4-BE49-F238E27FC236}">
                  <a16:creationId xmlns:a16="http://schemas.microsoft.com/office/drawing/2014/main" id="{DAB13A1F-A1A5-C68F-6128-6AE28FA6B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593" y="3184373"/>
              <a:ext cx="3783925" cy="4203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51">
              <a:extLst>
                <a:ext uri="{FF2B5EF4-FFF2-40B4-BE49-F238E27FC236}">
                  <a16:creationId xmlns:a16="http://schemas.microsoft.com/office/drawing/2014/main" id="{46BD5D84-99BB-5272-91C8-8E088DC96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385" y="2132855"/>
              <a:ext cx="0" cy="16199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61">
            <a:extLst>
              <a:ext uri="{FF2B5EF4-FFF2-40B4-BE49-F238E27FC236}">
                <a16:creationId xmlns:a16="http://schemas.microsoft.com/office/drawing/2014/main" id="{C9D961B8-0305-8166-F408-2474FEB06222}"/>
              </a:ext>
            </a:extLst>
          </p:cNvPr>
          <p:cNvSpPr txBox="1"/>
          <p:nvPr/>
        </p:nvSpPr>
        <p:spPr>
          <a:xfrm>
            <a:off x="1103639" y="4312529"/>
            <a:ext cx="75792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د(س)</a:t>
            </a:r>
          </a:p>
        </p:txBody>
      </p:sp>
      <p:sp>
        <p:nvSpPr>
          <p:cNvPr id="44" name="TextBox 55">
            <a:extLst>
              <a:ext uri="{FF2B5EF4-FFF2-40B4-BE49-F238E27FC236}">
                <a16:creationId xmlns:a16="http://schemas.microsoft.com/office/drawing/2014/main" id="{46FD0A40-EA7D-B894-00E9-EF09839F9FDF}"/>
              </a:ext>
            </a:extLst>
          </p:cNvPr>
          <p:cNvSpPr txBox="1"/>
          <p:nvPr/>
        </p:nvSpPr>
        <p:spPr>
          <a:xfrm>
            <a:off x="2370751" y="5439383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69CB1EC7-95B6-B27C-6831-FA9668012E76}"/>
              </a:ext>
            </a:extLst>
          </p:cNvPr>
          <p:cNvSpPr txBox="1"/>
          <p:nvPr/>
        </p:nvSpPr>
        <p:spPr>
          <a:xfrm>
            <a:off x="102301" y="5393216"/>
            <a:ext cx="439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3</a:t>
            </a:r>
            <a:endParaRPr lang="ar-KW" sz="20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238C7B33-3A50-89B1-520A-41DAF55C693A}"/>
              </a:ext>
            </a:extLst>
          </p:cNvPr>
          <p:cNvSpPr txBox="1"/>
          <p:nvPr/>
        </p:nvSpPr>
        <p:spPr>
          <a:xfrm flipH="1">
            <a:off x="482133" y="5367041"/>
            <a:ext cx="45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  <a:endParaRPr lang="ar-KW" sz="20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47" name="TextBox 55">
            <a:extLst>
              <a:ext uri="{FF2B5EF4-FFF2-40B4-BE49-F238E27FC236}">
                <a16:creationId xmlns:a16="http://schemas.microsoft.com/office/drawing/2014/main" id="{80D9AD63-7149-342F-7B19-3A4C1C40B1D3}"/>
              </a:ext>
            </a:extLst>
          </p:cNvPr>
          <p:cNvSpPr txBox="1"/>
          <p:nvPr/>
        </p:nvSpPr>
        <p:spPr>
          <a:xfrm>
            <a:off x="793702" y="5392444"/>
            <a:ext cx="4281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-</a:t>
            </a:r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8" name="TextBox 60">
            <a:extLst>
              <a:ext uri="{FF2B5EF4-FFF2-40B4-BE49-F238E27FC236}">
                <a16:creationId xmlns:a16="http://schemas.microsoft.com/office/drawing/2014/main" id="{EDE43B48-C7FA-DE90-D855-840CF0DCE757}"/>
              </a:ext>
            </a:extLst>
          </p:cNvPr>
          <p:cNvSpPr txBox="1"/>
          <p:nvPr/>
        </p:nvSpPr>
        <p:spPr>
          <a:xfrm>
            <a:off x="3041447" y="5238556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س</a:t>
            </a:r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id="{BDC672D3-A89A-9FE4-F244-1B04FBCF686C}"/>
              </a:ext>
            </a:extLst>
          </p:cNvPr>
          <p:cNvSpPr txBox="1"/>
          <p:nvPr/>
        </p:nvSpPr>
        <p:spPr>
          <a:xfrm>
            <a:off x="1036819" y="4583589"/>
            <a:ext cx="22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u="sng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6</a:t>
            </a:r>
          </a:p>
        </p:txBody>
      </p:sp>
      <p:graphicFrame>
        <p:nvGraphicFramePr>
          <p:cNvPr id="51" name="Table 64">
            <a:extLst>
              <a:ext uri="{FF2B5EF4-FFF2-40B4-BE49-F238E27FC236}">
                <a16:creationId xmlns:a16="http://schemas.microsoft.com/office/drawing/2014/main" id="{D1D92990-DED4-02A3-BAF7-10F4DC0FF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35527"/>
              </p:ext>
            </p:extLst>
          </p:nvPr>
        </p:nvGraphicFramePr>
        <p:xfrm>
          <a:off x="996720" y="5041070"/>
          <a:ext cx="792456" cy="4137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03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6C3FF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6C3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8B212C9-0217-15CD-1573-FCD75EEC7EEE}"/>
              </a:ext>
            </a:extLst>
          </p:cNvPr>
          <p:cNvSpPr txBox="1"/>
          <p:nvPr/>
        </p:nvSpPr>
        <p:spPr>
          <a:xfrm>
            <a:off x="4029245" y="2484040"/>
            <a:ext cx="283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مساحة المنطقة</a:t>
            </a:r>
            <a:r>
              <a:rPr lang="ar-SA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المستطيلة المظللة </a:t>
            </a:r>
            <a:endParaRPr lang="en-US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12B27F4-2258-8A34-C4CC-4731EDF18AC6}"/>
              </a:ext>
            </a:extLst>
          </p:cNvPr>
          <p:cNvSpPr txBox="1"/>
          <p:nvPr/>
        </p:nvSpPr>
        <p:spPr>
          <a:xfrm>
            <a:off x="6334345" y="3208395"/>
            <a:ext cx="36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×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5392FB1-1F62-AE2E-32A6-16328D6DAE6B}"/>
              </a:ext>
            </a:extLst>
          </p:cNvPr>
          <p:cNvSpPr txBox="1"/>
          <p:nvPr/>
        </p:nvSpPr>
        <p:spPr>
          <a:xfrm>
            <a:off x="5114756" y="2853372"/>
            <a:ext cx="2157887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الطول × العرض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2DB7AEF-A497-4365-A2A4-50965C131448}"/>
              </a:ext>
            </a:extLst>
          </p:cNvPr>
          <p:cNvSpPr txBox="1"/>
          <p:nvPr/>
        </p:nvSpPr>
        <p:spPr>
          <a:xfrm>
            <a:off x="5740610" y="3256967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91FCAC7-B015-22C5-BEE6-A85E2A072F7B}"/>
              </a:ext>
            </a:extLst>
          </p:cNvPr>
          <p:cNvSpPr txBox="1"/>
          <p:nvPr/>
        </p:nvSpPr>
        <p:spPr>
          <a:xfrm>
            <a:off x="5180426" y="3148593"/>
            <a:ext cx="6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000" b="1" u="sng" dirty="0">
                <a:solidFill>
                  <a:srgbClr val="FF0000"/>
                </a:solidFill>
              </a:rPr>
              <a:t>5 </a:t>
            </a:r>
            <a:br>
              <a:rPr lang="ar-KW" sz="2000" b="1" u="sng" dirty="0">
                <a:solidFill>
                  <a:srgbClr val="FF0000"/>
                </a:solidFill>
              </a:rPr>
            </a:br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6E215C9-5122-F166-5D59-9AC66D7C876E}"/>
              </a:ext>
            </a:extLst>
          </p:cNvPr>
          <p:cNvSpPr txBox="1"/>
          <p:nvPr/>
        </p:nvSpPr>
        <p:spPr>
          <a:xfrm>
            <a:off x="6935673" y="3215345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639671D1-D28A-4512-411F-B42DAF5895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5000" contrast="27000"/>
          </a:blip>
          <a:stretch>
            <a:fillRect/>
          </a:stretch>
        </p:blipFill>
        <p:spPr>
          <a:xfrm>
            <a:off x="7512592" y="2462476"/>
            <a:ext cx="1475715" cy="416459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91F84B28-DED6-DC22-3EB8-863BEB6D59AC}"/>
              </a:ext>
            </a:extLst>
          </p:cNvPr>
          <p:cNvSpPr txBox="1"/>
          <p:nvPr/>
        </p:nvSpPr>
        <p:spPr>
          <a:xfrm>
            <a:off x="7260928" y="2512084"/>
            <a:ext cx="324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1A10AD-B7C3-23EF-3891-34A470712825}"/>
              </a:ext>
            </a:extLst>
          </p:cNvPr>
          <p:cNvSpPr txBox="1"/>
          <p:nvPr/>
        </p:nvSpPr>
        <p:spPr>
          <a:xfrm>
            <a:off x="6043928" y="3158351"/>
            <a:ext cx="22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u="sng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61" name="TextBox 55">
            <a:extLst>
              <a:ext uri="{FF2B5EF4-FFF2-40B4-BE49-F238E27FC236}">
                <a16:creationId xmlns:a16="http://schemas.microsoft.com/office/drawing/2014/main" id="{E46F88B6-B467-E2B8-6C82-408CBC1F9714}"/>
              </a:ext>
            </a:extLst>
          </p:cNvPr>
          <p:cNvSpPr txBox="1"/>
          <p:nvPr/>
        </p:nvSpPr>
        <p:spPr>
          <a:xfrm>
            <a:off x="6622564" y="3223569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28C8482E-59C4-0EA3-EA79-A13D62C02A8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5000" contrast="28000"/>
          </a:blip>
          <a:stretch>
            <a:fillRect/>
          </a:stretch>
        </p:blipFill>
        <p:spPr>
          <a:xfrm>
            <a:off x="7272643" y="4309945"/>
            <a:ext cx="1794598" cy="526646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587E970-F9A6-2ED9-A2F8-5E38AB0B0118}"/>
              </a:ext>
            </a:extLst>
          </p:cNvPr>
          <p:cNvSpPr txBox="1"/>
          <p:nvPr/>
        </p:nvSpPr>
        <p:spPr>
          <a:xfrm>
            <a:off x="4247314" y="4430887"/>
            <a:ext cx="283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مساحة المنطقة</a:t>
            </a:r>
            <a:r>
              <a:rPr lang="ar-SA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المستطيلة المظللة </a:t>
            </a:r>
            <a:endParaRPr lang="en-US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20965C15-6503-FD50-EA0E-9E61785F71AA}"/>
              </a:ext>
            </a:extLst>
          </p:cNvPr>
          <p:cNvSpPr txBox="1"/>
          <p:nvPr/>
        </p:nvSpPr>
        <p:spPr>
          <a:xfrm>
            <a:off x="7009264" y="4458931"/>
            <a:ext cx="324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6A5C93B-0389-9799-AD8E-8587F7B52798}"/>
              </a:ext>
            </a:extLst>
          </p:cNvPr>
          <p:cNvSpPr txBox="1"/>
          <p:nvPr/>
        </p:nvSpPr>
        <p:spPr>
          <a:xfrm>
            <a:off x="6472621" y="4893400"/>
            <a:ext cx="36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×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C38923B5-C3B5-A582-05DC-34751B11C891}"/>
              </a:ext>
            </a:extLst>
          </p:cNvPr>
          <p:cNvSpPr txBox="1"/>
          <p:nvPr/>
        </p:nvSpPr>
        <p:spPr>
          <a:xfrm>
            <a:off x="5878886" y="4941972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04C824A1-3436-0345-0454-6C15F0F0A8CD}"/>
              </a:ext>
            </a:extLst>
          </p:cNvPr>
          <p:cNvSpPr txBox="1"/>
          <p:nvPr/>
        </p:nvSpPr>
        <p:spPr>
          <a:xfrm>
            <a:off x="5318702" y="4833598"/>
            <a:ext cx="60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000" b="1" u="sng" dirty="0">
                <a:solidFill>
                  <a:srgbClr val="FF0000"/>
                </a:solidFill>
              </a:rPr>
              <a:t>1 </a:t>
            </a:r>
            <a:br>
              <a:rPr lang="ar-KW" sz="2000" b="1" u="sng" dirty="0">
                <a:solidFill>
                  <a:srgbClr val="FF0000"/>
                </a:solidFill>
              </a:rPr>
            </a:br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41DF5C72-4F47-8FD3-DAE8-096347DACAED}"/>
              </a:ext>
            </a:extLst>
          </p:cNvPr>
          <p:cNvSpPr txBox="1"/>
          <p:nvPr/>
        </p:nvSpPr>
        <p:spPr>
          <a:xfrm>
            <a:off x="7073949" y="4900350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7549A050-B787-BF6A-DCA4-B690FFD8516D}"/>
              </a:ext>
            </a:extLst>
          </p:cNvPr>
          <p:cNvSpPr txBox="1"/>
          <p:nvPr/>
        </p:nvSpPr>
        <p:spPr>
          <a:xfrm>
            <a:off x="6182204" y="4843356"/>
            <a:ext cx="22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u="sng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</a:p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70" name="TextBox 55">
            <a:extLst>
              <a:ext uri="{FF2B5EF4-FFF2-40B4-BE49-F238E27FC236}">
                <a16:creationId xmlns:a16="http://schemas.microsoft.com/office/drawing/2014/main" id="{C943AA72-B8D1-93CC-1F14-78E564FE4A4D}"/>
              </a:ext>
            </a:extLst>
          </p:cNvPr>
          <p:cNvSpPr txBox="1"/>
          <p:nvPr/>
        </p:nvSpPr>
        <p:spPr>
          <a:xfrm>
            <a:off x="6760840" y="4908574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1" name="TextBox 53">
            <a:extLst>
              <a:ext uri="{FF2B5EF4-FFF2-40B4-BE49-F238E27FC236}">
                <a16:creationId xmlns:a16="http://schemas.microsoft.com/office/drawing/2014/main" id="{AB231353-0ACA-E5EB-40AE-C1A68018C282}"/>
              </a:ext>
            </a:extLst>
          </p:cNvPr>
          <p:cNvSpPr txBox="1"/>
          <p:nvPr/>
        </p:nvSpPr>
        <p:spPr>
          <a:xfrm>
            <a:off x="1148573" y="5463837"/>
            <a:ext cx="224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0</a:t>
            </a:r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B0E51B83-76AB-A8E5-42F4-79531D6BFA1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567664" y="5909827"/>
            <a:ext cx="4310743" cy="754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6190D827-CE32-CCBF-E9E5-8449C08F899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4000" contrast="44000"/>
          </a:blip>
          <a:stretch>
            <a:fillRect/>
          </a:stretch>
        </p:blipFill>
        <p:spPr>
          <a:xfrm>
            <a:off x="7373085" y="5645839"/>
            <a:ext cx="1540812" cy="475918"/>
          </a:xfrm>
          <a:prstGeom prst="rect">
            <a:avLst/>
          </a:prstGeom>
        </p:spPr>
      </p:pic>
      <p:sp>
        <p:nvSpPr>
          <p:cNvPr id="74" name="TextBox 55">
            <a:extLst>
              <a:ext uri="{FF2B5EF4-FFF2-40B4-BE49-F238E27FC236}">
                <a16:creationId xmlns:a16="http://schemas.microsoft.com/office/drawing/2014/main" id="{E5F7D12F-CFC1-BF9C-DAE5-99D67B9DE2A1}"/>
              </a:ext>
            </a:extLst>
          </p:cNvPr>
          <p:cNvSpPr txBox="1"/>
          <p:nvPr/>
        </p:nvSpPr>
        <p:spPr>
          <a:xfrm>
            <a:off x="6470447" y="5744386"/>
            <a:ext cx="580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صفر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F2140952-2D6B-FC25-CB7C-DB446B0C416C}"/>
              </a:ext>
            </a:extLst>
          </p:cNvPr>
          <p:cNvSpPr txBox="1"/>
          <p:nvPr/>
        </p:nvSpPr>
        <p:spPr>
          <a:xfrm>
            <a:off x="7139759" y="5709598"/>
            <a:ext cx="30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40C4D42B-EBFA-1DA1-2DCA-DE2D4A3A7BBB}"/>
              </a:ext>
            </a:extLst>
          </p:cNvPr>
          <p:cNvSpPr txBox="1"/>
          <p:nvPr/>
        </p:nvSpPr>
        <p:spPr>
          <a:xfrm>
            <a:off x="4268879" y="3294623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167914F-B78E-813B-C042-F5899F2D03D2}"/>
              </a:ext>
            </a:extLst>
          </p:cNvPr>
          <p:cNvSpPr txBox="1"/>
          <p:nvPr/>
        </p:nvSpPr>
        <p:spPr>
          <a:xfrm>
            <a:off x="4344447" y="496382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graphicFrame>
        <p:nvGraphicFramePr>
          <p:cNvPr id="2" name="Table 64">
            <a:extLst>
              <a:ext uri="{FF2B5EF4-FFF2-40B4-BE49-F238E27FC236}">
                <a16:creationId xmlns:a16="http://schemas.microsoft.com/office/drawing/2014/main" id="{0F40070C-7BC5-8E1E-5784-6D1541041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94179"/>
              </p:ext>
            </p:extLst>
          </p:nvPr>
        </p:nvGraphicFramePr>
        <p:xfrm>
          <a:off x="239543" y="3448786"/>
          <a:ext cx="2001882" cy="4137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4809">
                  <a:extLst>
                    <a:ext uri="{9D8B030D-6E8A-4147-A177-3AD203B41FA5}">
                      <a16:colId xmlns:a16="http://schemas.microsoft.com/office/drawing/2014/main" val="358192292"/>
                    </a:ext>
                  </a:extLst>
                </a:gridCol>
                <a:gridCol w="384809">
                  <a:extLst>
                    <a:ext uri="{9D8B030D-6E8A-4147-A177-3AD203B41FA5}">
                      <a16:colId xmlns:a16="http://schemas.microsoft.com/office/drawing/2014/main" val="2623064849"/>
                    </a:ext>
                  </a:extLst>
                </a:gridCol>
                <a:gridCol w="427567">
                  <a:extLst>
                    <a:ext uri="{9D8B030D-6E8A-4147-A177-3AD203B41FA5}">
                      <a16:colId xmlns:a16="http://schemas.microsoft.com/office/drawing/2014/main" val="1940524794"/>
                    </a:ext>
                  </a:extLst>
                </a:gridCol>
                <a:gridCol w="408845">
                  <a:extLst>
                    <a:ext uri="{9D8B030D-6E8A-4147-A177-3AD203B41FA5}">
                      <a16:colId xmlns:a16="http://schemas.microsoft.com/office/drawing/2014/main" val="1466439379"/>
                    </a:ext>
                  </a:extLst>
                </a:gridCol>
                <a:gridCol w="39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03"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4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 animBg="1"/>
      <p:bldP spid="24" grpId="1" animBg="1"/>
      <p:bldP spid="30" grpId="0"/>
      <p:bldP spid="31" grpId="0"/>
      <p:bldP spid="32" grpId="0"/>
      <p:bldP spid="33" grpId="0"/>
      <p:bldP spid="35" grpId="0"/>
      <p:bldP spid="18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 animBg="1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0" y="471268"/>
            <a:ext cx="9206509" cy="6386732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D06D43-B237-A895-4E92-80D747564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/>
        </p:blipFill>
        <p:spPr bwMode="auto">
          <a:xfrm>
            <a:off x="372794" y="2567354"/>
            <a:ext cx="8398411" cy="12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55369" y="1027525"/>
            <a:ext cx="197522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الثانية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92A295F-F6AF-0752-EFBD-ADC173EB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 b="42658"/>
          <a:stretch/>
        </p:blipFill>
        <p:spPr bwMode="auto">
          <a:xfrm>
            <a:off x="1043608" y="116632"/>
            <a:ext cx="7768183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14"/>
          <p:cNvSpPr/>
          <p:nvPr/>
        </p:nvSpPr>
        <p:spPr>
          <a:xfrm>
            <a:off x="7396175" y="3247088"/>
            <a:ext cx="1424704" cy="619494"/>
          </a:xfrm>
          <a:prstGeom prst="roundRect">
            <a:avLst/>
          </a:prstGeom>
          <a:solidFill>
            <a:srgbClr val="F6C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01" b="67951"/>
          <a:stretch/>
        </p:blipFill>
        <p:spPr bwMode="auto">
          <a:xfrm>
            <a:off x="5364088" y="3673602"/>
            <a:ext cx="2142771" cy="4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C60078-CBF2-6C38-6F08-16B0CCC36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0" t="54972" b="24246"/>
          <a:stretch/>
        </p:blipFill>
        <p:spPr bwMode="auto">
          <a:xfrm>
            <a:off x="6300192" y="2060848"/>
            <a:ext cx="251159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AAF99E-64CB-613D-32E7-7AA026D94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0" t="76175" b="12124"/>
          <a:stretch/>
        </p:blipFill>
        <p:spPr bwMode="auto">
          <a:xfrm>
            <a:off x="3671899" y="2492896"/>
            <a:ext cx="2511599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CDBEC5-5A70-E8E6-A9C1-EA611ED60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15" t="88297"/>
          <a:stretch/>
        </p:blipFill>
        <p:spPr bwMode="auto">
          <a:xfrm>
            <a:off x="1592348" y="2555167"/>
            <a:ext cx="2079551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E2DCF9A-48D9-40B1-80F6-6DD931BDB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8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3" r="34300" b="67951"/>
          <a:stretch/>
        </p:blipFill>
        <p:spPr bwMode="auto">
          <a:xfrm>
            <a:off x="3671899" y="3673602"/>
            <a:ext cx="1692190" cy="4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D953E5D-09BA-111C-36A4-3ED08A3A6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8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3" t="32049" r="34300" b="39203"/>
          <a:stretch/>
        </p:blipFill>
        <p:spPr bwMode="auto">
          <a:xfrm>
            <a:off x="3671899" y="4149078"/>
            <a:ext cx="1692190" cy="4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51794E1-8B15-4A40-48BE-F4351CD2A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8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05" t="60798" r="34300" b="-1"/>
          <a:stretch/>
        </p:blipFill>
        <p:spPr bwMode="auto">
          <a:xfrm>
            <a:off x="4139951" y="4575594"/>
            <a:ext cx="1224137" cy="58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81E9B8C-7616-F7F9-90C8-D138702CBDF1}"/>
              </a:ext>
            </a:extLst>
          </p:cNvPr>
          <p:cNvSpPr/>
          <p:nvPr/>
        </p:nvSpPr>
        <p:spPr>
          <a:xfrm>
            <a:off x="4355976" y="1211041"/>
            <a:ext cx="644370" cy="993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F447860-D50D-61A3-FBD8-1BB9AE441660}"/>
              </a:ext>
            </a:extLst>
          </p:cNvPr>
          <p:cNvSpPr/>
          <p:nvPr/>
        </p:nvSpPr>
        <p:spPr>
          <a:xfrm>
            <a:off x="6588224" y="1124744"/>
            <a:ext cx="807951" cy="1118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E5EEB60-1482-F432-AF8F-7C29DBA15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79" t="5731" r="8697" b="80846"/>
          <a:stretch/>
        </p:blipFill>
        <p:spPr bwMode="auto">
          <a:xfrm rot="20502942">
            <a:off x="332728" y="3798132"/>
            <a:ext cx="2682880" cy="49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4132485" y="4852844"/>
            <a:ext cx="4642315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ل (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٠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≤ س ≤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٤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= مساحة المثلث المظلل</a:t>
            </a:r>
          </a:p>
          <a:p>
            <a:pPr algn="r" defTabSz="685800" rtl="1">
              <a:defRPr/>
            </a:pP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= </a:t>
            </a:r>
            <a:r>
              <a:rPr lang="ar-SA" sz="21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١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× 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٤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ar-KW" sz="21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= 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١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ar-KW" sz="21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r" defTabSz="685800" rtl="1">
              <a:defRPr/>
            </a:pP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ar-SA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٢</a:t>
            </a:r>
            <a:r>
              <a:rPr lang="ar-KW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8</a:t>
            </a:r>
            <a:endParaRPr lang="ar-SA" sz="2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92326" y="5390554"/>
            <a:ext cx="33905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900" b="1" dirty="0">
                <a:solidFill>
                  <a:srgbClr val="FF3300"/>
                </a:solidFill>
                <a:latin typeface="Verdana"/>
                <a:cs typeface="Tahoma" panose="020B0604030504040204" pitchFamily="34" charset="0"/>
              </a:rPr>
              <a:t>س</a:t>
            </a:r>
            <a:endParaRPr lang="ar-SA" sz="900" b="1" dirty="0">
              <a:solidFill>
                <a:srgbClr val="FF33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8171" y="3564804"/>
            <a:ext cx="58449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9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د(س)</a:t>
            </a:r>
            <a:endParaRPr lang="ar-SA" sz="9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17" name="مثلث قائم الزاوية 16"/>
          <p:cNvSpPr/>
          <p:nvPr/>
        </p:nvSpPr>
        <p:spPr>
          <a:xfrm rot="16200000">
            <a:off x="990553" y="4379211"/>
            <a:ext cx="1099867" cy="1134004"/>
          </a:xfrm>
          <a:prstGeom prst="rtTriangl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1">
              <a:defRPr/>
            </a:pPr>
            <a:endParaRPr lang="ar-SA" sz="1013">
              <a:solidFill>
                <a:prstClr val="white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39" name="مربع نص 9"/>
          <p:cNvSpPr txBox="1"/>
          <p:nvPr/>
        </p:nvSpPr>
        <p:spPr>
          <a:xfrm>
            <a:off x="4393192" y="2033706"/>
            <a:ext cx="108455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2100" b="1" dirty="0">
                <a:solidFill>
                  <a:srgbClr val="F489CF">
                    <a:lumMod val="50000"/>
                  </a:srgbClr>
                </a:solidFill>
                <a:latin typeface="Verdana"/>
                <a:cs typeface="Tahoma" panose="020B0604030504040204" pitchFamily="34" charset="0"/>
              </a:rPr>
              <a:t>الحل:</a:t>
            </a:r>
            <a:endParaRPr lang="ar-SA" sz="2100" b="1" dirty="0">
              <a:solidFill>
                <a:srgbClr val="F489CF">
                  <a:lumMod val="50000"/>
                </a:srgbClr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25" name="Round Diagonal Corner Rectangle 3">
            <a:extLst>
              <a:ext uri="{FF2B5EF4-FFF2-40B4-BE49-F238E27FC236}">
                <a16:creationId xmlns:a16="http://schemas.microsoft.com/office/drawing/2014/main" id="{557A23F5-55DF-4F6D-AC96-7923EB5C9B31}"/>
              </a:ext>
            </a:extLst>
          </p:cNvPr>
          <p:cNvSpPr/>
          <p:nvPr/>
        </p:nvSpPr>
        <p:spPr>
          <a:xfrm>
            <a:off x="7575037" y="198312"/>
            <a:ext cx="1244636" cy="496848"/>
          </a:xfrm>
          <a:prstGeom prst="round2DiagRect">
            <a:avLst>
              <a:gd name="adj1" fmla="val 33670"/>
              <a:gd name="adj2" fmla="val 0"/>
            </a:avLst>
          </a:pr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KW" sz="2000" b="1" dirty="0"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مثال</a:t>
            </a:r>
            <a:r>
              <a:rPr lang="ar-SA" sz="2000" b="1" dirty="0"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٢٤</a:t>
            </a:r>
            <a:endParaRPr lang="x-none" sz="2000" b="1" dirty="0"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312AAC59-71F9-4C32-5DAF-01CC39376F1F}"/>
              </a:ext>
            </a:extLst>
          </p:cNvPr>
          <p:cNvGrpSpPr/>
          <p:nvPr/>
        </p:nvGrpSpPr>
        <p:grpSpPr>
          <a:xfrm>
            <a:off x="4638839" y="3831765"/>
            <a:ext cx="4227854" cy="679289"/>
            <a:chOff x="4638839" y="3831765"/>
            <a:chExt cx="4227854" cy="679289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DFF3D0A4-7C7A-4423-2398-ACDAD41C58C7}"/>
                </a:ext>
              </a:extLst>
            </p:cNvPr>
            <p:cNvSpPr txBox="1"/>
            <p:nvPr/>
          </p:nvSpPr>
          <p:spPr>
            <a:xfrm>
              <a:off x="6695162" y="4040686"/>
              <a:ext cx="21715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000" dirty="0"/>
                <a:t>مساحة المنطقة المثلثة</a:t>
              </a:r>
              <a:endParaRPr lang="en-US" sz="2000" dirty="0"/>
            </a:p>
          </p:txBody>
        </p:sp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7EA52916-5755-7AAD-F8A8-C48E6D6B0B1C}"/>
                </a:ext>
              </a:extLst>
            </p:cNvPr>
            <p:cNvGrpSpPr/>
            <p:nvPr/>
          </p:nvGrpSpPr>
          <p:grpSpPr>
            <a:xfrm>
              <a:off x="4638839" y="3831765"/>
              <a:ext cx="2419064" cy="679289"/>
              <a:chOff x="4479791" y="1879707"/>
              <a:chExt cx="2433493" cy="6792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9497DF51-C13A-C5FC-441B-D4D0787E333C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905" y="1879707"/>
                    <a:ext cx="902379" cy="679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0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١</m:t>
                              </m:r>
                            </m:num>
                            <m:den>
                              <m:r>
                                <a:rPr lang="ar-SA" sz="20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٢</m:t>
                              </m:r>
                            </m:den>
                          </m:f>
                          <m:r>
                            <a:rPr lang="en-US" sz="20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9497DF51-C13A-C5FC-441B-D4D0787E3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0905" y="1879707"/>
                    <a:ext cx="902379" cy="67928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2E3AFD7D-8CA3-623D-B415-A0BC53DF70E9}"/>
                  </a:ext>
                </a:extLst>
              </p:cNvPr>
              <p:cNvSpPr txBox="1"/>
              <p:nvPr/>
            </p:nvSpPr>
            <p:spPr>
              <a:xfrm>
                <a:off x="4479791" y="2058142"/>
                <a:ext cx="1862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000" dirty="0"/>
                  <a:t>×القاعدة × الارتفاع</a:t>
                </a:r>
                <a:endParaRPr lang="en-US" sz="2000" dirty="0"/>
              </a:p>
            </p:txBody>
          </p:sp>
        </p:grpSp>
      </p:grpSp>
      <p:graphicFrame>
        <p:nvGraphicFramePr>
          <p:cNvPr id="26" name="جدول 7">
            <a:extLst>
              <a:ext uri="{FF2B5EF4-FFF2-40B4-BE49-F238E27FC236}">
                <a16:creationId xmlns:a16="http://schemas.microsoft.com/office/drawing/2014/main" id="{C6EE6415-DAB5-D70E-52E1-EDCF9DE90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7662"/>
              </p:ext>
            </p:extLst>
          </p:nvPr>
        </p:nvGraphicFramePr>
        <p:xfrm>
          <a:off x="5960304" y="3001189"/>
          <a:ext cx="281449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30">
                  <a:extLst>
                    <a:ext uri="{9D8B030D-6E8A-4147-A177-3AD203B41FA5}">
                      <a16:colId xmlns:a16="http://schemas.microsoft.com/office/drawing/2014/main" val="38287288"/>
                    </a:ext>
                  </a:extLst>
                </a:gridCol>
                <a:gridCol w="435930">
                  <a:extLst>
                    <a:ext uri="{9D8B030D-6E8A-4147-A177-3AD203B41FA5}">
                      <a16:colId xmlns:a16="http://schemas.microsoft.com/office/drawing/2014/main" val="472540696"/>
                    </a:ext>
                  </a:extLst>
                </a:gridCol>
                <a:gridCol w="435930">
                  <a:extLst>
                    <a:ext uri="{9D8B030D-6E8A-4147-A177-3AD203B41FA5}">
                      <a16:colId xmlns:a16="http://schemas.microsoft.com/office/drawing/2014/main" val="3355655511"/>
                    </a:ext>
                  </a:extLst>
                </a:gridCol>
                <a:gridCol w="435930">
                  <a:extLst>
                    <a:ext uri="{9D8B030D-6E8A-4147-A177-3AD203B41FA5}">
                      <a16:colId xmlns:a16="http://schemas.microsoft.com/office/drawing/2014/main" val="3042758809"/>
                    </a:ext>
                  </a:extLst>
                </a:gridCol>
                <a:gridCol w="353960">
                  <a:extLst>
                    <a:ext uri="{9D8B030D-6E8A-4147-A177-3AD203B41FA5}">
                      <a16:colId xmlns:a16="http://schemas.microsoft.com/office/drawing/2014/main" val="1606979461"/>
                    </a:ext>
                  </a:extLst>
                </a:gridCol>
                <a:gridCol w="716816">
                  <a:extLst>
                    <a:ext uri="{9D8B030D-6E8A-4147-A177-3AD203B41FA5}">
                      <a16:colId xmlns:a16="http://schemas.microsoft.com/office/drawing/2014/main" val="3111129742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٠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س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11341"/>
                  </a:ext>
                </a:extLst>
              </a:tr>
              <a:tr h="385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د(س)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75897"/>
                  </a:ext>
                </a:extLst>
              </a:tr>
            </a:tbl>
          </a:graphicData>
        </a:graphic>
      </p:graphicFrame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72C8B9C-88F4-B24C-0F1B-571D7BF3A845}"/>
              </a:ext>
            </a:extLst>
          </p:cNvPr>
          <p:cNvSpPr txBox="1"/>
          <p:nvPr/>
        </p:nvSpPr>
        <p:spPr>
          <a:xfrm>
            <a:off x="7701771" y="3371454"/>
            <a:ext cx="377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000" b="1" dirty="0"/>
              <a:t>0</a:t>
            </a:r>
            <a:endParaRPr lang="en-US" sz="2000" b="1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17B786A4-5F36-4588-BD10-DB2B0AD79E0F}"/>
              </a:ext>
            </a:extLst>
          </p:cNvPr>
          <p:cNvGrpSpPr/>
          <p:nvPr/>
        </p:nvGrpSpPr>
        <p:grpSpPr>
          <a:xfrm>
            <a:off x="7318780" y="3305419"/>
            <a:ext cx="309702" cy="579623"/>
            <a:chOff x="5641084" y="5415229"/>
            <a:chExt cx="309702" cy="579623"/>
          </a:xfrm>
        </p:grpSpPr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33AD82C5-97FB-A0F1-DB80-37EA2E608A0C}"/>
                </a:ext>
              </a:extLst>
            </p:cNvPr>
            <p:cNvSpPr txBox="1"/>
            <p:nvPr/>
          </p:nvSpPr>
          <p:spPr>
            <a:xfrm>
              <a:off x="5641084" y="5415229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1</a:t>
              </a:r>
              <a:endParaRPr lang="en-US" sz="1600" b="1" dirty="0"/>
            </a:p>
          </p:txBody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FB704EB2-272B-0D4B-9471-CC9BD0ECDEBF}"/>
                </a:ext>
              </a:extLst>
            </p:cNvPr>
            <p:cNvGrpSpPr/>
            <p:nvPr/>
          </p:nvGrpSpPr>
          <p:grpSpPr>
            <a:xfrm>
              <a:off x="5645894" y="5512714"/>
              <a:ext cx="304892" cy="482138"/>
              <a:chOff x="5298706" y="5584506"/>
              <a:chExt cx="304892" cy="482138"/>
            </a:xfrm>
          </p:grpSpPr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DFF737F1-CB62-7EEE-DAEF-1F686729E3EF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8</a:t>
                </a:r>
                <a:endParaRPr lang="en-US" sz="1600" b="1" dirty="0"/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6BE100C3-D51A-75FF-D34B-34B111E6C42F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ـــ</a:t>
                </a:r>
                <a:endParaRPr lang="en-US" sz="1600" b="1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31CBADC9-A552-2CF8-02A5-FF5C7671F518}"/>
              </a:ext>
            </a:extLst>
          </p:cNvPr>
          <p:cNvGrpSpPr/>
          <p:nvPr/>
        </p:nvGrpSpPr>
        <p:grpSpPr>
          <a:xfrm>
            <a:off x="6777743" y="2399835"/>
            <a:ext cx="1721760" cy="579623"/>
            <a:chOff x="6777743" y="2399835"/>
            <a:chExt cx="1721760" cy="579623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FE20CD4E-113A-89A4-C852-942C445B3D81}"/>
                </a:ext>
              </a:extLst>
            </p:cNvPr>
            <p:cNvSpPr txBox="1"/>
            <p:nvPr/>
          </p:nvSpPr>
          <p:spPr>
            <a:xfrm>
              <a:off x="7628482" y="253994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=</a:t>
              </a:r>
              <a:endParaRPr lang="en-US" sz="1600" b="1" dirty="0"/>
            </a:p>
          </p:txBody>
        </p:sp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8E7B5751-B6DE-15F5-BF3F-75CF5865CE40}"/>
                </a:ext>
              </a:extLst>
            </p:cNvPr>
            <p:cNvGrpSpPr/>
            <p:nvPr/>
          </p:nvGrpSpPr>
          <p:grpSpPr>
            <a:xfrm>
              <a:off x="6777743" y="2399835"/>
              <a:ext cx="1721760" cy="579623"/>
              <a:chOff x="9303419" y="2105270"/>
              <a:chExt cx="1721760" cy="579623"/>
            </a:xfrm>
          </p:grpSpPr>
          <p:grpSp>
            <p:nvGrpSpPr>
              <p:cNvPr id="27" name="مجموعة 26">
                <a:extLst>
                  <a:ext uri="{FF2B5EF4-FFF2-40B4-BE49-F238E27FC236}">
                    <a16:creationId xmlns:a16="http://schemas.microsoft.com/office/drawing/2014/main" id="{19B5B309-3A40-922C-5CFF-64200A637605}"/>
                  </a:ext>
                </a:extLst>
              </p:cNvPr>
              <p:cNvGrpSpPr/>
              <p:nvPr/>
            </p:nvGrpSpPr>
            <p:grpSpPr>
              <a:xfrm>
                <a:off x="9303419" y="2105403"/>
                <a:ext cx="1721760" cy="485857"/>
                <a:chOff x="7319793" y="3771960"/>
                <a:chExt cx="1721760" cy="485857"/>
              </a:xfrm>
            </p:grpSpPr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23BA2247-836A-CF05-07A9-0F9EA507489E}"/>
                    </a:ext>
                  </a:extLst>
                </p:cNvPr>
                <p:cNvSpPr txBox="1"/>
                <p:nvPr/>
              </p:nvSpPr>
              <p:spPr>
                <a:xfrm>
                  <a:off x="7705882" y="3796152"/>
                  <a:ext cx="2043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ar-KW" sz="2400" dirty="0"/>
                    <a:t>×</a:t>
                  </a:r>
                  <a:endParaRPr lang="en-US" sz="2400" dirty="0"/>
                </a:p>
              </p:txBody>
            </p:sp>
            <p:sp>
              <p:nvSpPr>
                <p:cNvPr id="30" name="مربع نص 29">
                  <a:extLst>
                    <a:ext uri="{FF2B5EF4-FFF2-40B4-BE49-F238E27FC236}">
                      <a16:creationId xmlns:a16="http://schemas.microsoft.com/office/drawing/2014/main" id="{E9EBA2A4-2FF2-CCB4-DCAA-EF0EED26E015}"/>
                    </a:ext>
                  </a:extLst>
                </p:cNvPr>
                <p:cNvSpPr txBox="1"/>
                <p:nvPr/>
              </p:nvSpPr>
              <p:spPr>
                <a:xfrm>
                  <a:off x="7319793" y="3771960"/>
                  <a:ext cx="2043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ar-KW" sz="2400" dirty="0"/>
                    <a:t>س</a:t>
                  </a:r>
                  <a:endParaRPr lang="en-US" sz="2400" dirty="0"/>
                </a:p>
              </p:txBody>
            </p:sp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0B98F0DE-B51F-B1F2-02CF-E51AB52CEF1B}"/>
                    </a:ext>
                  </a:extLst>
                </p:cNvPr>
                <p:cNvSpPr txBox="1"/>
                <p:nvPr/>
              </p:nvSpPr>
              <p:spPr>
                <a:xfrm>
                  <a:off x="8201585" y="3853719"/>
                  <a:ext cx="83996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ar-KW" sz="2000" dirty="0"/>
                    <a:t>د(س)</a:t>
                  </a:r>
                  <a:endParaRPr lang="en-US" sz="2000" dirty="0"/>
                </a:p>
              </p:txBody>
            </p:sp>
          </p:grpSp>
          <p:grpSp>
            <p:nvGrpSpPr>
              <p:cNvPr id="43" name="مجموعة 42">
                <a:extLst>
                  <a:ext uri="{FF2B5EF4-FFF2-40B4-BE49-F238E27FC236}">
                    <a16:creationId xmlns:a16="http://schemas.microsoft.com/office/drawing/2014/main" id="{D1571FB2-915A-5644-FF86-B5E1879B64B6}"/>
                  </a:ext>
                </a:extLst>
              </p:cNvPr>
              <p:cNvGrpSpPr/>
              <p:nvPr/>
            </p:nvGrpSpPr>
            <p:grpSpPr>
              <a:xfrm>
                <a:off x="9911381" y="2105270"/>
                <a:ext cx="315533" cy="579623"/>
                <a:chOff x="8161593" y="5119800"/>
                <a:chExt cx="315533" cy="579623"/>
              </a:xfrm>
            </p:grpSpPr>
            <p:sp>
              <p:nvSpPr>
                <p:cNvPr id="44" name="مربع نص 43">
                  <a:extLst>
                    <a:ext uri="{FF2B5EF4-FFF2-40B4-BE49-F238E27FC236}">
                      <a16:creationId xmlns:a16="http://schemas.microsoft.com/office/drawing/2014/main" id="{31812D1C-298E-0930-DF8C-50E5CE6BA9F0}"/>
                    </a:ext>
                  </a:extLst>
                </p:cNvPr>
                <p:cNvSpPr txBox="1"/>
                <p:nvPr/>
              </p:nvSpPr>
              <p:spPr>
                <a:xfrm>
                  <a:off x="8161593" y="5119800"/>
                  <a:ext cx="3000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600" b="1" dirty="0"/>
                    <a:t>1</a:t>
                  </a:r>
                  <a:endParaRPr lang="en-US" sz="1600" b="1" dirty="0"/>
                </a:p>
              </p:txBody>
            </p:sp>
            <p:grpSp>
              <p:nvGrpSpPr>
                <p:cNvPr id="45" name="مجموعة 44">
                  <a:extLst>
                    <a:ext uri="{FF2B5EF4-FFF2-40B4-BE49-F238E27FC236}">
                      <a16:creationId xmlns:a16="http://schemas.microsoft.com/office/drawing/2014/main" id="{DD23CB6F-7B80-04CD-DF43-68F7A853E381}"/>
                    </a:ext>
                  </a:extLst>
                </p:cNvPr>
                <p:cNvGrpSpPr/>
                <p:nvPr/>
              </p:nvGrpSpPr>
              <p:grpSpPr>
                <a:xfrm>
                  <a:off x="8166403" y="5203293"/>
                  <a:ext cx="310723" cy="496130"/>
                  <a:chOff x="7819215" y="5275085"/>
                  <a:chExt cx="310723" cy="496130"/>
                </a:xfrm>
              </p:grpSpPr>
              <p:sp>
                <p:nvSpPr>
                  <p:cNvPr id="46" name="مربع نص 45">
                    <a:extLst>
                      <a:ext uri="{FF2B5EF4-FFF2-40B4-BE49-F238E27FC236}">
                        <a16:creationId xmlns:a16="http://schemas.microsoft.com/office/drawing/2014/main" id="{A38B33EA-C5B7-FE30-9EEE-E79CDB3C8F51}"/>
                      </a:ext>
                    </a:extLst>
                  </p:cNvPr>
                  <p:cNvSpPr txBox="1"/>
                  <p:nvPr/>
                </p:nvSpPr>
                <p:spPr>
                  <a:xfrm>
                    <a:off x="7819215" y="5432661"/>
                    <a:ext cx="3000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600" b="1" dirty="0"/>
                      <a:t>8</a:t>
                    </a:r>
                    <a:endParaRPr lang="en-US" sz="1600" b="1" dirty="0"/>
                  </a:p>
                </p:txBody>
              </p:sp>
              <p:sp>
                <p:nvSpPr>
                  <p:cNvPr id="47" name="مربع نص 46">
                    <a:extLst>
                      <a:ext uri="{FF2B5EF4-FFF2-40B4-BE49-F238E27FC236}">
                        <a16:creationId xmlns:a16="http://schemas.microsoft.com/office/drawing/2014/main" id="{BDE49642-4705-D870-1806-25AA65BD021B}"/>
                      </a:ext>
                    </a:extLst>
                  </p:cNvPr>
                  <p:cNvSpPr txBox="1"/>
                  <p:nvPr/>
                </p:nvSpPr>
                <p:spPr>
                  <a:xfrm>
                    <a:off x="7825046" y="5275085"/>
                    <a:ext cx="30489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600" b="1" dirty="0"/>
                      <a:t>ـــ</a:t>
                    </a:r>
                    <a:endParaRPr lang="en-US" sz="1600" b="1" dirty="0"/>
                  </a:p>
                </p:txBody>
              </p:sp>
            </p:grpSp>
          </p:grp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F1177F8-8F23-3109-F790-11E5738008CE}"/>
              </a:ext>
            </a:extLst>
          </p:cNvPr>
          <p:cNvGrpSpPr/>
          <p:nvPr/>
        </p:nvGrpSpPr>
        <p:grpSpPr>
          <a:xfrm>
            <a:off x="6879935" y="3296244"/>
            <a:ext cx="309702" cy="579623"/>
            <a:chOff x="5641084" y="5415229"/>
            <a:chExt cx="309702" cy="579623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51C4079F-9E4B-9197-8A4D-9269C7199DAC}"/>
                </a:ext>
              </a:extLst>
            </p:cNvPr>
            <p:cNvSpPr txBox="1"/>
            <p:nvPr/>
          </p:nvSpPr>
          <p:spPr>
            <a:xfrm>
              <a:off x="5641084" y="5415229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2</a:t>
              </a:r>
              <a:endParaRPr lang="en-US" sz="1600" b="1" dirty="0"/>
            </a:p>
          </p:txBody>
        </p: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A0DF0EDC-2E38-AF86-308A-B5419A20E5E1}"/>
                </a:ext>
              </a:extLst>
            </p:cNvPr>
            <p:cNvGrpSpPr/>
            <p:nvPr/>
          </p:nvGrpSpPr>
          <p:grpSpPr>
            <a:xfrm>
              <a:off x="5645894" y="5512714"/>
              <a:ext cx="304892" cy="482138"/>
              <a:chOff x="5298706" y="5584506"/>
              <a:chExt cx="304892" cy="482138"/>
            </a:xfrm>
          </p:grpSpPr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60EF3D94-CE38-4F39-CFC8-8B6E393A5D3D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8</a:t>
                </a:r>
                <a:endParaRPr lang="en-US" sz="1600" b="1" dirty="0"/>
              </a:p>
            </p:txBody>
          </p:sp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7BD67D6A-D654-CFEB-8BD3-ACF53380AB97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ـــ</a:t>
                </a:r>
                <a:endParaRPr lang="en-US" sz="1600" b="1" dirty="0"/>
              </a:p>
            </p:txBody>
          </p:sp>
        </p:grp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9DAE795A-84CE-884B-00DE-DE3251138730}"/>
              </a:ext>
            </a:extLst>
          </p:cNvPr>
          <p:cNvGrpSpPr/>
          <p:nvPr/>
        </p:nvGrpSpPr>
        <p:grpSpPr>
          <a:xfrm>
            <a:off x="6487324" y="3302918"/>
            <a:ext cx="309702" cy="579623"/>
            <a:chOff x="5641084" y="5415229"/>
            <a:chExt cx="309702" cy="579623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C64F9F83-14A7-5C24-5948-1005E1366507}"/>
                </a:ext>
              </a:extLst>
            </p:cNvPr>
            <p:cNvSpPr txBox="1"/>
            <p:nvPr/>
          </p:nvSpPr>
          <p:spPr>
            <a:xfrm>
              <a:off x="5641084" y="5415229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3</a:t>
              </a:r>
              <a:endParaRPr lang="en-US" sz="1600" b="1" dirty="0"/>
            </a:p>
          </p:txBody>
        </p:sp>
        <p:grpSp>
          <p:nvGrpSpPr>
            <p:cNvPr id="57" name="مجموعة 56">
              <a:extLst>
                <a:ext uri="{FF2B5EF4-FFF2-40B4-BE49-F238E27FC236}">
                  <a16:creationId xmlns:a16="http://schemas.microsoft.com/office/drawing/2014/main" id="{3F5CC1BE-771F-5B5C-EBA9-34458DFF437C}"/>
                </a:ext>
              </a:extLst>
            </p:cNvPr>
            <p:cNvGrpSpPr/>
            <p:nvPr/>
          </p:nvGrpSpPr>
          <p:grpSpPr>
            <a:xfrm>
              <a:off x="5645894" y="5512714"/>
              <a:ext cx="304892" cy="482138"/>
              <a:chOff x="5298706" y="5584506"/>
              <a:chExt cx="304892" cy="482138"/>
            </a:xfrm>
          </p:grpSpPr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6D6CED34-FB82-DEE2-9106-6B32EB0F03BA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8</a:t>
                </a:r>
                <a:endParaRPr lang="en-US" sz="1600" b="1" dirty="0"/>
              </a:p>
            </p:txBody>
          </p:sp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8D738763-1AA8-7C40-0521-58D61F519329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ـــ</a:t>
                </a:r>
                <a:endParaRPr lang="en-US" sz="1600" b="1" dirty="0"/>
              </a:p>
            </p:txBody>
          </p:sp>
        </p:grp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081E8B29-35D7-883A-3876-8E4DCCBA28FB}"/>
              </a:ext>
            </a:extLst>
          </p:cNvPr>
          <p:cNvGrpSpPr/>
          <p:nvPr/>
        </p:nvGrpSpPr>
        <p:grpSpPr>
          <a:xfrm>
            <a:off x="6038859" y="3302918"/>
            <a:ext cx="309702" cy="579623"/>
            <a:chOff x="5641084" y="5415229"/>
            <a:chExt cx="309702" cy="579623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1A5ADE15-1889-A25C-7F7E-2C2E3CFAFD31}"/>
                </a:ext>
              </a:extLst>
            </p:cNvPr>
            <p:cNvSpPr txBox="1"/>
            <p:nvPr/>
          </p:nvSpPr>
          <p:spPr>
            <a:xfrm>
              <a:off x="5641084" y="5415229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600" b="1" dirty="0"/>
                <a:t>4</a:t>
              </a:r>
              <a:endParaRPr lang="en-US" sz="1600" b="1" dirty="0"/>
            </a:p>
          </p:txBody>
        </p:sp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6DE12732-6D01-1BE5-87BC-3B023DABE016}"/>
                </a:ext>
              </a:extLst>
            </p:cNvPr>
            <p:cNvGrpSpPr/>
            <p:nvPr/>
          </p:nvGrpSpPr>
          <p:grpSpPr>
            <a:xfrm>
              <a:off x="5645894" y="5512714"/>
              <a:ext cx="304892" cy="482138"/>
              <a:chOff x="5298706" y="5584506"/>
              <a:chExt cx="304892" cy="482138"/>
            </a:xfrm>
          </p:grpSpPr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1BC96471-8536-D22A-0168-3BBF1CE96841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8</a:t>
                </a:r>
                <a:endParaRPr lang="en-US" sz="1600" b="1" dirty="0"/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8C4CE069-BE2E-4A69-351B-F323A4431D34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600" b="1" dirty="0"/>
                  <a:t>ـــ</a:t>
                </a:r>
                <a:endParaRPr lang="en-US" sz="1600" b="1" dirty="0"/>
              </a:p>
            </p:txBody>
          </p:sp>
        </p:grpSp>
      </p:grpSp>
      <p:graphicFrame>
        <p:nvGraphicFramePr>
          <p:cNvPr id="65" name="جدول 64">
            <a:extLst>
              <a:ext uri="{FF2B5EF4-FFF2-40B4-BE49-F238E27FC236}">
                <a16:creationId xmlns:a16="http://schemas.microsoft.com/office/drawing/2014/main" id="{3FC63627-DE5F-0D29-81E9-C54A5F9FC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22650"/>
              </p:ext>
            </p:extLst>
          </p:nvPr>
        </p:nvGraphicFramePr>
        <p:xfrm>
          <a:off x="633557" y="4013774"/>
          <a:ext cx="1795512" cy="18100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79833512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105663149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4708C7B6-D101-8D3A-33A4-E718AA3668EF}"/>
              </a:ext>
            </a:extLst>
          </p:cNvPr>
          <p:cNvCxnSpPr>
            <a:cxnSpLocks/>
          </p:cNvCxnSpPr>
          <p:nvPr/>
        </p:nvCxnSpPr>
        <p:spPr>
          <a:xfrm flipV="1">
            <a:off x="943449" y="3791487"/>
            <a:ext cx="0" cy="2032379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كسهم مستقيم 69">
            <a:extLst>
              <a:ext uri="{FF2B5EF4-FFF2-40B4-BE49-F238E27FC236}">
                <a16:creationId xmlns:a16="http://schemas.microsoft.com/office/drawing/2014/main" id="{50FD1FC9-4846-2BFA-7BB3-47AAF3661B86}"/>
              </a:ext>
            </a:extLst>
          </p:cNvPr>
          <p:cNvCxnSpPr>
            <a:cxnSpLocks/>
          </p:cNvCxnSpPr>
          <p:nvPr/>
        </p:nvCxnSpPr>
        <p:spPr>
          <a:xfrm>
            <a:off x="633557" y="5534138"/>
            <a:ext cx="1884563" cy="197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8DF8A8A-50F2-2836-5534-E3570A6ABAA0}"/>
              </a:ext>
            </a:extLst>
          </p:cNvPr>
          <p:cNvSpPr txBox="1"/>
          <p:nvPr/>
        </p:nvSpPr>
        <p:spPr>
          <a:xfrm>
            <a:off x="623937" y="5474760"/>
            <a:ext cx="377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C0EBB6C7-E174-28BB-F19D-2D9888A7D62C}"/>
              </a:ext>
            </a:extLst>
          </p:cNvPr>
          <p:cNvGrpSpPr/>
          <p:nvPr/>
        </p:nvGrpSpPr>
        <p:grpSpPr>
          <a:xfrm>
            <a:off x="681311" y="5016070"/>
            <a:ext cx="280848" cy="518068"/>
            <a:chOff x="5641084" y="5415229"/>
            <a:chExt cx="280848" cy="518068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29D7DA78-9D05-FB8A-FC58-87E5D0824427}"/>
                </a:ext>
              </a:extLst>
            </p:cNvPr>
            <p:cNvSpPr txBox="1"/>
            <p:nvPr/>
          </p:nvSpPr>
          <p:spPr>
            <a:xfrm>
              <a:off x="5641084" y="5415229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200" b="1" dirty="0">
                  <a:solidFill>
                    <a:srgbClr val="FF0000"/>
                  </a:solidFill>
                </a:rPr>
                <a:t>1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88EE8416-269D-FFAC-41AD-46F57A6996A4}"/>
                </a:ext>
              </a:extLst>
            </p:cNvPr>
            <p:cNvGrpSpPr/>
            <p:nvPr/>
          </p:nvGrpSpPr>
          <p:grpSpPr>
            <a:xfrm>
              <a:off x="5645894" y="5512714"/>
              <a:ext cx="276038" cy="420583"/>
              <a:chOff x="5298706" y="5584506"/>
              <a:chExt cx="276038" cy="420583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1E73CE87-DD36-6278-C084-82AF7D4D22AB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8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21CA74DE-8EB0-8860-423F-407A1954DD06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2760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ـــ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DC38316F-68B3-F6F4-D198-62B8802AD48D}"/>
              </a:ext>
            </a:extLst>
          </p:cNvPr>
          <p:cNvGrpSpPr/>
          <p:nvPr/>
        </p:nvGrpSpPr>
        <p:grpSpPr>
          <a:xfrm>
            <a:off x="690931" y="4625551"/>
            <a:ext cx="280848" cy="518068"/>
            <a:chOff x="5641084" y="5415229"/>
            <a:chExt cx="280848" cy="518068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44932A6E-30EF-10BD-08AC-C02E2A48C79E}"/>
                </a:ext>
              </a:extLst>
            </p:cNvPr>
            <p:cNvSpPr txBox="1"/>
            <p:nvPr/>
          </p:nvSpPr>
          <p:spPr>
            <a:xfrm>
              <a:off x="5641084" y="5415229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200" b="1" dirty="0">
                  <a:solidFill>
                    <a:srgbClr val="FF0000"/>
                  </a:solidFill>
                </a:rPr>
                <a:t>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AB6FBE12-18FA-E3F4-EE8A-679337B3A6BE}"/>
                </a:ext>
              </a:extLst>
            </p:cNvPr>
            <p:cNvGrpSpPr/>
            <p:nvPr/>
          </p:nvGrpSpPr>
          <p:grpSpPr>
            <a:xfrm>
              <a:off x="5645894" y="5512714"/>
              <a:ext cx="276038" cy="420583"/>
              <a:chOff x="5298706" y="5584506"/>
              <a:chExt cx="276038" cy="420583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1C867C82-86ED-5A59-1A17-E46DBDDB73DE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8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3CE27ECA-9BA3-0C97-1424-FA182B365505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2760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ـــ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0D45CEC9-24A1-8222-EC29-0B7A2D1D79B3}"/>
              </a:ext>
            </a:extLst>
          </p:cNvPr>
          <p:cNvGrpSpPr/>
          <p:nvPr/>
        </p:nvGrpSpPr>
        <p:grpSpPr>
          <a:xfrm>
            <a:off x="682070" y="4281081"/>
            <a:ext cx="285113" cy="473830"/>
            <a:chOff x="5632009" y="5459467"/>
            <a:chExt cx="285113" cy="473830"/>
          </a:xfrm>
        </p:grpSpPr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8DDB6345-BD2F-1C52-BE17-29C34E404A66}"/>
                </a:ext>
              </a:extLst>
            </p:cNvPr>
            <p:cNvSpPr txBox="1"/>
            <p:nvPr/>
          </p:nvSpPr>
          <p:spPr>
            <a:xfrm>
              <a:off x="5640870" y="5459467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200" b="1" dirty="0">
                  <a:solidFill>
                    <a:srgbClr val="FF0000"/>
                  </a:solidFill>
                </a:rPr>
                <a:t>3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A246300C-CED5-8A6D-DC24-A5F6CEC542DD}"/>
                </a:ext>
              </a:extLst>
            </p:cNvPr>
            <p:cNvGrpSpPr/>
            <p:nvPr/>
          </p:nvGrpSpPr>
          <p:grpSpPr>
            <a:xfrm>
              <a:off x="5632009" y="5526807"/>
              <a:ext cx="285113" cy="406490"/>
              <a:chOff x="5284821" y="5598599"/>
              <a:chExt cx="285113" cy="406490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152960DC-44DC-D160-73B7-C4AD8BD03BAF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8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EB8F00D6-316D-6B07-A956-5E3357A0FA8E}"/>
                  </a:ext>
                </a:extLst>
              </p:cNvPr>
              <p:cNvSpPr txBox="1"/>
              <p:nvPr/>
            </p:nvSpPr>
            <p:spPr>
              <a:xfrm>
                <a:off x="5284821" y="5598599"/>
                <a:ext cx="2760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ـــ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5A64A596-DCF2-82E8-F0E0-E6526796A6C3}"/>
              </a:ext>
            </a:extLst>
          </p:cNvPr>
          <p:cNvGrpSpPr/>
          <p:nvPr/>
        </p:nvGrpSpPr>
        <p:grpSpPr>
          <a:xfrm>
            <a:off x="672100" y="3955522"/>
            <a:ext cx="280439" cy="447665"/>
            <a:chOff x="5645894" y="5485632"/>
            <a:chExt cx="280439" cy="447665"/>
          </a:xfrm>
        </p:grpSpPr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7CE9381D-7898-4FB4-0C74-A40627879EBB}"/>
                </a:ext>
              </a:extLst>
            </p:cNvPr>
            <p:cNvSpPr txBox="1"/>
            <p:nvPr/>
          </p:nvSpPr>
          <p:spPr>
            <a:xfrm>
              <a:off x="5655105" y="5485632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1200" b="1" dirty="0">
                  <a:solidFill>
                    <a:srgbClr val="FF0000"/>
                  </a:solidFill>
                </a:rPr>
                <a:t>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77279198-F5B6-BCA7-C73A-DEEB7245A5C4}"/>
                </a:ext>
              </a:extLst>
            </p:cNvPr>
            <p:cNvGrpSpPr/>
            <p:nvPr/>
          </p:nvGrpSpPr>
          <p:grpSpPr>
            <a:xfrm>
              <a:off x="5645894" y="5570047"/>
              <a:ext cx="276038" cy="363250"/>
              <a:chOff x="5298706" y="5641839"/>
              <a:chExt cx="276038" cy="363250"/>
            </a:xfrm>
          </p:grpSpPr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352E9028-27A5-C9CD-047E-0D764BE9E760}"/>
                  </a:ext>
                </a:extLst>
              </p:cNvPr>
              <p:cNvSpPr txBox="1"/>
              <p:nvPr/>
            </p:nvSpPr>
            <p:spPr>
              <a:xfrm>
                <a:off x="5298706" y="5728090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8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8E310D5A-3BEE-344A-A8F4-9045E60B787C}"/>
                  </a:ext>
                </a:extLst>
              </p:cNvPr>
              <p:cNvSpPr txBox="1"/>
              <p:nvPr/>
            </p:nvSpPr>
            <p:spPr>
              <a:xfrm>
                <a:off x="5298706" y="5641839"/>
                <a:ext cx="2760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1200" b="1" dirty="0">
                    <a:solidFill>
                      <a:srgbClr val="FF0000"/>
                    </a:solidFill>
                  </a:rPr>
                  <a:t>ـــ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93DFAE5-9D78-F4F1-D477-F2AB80142E72}"/>
              </a:ext>
            </a:extLst>
          </p:cNvPr>
          <p:cNvSpPr txBox="1"/>
          <p:nvPr/>
        </p:nvSpPr>
        <p:spPr>
          <a:xfrm>
            <a:off x="1101470" y="5527307"/>
            <a:ext cx="16201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1</a:t>
            </a:r>
            <a:endParaRPr lang="ar-SA" sz="12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A257984-4030-6B89-58E5-297F41BFFA72}"/>
              </a:ext>
            </a:extLst>
          </p:cNvPr>
          <p:cNvSpPr txBox="1"/>
          <p:nvPr/>
        </p:nvSpPr>
        <p:spPr>
          <a:xfrm>
            <a:off x="1441321" y="5537526"/>
            <a:ext cx="16201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2</a:t>
            </a:r>
            <a:endParaRPr lang="ar-SA" sz="12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61A0FBE-89B4-329D-79B4-2D3F68B6A034}"/>
              </a:ext>
            </a:extLst>
          </p:cNvPr>
          <p:cNvSpPr txBox="1"/>
          <p:nvPr/>
        </p:nvSpPr>
        <p:spPr>
          <a:xfrm>
            <a:off x="1734401" y="5533195"/>
            <a:ext cx="16201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3</a:t>
            </a:r>
            <a:endParaRPr lang="ar-SA" sz="12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91173F4-519E-4842-E92A-FE79F3327B67}"/>
              </a:ext>
            </a:extLst>
          </p:cNvPr>
          <p:cNvSpPr txBox="1"/>
          <p:nvPr/>
        </p:nvSpPr>
        <p:spPr>
          <a:xfrm>
            <a:off x="2019149" y="5545342"/>
            <a:ext cx="16201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defRPr/>
            </a:pPr>
            <a:r>
              <a:rPr lang="ar-KW" sz="12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4</a:t>
            </a:r>
            <a:endParaRPr lang="ar-SA" sz="1200" b="1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cxnSp>
        <p:nvCxnSpPr>
          <p:cNvPr id="103" name="رابط مستقيم 102">
            <a:extLst>
              <a:ext uri="{FF2B5EF4-FFF2-40B4-BE49-F238E27FC236}">
                <a16:creationId xmlns:a16="http://schemas.microsoft.com/office/drawing/2014/main" id="{B4932B8E-F871-DAA9-A661-159A5237A011}"/>
              </a:ext>
            </a:extLst>
          </p:cNvPr>
          <p:cNvCxnSpPr>
            <a:cxnSpLocks/>
          </p:cNvCxnSpPr>
          <p:nvPr/>
        </p:nvCxnSpPr>
        <p:spPr>
          <a:xfrm flipH="1">
            <a:off x="965822" y="4328527"/>
            <a:ext cx="1193865" cy="1204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>
            <a:extLst>
              <a:ext uri="{FF2B5EF4-FFF2-40B4-BE49-F238E27FC236}">
                <a16:creationId xmlns:a16="http://schemas.microsoft.com/office/drawing/2014/main" id="{53E9A722-097A-F5B9-B35D-18B9BC41D2F6}"/>
              </a:ext>
            </a:extLst>
          </p:cNvPr>
          <p:cNvCxnSpPr>
            <a:cxnSpLocks/>
          </p:cNvCxnSpPr>
          <p:nvPr/>
        </p:nvCxnSpPr>
        <p:spPr>
          <a:xfrm>
            <a:off x="2135818" y="4311532"/>
            <a:ext cx="16913" cy="119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F75FE984-6B22-C841-8FD0-46077A830694}"/>
              </a:ext>
            </a:extLst>
          </p:cNvPr>
          <p:cNvSpPr/>
          <p:nvPr/>
        </p:nvSpPr>
        <p:spPr>
          <a:xfrm flipH="1">
            <a:off x="831251" y="5458154"/>
            <a:ext cx="167309" cy="13495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79D392C7-02EF-A3B7-4F26-58F20DFC9ED1}"/>
              </a:ext>
            </a:extLst>
          </p:cNvPr>
          <p:cNvSpPr/>
          <p:nvPr/>
        </p:nvSpPr>
        <p:spPr>
          <a:xfrm>
            <a:off x="1142942" y="5143619"/>
            <a:ext cx="153089" cy="137588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0E31EADE-56D8-7C7B-03B4-524CFEB6D58B}"/>
              </a:ext>
            </a:extLst>
          </p:cNvPr>
          <p:cNvSpPr/>
          <p:nvPr/>
        </p:nvSpPr>
        <p:spPr>
          <a:xfrm>
            <a:off x="1459306" y="4843411"/>
            <a:ext cx="123523" cy="15081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AC0C5DD3-4F26-229F-597E-9ECE9496D9D2}"/>
              </a:ext>
            </a:extLst>
          </p:cNvPr>
          <p:cNvSpPr/>
          <p:nvPr/>
        </p:nvSpPr>
        <p:spPr>
          <a:xfrm flipH="1">
            <a:off x="1764455" y="4555358"/>
            <a:ext cx="167309" cy="13495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62FB0F01-C636-7DE8-C85F-BD4817865EC2}"/>
              </a:ext>
            </a:extLst>
          </p:cNvPr>
          <p:cNvSpPr/>
          <p:nvPr/>
        </p:nvSpPr>
        <p:spPr>
          <a:xfrm>
            <a:off x="2120692" y="4212287"/>
            <a:ext cx="153089" cy="137588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B14DF9D-7E92-F8EA-15B9-8520C05F342A}"/>
              </a:ext>
            </a:extLst>
          </p:cNvPr>
          <p:cNvSpPr txBox="1"/>
          <p:nvPr/>
        </p:nvSpPr>
        <p:spPr>
          <a:xfrm>
            <a:off x="3814779" y="520458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93EA570-417E-6B93-BEE6-417ED836B500}"/>
              </a:ext>
            </a:extLst>
          </p:cNvPr>
          <p:cNvGrpSpPr/>
          <p:nvPr/>
        </p:nvGrpSpPr>
        <p:grpSpPr>
          <a:xfrm>
            <a:off x="378171" y="215346"/>
            <a:ext cx="7110224" cy="1797784"/>
            <a:chOff x="378171" y="215346"/>
            <a:chExt cx="7110224" cy="1797784"/>
          </a:xfrm>
        </p:grpSpPr>
        <p:sp>
          <p:nvSpPr>
            <p:cNvPr id="3" name="مربع نص 2"/>
            <p:cNvSpPr txBox="1"/>
            <p:nvPr/>
          </p:nvSpPr>
          <p:spPr>
            <a:xfrm>
              <a:off x="5578649" y="819731"/>
              <a:ext cx="115881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685800" rtl="1">
                <a:defRPr/>
              </a:pPr>
              <a:r>
                <a:rPr lang="ar-KW" b="1" dirty="0">
                  <a:solidFill>
                    <a:srgbClr val="FF3300"/>
                  </a:solidFill>
                  <a:latin typeface="Verdana"/>
                  <a:cs typeface="Tahoma" panose="020B0604030504040204" pitchFamily="34" charset="0"/>
                </a:rPr>
                <a:t>د(س) = </a:t>
              </a:r>
              <a:endParaRPr lang="ar-SA" b="1" dirty="0">
                <a:solidFill>
                  <a:srgbClr val="FF3300"/>
                </a:solidFill>
                <a:latin typeface="Verdana"/>
                <a:cs typeface="Tahoma" panose="020B0604030504040204" pitchFamily="34" charset="0"/>
              </a:endParaRPr>
            </a:p>
          </p:txBody>
        </p:sp>
        <p:sp>
          <p:nvSpPr>
            <p:cNvPr id="4" name="قوس كبير أيمن 3"/>
            <p:cNvSpPr/>
            <p:nvPr/>
          </p:nvSpPr>
          <p:spPr>
            <a:xfrm>
              <a:off x="5377692" y="714934"/>
              <a:ext cx="298274" cy="68931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685800" rtl="1">
                <a:defRPr/>
              </a:pPr>
              <a:endParaRPr lang="ar-SA" b="1" dirty="0">
                <a:solidFill>
                  <a:prstClr val="black"/>
                </a:solidFill>
                <a:latin typeface="Verdana"/>
                <a:cs typeface="Tahoma" panose="020B0604030504040204" pitchFamily="34" charset="0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1809149" y="575825"/>
              <a:ext cx="3510390" cy="7848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685800" rtl="1">
                <a:defRPr/>
              </a:pPr>
              <a:r>
                <a:rPr lang="ar-SA" sz="1500" b="1" u="sng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١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 س  </a:t>
              </a:r>
              <a:r>
                <a:rPr lang="ar-SA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 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:عندما  </a:t>
              </a:r>
              <a:r>
                <a:rPr lang="ar-SA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٠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≤ س ≤ </a:t>
              </a:r>
              <a:r>
                <a:rPr lang="ar-SA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٤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 </a:t>
              </a:r>
            </a:p>
            <a:p>
              <a:pPr algn="r" defTabSz="685800" rtl="1">
                <a:defRPr/>
              </a:pPr>
              <a:r>
                <a:rPr lang="ar-SA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٨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</a:t>
              </a:r>
            </a:p>
            <a:p>
              <a:pPr algn="r" defTabSz="685800" rtl="1">
                <a:defRPr/>
              </a:pP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صفر  </a:t>
              </a:r>
              <a:r>
                <a:rPr lang="ar-SA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  </a:t>
              </a:r>
              <a:r>
                <a:rPr lang="ar-KW" sz="1500" b="1" dirty="0">
                  <a:solidFill>
                    <a:prstClr val="black"/>
                  </a:solidFill>
                  <a:latin typeface="Arial" pitchFamily="34" charset="0"/>
                  <a:cs typeface="Tahoma" panose="020B0604030504040204" pitchFamily="34" charset="0"/>
                </a:rPr>
                <a:t> :في ما عدا ذلك</a:t>
              </a:r>
              <a:endParaRPr lang="ar-SA" sz="1500" b="1" dirty="0">
                <a:solidFill>
                  <a:prstClr val="black"/>
                </a:solidFill>
                <a:latin typeface="Arial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178384" y="262070"/>
              <a:ext cx="45590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685800" rtl="1">
                <a:defRPr/>
              </a:pPr>
              <a:r>
                <a:rPr lang="ar-KW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إذا كان س متغيراً عشوائياً ودالة كثافة الاحتمال له هي: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171" y="1403762"/>
              <a:ext cx="2134559" cy="455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685800" rtl="1">
                <a:lnSpc>
                  <a:spcPct val="150000"/>
                </a:lnSpc>
                <a:defRPr/>
              </a:pP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جـ</a:t>
              </a: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ل ( س &gt; </a:t>
              </a: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٢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ar-KW" dirty="0">
                <a:solidFill>
                  <a:prstClr val="black"/>
                </a:solidFill>
                <a:latin typeface="Verdana"/>
                <a:cs typeface="Tahoma" panose="020B0604030504040204" pitchFamily="34" charset="0"/>
              </a:endParaRP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F7F16B07-A207-D18B-3A0B-485F0E9F2F35}"/>
                </a:ext>
              </a:extLst>
            </p:cNvPr>
            <p:cNvSpPr txBox="1"/>
            <p:nvPr/>
          </p:nvSpPr>
          <p:spPr>
            <a:xfrm>
              <a:off x="5176914" y="1327609"/>
              <a:ext cx="2144975" cy="455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rtl="1">
                <a:lnSpc>
                  <a:spcPct val="150000"/>
                </a:lnSpc>
                <a:defRPr/>
              </a:pPr>
              <a:r>
                <a:rPr lang="ar-SA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ar-KW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 </a:t>
              </a:r>
              <a:r>
                <a:rPr lang="ar-SA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r>
                <a:rPr lang="ar-KW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ل  </a:t>
              </a:r>
              <a:r>
                <a:rPr lang="ar-SA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ar-KW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Tahoma" panose="020B0604030504040204" pitchFamily="34" charset="0"/>
                </a:rPr>
                <a:t> </a:t>
              </a:r>
              <a:r>
                <a:rPr lang="ar-SA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Tahoma" panose="020B0604030504040204" pitchFamily="34" charset="0"/>
                </a:rPr>
                <a:t>٠</a:t>
              </a:r>
              <a:r>
                <a:rPr lang="ar-KW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Tahoma" panose="020B0604030504040204" pitchFamily="34" charset="0"/>
                </a:rPr>
                <a:t>≤ س ≤ </a:t>
              </a:r>
              <a:r>
                <a:rPr lang="ar-SA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٤</a:t>
              </a:r>
              <a:r>
                <a:rPr lang="ar-KW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  </a:t>
              </a:r>
              <a:endParaRPr lang="ar-S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1CF15000-BA57-D0D3-AC29-4CD55E32A1A3}"/>
                </a:ext>
              </a:extLst>
            </p:cNvPr>
            <p:cNvSpPr txBox="1"/>
            <p:nvPr/>
          </p:nvSpPr>
          <p:spPr>
            <a:xfrm>
              <a:off x="6726628" y="934744"/>
              <a:ext cx="697125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rtl="1">
                <a:lnSpc>
                  <a:spcPct val="150000"/>
                </a:lnSpc>
                <a:defRPr/>
              </a:pPr>
              <a:r>
                <a:rPr lang="ar-KW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أوجد:</a:t>
              </a:r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15B64030-3151-57E1-495B-3C2786651AC2}"/>
                </a:ext>
              </a:extLst>
            </p:cNvPr>
            <p:cNvSpPr txBox="1"/>
            <p:nvPr/>
          </p:nvSpPr>
          <p:spPr>
            <a:xfrm>
              <a:off x="2809535" y="1383872"/>
              <a:ext cx="1681089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rtl="1">
                <a:lnSpc>
                  <a:spcPct val="150000"/>
                </a:lnSpc>
                <a:defRPr/>
              </a:pP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</a:t>
              </a: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ل ( س ≤</a:t>
              </a:r>
              <a:r>
                <a:rPr lang="ar-SA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٢</a:t>
              </a:r>
              <a:r>
                <a:rPr lang="ar-KW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4819384B-E020-1EEC-C1D2-1BE5D835A46F}"/>
                </a:ext>
              </a:extLst>
            </p:cNvPr>
            <p:cNvSpPr/>
            <p:nvPr/>
          </p:nvSpPr>
          <p:spPr>
            <a:xfrm>
              <a:off x="730546" y="215346"/>
              <a:ext cx="6757849" cy="1797784"/>
            </a:xfrm>
            <a:prstGeom prst="round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14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 animBg="1"/>
      <p:bldP spid="39" grpId="0"/>
      <p:bldP spid="25" grpId="0" animBg="1"/>
      <p:bldP spid="32" grpId="0"/>
      <p:bldP spid="7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FB307A5-759F-6A9B-555A-ABE1208789E7}"/>
              </a:ext>
            </a:extLst>
          </p:cNvPr>
          <p:cNvSpPr txBox="1"/>
          <p:nvPr/>
        </p:nvSpPr>
        <p:spPr>
          <a:xfrm>
            <a:off x="7141321" y="286394"/>
            <a:ext cx="1681089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>
              <a:lnSpc>
                <a:spcPct val="150000"/>
              </a:lnSpc>
              <a:defRPr/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 ( س ≤</a:t>
            </a: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٢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E94274F-F3FE-EC70-DDEA-8E81A873D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03098"/>
              </p:ext>
            </p:extLst>
          </p:nvPr>
        </p:nvGraphicFramePr>
        <p:xfrm>
          <a:off x="615967" y="401141"/>
          <a:ext cx="1795512" cy="18100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79833512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105663149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2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B0D009C6-AD3C-15EA-9795-F5E60498F24D}"/>
              </a:ext>
            </a:extLst>
          </p:cNvPr>
          <p:cNvGrpSpPr/>
          <p:nvPr/>
        </p:nvGrpSpPr>
        <p:grpSpPr>
          <a:xfrm>
            <a:off x="594076" y="151847"/>
            <a:ext cx="1893976" cy="2056053"/>
            <a:chOff x="919800" y="149378"/>
            <a:chExt cx="1893976" cy="2056053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EB64268-3833-689F-E520-B5CEE73AE58D}"/>
                </a:ext>
              </a:extLst>
            </p:cNvPr>
            <p:cNvGrpSpPr/>
            <p:nvPr/>
          </p:nvGrpSpPr>
          <p:grpSpPr>
            <a:xfrm>
              <a:off x="919800" y="653898"/>
              <a:ext cx="377748" cy="1551533"/>
              <a:chOff x="919800" y="653898"/>
              <a:chExt cx="377748" cy="1551533"/>
            </a:xfrm>
          </p:grpSpPr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BB784D06-D32E-5D48-1AA2-6D718C8E61E9}"/>
                  </a:ext>
                </a:extLst>
              </p:cNvPr>
              <p:cNvSpPr txBox="1"/>
              <p:nvPr/>
            </p:nvSpPr>
            <p:spPr>
              <a:xfrm>
                <a:off x="919800" y="1836099"/>
                <a:ext cx="3777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KW" b="1" dirty="0">
                    <a:solidFill>
                      <a:srgbClr val="FF0000"/>
                    </a:solidFill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DBCD63F7-93E6-F009-7DF1-696412A80542}"/>
                  </a:ext>
                </a:extLst>
              </p:cNvPr>
              <p:cNvGrpSpPr/>
              <p:nvPr/>
            </p:nvGrpSpPr>
            <p:grpSpPr>
              <a:xfrm>
                <a:off x="953538" y="1377409"/>
                <a:ext cx="294864" cy="487797"/>
                <a:chOff x="5941447" y="5445696"/>
                <a:chExt cx="294864" cy="487797"/>
              </a:xfrm>
            </p:grpSpPr>
            <p:sp>
              <p:nvSpPr>
                <p:cNvPr id="8" name="مربع نص 7">
                  <a:extLst>
                    <a:ext uri="{FF2B5EF4-FFF2-40B4-BE49-F238E27FC236}">
                      <a16:creationId xmlns:a16="http://schemas.microsoft.com/office/drawing/2014/main" id="{C7CDAAC2-AECD-ECBF-1E19-9DB82A28F3BE}"/>
                    </a:ext>
                  </a:extLst>
                </p:cNvPr>
                <p:cNvSpPr txBox="1"/>
                <p:nvPr/>
              </p:nvSpPr>
              <p:spPr>
                <a:xfrm>
                  <a:off x="5965083" y="5445696"/>
                  <a:ext cx="2712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200" b="1" dirty="0">
                      <a:solidFill>
                        <a:srgbClr val="FF0000"/>
                      </a:solidFill>
                    </a:rPr>
                    <a:t>1</a:t>
                  </a:r>
                  <a:endParaRPr lang="en-US" sz="12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" name="مجموعة 8">
                  <a:extLst>
                    <a:ext uri="{FF2B5EF4-FFF2-40B4-BE49-F238E27FC236}">
                      <a16:creationId xmlns:a16="http://schemas.microsoft.com/office/drawing/2014/main" id="{1CD3A837-F22C-E322-F0E3-E875B0F0BD80}"/>
                    </a:ext>
                  </a:extLst>
                </p:cNvPr>
                <p:cNvGrpSpPr/>
                <p:nvPr/>
              </p:nvGrpSpPr>
              <p:grpSpPr>
                <a:xfrm>
                  <a:off x="5941447" y="5512310"/>
                  <a:ext cx="289466" cy="421183"/>
                  <a:chOff x="5594259" y="5584102"/>
                  <a:chExt cx="289466" cy="421183"/>
                </a:xfrm>
              </p:grpSpPr>
              <p:sp>
                <p:nvSpPr>
                  <p:cNvPr id="10" name="مربع نص 9">
                    <a:extLst>
                      <a:ext uri="{FF2B5EF4-FFF2-40B4-BE49-F238E27FC236}">
                        <a16:creationId xmlns:a16="http://schemas.microsoft.com/office/drawing/2014/main" id="{7BCBAC98-CB6A-2E3D-51EB-E915E2CC72BD}"/>
                      </a:ext>
                    </a:extLst>
                  </p:cNvPr>
                  <p:cNvSpPr txBox="1"/>
                  <p:nvPr/>
                </p:nvSpPr>
                <p:spPr>
                  <a:xfrm>
                    <a:off x="5594259" y="5728286"/>
                    <a:ext cx="2712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8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" name="مربع نص 10">
                    <a:extLst>
                      <a:ext uri="{FF2B5EF4-FFF2-40B4-BE49-F238E27FC236}">
                        <a16:creationId xmlns:a16="http://schemas.microsoft.com/office/drawing/2014/main" id="{AAFCCD86-E285-2758-A4C4-F8EEE7BF80CE}"/>
                      </a:ext>
                    </a:extLst>
                  </p:cNvPr>
                  <p:cNvSpPr txBox="1"/>
                  <p:nvPr/>
                </p:nvSpPr>
                <p:spPr>
                  <a:xfrm>
                    <a:off x="5607687" y="5584102"/>
                    <a:ext cx="27603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ـــ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75B6593A-2815-6298-82D7-E1B8E36CC34B}"/>
                  </a:ext>
                </a:extLst>
              </p:cNvPr>
              <p:cNvGrpSpPr/>
              <p:nvPr/>
            </p:nvGrpSpPr>
            <p:grpSpPr>
              <a:xfrm>
                <a:off x="972909" y="653898"/>
                <a:ext cx="281062" cy="473830"/>
                <a:chOff x="5950984" y="5501412"/>
                <a:chExt cx="281062" cy="473830"/>
              </a:xfrm>
            </p:grpSpPr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9C672039-834F-CE65-DFC9-FF9BC7803720}"/>
                    </a:ext>
                  </a:extLst>
                </p:cNvPr>
                <p:cNvSpPr txBox="1"/>
                <p:nvPr/>
              </p:nvSpPr>
              <p:spPr>
                <a:xfrm>
                  <a:off x="5950984" y="5501412"/>
                  <a:ext cx="2712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200" b="1" dirty="0">
                      <a:solidFill>
                        <a:srgbClr val="FF0000"/>
                      </a:solidFill>
                    </a:rPr>
                    <a:t>3</a:t>
                  </a:r>
                  <a:endParaRPr lang="en-US" sz="12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4" name="مجموعة 13">
                  <a:extLst>
                    <a:ext uri="{FF2B5EF4-FFF2-40B4-BE49-F238E27FC236}">
                      <a16:creationId xmlns:a16="http://schemas.microsoft.com/office/drawing/2014/main" id="{DE2382DA-58AF-7585-D252-668399525FE6}"/>
                    </a:ext>
                  </a:extLst>
                </p:cNvPr>
                <p:cNvGrpSpPr/>
                <p:nvPr/>
              </p:nvGrpSpPr>
              <p:grpSpPr>
                <a:xfrm>
                  <a:off x="5956008" y="5557274"/>
                  <a:ext cx="276038" cy="417968"/>
                  <a:chOff x="5608820" y="5629066"/>
                  <a:chExt cx="276038" cy="417968"/>
                </a:xfrm>
              </p:grpSpPr>
              <p:sp>
                <p:nvSpPr>
                  <p:cNvPr id="15" name="مربع نص 14">
                    <a:extLst>
                      <a:ext uri="{FF2B5EF4-FFF2-40B4-BE49-F238E27FC236}">
                        <a16:creationId xmlns:a16="http://schemas.microsoft.com/office/drawing/2014/main" id="{D9935FE6-5F51-2C88-540E-D597A4958754}"/>
                      </a:ext>
                    </a:extLst>
                  </p:cNvPr>
                  <p:cNvSpPr txBox="1"/>
                  <p:nvPr/>
                </p:nvSpPr>
                <p:spPr>
                  <a:xfrm>
                    <a:off x="5608820" y="5770035"/>
                    <a:ext cx="2712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8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86513747-34D4-9E44-F898-7C9C4348AEDB}"/>
                      </a:ext>
                    </a:extLst>
                  </p:cNvPr>
                  <p:cNvSpPr txBox="1"/>
                  <p:nvPr/>
                </p:nvSpPr>
                <p:spPr>
                  <a:xfrm>
                    <a:off x="5608820" y="5629066"/>
                    <a:ext cx="27603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ـــ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AFCC445B-8019-B4B8-511E-DD34D361C00B}"/>
                </a:ext>
              </a:extLst>
            </p:cNvPr>
            <p:cNvGrpSpPr/>
            <p:nvPr/>
          </p:nvGrpSpPr>
          <p:grpSpPr>
            <a:xfrm>
              <a:off x="929213" y="149378"/>
              <a:ext cx="1884563" cy="2032379"/>
              <a:chOff x="605421" y="122359"/>
              <a:chExt cx="1884563" cy="2032379"/>
            </a:xfrm>
          </p:grpSpPr>
          <p:cxnSp>
            <p:nvCxnSpPr>
              <p:cNvPr id="4" name="رابط كسهم مستقيم 3">
                <a:extLst>
                  <a:ext uri="{FF2B5EF4-FFF2-40B4-BE49-F238E27FC236}">
                    <a16:creationId xmlns:a16="http://schemas.microsoft.com/office/drawing/2014/main" id="{E6B61102-7335-A7F6-0271-D4239E8524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5313" y="122359"/>
                <a:ext cx="0" cy="2032379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رابط كسهم مستقيم 4">
                <a:extLst>
                  <a:ext uri="{FF2B5EF4-FFF2-40B4-BE49-F238E27FC236}">
                    <a16:creationId xmlns:a16="http://schemas.microsoft.com/office/drawing/2014/main" id="{ED54C6F3-7165-6970-0084-1376B3A77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421" y="1865010"/>
                <a:ext cx="1884563" cy="1976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مجموعة 16">
                <a:extLst>
                  <a:ext uri="{FF2B5EF4-FFF2-40B4-BE49-F238E27FC236}">
                    <a16:creationId xmlns:a16="http://schemas.microsoft.com/office/drawing/2014/main" id="{811F590D-FA7F-6C9E-D8E9-BDBB85EF7A75}"/>
                  </a:ext>
                </a:extLst>
              </p:cNvPr>
              <p:cNvGrpSpPr/>
              <p:nvPr/>
            </p:nvGrpSpPr>
            <p:grpSpPr>
              <a:xfrm>
                <a:off x="643964" y="286394"/>
                <a:ext cx="280439" cy="447665"/>
                <a:chOff x="5645894" y="5485632"/>
                <a:chExt cx="280439" cy="447665"/>
              </a:xfrm>
            </p:grpSpPr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AC7C3B46-B763-1AF6-65BD-0594A2C4C59B}"/>
                    </a:ext>
                  </a:extLst>
                </p:cNvPr>
                <p:cNvSpPr txBox="1"/>
                <p:nvPr/>
              </p:nvSpPr>
              <p:spPr>
                <a:xfrm>
                  <a:off x="5655105" y="5485632"/>
                  <a:ext cx="2712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200" b="1" dirty="0">
                      <a:solidFill>
                        <a:srgbClr val="FF0000"/>
                      </a:solidFill>
                    </a:rPr>
                    <a:t>4</a:t>
                  </a:r>
                  <a:endParaRPr lang="en-US" sz="12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9" name="مجموعة 18">
                  <a:extLst>
                    <a:ext uri="{FF2B5EF4-FFF2-40B4-BE49-F238E27FC236}">
                      <a16:creationId xmlns:a16="http://schemas.microsoft.com/office/drawing/2014/main" id="{0AC44A9B-DD53-A1EB-6ABE-E968F609275D}"/>
                    </a:ext>
                  </a:extLst>
                </p:cNvPr>
                <p:cNvGrpSpPr/>
                <p:nvPr/>
              </p:nvGrpSpPr>
              <p:grpSpPr>
                <a:xfrm>
                  <a:off x="5645894" y="5570047"/>
                  <a:ext cx="276038" cy="363250"/>
                  <a:chOff x="5298706" y="5641839"/>
                  <a:chExt cx="276038" cy="363250"/>
                </a:xfrm>
              </p:grpSpPr>
              <p:sp>
                <p:nvSpPr>
                  <p:cNvPr id="20" name="مربع نص 19">
                    <a:extLst>
                      <a:ext uri="{FF2B5EF4-FFF2-40B4-BE49-F238E27FC236}">
                        <a16:creationId xmlns:a16="http://schemas.microsoft.com/office/drawing/2014/main" id="{D57DDB0E-1567-6E26-F501-4F63D28C87A8}"/>
                      </a:ext>
                    </a:extLst>
                  </p:cNvPr>
                  <p:cNvSpPr txBox="1"/>
                  <p:nvPr/>
                </p:nvSpPr>
                <p:spPr>
                  <a:xfrm>
                    <a:off x="5298706" y="5728090"/>
                    <a:ext cx="2712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8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" name="مربع نص 20">
                    <a:extLst>
                      <a:ext uri="{FF2B5EF4-FFF2-40B4-BE49-F238E27FC236}">
                        <a16:creationId xmlns:a16="http://schemas.microsoft.com/office/drawing/2014/main" id="{1E6B2B89-6C30-4B93-3588-A0BD8BA83EF5}"/>
                      </a:ext>
                    </a:extLst>
                  </p:cNvPr>
                  <p:cNvSpPr txBox="1"/>
                  <p:nvPr/>
                </p:nvSpPr>
                <p:spPr>
                  <a:xfrm>
                    <a:off x="5298706" y="5641839"/>
                    <a:ext cx="27603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ـــ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33D436A3-A851-7922-61B8-B97149913D8B}"/>
                  </a:ext>
                </a:extLst>
              </p:cNvPr>
              <p:cNvSpPr txBox="1"/>
              <p:nvPr/>
            </p:nvSpPr>
            <p:spPr>
              <a:xfrm>
                <a:off x="1073334" y="1858179"/>
                <a:ext cx="162018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685800" rtl="1">
                  <a:defRPr/>
                </a:pPr>
                <a:r>
                  <a:rPr lang="ar-KW" sz="1200" b="1" dirty="0">
                    <a:solidFill>
                      <a:srgbClr val="FF0000"/>
                    </a:solidFill>
                    <a:latin typeface="Verdana"/>
                    <a:cs typeface="Tahoma" panose="020B0604030504040204" pitchFamily="34" charset="0"/>
                  </a:rPr>
                  <a:t>1</a:t>
                </a:r>
                <a:endParaRPr lang="ar-SA" sz="1200" b="1" dirty="0">
                  <a:solidFill>
                    <a:srgbClr val="FF0000"/>
                  </a:solidFill>
                  <a:latin typeface="Verdana"/>
                  <a:cs typeface="Tahoma" panose="020B0604030504040204" pitchFamily="34" charset="0"/>
                </a:endParaRP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D446D8F-04AC-3D0E-CF59-65806BCBFC2A}"/>
                  </a:ext>
                </a:extLst>
              </p:cNvPr>
              <p:cNvSpPr txBox="1"/>
              <p:nvPr/>
            </p:nvSpPr>
            <p:spPr>
              <a:xfrm>
                <a:off x="1413185" y="1868398"/>
                <a:ext cx="162018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685800" rtl="1">
                  <a:defRPr/>
                </a:pPr>
                <a:r>
                  <a:rPr lang="ar-KW" sz="1200" b="1" dirty="0">
                    <a:solidFill>
                      <a:srgbClr val="FF0000"/>
                    </a:solidFill>
                    <a:latin typeface="Verdana"/>
                    <a:cs typeface="Tahoma" panose="020B0604030504040204" pitchFamily="34" charset="0"/>
                  </a:rPr>
                  <a:t>2</a:t>
                </a:r>
                <a:endParaRPr lang="ar-SA" sz="1200" b="1" dirty="0">
                  <a:solidFill>
                    <a:srgbClr val="FF0000"/>
                  </a:solidFill>
                  <a:latin typeface="Verdana"/>
                  <a:cs typeface="Tahoma" panose="020B060403050404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D5316DC4-AC38-3D71-7457-6D8E25E145D3}"/>
                  </a:ext>
                </a:extLst>
              </p:cNvPr>
              <p:cNvSpPr txBox="1"/>
              <p:nvPr/>
            </p:nvSpPr>
            <p:spPr>
              <a:xfrm>
                <a:off x="1706265" y="1864067"/>
                <a:ext cx="162018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685800" rtl="1">
                  <a:defRPr/>
                </a:pPr>
                <a:r>
                  <a:rPr lang="ar-KW" sz="1200" b="1" dirty="0">
                    <a:solidFill>
                      <a:srgbClr val="FF0000"/>
                    </a:solidFill>
                    <a:latin typeface="Verdana"/>
                    <a:cs typeface="Tahoma" panose="020B0604030504040204" pitchFamily="34" charset="0"/>
                  </a:rPr>
                  <a:t>3</a:t>
                </a:r>
                <a:endParaRPr lang="ar-SA" sz="1200" b="1" dirty="0">
                  <a:solidFill>
                    <a:srgbClr val="FF0000"/>
                  </a:solidFill>
                  <a:latin typeface="Verdana"/>
                  <a:cs typeface="Tahoma" panose="020B0604030504040204" pitchFamily="34" charset="0"/>
                </a:endParaRP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E0BBB21-DB64-6477-362F-1FB5C47285A3}"/>
                  </a:ext>
                </a:extLst>
              </p:cNvPr>
              <p:cNvSpPr txBox="1"/>
              <p:nvPr/>
            </p:nvSpPr>
            <p:spPr>
              <a:xfrm>
                <a:off x="1991013" y="1876214"/>
                <a:ext cx="162018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685800" rtl="1">
                  <a:defRPr/>
                </a:pPr>
                <a:r>
                  <a:rPr lang="ar-KW" sz="1200" b="1" dirty="0">
                    <a:solidFill>
                      <a:srgbClr val="FF0000"/>
                    </a:solidFill>
                    <a:latin typeface="Verdana"/>
                    <a:cs typeface="Tahoma" panose="020B0604030504040204" pitchFamily="34" charset="0"/>
                  </a:rPr>
                  <a:t>4</a:t>
                </a:r>
                <a:endParaRPr lang="ar-SA" sz="1200" b="1" dirty="0">
                  <a:solidFill>
                    <a:srgbClr val="FF0000"/>
                  </a:solidFill>
                  <a:latin typeface="Verdana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مجموعة 25">
                <a:extLst>
                  <a:ext uri="{FF2B5EF4-FFF2-40B4-BE49-F238E27FC236}">
                    <a16:creationId xmlns:a16="http://schemas.microsoft.com/office/drawing/2014/main" id="{E1D7E36C-A284-551C-591F-8640153D89ED}"/>
                  </a:ext>
                </a:extLst>
              </p:cNvPr>
              <p:cNvGrpSpPr/>
              <p:nvPr/>
            </p:nvGrpSpPr>
            <p:grpSpPr>
              <a:xfrm>
                <a:off x="634344" y="970290"/>
                <a:ext cx="280848" cy="518068"/>
                <a:chOff x="5641084" y="5415229"/>
                <a:chExt cx="280848" cy="518068"/>
              </a:xfrm>
            </p:grpSpPr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A18927F1-1C37-55D8-8E1B-D46AFFEB4C5C}"/>
                    </a:ext>
                  </a:extLst>
                </p:cNvPr>
                <p:cNvSpPr txBox="1"/>
                <p:nvPr/>
              </p:nvSpPr>
              <p:spPr>
                <a:xfrm>
                  <a:off x="5641084" y="5415229"/>
                  <a:ext cx="2712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1200" b="1" dirty="0">
                      <a:solidFill>
                        <a:srgbClr val="FF0000"/>
                      </a:solidFill>
                    </a:rPr>
                    <a:t>2</a:t>
                  </a:r>
                  <a:endParaRPr lang="en-US" sz="12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8" name="مجموعة 27">
                  <a:extLst>
                    <a:ext uri="{FF2B5EF4-FFF2-40B4-BE49-F238E27FC236}">
                      <a16:creationId xmlns:a16="http://schemas.microsoft.com/office/drawing/2014/main" id="{8A3E3D61-6A5E-47D8-664A-E9A644A43355}"/>
                    </a:ext>
                  </a:extLst>
                </p:cNvPr>
                <p:cNvGrpSpPr/>
                <p:nvPr/>
              </p:nvGrpSpPr>
              <p:grpSpPr>
                <a:xfrm>
                  <a:off x="5645894" y="5512714"/>
                  <a:ext cx="276038" cy="420583"/>
                  <a:chOff x="5298706" y="5584506"/>
                  <a:chExt cx="276038" cy="420583"/>
                </a:xfrm>
              </p:grpSpPr>
              <p:sp>
                <p:nvSpPr>
                  <p:cNvPr id="29" name="مربع نص 28">
                    <a:extLst>
                      <a:ext uri="{FF2B5EF4-FFF2-40B4-BE49-F238E27FC236}">
                        <a16:creationId xmlns:a16="http://schemas.microsoft.com/office/drawing/2014/main" id="{59F36551-D667-BC0D-6886-70A479C76501}"/>
                      </a:ext>
                    </a:extLst>
                  </p:cNvPr>
                  <p:cNvSpPr txBox="1"/>
                  <p:nvPr/>
                </p:nvSpPr>
                <p:spPr>
                  <a:xfrm>
                    <a:off x="5298706" y="5728090"/>
                    <a:ext cx="2712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8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" name="مربع نص 29">
                    <a:extLst>
                      <a:ext uri="{FF2B5EF4-FFF2-40B4-BE49-F238E27FC236}">
                        <a16:creationId xmlns:a16="http://schemas.microsoft.com/office/drawing/2014/main" id="{2AA4BF35-E730-5017-FB35-C13C2AD323D5}"/>
                      </a:ext>
                    </a:extLst>
                  </p:cNvPr>
                  <p:cNvSpPr txBox="1"/>
                  <p:nvPr/>
                </p:nvSpPr>
                <p:spPr>
                  <a:xfrm>
                    <a:off x="5298706" y="5584506"/>
                    <a:ext cx="27603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1200" b="1" dirty="0">
                        <a:solidFill>
                          <a:srgbClr val="FF0000"/>
                        </a:solidFill>
                      </a:rPr>
                      <a:t>ـــ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31" name="رابط مستقيم 30">
                <a:extLst>
                  <a:ext uri="{FF2B5EF4-FFF2-40B4-BE49-F238E27FC236}">
                    <a16:creationId xmlns:a16="http://schemas.microsoft.com/office/drawing/2014/main" id="{2BC60326-EF96-020F-5175-FAA140B208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235" y="673266"/>
                <a:ext cx="1193865" cy="12049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رابط مستقيم 31">
                <a:extLst>
                  <a:ext uri="{FF2B5EF4-FFF2-40B4-BE49-F238E27FC236}">
                    <a16:creationId xmlns:a16="http://schemas.microsoft.com/office/drawing/2014/main" id="{5CC85B06-722D-7D16-06D6-9E7910903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9231" y="656271"/>
                <a:ext cx="16913" cy="119443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مثلث قائم الزاوية 34">
            <a:extLst>
              <a:ext uri="{FF2B5EF4-FFF2-40B4-BE49-F238E27FC236}">
                <a16:creationId xmlns:a16="http://schemas.microsoft.com/office/drawing/2014/main" id="{411C908B-3595-4B9D-BA23-A81B4F414567}"/>
              </a:ext>
            </a:extLst>
          </p:cNvPr>
          <p:cNvSpPr/>
          <p:nvPr/>
        </p:nvSpPr>
        <p:spPr>
          <a:xfrm flipH="1">
            <a:off x="943643" y="1306187"/>
            <a:ext cx="539789" cy="581764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1353D260-C1EF-8F1B-70E9-33D61307BF1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492262" y="1356292"/>
            <a:ext cx="0" cy="541594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1220738-2B8B-C9E7-7D08-06C5839D57B2}"/>
              </a:ext>
            </a:extLst>
          </p:cNvPr>
          <p:cNvSpPr txBox="1"/>
          <p:nvPr/>
        </p:nvSpPr>
        <p:spPr>
          <a:xfrm>
            <a:off x="4979962" y="347119"/>
            <a:ext cx="2412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>
              <a:defRPr/>
            </a:pPr>
            <a:r>
              <a:rPr lang="ar-KW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 مساحة المثلث المظلل</a:t>
            </a:r>
          </a:p>
          <a:p>
            <a:pPr algn="r" defTabSz="685800" rtl="1">
              <a:defRPr/>
            </a:pPr>
            <a:r>
              <a:rPr lang="ar-KW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ar-SA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22502EED-513F-243C-8FEE-7AF1B7EAB3A3}"/>
              </a:ext>
            </a:extLst>
          </p:cNvPr>
          <p:cNvGrpSpPr/>
          <p:nvPr/>
        </p:nvGrpSpPr>
        <p:grpSpPr>
          <a:xfrm>
            <a:off x="5576946" y="1408128"/>
            <a:ext cx="348174" cy="737269"/>
            <a:chOff x="5641084" y="5415229"/>
            <a:chExt cx="348174" cy="737269"/>
          </a:xfrm>
        </p:grpSpPr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0C1B51F2-BBE2-9537-B134-2C6A488B844F}"/>
                </a:ext>
              </a:extLst>
            </p:cNvPr>
            <p:cNvSpPr txBox="1"/>
            <p:nvPr/>
          </p:nvSpPr>
          <p:spPr>
            <a:xfrm>
              <a:off x="5641084" y="541522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2060"/>
                  </a:solidFill>
                </a:rPr>
                <a:t>1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9B646BDE-D8CB-BFD5-60C3-9E63AC28448C}"/>
                </a:ext>
              </a:extLst>
            </p:cNvPr>
            <p:cNvGrpSpPr/>
            <p:nvPr/>
          </p:nvGrpSpPr>
          <p:grpSpPr>
            <a:xfrm>
              <a:off x="5645894" y="5512714"/>
              <a:ext cx="343364" cy="639784"/>
              <a:chOff x="5298706" y="5584506"/>
              <a:chExt cx="343364" cy="639784"/>
            </a:xfrm>
          </p:grpSpPr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5382484B-552B-5C93-3F53-C6812EC9F48D}"/>
                  </a:ext>
                </a:extLst>
              </p:cNvPr>
              <p:cNvSpPr txBox="1"/>
              <p:nvPr/>
            </p:nvSpPr>
            <p:spPr>
              <a:xfrm>
                <a:off x="5300861" y="5824180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4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3F40684-2B8C-7504-91E3-662853283B2C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ـــ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93A6F5E-330E-0623-9F4D-478B8D314F17}"/>
              </a:ext>
            </a:extLst>
          </p:cNvPr>
          <p:cNvSpPr txBox="1"/>
          <p:nvPr/>
        </p:nvSpPr>
        <p:spPr>
          <a:xfrm>
            <a:off x="4538336" y="14924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2060"/>
                </a:solidFill>
              </a:rPr>
              <a:t>وحدة مربعة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7A3C90DE-8214-7C0A-E29F-D922FA09E009}"/>
              </a:ext>
            </a:extLst>
          </p:cNvPr>
          <p:cNvGrpSpPr/>
          <p:nvPr/>
        </p:nvGrpSpPr>
        <p:grpSpPr>
          <a:xfrm>
            <a:off x="6334096" y="1367931"/>
            <a:ext cx="348174" cy="737269"/>
            <a:chOff x="5641084" y="5415229"/>
            <a:chExt cx="348174" cy="737269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2F2476B-C184-6EE0-9D6E-B19CC57A1B42}"/>
                </a:ext>
              </a:extLst>
            </p:cNvPr>
            <p:cNvSpPr txBox="1"/>
            <p:nvPr/>
          </p:nvSpPr>
          <p:spPr>
            <a:xfrm>
              <a:off x="5641084" y="541522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2060"/>
                  </a:solidFill>
                </a:rPr>
                <a:t>2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18A4BA6D-5E6E-1289-CA90-F6DD1F806DEE}"/>
                </a:ext>
              </a:extLst>
            </p:cNvPr>
            <p:cNvGrpSpPr/>
            <p:nvPr/>
          </p:nvGrpSpPr>
          <p:grpSpPr>
            <a:xfrm>
              <a:off x="5645894" y="5512714"/>
              <a:ext cx="343364" cy="639784"/>
              <a:chOff x="5298706" y="5584506"/>
              <a:chExt cx="343364" cy="639784"/>
            </a:xfrm>
          </p:grpSpPr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72052A82-50FE-FEA5-2648-AF190EC618C2}"/>
                  </a:ext>
                </a:extLst>
              </p:cNvPr>
              <p:cNvSpPr txBox="1"/>
              <p:nvPr/>
            </p:nvSpPr>
            <p:spPr>
              <a:xfrm>
                <a:off x="5300861" y="5824180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8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0432236C-16B8-B68F-C0FD-9CDBA6233ABB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ـــ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801651C-53EE-5DF7-CBBA-B269A0D93FC1}"/>
              </a:ext>
            </a:extLst>
          </p:cNvPr>
          <p:cNvGrpSpPr/>
          <p:nvPr/>
        </p:nvGrpSpPr>
        <p:grpSpPr>
          <a:xfrm>
            <a:off x="6616391" y="1444427"/>
            <a:ext cx="579913" cy="431787"/>
            <a:chOff x="6616391" y="1444427"/>
            <a:chExt cx="579913" cy="431787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4C74A432-BE6D-EB4C-9D4A-F0D03E09766C}"/>
                </a:ext>
              </a:extLst>
            </p:cNvPr>
            <p:cNvSpPr txBox="1"/>
            <p:nvPr/>
          </p:nvSpPr>
          <p:spPr>
            <a:xfrm>
              <a:off x="6876986" y="1476104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2060"/>
                  </a:solidFill>
                </a:rPr>
                <a:t>2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BA8BED03-C73D-E21C-317D-9463961182DB}"/>
                </a:ext>
              </a:extLst>
            </p:cNvPr>
            <p:cNvSpPr txBox="1"/>
            <p:nvPr/>
          </p:nvSpPr>
          <p:spPr>
            <a:xfrm>
              <a:off x="6616391" y="144442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2060"/>
                  </a:solidFill>
                </a:rPr>
                <a:t>×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97F7817E-13C5-201D-0BFF-DCE8BEC53976}"/>
              </a:ext>
            </a:extLst>
          </p:cNvPr>
          <p:cNvGrpSpPr/>
          <p:nvPr/>
        </p:nvGrpSpPr>
        <p:grpSpPr>
          <a:xfrm>
            <a:off x="7141321" y="1352791"/>
            <a:ext cx="880320" cy="737269"/>
            <a:chOff x="6931160" y="1607316"/>
            <a:chExt cx="880320" cy="737269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96EBBB7-0EDB-1C3A-9126-67A67997BCE8}"/>
                </a:ext>
              </a:extLst>
            </p:cNvPr>
            <p:cNvGrpSpPr/>
            <p:nvPr/>
          </p:nvGrpSpPr>
          <p:grpSpPr>
            <a:xfrm>
              <a:off x="7159843" y="1607316"/>
              <a:ext cx="348174" cy="737269"/>
              <a:chOff x="5641084" y="5415229"/>
              <a:chExt cx="348174" cy="737269"/>
            </a:xfrm>
          </p:grpSpPr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DDC62E0-5DDC-D966-F088-B97FC7CEBDE6}"/>
                  </a:ext>
                </a:extLst>
              </p:cNvPr>
              <p:cNvSpPr txBox="1"/>
              <p:nvPr/>
            </p:nvSpPr>
            <p:spPr>
              <a:xfrm>
                <a:off x="5641084" y="5415229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1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3" name="مجموعة 52">
                <a:extLst>
                  <a:ext uri="{FF2B5EF4-FFF2-40B4-BE49-F238E27FC236}">
                    <a16:creationId xmlns:a16="http://schemas.microsoft.com/office/drawing/2014/main" id="{37A2F1B9-3157-07DA-9471-9D5D5D2B1311}"/>
                  </a:ext>
                </a:extLst>
              </p:cNvPr>
              <p:cNvGrpSpPr/>
              <p:nvPr/>
            </p:nvGrpSpPr>
            <p:grpSpPr>
              <a:xfrm>
                <a:off x="5645894" y="5512714"/>
                <a:ext cx="343364" cy="639784"/>
                <a:chOff x="5298706" y="5584506"/>
                <a:chExt cx="343364" cy="639784"/>
              </a:xfrm>
            </p:grpSpPr>
            <p:sp>
              <p:nvSpPr>
                <p:cNvPr id="54" name="مربع نص 53">
                  <a:extLst>
                    <a:ext uri="{FF2B5EF4-FFF2-40B4-BE49-F238E27FC236}">
                      <a16:creationId xmlns:a16="http://schemas.microsoft.com/office/drawing/2014/main" id="{026F38EF-61AC-A368-EAD4-DE4EF4A5BFA7}"/>
                    </a:ext>
                  </a:extLst>
                </p:cNvPr>
                <p:cNvSpPr txBox="1"/>
                <p:nvPr/>
              </p:nvSpPr>
              <p:spPr>
                <a:xfrm>
                  <a:off x="5300861" y="5824180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000" dirty="0">
                      <a:solidFill>
                        <a:srgbClr val="002060"/>
                      </a:solidFill>
                    </a:rPr>
                    <a:t>2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E57AF7E1-66B5-3D71-00B7-DA8616482DCE}"/>
                    </a:ext>
                  </a:extLst>
                </p:cNvPr>
                <p:cNvSpPr txBox="1"/>
                <p:nvPr/>
              </p:nvSpPr>
              <p:spPr>
                <a:xfrm>
                  <a:off x="5298706" y="5584506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000" dirty="0">
                      <a:solidFill>
                        <a:srgbClr val="002060"/>
                      </a:solidFill>
                    </a:rPr>
                    <a:t>ـــ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D73C74ED-C37E-EF08-ACCE-A132066BD215}"/>
                </a:ext>
              </a:extLst>
            </p:cNvPr>
            <p:cNvSpPr txBox="1"/>
            <p:nvPr/>
          </p:nvSpPr>
          <p:spPr>
            <a:xfrm>
              <a:off x="6931160" y="16775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2060"/>
                  </a:solidFill>
                </a:rPr>
                <a:t>×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D89BC8A5-DCC6-3332-1740-03CD3ACABF5A}"/>
                </a:ext>
              </a:extLst>
            </p:cNvPr>
            <p:cNvSpPr txBox="1"/>
            <p:nvPr/>
          </p:nvSpPr>
          <p:spPr>
            <a:xfrm>
              <a:off x="7447278" y="1709591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002060"/>
                  </a:solidFill>
                </a:rPr>
                <a:t>=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DEAA803-14F0-A4A0-ED06-53FA74A08266}"/>
              </a:ext>
            </a:extLst>
          </p:cNvPr>
          <p:cNvSpPr txBox="1"/>
          <p:nvPr/>
        </p:nvSpPr>
        <p:spPr>
          <a:xfrm>
            <a:off x="5976992" y="146564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002060"/>
                </a:solidFill>
              </a:rPr>
              <a:t>=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91806EC9-C3FE-080E-83A3-F624299C407C}"/>
              </a:ext>
            </a:extLst>
          </p:cNvPr>
          <p:cNvGrpSpPr/>
          <p:nvPr/>
        </p:nvGrpSpPr>
        <p:grpSpPr>
          <a:xfrm>
            <a:off x="4780810" y="668006"/>
            <a:ext cx="4227854" cy="679289"/>
            <a:chOff x="4638839" y="3831765"/>
            <a:chExt cx="4227854" cy="679289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F5A996C4-5A3E-BD66-CCDB-2F2805DC2B6D}"/>
                </a:ext>
              </a:extLst>
            </p:cNvPr>
            <p:cNvSpPr txBox="1"/>
            <p:nvPr/>
          </p:nvSpPr>
          <p:spPr>
            <a:xfrm>
              <a:off x="6695162" y="4040686"/>
              <a:ext cx="21715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000" dirty="0">
                  <a:solidFill>
                    <a:srgbClr val="002060"/>
                  </a:solidFill>
                </a:rPr>
                <a:t>مساحة المنطقة المثلثة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3806EC2D-996B-D9C9-0826-AE50FFD5A86B}"/>
                </a:ext>
              </a:extLst>
            </p:cNvPr>
            <p:cNvGrpSpPr/>
            <p:nvPr/>
          </p:nvGrpSpPr>
          <p:grpSpPr>
            <a:xfrm>
              <a:off x="4638839" y="3831765"/>
              <a:ext cx="2419064" cy="679289"/>
              <a:chOff x="4479791" y="1879707"/>
              <a:chExt cx="2433493" cy="6792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EBD822F9-1423-B252-2783-7E205A1D0D72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905" y="1879707"/>
                    <a:ext cx="902379" cy="679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0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١</m:t>
                              </m:r>
                            </m:num>
                            <m:den>
                              <m:r>
                                <a:rPr lang="ar-SA" sz="20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٢</m:t>
                              </m:r>
                            </m:den>
                          </m:f>
                          <m:r>
                            <a:rPr lang="en-US" sz="20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EBD822F9-1423-B252-2783-7E205A1D0D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0905" y="1879707"/>
                    <a:ext cx="902379" cy="67928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7F24C1D2-37D9-7626-740B-6FDF61892277}"/>
                  </a:ext>
                </a:extLst>
              </p:cNvPr>
              <p:cNvSpPr txBox="1"/>
              <p:nvPr/>
            </p:nvSpPr>
            <p:spPr>
              <a:xfrm>
                <a:off x="4479791" y="2058142"/>
                <a:ext cx="1862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000" dirty="0">
                    <a:solidFill>
                      <a:srgbClr val="002060"/>
                    </a:solidFill>
                  </a:rPr>
                  <a:t>×القاعدة × الارتفاع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p:grpSp>
      </p:grp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5BD16EA0-78A3-678E-65CA-3D2E19543389}"/>
              </a:ext>
            </a:extLst>
          </p:cNvPr>
          <p:cNvCxnSpPr>
            <a:cxnSpLocks/>
          </p:cNvCxnSpPr>
          <p:nvPr/>
        </p:nvCxnSpPr>
        <p:spPr>
          <a:xfrm>
            <a:off x="0" y="2492238"/>
            <a:ext cx="9008664" cy="54014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3">
            <a:extLst>
              <a:ext uri="{FF2B5EF4-FFF2-40B4-BE49-F238E27FC236}">
                <a16:creationId xmlns:a16="http://schemas.microsoft.com/office/drawing/2014/main" id="{C71486B7-0771-B27E-C982-08EF7B74AAF9}"/>
              </a:ext>
            </a:extLst>
          </p:cNvPr>
          <p:cNvSpPr txBox="1"/>
          <p:nvPr/>
        </p:nvSpPr>
        <p:spPr>
          <a:xfrm>
            <a:off x="7196304" y="2613272"/>
            <a:ext cx="1775388" cy="4555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lnSpc>
                <a:spcPct val="150000"/>
              </a:lnSpc>
              <a:defRPr/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 ( س &gt; </a:t>
            </a:r>
            <a:r>
              <a:rPr 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٢</a:t>
            </a:r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KW" dirty="0">
              <a:solidFill>
                <a:srgbClr val="FF0000"/>
              </a:solidFill>
              <a:latin typeface="Verdana"/>
              <a:cs typeface="Tahoma" panose="020B0604030504040204" pitchFamily="34" charset="0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54E82AC-FF45-3DDA-E8B3-DFD44CA35F88}"/>
              </a:ext>
            </a:extLst>
          </p:cNvPr>
          <p:cNvSpPr txBox="1"/>
          <p:nvPr/>
        </p:nvSpPr>
        <p:spPr>
          <a:xfrm>
            <a:off x="5711482" y="2624192"/>
            <a:ext cx="1681089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>
              <a:lnSpc>
                <a:spcPct val="150000"/>
              </a:lnSpc>
              <a:defRPr/>
            </a:pPr>
            <a:r>
              <a:rPr lang="ar-KW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=1 - ل ( س ≤</a:t>
            </a:r>
            <a:r>
              <a:rPr lang="ar-S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٢</a:t>
            </a:r>
            <a:r>
              <a:rPr lang="ar-KW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B963C6FE-1B07-B5E7-1321-326613784B71}"/>
              </a:ext>
            </a:extLst>
          </p:cNvPr>
          <p:cNvSpPr txBox="1"/>
          <p:nvPr/>
        </p:nvSpPr>
        <p:spPr>
          <a:xfrm>
            <a:off x="6109592" y="3053115"/>
            <a:ext cx="168108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>
              <a:lnSpc>
                <a:spcPct val="150000"/>
              </a:lnSpc>
              <a:defRPr/>
            </a:pPr>
            <a:r>
              <a:rPr lang="ar-KW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ar-KW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</a:p>
        </p:txBody>
      </p: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4E7B54CA-5BEC-3991-9CF6-378E83BB83CA}"/>
              </a:ext>
            </a:extLst>
          </p:cNvPr>
          <p:cNvGrpSpPr/>
          <p:nvPr/>
        </p:nvGrpSpPr>
        <p:grpSpPr>
          <a:xfrm>
            <a:off x="6572968" y="3054962"/>
            <a:ext cx="333746" cy="706491"/>
            <a:chOff x="5641084" y="5415229"/>
            <a:chExt cx="333746" cy="706491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00C7BBEB-A37A-95E6-329F-A8C7F42AD47A}"/>
                </a:ext>
              </a:extLst>
            </p:cNvPr>
            <p:cNvSpPr txBox="1"/>
            <p:nvPr/>
          </p:nvSpPr>
          <p:spPr>
            <a:xfrm>
              <a:off x="5641084" y="541522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002060"/>
                  </a:solidFill>
                </a:rPr>
                <a:t>1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4D9B7C10-8CBC-845F-A428-15C7FEF7647D}"/>
                </a:ext>
              </a:extLst>
            </p:cNvPr>
            <p:cNvGrpSpPr/>
            <p:nvPr/>
          </p:nvGrpSpPr>
          <p:grpSpPr>
            <a:xfrm>
              <a:off x="5645894" y="5512714"/>
              <a:ext cx="328936" cy="609006"/>
              <a:chOff x="5298706" y="5584506"/>
              <a:chExt cx="328936" cy="609006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3006CE44-8B9A-7AB7-67B6-B0F0F59CDDC0}"/>
                  </a:ext>
                </a:extLst>
              </p:cNvPr>
              <p:cNvSpPr txBox="1"/>
              <p:nvPr/>
            </p:nvSpPr>
            <p:spPr>
              <a:xfrm>
                <a:off x="5300861" y="582418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b="1" dirty="0">
                    <a:solidFill>
                      <a:srgbClr val="002060"/>
                    </a:solidFill>
                  </a:rPr>
                  <a:t>4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227FFA33-92A0-2278-2E55-C8C4C2B9D135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b="1" dirty="0">
                    <a:solidFill>
                      <a:srgbClr val="002060"/>
                    </a:solidFill>
                  </a:rPr>
                  <a:t>ـــ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AC46325C-FF95-806F-4343-0E7A17D738FB}"/>
              </a:ext>
            </a:extLst>
          </p:cNvPr>
          <p:cNvGrpSpPr/>
          <p:nvPr/>
        </p:nvGrpSpPr>
        <p:grpSpPr>
          <a:xfrm>
            <a:off x="5624622" y="3035981"/>
            <a:ext cx="333746" cy="706491"/>
            <a:chOff x="5641084" y="5415229"/>
            <a:chExt cx="333746" cy="706491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8890E18A-7C86-FF53-8C9A-F228D033E482}"/>
                </a:ext>
              </a:extLst>
            </p:cNvPr>
            <p:cNvSpPr txBox="1"/>
            <p:nvPr/>
          </p:nvSpPr>
          <p:spPr>
            <a:xfrm>
              <a:off x="5641084" y="541522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002060"/>
                  </a:solidFill>
                </a:rPr>
                <a:t>3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B1D6205C-6876-5C8E-FCAA-70C6141E01A1}"/>
                </a:ext>
              </a:extLst>
            </p:cNvPr>
            <p:cNvGrpSpPr/>
            <p:nvPr/>
          </p:nvGrpSpPr>
          <p:grpSpPr>
            <a:xfrm>
              <a:off x="5645894" y="5512714"/>
              <a:ext cx="328936" cy="609006"/>
              <a:chOff x="5298706" y="5584506"/>
              <a:chExt cx="328936" cy="609006"/>
            </a:xfrm>
          </p:grpSpPr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2F9D4CC7-CB01-CC01-C784-F5D957A90AED}"/>
                  </a:ext>
                </a:extLst>
              </p:cNvPr>
              <p:cNvSpPr txBox="1"/>
              <p:nvPr/>
            </p:nvSpPr>
            <p:spPr>
              <a:xfrm>
                <a:off x="5300861" y="582418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b="1" dirty="0">
                    <a:solidFill>
                      <a:srgbClr val="002060"/>
                    </a:solidFill>
                  </a:rPr>
                  <a:t>4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C9602772-D263-B65F-8C88-AFED52B8F493}"/>
                  </a:ext>
                </a:extLst>
              </p:cNvPr>
              <p:cNvSpPr txBox="1"/>
              <p:nvPr/>
            </p:nvSpPr>
            <p:spPr>
              <a:xfrm>
                <a:off x="5298706" y="558450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b="1" dirty="0">
                    <a:solidFill>
                      <a:srgbClr val="002060"/>
                    </a:solidFill>
                  </a:rPr>
                  <a:t>ـــ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206918F3-0345-EAFF-6A43-C15FBB410CAB}"/>
              </a:ext>
            </a:extLst>
          </p:cNvPr>
          <p:cNvSpPr txBox="1"/>
          <p:nvPr/>
        </p:nvSpPr>
        <p:spPr>
          <a:xfrm>
            <a:off x="6058988" y="313725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002060"/>
                </a:solidFill>
              </a:rPr>
              <a:t>=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E3C83F54-E285-7B22-9C57-6A663F3A63BF}"/>
              </a:ext>
            </a:extLst>
          </p:cNvPr>
          <p:cNvSpPr txBox="1"/>
          <p:nvPr/>
        </p:nvSpPr>
        <p:spPr>
          <a:xfrm>
            <a:off x="4573949" y="313358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2060"/>
                </a:solidFill>
              </a:rPr>
              <a:t>وحدة مربعة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F6FE6354-B9AF-DBA6-81C5-93A7107E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09784" y="2752525"/>
            <a:ext cx="2989097" cy="501928"/>
          </a:xfrm>
          <a:prstGeom prst="roundRect">
            <a:avLst>
              <a:gd name="adj" fmla="val 43376"/>
            </a:avLst>
          </a:prstGeom>
          <a:solidFill>
            <a:srgbClr val="FFFFFF"/>
          </a:solidFill>
          <a:ln w="76200" cap="sq">
            <a:solidFill>
              <a:srgbClr val="66FF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8" name="سهم: مسنن إلى اليمين 37">
            <a:extLst>
              <a:ext uri="{FF2B5EF4-FFF2-40B4-BE49-F238E27FC236}">
                <a16:creationId xmlns:a16="http://schemas.microsoft.com/office/drawing/2014/main" id="{441C6AE5-7D5C-7FD9-328D-50C17903AB5D}"/>
              </a:ext>
            </a:extLst>
          </p:cNvPr>
          <p:cNvSpPr/>
          <p:nvPr/>
        </p:nvSpPr>
        <p:spPr>
          <a:xfrm flipH="1">
            <a:off x="3299501" y="2793665"/>
            <a:ext cx="1286489" cy="484632"/>
          </a:xfrm>
          <a:prstGeom prst="notchedRightArrow">
            <a:avLst/>
          </a:prstGeom>
          <a:solidFill>
            <a:srgbClr val="F6C3FF"/>
          </a:solidFill>
          <a:ln>
            <a:solidFill>
              <a:srgbClr val="F6C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3" grpId="0"/>
      <p:bldP spid="50" grpId="0"/>
      <p:bldP spid="69" grpId="0"/>
      <p:bldP spid="83" grpId="0"/>
      <p:bldP spid="84" grpId="0"/>
      <p:bldP spid="85" grpId="0"/>
      <p:bldP spid="96" grpId="0"/>
      <p:bldP spid="97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DB830B9-15A2-C849-AB5A-1AEE9D29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37000"/>
          </a:blip>
          <a:stretch>
            <a:fillRect/>
          </a:stretch>
        </p:blipFill>
        <p:spPr>
          <a:xfrm>
            <a:off x="2631769" y="253851"/>
            <a:ext cx="4670474" cy="12238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F460415-1E48-8574-0B14-4D9D6999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62" y="1555681"/>
            <a:ext cx="506994" cy="2897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9925AD-8C32-3647-B061-F12325D6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968" y="1522401"/>
            <a:ext cx="1176297" cy="3905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918DB78-8B74-730E-2931-8A5B4D35C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077" y="1475415"/>
            <a:ext cx="1725659" cy="48202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00C9DEC-4050-B21A-F653-9BF3827B6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643" y="1451202"/>
            <a:ext cx="1376126" cy="461726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F480C15-1378-C532-9965-FF7E048C783D}"/>
              </a:ext>
            </a:extLst>
          </p:cNvPr>
          <p:cNvGrpSpPr/>
          <p:nvPr/>
        </p:nvGrpSpPr>
        <p:grpSpPr>
          <a:xfrm>
            <a:off x="730546" y="215346"/>
            <a:ext cx="8413454" cy="1797784"/>
            <a:chOff x="754743" y="159658"/>
            <a:chExt cx="8413454" cy="1797784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8F766A5-B9C4-1264-1799-1F1126B81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-18000" contrast="45000"/>
            </a:blip>
            <a:srcRect l="63063" t="636" b="75615"/>
            <a:stretch/>
          </p:blipFill>
          <p:spPr>
            <a:xfrm>
              <a:off x="7656686" y="199762"/>
              <a:ext cx="1511511" cy="492370"/>
            </a:xfrm>
            <a:prstGeom prst="rect">
              <a:avLst/>
            </a:prstGeom>
            <a:scene3d>
              <a:camera prst="perspectiveAbove"/>
              <a:lightRig rig="threePt" dir="t"/>
            </a:scene3d>
          </p:spPr>
        </p:pic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4D5E8D6B-3D78-29BF-2D5A-5432935FA50A}"/>
                </a:ext>
              </a:extLst>
            </p:cNvPr>
            <p:cNvSpPr/>
            <p:nvPr/>
          </p:nvSpPr>
          <p:spPr>
            <a:xfrm>
              <a:off x="754743" y="159658"/>
              <a:ext cx="6757849" cy="1797784"/>
            </a:xfrm>
            <a:prstGeom prst="round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BE4301E-B348-8174-3064-36F59D3E632A}"/>
              </a:ext>
            </a:extLst>
          </p:cNvPr>
          <p:cNvSpPr txBox="1"/>
          <p:nvPr/>
        </p:nvSpPr>
        <p:spPr>
          <a:xfrm>
            <a:off x="1335184" y="60219"/>
            <a:ext cx="1800661" cy="1428214"/>
          </a:xfrm>
          <a:prstGeom prst="wedgeEllipseCallout">
            <a:avLst>
              <a:gd name="adj1" fmla="val 79610"/>
              <a:gd name="adj2" fmla="val 355"/>
            </a:avLst>
          </a:prstGeom>
          <a:solidFill>
            <a:schemeClr val="bg1"/>
          </a:solidFill>
          <a:ln w="38100">
            <a:solidFill>
              <a:srgbClr val="F6C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0000"/>
                </a:solidFill>
              </a:rPr>
              <a:t>توجد س معناه الرسمة مثلث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808778F-B6EF-5564-6FE4-9D61B8B286C7}"/>
              </a:ext>
            </a:extLst>
          </p:cNvPr>
          <p:cNvSpPr txBox="1"/>
          <p:nvPr/>
        </p:nvSpPr>
        <p:spPr>
          <a:xfrm>
            <a:off x="6219586" y="2088155"/>
            <a:ext cx="282580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KW" sz="2400" dirty="0"/>
              <a:t>مساحة المنطقة المثلثة</a:t>
            </a:r>
            <a:endParaRPr lang="en-US" sz="2400" dirty="0"/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F94B6D7-A4A1-DB3B-35AF-15BFC5C9FB5B}"/>
              </a:ext>
            </a:extLst>
          </p:cNvPr>
          <p:cNvGrpSpPr/>
          <p:nvPr/>
        </p:nvGrpSpPr>
        <p:grpSpPr>
          <a:xfrm>
            <a:off x="3615398" y="1920640"/>
            <a:ext cx="3090766" cy="796693"/>
            <a:chOff x="3615398" y="1920640"/>
            <a:chExt cx="3090766" cy="79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>
                  <a:extLst>
                    <a:ext uri="{FF2B5EF4-FFF2-40B4-BE49-F238E27FC236}">
                      <a16:creationId xmlns:a16="http://schemas.microsoft.com/office/drawing/2014/main" id="{B8C2ACFB-C43B-F860-901E-271B168BE844}"/>
                    </a:ext>
                  </a:extLst>
                </p:cNvPr>
                <p:cNvSpPr txBox="1"/>
                <p:nvPr/>
              </p:nvSpPr>
              <p:spPr>
                <a:xfrm>
                  <a:off x="5610010" y="1920640"/>
                  <a:ext cx="902379" cy="796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400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١</m:t>
                            </m:r>
                          </m:num>
                          <m:den>
                            <m:r>
                              <a:rPr lang="ar-SA" sz="2400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٢</m:t>
                            </m:r>
                          </m:den>
                        </m:f>
                        <m:r>
                          <a:rPr lang="en-US" sz="24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مربع نص 24">
                  <a:extLst>
                    <a:ext uri="{FF2B5EF4-FFF2-40B4-BE49-F238E27FC236}">
                      <a16:creationId xmlns:a16="http://schemas.microsoft.com/office/drawing/2014/main" id="{B8C2ACFB-C43B-F860-901E-271B168BE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10" y="1920640"/>
                  <a:ext cx="902379" cy="7966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722BEDDF-25FF-DBBA-36E8-485A74A4C2A9}"/>
                </a:ext>
              </a:extLst>
            </p:cNvPr>
            <p:cNvSpPr txBox="1"/>
            <p:nvPr/>
          </p:nvSpPr>
          <p:spPr>
            <a:xfrm>
              <a:off x="3615398" y="2134399"/>
              <a:ext cx="309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400" dirty="0"/>
                <a:t>×القاعدة × الارتفاع</a:t>
              </a:r>
              <a:endParaRPr lang="en-US" sz="2400" dirty="0"/>
            </a:p>
          </p:txBody>
        </p:sp>
      </p:grpSp>
      <p:graphicFrame>
        <p:nvGraphicFramePr>
          <p:cNvPr id="28" name="جدول 7">
            <a:extLst>
              <a:ext uri="{FF2B5EF4-FFF2-40B4-BE49-F238E27FC236}">
                <a16:creationId xmlns:a16="http://schemas.microsoft.com/office/drawing/2014/main" id="{DF1D689C-3F8B-ADA7-10E8-8DC869CB4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31464"/>
              </p:ext>
            </p:extLst>
          </p:nvPr>
        </p:nvGraphicFramePr>
        <p:xfrm>
          <a:off x="6119162" y="3188633"/>
          <a:ext cx="281449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577">
                  <a:extLst>
                    <a:ext uri="{9D8B030D-6E8A-4147-A177-3AD203B41FA5}">
                      <a16:colId xmlns:a16="http://schemas.microsoft.com/office/drawing/2014/main" val="3355655511"/>
                    </a:ext>
                  </a:extLst>
                </a:gridCol>
                <a:gridCol w="631577">
                  <a:extLst>
                    <a:ext uri="{9D8B030D-6E8A-4147-A177-3AD203B41FA5}">
                      <a16:colId xmlns:a16="http://schemas.microsoft.com/office/drawing/2014/main" val="3042758809"/>
                    </a:ext>
                  </a:extLst>
                </a:gridCol>
                <a:gridCol w="512818">
                  <a:extLst>
                    <a:ext uri="{9D8B030D-6E8A-4147-A177-3AD203B41FA5}">
                      <a16:colId xmlns:a16="http://schemas.microsoft.com/office/drawing/2014/main" val="1606979461"/>
                    </a:ext>
                  </a:extLst>
                </a:gridCol>
                <a:gridCol w="1038525">
                  <a:extLst>
                    <a:ext uri="{9D8B030D-6E8A-4147-A177-3AD203B41FA5}">
                      <a16:colId xmlns:a16="http://schemas.microsoft.com/office/drawing/2014/main" val="3111129742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٠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س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11341"/>
                  </a:ext>
                </a:extLst>
              </a:tr>
              <a:tr h="385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د(س)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75897"/>
                  </a:ext>
                </a:extLst>
              </a:tr>
            </a:tbl>
          </a:graphicData>
        </a:graphic>
      </p:graphicFrame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0CD0C820-0B37-093B-84F4-E6CAAC12B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83704"/>
              </p:ext>
            </p:extLst>
          </p:nvPr>
        </p:nvGraphicFramePr>
        <p:xfrm>
          <a:off x="960781" y="2724289"/>
          <a:ext cx="2394013" cy="16089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243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43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43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43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1B56FA1-F090-AC7D-81FF-04347A0A29B5}"/>
              </a:ext>
            </a:extLst>
          </p:cNvPr>
          <p:cNvSpPr txBox="1"/>
          <p:nvPr/>
        </p:nvSpPr>
        <p:spPr>
          <a:xfrm>
            <a:off x="2959002" y="3967074"/>
            <a:ext cx="4520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س</a:t>
            </a:r>
            <a:endParaRPr kumimoji="0" lang="ar-SA" sz="1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CC6FADD-B2E0-B940-8CA6-81606FE2F189}"/>
              </a:ext>
            </a:extLst>
          </p:cNvPr>
          <p:cNvSpPr txBox="1"/>
          <p:nvPr/>
        </p:nvSpPr>
        <p:spPr>
          <a:xfrm>
            <a:off x="648344" y="2420334"/>
            <a:ext cx="6248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د(س)</a:t>
            </a:r>
            <a:endParaRPr kumimoji="0" lang="ar-SA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B8D2E53-02B2-D22B-08F1-A2D77D87F7C8}"/>
              </a:ext>
            </a:extLst>
          </p:cNvPr>
          <p:cNvSpPr txBox="1"/>
          <p:nvPr/>
        </p:nvSpPr>
        <p:spPr>
          <a:xfrm>
            <a:off x="1635856" y="3888547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214B746-F2C8-8DA9-CB18-ED5519E81FDF}"/>
              </a:ext>
            </a:extLst>
          </p:cNvPr>
          <p:cNvSpPr txBox="1"/>
          <p:nvPr/>
        </p:nvSpPr>
        <p:spPr>
          <a:xfrm>
            <a:off x="2157787" y="3888546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A64BD32-96C7-9CEB-799E-9FD15F0F86B1}"/>
              </a:ext>
            </a:extLst>
          </p:cNvPr>
          <p:cNvSpPr txBox="1"/>
          <p:nvPr/>
        </p:nvSpPr>
        <p:spPr>
          <a:xfrm>
            <a:off x="1141698" y="3888545"/>
            <a:ext cx="2160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0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3083797-1D7C-EBFE-CDAE-D078EB93C604}"/>
              </a:ext>
            </a:extLst>
          </p:cNvPr>
          <p:cNvSpPr txBox="1"/>
          <p:nvPr/>
        </p:nvSpPr>
        <p:spPr>
          <a:xfrm>
            <a:off x="746540" y="3381538"/>
            <a:ext cx="6248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0,5</a:t>
            </a:r>
            <a:endParaRPr kumimoji="0" lang="ar-SA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F5D451A-0857-3A67-B755-CDE9090A8E8D}"/>
              </a:ext>
            </a:extLst>
          </p:cNvPr>
          <p:cNvSpPr txBox="1"/>
          <p:nvPr/>
        </p:nvSpPr>
        <p:spPr>
          <a:xfrm>
            <a:off x="936727" y="2938056"/>
            <a:ext cx="4320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783B9426-5DB0-420D-0245-6DBEA8316173}"/>
              </a:ext>
            </a:extLst>
          </p:cNvPr>
          <p:cNvCxnSpPr/>
          <p:nvPr/>
        </p:nvCxnSpPr>
        <p:spPr>
          <a:xfrm>
            <a:off x="1011055" y="3928975"/>
            <a:ext cx="2286060" cy="26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CBC2819D-D260-69FA-BAD0-A607817788D6}"/>
              </a:ext>
            </a:extLst>
          </p:cNvPr>
          <p:cNvCxnSpPr/>
          <p:nvPr/>
        </p:nvCxnSpPr>
        <p:spPr>
          <a:xfrm flipV="1">
            <a:off x="1332769" y="2835387"/>
            <a:ext cx="1" cy="1345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D9D955EB-C401-2C57-DBDE-F2745F25ACEA}"/>
              </a:ext>
            </a:extLst>
          </p:cNvPr>
          <p:cNvCxnSpPr>
            <a:cxnSpLocks/>
          </p:cNvCxnSpPr>
          <p:nvPr/>
        </p:nvCxnSpPr>
        <p:spPr>
          <a:xfrm flipH="1">
            <a:off x="1275821" y="3142761"/>
            <a:ext cx="912608" cy="838902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E1CEA1E0-200B-AB4A-4287-0B10E342738B}"/>
              </a:ext>
            </a:extLst>
          </p:cNvPr>
          <p:cNvCxnSpPr>
            <a:cxnSpLocks/>
          </p:cNvCxnSpPr>
          <p:nvPr/>
        </p:nvCxnSpPr>
        <p:spPr>
          <a:xfrm flipH="1">
            <a:off x="2171869" y="3151722"/>
            <a:ext cx="10725" cy="791893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268DF9DE-BAA0-2DBF-F967-3330B7329078}"/>
              </a:ext>
            </a:extLst>
          </p:cNvPr>
          <p:cNvGrpSpPr/>
          <p:nvPr/>
        </p:nvGrpSpPr>
        <p:grpSpPr>
          <a:xfrm>
            <a:off x="6935937" y="2495742"/>
            <a:ext cx="1786783" cy="679289"/>
            <a:chOff x="4793453" y="3974855"/>
            <a:chExt cx="1786783" cy="679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7B3A3D7E-C19B-6BFD-1A81-2E58F4A2BC85}"/>
                    </a:ext>
                  </a:extLst>
                </p:cNvPr>
                <p:cNvSpPr txBox="1"/>
                <p:nvPr/>
              </p:nvSpPr>
              <p:spPr>
                <a:xfrm>
                  <a:off x="5281735" y="3974855"/>
                  <a:ext cx="902379" cy="679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000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١</m:t>
                            </m:r>
                          </m:num>
                          <m:den>
                            <m:r>
                              <a:rPr lang="ar-SA" sz="2000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٢</m:t>
                            </m:r>
                          </m:den>
                        </m:f>
                        <m:r>
                          <a:rPr lang="en-US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7B3A3D7E-C19B-6BFD-1A81-2E58F4A2B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735" y="3974855"/>
                  <a:ext cx="902379" cy="6792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02CC8EB2-5031-3FAB-FD85-EF110B27F8EF}"/>
                </a:ext>
              </a:extLst>
            </p:cNvPr>
            <p:cNvSpPr txBox="1"/>
            <p:nvPr/>
          </p:nvSpPr>
          <p:spPr>
            <a:xfrm>
              <a:off x="5179542" y="4105573"/>
              <a:ext cx="2043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KW" sz="2400" dirty="0"/>
                <a:t>×</a:t>
              </a:r>
              <a:endParaRPr lang="en-US" sz="2400" dirty="0"/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97B5E44D-4BB8-429E-A931-D4532DD15D7B}"/>
                </a:ext>
              </a:extLst>
            </p:cNvPr>
            <p:cNvSpPr txBox="1"/>
            <p:nvPr/>
          </p:nvSpPr>
          <p:spPr>
            <a:xfrm>
              <a:off x="4793453" y="4081381"/>
              <a:ext cx="2043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KW" sz="2400" dirty="0"/>
                <a:t>س</a:t>
              </a:r>
              <a:endParaRPr lang="en-US" sz="2400" dirty="0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992C5B61-58B3-6EA4-FAF4-53508CCD1AED}"/>
                </a:ext>
              </a:extLst>
            </p:cNvPr>
            <p:cNvSpPr txBox="1"/>
            <p:nvPr/>
          </p:nvSpPr>
          <p:spPr>
            <a:xfrm>
              <a:off x="5740268" y="4105573"/>
              <a:ext cx="8399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KW" sz="2000" dirty="0"/>
                <a:t>د(س)</a:t>
              </a:r>
              <a:endParaRPr lang="en-US" sz="2000" dirty="0"/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F84CF502-D078-C350-DFDF-533A16208326}"/>
              </a:ext>
            </a:extLst>
          </p:cNvPr>
          <p:cNvSpPr txBox="1"/>
          <p:nvPr/>
        </p:nvSpPr>
        <p:spPr>
          <a:xfrm>
            <a:off x="7468507" y="3526883"/>
            <a:ext cx="377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000" b="1" dirty="0"/>
              <a:t>0</a:t>
            </a:r>
            <a:endParaRPr lang="en-US" sz="2000" b="1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EC5784C9-D16B-2E1F-D196-05441CDB89C4}"/>
              </a:ext>
            </a:extLst>
          </p:cNvPr>
          <p:cNvSpPr txBox="1"/>
          <p:nvPr/>
        </p:nvSpPr>
        <p:spPr>
          <a:xfrm>
            <a:off x="6770940" y="3535233"/>
            <a:ext cx="551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000" dirty="0"/>
              <a:t>0,5</a:t>
            </a:r>
            <a:endParaRPr lang="en-US" sz="2000" dirty="0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0CE928A-62D5-D886-E2AA-EE3BB927A192}"/>
              </a:ext>
            </a:extLst>
          </p:cNvPr>
          <p:cNvSpPr txBox="1"/>
          <p:nvPr/>
        </p:nvSpPr>
        <p:spPr>
          <a:xfrm>
            <a:off x="6288989" y="3550523"/>
            <a:ext cx="312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000" b="1" dirty="0"/>
              <a:t>1</a:t>
            </a:r>
            <a:endParaRPr lang="en-US" sz="2000" b="1" dirty="0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8BBC0A26-D76E-8F98-2681-9415DA3008B7}"/>
              </a:ext>
            </a:extLst>
          </p:cNvPr>
          <p:cNvSpPr/>
          <p:nvPr/>
        </p:nvSpPr>
        <p:spPr>
          <a:xfrm flipH="1">
            <a:off x="1263653" y="3854185"/>
            <a:ext cx="167309" cy="13495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1D2A591C-CA7F-D53F-30D1-6DA727FA75F8}"/>
              </a:ext>
            </a:extLst>
          </p:cNvPr>
          <p:cNvSpPr/>
          <p:nvPr/>
        </p:nvSpPr>
        <p:spPr>
          <a:xfrm>
            <a:off x="1666858" y="3429905"/>
            <a:ext cx="153089" cy="137588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04C559A7-1EF8-F977-BC5C-5D401FDF6FAC}"/>
              </a:ext>
            </a:extLst>
          </p:cNvPr>
          <p:cNvSpPr/>
          <p:nvPr/>
        </p:nvSpPr>
        <p:spPr>
          <a:xfrm>
            <a:off x="2086830" y="3083772"/>
            <a:ext cx="123523" cy="150817"/>
          </a:xfrm>
          <a:prstGeom prst="ellipse">
            <a:avLst/>
          </a:prstGeom>
          <a:solidFill>
            <a:srgbClr val="FFFF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مثلث قائم الزاوية 66">
            <a:extLst>
              <a:ext uri="{FF2B5EF4-FFF2-40B4-BE49-F238E27FC236}">
                <a16:creationId xmlns:a16="http://schemas.microsoft.com/office/drawing/2014/main" id="{B03F811C-4D4C-CC88-AA4A-E5EA2AAE71F1}"/>
              </a:ext>
            </a:extLst>
          </p:cNvPr>
          <p:cNvSpPr/>
          <p:nvPr/>
        </p:nvSpPr>
        <p:spPr>
          <a:xfrm flipH="1">
            <a:off x="1335183" y="3510066"/>
            <a:ext cx="424131" cy="440568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2EFD0023-B771-3168-4625-9ADA0A3F5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231" y="4077429"/>
            <a:ext cx="1176297" cy="390527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A4C02E97-A33D-341E-DAF4-13EBA45F855C}"/>
              </a:ext>
            </a:extLst>
          </p:cNvPr>
          <p:cNvSpPr txBox="1"/>
          <p:nvPr/>
        </p:nvSpPr>
        <p:spPr>
          <a:xfrm>
            <a:off x="4723038" y="4051141"/>
            <a:ext cx="283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مساحة المنطقة</a:t>
            </a:r>
            <a:r>
              <a:rPr lang="ar-SA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المثلثة المظللة </a:t>
            </a:r>
            <a:endParaRPr lang="en-US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2E9EBC6-1CAD-2312-0757-AFC15F9DBCB1}"/>
              </a:ext>
            </a:extLst>
          </p:cNvPr>
          <p:cNvSpPr txBox="1"/>
          <p:nvPr/>
        </p:nvSpPr>
        <p:spPr>
          <a:xfrm>
            <a:off x="7558038" y="4061555"/>
            <a:ext cx="324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25C57694-E8EA-979F-8C26-974DB1F27832}"/>
              </a:ext>
            </a:extLst>
          </p:cNvPr>
          <p:cNvGrpSpPr/>
          <p:nvPr/>
        </p:nvGrpSpPr>
        <p:grpSpPr>
          <a:xfrm>
            <a:off x="5885542" y="4275524"/>
            <a:ext cx="2248326" cy="620619"/>
            <a:chOff x="4264063" y="1920640"/>
            <a:chExt cx="2248326" cy="620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019908DF-BE36-4C6F-56D2-4CF4468B4D61}"/>
                    </a:ext>
                  </a:extLst>
                </p:cNvPr>
                <p:cNvSpPr txBox="1"/>
                <p:nvPr/>
              </p:nvSpPr>
              <p:spPr>
                <a:xfrm>
                  <a:off x="5610010" y="1920640"/>
                  <a:ext cx="902379" cy="620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١</m:t>
                            </m:r>
                          </m:num>
                          <m:den>
                            <m:r>
                              <a:rPr lang="ar-SA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٢</m:t>
                            </m:r>
                          </m:den>
                        </m:f>
                        <m:r>
                          <a:rPr lang="en-US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019908DF-BE36-4C6F-56D2-4CF4468B4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10" y="1920640"/>
                  <a:ext cx="902379" cy="62061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B86D8DCF-36B5-51FB-73FE-FF98DBCD0470}"/>
                </a:ext>
              </a:extLst>
            </p:cNvPr>
            <p:cNvSpPr txBox="1"/>
            <p:nvPr/>
          </p:nvSpPr>
          <p:spPr>
            <a:xfrm>
              <a:off x="4264063" y="2062062"/>
              <a:ext cx="162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dirty="0"/>
                <a:t>×القاعدة × الارتفاع</a:t>
              </a:r>
              <a:endParaRPr lang="en-US" dirty="0"/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41D29DE9-D1C7-DAC4-76D1-B2F1FF810603}"/>
              </a:ext>
            </a:extLst>
          </p:cNvPr>
          <p:cNvGrpSpPr/>
          <p:nvPr/>
        </p:nvGrpSpPr>
        <p:grpSpPr>
          <a:xfrm>
            <a:off x="7348572" y="4665322"/>
            <a:ext cx="1641698" cy="620619"/>
            <a:chOff x="4870691" y="1920640"/>
            <a:chExt cx="1641698" cy="620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3B56B0AE-979C-ED64-3D68-C5BE195485D7}"/>
                    </a:ext>
                  </a:extLst>
                </p:cNvPr>
                <p:cNvSpPr txBox="1"/>
                <p:nvPr/>
              </p:nvSpPr>
              <p:spPr>
                <a:xfrm>
                  <a:off x="5610010" y="1920640"/>
                  <a:ext cx="902379" cy="620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١</m:t>
                            </m:r>
                          </m:num>
                          <m:den>
                            <m:r>
                              <a:rPr lang="ar-SA" b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٢</m:t>
                            </m:r>
                          </m:den>
                        </m:f>
                        <m:r>
                          <a:rPr lang="en-US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3B56B0AE-979C-ED64-3D68-C5BE19548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10" y="1920640"/>
                  <a:ext cx="902379" cy="6206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F52FF51A-7B00-9953-E9DD-94FF2E12917E}"/>
                </a:ext>
              </a:extLst>
            </p:cNvPr>
            <p:cNvSpPr txBox="1"/>
            <p:nvPr/>
          </p:nvSpPr>
          <p:spPr>
            <a:xfrm>
              <a:off x="4870691" y="2080049"/>
              <a:ext cx="162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dirty="0"/>
                <a:t>×1 × 0,5</a:t>
              </a:r>
              <a:endParaRPr lang="en-US" dirty="0"/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9D84C3E2-582F-6695-15FA-5CBC3BD562B7}"/>
              </a:ext>
            </a:extLst>
          </p:cNvPr>
          <p:cNvSpPr txBox="1"/>
          <p:nvPr/>
        </p:nvSpPr>
        <p:spPr>
          <a:xfrm>
            <a:off x="5821778" y="479674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DE3C9938-CA9F-F953-C572-2380BB17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07" y="5187550"/>
            <a:ext cx="1725659" cy="482026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55E00DDE-D505-3848-BB8F-7A1B6BF6A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36286" y="4822077"/>
            <a:ext cx="2989097" cy="501928"/>
          </a:xfrm>
          <a:prstGeom prst="roundRect">
            <a:avLst>
              <a:gd name="adj" fmla="val 43376"/>
            </a:avLst>
          </a:prstGeom>
          <a:solidFill>
            <a:srgbClr val="FFFFFF"/>
          </a:solidFill>
          <a:ln w="76200" cap="sq">
            <a:solidFill>
              <a:srgbClr val="66FF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5F495BD7-6B6C-6383-4DF7-21F3A8FB36C9}"/>
              </a:ext>
            </a:extLst>
          </p:cNvPr>
          <p:cNvSpPr txBox="1"/>
          <p:nvPr/>
        </p:nvSpPr>
        <p:spPr>
          <a:xfrm>
            <a:off x="7104979" y="5249677"/>
            <a:ext cx="364139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09A48193-8B78-8DA8-59E9-30712FF9BB2B}"/>
              </a:ext>
            </a:extLst>
          </p:cNvPr>
          <p:cNvSpPr txBox="1"/>
          <p:nvPr/>
        </p:nvSpPr>
        <p:spPr>
          <a:xfrm>
            <a:off x="7948364" y="5639192"/>
            <a:ext cx="833454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1 -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32A3F511-8847-91A7-4533-AD6124E4288C}"/>
              </a:ext>
            </a:extLst>
          </p:cNvPr>
          <p:cNvSpPr txBox="1"/>
          <p:nvPr/>
        </p:nvSpPr>
        <p:spPr>
          <a:xfrm>
            <a:off x="7494330" y="5643618"/>
            <a:ext cx="34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EEC8455-13C6-8DA8-BF43-C591F9F08AFB}"/>
              </a:ext>
            </a:extLst>
          </p:cNvPr>
          <p:cNvSpPr txBox="1"/>
          <p:nvPr/>
        </p:nvSpPr>
        <p:spPr>
          <a:xfrm>
            <a:off x="6219127" y="556961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/>
              <a:t>وحدة مربعة</a:t>
            </a:r>
            <a:endParaRPr lang="en-US" b="1" dirty="0"/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1B8F2AD0-3757-70C0-1C95-3D64BC74CF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4341" y="5279917"/>
            <a:ext cx="1352212" cy="292294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BE75526D-AA90-B8E1-80B8-32D11AC20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8554" y="5251762"/>
            <a:ext cx="170951" cy="32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800650DE-2FFD-911A-C519-CCD963675FEA}"/>
                  </a:ext>
                </a:extLst>
              </p:cNvPr>
              <p:cNvSpPr txBox="1"/>
              <p:nvPr/>
            </p:nvSpPr>
            <p:spPr>
              <a:xfrm>
                <a:off x="6896569" y="4664456"/>
                <a:ext cx="314257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800650DE-2FFD-911A-C519-CCD96367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69" y="4664456"/>
                <a:ext cx="314257" cy="6206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مربع نص 94">
            <a:extLst>
              <a:ext uri="{FF2B5EF4-FFF2-40B4-BE49-F238E27FC236}">
                <a16:creationId xmlns:a16="http://schemas.microsoft.com/office/drawing/2014/main" id="{502D8F29-4CAC-0E68-049E-AC59FA16312A}"/>
              </a:ext>
            </a:extLst>
          </p:cNvPr>
          <p:cNvSpPr txBox="1"/>
          <p:nvPr/>
        </p:nvSpPr>
        <p:spPr>
          <a:xfrm>
            <a:off x="7092057" y="4823866"/>
            <a:ext cx="364139" cy="40011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000" b="1" dirty="0"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63A23275-F013-FDC3-A3F9-8E94A0DF4963}"/>
                  </a:ext>
                </a:extLst>
              </p:cNvPr>
              <p:cNvSpPr txBox="1"/>
              <p:nvPr/>
            </p:nvSpPr>
            <p:spPr>
              <a:xfrm>
                <a:off x="7834846" y="5512469"/>
                <a:ext cx="314257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63A23275-F013-FDC3-A3F9-8E94A0DF4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46" y="5512469"/>
                <a:ext cx="314257" cy="6206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صورة 99">
            <a:extLst>
              <a:ext uri="{FF2B5EF4-FFF2-40B4-BE49-F238E27FC236}">
                <a16:creationId xmlns:a16="http://schemas.microsoft.com/office/drawing/2014/main" id="{7ECF9F83-3117-CD52-640E-769A33374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398" y="6191923"/>
            <a:ext cx="1376126" cy="461726"/>
          </a:xfrm>
          <a:prstGeom prst="rect">
            <a:avLst/>
          </a:prstGeom>
        </p:spPr>
      </p:pic>
      <p:sp>
        <p:nvSpPr>
          <p:cNvPr id="101" name="TextBox 55">
            <a:extLst>
              <a:ext uri="{FF2B5EF4-FFF2-40B4-BE49-F238E27FC236}">
                <a16:creationId xmlns:a16="http://schemas.microsoft.com/office/drawing/2014/main" id="{2C380F12-2097-A245-FE4E-B61565DCACF0}"/>
              </a:ext>
            </a:extLst>
          </p:cNvPr>
          <p:cNvSpPr txBox="1"/>
          <p:nvPr/>
        </p:nvSpPr>
        <p:spPr>
          <a:xfrm>
            <a:off x="6938039" y="6276484"/>
            <a:ext cx="580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b="1" dirty="0">
                <a:solidFill>
                  <a:srgbClr val="FF0000"/>
                </a:solidFill>
                <a:latin typeface="Verdana"/>
                <a:cs typeface="Tahoma" panose="020B0604030504040204" pitchFamily="34" charset="0"/>
              </a:rPr>
              <a:t>صفر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CFBE04E-48F2-57A7-0444-BC4CF7AA5514}"/>
              </a:ext>
            </a:extLst>
          </p:cNvPr>
          <p:cNvSpPr txBox="1"/>
          <p:nvPr/>
        </p:nvSpPr>
        <p:spPr>
          <a:xfrm>
            <a:off x="7380204" y="6301762"/>
            <a:ext cx="303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E572C3A-AF98-AA7F-6FD0-E275D94453F5}"/>
              </a:ext>
            </a:extLst>
          </p:cNvPr>
          <p:cNvGrpSpPr/>
          <p:nvPr/>
        </p:nvGrpSpPr>
        <p:grpSpPr>
          <a:xfrm>
            <a:off x="7192558" y="5529058"/>
            <a:ext cx="396262" cy="664029"/>
            <a:chOff x="2648771" y="5754281"/>
            <a:chExt cx="396262" cy="664029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54D84204-8043-BBCA-4306-7E570919549C}"/>
                </a:ext>
              </a:extLst>
            </p:cNvPr>
            <p:cNvSpPr txBox="1"/>
            <p:nvPr/>
          </p:nvSpPr>
          <p:spPr>
            <a:xfrm>
              <a:off x="2685388" y="575428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3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6A81FAC9-CE9E-0BF8-3F3B-587CC8E8BE0A}"/>
                </a:ext>
              </a:extLst>
            </p:cNvPr>
            <p:cNvSpPr txBox="1"/>
            <p:nvPr/>
          </p:nvSpPr>
          <p:spPr>
            <a:xfrm>
              <a:off x="2652775" y="601820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4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76C7297-CFF1-764A-1E60-0B22AD4E59CF}"/>
                </a:ext>
              </a:extLst>
            </p:cNvPr>
            <p:cNvSpPr txBox="1"/>
            <p:nvPr/>
          </p:nvSpPr>
          <p:spPr>
            <a:xfrm>
              <a:off x="2648771" y="5830703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ــــ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62" grpId="0"/>
      <p:bldP spid="64" grpId="0"/>
      <p:bldP spid="66" grpId="0"/>
      <p:bldP spid="45" grpId="0" animBg="1"/>
      <p:bldP spid="44" grpId="0" animBg="1"/>
      <p:bldP spid="43" grpId="0" animBg="1"/>
      <p:bldP spid="67" grpId="0" animBg="1"/>
      <p:bldP spid="69" grpId="0"/>
      <p:bldP spid="70" grpId="0"/>
      <p:bldP spid="82" grpId="0"/>
      <p:bldP spid="85" grpId="0" animBg="1"/>
      <p:bldP spid="86" grpId="0" animBg="1"/>
      <p:bldP spid="87" grpId="0"/>
      <p:bldP spid="88" grpId="0"/>
      <p:bldP spid="94" grpId="0"/>
      <p:bldP spid="95" grpId="0" animBg="1"/>
      <p:bldP spid="96" grpId="0"/>
      <p:bldP spid="101" grpId="0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0" y="471268"/>
            <a:ext cx="9206509" cy="6386732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D06D43-B237-A895-4E92-80D747564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/>
        </p:blipFill>
        <p:spPr bwMode="auto">
          <a:xfrm>
            <a:off x="372794" y="2567354"/>
            <a:ext cx="8398411" cy="12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63384" y="1027525"/>
            <a:ext cx="195919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الثالثة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A5753F-0502-4FFD-47D8-D22BBF825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2034" b="48374"/>
          <a:stretch/>
        </p:blipFill>
        <p:spPr bwMode="auto">
          <a:xfrm rot="21038399">
            <a:off x="897637" y="4121229"/>
            <a:ext cx="7183480" cy="895987"/>
          </a:xfrm>
          <a:prstGeom prst="snip2DiagRect">
            <a:avLst>
              <a:gd name="adj1" fmla="val 42424"/>
              <a:gd name="adj2" fmla="val 0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4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C532EB-60BD-13C6-7ADE-8A514EA39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2034" b="48374"/>
          <a:stretch/>
        </p:blipFill>
        <p:spPr bwMode="auto">
          <a:xfrm>
            <a:off x="2330337" y="325466"/>
            <a:ext cx="5046991" cy="464234"/>
          </a:xfrm>
          <a:prstGeom prst="snip2DiagRect">
            <a:avLst>
              <a:gd name="adj1" fmla="val 42424"/>
              <a:gd name="adj2" fmla="val 0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9AD6199-86D3-A83A-10D4-F3A98A3C5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545" r="2679" b="45133"/>
          <a:stretch/>
        </p:blipFill>
        <p:spPr bwMode="auto">
          <a:xfrm>
            <a:off x="1073413" y="1078490"/>
            <a:ext cx="7560840" cy="1594372"/>
          </a:xfrm>
          <a:prstGeom prst="rect">
            <a:avLst/>
          </a:prstGeom>
          <a:ln w="381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CB95750-802B-939A-CF69-C14ACB64E69A}"/>
              </a:ext>
            </a:extLst>
          </p:cNvPr>
          <p:cNvSpPr/>
          <p:nvPr/>
        </p:nvSpPr>
        <p:spPr>
          <a:xfrm>
            <a:off x="1252025" y="1178642"/>
            <a:ext cx="7382228" cy="1395746"/>
          </a:xfrm>
          <a:prstGeom prst="roundRect">
            <a:avLst>
              <a:gd name="adj" fmla="val 40430"/>
            </a:avLst>
          </a:prstGeom>
          <a:solidFill>
            <a:srgbClr val="76E3FF">
              <a:alpha val="20000"/>
            </a:srgbClr>
          </a:solidFill>
          <a:ln>
            <a:solidFill>
              <a:srgbClr val="76E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F952EB8-6CBD-35E7-5394-2E6B02053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54867" r="2679" b="23534"/>
          <a:stretch/>
        </p:blipFill>
        <p:spPr bwMode="auto">
          <a:xfrm>
            <a:off x="1073412" y="3235033"/>
            <a:ext cx="7560840" cy="684339"/>
          </a:xfrm>
          <a:prstGeom prst="rect">
            <a:avLst/>
          </a:prstGeom>
          <a:ln w="38100">
            <a:solidFill>
              <a:srgbClr val="CC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3312B7E-6472-A1B7-DB53-D7A3E1D22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73856" r="2679" b="4545"/>
          <a:stretch/>
        </p:blipFill>
        <p:spPr bwMode="auto">
          <a:xfrm>
            <a:off x="1073412" y="4445337"/>
            <a:ext cx="7560840" cy="684339"/>
          </a:xfrm>
          <a:prstGeom prst="rect">
            <a:avLst/>
          </a:prstGeom>
          <a:ln w="38100">
            <a:solidFill>
              <a:srgbClr val="3333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A28DD5F-EF33-2357-60D6-17AB09052FC9}"/>
              </a:ext>
            </a:extLst>
          </p:cNvPr>
          <p:cNvSpPr/>
          <p:nvPr/>
        </p:nvSpPr>
        <p:spPr>
          <a:xfrm>
            <a:off x="1477109" y="3255032"/>
            <a:ext cx="7157144" cy="601609"/>
          </a:xfrm>
          <a:prstGeom prst="roundRect">
            <a:avLst>
              <a:gd name="adj" fmla="val 50000"/>
            </a:avLst>
          </a:prstGeom>
          <a:solidFill>
            <a:srgbClr val="CC00CC">
              <a:alpha val="10196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3603ECE-0420-9983-7B29-10949D1DCB35}"/>
              </a:ext>
            </a:extLst>
          </p:cNvPr>
          <p:cNvSpPr/>
          <p:nvPr/>
        </p:nvSpPr>
        <p:spPr>
          <a:xfrm>
            <a:off x="1252025" y="4481543"/>
            <a:ext cx="7382227" cy="648133"/>
          </a:xfrm>
          <a:prstGeom prst="roundRect">
            <a:avLst>
              <a:gd name="adj" fmla="val 50000"/>
            </a:avLst>
          </a:prstGeom>
          <a:solidFill>
            <a:srgbClr val="3333CC">
              <a:alpha val="10196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D471C-6027-6338-90FA-ABC2C659E15E}"/>
              </a:ext>
            </a:extLst>
          </p:cNvPr>
          <p:cNvSpPr txBox="1"/>
          <p:nvPr/>
        </p:nvSpPr>
        <p:spPr>
          <a:xfrm>
            <a:off x="3865475" y="2500403"/>
            <a:ext cx="50125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أ) لإثبات أن الدالة د هي دالة كثافة احتمال يجب اثبات أن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المساحة تحت المنحنى =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9CE069-E011-3F47-53A5-9642AA8A8D42}"/>
              </a:ext>
            </a:extLst>
          </p:cNvPr>
          <p:cNvSpPr txBox="1"/>
          <p:nvPr/>
        </p:nvSpPr>
        <p:spPr>
          <a:xfrm>
            <a:off x="3865475" y="3266100"/>
            <a:ext cx="501257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المساحة تحت المنحنى من الشكل هي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مساحة المنطقة المستطيلة = الطول × العرض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                       = 5  ×  </a:t>
            </a:r>
            <a:r>
              <a:rPr kumimoji="0" lang="ar-KW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=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                                  5</a:t>
            </a: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B09EC0C1-5466-34C4-13DD-FC88B6E57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98599"/>
              </p:ext>
            </p:extLst>
          </p:nvPr>
        </p:nvGraphicFramePr>
        <p:xfrm>
          <a:off x="380211" y="3647711"/>
          <a:ext cx="3402378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18">
            <a:extLst>
              <a:ext uri="{FF2B5EF4-FFF2-40B4-BE49-F238E27FC236}">
                <a16:creationId xmlns:a16="http://schemas.microsoft.com/office/drawing/2014/main" id="{2E6A3CE5-655E-1DC7-4E65-04C7F2C22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00255"/>
              </p:ext>
            </p:extLst>
          </p:nvPr>
        </p:nvGraphicFramePr>
        <p:xfrm>
          <a:off x="866265" y="4024289"/>
          <a:ext cx="2430270" cy="370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33D4A274-B7CD-2372-10B1-C09EC21BEEA1}"/>
              </a:ext>
            </a:extLst>
          </p:cNvPr>
          <p:cNvCxnSpPr/>
          <p:nvPr/>
        </p:nvCxnSpPr>
        <p:spPr>
          <a:xfrm flipV="1">
            <a:off x="536479" y="4390844"/>
            <a:ext cx="3178537" cy="2604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FC280C1F-D4BF-B979-E2E5-4F94324EBEBB}"/>
              </a:ext>
            </a:extLst>
          </p:cNvPr>
          <p:cNvCxnSpPr/>
          <p:nvPr/>
        </p:nvCxnSpPr>
        <p:spPr>
          <a:xfrm flipV="1">
            <a:off x="1849065" y="3664908"/>
            <a:ext cx="0" cy="100267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>
            <a:extLst>
              <a:ext uri="{FF2B5EF4-FFF2-40B4-BE49-F238E27FC236}">
                <a16:creationId xmlns:a16="http://schemas.microsoft.com/office/drawing/2014/main" id="{FF807B52-7ED4-C069-1689-B5891345EEAA}"/>
              </a:ext>
            </a:extLst>
          </p:cNvPr>
          <p:cNvSpPr txBox="1"/>
          <p:nvPr/>
        </p:nvSpPr>
        <p:spPr>
          <a:xfrm>
            <a:off x="5083444" y="4546916"/>
            <a:ext cx="3324789" cy="51077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3333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الدالة د هي دالة كثافة احتمال.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4D8F7281-8EB7-BDE4-8DCB-35133C169167}"/>
              </a:ext>
            </a:extLst>
          </p:cNvPr>
          <p:cNvSpPr txBox="1"/>
          <p:nvPr/>
        </p:nvSpPr>
        <p:spPr>
          <a:xfrm rot="10800000">
            <a:off x="8366165" y="4516138"/>
            <a:ext cx="544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.  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.</a:t>
            </a:r>
          </a:p>
        </p:txBody>
      </p:sp>
      <p:sp>
        <p:nvSpPr>
          <p:cNvPr id="15" name="مربع نص 9">
            <a:extLst>
              <a:ext uri="{FF2B5EF4-FFF2-40B4-BE49-F238E27FC236}">
                <a16:creationId xmlns:a16="http://schemas.microsoft.com/office/drawing/2014/main" id="{C5A47C85-68DF-4C51-57BE-0BEEFE3E7BF9}"/>
              </a:ext>
            </a:extLst>
          </p:cNvPr>
          <p:cNvSpPr txBox="1"/>
          <p:nvPr/>
        </p:nvSpPr>
        <p:spPr>
          <a:xfrm>
            <a:off x="4572000" y="2154898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الحل: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49201C1-1D55-64E4-A0E6-20B4FE3E89AF}"/>
              </a:ext>
            </a:extLst>
          </p:cNvPr>
          <p:cNvGrpSpPr/>
          <p:nvPr/>
        </p:nvGrpSpPr>
        <p:grpSpPr>
          <a:xfrm>
            <a:off x="167071" y="152023"/>
            <a:ext cx="9181292" cy="1941265"/>
            <a:chOff x="221700" y="213633"/>
            <a:chExt cx="9037757" cy="194126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654B2649-228C-BB80-031E-AE5EDBB8597C}"/>
                </a:ext>
              </a:extLst>
            </p:cNvPr>
            <p:cNvSpPr txBox="1"/>
            <p:nvPr/>
          </p:nvSpPr>
          <p:spPr>
            <a:xfrm>
              <a:off x="5396173" y="635118"/>
              <a:ext cx="11309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د(س) = </a:t>
              </a: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A815B277-41D8-ADCE-4535-579FE5979FD8}"/>
                </a:ext>
              </a:extLst>
            </p:cNvPr>
            <p:cNvGrpSpPr/>
            <p:nvPr/>
          </p:nvGrpSpPr>
          <p:grpSpPr>
            <a:xfrm>
              <a:off x="221700" y="213633"/>
              <a:ext cx="9037757" cy="1941265"/>
              <a:chOff x="193564" y="182107"/>
              <a:chExt cx="9037757" cy="1941265"/>
            </a:xfrm>
          </p:grpSpPr>
          <p:sp>
            <p:nvSpPr>
              <p:cNvPr id="3" name="قوس كبير أيمن 2">
                <a:extLst>
                  <a:ext uri="{FF2B5EF4-FFF2-40B4-BE49-F238E27FC236}">
                    <a16:creationId xmlns:a16="http://schemas.microsoft.com/office/drawing/2014/main" id="{7BD9A4D5-9730-5C1F-1427-4613833BC428}"/>
                  </a:ext>
                </a:extLst>
              </p:cNvPr>
              <p:cNvSpPr/>
              <p:nvPr/>
            </p:nvSpPr>
            <p:spPr>
              <a:xfrm>
                <a:off x="5055308" y="309999"/>
                <a:ext cx="504056" cy="867179"/>
              </a:xfrm>
              <a:prstGeom prst="rightBrac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424A9E42-EE05-554D-10AE-0FE7CA7AF16A}"/>
                  </a:ext>
                </a:extLst>
              </p:cNvPr>
              <p:cNvSpPr txBox="1"/>
              <p:nvPr/>
            </p:nvSpPr>
            <p:spPr>
              <a:xfrm>
                <a:off x="1612264" y="252061"/>
                <a:ext cx="3456384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1</a:t>
                </a: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        :    -2 ≤ س ≤ 3 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5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صفر   :  في ما عدا ذلك</a:t>
                </a:r>
                <a:endPara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47985C4A-8FDC-EC83-FDCC-975CE8328E04}"/>
                  </a:ext>
                </a:extLst>
              </p:cNvPr>
              <p:cNvSpPr txBox="1"/>
              <p:nvPr/>
            </p:nvSpPr>
            <p:spPr>
              <a:xfrm>
                <a:off x="5961651" y="647661"/>
                <a:ext cx="18495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لتكن الدالة د :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958D4AD8-6DD3-3E59-4A7D-C28DBE3362D2}"/>
                  </a:ext>
                </a:extLst>
              </p:cNvPr>
              <p:cNvSpPr txBox="1"/>
              <p:nvPr/>
            </p:nvSpPr>
            <p:spPr>
              <a:xfrm>
                <a:off x="5394957" y="1331646"/>
                <a:ext cx="383636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marR="0" lvl="1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أ) اثبت أن الدالة هي دالة كثافة احتمال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AF6533A9-AC98-7092-08A1-3CF9EF6FF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5684" y="582152"/>
                <a:ext cx="469055" cy="426893"/>
              </a:xfrm>
              <a:prstGeom prst="rect">
                <a:avLst/>
              </a:prstGeom>
            </p:spPr>
          </p:pic>
          <p:pic>
            <p:nvPicPr>
              <p:cNvPr id="17" name="صورة 16">
                <a:extLst>
                  <a:ext uri="{FF2B5EF4-FFF2-40B4-BE49-F238E27FC236}">
                    <a16:creationId xmlns:a16="http://schemas.microsoft.com/office/drawing/2014/main" id="{2D2696B0-3E60-2147-8BC5-A18C006E3C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-18000" contrast="45000"/>
              </a:blip>
              <a:srcRect l="63063" t="636" b="75615"/>
              <a:stretch/>
            </p:blipFill>
            <p:spPr>
              <a:xfrm>
                <a:off x="6854654" y="182107"/>
                <a:ext cx="1511511" cy="492370"/>
              </a:xfrm>
              <a:prstGeom prst="rect">
                <a:avLst/>
              </a:prstGeom>
              <a:scene3d>
                <a:camera prst="perspectiveAbove"/>
                <a:lightRig rig="threePt" dir="t"/>
              </a:scene3d>
            </p:spPr>
          </p:pic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EF581CF-6A6E-C0D8-3DDF-E70168431531}"/>
                  </a:ext>
                </a:extLst>
              </p:cNvPr>
              <p:cNvSpPr txBox="1"/>
              <p:nvPr/>
            </p:nvSpPr>
            <p:spPr>
              <a:xfrm>
                <a:off x="211103" y="1285505"/>
                <a:ext cx="448619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ب )  اثبت أن الدالة د تتبع التوزيع الاحتمالي المنتظم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12E80B2E-0790-D21C-FD20-4327E9917788}"/>
                  </a:ext>
                </a:extLst>
              </p:cNvPr>
              <p:cNvSpPr txBox="1"/>
              <p:nvPr/>
            </p:nvSpPr>
            <p:spPr>
              <a:xfrm>
                <a:off x="5964872" y="1723262"/>
                <a:ext cx="27737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جـ ) اوجد ل (-1 ≤ س ≤ 2)</a:t>
                </a:r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6931953E-452C-FFD0-5F43-413B23BFF088}"/>
                  </a:ext>
                </a:extLst>
              </p:cNvPr>
              <p:cNvGrpSpPr/>
              <p:nvPr/>
            </p:nvGrpSpPr>
            <p:grpSpPr>
              <a:xfrm>
                <a:off x="2100002" y="1696778"/>
                <a:ext cx="2550662" cy="406238"/>
                <a:chOff x="2100002" y="1696778"/>
                <a:chExt cx="2550662" cy="406238"/>
              </a:xfrm>
            </p:grpSpPr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095C1254-5505-0939-3080-FC2CECE053AC}"/>
                    </a:ext>
                  </a:extLst>
                </p:cNvPr>
                <p:cNvSpPr txBox="1"/>
                <p:nvPr/>
              </p:nvSpPr>
              <p:spPr>
                <a:xfrm>
                  <a:off x="2770695" y="1696778"/>
                  <a:ext cx="1879969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KW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rPr>
                    <a:t>د) اوجد التوقع</a:t>
                  </a:r>
                  <a:endPara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9122A20F-82D5-6344-65F1-0648F09E93A9}"/>
                    </a:ext>
                  </a:extLst>
                </p:cNvPr>
                <p:cNvSpPr txBox="1"/>
                <p:nvPr/>
              </p:nvSpPr>
              <p:spPr>
                <a:xfrm>
                  <a:off x="2100002" y="1702906"/>
                  <a:ext cx="1323848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KW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rPr>
                    <a:t>و التباين</a:t>
                  </a:r>
                  <a:endPara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4ADE715-2392-D3CF-F7A2-AC401065E567}"/>
                  </a:ext>
                </a:extLst>
              </p:cNvPr>
              <p:cNvSpPr/>
              <p:nvPr/>
            </p:nvSpPr>
            <p:spPr>
              <a:xfrm>
                <a:off x="193564" y="182175"/>
                <a:ext cx="8654590" cy="1925876"/>
              </a:xfrm>
              <a:prstGeom prst="roundRect">
                <a:avLst/>
              </a:prstGeom>
              <a:noFill/>
              <a:ln w="28575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792507D-D91C-82C1-7898-42AE2402738D}"/>
              </a:ext>
            </a:extLst>
          </p:cNvPr>
          <p:cNvSpPr txBox="1"/>
          <p:nvPr/>
        </p:nvSpPr>
        <p:spPr>
          <a:xfrm>
            <a:off x="2090071" y="4397799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AA6EC31-322B-322F-4E33-74FB33E1FD23}"/>
              </a:ext>
            </a:extLst>
          </p:cNvPr>
          <p:cNvSpPr txBox="1"/>
          <p:nvPr/>
        </p:nvSpPr>
        <p:spPr>
          <a:xfrm>
            <a:off x="2490100" y="4390844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A796F1F-4DE7-996D-B94F-7EE9F36F0DD9}"/>
              </a:ext>
            </a:extLst>
          </p:cNvPr>
          <p:cNvSpPr txBox="1"/>
          <p:nvPr/>
        </p:nvSpPr>
        <p:spPr>
          <a:xfrm>
            <a:off x="1256914" y="4405970"/>
            <a:ext cx="3859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-1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4950E4F-C0F7-ECF3-7140-E1D72C360CA6}"/>
              </a:ext>
            </a:extLst>
          </p:cNvPr>
          <p:cNvSpPr txBox="1"/>
          <p:nvPr/>
        </p:nvSpPr>
        <p:spPr>
          <a:xfrm>
            <a:off x="775704" y="4416891"/>
            <a:ext cx="3859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-2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685F47C-19DD-917E-2A3A-452CC692DEF4}"/>
              </a:ext>
            </a:extLst>
          </p:cNvPr>
          <p:cNvSpPr txBox="1"/>
          <p:nvPr/>
        </p:nvSpPr>
        <p:spPr>
          <a:xfrm>
            <a:off x="2998587" y="4414142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10125A0-A432-C166-500B-02C8F2533BAE}"/>
              </a:ext>
            </a:extLst>
          </p:cNvPr>
          <p:cNvSpPr txBox="1"/>
          <p:nvPr/>
        </p:nvSpPr>
        <p:spPr>
          <a:xfrm>
            <a:off x="1178322" y="3560266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 </a:t>
            </a:r>
            <a:endParaRPr kumimoji="0" lang="ar-KW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5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51C9F31-5E57-0DE5-B008-D53204AAB5AC}"/>
              </a:ext>
            </a:extLst>
          </p:cNvPr>
          <p:cNvSpPr txBox="1"/>
          <p:nvPr/>
        </p:nvSpPr>
        <p:spPr>
          <a:xfrm>
            <a:off x="3625006" y="4149439"/>
            <a:ext cx="5760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س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674A030-F07B-D7FA-DEB5-DEB8B8D89D78}"/>
              </a:ext>
            </a:extLst>
          </p:cNvPr>
          <p:cNvSpPr txBox="1"/>
          <p:nvPr/>
        </p:nvSpPr>
        <p:spPr>
          <a:xfrm>
            <a:off x="1468604" y="3282115"/>
            <a:ext cx="771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5F85427-1703-64F6-0171-3932B61D4B4C}"/>
              </a:ext>
            </a:extLst>
          </p:cNvPr>
          <p:cNvSpPr txBox="1"/>
          <p:nvPr/>
        </p:nvSpPr>
        <p:spPr>
          <a:xfrm>
            <a:off x="4163614" y="392781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7030A0"/>
                </a:solidFill>
              </a:rPr>
              <a:t>وحدة مربعة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  <p:bldP spid="1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6025776-359E-EF77-31A6-431FE797D3A7}"/>
              </a:ext>
            </a:extLst>
          </p:cNvPr>
          <p:cNvGrpSpPr/>
          <p:nvPr/>
        </p:nvGrpSpPr>
        <p:grpSpPr>
          <a:xfrm>
            <a:off x="2843808" y="173130"/>
            <a:ext cx="6130416" cy="1762865"/>
            <a:chOff x="2843808" y="173130"/>
            <a:chExt cx="6130416" cy="1762865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636776FB-7BD9-9585-692A-326F506D8704}"/>
                </a:ext>
              </a:extLst>
            </p:cNvPr>
            <p:cNvGrpSpPr/>
            <p:nvPr/>
          </p:nvGrpSpPr>
          <p:grpSpPr>
            <a:xfrm>
              <a:off x="2843808" y="173130"/>
              <a:ext cx="6130416" cy="1762865"/>
              <a:chOff x="2928214" y="201265"/>
              <a:chExt cx="6130416" cy="1762865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CCC5743A-5825-069D-8FB6-DE049E6F6D8D}"/>
                  </a:ext>
                </a:extLst>
              </p:cNvPr>
              <p:cNvSpPr txBox="1"/>
              <p:nvPr/>
            </p:nvSpPr>
            <p:spPr>
              <a:xfrm>
                <a:off x="6683987" y="711725"/>
                <a:ext cx="1130956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د(س) = </a:t>
                </a:r>
                <a:endPara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" name="قوس كبير أيمن 2">
                <a:extLst>
                  <a:ext uri="{FF2B5EF4-FFF2-40B4-BE49-F238E27FC236}">
                    <a16:creationId xmlns:a16="http://schemas.microsoft.com/office/drawing/2014/main" id="{D5189170-D4A4-C005-9127-08A423B63A02}"/>
                  </a:ext>
                </a:extLst>
              </p:cNvPr>
              <p:cNvSpPr/>
              <p:nvPr/>
            </p:nvSpPr>
            <p:spPr>
              <a:xfrm>
                <a:off x="6371258" y="418132"/>
                <a:ext cx="504056" cy="867179"/>
              </a:xfrm>
              <a:prstGeom prst="rightBrac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BE18EC26-51A0-BE3E-B0B4-EF25A00D64C5}"/>
                  </a:ext>
                </a:extLst>
              </p:cNvPr>
              <p:cNvSpPr txBox="1"/>
              <p:nvPr/>
            </p:nvSpPr>
            <p:spPr>
              <a:xfrm>
                <a:off x="2928214" y="360194"/>
                <a:ext cx="3456384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1</a:t>
                </a: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        :    -2 ≤ س ≤ 3 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5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ahoma" panose="020B0604030504040204" pitchFamily="34" charset="0"/>
                  </a:rPr>
                  <a:t>صفر   :  في ما عدا ذلك</a:t>
                </a:r>
                <a:endPara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D8E3408-EA3D-DAB4-F8F9-1DF902C075BB}"/>
                  </a:ext>
                </a:extLst>
              </p:cNvPr>
              <p:cNvSpPr txBox="1"/>
              <p:nvPr/>
            </p:nvSpPr>
            <p:spPr>
              <a:xfrm>
                <a:off x="4178193" y="1444239"/>
                <a:ext cx="448619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ب )  اثبت أن الدالة د تتبع التوزيع الاحتمالي المنتظم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CB465EFC-D55F-556A-D367-69FE2E1FD2D8}"/>
                  </a:ext>
                </a:extLst>
              </p:cNvPr>
              <p:cNvSpPr/>
              <p:nvPr/>
            </p:nvSpPr>
            <p:spPr>
              <a:xfrm>
                <a:off x="2954215" y="201265"/>
                <a:ext cx="6104415" cy="1762865"/>
              </a:xfrm>
              <a:prstGeom prst="roundRect">
                <a:avLst/>
              </a:prstGeom>
              <a:noFill/>
              <a:ln w="28575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A3ED6A6-FF9C-C75C-513B-EB6092566067}"/>
                </a:ext>
              </a:extLst>
            </p:cNvPr>
            <p:cNvSpPr txBox="1"/>
            <p:nvPr/>
          </p:nvSpPr>
          <p:spPr>
            <a:xfrm>
              <a:off x="7165059" y="283480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b="1" u="sng" dirty="0">
                  <a:solidFill>
                    <a:srgbClr val="3333CC"/>
                  </a:solidFill>
                </a:rPr>
                <a:t>تـابـع حـاولـ (25)</a:t>
              </a:r>
              <a:endParaRPr lang="en-US" sz="2000" b="1" u="sng" dirty="0">
                <a:solidFill>
                  <a:srgbClr val="3333CC"/>
                </a:solidFill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DFBF09-084F-B27C-E048-5475B4A9CF2E}"/>
              </a:ext>
            </a:extLst>
          </p:cNvPr>
          <p:cNvSpPr txBox="1"/>
          <p:nvPr/>
        </p:nvSpPr>
        <p:spPr>
          <a:xfrm>
            <a:off x="2068250" y="2054792"/>
            <a:ext cx="7075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لإثبات أن الدالة د تتبع التوزيع الاحتمالي المنتظم يجب أن تكون الدالة على الصورة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76EA7A0-DF5C-B008-C260-3088E19349BB}"/>
              </a:ext>
            </a:extLst>
          </p:cNvPr>
          <p:cNvSpPr txBox="1"/>
          <p:nvPr/>
        </p:nvSpPr>
        <p:spPr>
          <a:xfrm>
            <a:off x="8053594" y="2737551"/>
            <a:ext cx="11309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 = 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قوس كبير أيمن 12">
            <a:extLst>
              <a:ext uri="{FF2B5EF4-FFF2-40B4-BE49-F238E27FC236}">
                <a16:creationId xmlns:a16="http://schemas.microsoft.com/office/drawing/2014/main" id="{283C5CF7-DF85-D802-575C-145A3D46A58F}"/>
              </a:ext>
            </a:extLst>
          </p:cNvPr>
          <p:cNvSpPr/>
          <p:nvPr/>
        </p:nvSpPr>
        <p:spPr>
          <a:xfrm>
            <a:off x="7808416" y="2655964"/>
            <a:ext cx="497206" cy="825921"/>
          </a:xfrm>
          <a:prstGeom prst="rightBrac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C75215C-08D4-8DAC-850B-1E55143F1563}"/>
              </a:ext>
            </a:extLst>
          </p:cNvPr>
          <p:cNvSpPr txBox="1"/>
          <p:nvPr/>
        </p:nvSpPr>
        <p:spPr>
          <a:xfrm>
            <a:off x="4620971" y="2488718"/>
            <a:ext cx="318744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sng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ا    </a:t>
            </a: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    :      أ ≤ س ≤ ب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ب - أ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صفر      :    في ما عدا ذلك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124A5CF-3A16-2FDD-0417-52104E60EC76}"/>
                  </a:ext>
                </a:extLst>
              </p:cNvPr>
              <p:cNvSpPr txBox="1"/>
              <p:nvPr/>
            </p:nvSpPr>
            <p:spPr>
              <a:xfrm>
                <a:off x="5781612" y="3651683"/>
                <a:ext cx="318744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Calibri" panose="020F0502020204030204"/>
                    <a:cs typeface="Arial" pitchFamily="34" charset="0"/>
                  </a:rPr>
                  <a:t>ب = 3 ، أ = -2 </a:t>
                </a:r>
                <a14:m>
                  <m:oMath xmlns:m="http://schemas.openxmlformats.org/officeDocument/2006/math">
                    <m:r>
                      <a:rPr kumimoji="0" lang="ar-KW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←</m:t>
                    </m:r>
                  </m:oMath>
                </a14:m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Calibri" panose="020F0502020204030204"/>
                    <a:cs typeface="Arial" pitchFamily="34" charset="0"/>
                  </a:rPr>
                  <a:t> ب – أ = 5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124A5CF-3A16-2FDD-0417-52104E60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12" y="3651683"/>
                <a:ext cx="3187445" cy="400110"/>
              </a:xfrm>
              <a:prstGeom prst="rect">
                <a:avLst/>
              </a:prstGeom>
              <a:blipFill>
                <a:blip r:embed="rId2"/>
                <a:stretch>
                  <a:fillRect t="-9091" r="-21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99FCD8-DEC3-C7DE-D7DC-31EF359B2A0B}"/>
              </a:ext>
            </a:extLst>
          </p:cNvPr>
          <p:cNvSpPr txBox="1"/>
          <p:nvPr/>
        </p:nvSpPr>
        <p:spPr>
          <a:xfrm>
            <a:off x="6182776" y="4116581"/>
            <a:ext cx="21228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1  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=  </a:t>
            </a:r>
            <a:r>
              <a:rPr kumimoji="0" lang="ar-KW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ب – أ        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611B2DB-5E82-96A8-6137-FED82E480A15}"/>
              </a:ext>
            </a:extLst>
          </p:cNvPr>
          <p:cNvSpPr txBox="1"/>
          <p:nvPr/>
        </p:nvSpPr>
        <p:spPr>
          <a:xfrm>
            <a:off x="7838101" y="5951268"/>
            <a:ext cx="11309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 = 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625B1013-97E0-C8D1-ACF8-F4D354EBD2E6}"/>
              </a:ext>
            </a:extLst>
          </p:cNvPr>
          <p:cNvSpPr/>
          <p:nvPr/>
        </p:nvSpPr>
        <p:spPr>
          <a:xfrm>
            <a:off x="7259134" y="5610614"/>
            <a:ext cx="504056" cy="73866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F63DCF-1E55-B112-9EDF-1DE2E4F46689}"/>
              </a:ext>
            </a:extLst>
          </p:cNvPr>
          <p:cNvSpPr txBox="1"/>
          <p:nvPr/>
        </p:nvSpPr>
        <p:spPr>
          <a:xfrm>
            <a:off x="3848372" y="5543919"/>
            <a:ext cx="345638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ا    </a:t>
            </a: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      :      -2≤ س ≤ 3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صفر       :    في ما عدا ذلك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CF0E663-116E-A6CA-57B4-BDCA30B5D969}"/>
              </a:ext>
            </a:extLst>
          </p:cNvPr>
          <p:cNvSpPr txBox="1"/>
          <p:nvPr/>
        </p:nvSpPr>
        <p:spPr>
          <a:xfrm>
            <a:off x="6300192" y="4889255"/>
            <a:ext cx="26688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يمكن وضعها على الصورة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C2938FD-7262-148D-124F-2B74E457BAC6}"/>
              </a:ext>
            </a:extLst>
          </p:cNvPr>
          <p:cNvSpPr txBox="1"/>
          <p:nvPr/>
        </p:nvSpPr>
        <p:spPr>
          <a:xfrm>
            <a:off x="520306" y="6178026"/>
            <a:ext cx="34563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الدالة د تتبع التوزيع الاحتمال المنتظم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A019D590-BF81-052B-B90B-F808000C31C1}"/>
              </a:ext>
            </a:extLst>
          </p:cNvPr>
          <p:cNvSpPr txBox="1"/>
          <p:nvPr/>
        </p:nvSpPr>
        <p:spPr>
          <a:xfrm rot="10800000">
            <a:off x="4027226" y="6119360"/>
            <a:ext cx="544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.  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.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AE5459A7-0EA5-E1D0-030E-8E691BF186DB}"/>
              </a:ext>
            </a:extLst>
          </p:cNvPr>
          <p:cNvSpPr txBox="1"/>
          <p:nvPr/>
        </p:nvSpPr>
        <p:spPr>
          <a:xfrm rot="10800000">
            <a:off x="8424283" y="4134928"/>
            <a:ext cx="544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.  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.</a:t>
            </a:r>
          </a:p>
        </p:txBody>
      </p:sp>
      <p:sp>
        <p:nvSpPr>
          <p:cNvPr id="29" name="سهم: منحني لليمين 28">
            <a:extLst>
              <a:ext uri="{FF2B5EF4-FFF2-40B4-BE49-F238E27FC236}">
                <a16:creationId xmlns:a16="http://schemas.microsoft.com/office/drawing/2014/main" id="{AFA16155-42A3-9986-DF8F-F3537F85E622}"/>
              </a:ext>
            </a:extLst>
          </p:cNvPr>
          <p:cNvSpPr/>
          <p:nvPr/>
        </p:nvSpPr>
        <p:spPr>
          <a:xfrm>
            <a:off x="4093787" y="3189480"/>
            <a:ext cx="1229763" cy="2550137"/>
          </a:xfrm>
          <a:prstGeom prst="curved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59FFC369-611F-76F9-EEF9-7AE54BB9818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5323550" y="613686"/>
            <a:ext cx="917692" cy="1849866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80482E89-EA6F-F90A-0284-B46430A11A59}"/>
              </a:ext>
            </a:extLst>
          </p:cNvPr>
          <p:cNvSpPr/>
          <p:nvPr/>
        </p:nvSpPr>
        <p:spPr>
          <a:xfrm>
            <a:off x="6205337" y="2405924"/>
            <a:ext cx="245178" cy="393510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E807595D-EEC5-27B7-A833-D1BBB1443C76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4388590" y="683590"/>
            <a:ext cx="917692" cy="1849866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9D18AD3D-AB64-9D9F-AB1B-49229FB86306}"/>
              </a:ext>
            </a:extLst>
          </p:cNvPr>
          <p:cNvSpPr/>
          <p:nvPr/>
        </p:nvSpPr>
        <p:spPr>
          <a:xfrm>
            <a:off x="5270377" y="2475828"/>
            <a:ext cx="245178" cy="393510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4" grpId="0"/>
      <p:bldP spid="26" grpId="0"/>
      <p:bldP spid="27" grpId="0"/>
      <p:bldP spid="29" grpId="0" animBg="1"/>
      <p:bldP spid="32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8237D784-767B-5129-68BA-9DBCDE9D0906}"/>
              </a:ext>
            </a:extLst>
          </p:cNvPr>
          <p:cNvGrpSpPr/>
          <p:nvPr/>
        </p:nvGrpSpPr>
        <p:grpSpPr>
          <a:xfrm>
            <a:off x="2843808" y="173130"/>
            <a:ext cx="6130416" cy="1762865"/>
            <a:chOff x="2843808" y="173130"/>
            <a:chExt cx="6130416" cy="1762865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4F2D7E48-2D94-F935-5649-17BAA3B8E548}"/>
                </a:ext>
              </a:extLst>
            </p:cNvPr>
            <p:cNvGrpSpPr/>
            <p:nvPr/>
          </p:nvGrpSpPr>
          <p:grpSpPr>
            <a:xfrm>
              <a:off x="2843808" y="173130"/>
              <a:ext cx="6130416" cy="1762865"/>
              <a:chOff x="2843808" y="173130"/>
              <a:chExt cx="6130416" cy="1762865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3513464C-E4A5-ADDF-6CFE-D60E56689257}"/>
                  </a:ext>
                </a:extLst>
              </p:cNvPr>
              <p:cNvSpPr txBox="1"/>
              <p:nvPr/>
            </p:nvSpPr>
            <p:spPr>
              <a:xfrm>
                <a:off x="6200521" y="1422254"/>
                <a:ext cx="27737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جـ ) اوجد ل (-1 ≤ س ≤ 2)</a:t>
                </a:r>
              </a:p>
            </p:txBody>
          </p:sp>
          <p:grpSp>
            <p:nvGrpSpPr>
              <p:cNvPr id="3" name="مجموعة 2">
                <a:extLst>
                  <a:ext uri="{FF2B5EF4-FFF2-40B4-BE49-F238E27FC236}">
                    <a16:creationId xmlns:a16="http://schemas.microsoft.com/office/drawing/2014/main" id="{A485FF81-9D25-2564-CBCB-EB806CEE2030}"/>
                  </a:ext>
                </a:extLst>
              </p:cNvPr>
              <p:cNvGrpSpPr/>
              <p:nvPr/>
            </p:nvGrpSpPr>
            <p:grpSpPr>
              <a:xfrm>
                <a:off x="2843808" y="173130"/>
                <a:ext cx="6130416" cy="1762865"/>
                <a:chOff x="2843808" y="173130"/>
                <a:chExt cx="6130416" cy="1762865"/>
              </a:xfrm>
            </p:grpSpPr>
            <p:grpSp>
              <p:nvGrpSpPr>
                <p:cNvPr id="4" name="مجموعة 3">
                  <a:extLst>
                    <a:ext uri="{FF2B5EF4-FFF2-40B4-BE49-F238E27FC236}">
                      <a16:creationId xmlns:a16="http://schemas.microsoft.com/office/drawing/2014/main" id="{87BB4D55-6958-30A2-D64F-972580619B60}"/>
                    </a:ext>
                  </a:extLst>
                </p:cNvPr>
                <p:cNvGrpSpPr/>
                <p:nvPr/>
              </p:nvGrpSpPr>
              <p:grpSpPr>
                <a:xfrm>
                  <a:off x="2843808" y="173130"/>
                  <a:ext cx="6130416" cy="1762865"/>
                  <a:chOff x="2928214" y="201265"/>
                  <a:chExt cx="6130416" cy="1762865"/>
                </a:xfrm>
              </p:grpSpPr>
              <p:sp>
                <p:nvSpPr>
                  <p:cNvPr id="6" name="مربع نص 5">
                    <a:extLst>
                      <a:ext uri="{FF2B5EF4-FFF2-40B4-BE49-F238E27FC236}">
                        <a16:creationId xmlns:a16="http://schemas.microsoft.com/office/drawing/2014/main" id="{38C36133-32F6-48C5-81B3-7DECE4D474DA}"/>
                      </a:ext>
                    </a:extLst>
                  </p:cNvPr>
                  <p:cNvSpPr txBox="1"/>
                  <p:nvPr/>
                </p:nvSpPr>
                <p:spPr>
                  <a:xfrm>
                    <a:off x="6683987" y="711725"/>
                    <a:ext cx="1130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KW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ahoma" panose="020B0604030504040204" pitchFamily="34" charset="0"/>
                      </a:rPr>
                      <a:t>د(س) = </a:t>
                    </a:r>
                    <a:endParaRPr kumimoji="0" lang="ar-SA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" name="قوس كبير أيمن 6">
                    <a:extLst>
                      <a:ext uri="{FF2B5EF4-FFF2-40B4-BE49-F238E27FC236}">
                        <a16:creationId xmlns:a16="http://schemas.microsoft.com/office/drawing/2014/main" id="{0FB3BAE9-B977-E2C3-CD16-EE59CDFB9864}"/>
                      </a:ext>
                    </a:extLst>
                  </p:cNvPr>
                  <p:cNvSpPr/>
                  <p:nvPr/>
                </p:nvSpPr>
                <p:spPr>
                  <a:xfrm>
                    <a:off x="6371258" y="418132"/>
                    <a:ext cx="504056" cy="867179"/>
                  </a:xfrm>
                  <a:prstGeom prst="rightBrace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" name="مربع نص 7">
                    <a:extLst>
                      <a:ext uri="{FF2B5EF4-FFF2-40B4-BE49-F238E27FC236}">
                        <a16:creationId xmlns:a16="http://schemas.microsoft.com/office/drawing/2014/main" id="{E926A48C-7A53-4D9F-0740-72039FED0A24}"/>
                      </a:ext>
                    </a:extLst>
                  </p:cNvPr>
                  <p:cNvSpPr txBox="1"/>
                  <p:nvPr/>
                </p:nvSpPr>
                <p:spPr>
                  <a:xfrm>
                    <a:off x="2928214" y="360194"/>
                    <a:ext cx="3456384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KW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ahoma" panose="020B0604030504040204" pitchFamily="34" charset="0"/>
                      </a:rPr>
                      <a:t>1</a:t>
                    </a:r>
                    <a:r>
                      <a:rPr kumimoji="0" lang="ar-KW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ahoma" panose="020B0604030504040204" pitchFamily="34" charset="0"/>
                      </a:rPr>
                      <a:t>        :    -2 ≤ س ≤ 3  </a:t>
                    </a: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KW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ahoma" panose="020B0604030504040204" pitchFamily="34" charset="0"/>
                      </a:rPr>
                      <a:t>5 </a:t>
                    </a: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KW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ahoma" panose="020B0604030504040204" pitchFamily="34" charset="0"/>
                      </a:rPr>
                      <a:t>صفر   :  في ما عدا ذلك</a:t>
                    </a:r>
                    <a:endParaRPr kumimoji="0" lang="ar-SA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" name="مستطيل: زوايا مستديرة 9">
                    <a:extLst>
                      <a:ext uri="{FF2B5EF4-FFF2-40B4-BE49-F238E27FC236}">
                        <a16:creationId xmlns:a16="http://schemas.microsoft.com/office/drawing/2014/main" id="{F345EE31-B816-5F38-AA8D-80AFD637F25F}"/>
                      </a:ext>
                    </a:extLst>
                  </p:cNvPr>
                  <p:cNvSpPr/>
                  <p:nvPr/>
                </p:nvSpPr>
                <p:spPr>
                  <a:xfrm>
                    <a:off x="2954215" y="201265"/>
                    <a:ext cx="6104415" cy="1762865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3333CC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مربع نص 4">
                  <a:extLst>
                    <a:ext uri="{FF2B5EF4-FFF2-40B4-BE49-F238E27FC236}">
                      <a16:creationId xmlns:a16="http://schemas.microsoft.com/office/drawing/2014/main" id="{5BD98F43-7F25-337C-5022-FAF090C291BA}"/>
                    </a:ext>
                  </a:extLst>
                </p:cNvPr>
                <p:cNvSpPr txBox="1"/>
                <p:nvPr/>
              </p:nvSpPr>
              <p:spPr>
                <a:xfrm>
                  <a:off x="7165059" y="283480"/>
                  <a:ext cx="16802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000" b="1" u="sng" dirty="0">
                      <a:solidFill>
                        <a:srgbClr val="3333CC"/>
                      </a:solidFill>
                    </a:rPr>
                    <a:t>تـابـع حـاولـ (25)</a:t>
                  </a:r>
                  <a:endParaRPr lang="en-US" sz="2000" b="1" u="sng" dirty="0">
                    <a:solidFill>
                      <a:srgbClr val="3333CC"/>
                    </a:solidFill>
                  </a:endParaRPr>
                </a:p>
              </p:txBody>
            </p:sp>
          </p:grp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E99A6D84-E3E6-6009-0A28-1EEE1C4D934D}"/>
                  </a:ext>
                </a:extLst>
              </p:cNvPr>
              <p:cNvSpPr txBox="1"/>
              <p:nvPr/>
            </p:nvSpPr>
            <p:spPr>
              <a:xfrm>
                <a:off x="3601818" y="1432467"/>
                <a:ext cx="187996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د) اوجد التوقع</a:t>
                </a:r>
                <a:endParaRPr kumimoji="0" lang="ar-SA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C17218C-610E-9CED-582C-4FE7B1D85F4D}"/>
                </a:ext>
              </a:extLst>
            </p:cNvPr>
            <p:cNvSpPr txBox="1"/>
            <p:nvPr/>
          </p:nvSpPr>
          <p:spPr>
            <a:xfrm>
              <a:off x="2843808" y="1422254"/>
              <a:ext cx="132384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و التباين</a:t>
              </a:r>
              <a:endPara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6459758-320B-24E2-DF61-600E1D2D24CC}"/>
              </a:ext>
            </a:extLst>
          </p:cNvPr>
          <p:cNvSpPr txBox="1"/>
          <p:nvPr/>
        </p:nvSpPr>
        <p:spPr>
          <a:xfrm>
            <a:off x="4951828" y="2308130"/>
            <a:ext cx="3968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مساحة المنطقة المظللة = 3×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</a:t>
            </a: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3  </a:t>
            </a: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          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14" name="جدول 9">
            <a:extLst>
              <a:ext uri="{FF2B5EF4-FFF2-40B4-BE49-F238E27FC236}">
                <a16:creationId xmlns:a16="http://schemas.microsoft.com/office/drawing/2014/main" id="{8504A13D-0DFB-1A70-BEF2-286FA47A7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45247"/>
              </p:ext>
            </p:extLst>
          </p:nvPr>
        </p:nvGraphicFramePr>
        <p:xfrm>
          <a:off x="73853" y="2316890"/>
          <a:ext cx="3402378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مربع نص 11">
            <a:extLst>
              <a:ext uri="{FF2B5EF4-FFF2-40B4-BE49-F238E27FC236}">
                <a16:creationId xmlns:a16="http://schemas.microsoft.com/office/drawing/2014/main" id="{35D7870B-4753-B121-4B6A-6E1181946ED2}"/>
              </a:ext>
            </a:extLst>
          </p:cNvPr>
          <p:cNvSpPr txBox="1"/>
          <p:nvPr/>
        </p:nvSpPr>
        <p:spPr>
          <a:xfrm>
            <a:off x="2904601" y="3096912"/>
            <a:ext cx="57606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س</a:t>
            </a:r>
            <a:endParaRPr kumimoji="0" lang="ar-S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6" name="مربع نص 13">
            <a:extLst>
              <a:ext uri="{FF2B5EF4-FFF2-40B4-BE49-F238E27FC236}">
                <a16:creationId xmlns:a16="http://schemas.microsoft.com/office/drawing/2014/main" id="{72789612-E9BF-2729-3E8A-94A91573EC6A}"/>
              </a:ext>
            </a:extLst>
          </p:cNvPr>
          <p:cNvSpPr txBox="1"/>
          <p:nvPr/>
        </p:nvSpPr>
        <p:spPr>
          <a:xfrm>
            <a:off x="1780060" y="3066978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7" name="مربع نص 14">
            <a:extLst>
              <a:ext uri="{FF2B5EF4-FFF2-40B4-BE49-F238E27FC236}">
                <a16:creationId xmlns:a16="http://schemas.microsoft.com/office/drawing/2014/main" id="{4BFE4B54-5FE4-7D3B-6D5A-C0844182BA9A}"/>
              </a:ext>
            </a:extLst>
          </p:cNvPr>
          <p:cNvSpPr txBox="1"/>
          <p:nvPr/>
        </p:nvSpPr>
        <p:spPr>
          <a:xfrm>
            <a:off x="2180089" y="306002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8" name="مربع نص 15">
            <a:extLst>
              <a:ext uri="{FF2B5EF4-FFF2-40B4-BE49-F238E27FC236}">
                <a16:creationId xmlns:a16="http://schemas.microsoft.com/office/drawing/2014/main" id="{5521672A-EAB2-9C53-7735-EC3FE694E4E0}"/>
              </a:ext>
            </a:extLst>
          </p:cNvPr>
          <p:cNvSpPr txBox="1"/>
          <p:nvPr/>
        </p:nvSpPr>
        <p:spPr>
          <a:xfrm>
            <a:off x="946903" y="3075149"/>
            <a:ext cx="3859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-1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مربع نص 16">
            <a:extLst>
              <a:ext uri="{FF2B5EF4-FFF2-40B4-BE49-F238E27FC236}">
                <a16:creationId xmlns:a16="http://schemas.microsoft.com/office/drawing/2014/main" id="{DC871AE7-D7B4-1B20-B4BF-EF66F8C34D0F}"/>
              </a:ext>
            </a:extLst>
          </p:cNvPr>
          <p:cNvSpPr txBox="1"/>
          <p:nvPr/>
        </p:nvSpPr>
        <p:spPr>
          <a:xfrm>
            <a:off x="465693" y="3086070"/>
            <a:ext cx="3859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-2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1DF14A-84BA-F400-B8AB-AC022F5F96D5}"/>
              </a:ext>
            </a:extLst>
          </p:cNvPr>
          <p:cNvSpPr txBox="1"/>
          <p:nvPr/>
        </p:nvSpPr>
        <p:spPr>
          <a:xfrm>
            <a:off x="2688576" y="3083321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D601415-ABA7-D4C3-60A4-EFC99F1C969F}"/>
              </a:ext>
            </a:extLst>
          </p:cNvPr>
          <p:cNvSpPr txBox="1"/>
          <p:nvPr/>
        </p:nvSpPr>
        <p:spPr>
          <a:xfrm>
            <a:off x="1063414" y="1950523"/>
            <a:ext cx="77181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</a:t>
            </a:r>
            <a:endParaRPr kumimoji="0" lang="ar-S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FA31D7A4-3A7F-5B79-6EC3-44F5049F0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94271"/>
              </p:ext>
            </p:extLst>
          </p:nvPr>
        </p:nvGraphicFramePr>
        <p:xfrm>
          <a:off x="1040794" y="2699522"/>
          <a:ext cx="1458162" cy="370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رابط كسهم مستقيم 17">
            <a:extLst>
              <a:ext uri="{FF2B5EF4-FFF2-40B4-BE49-F238E27FC236}">
                <a16:creationId xmlns:a16="http://schemas.microsoft.com/office/drawing/2014/main" id="{2C10AC84-0760-F26A-4486-CA982B2D906B}"/>
              </a:ext>
            </a:extLst>
          </p:cNvPr>
          <p:cNvCxnSpPr/>
          <p:nvPr/>
        </p:nvCxnSpPr>
        <p:spPr>
          <a:xfrm flipV="1">
            <a:off x="1542707" y="2334087"/>
            <a:ext cx="0" cy="100267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10">
            <a:extLst>
              <a:ext uri="{FF2B5EF4-FFF2-40B4-BE49-F238E27FC236}">
                <a16:creationId xmlns:a16="http://schemas.microsoft.com/office/drawing/2014/main" id="{EE2CA34E-5914-EAF3-E2D3-26C57B06B957}"/>
              </a:ext>
            </a:extLst>
          </p:cNvPr>
          <p:cNvCxnSpPr/>
          <p:nvPr/>
        </p:nvCxnSpPr>
        <p:spPr>
          <a:xfrm flipV="1">
            <a:off x="230121" y="3060023"/>
            <a:ext cx="3178537" cy="2604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12">
            <a:extLst>
              <a:ext uri="{FF2B5EF4-FFF2-40B4-BE49-F238E27FC236}">
                <a16:creationId xmlns:a16="http://schemas.microsoft.com/office/drawing/2014/main" id="{A4E62264-EE1C-031C-BAD0-B4D598D34988}"/>
              </a:ext>
            </a:extLst>
          </p:cNvPr>
          <p:cNvSpPr txBox="1"/>
          <p:nvPr/>
        </p:nvSpPr>
        <p:spPr>
          <a:xfrm>
            <a:off x="1109856" y="2182066"/>
            <a:ext cx="385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 </a:t>
            </a:r>
            <a:endParaRPr kumimoji="0" lang="ar-KW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5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AE865B4-4ED4-21EC-3C94-C7D3086035FF}"/>
              </a:ext>
            </a:extLst>
          </p:cNvPr>
          <p:cNvSpPr txBox="1"/>
          <p:nvPr/>
        </p:nvSpPr>
        <p:spPr>
          <a:xfrm>
            <a:off x="6183856" y="1982011"/>
            <a:ext cx="2773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جـ ) ل (-1 ≤ س ≤ 2)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01E2B62-5652-541A-4C7A-EAECA322658D}"/>
              </a:ext>
            </a:extLst>
          </p:cNvPr>
          <p:cNvSpPr txBox="1"/>
          <p:nvPr/>
        </p:nvSpPr>
        <p:spPr>
          <a:xfrm>
            <a:off x="5955022" y="2569590"/>
            <a:ext cx="277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5</a:t>
            </a:r>
            <a:endParaRPr lang="en-US" sz="2000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C9BBE85-E3C4-691D-FDC4-65F3FAB1877B}"/>
              </a:ext>
            </a:extLst>
          </p:cNvPr>
          <p:cNvSpPr txBox="1"/>
          <p:nvPr/>
        </p:nvSpPr>
        <p:spPr>
          <a:xfrm>
            <a:off x="5416765" y="2569590"/>
            <a:ext cx="277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5</a:t>
            </a:r>
            <a:endParaRPr lang="en-US" sz="2000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604B0EC-4659-2410-A490-8170F22847E2}"/>
              </a:ext>
            </a:extLst>
          </p:cNvPr>
          <p:cNvSpPr txBox="1"/>
          <p:nvPr/>
        </p:nvSpPr>
        <p:spPr>
          <a:xfrm>
            <a:off x="7555396" y="4194701"/>
            <a:ext cx="1191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د) التوقع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C0DBF142-4CD0-16E7-B7A7-156E98B2583A}"/>
                  </a:ext>
                </a:extLst>
              </p:cNvPr>
              <p:cNvSpPr txBox="1"/>
              <p:nvPr/>
            </p:nvSpPr>
            <p:spPr>
              <a:xfrm>
                <a:off x="7041673" y="412083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𝝁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C0DBF142-4CD0-16E7-B7A7-156E98B2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673" y="4120834"/>
                <a:ext cx="93610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0A45010-669E-6CA8-2A9E-5DF1C8CE4328}"/>
              </a:ext>
            </a:extLst>
          </p:cNvPr>
          <p:cNvSpPr txBox="1"/>
          <p:nvPr/>
        </p:nvSpPr>
        <p:spPr>
          <a:xfrm>
            <a:off x="5716500" y="4117270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أ + ب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4589B0D-9EE2-6DA7-A302-71E619AA551B}"/>
              </a:ext>
            </a:extLst>
          </p:cNvPr>
          <p:cNvSpPr txBox="1"/>
          <p:nvPr/>
        </p:nvSpPr>
        <p:spPr>
          <a:xfrm>
            <a:off x="5955022" y="4791957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-2 + 3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016EF9F-384B-8639-7FEB-B0543FBEC0D0}"/>
              </a:ext>
            </a:extLst>
          </p:cNvPr>
          <p:cNvSpPr txBox="1"/>
          <p:nvPr/>
        </p:nvSpPr>
        <p:spPr>
          <a:xfrm>
            <a:off x="2095220" y="4194701"/>
            <a:ext cx="1323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التباين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2FED8CC-0E93-866F-4E36-364656AA7804}"/>
              </a:ext>
            </a:extLst>
          </p:cNvPr>
          <p:cNvSpPr txBox="1"/>
          <p:nvPr/>
        </p:nvSpPr>
        <p:spPr>
          <a:xfrm>
            <a:off x="430025" y="4172543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(ب – أ)</a:t>
            </a:r>
            <a:r>
              <a:rPr kumimoji="0" lang="ar-KW" sz="2000" i="0" u="sng" strike="noStrike" kern="1200" cap="none" spc="0" normalizeH="0" baseline="3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660D0F2-4F15-52E9-9406-DED6C95C549F}"/>
                  </a:ext>
                </a:extLst>
              </p:cNvPr>
              <p:cNvSpPr txBox="1"/>
              <p:nvPr/>
            </p:nvSpPr>
            <p:spPr>
              <a:xfrm>
                <a:off x="1769875" y="415107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K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kumimoji="0" lang="ar-SA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𝝈</m:t>
                    </m:r>
                    <m:r>
                      <a:rPr kumimoji="0" lang="ar-K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ar-K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 </a:t>
                </a:r>
                <a:r>
                  <a:rPr kumimoji="0" lang="ar-KW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2</a:t>
                </a:r>
                <a:endParaRPr kumimoji="0" lang="ar-SA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660D0F2-4F15-52E9-9406-DED6C95C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75" y="4151076"/>
                <a:ext cx="936104" cy="461665"/>
              </a:xfrm>
              <a:prstGeom prst="rect">
                <a:avLst/>
              </a:prstGeom>
              <a:blipFill>
                <a:blip r:embed="rId3"/>
                <a:stretch>
                  <a:fillRect t="-9211" r="-1039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418D3F5-A133-12EE-57EB-499E5DB63F69}"/>
              </a:ext>
            </a:extLst>
          </p:cNvPr>
          <p:cNvSpPr txBox="1"/>
          <p:nvPr/>
        </p:nvSpPr>
        <p:spPr>
          <a:xfrm>
            <a:off x="571774" y="4901896"/>
            <a:ext cx="21310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(3 – </a:t>
            </a:r>
            <a:r>
              <a:rPr kumimoji="0" lang="ar-KW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(-2)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</a:t>
            </a:r>
            <a:r>
              <a:rPr kumimoji="0" lang="ar-KW" sz="2000" i="0" u="sng" strike="noStrike" kern="1200" cap="none" spc="0" normalizeH="0" baseline="3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790A950-91BA-6E0B-6C12-F03238A8CE4F}"/>
              </a:ext>
            </a:extLst>
          </p:cNvPr>
          <p:cNvSpPr txBox="1"/>
          <p:nvPr/>
        </p:nvSpPr>
        <p:spPr>
          <a:xfrm>
            <a:off x="-51670" y="4965993"/>
            <a:ext cx="14088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25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942592A-6C7C-403A-84EE-B40DEA68BBB7}"/>
              </a:ext>
            </a:extLst>
          </p:cNvPr>
          <p:cNvSpPr txBox="1"/>
          <p:nvPr/>
        </p:nvSpPr>
        <p:spPr>
          <a:xfrm>
            <a:off x="5454302" y="4799540"/>
            <a:ext cx="10014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1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2B441996-8AA5-5389-6CCC-310F397E3AEF}"/>
              </a:ext>
            </a:extLst>
          </p:cNvPr>
          <p:cNvCxnSpPr>
            <a:cxnSpLocks/>
          </p:cNvCxnSpPr>
          <p:nvPr/>
        </p:nvCxnSpPr>
        <p:spPr>
          <a:xfrm>
            <a:off x="4325449" y="3800533"/>
            <a:ext cx="0" cy="2946884"/>
          </a:xfrm>
          <a:prstGeom prst="line">
            <a:avLst/>
          </a:prstGeom>
          <a:ln w="28575">
            <a:solidFill>
              <a:srgbClr val="FF33C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3F08D061-DE7B-A1C1-F321-277554B098CF}"/>
              </a:ext>
            </a:extLst>
          </p:cNvPr>
          <p:cNvCxnSpPr>
            <a:cxnSpLocks/>
          </p:cNvCxnSpPr>
          <p:nvPr/>
        </p:nvCxnSpPr>
        <p:spPr>
          <a:xfrm flipH="1">
            <a:off x="0" y="3800533"/>
            <a:ext cx="9051384" cy="0"/>
          </a:xfrm>
          <a:prstGeom prst="line">
            <a:avLst/>
          </a:prstGeom>
          <a:ln w="28575">
            <a:solidFill>
              <a:srgbClr val="FF33C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8ADD2BC5-E890-05ED-EC2D-F87361F72A68}"/>
                  </a:ext>
                </a:extLst>
              </p:cNvPr>
              <p:cNvSpPr txBox="1"/>
              <p:nvPr/>
            </p:nvSpPr>
            <p:spPr>
              <a:xfrm>
                <a:off x="5342283" y="3850657"/>
                <a:ext cx="318744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Calibri" panose="020F0502020204030204"/>
                    <a:cs typeface="Arial" pitchFamily="34" charset="0"/>
                  </a:rPr>
                  <a:t>ب = 3 ، أ = -2 </a:t>
                </a:r>
                <a14:m>
                  <m:oMath xmlns:m="http://schemas.openxmlformats.org/officeDocument/2006/math">
                    <m:r>
                      <a:rPr kumimoji="0" lang="ar-KW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←</m:t>
                    </m:r>
                  </m:oMath>
                </a14:m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8ADD2BC5-E890-05ED-EC2D-F87361F72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283" y="3850657"/>
                <a:ext cx="3187445" cy="400110"/>
              </a:xfrm>
              <a:prstGeom prst="rect">
                <a:avLst/>
              </a:prstGeom>
              <a:blipFill>
                <a:blip r:embed="rId4"/>
                <a:stretch>
                  <a:fillRect t="-7692" r="-2103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9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988E2EBB-4FD3-F1D5-6A0F-DB459389DBD2}"/>
              </a:ext>
            </a:extLst>
          </p:cNvPr>
          <p:cNvSpPr txBox="1"/>
          <p:nvPr/>
        </p:nvSpPr>
        <p:spPr>
          <a:xfrm>
            <a:off x="4422572" y="1814573"/>
            <a:ext cx="42924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أ)اثبت أن الدالة هي دالة كثافة احتمال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B16BCE4-5BB6-D7A9-4DEF-F7690215A504}"/>
              </a:ext>
            </a:extLst>
          </p:cNvPr>
          <p:cNvSpPr txBox="1"/>
          <p:nvPr/>
        </p:nvSpPr>
        <p:spPr>
          <a:xfrm>
            <a:off x="4082506" y="2624682"/>
            <a:ext cx="46724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لإثبات أن الدالة د هي دالة كثافة احتمال يجب اثبات أن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المساحة تحت المنحنى =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7FBC274-178A-8FBF-DBDA-C7725A8D4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077"/>
              </p:ext>
            </p:extLst>
          </p:nvPr>
        </p:nvGraphicFramePr>
        <p:xfrm>
          <a:off x="349196" y="2030567"/>
          <a:ext cx="3240000" cy="1620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7">
            <a:extLst>
              <a:ext uri="{FF2B5EF4-FFF2-40B4-BE49-F238E27FC236}">
                <a16:creationId xmlns:a16="http://schemas.microsoft.com/office/drawing/2014/main" id="{A6D9A97B-D16E-8504-0A5E-D0BE76772F2B}"/>
              </a:ext>
            </a:extLst>
          </p:cNvPr>
          <p:cNvGrpSpPr/>
          <p:nvPr/>
        </p:nvGrpSpPr>
        <p:grpSpPr>
          <a:xfrm>
            <a:off x="881291" y="1968125"/>
            <a:ext cx="2158911" cy="1178886"/>
            <a:chOff x="577456" y="1538835"/>
            <a:chExt cx="1878525" cy="1458117"/>
          </a:xfrm>
        </p:grpSpPr>
        <p:cxnSp>
          <p:nvCxnSpPr>
            <p:cNvPr id="10" name="رابط كسهم مستقيم 9">
              <a:extLst>
                <a:ext uri="{FF2B5EF4-FFF2-40B4-BE49-F238E27FC236}">
                  <a16:creationId xmlns:a16="http://schemas.microsoft.com/office/drawing/2014/main" id="{1BFDE1E0-D807-FE4C-F267-68F1991DF333}"/>
                </a:ext>
              </a:extLst>
            </p:cNvPr>
            <p:cNvCxnSpPr/>
            <p:nvPr/>
          </p:nvCxnSpPr>
          <p:spPr>
            <a:xfrm>
              <a:off x="583773" y="2952511"/>
              <a:ext cx="1872208" cy="1756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6DA306C3-8E2F-C07F-1EF9-1C3A1666DBE5}"/>
                </a:ext>
              </a:extLst>
            </p:cNvPr>
            <p:cNvCxnSpPr/>
            <p:nvPr/>
          </p:nvCxnSpPr>
          <p:spPr>
            <a:xfrm flipH="1" flipV="1">
              <a:off x="577456" y="1538835"/>
              <a:ext cx="3471" cy="1458117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مربع نص 9">
            <a:extLst>
              <a:ext uri="{FF2B5EF4-FFF2-40B4-BE49-F238E27FC236}">
                <a16:creationId xmlns:a16="http://schemas.microsoft.com/office/drawing/2014/main" id="{C88B7405-5188-E34D-05AB-37201D7E60AF}"/>
              </a:ext>
            </a:extLst>
          </p:cNvPr>
          <p:cNvSpPr txBox="1"/>
          <p:nvPr/>
        </p:nvSpPr>
        <p:spPr>
          <a:xfrm>
            <a:off x="6166692" y="217948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الحل: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A1D026B-6611-41B2-4FA7-13D1F57C2EE4}"/>
              </a:ext>
            </a:extLst>
          </p:cNvPr>
          <p:cNvSpPr txBox="1"/>
          <p:nvPr/>
        </p:nvSpPr>
        <p:spPr>
          <a:xfrm rot="10800000">
            <a:off x="8154064" y="5038662"/>
            <a:ext cx="544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.  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.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616C5EFF-0299-DC7C-44FD-AAC2628922D0}"/>
              </a:ext>
            </a:extLst>
          </p:cNvPr>
          <p:cNvSpPr txBox="1"/>
          <p:nvPr/>
        </p:nvSpPr>
        <p:spPr>
          <a:xfrm>
            <a:off x="5163763" y="5038662"/>
            <a:ext cx="2900570" cy="562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3333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الدالة د هي دالة كثافة احتمال.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3997B94-8A5C-482A-AB2C-63F14849A76E}"/>
              </a:ext>
            </a:extLst>
          </p:cNvPr>
          <p:cNvGrpSpPr/>
          <p:nvPr/>
        </p:nvGrpSpPr>
        <p:grpSpPr>
          <a:xfrm>
            <a:off x="2869809" y="173131"/>
            <a:ext cx="5954715" cy="1584444"/>
            <a:chOff x="2869809" y="173131"/>
            <a:chExt cx="5954715" cy="1584444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3267C469-3F0B-FE3D-B582-0AEFA8F3C671}"/>
                </a:ext>
              </a:extLst>
            </p:cNvPr>
            <p:cNvSpPr txBox="1"/>
            <p:nvPr/>
          </p:nvSpPr>
          <p:spPr>
            <a:xfrm>
              <a:off x="6948007" y="949459"/>
              <a:ext cx="11309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د(س) = </a:t>
              </a:r>
              <a:endPara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3" name="قوس كبير أيمن 2">
              <a:extLst>
                <a:ext uri="{FF2B5EF4-FFF2-40B4-BE49-F238E27FC236}">
                  <a16:creationId xmlns:a16="http://schemas.microsoft.com/office/drawing/2014/main" id="{5AA46240-51AC-D4B2-BC5B-B74F03A5FA47}"/>
                </a:ext>
              </a:extLst>
            </p:cNvPr>
            <p:cNvSpPr/>
            <p:nvPr/>
          </p:nvSpPr>
          <p:spPr>
            <a:xfrm>
              <a:off x="6418720" y="769944"/>
              <a:ext cx="504056" cy="844495"/>
            </a:xfrm>
            <a:prstGeom prst="rightBrace">
              <a:avLst/>
            </a:prstGeom>
            <a:ln w="28575">
              <a:solidFill>
                <a:srgbClr val="3333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D615ABF-60F4-A24D-3E27-F8F62292A628}"/>
                </a:ext>
              </a:extLst>
            </p:cNvPr>
            <p:cNvSpPr txBox="1"/>
            <p:nvPr/>
          </p:nvSpPr>
          <p:spPr>
            <a:xfrm>
              <a:off x="3000906" y="691109"/>
              <a:ext cx="345638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1</a:t>
              </a:r>
              <a:r>
                <a:rPr kumimoji="0" lang="ar-K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        :    0 ≤ س ≤ 3  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3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صفر   :  في ما عدا ذلك</a:t>
              </a:r>
              <a:endPara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ECCB2D1-0323-84A1-F9F3-AFAAB84477F3}"/>
                </a:ext>
              </a:extLst>
            </p:cNvPr>
            <p:cNvSpPr txBox="1"/>
            <p:nvPr/>
          </p:nvSpPr>
          <p:spPr>
            <a:xfrm>
              <a:off x="3040202" y="236901"/>
              <a:ext cx="518572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الدالة د تتبع التوزيع الاحتمالي المنتظم وهي معرفة كما يلي:</a:t>
              </a: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34DDB758-0B68-172F-DBA9-647865F7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240" y="284165"/>
              <a:ext cx="475284" cy="400110"/>
            </a:xfrm>
            <a:prstGeom prst="rect">
              <a:avLst/>
            </a:prstGeom>
          </p:spPr>
        </p:pic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BE698A7F-8B39-2742-632A-C9F50C4DBE8A}"/>
                </a:ext>
              </a:extLst>
            </p:cNvPr>
            <p:cNvSpPr/>
            <p:nvPr/>
          </p:nvSpPr>
          <p:spPr>
            <a:xfrm>
              <a:off x="2869809" y="173131"/>
              <a:ext cx="5954715" cy="1584444"/>
            </a:xfrm>
            <a:prstGeom prst="roundRect">
              <a:avLst/>
            </a:prstGeom>
            <a:noFill/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6E99FF7-1DCA-2799-4E20-354583C25242}"/>
              </a:ext>
            </a:extLst>
          </p:cNvPr>
          <p:cNvSpPr txBox="1"/>
          <p:nvPr/>
        </p:nvSpPr>
        <p:spPr>
          <a:xfrm>
            <a:off x="2809942" y="3123957"/>
            <a:ext cx="5760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س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DF5E484-73E2-44C4-258C-91DF6A16A1F2}"/>
              </a:ext>
            </a:extLst>
          </p:cNvPr>
          <p:cNvSpPr txBox="1"/>
          <p:nvPr/>
        </p:nvSpPr>
        <p:spPr>
          <a:xfrm>
            <a:off x="468271" y="1611872"/>
            <a:ext cx="771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0DEFC60-A0C7-7B97-3CC0-0BFB69A65ABF}"/>
              </a:ext>
            </a:extLst>
          </p:cNvPr>
          <p:cNvSpPr txBox="1"/>
          <p:nvPr/>
        </p:nvSpPr>
        <p:spPr>
          <a:xfrm>
            <a:off x="1681164" y="320945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4A8AD6C-5E8F-D605-3266-2D2B77165CC8}"/>
              </a:ext>
            </a:extLst>
          </p:cNvPr>
          <p:cNvSpPr txBox="1"/>
          <p:nvPr/>
        </p:nvSpPr>
        <p:spPr>
          <a:xfrm>
            <a:off x="278113" y="2421137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 </a:t>
            </a:r>
            <a:endParaRPr kumimoji="0" lang="ar-KW" sz="1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7AA0E76-DECF-4C97-4B5B-8D2C49338EF6}"/>
              </a:ext>
            </a:extLst>
          </p:cNvPr>
          <p:cNvSpPr txBox="1"/>
          <p:nvPr/>
        </p:nvSpPr>
        <p:spPr>
          <a:xfrm>
            <a:off x="1182405" y="320945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7488574-36ED-0ADA-8C41-9F0C778F08C3}"/>
              </a:ext>
            </a:extLst>
          </p:cNvPr>
          <p:cNvSpPr txBox="1"/>
          <p:nvPr/>
        </p:nvSpPr>
        <p:spPr>
          <a:xfrm>
            <a:off x="2225296" y="3209452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EB158F8-7CD9-AFFF-A50C-7E003537839B}"/>
              </a:ext>
            </a:extLst>
          </p:cNvPr>
          <p:cNvSpPr txBox="1"/>
          <p:nvPr/>
        </p:nvSpPr>
        <p:spPr>
          <a:xfrm>
            <a:off x="590198" y="3159887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0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49E1642C-C8CA-A152-6D3F-4895D058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62890"/>
              </p:ext>
            </p:extLst>
          </p:nvPr>
        </p:nvGraphicFramePr>
        <p:xfrm>
          <a:off x="899039" y="2593210"/>
          <a:ext cx="1591785" cy="500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595">
                  <a:extLst>
                    <a:ext uri="{9D8B030D-6E8A-4147-A177-3AD203B41FA5}">
                      <a16:colId xmlns:a16="http://schemas.microsoft.com/office/drawing/2014/main" val="1223544215"/>
                    </a:ext>
                  </a:extLst>
                </a:gridCol>
                <a:gridCol w="530595">
                  <a:extLst>
                    <a:ext uri="{9D8B030D-6E8A-4147-A177-3AD203B41FA5}">
                      <a16:colId xmlns:a16="http://schemas.microsoft.com/office/drawing/2014/main" val="1514043402"/>
                    </a:ext>
                  </a:extLst>
                </a:gridCol>
                <a:gridCol w="530595">
                  <a:extLst>
                    <a:ext uri="{9D8B030D-6E8A-4147-A177-3AD203B41FA5}">
                      <a16:colId xmlns:a16="http://schemas.microsoft.com/office/drawing/2014/main" val="527947546"/>
                    </a:ext>
                  </a:extLst>
                </a:gridCol>
              </a:tblGrid>
              <a:tr h="500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01737"/>
                  </a:ext>
                </a:extLst>
              </a:tr>
            </a:tbl>
          </a:graphicData>
        </a:graphic>
      </p:graphicFrame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75315B9-1A94-03D0-800F-4A60365A8F18}"/>
              </a:ext>
            </a:extLst>
          </p:cNvPr>
          <p:cNvSpPr txBox="1"/>
          <p:nvPr/>
        </p:nvSpPr>
        <p:spPr>
          <a:xfrm>
            <a:off x="4725510" y="3416431"/>
            <a:ext cx="3861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مساحة المنطقة المستطيلة = الطول × العرض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682ACF34-B4E2-FD20-9392-5799AEB4BB7D}"/>
              </a:ext>
            </a:extLst>
          </p:cNvPr>
          <p:cNvGrpSpPr/>
          <p:nvPr/>
        </p:nvGrpSpPr>
        <p:grpSpPr>
          <a:xfrm>
            <a:off x="5629804" y="3911531"/>
            <a:ext cx="396262" cy="664029"/>
            <a:chOff x="2652775" y="5754281"/>
            <a:chExt cx="396262" cy="664029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14DA7939-FB4D-B589-F18B-2BA6B4436FBF}"/>
                </a:ext>
              </a:extLst>
            </p:cNvPr>
            <p:cNvSpPr txBox="1"/>
            <p:nvPr/>
          </p:nvSpPr>
          <p:spPr>
            <a:xfrm>
              <a:off x="2685388" y="575428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D17D91BA-DB67-3171-4CF8-F9D6BD9B026C}"/>
                </a:ext>
              </a:extLst>
            </p:cNvPr>
            <p:cNvSpPr txBox="1"/>
            <p:nvPr/>
          </p:nvSpPr>
          <p:spPr>
            <a:xfrm>
              <a:off x="2652775" y="601820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3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E68E2FF-5939-A3BC-A34C-55904AE35A98}"/>
                </a:ext>
              </a:extLst>
            </p:cNvPr>
            <p:cNvSpPr txBox="1"/>
            <p:nvPr/>
          </p:nvSpPr>
          <p:spPr>
            <a:xfrm>
              <a:off x="2652775" y="582831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ــــ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9833F2E-F947-70A7-D35A-758DD49EBEAB}"/>
              </a:ext>
            </a:extLst>
          </p:cNvPr>
          <p:cNvSpPr txBox="1"/>
          <p:nvPr/>
        </p:nvSpPr>
        <p:spPr>
          <a:xfrm>
            <a:off x="6377732" y="397643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0E888D1-6C78-EE46-8BD6-026983EADE94}"/>
              </a:ext>
            </a:extLst>
          </p:cNvPr>
          <p:cNvSpPr txBox="1"/>
          <p:nvPr/>
        </p:nvSpPr>
        <p:spPr>
          <a:xfrm>
            <a:off x="6026066" y="396900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×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620B783-AF0D-7393-0DBF-199BCC81576B}"/>
              </a:ext>
            </a:extLst>
          </p:cNvPr>
          <p:cNvSpPr txBox="1"/>
          <p:nvPr/>
        </p:nvSpPr>
        <p:spPr>
          <a:xfrm>
            <a:off x="6718485" y="396044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42363E5-402D-6FF3-B1B6-0123317696A0}"/>
              </a:ext>
            </a:extLst>
          </p:cNvPr>
          <p:cNvSpPr txBox="1"/>
          <p:nvPr/>
        </p:nvSpPr>
        <p:spPr>
          <a:xfrm>
            <a:off x="5219114" y="40169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8EBF421-682E-426C-1957-7B73F0D6D8FC}"/>
              </a:ext>
            </a:extLst>
          </p:cNvPr>
          <p:cNvSpPr txBox="1"/>
          <p:nvPr/>
        </p:nvSpPr>
        <p:spPr>
          <a:xfrm>
            <a:off x="5004104" y="40121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61353C2-84D7-01CA-6B29-34B8961F0D30}"/>
              </a:ext>
            </a:extLst>
          </p:cNvPr>
          <p:cNvSpPr txBox="1"/>
          <p:nvPr/>
        </p:nvSpPr>
        <p:spPr>
          <a:xfrm>
            <a:off x="3959939" y="400949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7030A0"/>
                </a:solidFill>
              </a:rPr>
              <a:t>وحدة مربعة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B5ECD05-D82C-15D8-7656-4EF2B62FE210}"/>
              </a:ext>
            </a:extLst>
          </p:cNvPr>
          <p:cNvSpPr txBox="1"/>
          <p:nvPr/>
        </p:nvSpPr>
        <p:spPr>
          <a:xfrm>
            <a:off x="4514848" y="307915"/>
            <a:ext cx="4303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ب )  ل (1 ≤ س ≤ 2) = </a:t>
            </a: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مساحة المنطقة المظللة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6CF9027-AF51-5342-7D81-822EA2EDDA77}"/>
              </a:ext>
            </a:extLst>
          </p:cNvPr>
          <p:cNvSpPr txBox="1"/>
          <p:nvPr/>
        </p:nvSpPr>
        <p:spPr>
          <a:xfrm>
            <a:off x="3070540" y="2443061"/>
            <a:ext cx="1386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جـ ) التوقع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0686ACF6-C06C-A313-4D64-2DA210531705}"/>
                  </a:ext>
                </a:extLst>
              </p:cNvPr>
              <p:cNvSpPr txBox="1"/>
              <p:nvPr/>
            </p:nvSpPr>
            <p:spPr>
              <a:xfrm>
                <a:off x="2664471" y="242722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𝜇</m:t>
                      </m:r>
                    </m:oMath>
                  </m:oMathPara>
                </a14:m>
                <a:endParaRPr kumimoji="0" lang="ar-SA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0686ACF6-C06C-A313-4D64-2DA21053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471" y="2427226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id="{6B6CA436-8341-1B3B-1D4E-B7B469A2E73B}"/>
              </a:ext>
            </a:extLst>
          </p:cNvPr>
          <p:cNvSpPr txBox="1"/>
          <p:nvPr/>
        </p:nvSpPr>
        <p:spPr>
          <a:xfrm>
            <a:off x="1142528" y="2516466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أ + ب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B63F226-64A2-E480-F515-6EFBA50AB139}"/>
              </a:ext>
            </a:extLst>
          </p:cNvPr>
          <p:cNvSpPr txBox="1"/>
          <p:nvPr/>
        </p:nvSpPr>
        <p:spPr>
          <a:xfrm>
            <a:off x="-9600" y="2566196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0+ 3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51F9D7-246C-128A-45DE-B89BF0C94AD9}"/>
              </a:ext>
            </a:extLst>
          </p:cNvPr>
          <p:cNvSpPr txBox="1"/>
          <p:nvPr/>
        </p:nvSpPr>
        <p:spPr>
          <a:xfrm>
            <a:off x="2637729" y="3510529"/>
            <a:ext cx="1323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- التباين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83B74B2-A2AD-510C-9CF8-A896EEBB0427}"/>
              </a:ext>
            </a:extLst>
          </p:cNvPr>
          <p:cNvSpPr txBox="1"/>
          <p:nvPr/>
        </p:nvSpPr>
        <p:spPr>
          <a:xfrm>
            <a:off x="1222589" y="3553602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(ب – أ)</a:t>
            </a:r>
            <a:r>
              <a:rPr kumimoji="0" lang="ar-KW" sz="2000" i="0" u="sng" strike="noStrike" kern="1200" cap="none" spc="0" normalizeH="0" baseline="3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6314D06-C03A-C49E-06A3-F65658E30CF9}"/>
                  </a:ext>
                </a:extLst>
              </p:cNvPr>
              <p:cNvSpPr txBox="1"/>
              <p:nvPr/>
            </p:nvSpPr>
            <p:spPr>
              <a:xfrm>
                <a:off x="2438997" y="356611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KW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kumimoji="0" lang="ar-SA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𝜎</m:t>
                    </m:r>
                    <m:r>
                      <a:rPr kumimoji="0" lang="ar-KW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ar-KW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cs typeface="Arial" pitchFamily="34" charset="0"/>
                  </a:rPr>
                  <a:t> </a:t>
                </a:r>
                <a:r>
                  <a:rPr kumimoji="0" lang="ar-KW" sz="200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cs typeface="Arial" pitchFamily="34" charset="0"/>
                  </a:rPr>
                  <a:t>2</a:t>
                </a:r>
                <a:endParaRPr kumimoji="0" lang="ar-SA" sz="2000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6314D06-C03A-C49E-06A3-F65658E30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97" y="3566115"/>
                <a:ext cx="936104" cy="400110"/>
              </a:xfrm>
              <a:prstGeom prst="rect">
                <a:avLst/>
              </a:prstGeom>
              <a:blipFill>
                <a:blip r:embed="rId3"/>
                <a:stretch>
                  <a:fillRect t="-7576" r="-714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9989DE-8C08-B6BA-206D-01B69B4F7A36}"/>
              </a:ext>
            </a:extLst>
          </p:cNvPr>
          <p:cNvSpPr txBox="1"/>
          <p:nvPr/>
        </p:nvSpPr>
        <p:spPr>
          <a:xfrm>
            <a:off x="2794986" y="4176013"/>
            <a:ext cx="13238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(3 –0)</a:t>
            </a:r>
            <a:r>
              <a:rPr kumimoji="0" lang="ar-KW" sz="2000" i="0" u="sng" strike="noStrike" kern="1200" cap="none" spc="0" normalizeH="0" baseline="3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4F1CC5-E636-DFF1-CFB7-B0577D31BA81}"/>
              </a:ext>
            </a:extLst>
          </p:cNvPr>
          <p:cNvSpPr txBox="1"/>
          <p:nvPr/>
        </p:nvSpPr>
        <p:spPr>
          <a:xfrm>
            <a:off x="2015168" y="4256288"/>
            <a:ext cx="7937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9     </a:t>
            </a: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12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8A9B40-4B1D-48E6-B4AF-02030FC158B6}"/>
              </a:ext>
            </a:extLst>
          </p:cNvPr>
          <p:cNvSpPr txBox="1"/>
          <p:nvPr/>
        </p:nvSpPr>
        <p:spPr>
          <a:xfrm>
            <a:off x="-369947" y="2678426"/>
            <a:ext cx="10014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3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13" name="Table 34">
            <a:extLst>
              <a:ext uri="{FF2B5EF4-FFF2-40B4-BE49-F238E27FC236}">
                <a16:creationId xmlns:a16="http://schemas.microsoft.com/office/drawing/2014/main" id="{05E63860-1F88-CAD9-7380-A79EF86CB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3437"/>
              </p:ext>
            </p:extLst>
          </p:nvPr>
        </p:nvGraphicFramePr>
        <p:xfrm>
          <a:off x="6670440" y="1512628"/>
          <a:ext cx="540000" cy="58427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7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4ED1FCF-B964-99FF-7B28-DD7BDA23A8DA}"/>
              </a:ext>
            </a:extLst>
          </p:cNvPr>
          <p:cNvSpPr txBox="1"/>
          <p:nvPr/>
        </p:nvSpPr>
        <p:spPr>
          <a:xfrm>
            <a:off x="1107761" y="4329240"/>
            <a:ext cx="79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= </a:t>
            </a:r>
            <a:r>
              <a:rPr kumimoji="0" lang="ar-KW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3</a:t>
            </a:r>
            <a:endParaRPr kumimoji="0" lang="ar-K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4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70DC9B9B-C3F4-474B-8F38-2D8570972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93185"/>
              </p:ext>
            </p:extLst>
          </p:nvPr>
        </p:nvGraphicFramePr>
        <p:xfrm>
          <a:off x="5610965" y="991097"/>
          <a:ext cx="3240000" cy="1620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7">
            <a:extLst>
              <a:ext uri="{FF2B5EF4-FFF2-40B4-BE49-F238E27FC236}">
                <a16:creationId xmlns:a16="http://schemas.microsoft.com/office/drawing/2014/main" id="{70FBF224-D7B6-B741-C886-D3533F992ABB}"/>
              </a:ext>
            </a:extLst>
          </p:cNvPr>
          <p:cNvGrpSpPr/>
          <p:nvPr/>
        </p:nvGrpSpPr>
        <p:grpSpPr>
          <a:xfrm>
            <a:off x="6143060" y="928655"/>
            <a:ext cx="2158911" cy="1178886"/>
            <a:chOff x="577456" y="1538835"/>
            <a:chExt cx="1878525" cy="1458117"/>
          </a:xfrm>
        </p:grpSpPr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97C17A23-B494-CDA0-5500-416987F30756}"/>
                </a:ext>
              </a:extLst>
            </p:cNvPr>
            <p:cNvCxnSpPr/>
            <p:nvPr/>
          </p:nvCxnSpPr>
          <p:spPr>
            <a:xfrm>
              <a:off x="583773" y="2952511"/>
              <a:ext cx="1872208" cy="1756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كسهم مستقيم 17">
              <a:extLst>
                <a:ext uri="{FF2B5EF4-FFF2-40B4-BE49-F238E27FC236}">
                  <a16:creationId xmlns:a16="http://schemas.microsoft.com/office/drawing/2014/main" id="{0B602446-5083-BE60-4227-A4EAA5BE8932}"/>
                </a:ext>
              </a:extLst>
            </p:cNvPr>
            <p:cNvCxnSpPr/>
            <p:nvPr/>
          </p:nvCxnSpPr>
          <p:spPr>
            <a:xfrm flipH="1" flipV="1">
              <a:off x="577456" y="1538835"/>
              <a:ext cx="3471" cy="1458117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2EEA633-0967-CB36-84FF-AF898B59ADE7}"/>
              </a:ext>
            </a:extLst>
          </p:cNvPr>
          <p:cNvSpPr txBox="1"/>
          <p:nvPr/>
        </p:nvSpPr>
        <p:spPr>
          <a:xfrm>
            <a:off x="8071711" y="2084487"/>
            <a:ext cx="5760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س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25C3746-3439-1FB2-9152-E987E35E3652}"/>
              </a:ext>
            </a:extLst>
          </p:cNvPr>
          <p:cNvSpPr txBox="1"/>
          <p:nvPr/>
        </p:nvSpPr>
        <p:spPr>
          <a:xfrm>
            <a:off x="5730040" y="572402"/>
            <a:ext cx="771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د(س)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60946AE-74DE-B52A-E236-F4DED351944C}"/>
              </a:ext>
            </a:extLst>
          </p:cNvPr>
          <p:cNvSpPr txBox="1"/>
          <p:nvPr/>
        </p:nvSpPr>
        <p:spPr>
          <a:xfrm>
            <a:off x="6942933" y="216998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2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0EB15C1-6ABB-0277-A016-00E597E10B37}"/>
              </a:ext>
            </a:extLst>
          </p:cNvPr>
          <p:cNvSpPr txBox="1"/>
          <p:nvPr/>
        </p:nvSpPr>
        <p:spPr>
          <a:xfrm>
            <a:off x="5539882" y="1381667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 </a:t>
            </a:r>
            <a:endParaRPr kumimoji="0" lang="ar-KW" sz="1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FD8A2EB-95E0-8113-808E-AD336D7AB365}"/>
              </a:ext>
            </a:extLst>
          </p:cNvPr>
          <p:cNvSpPr txBox="1"/>
          <p:nvPr/>
        </p:nvSpPr>
        <p:spPr>
          <a:xfrm>
            <a:off x="6444174" y="2169983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1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415A4F-2996-EEC6-25F2-36C6D361E503}"/>
              </a:ext>
            </a:extLst>
          </p:cNvPr>
          <p:cNvSpPr txBox="1"/>
          <p:nvPr/>
        </p:nvSpPr>
        <p:spPr>
          <a:xfrm>
            <a:off x="7487065" y="2169982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3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CFCEB5-F931-9AE6-0DEF-571DF74C4D9B}"/>
              </a:ext>
            </a:extLst>
          </p:cNvPr>
          <p:cNvSpPr txBox="1"/>
          <p:nvPr/>
        </p:nvSpPr>
        <p:spPr>
          <a:xfrm>
            <a:off x="5843263" y="2132831"/>
            <a:ext cx="2880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0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9112239-611F-4593-4EDB-CCE6F8485EC9}"/>
              </a:ext>
            </a:extLst>
          </p:cNvPr>
          <p:cNvSpPr txBox="1"/>
          <p:nvPr/>
        </p:nvSpPr>
        <p:spPr>
          <a:xfrm>
            <a:off x="1033275" y="1969927"/>
            <a:ext cx="18737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cs typeface="Arial" pitchFamily="34" charset="0"/>
              </a:rPr>
              <a:t>أ = 0 ، </a:t>
            </a:r>
            <a:r>
              <a:rPr lang="ar-KW" sz="2000" b="1" dirty="0">
                <a:solidFill>
                  <a:srgbClr val="3333CC"/>
                </a:solidFill>
                <a:latin typeface="Calibri" panose="020F0502020204030204"/>
                <a:cs typeface="Arial" pitchFamily="34" charset="0"/>
              </a:rPr>
              <a:t>ب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cs typeface="Arial" pitchFamily="34" charset="0"/>
              </a:rPr>
              <a:t> = 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CDE468E-2388-A770-3B23-B8B645292048}"/>
              </a:ext>
            </a:extLst>
          </p:cNvPr>
          <p:cNvGrpSpPr/>
          <p:nvPr/>
        </p:nvGrpSpPr>
        <p:grpSpPr>
          <a:xfrm>
            <a:off x="456560" y="126994"/>
            <a:ext cx="3806832" cy="1254673"/>
            <a:chOff x="4648104" y="2395967"/>
            <a:chExt cx="3806832" cy="1254673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3D091F9-909D-1F8D-2673-EE5C1822ECA9}"/>
                </a:ext>
              </a:extLst>
            </p:cNvPr>
            <p:cNvSpPr txBox="1"/>
            <p:nvPr/>
          </p:nvSpPr>
          <p:spPr>
            <a:xfrm>
              <a:off x="7502206" y="2881703"/>
              <a:ext cx="9527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د(س) = </a:t>
              </a:r>
              <a:endPara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7" name="قوس كبير أيمن 26">
              <a:extLst>
                <a:ext uri="{FF2B5EF4-FFF2-40B4-BE49-F238E27FC236}">
                  <a16:creationId xmlns:a16="http://schemas.microsoft.com/office/drawing/2014/main" id="{A5094CA7-C04F-1EC5-27EC-E4039A686777}"/>
                </a:ext>
              </a:extLst>
            </p:cNvPr>
            <p:cNvSpPr/>
            <p:nvPr/>
          </p:nvSpPr>
          <p:spPr>
            <a:xfrm>
              <a:off x="7084606" y="2698930"/>
              <a:ext cx="504056" cy="707886"/>
            </a:xfrm>
            <a:prstGeom prst="rightBrace">
              <a:avLst/>
            </a:prstGeom>
            <a:ln w="28575">
              <a:solidFill>
                <a:srgbClr val="3333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C51CA64A-B7FB-107B-AA10-F9FF7670EE0B}"/>
                </a:ext>
              </a:extLst>
            </p:cNvPr>
            <p:cNvSpPr txBox="1"/>
            <p:nvPr/>
          </p:nvSpPr>
          <p:spPr>
            <a:xfrm>
              <a:off x="4742542" y="2620094"/>
              <a:ext cx="23806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1</a:t>
              </a:r>
              <a:r>
                <a:rPr kumimoji="0" lang="ar-K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        :    0 ≤ س ≤ 3  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3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ahoma" panose="020B0604030504040204" pitchFamily="34" charset="0"/>
                </a:rPr>
                <a:t>صفر   :  في ما عدا ذلك</a:t>
              </a: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30" name="مستطيل: زوايا مستديرة 29">
              <a:extLst>
                <a:ext uri="{FF2B5EF4-FFF2-40B4-BE49-F238E27FC236}">
                  <a16:creationId xmlns:a16="http://schemas.microsoft.com/office/drawing/2014/main" id="{3502F921-E917-3353-E293-4827EC8874C8}"/>
                </a:ext>
              </a:extLst>
            </p:cNvPr>
            <p:cNvSpPr/>
            <p:nvPr/>
          </p:nvSpPr>
          <p:spPr>
            <a:xfrm>
              <a:off x="4648104" y="2395967"/>
              <a:ext cx="3806832" cy="1254673"/>
            </a:xfrm>
            <a:prstGeom prst="roundRect">
              <a:avLst>
                <a:gd name="adj" fmla="val 33926"/>
              </a:avLst>
            </a:prstGeom>
            <a:noFill/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4A951C02-2C45-AA85-D4C1-100CFE50A6EE}"/>
              </a:ext>
            </a:extLst>
          </p:cNvPr>
          <p:cNvCxnSpPr>
            <a:cxnSpLocks/>
          </p:cNvCxnSpPr>
          <p:nvPr/>
        </p:nvCxnSpPr>
        <p:spPr>
          <a:xfrm flipH="1" flipV="1">
            <a:off x="4646466" y="217495"/>
            <a:ext cx="113598" cy="5081061"/>
          </a:xfrm>
          <a:prstGeom prst="line">
            <a:avLst/>
          </a:prstGeom>
          <a:ln w="28575">
            <a:solidFill>
              <a:srgbClr val="3333C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2D481AA0-6AC3-E26D-C928-82B24A8022BA}"/>
              </a:ext>
            </a:extLst>
          </p:cNvPr>
          <p:cNvGrpSpPr/>
          <p:nvPr/>
        </p:nvGrpSpPr>
        <p:grpSpPr>
          <a:xfrm>
            <a:off x="7102127" y="3414057"/>
            <a:ext cx="396262" cy="664029"/>
            <a:chOff x="2652775" y="5754281"/>
            <a:chExt cx="396262" cy="664029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7EC458EC-9835-0A69-25BE-6C9E5415262C}"/>
                </a:ext>
              </a:extLst>
            </p:cNvPr>
            <p:cNvSpPr txBox="1"/>
            <p:nvPr/>
          </p:nvSpPr>
          <p:spPr>
            <a:xfrm>
              <a:off x="2685388" y="575428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9A9B526-FEAC-69D0-9352-6B608EF801C8}"/>
                </a:ext>
              </a:extLst>
            </p:cNvPr>
            <p:cNvSpPr txBox="1"/>
            <p:nvPr/>
          </p:nvSpPr>
          <p:spPr>
            <a:xfrm>
              <a:off x="2652775" y="601820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3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E2FD9EA-953A-7221-1696-6B90EC919005}"/>
                </a:ext>
              </a:extLst>
            </p:cNvPr>
            <p:cNvSpPr txBox="1"/>
            <p:nvPr/>
          </p:nvSpPr>
          <p:spPr>
            <a:xfrm>
              <a:off x="2652775" y="582831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ــــ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F17C97B-489C-C35E-EBFB-83C0D6F851F8}"/>
              </a:ext>
            </a:extLst>
          </p:cNvPr>
          <p:cNvSpPr txBox="1"/>
          <p:nvPr/>
        </p:nvSpPr>
        <p:spPr>
          <a:xfrm>
            <a:off x="7850055" y="347895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192E680-D387-8DF3-257E-F81904C590A9}"/>
              </a:ext>
            </a:extLst>
          </p:cNvPr>
          <p:cNvSpPr txBox="1"/>
          <p:nvPr/>
        </p:nvSpPr>
        <p:spPr>
          <a:xfrm>
            <a:off x="7498389" y="347153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×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72F43E4-2750-7C36-7708-777DA90305B9}"/>
              </a:ext>
            </a:extLst>
          </p:cNvPr>
          <p:cNvSpPr txBox="1"/>
          <p:nvPr/>
        </p:nvSpPr>
        <p:spPr>
          <a:xfrm>
            <a:off x="8190808" y="346296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EAD2D99-19C4-723E-7F60-12272CFF939F}"/>
              </a:ext>
            </a:extLst>
          </p:cNvPr>
          <p:cNvSpPr txBox="1"/>
          <p:nvPr/>
        </p:nvSpPr>
        <p:spPr>
          <a:xfrm>
            <a:off x="6691437" y="351947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=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52F45F85-F10E-A38A-AB81-7D0FA9EE0FB7}"/>
              </a:ext>
            </a:extLst>
          </p:cNvPr>
          <p:cNvGrpSpPr/>
          <p:nvPr/>
        </p:nvGrpSpPr>
        <p:grpSpPr>
          <a:xfrm>
            <a:off x="6370103" y="3395770"/>
            <a:ext cx="396262" cy="664029"/>
            <a:chOff x="2652775" y="5754281"/>
            <a:chExt cx="396262" cy="664029"/>
          </a:xfrm>
        </p:grpSpPr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22BFF084-FE58-EBB4-A5B7-EB0DE4CDDE04}"/>
                </a:ext>
              </a:extLst>
            </p:cNvPr>
            <p:cNvSpPr txBox="1"/>
            <p:nvPr/>
          </p:nvSpPr>
          <p:spPr>
            <a:xfrm>
              <a:off x="2685388" y="575428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710FB993-FF2C-47BC-6403-C4274D6CD6F7}"/>
                </a:ext>
              </a:extLst>
            </p:cNvPr>
            <p:cNvSpPr txBox="1"/>
            <p:nvPr/>
          </p:nvSpPr>
          <p:spPr>
            <a:xfrm>
              <a:off x="2652775" y="601820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3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F47D92AA-2AE2-9E8B-74A4-620C08E95C77}"/>
                </a:ext>
              </a:extLst>
            </p:cNvPr>
            <p:cNvSpPr txBox="1"/>
            <p:nvPr/>
          </p:nvSpPr>
          <p:spPr>
            <a:xfrm>
              <a:off x="2652775" y="582831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ــــ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F4F16C0-63FA-FC18-9907-13B3B6AB02CE}"/>
              </a:ext>
            </a:extLst>
          </p:cNvPr>
          <p:cNvSpPr txBox="1"/>
          <p:nvPr/>
        </p:nvSpPr>
        <p:spPr>
          <a:xfrm>
            <a:off x="5229656" y="353077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7030A0"/>
                </a:solidFill>
              </a:rPr>
              <a:t>وحدة مربعة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C8DE232E-7E8B-0A6E-3DC4-8C8680E6BE8B}"/>
              </a:ext>
            </a:extLst>
          </p:cNvPr>
          <p:cNvCxnSpPr>
            <a:cxnSpLocks/>
          </p:cNvCxnSpPr>
          <p:nvPr/>
        </p:nvCxnSpPr>
        <p:spPr>
          <a:xfrm flipH="1" flipV="1">
            <a:off x="1260193" y="625850"/>
            <a:ext cx="409944" cy="1317935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BDC95CCD-08E0-24F5-7742-A4E6E85691AA}"/>
              </a:ext>
            </a:extLst>
          </p:cNvPr>
          <p:cNvCxnSpPr>
            <a:cxnSpLocks/>
          </p:cNvCxnSpPr>
          <p:nvPr/>
        </p:nvCxnSpPr>
        <p:spPr>
          <a:xfrm flipH="1" flipV="1">
            <a:off x="2010590" y="628904"/>
            <a:ext cx="499398" cy="12473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7" grpId="0"/>
      <p:bldP spid="38" grpId="0"/>
      <p:bldP spid="39" grpId="0"/>
      <p:bldP spid="40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ADBB950C-A42D-51BD-8D1C-E50293CBB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48" b="57143"/>
          <a:stretch/>
        </p:blipFill>
        <p:spPr bwMode="auto">
          <a:xfrm>
            <a:off x="7043204" y="1251704"/>
            <a:ext cx="204597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29" t="8153" b="70968"/>
          <a:stretch/>
        </p:blipFill>
        <p:spPr bwMode="auto">
          <a:xfrm>
            <a:off x="6948264" y="3068959"/>
            <a:ext cx="1643112" cy="4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43678A-8177-63DC-62A8-AC2924A1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1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29660" b="42658"/>
          <a:stretch/>
        </p:blipFill>
        <p:spPr bwMode="auto">
          <a:xfrm>
            <a:off x="1475656" y="264531"/>
            <a:ext cx="5895975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F78CAF7-A382-5030-D5EB-2F2CE847266C}"/>
              </a:ext>
            </a:extLst>
          </p:cNvPr>
          <p:cNvSpPr txBox="1"/>
          <p:nvPr/>
        </p:nvSpPr>
        <p:spPr>
          <a:xfrm>
            <a:off x="-32119" y="7986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FF0000"/>
                </a:solidFill>
              </a:rPr>
              <a:t>تابع مثال 13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43C9B0-3E5F-E390-96C8-38227D0EC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5" r="32351" b="61905"/>
          <a:stretch/>
        </p:blipFill>
        <p:spPr bwMode="auto">
          <a:xfrm>
            <a:off x="5467758" y="1251704"/>
            <a:ext cx="136815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056D56-9D92-D36B-D78D-92AAECFFC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8" t="41499" r="30850" b="28571"/>
          <a:stretch/>
        </p:blipFill>
        <p:spPr bwMode="auto">
          <a:xfrm>
            <a:off x="5732860" y="1908708"/>
            <a:ext cx="1103051" cy="4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D9BAC9-FB3A-C0FB-1748-97246629A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8" t="70071" r="30850"/>
          <a:stretch/>
        </p:blipFill>
        <p:spPr bwMode="auto">
          <a:xfrm>
            <a:off x="4572000" y="1899776"/>
            <a:ext cx="1103052" cy="4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6FF433D-2085-7DC9-C82E-8D044CD00BBE}"/>
              </a:ext>
            </a:extLst>
          </p:cNvPr>
          <p:cNvSpPr/>
          <p:nvPr/>
        </p:nvSpPr>
        <p:spPr>
          <a:xfrm>
            <a:off x="1764979" y="265296"/>
            <a:ext cx="644370" cy="993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280BFD1-DB55-44CD-1248-AA145DEF5CDE}"/>
              </a:ext>
            </a:extLst>
          </p:cNvPr>
          <p:cNvSpPr/>
          <p:nvPr/>
        </p:nvSpPr>
        <p:spPr>
          <a:xfrm>
            <a:off x="3997227" y="178999"/>
            <a:ext cx="807951" cy="1118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69FF5DC-6D70-72FC-F503-19C3A149C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28829" r="20912" b="43077"/>
          <a:stretch/>
        </p:blipFill>
        <p:spPr bwMode="auto">
          <a:xfrm>
            <a:off x="5732860" y="3008592"/>
            <a:ext cx="1431479" cy="6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EC4183C-791C-F426-E362-CD7E11EFA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56923" r="20912" b="22402"/>
          <a:stretch/>
        </p:blipFill>
        <p:spPr bwMode="auto">
          <a:xfrm>
            <a:off x="6147446" y="3610533"/>
            <a:ext cx="1431479" cy="46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96E6313-7873-0469-59FA-BE5C5406A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3" t="79325" r="20912"/>
          <a:stretch/>
        </p:blipFill>
        <p:spPr bwMode="auto">
          <a:xfrm>
            <a:off x="5103328" y="3601601"/>
            <a:ext cx="1143447" cy="46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345D5FB-815C-2B02-EB30-C7FAE559644F}"/>
              </a:ext>
            </a:extLst>
          </p:cNvPr>
          <p:cNvGrpSpPr/>
          <p:nvPr/>
        </p:nvGrpSpPr>
        <p:grpSpPr>
          <a:xfrm rot="20534526">
            <a:off x="766160" y="2885465"/>
            <a:ext cx="2268088" cy="613174"/>
            <a:chOff x="731521" y="2588455"/>
            <a:chExt cx="2268088" cy="613174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5420AC7-BA36-1DD9-0E0C-875E6364C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9" t="20646" r="7884" b="65751"/>
            <a:stretch/>
          </p:blipFill>
          <p:spPr bwMode="auto">
            <a:xfrm>
              <a:off x="1764060" y="2702107"/>
              <a:ext cx="1012192" cy="499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DD6C17B7-EFD4-FD82-0689-7683D6C5A8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2" t="34249" r="19381" b="52517"/>
            <a:stretch/>
          </p:blipFill>
          <p:spPr bwMode="auto">
            <a:xfrm>
              <a:off x="969560" y="2688583"/>
              <a:ext cx="1012192" cy="4859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EBB43B7B-5EF2-5230-178B-DD6EA5DC161C}"/>
                </a:ext>
              </a:extLst>
            </p:cNvPr>
            <p:cNvSpPr/>
            <p:nvPr/>
          </p:nvSpPr>
          <p:spPr>
            <a:xfrm>
              <a:off x="731521" y="2588455"/>
              <a:ext cx="2268088" cy="61317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6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154744" y="471268"/>
            <a:ext cx="9206509" cy="6386732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D06D43-B237-A895-4E92-80D747564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/>
        </p:blipFill>
        <p:spPr bwMode="auto">
          <a:xfrm>
            <a:off x="372794" y="2567354"/>
            <a:ext cx="8398411" cy="12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08083" y="1027525"/>
            <a:ext cx="2069797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الرابعة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DBBB71-3523-8F82-A21B-57891C835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7" t="3305" b="-1"/>
          <a:stretch/>
        </p:blipFill>
        <p:spPr bwMode="auto">
          <a:xfrm>
            <a:off x="3685735" y="4250115"/>
            <a:ext cx="4557932" cy="532381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5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041CC-60B6-6031-D6E9-99568F04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05" y="227081"/>
            <a:ext cx="3558521" cy="608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FBB80B-7FCE-D211-F79F-2AE1BDE1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1998"/>
            <a:ext cx="3744416" cy="224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382F7-6538-25F5-4719-F89CAA97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1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8724"/>
            <a:ext cx="3421757" cy="19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AA9C993-F872-E3B9-49BF-F0C546D69C47}"/>
              </a:ext>
            </a:extLst>
          </p:cNvPr>
          <p:cNvGrpSpPr/>
          <p:nvPr/>
        </p:nvGrpSpPr>
        <p:grpSpPr>
          <a:xfrm>
            <a:off x="3554117" y="5198318"/>
            <a:ext cx="1603718" cy="602954"/>
            <a:chOff x="5735566" y="5312999"/>
            <a:chExt cx="1603718" cy="602954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500D6A56-4B69-76C7-3F27-999068288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3" t="62904" r="11100" b="-1"/>
            <a:stretch/>
          </p:blipFill>
          <p:spPr bwMode="auto">
            <a:xfrm>
              <a:off x="5960650" y="5456021"/>
              <a:ext cx="1153551" cy="459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وجة مزدوجة 7">
              <a:extLst>
                <a:ext uri="{FF2B5EF4-FFF2-40B4-BE49-F238E27FC236}">
                  <a16:creationId xmlns:a16="http://schemas.microsoft.com/office/drawing/2014/main" id="{4AABDCC3-630F-D72F-FFBE-5CF26B81D190}"/>
                </a:ext>
              </a:extLst>
            </p:cNvPr>
            <p:cNvSpPr/>
            <p:nvPr/>
          </p:nvSpPr>
          <p:spPr>
            <a:xfrm>
              <a:off x="5735566" y="5312999"/>
              <a:ext cx="1603718" cy="602954"/>
            </a:xfrm>
            <a:prstGeom prst="doubleWave">
              <a:avLst>
                <a:gd name="adj1" fmla="val 6250"/>
                <a:gd name="adj2" fmla="val 3798"/>
              </a:avLst>
            </a:prstGeom>
            <a:solidFill>
              <a:srgbClr val="CC0099">
                <a:alpha val="20000"/>
              </a:srgbClr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9836B74-3AB7-0BE2-5889-102A88818F57}"/>
              </a:ext>
            </a:extLst>
          </p:cNvPr>
          <p:cNvSpPr/>
          <p:nvPr/>
        </p:nvSpPr>
        <p:spPr>
          <a:xfrm>
            <a:off x="351691" y="1041009"/>
            <a:ext cx="8243668" cy="5092505"/>
          </a:xfrm>
          <a:prstGeom prst="round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FF505FC-555E-B162-DE48-20805B2C6484}"/>
              </a:ext>
            </a:extLst>
          </p:cNvPr>
          <p:cNvSpPr/>
          <p:nvPr/>
        </p:nvSpPr>
        <p:spPr>
          <a:xfrm>
            <a:off x="7568418" y="1507254"/>
            <a:ext cx="857387" cy="602954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F88A3BE-BF25-3349-F71E-74A64E73D616}"/>
              </a:ext>
            </a:extLst>
          </p:cNvPr>
          <p:cNvSpPr/>
          <p:nvPr/>
        </p:nvSpPr>
        <p:spPr>
          <a:xfrm>
            <a:off x="5566618" y="1619822"/>
            <a:ext cx="549515" cy="377817"/>
          </a:xfrm>
          <a:prstGeom prst="ellipse">
            <a:avLst/>
          </a:prstGeom>
          <a:solidFill>
            <a:srgbClr val="3333CC">
              <a:alpha val="30196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29672B-F64B-FB50-AF46-E87FE0014FE7}"/>
              </a:ext>
            </a:extLst>
          </p:cNvPr>
          <p:cNvGrpSpPr/>
          <p:nvPr/>
        </p:nvGrpSpPr>
        <p:grpSpPr>
          <a:xfrm>
            <a:off x="680414" y="3645026"/>
            <a:ext cx="7745391" cy="1025100"/>
            <a:chOff x="680414" y="3645026"/>
            <a:chExt cx="7745391" cy="1025100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339B9A01-B93B-0422-0DFB-827D528F3260}"/>
                </a:ext>
              </a:extLst>
            </p:cNvPr>
            <p:cNvGrpSpPr/>
            <p:nvPr/>
          </p:nvGrpSpPr>
          <p:grpSpPr>
            <a:xfrm>
              <a:off x="680414" y="3645026"/>
              <a:ext cx="7745391" cy="871809"/>
              <a:chOff x="680414" y="3645026"/>
              <a:chExt cx="7745391" cy="87180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32370C4-99AF-CB6A-F84B-D588795235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5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765"/>
              <a:stretch/>
            </p:blipFill>
            <p:spPr bwMode="auto">
              <a:xfrm>
                <a:off x="849968" y="3645026"/>
                <a:ext cx="7575837" cy="796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13DA52FF-4A17-1FAE-7F97-B8F5C1D372E3}"/>
                  </a:ext>
                </a:extLst>
              </p:cNvPr>
              <p:cNvSpPr/>
              <p:nvPr/>
            </p:nvSpPr>
            <p:spPr>
              <a:xfrm>
                <a:off x="680414" y="4147334"/>
                <a:ext cx="759654" cy="3695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0CBF60D0-39CA-F2D8-20E6-45682BE026AD}"/>
                </a:ext>
              </a:extLst>
            </p:cNvPr>
            <p:cNvSpPr/>
            <p:nvPr/>
          </p:nvSpPr>
          <p:spPr>
            <a:xfrm>
              <a:off x="6372665" y="4397544"/>
              <a:ext cx="342261" cy="272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7F971A-A76E-293E-DD14-5609E6D3E972}"/>
              </a:ext>
            </a:extLst>
          </p:cNvPr>
          <p:cNvSpPr txBox="1"/>
          <p:nvPr/>
        </p:nvSpPr>
        <p:spPr>
          <a:xfrm>
            <a:off x="5193444" y="5341340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باستخدام هذه العلاقة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موجة مزدوجة 6">
            <a:extLst>
              <a:ext uri="{FF2B5EF4-FFF2-40B4-BE49-F238E27FC236}">
                <a16:creationId xmlns:a16="http://schemas.microsoft.com/office/drawing/2014/main" id="{8B0D949D-4404-2FEC-33BD-F3F8B8F2FC99}"/>
              </a:ext>
            </a:extLst>
          </p:cNvPr>
          <p:cNvSpPr/>
          <p:nvPr/>
        </p:nvSpPr>
        <p:spPr>
          <a:xfrm>
            <a:off x="613358" y="3388368"/>
            <a:ext cx="7877164" cy="1617365"/>
          </a:xfrm>
          <a:prstGeom prst="doubleWave">
            <a:avLst>
              <a:gd name="adj1" fmla="val 9729"/>
              <a:gd name="adj2" fmla="val 1477"/>
            </a:avLst>
          </a:prstGeom>
          <a:solidFill>
            <a:schemeClr val="accent2">
              <a:alpha val="2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7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02D372E5-2574-7CE2-3349-105AA10E9BDC}"/>
              </a:ext>
            </a:extLst>
          </p:cNvPr>
          <p:cNvGrpSpPr/>
          <p:nvPr/>
        </p:nvGrpSpPr>
        <p:grpSpPr>
          <a:xfrm>
            <a:off x="2672862" y="200952"/>
            <a:ext cx="4189151" cy="1268960"/>
            <a:chOff x="2672862" y="200952"/>
            <a:chExt cx="4189151" cy="1268960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007A4BE-D6BB-5B0E-2500-FCCA2FF4278C}"/>
                </a:ext>
              </a:extLst>
            </p:cNvPr>
            <p:cNvSpPr txBox="1"/>
            <p:nvPr/>
          </p:nvSpPr>
          <p:spPr>
            <a:xfrm>
              <a:off x="3533412" y="437643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3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قـوانـيـن هـامـة</a:t>
              </a:r>
              <a:endPara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0EED9019-C0B0-B0D5-F480-3BF968478A4A}"/>
                </a:ext>
              </a:extLst>
            </p:cNvPr>
            <p:cNvSpPr/>
            <p:nvPr/>
          </p:nvSpPr>
          <p:spPr>
            <a:xfrm>
              <a:off x="2672862" y="200952"/>
              <a:ext cx="4189151" cy="126896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C77F1B2-528E-DBED-C7DB-07C5EDBD0109}"/>
              </a:ext>
            </a:extLst>
          </p:cNvPr>
          <p:cNvGrpSpPr/>
          <p:nvPr/>
        </p:nvGrpSpPr>
        <p:grpSpPr>
          <a:xfrm>
            <a:off x="5492263" y="2443923"/>
            <a:ext cx="2418784" cy="584775"/>
            <a:chOff x="5542671" y="2703850"/>
            <a:chExt cx="2418784" cy="584775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4F33F6D7-7EB1-4438-5F92-024DC5279D47}"/>
                </a:ext>
              </a:extLst>
            </p:cNvPr>
            <p:cNvSpPr txBox="1"/>
            <p:nvPr/>
          </p:nvSpPr>
          <p:spPr>
            <a:xfrm>
              <a:off x="5542671" y="2703850"/>
              <a:ext cx="241878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   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أ 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72F46E6A-848E-CAFB-2795-0385948AE40D}"/>
                    </a:ext>
                  </a:extLst>
                </p:cNvPr>
                <p:cNvSpPr txBox="1"/>
                <p:nvPr/>
              </p:nvSpPr>
              <p:spPr>
                <a:xfrm>
                  <a:off x="6551687" y="2713539"/>
                  <a:ext cx="4007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32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72F46E6A-848E-CAFB-2795-0385948AE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687" y="2713539"/>
                  <a:ext cx="40075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0D4D9A0-9534-98B5-B691-CE393E3BDFED}"/>
              </a:ext>
            </a:extLst>
          </p:cNvPr>
          <p:cNvGrpSpPr/>
          <p:nvPr/>
        </p:nvGrpSpPr>
        <p:grpSpPr>
          <a:xfrm>
            <a:off x="4496893" y="4996971"/>
            <a:ext cx="3532181" cy="605653"/>
            <a:chOff x="3757920" y="4153888"/>
            <a:chExt cx="3435057" cy="605653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DE8FC615-D69A-51E6-9E15-F2053E2B5A52}"/>
                </a:ext>
              </a:extLst>
            </p:cNvPr>
            <p:cNvGrpSpPr/>
            <p:nvPr/>
          </p:nvGrpSpPr>
          <p:grpSpPr>
            <a:xfrm>
              <a:off x="3757920" y="4153888"/>
              <a:ext cx="3435057" cy="605653"/>
              <a:chOff x="4526398" y="2682972"/>
              <a:chExt cx="3435057" cy="605653"/>
            </a:xfrm>
          </p:grpSpPr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FB400EC1-FAF2-6ABA-3BB6-EBDCE201265A}"/>
                  </a:ext>
                </a:extLst>
              </p:cNvPr>
              <p:cNvSpPr txBox="1"/>
              <p:nvPr/>
            </p:nvSpPr>
            <p:spPr>
              <a:xfrm>
                <a:off x="4526398" y="2703850"/>
                <a:ext cx="343505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  أ      </a:t>
                </a:r>
                <a:r>
                  <a:rPr lang="ar-KW" sz="3200" b="1" dirty="0">
                    <a:solidFill>
                      <a:srgbClr val="FF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3200" b="1" dirty="0">
                    <a:solidFill>
                      <a:srgbClr val="FF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   </a:t>
                </a:r>
                <a:r>
                  <a:rPr lang="ar-KW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3200" b="1" dirty="0">
                    <a:solidFill>
                      <a:srgbClr val="FF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ب </a:t>
                </a:r>
                <a:r>
                  <a:rPr lang="ar-KW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E0E85B04-8013-FD2E-EE19-9DB34F4F963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5154" y="2682972"/>
                    <a:ext cx="38973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مربع نص 15">
                    <a:extLst>
                      <a:ext uri="{FF2B5EF4-FFF2-40B4-BE49-F238E27FC236}">
                        <a16:creationId xmlns:a16="http://schemas.microsoft.com/office/drawing/2014/main" id="{E0E85B04-8013-FD2E-EE19-9DB34F4F96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5154" y="2682972"/>
                    <a:ext cx="389732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3EB10609-4FC6-124C-7FE8-EA92469EE3BC}"/>
                    </a:ext>
                  </a:extLst>
                </p:cNvPr>
                <p:cNvSpPr txBox="1"/>
                <p:nvPr/>
              </p:nvSpPr>
              <p:spPr>
                <a:xfrm>
                  <a:off x="5823315" y="4153889"/>
                  <a:ext cx="38973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3200" b="1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3EB10609-4FC6-124C-7FE8-EA92469EE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315" y="4153889"/>
                  <a:ext cx="38973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4E8E27F-E24B-560F-9ED8-4567845EF8D2}"/>
              </a:ext>
            </a:extLst>
          </p:cNvPr>
          <p:cNvGrpSpPr/>
          <p:nvPr/>
        </p:nvGrpSpPr>
        <p:grpSpPr>
          <a:xfrm>
            <a:off x="5353496" y="3888679"/>
            <a:ext cx="2557551" cy="584775"/>
            <a:chOff x="5403904" y="2703850"/>
            <a:chExt cx="2557551" cy="584775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BD6D53F-21DD-A28C-2FDF-C1271B2D0D3D}"/>
                </a:ext>
              </a:extLst>
            </p:cNvPr>
            <p:cNvSpPr txBox="1"/>
            <p:nvPr/>
          </p:nvSpPr>
          <p:spPr>
            <a:xfrm>
              <a:off x="5403904" y="2703850"/>
              <a:ext cx="255755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    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أ </a:t>
              </a:r>
              <a:r>
                <a:rPr lang="ar-KW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3513773F-1663-EA7B-607E-0958939CE0C7}"/>
                    </a:ext>
                  </a:extLst>
                </p:cNvPr>
                <p:cNvSpPr txBox="1"/>
                <p:nvPr/>
              </p:nvSpPr>
              <p:spPr>
                <a:xfrm>
                  <a:off x="6436563" y="2703850"/>
                  <a:ext cx="4007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32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3200" b="1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3513773F-1663-EA7B-607E-0958939CE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563" y="2703850"/>
                  <a:ext cx="40075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E74DF9F-0496-4603-DDB0-840BACAF8CA8}"/>
              </a:ext>
            </a:extLst>
          </p:cNvPr>
          <p:cNvSpPr txBox="1"/>
          <p:nvPr/>
        </p:nvSpPr>
        <p:spPr>
          <a:xfrm>
            <a:off x="8140968" y="2459549"/>
            <a:ext cx="395853" cy="497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KW" sz="2400" b="1" dirty="0"/>
              <a:t>1</a:t>
            </a:r>
            <a:endParaRPr lang="en-US" sz="24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8751B92-1481-6A88-1BAA-3D5FD4BE84C3}"/>
              </a:ext>
            </a:extLst>
          </p:cNvPr>
          <p:cNvSpPr txBox="1"/>
          <p:nvPr/>
        </p:nvSpPr>
        <p:spPr>
          <a:xfrm>
            <a:off x="8117138" y="3888679"/>
            <a:ext cx="395853" cy="497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KW" sz="2400" b="1" dirty="0"/>
              <a:t>2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F31CB64-3C29-4913-0734-26FA38D433C4}"/>
              </a:ext>
            </a:extLst>
          </p:cNvPr>
          <p:cNvSpPr txBox="1"/>
          <p:nvPr/>
        </p:nvSpPr>
        <p:spPr>
          <a:xfrm>
            <a:off x="8287757" y="5082271"/>
            <a:ext cx="395853" cy="497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KW" sz="2400" b="1" dirty="0"/>
              <a:t>3</a:t>
            </a:r>
            <a:endParaRPr lang="en-US" sz="24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F995271-D6BA-B69C-383C-7268BFFE78C5}"/>
              </a:ext>
            </a:extLst>
          </p:cNvPr>
          <p:cNvSpPr txBox="1"/>
          <p:nvPr/>
        </p:nvSpPr>
        <p:spPr>
          <a:xfrm>
            <a:off x="1588359" y="2567033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</a:rPr>
              <a:t>نسحب من الجدول مباشرة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A741C90-771B-C89B-DE63-6B7134BD8F99}"/>
              </a:ext>
            </a:extLst>
          </p:cNvPr>
          <p:cNvCxnSpPr>
            <a:cxnSpLocks/>
          </p:cNvCxnSpPr>
          <p:nvPr/>
        </p:nvCxnSpPr>
        <p:spPr>
          <a:xfrm flipH="1">
            <a:off x="4582178" y="2790825"/>
            <a:ext cx="1114889" cy="1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3E4F1B5-B5CE-4AFF-3919-C18732F99B12}"/>
              </a:ext>
            </a:extLst>
          </p:cNvPr>
          <p:cNvSpPr txBox="1"/>
          <p:nvPr/>
        </p:nvSpPr>
        <p:spPr>
          <a:xfrm>
            <a:off x="2964864" y="3888679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3200" b="1" dirty="0">
                <a:solidFill>
                  <a:srgbClr val="0000FF"/>
                </a:solidFill>
              </a:rPr>
              <a:t>=  1 – ل ( ق &lt; أ 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8B289A2E-C29B-E5D2-1D5B-E07156AF7981}"/>
              </a:ext>
            </a:extLst>
          </p:cNvPr>
          <p:cNvCxnSpPr>
            <a:cxnSpLocks/>
          </p:cNvCxnSpPr>
          <p:nvPr/>
        </p:nvCxnSpPr>
        <p:spPr>
          <a:xfrm>
            <a:off x="3751308" y="3007821"/>
            <a:ext cx="0" cy="880858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5A1934EB-71C1-AC32-8FC1-001CED1C8220}"/>
              </a:ext>
            </a:extLst>
          </p:cNvPr>
          <p:cNvGrpSpPr/>
          <p:nvPr/>
        </p:nvGrpSpPr>
        <p:grpSpPr>
          <a:xfrm>
            <a:off x="2597755" y="5041047"/>
            <a:ext cx="2311851" cy="584775"/>
            <a:chOff x="2672862" y="4332676"/>
            <a:chExt cx="2311851" cy="584775"/>
          </a:xfrm>
        </p:grpSpPr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DB3D0C29-A2F1-31C9-DDFC-F47F005D3710}"/>
                </a:ext>
              </a:extLst>
            </p:cNvPr>
            <p:cNvSpPr txBox="1"/>
            <p:nvPr/>
          </p:nvSpPr>
          <p:spPr>
            <a:xfrm>
              <a:off x="2672862" y="4332676"/>
              <a:ext cx="2311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3200" b="1" dirty="0">
                  <a:solidFill>
                    <a:srgbClr val="0000FF"/>
                  </a:solidFill>
                </a:rPr>
                <a:t>= ل ( ق    </a:t>
              </a:r>
              <a:r>
                <a:rPr lang="ar-KW" sz="3200" b="1" dirty="0">
                  <a:solidFill>
                    <a:srgbClr val="FF0000"/>
                  </a:solidFill>
                </a:rPr>
                <a:t>ب</a:t>
              </a:r>
              <a:r>
                <a:rPr lang="ar-KW" sz="3200" b="1" dirty="0">
                  <a:solidFill>
                    <a:srgbClr val="0000FF"/>
                  </a:solidFill>
                </a:rPr>
                <a:t> )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1DB72327-41B7-0FDD-0F11-F57FE4CEEACB}"/>
                    </a:ext>
                  </a:extLst>
                </p:cNvPr>
                <p:cNvSpPr txBox="1"/>
                <p:nvPr/>
              </p:nvSpPr>
              <p:spPr>
                <a:xfrm>
                  <a:off x="3330746" y="4401810"/>
                  <a:ext cx="4007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3200" b="1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1DB72327-41B7-0FDD-0F11-F57FE4CEE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0746" y="4401810"/>
                  <a:ext cx="400751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17C2E98-CA0B-0A8B-2561-2EB11046CA59}"/>
              </a:ext>
            </a:extLst>
          </p:cNvPr>
          <p:cNvGrpSpPr/>
          <p:nvPr/>
        </p:nvGrpSpPr>
        <p:grpSpPr>
          <a:xfrm>
            <a:off x="510483" y="5041047"/>
            <a:ext cx="2140330" cy="584775"/>
            <a:chOff x="2672862" y="4332676"/>
            <a:chExt cx="2140330" cy="584775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ED22882D-CE33-11BC-31A9-926E99D76656}"/>
                </a:ext>
              </a:extLst>
            </p:cNvPr>
            <p:cNvSpPr txBox="1"/>
            <p:nvPr/>
          </p:nvSpPr>
          <p:spPr>
            <a:xfrm>
              <a:off x="2672862" y="4332676"/>
              <a:ext cx="21403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3200" b="1" dirty="0">
                  <a:solidFill>
                    <a:srgbClr val="0000FF"/>
                  </a:solidFill>
                </a:rPr>
                <a:t>ـــ ل ( ق    </a:t>
              </a:r>
              <a:r>
                <a:rPr lang="ar-KW" sz="3200" b="1" dirty="0">
                  <a:solidFill>
                    <a:srgbClr val="FF0000"/>
                  </a:solidFill>
                </a:rPr>
                <a:t>أ</a:t>
              </a:r>
              <a:r>
                <a:rPr lang="ar-KW" sz="3200" b="1" dirty="0">
                  <a:solidFill>
                    <a:srgbClr val="0000FF"/>
                  </a:solidFill>
                </a:rPr>
                <a:t> )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F9B1EE25-D74D-1919-BE4A-CB7FC25E97C6}"/>
                    </a:ext>
                  </a:extLst>
                </p:cNvPr>
                <p:cNvSpPr txBox="1"/>
                <p:nvPr/>
              </p:nvSpPr>
              <p:spPr>
                <a:xfrm>
                  <a:off x="3200103" y="4378841"/>
                  <a:ext cx="4007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3200" b="1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F9B1EE25-D74D-1919-BE4A-CB7FC25E9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103" y="4378841"/>
                  <a:ext cx="400751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F410A6C3-DFCA-674E-295F-0D072E1D75EB}"/>
              </a:ext>
            </a:extLst>
          </p:cNvPr>
          <p:cNvCxnSpPr>
            <a:cxnSpLocks/>
          </p:cNvCxnSpPr>
          <p:nvPr/>
        </p:nvCxnSpPr>
        <p:spPr>
          <a:xfrm>
            <a:off x="2370329" y="2946055"/>
            <a:ext cx="885310" cy="2164126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7F36EC23-9BD9-6B2B-9598-D17FD9D344E9}"/>
              </a:ext>
            </a:extLst>
          </p:cNvPr>
          <p:cNvCxnSpPr>
            <a:cxnSpLocks/>
          </p:cNvCxnSpPr>
          <p:nvPr/>
        </p:nvCxnSpPr>
        <p:spPr>
          <a:xfrm flipH="1">
            <a:off x="1382268" y="2956933"/>
            <a:ext cx="964745" cy="2153248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40859459-037F-36CB-B56C-00002AAB02CC}"/>
              </a:ext>
            </a:extLst>
          </p:cNvPr>
          <p:cNvSpPr/>
          <p:nvPr/>
        </p:nvSpPr>
        <p:spPr>
          <a:xfrm>
            <a:off x="262518" y="1706604"/>
            <a:ext cx="8618963" cy="4586642"/>
          </a:xfrm>
          <a:prstGeom prst="roundRect">
            <a:avLst>
              <a:gd name="adj" fmla="val 22285"/>
            </a:avLst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30" grpId="0"/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1D0D51F-4E3C-16B1-5F7C-B8074A1984C8}"/>
              </a:ext>
            </a:extLst>
          </p:cNvPr>
          <p:cNvSpPr txBox="1"/>
          <p:nvPr/>
        </p:nvSpPr>
        <p:spPr>
          <a:xfrm>
            <a:off x="3559125" y="2221967"/>
            <a:ext cx="3246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نستخدم جدول التوزيع الطبيعي المعياري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B049907-AB26-77A9-09C3-8041277ED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74000"/>
                    </a14:imgEffect>
                  </a14:imgLayer>
                </a14:imgProps>
              </a:ext>
            </a:extLst>
          </a:blip>
          <a:srcRect l="3587" t="50704" r="3321"/>
          <a:stretch/>
        </p:blipFill>
        <p:spPr>
          <a:xfrm>
            <a:off x="450173" y="3221119"/>
            <a:ext cx="7676928" cy="2547292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942D8E8-2695-E491-0A47-E68D1507FC4A}"/>
              </a:ext>
            </a:extLst>
          </p:cNvPr>
          <p:cNvSpPr txBox="1"/>
          <p:nvPr/>
        </p:nvSpPr>
        <p:spPr>
          <a:xfrm>
            <a:off x="4631390" y="1966375"/>
            <a:ext cx="753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الـحـلـ</a:t>
            </a:r>
            <a:endParaRPr lang="en-US" sz="2400" b="1" dirty="0">
              <a:solidFill>
                <a:srgbClr val="FF33CC"/>
              </a:solidFill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5F8E4B7-2D2E-30ED-2F25-B62490460826}"/>
              </a:ext>
            </a:extLst>
          </p:cNvPr>
          <p:cNvGrpSpPr/>
          <p:nvPr/>
        </p:nvGrpSpPr>
        <p:grpSpPr>
          <a:xfrm>
            <a:off x="351690" y="152426"/>
            <a:ext cx="8609429" cy="1813950"/>
            <a:chOff x="351690" y="152426"/>
            <a:chExt cx="8609429" cy="1813950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CBFF436-4364-78A0-F41C-860FC382ADA5}"/>
                </a:ext>
              </a:extLst>
            </p:cNvPr>
            <p:cNvSpPr txBox="1"/>
            <p:nvPr/>
          </p:nvSpPr>
          <p:spPr>
            <a:xfrm>
              <a:off x="1411865" y="741438"/>
              <a:ext cx="575354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إذا كان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هو التوزيع الطبيعي المعياري فأوجد :  </a:t>
              </a:r>
            </a:p>
          </p:txBody>
        </p:sp>
        <p:sp>
          <p:nvSpPr>
            <p:cNvPr id="6" name="مستطيل مستدير الزوايا 22">
              <a:extLst>
                <a:ext uri="{FF2B5EF4-FFF2-40B4-BE49-F238E27FC236}">
                  <a16:creationId xmlns:a16="http://schemas.microsoft.com/office/drawing/2014/main" id="{6BCF1CF9-B031-0B1B-986B-20EE36CCC782}"/>
                </a:ext>
              </a:extLst>
            </p:cNvPr>
            <p:cNvSpPr/>
            <p:nvPr/>
          </p:nvSpPr>
          <p:spPr>
            <a:xfrm>
              <a:off x="2908765" y="188230"/>
              <a:ext cx="3773389" cy="504056"/>
            </a:xfrm>
            <a:prstGeom prst="roundRect">
              <a:avLst/>
            </a:prstGeom>
            <a:solidFill>
              <a:srgbClr val="66FFFF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KW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حاول أن تحل  ( 27) صـ 47</a:t>
              </a:r>
              <a:endParaRPr lang="ar-KW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BCB1893B-354B-AEB1-BEB5-F75076DE1E45}"/>
                </a:ext>
              </a:extLst>
            </p:cNvPr>
            <p:cNvGrpSpPr/>
            <p:nvPr/>
          </p:nvGrpSpPr>
          <p:grpSpPr>
            <a:xfrm>
              <a:off x="3342145" y="1361032"/>
              <a:ext cx="2791478" cy="462843"/>
              <a:chOff x="3665957" y="1504786"/>
              <a:chExt cx="2791478" cy="462843"/>
            </a:xfrm>
          </p:grpSpPr>
          <p:sp>
            <p:nvSpPr>
              <p:cNvPr id="5" name="شكل بيضاوي 4">
                <a:extLst>
                  <a:ext uri="{FF2B5EF4-FFF2-40B4-BE49-F238E27FC236}">
                    <a16:creationId xmlns:a16="http://schemas.microsoft.com/office/drawing/2014/main" id="{F9D7DF63-BB23-0B56-CB23-B4F00F9D19A1}"/>
                  </a:ext>
                </a:extLst>
              </p:cNvPr>
              <p:cNvSpPr/>
              <p:nvPr/>
            </p:nvSpPr>
            <p:spPr>
              <a:xfrm>
                <a:off x="6034579" y="1525659"/>
                <a:ext cx="422856" cy="441970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b="1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E148F2A-78B8-B2C7-384B-EFBEA01F325D}"/>
                  </a:ext>
                </a:extLst>
              </p:cNvPr>
              <p:cNvSpPr txBox="1"/>
              <p:nvPr/>
            </p:nvSpPr>
            <p:spPr>
              <a:xfrm>
                <a:off x="3665957" y="1504786"/>
                <a:ext cx="222339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&gt;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0.71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p:grp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626CC48-49AC-E1C1-7D0D-048B4D1F5B6A}"/>
                </a:ext>
              </a:extLst>
            </p:cNvPr>
            <p:cNvGrpSpPr/>
            <p:nvPr/>
          </p:nvGrpSpPr>
          <p:grpSpPr>
            <a:xfrm>
              <a:off x="6278196" y="1325216"/>
              <a:ext cx="2501183" cy="400110"/>
              <a:chOff x="6602008" y="1468970"/>
              <a:chExt cx="2501183" cy="400110"/>
            </a:xfrm>
          </p:grpSpPr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7CEBFFB0-072F-AEEB-E450-74B79E41A7B6}"/>
                  </a:ext>
                </a:extLst>
              </p:cNvPr>
              <p:cNvSpPr txBox="1"/>
              <p:nvPr/>
            </p:nvSpPr>
            <p:spPr>
              <a:xfrm>
                <a:off x="6602008" y="1468970"/>
                <a:ext cx="207832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0.95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834E9A49-D6F8-650F-6CD6-09CB165EB58B}"/>
                  </a:ext>
                </a:extLst>
              </p:cNvPr>
              <p:cNvSpPr/>
              <p:nvPr/>
            </p:nvSpPr>
            <p:spPr>
              <a:xfrm>
                <a:off x="8680335" y="1479055"/>
                <a:ext cx="422856" cy="390025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b="1" dirty="0">
                    <a:solidFill>
                      <a:schemeClr val="tx1"/>
                    </a:solidFill>
                  </a:rPr>
                  <a:t>أ</a:t>
                </a:r>
              </a:p>
            </p:txBody>
          </p: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3B99E564-256C-D59B-9B0D-23CEA8DED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7147" y="1549044"/>
                <a:ext cx="181069" cy="253497"/>
              </a:xfrm>
              <a:prstGeom prst="rect">
                <a:avLst/>
              </a:prstGeom>
            </p:spPr>
          </p:pic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3288DDAD-D76A-46F9-010A-CC000BEA8A93}"/>
                </a:ext>
              </a:extLst>
            </p:cNvPr>
            <p:cNvGrpSpPr/>
            <p:nvPr/>
          </p:nvGrpSpPr>
          <p:grpSpPr>
            <a:xfrm>
              <a:off x="360730" y="1325216"/>
              <a:ext cx="2730814" cy="482598"/>
              <a:chOff x="684542" y="1468970"/>
              <a:chExt cx="2730814" cy="482598"/>
            </a:xfrm>
          </p:grpSpPr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D957817-6CFF-A7F6-3E13-95B49A3BACAE}"/>
                  </a:ext>
                </a:extLst>
              </p:cNvPr>
              <p:cNvSpPr txBox="1"/>
              <p:nvPr/>
            </p:nvSpPr>
            <p:spPr>
              <a:xfrm>
                <a:off x="684542" y="1468970"/>
                <a:ext cx="234836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1.45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3.26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EBF081B4-3A96-196A-BEDC-272D87549707}"/>
                  </a:ext>
                </a:extLst>
              </p:cNvPr>
              <p:cNvSpPr/>
              <p:nvPr/>
            </p:nvSpPr>
            <p:spPr>
              <a:xfrm>
                <a:off x="2992500" y="1504786"/>
                <a:ext cx="422856" cy="446782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b="1" dirty="0">
                    <a:solidFill>
                      <a:schemeClr val="tx1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ج</a:t>
                </a:r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BC790154-F869-C31C-0252-CF8E7C419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8726" y="1578092"/>
                <a:ext cx="181069" cy="253497"/>
              </a:xfrm>
              <a:prstGeom prst="rect">
                <a:avLst/>
              </a:prstGeom>
            </p:spPr>
          </p:pic>
          <p:pic>
            <p:nvPicPr>
              <p:cNvPr id="17" name="صورة 16">
                <a:extLst>
                  <a:ext uri="{FF2B5EF4-FFF2-40B4-BE49-F238E27FC236}">
                    <a16:creationId xmlns:a16="http://schemas.microsoft.com/office/drawing/2014/main" id="{08709400-69AD-833A-0C9D-838D8619E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865" y="1525659"/>
                <a:ext cx="181069" cy="253497"/>
              </a:xfrm>
              <a:prstGeom prst="rect">
                <a:avLst/>
              </a:prstGeom>
            </p:spPr>
          </p:pic>
        </p:grpSp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B0E2F2E7-3D95-28C8-6C75-57EB8387185C}"/>
                </a:ext>
              </a:extLst>
            </p:cNvPr>
            <p:cNvSpPr/>
            <p:nvPr/>
          </p:nvSpPr>
          <p:spPr>
            <a:xfrm>
              <a:off x="351690" y="152426"/>
              <a:ext cx="8609429" cy="1813950"/>
            </a:xfrm>
            <a:prstGeom prst="roundRect">
              <a:avLst/>
            </a:prstGeom>
            <a:noFill/>
            <a:ln w="28575">
              <a:solidFill>
                <a:srgbClr val="CC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53BC136-FF5B-2A66-389A-DCBD53E59CB0}"/>
              </a:ext>
            </a:extLst>
          </p:cNvPr>
          <p:cNvSpPr txBox="1"/>
          <p:nvPr/>
        </p:nvSpPr>
        <p:spPr>
          <a:xfrm>
            <a:off x="6384907" y="2186163"/>
            <a:ext cx="20783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 (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ق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 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0.95 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1DC525D-4A81-2B74-0770-E1CD70D3381D}"/>
              </a:ext>
            </a:extLst>
          </p:cNvPr>
          <p:cNvSpPr/>
          <p:nvPr/>
        </p:nvSpPr>
        <p:spPr>
          <a:xfrm>
            <a:off x="8463234" y="2196248"/>
            <a:ext cx="422856" cy="390025"/>
          </a:xfrm>
          <a:prstGeom prst="ellipse">
            <a:avLst/>
          </a:prstGeom>
          <a:solidFill>
            <a:srgbClr val="66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أ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32C042A4-AA19-7839-BE74-E28D0877B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199" y="2262913"/>
            <a:ext cx="181069" cy="253497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D1B4FD0-E6F3-54D9-DF9A-A72EE76FDBDB}"/>
              </a:ext>
            </a:extLst>
          </p:cNvPr>
          <p:cNvGrpSpPr/>
          <p:nvPr/>
        </p:nvGrpSpPr>
        <p:grpSpPr>
          <a:xfrm>
            <a:off x="4166931" y="2759454"/>
            <a:ext cx="4612448" cy="461665"/>
            <a:chOff x="4166931" y="2759454"/>
            <a:chExt cx="4612448" cy="461665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234D81FF-75CE-1003-371E-12C5323E131F}"/>
                </a:ext>
              </a:extLst>
            </p:cNvPr>
            <p:cNvSpPr txBox="1"/>
            <p:nvPr/>
          </p:nvSpPr>
          <p:spPr>
            <a:xfrm>
              <a:off x="4166931" y="2759454"/>
              <a:ext cx="461244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ق   </a:t>
              </a:r>
              <a:r>
                <a:rPr lang="ar-KW" sz="24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0.95</a:t>
              </a:r>
              <a:r>
                <a:rPr lang="ar-K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 = </a:t>
              </a:r>
              <a:r>
                <a:rPr lang="ar-KW" sz="24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0.82894</a:t>
              </a:r>
              <a:r>
                <a:rPr lang="ar-K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020D232D-FB30-0157-1A7F-935DBC045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2082" y="2838079"/>
              <a:ext cx="181069" cy="253497"/>
            </a:xfrm>
            <a:prstGeom prst="rect">
              <a:avLst/>
            </a:prstGeom>
          </p:spPr>
        </p:pic>
      </p:grp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B1045FCB-37DA-B7A0-D7B5-5002FBDC368D}"/>
              </a:ext>
            </a:extLst>
          </p:cNvPr>
          <p:cNvCxnSpPr>
            <a:cxnSpLocks/>
          </p:cNvCxnSpPr>
          <p:nvPr/>
        </p:nvCxnSpPr>
        <p:spPr>
          <a:xfrm flipH="1">
            <a:off x="3862316" y="5607830"/>
            <a:ext cx="3872088" cy="0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894628F6-323C-83F1-B627-5F680393C072}"/>
              </a:ext>
            </a:extLst>
          </p:cNvPr>
          <p:cNvCxnSpPr>
            <a:cxnSpLocks/>
          </p:cNvCxnSpPr>
          <p:nvPr/>
        </p:nvCxnSpPr>
        <p:spPr>
          <a:xfrm>
            <a:off x="3736710" y="4105787"/>
            <a:ext cx="0" cy="1271431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مستدير الزوايا 13">
            <a:extLst>
              <a:ext uri="{FF2B5EF4-FFF2-40B4-BE49-F238E27FC236}">
                <a16:creationId xmlns:a16="http://schemas.microsoft.com/office/drawing/2014/main" id="{2FF53767-36CB-5761-DA66-E389A88F9453}"/>
              </a:ext>
            </a:extLst>
          </p:cNvPr>
          <p:cNvSpPr/>
          <p:nvPr/>
        </p:nvSpPr>
        <p:spPr>
          <a:xfrm>
            <a:off x="3342145" y="5335039"/>
            <a:ext cx="723418" cy="343443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  <p:bldP spid="31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2D7DA1D-2A67-4EEC-729E-8CC215723822}"/>
              </a:ext>
            </a:extLst>
          </p:cNvPr>
          <p:cNvSpPr/>
          <p:nvPr/>
        </p:nvSpPr>
        <p:spPr>
          <a:xfrm>
            <a:off x="8144477" y="453438"/>
            <a:ext cx="422856" cy="441970"/>
          </a:xfrm>
          <a:prstGeom prst="ellipse">
            <a:avLst/>
          </a:prstGeom>
          <a:solidFill>
            <a:srgbClr val="66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BA0DAE7-1ECF-385B-42E5-4CAA172B150D}"/>
              </a:ext>
            </a:extLst>
          </p:cNvPr>
          <p:cNvSpPr txBox="1"/>
          <p:nvPr/>
        </p:nvSpPr>
        <p:spPr>
          <a:xfrm>
            <a:off x="6161647" y="432565"/>
            <a:ext cx="18376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 (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ق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&gt;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0.71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A7DEBF-23CE-ACA8-76AD-25AABAAE9AAE}"/>
              </a:ext>
            </a:extLst>
          </p:cNvPr>
          <p:cNvSpPr txBox="1"/>
          <p:nvPr/>
        </p:nvSpPr>
        <p:spPr>
          <a:xfrm>
            <a:off x="3412616" y="426043"/>
            <a:ext cx="2376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=1 – ل (</a:t>
            </a:r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 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&lt;</a:t>
            </a:r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0.71</a:t>
            </a:r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endParaRPr lang="ar-K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1EE9737-AC8E-6BC2-FD49-468E5CF5F9F0}"/>
              </a:ext>
            </a:extLst>
          </p:cNvPr>
          <p:cNvSpPr txBox="1"/>
          <p:nvPr/>
        </p:nvSpPr>
        <p:spPr>
          <a:xfrm>
            <a:off x="4104277" y="1017340"/>
            <a:ext cx="2057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</a:t>
            </a:r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0.76115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CE070C-857A-22E9-69F1-6B412A301765}"/>
              </a:ext>
            </a:extLst>
          </p:cNvPr>
          <p:cNvSpPr txBox="1"/>
          <p:nvPr/>
        </p:nvSpPr>
        <p:spPr>
          <a:xfrm>
            <a:off x="4104277" y="1602115"/>
            <a:ext cx="1477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4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0.23885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4997C3B-6CF0-1CEC-A5EC-4EBDDC76D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74000"/>
                    </a14:imgEffect>
                  </a14:imgLayer>
                </a14:imgProps>
              </a:ext>
            </a:extLst>
          </a:blip>
          <a:srcRect l="3587" t="50704" r="3321"/>
          <a:stretch/>
        </p:blipFill>
        <p:spPr>
          <a:xfrm>
            <a:off x="604911" y="2686930"/>
            <a:ext cx="7522189" cy="2568956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98C55395-A5D1-C876-42F8-A06DD99E14B2}"/>
              </a:ext>
            </a:extLst>
          </p:cNvPr>
          <p:cNvCxnSpPr>
            <a:cxnSpLocks/>
          </p:cNvCxnSpPr>
          <p:nvPr/>
        </p:nvCxnSpPr>
        <p:spPr>
          <a:xfrm flipH="1">
            <a:off x="6842041" y="4508428"/>
            <a:ext cx="1054109" cy="0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F3BE6ABD-7C3C-3C70-77AC-07EC45467382}"/>
              </a:ext>
            </a:extLst>
          </p:cNvPr>
          <p:cNvCxnSpPr>
            <a:cxnSpLocks/>
          </p:cNvCxnSpPr>
          <p:nvPr/>
        </p:nvCxnSpPr>
        <p:spPr>
          <a:xfrm>
            <a:off x="6428783" y="3558825"/>
            <a:ext cx="0" cy="745889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512DBAC-8ED2-B6EE-5E6A-D1C2AC16C417}"/>
              </a:ext>
            </a:extLst>
          </p:cNvPr>
          <p:cNvSpPr/>
          <p:nvPr/>
        </p:nvSpPr>
        <p:spPr>
          <a:xfrm>
            <a:off x="6161648" y="4336676"/>
            <a:ext cx="680393" cy="203714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87CBF66-39FD-A1B7-B562-BEE40ABBF2D3}"/>
              </a:ext>
            </a:extLst>
          </p:cNvPr>
          <p:cNvGrpSpPr/>
          <p:nvPr/>
        </p:nvGrpSpPr>
        <p:grpSpPr>
          <a:xfrm>
            <a:off x="6137954" y="232725"/>
            <a:ext cx="2730814" cy="482598"/>
            <a:chOff x="6033226" y="2590690"/>
            <a:chExt cx="2730814" cy="482598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14E2BBB-5B95-CD91-EBC3-9040BA6B6BCA}"/>
                </a:ext>
              </a:extLst>
            </p:cNvPr>
            <p:cNvSpPr txBox="1"/>
            <p:nvPr/>
          </p:nvSpPr>
          <p:spPr>
            <a:xfrm>
              <a:off x="6033226" y="2590690"/>
              <a:ext cx="234836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1.45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3.26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C5DED4EE-6D54-CCF0-9873-D7521D63D2F4}"/>
                </a:ext>
              </a:extLst>
            </p:cNvPr>
            <p:cNvSpPr/>
            <p:nvPr/>
          </p:nvSpPr>
          <p:spPr>
            <a:xfrm>
              <a:off x="8341184" y="2626506"/>
              <a:ext cx="422856" cy="446782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b="1" dirty="0">
                  <a:solidFill>
                    <a:schemeClr val="tx1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ج</a:t>
              </a:r>
              <a:endParaRPr lang="ar-KW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1DC56E2-8335-7019-F7C8-C6701A766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9566" y="2737303"/>
              <a:ext cx="181069" cy="253497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D0ABC77-A463-85D3-EFBA-6F050249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2705" y="2684870"/>
              <a:ext cx="181069" cy="253497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8AF704C-CCE1-CFD7-2436-59955DF844D1}"/>
              </a:ext>
            </a:extLst>
          </p:cNvPr>
          <p:cNvSpPr txBox="1"/>
          <p:nvPr/>
        </p:nvSpPr>
        <p:spPr>
          <a:xfrm>
            <a:off x="4613881" y="852761"/>
            <a:ext cx="14046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= 0.99944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321DB0C-ADB7-78DC-02A1-B0A53D3B74B9}"/>
              </a:ext>
            </a:extLst>
          </p:cNvPr>
          <p:cNvSpPr txBox="1"/>
          <p:nvPr/>
        </p:nvSpPr>
        <p:spPr>
          <a:xfrm>
            <a:off x="2386132" y="855433"/>
            <a:ext cx="1244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0.07297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FAA625E-8938-A5C9-A963-E1FC16007F0B}"/>
              </a:ext>
            </a:extLst>
          </p:cNvPr>
          <p:cNvSpPr txBox="1"/>
          <p:nvPr/>
        </p:nvSpPr>
        <p:spPr>
          <a:xfrm>
            <a:off x="4349488" y="845277"/>
            <a:ext cx="5287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ـــــــــــ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00DCBB5-355F-1578-AA15-4D8132584564}"/>
              </a:ext>
            </a:extLst>
          </p:cNvPr>
          <p:cNvSpPr txBox="1"/>
          <p:nvPr/>
        </p:nvSpPr>
        <p:spPr>
          <a:xfrm>
            <a:off x="3294844" y="853938"/>
            <a:ext cx="1304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0.92647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7E4A112-2206-A4B1-9E9A-FC62DBDA0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7000" contrast="83000"/>
                    </a14:imgEffect>
                  </a14:imgLayer>
                </a14:imgProps>
              </a:ext>
            </a:extLst>
          </a:blip>
          <a:srcRect l="37910" t="19409" r="4676"/>
          <a:stretch/>
        </p:blipFill>
        <p:spPr>
          <a:xfrm>
            <a:off x="487108" y="4015876"/>
            <a:ext cx="4686751" cy="1327998"/>
          </a:xfrm>
          <a:prstGeom prst="rect">
            <a:avLst/>
          </a:prstGeom>
        </p:spPr>
      </p:pic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047C9475-9C70-1B7E-84A7-9E9C528758E9}"/>
              </a:ext>
            </a:extLst>
          </p:cNvPr>
          <p:cNvCxnSpPr>
            <a:cxnSpLocks/>
          </p:cNvCxnSpPr>
          <p:nvPr/>
        </p:nvCxnSpPr>
        <p:spPr>
          <a:xfrm flipH="1">
            <a:off x="1135179" y="5223076"/>
            <a:ext cx="37338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71AFAF5C-8280-D809-82C5-B7CE4DE2E33B}"/>
              </a:ext>
            </a:extLst>
          </p:cNvPr>
          <p:cNvCxnSpPr/>
          <p:nvPr/>
        </p:nvCxnSpPr>
        <p:spPr>
          <a:xfrm>
            <a:off x="824602" y="4166928"/>
            <a:ext cx="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مستدير الزوايا 24">
            <a:extLst>
              <a:ext uri="{FF2B5EF4-FFF2-40B4-BE49-F238E27FC236}">
                <a16:creationId xmlns:a16="http://schemas.microsoft.com/office/drawing/2014/main" id="{0FCF44C7-C354-5815-A8BC-1E529FFCBAC7}"/>
              </a:ext>
            </a:extLst>
          </p:cNvPr>
          <p:cNvSpPr/>
          <p:nvPr/>
        </p:nvSpPr>
        <p:spPr>
          <a:xfrm>
            <a:off x="487108" y="5007052"/>
            <a:ext cx="648071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B68E74B7-9FC3-551D-4156-27AB10555E91}"/>
              </a:ext>
            </a:extLst>
          </p:cNvPr>
          <p:cNvGrpSpPr/>
          <p:nvPr/>
        </p:nvGrpSpPr>
        <p:grpSpPr>
          <a:xfrm>
            <a:off x="119843" y="2002361"/>
            <a:ext cx="6386041" cy="1440548"/>
            <a:chOff x="2489981" y="4639999"/>
            <a:chExt cx="6386041" cy="1440548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34D01B7-3A5E-4DBA-3069-D3725C80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-19000" contrast="73000"/>
            </a:blip>
            <a:srcRect l="27111"/>
            <a:stretch/>
          </p:blipFill>
          <p:spPr>
            <a:xfrm>
              <a:off x="2489981" y="4653697"/>
              <a:ext cx="6316393" cy="1426850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29C59A21-40CB-339C-BB7C-10F7821E1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25000" contrast="51000"/>
            </a:blip>
            <a:srcRect l="26908" t="41383"/>
            <a:stretch/>
          </p:blipFill>
          <p:spPr>
            <a:xfrm>
              <a:off x="2489981" y="4702594"/>
              <a:ext cx="6386041" cy="318319"/>
            </a:xfrm>
            <a:prstGeom prst="rect">
              <a:avLst/>
            </a:prstGeom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DE166CF0-3613-0F62-1F09-FACD458F175D}"/>
                </a:ext>
              </a:extLst>
            </p:cNvPr>
            <p:cNvSpPr/>
            <p:nvPr/>
          </p:nvSpPr>
          <p:spPr>
            <a:xfrm>
              <a:off x="2489981" y="4639999"/>
              <a:ext cx="6286081" cy="1384786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34E4BAB2-A898-4994-45EC-5FC5B2BCEBB5}"/>
              </a:ext>
            </a:extLst>
          </p:cNvPr>
          <p:cNvCxnSpPr>
            <a:cxnSpLocks/>
          </p:cNvCxnSpPr>
          <p:nvPr/>
        </p:nvCxnSpPr>
        <p:spPr>
          <a:xfrm flipH="1">
            <a:off x="1024259" y="2805080"/>
            <a:ext cx="5128250" cy="56872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4070CA8A-AA70-AF26-85EA-C75F25185AC2}"/>
              </a:ext>
            </a:extLst>
          </p:cNvPr>
          <p:cNvCxnSpPr>
            <a:cxnSpLocks/>
          </p:cNvCxnSpPr>
          <p:nvPr/>
        </p:nvCxnSpPr>
        <p:spPr>
          <a:xfrm>
            <a:off x="649313" y="2216216"/>
            <a:ext cx="0" cy="372840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مستدير الزوايا 24">
            <a:extLst>
              <a:ext uri="{FF2B5EF4-FFF2-40B4-BE49-F238E27FC236}">
                <a16:creationId xmlns:a16="http://schemas.microsoft.com/office/drawing/2014/main" id="{B81D33AA-19EE-B85D-024C-9271DE43E285}"/>
              </a:ext>
            </a:extLst>
          </p:cNvPr>
          <p:cNvSpPr/>
          <p:nvPr/>
        </p:nvSpPr>
        <p:spPr>
          <a:xfrm>
            <a:off x="376188" y="2621472"/>
            <a:ext cx="648071" cy="216024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097BDC-5C84-BA9B-1AD4-F6C1697A1188}"/>
              </a:ext>
            </a:extLst>
          </p:cNvPr>
          <p:cNvGrpSpPr/>
          <p:nvPr/>
        </p:nvGrpSpPr>
        <p:grpSpPr>
          <a:xfrm>
            <a:off x="4127596" y="185193"/>
            <a:ext cx="1713931" cy="410022"/>
            <a:chOff x="6216942" y="4011799"/>
            <a:chExt cx="1713931" cy="410022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E4B08E50-15E1-4878-4729-B36FD66AE1FA}"/>
                </a:ext>
              </a:extLst>
            </p:cNvPr>
            <p:cNvSpPr txBox="1"/>
            <p:nvPr/>
          </p:nvSpPr>
          <p:spPr>
            <a:xfrm>
              <a:off x="6216942" y="4015876"/>
              <a:ext cx="1713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= ل(ق     3,26)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DAD47D2-2DFD-3EFE-4641-9FC0EA17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620" y="4011799"/>
              <a:ext cx="243636" cy="410022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92F6630-FBEE-E366-FE6D-BAB42CCD89C3}"/>
              </a:ext>
            </a:extLst>
          </p:cNvPr>
          <p:cNvGrpSpPr/>
          <p:nvPr/>
        </p:nvGrpSpPr>
        <p:grpSpPr>
          <a:xfrm>
            <a:off x="2279280" y="166106"/>
            <a:ext cx="1789272" cy="426463"/>
            <a:chOff x="6216942" y="3999552"/>
            <a:chExt cx="1789272" cy="426463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7EB9169-1B10-D800-6E8C-68335B6DE6D4}"/>
                </a:ext>
              </a:extLst>
            </p:cNvPr>
            <p:cNvSpPr txBox="1"/>
            <p:nvPr/>
          </p:nvSpPr>
          <p:spPr>
            <a:xfrm>
              <a:off x="6216942" y="4015876"/>
              <a:ext cx="1789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</a:rPr>
                <a:t>ـــ</a:t>
              </a:r>
              <a:r>
                <a:rPr lang="ar-K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ل(ق     1,45)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8AB025C5-2E9B-3781-D0F9-E001F780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5474" y="3999552"/>
              <a:ext cx="201311" cy="426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3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594A0E56-BAB1-510B-8B31-C71FDB8F916C}"/>
              </a:ext>
            </a:extLst>
          </p:cNvPr>
          <p:cNvSpPr/>
          <p:nvPr/>
        </p:nvSpPr>
        <p:spPr>
          <a:xfrm>
            <a:off x="4729152" y="2044066"/>
            <a:ext cx="1176107" cy="619494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0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0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346BEA6-EDFB-14F7-46DB-7FA7BA24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8000"/>
                    </a14:imgEffect>
                  </a14:imgLayer>
                </a14:imgProps>
              </a:ext>
            </a:extLst>
          </a:blip>
          <a:srcRect l="55441"/>
          <a:stretch/>
        </p:blipFill>
        <p:spPr>
          <a:xfrm>
            <a:off x="349067" y="2049013"/>
            <a:ext cx="4144130" cy="1761778"/>
          </a:xfrm>
          <a:prstGeom prst="rect">
            <a:avLst/>
          </a:prstGeom>
        </p:spPr>
      </p:pic>
      <p:sp>
        <p:nvSpPr>
          <p:cNvPr id="27" name="مستطيل مستدير الزوايا 13">
            <a:extLst>
              <a:ext uri="{FF2B5EF4-FFF2-40B4-BE49-F238E27FC236}">
                <a16:creationId xmlns:a16="http://schemas.microsoft.com/office/drawing/2014/main" id="{79373F8A-E8F4-E5E0-F0BD-2F81931C2004}"/>
              </a:ext>
            </a:extLst>
          </p:cNvPr>
          <p:cNvSpPr/>
          <p:nvPr/>
        </p:nvSpPr>
        <p:spPr>
          <a:xfrm>
            <a:off x="1181686" y="3283747"/>
            <a:ext cx="786180" cy="221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7725210-17CD-3209-B9E0-B600BFB576A9}"/>
              </a:ext>
            </a:extLst>
          </p:cNvPr>
          <p:cNvCxnSpPr>
            <a:cxnSpLocks/>
          </p:cNvCxnSpPr>
          <p:nvPr/>
        </p:nvCxnSpPr>
        <p:spPr>
          <a:xfrm flipH="1">
            <a:off x="1967866" y="3429000"/>
            <a:ext cx="18046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2CA428B3-7C61-CC04-F38B-53316AD52480}"/>
              </a:ext>
            </a:extLst>
          </p:cNvPr>
          <p:cNvCxnSpPr/>
          <p:nvPr/>
        </p:nvCxnSpPr>
        <p:spPr>
          <a:xfrm>
            <a:off x="1615283" y="2663560"/>
            <a:ext cx="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EA644C0-FDFB-0E84-5EB5-1DF9B666F1E5}"/>
              </a:ext>
            </a:extLst>
          </p:cNvPr>
          <p:cNvGrpSpPr/>
          <p:nvPr/>
        </p:nvGrpSpPr>
        <p:grpSpPr>
          <a:xfrm>
            <a:off x="6100562" y="2470691"/>
            <a:ext cx="2856310" cy="410196"/>
            <a:chOff x="5824025" y="1545512"/>
            <a:chExt cx="2856310" cy="410196"/>
          </a:xfrm>
        </p:grpSpPr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B56E136C-2C83-92FB-8D69-11DFC2AA9A25}"/>
                </a:ext>
              </a:extLst>
            </p:cNvPr>
            <p:cNvSpPr txBox="1"/>
            <p:nvPr/>
          </p:nvSpPr>
          <p:spPr>
            <a:xfrm>
              <a:off x="5824025" y="1545512"/>
              <a:ext cx="22330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0.12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E826F2A0-0C73-91AF-2ECE-350C9526B52A}"/>
                </a:ext>
              </a:extLst>
            </p:cNvPr>
            <p:cNvSpPr/>
            <p:nvPr/>
          </p:nvSpPr>
          <p:spPr>
            <a:xfrm>
              <a:off x="8252399" y="1555597"/>
              <a:ext cx="427936" cy="400111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dirty="0">
                  <a:solidFill>
                    <a:schemeClr val="tx1"/>
                  </a:solidFill>
                </a:rPr>
                <a:t>أ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44231751-9E21-19BB-EBC9-4FBB5E3B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9613" y="1619616"/>
              <a:ext cx="181069" cy="253497"/>
            </a:xfrm>
            <a:prstGeom prst="rect">
              <a:avLst/>
            </a:prstGeom>
          </p:spPr>
        </p:pic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29CF7AC-F6F4-482D-BBF1-2280FDEE0AA8}"/>
              </a:ext>
            </a:extLst>
          </p:cNvPr>
          <p:cNvSpPr txBox="1"/>
          <p:nvPr/>
        </p:nvSpPr>
        <p:spPr>
          <a:xfrm>
            <a:off x="5899523" y="3216743"/>
            <a:ext cx="1403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0.45224</a:t>
            </a:r>
            <a:r>
              <a:rPr lang="ar-K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70C7D9A-A0DC-1768-C54D-B360894746EE}"/>
              </a:ext>
            </a:extLst>
          </p:cNvPr>
          <p:cNvSpPr txBox="1"/>
          <p:nvPr/>
        </p:nvSpPr>
        <p:spPr>
          <a:xfrm>
            <a:off x="5330865" y="2839264"/>
            <a:ext cx="3246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نستخدم جدول التوزيع الطبيعي المعياري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AC5E2A52-D15E-FDC1-7057-FA97C5FEEAF2}"/>
              </a:ext>
            </a:extLst>
          </p:cNvPr>
          <p:cNvGrpSpPr/>
          <p:nvPr/>
        </p:nvGrpSpPr>
        <p:grpSpPr>
          <a:xfrm>
            <a:off x="6963875" y="3189668"/>
            <a:ext cx="1861057" cy="400110"/>
            <a:chOff x="6963786" y="3333822"/>
            <a:chExt cx="1861057" cy="400110"/>
          </a:xfrm>
        </p:grpSpPr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569AF3FC-3378-AC89-08F7-BABF69120D7C}"/>
                </a:ext>
              </a:extLst>
            </p:cNvPr>
            <p:cNvSpPr txBox="1"/>
            <p:nvPr/>
          </p:nvSpPr>
          <p:spPr>
            <a:xfrm>
              <a:off x="6963786" y="3333822"/>
              <a:ext cx="186105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-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0.12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6086BF9E-BF2D-0A59-C442-CF7861A1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9620" y="3393722"/>
              <a:ext cx="181069" cy="253497"/>
            </a:xfrm>
            <a:prstGeom prst="rect">
              <a:avLst/>
            </a:prstGeom>
          </p:spPr>
        </p:pic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7CF80277-9760-856E-7408-ED793BFADE6B}"/>
              </a:ext>
            </a:extLst>
          </p:cNvPr>
          <p:cNvGrpSpPr/>
          <p:nvPr/>
        </p:nvGrpSpPr>
        <p:grpSpPr>
          <a:xfrm>
            <a:off x="6599817" y="4212364"/>
            <a:ext cx="2173734" cy="400110"/>
            <a:chOff x="6361760" y="2190130"/>
            <a:chExt cx="2173734" cy="400110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3F5AD9E9-2D23-A40C-DBBF-E6647B7EFF5E}"/>
                </a:ext>
              </a:extLst>
            </p:cNvPr>
            <p:cNvSpPr/>
            <p:nvPr/>
          </p:nvSpPr>
          <p:spPr>
            <a:xfrm>
              <a:off x="8132624" y="2190130"/>
              <a:ext cx="402870" cy="400110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65DEEF19-D60E-5A66-5F72-081D92A2953D}"/>
                </a:ext>
              </a:extLst>
            </p:cNvPr>
            <p:cNvSpPr txBox="1"/>
            <p:nvPr/>
          </p:nvSpPr>
          <p:spPr>
            <a:xfrm>
              <a:off x="6361760" y="2190130"/>
              <a:ext cx="16703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0.25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78AF6C75-E67F-4DA9-5539-B771EF129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0971" y="2265817"/>
              <a:ext cx="217283" cy="271604"/>
            </a:xfrm>
            <a:prstGeom prst="rect">
              <a:avLst/>
            </a:prstGeom>
          </p:spPr>
        </p:pic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E279381-0661-6EE1-CBFE-F224816C2B34}"/>
              </a:ext>
            </a:extLst>
          </p:cNvPr>
          <p:cNvSpPr txBox="1"/>
          <p:nvPr/>
        </p:nvSpPr>
        <p:spPr>
          <a:xfrm>
            <a:off x="7997667" y="5039814"/>
            <a:ext cx="7947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964135A-424B-694C-A9D5-E17D2F54F58F}"/>
              </a:ext>
            </a:extLst>
          </p:cNvPr>
          <p:cNvSpPr txBox="1"/>
          <p:nvPr/>
        </p:nvSpPr>
        <p:spPr>
          <a:xfrm>
            <a:off x="7126238" y="5066889"/>
            <a:ext cx="10266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KW" sz="20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0.59871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B80AFE2-089F-8BAD-7F62-B104E5983788}"/>
              </a:ext>
            </a:extLst>
          </p:cNvPr>
          <p:cNvSpPr txBox="1"/>
          <p:nvPr/>
        </p:nvSpPr>
        <p:spPr>
          <a:xfrm>
            <a:off x="7410146" y="5483975"/>
            <a:ext cx="12810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K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0.40129</a:t>
            </a: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B65C84BD-BBC2-75C1-3552-5231AACF59BF}"/>
              </a:ext>
            </a:extLst>
          </p:cNvPr>
          <p:cNvGrpSpPr/>
          <p:nvPr/>
        </p:nvGrpSpPr>
        <p:grpSpPr>
          <a:xfrm>
            <a:off x="6426382" y="4698779"/>
            <a:ext cx="2368551" cy="400110"/>
            <a:chOff x="4595324" y="4239439"/>
            <a:chExt cx="2368551" cy="400110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67CF9197-C49F-9437-59B2-49BE378AC05D}"/>
                </a:ext>
              </a:extLst>
            </p:cNvPr>
            <p:cNvSpPr txBox="1"/>
            <p:nvPr/>
          </p:nvSpPr>
          <p:spPr>
            <a:xfrm>
              <a:off x="4595324" y="4239439"/>
              <a:ext cx="2368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1"/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 ل (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0.25 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   </a:t>
              </a:r>
            </a:p>
          </p:txBody>
        </p:sp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4296FB87-4671-F8D5-DC72-0EEACA6C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1457" y="4320025"/>
              <a:ext cx="181069" cy="253497"/>
            </a:xfrm>
            <a:prstGeom prst="rect">
              <a:avLst/>
            </a:prstGeom>
          </p:spPr>
        </p:pic>
      </p:grpSp>
      <p:pic>
        <p:nvPicPr>
          <p:cNvPr id="60" name="صورة 59">
            <a:extLst>
              <a:ext uri="{FF2B5EF4-FFF2-40B4-BE49-F238E27FC236}">
                <a16:creationId xmlns:a16="http://schemas.microsoft.com/office/drawing/2014/main" id="{288EB8B7-CCE9-4C06-CD9F-5D13478576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7000" contrast="37000"/>
          </a:blip>
          <a:srcRect l="37191" t="22675" r="1212"/>
          <a:stretch/>
        </p:blipFill>
        <p:spPr>
          <a:xfrm>
            <a:off x="244290" y="4212364"/>
            <a:ext cx="4408619" cy="1548871"/>
          </a:xfrm>
          <a:prstGeom prst="rect">
            <a:avLst/>
          </a:prstGeom>
        </p:spPr>
      </p:pic>
      <p:sp>
        <p:nvSpPr>
          <p:cNvPr id="61" name="مستطيل مستدير الزوايا 13">
            <a:extLst>
              <a:ext uri="{FF2B5EF4-FFF2-40B4-BE49-F238E27FC236}">
                <a16:creationId xmlns:a16="http://schemas.microsoft.com/office/drawing/2014/main" id="{957D4C0E-C53E-441F-580F-05B6B7A4FB0B}"/>
              </a:ext>
            </a:extLst>
          </p:cNvPr>
          <p:cNvSpPr/>
          <p:nvPr/>
        </p:nvSpPr>
        <p:spPr>
          <a:xfrm>
            <a:off x="319900" y="5016579"/>
            <a:ext cx="569673" cy="240065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62" name="رابط كسهم مستقيم 61">
            <a:extLst>
              <a:ext uri="{FF2B5EF4-FFF2-40B4-BE49-F238E27FC236}">
                <a16:creationId xmlns:a16="http://schemas.microsoft.com/office/drawing/2014/main" id="{F1359061-B4DC-5225-0E67-6464D273A5F0}"/>
              </a:ext>
            </a:extLst>
          </p:cNvPr>
          <p:cNvCxnSpPr>
            <a:cxnSpLocks/>
          </p:cNvCxnSpPr>
          <p:nvPr/>
        </p:nvCxnSpPr>
        <p:spPr>
          <a:xfrm flipH="1">
            <a:off x="860473" y="5190792"/>
            <a:ext cx="3338587" cy="0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755AD024-7914-A38B-46DF-94B28B365717}"/>
              </a:ext>
            </a:extLst>
          </p:cNvPr>
          <p:cNvCxnSpPr/>
          <p:nvPr/>
        </p:nvCxnSpPr>
        <p:spPr>
          <a:xfrm>
            <a:off x="357103" y="4438636"/>
            <a:ext cx="0" cy="612000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CF0A0F9-91D1-7E19-9530-95C4591BF9D5}"/>
              </a:ext>
            </a:extLst>
          </p:cNvPr>
          <p:cNvGrpSpPr/>
          <p:nvPr/>
        </p:nvGrpSpPr>
        <p:grpSpPr>
          <a:xfrm>
            <a:off x="38047" y="68985"/>
            <a:ext cx="9152071" cy="1688353"/>
            <a:chOff x="38047" y="68985"/>
            <a:chExt cx="9152071" cy="1688353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003A24BD-B740-2DA1-F1E1-DF6A129DBFC8}"/>
                </a:ext>
              </a:extLst>
            </p:cNvPr>
            <p:cNvSpPr txBox="1"/>
            <p:nvPr/>
          </p:nvSpPr>
          <p:spPr>
            <a:xfrm>
              <a:off x="38047" y="177733"/>
              <a:ext cx="63105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إذا كان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هو التوزيع الطبيعي المعياري للمتغير العشوائي </a:t>
              </a:r>
              <a:r>
                <a:rPr lang="ar-KW" sz="2000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فأوجد :  </a:t>
              </a:r>
            </a:p>
          </p:txBody>
        </p:sp>
        <p:sp>
          <p:nvSpPr>
            <p:cNvPr id="6" name="مستطيل مستدير الزوايا 22">
              <a:extLst>
                <a:ext uri="{FF2B5EF4-FFF2-40B4-BE49-F238E27FC236}">
                  <a16:creationId xmlns:a16="http://schemas.microsoft.com/office/drawing/2014/main" id="{56BB1AAD-E0E1-A1C7-F5E7-77FA60C5EF1B}"/>
                </a:ext>
              </a:extLst>
            </p:cNvPr>
            <p:cNvSpPr/>
            <p:nvPr/>
          </p:nvSpPr>
          <p:spPr>
            <a:xfrm>
              <a:off x="6180343" y="102891"/>
              <a:ext cx="3009775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حاول أن تحل  ( 28) صـ 48</a:t>
              </a:r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49E5D087-3C5D-005F-D139-99B737840D0D}"/>
                </a:ext>
              </a:extLst>
            </p:cNvPr>
            <p:cNvGrpSpPr/>
            <p:nvPr/>
          </p:nvGrpSpPr>
          <p:grpSpPr>
            <a:xfrm>
              <a:off x="5514371" y="743051"/>
              <a:ext cx="2856310" cy="400110"/>
              <a:chOff x="5824025" y="1545512"/>
              <a:chExt cx="2856310" cy="400110"/>
            </a:xfrm>
          </p:grpSpPr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A511A7BC-D32E-5205-39E8-F74A2E702B39}"/>
                  </a:ext>
                </a:extLst>
              </p:cNvPr>
              <p:cNvSpPr txBox="1"/>
              <p:nvPr/>
            </p:nvSpPr>
            <p:spPr>
              <a:xfrm>
                <a:off x="5824025" y="1545512"/>
                <a:ext cx="223307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0.12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67AF7F66-5B2C-CCAD-AA13-2EA351C55989}"/>
                  </a:ext>
                </a:extLst>
              </p:cNvPr>
              <p:cNvSpPr/>
              <p:nvPr/>
            </p:nvSpPr>
            <p:spPr>
              <a:xfrm>
                <a:off x="8302851" y="1555597"/>
                <a:ext cx="377484" cy="382401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dirty="0">
                    <a:solidFill>
                      <a:schemeClr val="tx1"/>
                    </a:solidFill>
                  </a:rPr>
                  <a:t>أ</a:t>
                </a:r>
              </a:p>
            </p:txBody>
          </p:sp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0F87224D-D6E2-9190-749C-02D1EE4EF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9613" y="1619616"/>
                <a:ext cx="181069" cy="253497"/>
              </a:xfrm>
              <a:prstGeom prst="rect">
                <a:avLst/>
              </a:prstGeom>
            </p:spPr>
          </p:pic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8EFBD99C-3C49-1CC7-9E07-66396A054062}"/>
                </a:ext>
              </a:extLst>
            </p:cNvPr>
            <p:cNvGrpSpPr/>
            <p:nvPr/>
          </p:nvGrpSpPr>
          <p:grpSpPr>
            <a:xfrm>
              <a:off x="530561" y="723096"/>
              <a:ext cx="3072372" cy="400110"/>
              <a:chOff x="5616007" y="2756205"/>
              <a:chExt cx="3072372" cy="400110"/>
            </a:xfrm>
          </p:grpSpPr>
          <p:sp>
            <p:nvSpPr>
              <p:cNvPr id="5" name="شكل بيضاوي 4">
                <a:extLst>
                  <a:ext uri="{FF2B5EF4-FFF2-40B4-BE49-F238E27FC236}">
                    <a16:creationId xmlns:a16="http://schemas.microsoft.com/office/drawing/2014/main" id="{BEA71575-2110-E62A-41D7-3E15F064BF7F}"/>
                  </a:ext>
                </a:extLst>
              </p:cNvPr>
              <p:cNvSpPr/>
              <p:nvPr/>
            </p:nvSpPr>
            <p:spPr>
              <a:xfrm>
                <a:off x="8347721" y="2756206"/>
                <a:ext cx="340658" cy="400109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dirty="0">
                    <a:solidFill>
                      <a:schemeClr val="tx1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ج</a:t>
                </a:r>
                <a:endParaRPr lang="ar-KW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EA43DCC-741C-35E5-D03D-593B5FBA629F}"/>
                  </a:ext>
                </a:extLst>
              </p:cNvPr>
              <p:cNvSpPr txBox="1"/>
              <p:nvPr/>
            </p:nvSpPr>
            <p:spPr>
              <a:xfrm>
                <a:off x="5616007" y="2756205"/>
                <a:ext cx="248262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(-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3.2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  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-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0.1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pic>
            <p:nvPicPr>
              <p:cNvPr id="14" name="صورة 13">
                <a:extLst>
                  <a:ext uri="{FF2B5EF4-FFF2-40B4-BE49-F238E27FC236}">
                    <a16:creationId xmlns:a16="http://schemas.microsoft.com/office/drawing/2014/main" id="{4381988B-3D40-88E1-65B5-EBFC0EACF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6407" y="2845310"/>
                <a:ext cx="181069" cy="253497"/>
              </a:xfrm>
              <a:prstGeom prst="rect">
                <a:avLst/>
              </a:prstGeom>
            </p:spPr>
          </p:pic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F497C73E-465A-A0A7-6C70-E6E64EB28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6252" y="2829511"/>
                <a:ext cx="181069" cy="253497"/>
              </a:xfrm>
              <a:prstGeom prst="rect">
                <a:avLst/>
              </a:prstGeom>
            </p:spPr>
          </p:pic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7715B4FC-C182-9B5E-E785-5182D550762B}"/>
                </a:ext>
              </a:extLst>
            </p:cNvPr>
            <p:cNvGrpSpPr/>
            <p:nvPr/>
          </p:nvGrpSpPr>
          <p:grpSpPr>
            <a:xfrm>
              <a:off x="3691724" y="1335187"/>
              <a:ext cx="2908093" cy="400110"/>
              <a:chOff x="5598942" y="3440227"/>
              <a:chExt cx="2908093" cy="400110"/>
            </a:xfrm>
          </p:grpSpPr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7B41E29-573B-2575-E859-0DE0C835091E}"/>
                  </a:ext>
                </a:extLst>
              </p:cNvPr>
              <p:cNvSpPr txBox="1"/>
              <p:nvPr/>
            </p:nvSpPr>
            <p:spPr>
              <a:xfrm>
                <a:off x="5598942" y="3440227"/>
                <a:ext cx="24581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-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0.26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 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 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0.69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43CFE883-1522-8AB6-C94C-FD9CDBCF0C6F}"/>
                  </a:ext>
                </a:extLst>
              </p:cNvPr>
              <p:cNvSpPr/>
              <p:nvPr/>
            </p:nvSpPr>
            <p:spPr>
              <a:xfrm>
                <a:off x="8166377" y="3440227"/>
                <a:ext cx="340658" cy="367334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dirty="0">
                    <a:solidFill>
                      <a:schemeClr val="tx1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د</a:t>
                </a:r>
                <a:endParaRPr lang="ar-KW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E93EB278-ACBF-8670-2351-8E1952CEF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5063" y="3513533"/>
                <a:ext cx="181069" cy="253497"/>
              </a:xfrm>
              <a:prstGeom prst="rect">
                <a:avLst/>
              </a:prstGeom>
            </p:spPr>
          </p:pic>
          <p:pic>
            <p:nvPicPr>
              <p:cNvPr id="17" name="صورة 16">
                <a:extLst>
                  <a:ext uri="{FF2B5EF4-FFF2-40B4-BE49-F238E27FC236}">
                    <a16:creationId xmlns:a16="http://schemas.microsoft.com/office/drawing/2014/main" id="{6C06B378-B231-E6D1-75DF-2C15721E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8277" y="3513533"/>
                <a:ext cx="181069" cy="253497"/>
              </a:xfrm>
              <a:prstGeom prst="rect">
                <a:avLst/>
              </a:prstGeom>
            </p:spPr>
          </p:pic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9A42E651-8361-1881-452B-B469D44671E4}"/>
                </a:ext>
              </a:extLst>
            </p:cNvPr>
            <p:cNvGrpSpPr/>
            <p:nvPr/>
          </p:nvGrpSpPr>
          <p:grpSpPr>
            <a:xfrm>
              <a:off x="3833934" y="723096"/>
              <a:ext cx="2173734" cy="400110"/>
              <a:chOff x="6361760" y="2190130"/>
              <a:chExt cx="2173734" cy="400110"/>
            </a:xfrm>
          </p:grpSpPr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DB96B60A-566B-8C8F-25A7-F8189378330C}"/>
                  </a:ext>
                </a:extLst>
              </p:cNvPr>
              <p:cNvSpPr/>
              <p:nvPr/>
            </p:nvSpPr>
            <p:spPr>
              <a:xfrm>
                <a:off x="8132624" y="2190130"/>
                <a:ext cx="402870" cy="400110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2000" dirty="0">
                    <a:solidFill>
                      <a:schemeClr val="tx1"/>
                    </a:solidFill>
                  </a:rPr>
                  <a:t>ب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98939A1-97D8-C258-D9BE-5CEFCE54D054}"/>
                  </a:ext>
                </a:extLst>
              </p:cNvPr>
              <p:cNvSpPr txBox="1"/>
              <p:nvPr/>
            </p:nvSpPr>
            <p:spPr>
              <a:xfrm>
                <a:off x="6361760" y="2190130"/>
                <a:ext cx="167036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ل (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ق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 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0.25</a:t>
                </a:r>
                <a:r>
                  <a:rPr lang="ar-K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pic>
            <p:nvPicPr>
              <p:cNvPr id="21" name="صورة 20">
                <a:extLst>
                  <a:ext uri="{FF2B5EF4-FFF2-40B4-BE49-F238E27FC236}">
                    <a16:creationId xmlns:a16="http://schemas.microsoft.com/office/drawing/2014/main" id="{F8FADF1A-0675-A851-6E93-496991161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971" y="2265817"/>
                <a:ext cx="217283" cy="271604"/>
              </a:xfrm>
              <a:prstGeom prst="rect">
                <a:avLst/>
              </a:prstGeom>
            </p:spPr>
          </p:pic>
        </p:grp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DB4C16C4-D8E5-C7AB-98DE-0491FC41CF95}"/>
                </a:ext>
              </a:extLst>
            </p:cNvPr>
            <p:cNvSpPr/>
            <p:nvPr/>
          </p:nvSpPr>
          <p:spPr>
            <a:xfrm>
              <a:off x="523733" y="68985"/>
              <a:ext cx="8433139" cy="1688353"/>
            </a:xfrm>
            <a:prstGeom prst="roundRect">
              <a:avLst>
                <a:gd name="adj" fmla="val 1754"/>
              </a:avLst>
            </a:prstGeom>
            <a:noFill/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/>
      <p:bldP spid="42" grpId="0"/>
      <p:bldP spid="50" grpId="0"/>
      <p:bldP spid="52" grpId="0"/>
      <p:bldP spid="53" grpId="0"/>
      <p:bldP spid="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E53EAA0-B110-2DCC-8399-63E5DCEE2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 contrast="94000"/>
                    </a14:imgEffect>
                  </a14:imgLayer>
                </a14:imgProps>
              </a:ext>
            </a:extLst>
          </a:blip>
          <a:srcRect l="27974"/>
          <a:stretch/>
        </p:blipFill>
        <p:spPr>
          <a:xfrm>
            <a:off x="168812" y="588382"/>
            <a:ext cx="4746393" cy="1692764"/>
          </a:xfrm>
          <a:prstGeom prst="rect">
            <a:avLst/>
          </a:prstGeom>
        </p:spPr>
      </p:pic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5F79C892-041D-2E73-4A76-526F3EC74902}"/>
              </a:ext>
            </a:extLst>
          </p:cNvPr>
          <p:cNvCxnSpPr>
            <a:cxnSpLocks/>
          </p:cNvCxnSpPr>
          <p:nvPr/>
        </p:nvCxnSpPr>
        <p:spPr>
          <a:xfrm flipH="1">
            <a:off x="4302475" y="1990247"/>
            <a:ext cx="327967" cy="0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BB602643-55BC-66D0-0837-599075D73FFE}"/>
              </a:ext>
            </a:extLst>
          </p:cNvPr>
          <p:cNvCxnSpPr>
            <a:cxnSpLocks/>
          </p:cNvCxnSpPr>
          <p:nvPr/>
        </p:nvCxnSpPr>
        <p:spPr>
          <a:xfrm>
            <a:off x="3769096" y="1097140"/>
            <a:ext cx="0" cy="638104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13">
            <a:extLst>
              <a:ext uri="{FF2B5EF4-FFF2-40B4-BE49-F238E27FC236}">
                <a16:creationId xmlns:a16="http://schemas.microsoft.com/office/drawing/2014/main" id="{BE6BB082-A429-7151-049C-91AB0D8A9BDB}"/>
              </a:ext>
            </a:extLst>
          </p:cNvPr>
          <p:cNvSpPr/>
          <p:nvPr/>
        </p:nvSpPr>
        <p:spPr>
          <a:xfrm>
            <a:off x="3712825" y="1757135"/>
            <a:ext cx="589650" cy="248155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E9E1417-0A3E-7206-6DED-B82AF850894E}"/>
              </a:ext>
            </a:extLst>
          </p:cNvPr>
          <p:cNvGrpSpPr/>
          <p:nvPr/>
        </p:nvGrpSpPr>
        <p:grpSpPr>
          <a:xfrm>
            <a:off x="4922800" y="315984"/>
            <a:ext cx="4053706" cy="443400"/>
            <a:chOff x="4634673" y="2756205"/>
            <a:chExt cx="4053706" cy="480702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85D570FC-8A14-94DD-D36E-D17AC0071CCE}"/>
                </a:ext>
              </a:extLst>
            </p:cNvPr>
            <p:cNvSpPr/>
            <p:nvPr/>
          </p:nvSpPr>
          <p:spPr>
            <a:xfrm>
              <a:off x="8347721" y="2756206"/>
              <a:ext cx="340658" cy="400109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dirty="0">
                  <a:solidFill>
                    <a:schemeClr val="tx1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ج</a:t>
              </a:r>
              <a:endParaRPr lang="ar-KW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E9FB1AC-E4B9-4B79-8C2E-F406B3FEB6FE}"/>
                </a:ext>
              </a:extLst>
            </p:cNvPr>
            <p:cNvSpPr txBox="1"/>
            <p:nvPr/>
          </p:nvSpPr>
          <p:spPr>
            <a:xfrm>
              <a:off x="4634673" y="2756205"/>
              <a:ext cx="34639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(-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3.2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   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     -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0.1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3E6AE4A-400C-1271-E34B-177466B96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2734" y="2821264"/>
              <a:ext cx="365319" cy="400111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224CF24-BA96-28B2-5E76-E83518A7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2254" y="2803137"/>
              <a:ext cx="402169" cy="43377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B0ABEAC-27F2-21FA-AB1F-905864E682FB}"/>
              </a:ext>
            </a:extLst>
          </p:cNvPr>
          <p:cNvGrpSpPr/>
          <p:nvPr/>
        </p:nvGrpSpPr>
        <p:grpSpPr>
          <a:xfrm>
            <a:off x="345066" y="2578767"/>
            <a:ext cx="3424030" cy="1328632"/>
            <a:chOff x="942535" y="2681292"/>
            <a:chExt cx="3424030" cy="1328632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3CCC654A-29A5-809D-4459-B524968C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15000" contrast="30000"/>
            </a:blip>
            <a:stretch>
              <a:fillRect/>
            </a:stretch>
          </p:blipFill>
          <p:spPr>
            <a:xfrm>
              <a:off x="1055077" y="3045627"/>
              <a:ext cx="3290982" cy="96429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D7B3619-1FDA-FC70-676A-088481C97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6000" contrast="17000"/>
            </a:blip>
            <a:srcRect t="19111"/>
            <a:stretch/>
          </p:blipFill>
          <p:spPr>
            <a:xfrm>
              <a:off x="998806" y="2748006"/>
              <a:ext cx="3311488" cy="344195"/>
            </a:xfrm>
            <a:prstGeom prst="rect">
              <a:avLst/>
            </a:prstGeom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9367D06D-8901-5A71-22BF-9F033CFEEA60}"/>
                </a:ext>
              </a:extLst>
            </p:cNvPr>
            <p:cNvSpPr/>
            <p:nvPr/>
          </p:nvSpPr>
          <p:spPr>
            <a:xfrm>
              <a:off x="942535" y="2681292"/>
              <a:ext cx="3424030" cy="132863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8AC4C106-402B-E078-79D0-E5222E3357D0}"/>
              </a:ext>
            </a:extLst>
          </p:cNvPr>
          <p:cNvCxnSpPr>
            <a:cxnSpLocks/>
          </p:cNvCxnSpPr>
          <p:nvPr/>
        </p:nvCxnSpPr>
        <p:spPr>
          <a:xfrm flipH="1">
            <a:off x="3024553" y="3474254"/>
            <a:ext cx="5205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9A4D0294-30D7-AD0F-707C-E5C99FE63A42}"/>
              </a:ext>
            </a:extLst>
          </p:cNvPr>
          <p:cNvCxnSpPr>
            <a:cxnSpLocks/>
          </p:cNvCxnSpPr>
          <p:nvPr/>
        </p:nvCxnSpPr>
        <p:spPr>
          <a:xfrm>
            <a:off x="2773782" y="2817578"/>
            <a:ext cx="0" cy="43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مستدير الزوايا 13">
            <a:extLst>
              <a:ext uri="{FF2B5EF4-FFF2-40B4-BE49-F238E27FC236}">
                <a16:creationId xmlns:a16="http://schemas.microsoft.com/office/drawing/2014/main" id="{51DD24A6-B1AC-79B2-DF10-4CCC3156D793}"/>
              </a:ext>
            </a:extLst>
          </p:cNvPr>
          <p:cNvSpPr/>
          <p:nvPr/>
        </p:nvSpPr>
        <p:spPr>
          <a:xfrm>
            <a:off x="2542008" y="3287297"/>
            <a:ext cx="589650" cy="2481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89244CA-CF4D-C803-C025-7869E4859422}"/>
              </a:ext>
            </a:extLst>
          </p:cNvPr>
          <p:cNvSpPr txBox="1"/>
          <p:nvPr/>
        </p:nvSpPr>
        <p:spPr>
          <a:xfrm>
            <a:off x="7258509" y="1644414"/>
            <a:ext cx="1722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= 0.46017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F26751E-C982-F69D-911A-4BAAF8747434}"/>
              </a:ext>
            </a:extLst>
          </p:cNvPr>
          <p:cNvSpPr txBox="1"/>
          <p:nvPr/>
        </p:nvSpPr>
        <p:spPr>
          <a:xfrm>
            <a:off x="6591772" y="2347934"/>
            <a:ext cx="1934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0.45948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11780D1-DC3B-E847-6880-2ED69265981A}"/>
              </a:ext>
            </a:extLst>
          </p:cNvPr>
          <p:cNvSpPr txBox="1"/>
          <p:nvPr/>
        </p:nvSpPr>
        <p:spPr>
          <a:xfrm>
            <a:off x="7095372" y="1542739"/>
            <a:ext cx="528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ـــــــ</a:t>
            </a:r>
            <a:endParaRPr lang="ar-K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D099EB9-4BF7-9B39-A152-7AEE328C87F1}"/>
              </a:ext>
            </a:extLst>
          </p:cNvPr>
          <p:cNvSpPr txBox="1"/>
          <p:nvPr/>
        </p:nvSpPr>
        <p:spPr>
          <a:xfrm>
            <a:off x="5678654" y="1639700"/>
            <a:ext cx="16208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0.00069</a:t>
            </a: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D899F668-4F48-18F6-69E6-E9D8881922DF}"/>
              </a:ext>
            </a:extLst>
          </p:cNvPr>
          <p:cNvGrpSpPr/>
          <p:nvPr/>
        </p:nvGrpSpPr>
        <p:grpSpPr>
          <a:xfrm>
            <a:off x="6768260" y="1063514"/>
            <a:ext cx="2375739" cy="477208"/>
            <a:chOff x="6350744" y="1176058"/>
            <a:chExt cx="2375739" cy="477208"/>
          </a:xfrm>
        </p:grpSpPr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125FF298-FF26-96C9-60D1-41AE3AC1E162}"/>
                </a:ext>
              </a:extLst>
            </p:cNvPr>
            <p:cNvSpPr txBox="1"/>
            <p:nvPr/>
          </p:nvSpPr>
          <p:spPr>
            <a:xfrm>
              <a:off x="6350744" y="1176058"/>
              <a:ext cx="23757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ل (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ــ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0.1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ar-KW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FD29851D-2BE1-15A4-F7BB-FEEBDDD8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371" y="1253155"/>
              <a:ext cx="399776" cy="400111"/>
            </a:xfrm>
            <a:prstGeom prst="rect">
              <a:avLst/>
            </a:prstGeom>
          </p:spPr>
        </p:pic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33321F14-0D39-7DC4-CF67-764B3BA43A6B}"/>
              </a:ext>
            </a:extLst>
          </p:cNvPr>
          <p:cNvGrpSpPr/>
          <p:nvPr/>
        </p:nvGrpSpPr>
        <p:grpSpPr>
          <a:xfrm>
            <a:off x="4615903" y="1052964"/>
            <a:ext cx="2152358" cy="461665"/>
            <a:chOff x="4300673" y="4850215"/>
            <a:chExt cx="1116220" cy="461665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CBF1152-D284-9AFE-45A4-4643A15E527F}"/>
                </a:ext>
              </a:extLst>
            </p:cNvPr>
            <p:cNvSpPr txBox="1"/>
            <p:nvPr/>
          </p:nvSpPr>
          <p:spPr>
            <a:xfrm>
              <a:off x="4300673" y="4850215"/>
              <a:ext cx="11162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ق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 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ــ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3.2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endParaRPr lang="en-US" sz="2400" b="1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0ECD51E-E683-6B3D-8DD0-F587A2164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386" y="4907509"/>
              <a:ext cx="181069" cy="368084"/>
            </a:xfrm>
            <a:prstGeom prst="rect">
              <a:avLst/>
            </a:prstGeom>
          </p:spPr>
        </p:pic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AEEE32-0111-2A85-E24C-F77DB86337FB}"/>
              </a:ext>
            </a:extLst>
          </p:cNvPr>
          <p:cNvSpPr txBox="1"/>
          <p:nvPr/>
        </p:nvSpPr>
        <p:spPr>
          <a:xfrm>
            <a:off x="6591772" y="1045954"/>
            <a:ext cx="494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ـــ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17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32" grpId="0"/>
      <p:bldP spid="33" grpId="0"/>
      <p:bldP spid="34" grpId="0"/>
      <p:bldP spid="3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AA4CC83-B622-6A02-FF40-7A40DED096CB}"/>
              </a:ext>
            </a:extLst>
          </p:cNvPr>
          <p:cNvGrpSpPr/>
          <p:nvPr/>
        </p:nvGrpSpPr>
        <p:grpSpPr>
          <a:xfrm>
            <a:off x="4327741" y="437128"/>
            <a:ext cx="4141010" cy="461665"/>
            <a:chOff x="5598942" y="3440227"/>
            <a:chExt cx="2810041" cy="461665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F15B2F-77C9-0F7A-1CA6-6A51FAB2887D}"/>
                </a:ext>
              </a:extLst>
            </p:cNvPr>
            <p:cNvSpPr txBox="1"/>
            <p:nvPr/>
          </p:nvSpPr>
          <p:spPr>
            <a:xfrm>
              <a:off x="5598942" y="3440227"/>
              <a:ext cx="24581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 ( -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0.26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ق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  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0.69</a:t>
              </a:r>
              <a:r>
                <a:rPr lang="ar-K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6B3BD7D4-9637-351B-356D-D2558C35064D}"/>
                </a:ext>
              </a:extLst>
            </p:cNvPr>
            <p:cNvSpPr/>
            <p:nvPr/>
          </p:nvSpPr>
          <p:spPr>
            <a:xfrm>
              <a:off x="8166377" y="3440227"/>
              <a:ext cx="242606" cy="367334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400" b="1" dirty="0">
                  <a:solidFill>
                    <a:schemeClr val="tx1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د</a:t>
              </a:r>
              <a:endParaRPr lang="ar-KW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74ABAD5-B647-C65E-937B-12964B029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307" y="3554063"/>
              <a:ext cx="181069" cy="253497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114B2E66-8BEF-A5F7-9E26-85B23BE37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5358" y="3554063"/>
              <a:ext cx="181069" cy="253497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6474355-5EDF-FC75-7167-00F581F59FCA}"/>
              </a:ext>
            </a:extLst>
          </p:cNvPr>
          <p:cNvSpPr txBox="1"/>
          <p:nvPr/>
        </p:nvSpPr>
        <p:spPr>
          <a:xfrm>
            <a:off x="6476857" y="1812213"/>
            <a:ext cx="2454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0.75490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F070B3-57AF-BA44-9E58-3CCE7E2A242A}"/>
              </a:ext>
            </a:extLst>
          </p:cNvPr>
          <p:cNvSpPr txBox="1"/>
          <p:nvPr/>
        </p:nvSpPr>
        <p:spPr>
          <a:xfrm>
            <a:off x="6110857" y="1812213"/>
            <a:ext cx="1438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ــ </a:t>
            </a:r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0.39743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CC72B9-508D-55F7-5D30-871D36F139B7}"/>
              </a:ext>
            </a:extLst>
          </p:cNvPr>
          <p:cNvSpPr txBox="1"/>
          <p:nvPr/>
        </p:nvSpPr>
        <p:spPr>
          <a:xfrm>
            <a:off x="4747177" y="1809218"/>
            <a:ext cx="1546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4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0.35747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263BE8C-DA2F-CD98-996B-DCB233E4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 contrast="94000"/>
                    </a14:imgEffect>
                  </a14:imgLayer>
                </a14:imgProps>
              </a:ext>
            </a:extLst>
          </a:blip>
          <a:srcRect l="27974"/>
          <a:stretch/>
        </p:blipFill>
        <p:spPr>
          <a:xfrm>
            <a:off x="168812" y="588382"/>
            <a:ext cx="4746393" cy="1692764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F159D2B2-97A4-D63A-E270-6E0A834411D5}"/>
              </a:ext>
            </a:extLst>
          </p:cNvPr>
          <p:cNvCxnSpPr>
            <a:cxnSpLocks/>
          </p:cNvCxnSpPr>
          <p:nvPr/>
        </p:nvCxnSpPr>
        <p:spPr>
          <a:xfrm flipH="1">
            <a:off x="758462" y="1747899"/>
            <a:ext cx="3608103" cy="0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6EBABF1-8BFC-9F55-9E42-F33066114567}"/>
              </a:ext>
            </a:extLst>
          </p:cNvPr>
          <p:cNvCxnSpPr>
            <a:cxnSpLocks/>
          </p:cNvCxnSpPr>
          <p:nvPr/>
        </p:nvCxnSpPr>
        <p:spPr>
          <a:xfrm>
            <a:off x="288796" y="1109795"/>
            <a:ext cx="0" cy="504509"/>
          </a:xfrm>
          <a:prstGeom prst="straightConnector1">
            <a:avLst/>
          </a:prstGeom>
          <a:ln w="28575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مستدير الزوايا 13">
            <a:extLst>
              <a:ext uri="{FF2B5EF4-FFF2-40B4-BE49-F238E27FC236}">
                <a16:creationId xmlns:a16="http://schemas.microsoft.com/office/drawing/2014/main" id="{1E5D2FAD-C9C6-204B-A55E-2B29AA9801D1}"/>
              </a:ext>
            </a:extLst>
          </p:cNvPr>
          <p:cNvSpPr/>
          <p:nvPr/>
        </p:nvSpPr>
        <p:spPr>
          <a:xfrm>
            <a:off x="194535" y="1561063"/>
            <a:ext cx="589650" cy="248155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69CE2A3-0C00-7004-E3B5-7B93F52A26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52000"/>
          </a:blip>
          <a:stretch>
            <a:fillRect/>
          </a:stretch>
        </p:blipFill>
        <p:spPr>
          <a:xfrm>
            <a:off x="288797" y="2968736"/>
            <a:ext cx="7040472" cy="2328202"/>
          </a:xfrm>
          <a:prstGeom prst="rect">
            <a:avLst/>
          </a:prstGeom>
        </p:spPr>
      </p:pic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05C4980-B2C0-A8F4-C479-35D50952D3FA}"/>
              </a:ext>
            </a:extLst>
          </p:cNvPr>
          <p:cNvCxnSpPr>
            <a:cxnSpLocks/>
          </p:cNvCxnSpPr>
          <p:nvPr/>
        </p:nvCxnSpPr>
        <p:spPr>
          <a:xfrm flipH="1">
            <a:off x="975726" y="4713837"/>
            <a:ext cx="5767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EED05572-324F-C1E8-EF6C-096C3A49B95D}"/>
              </a:ext>
            </a:extLst>
          </p:cNvPr>
          <p:cNvCxnSpPr>
            <a:cxnSpLocks/>
          </p:cNvCxnSpPr>
          <p:nvPr/>
        </p:nvCxnSpPr>
        <p:spPr>
          <a:xfrm>
            <a:off x="418791" y="3185951"/>
            <a:ext cx="0" cy="12797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مستدير الزوايا 13">
            <a:extLst>
              <a:ext uri="{FF2B5EF4-FFF2-40B4-BE49-F238E27FC236}">
                <a16:creationId xmlns:a16="http://schemas.microsoft.com/office/drawing/2014/main" id="{72578C00-327F-BDAF-2213-7D30CDF29104}"/>
              </a:ext>
            </a:extLst>
          </p:cNvPr>
          <p:cNvSpPr/>
          <p:nvPr/>
        </p:nvSpPr>
        <p:spPr>
          <a:xfrm>
            <a:off x="386076" y="4465682"/>
            <a:ext cx="589650" cy="2481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ADF8558-2126-B6C9-9CDD-837F8E8DE342}"/>
              </a:ext>
            </a:extLst>
          </p:cNvPr>
          <p:cNvGrpSpPr/>
          <p:nvPr/>
        </p:nvGrpSpPr>
        <p:grpSpPr>
          <a:xfrm>
            <a:off x="6950275" y="1076549"/>
            <a:ext cx="2024913" cy="461665"/>
            <a:chOff x="6216942" y="4015876"/>
            <a:chExt cx="2024913" cy="461665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CE337C0-5FC0-9054-153A-2D0293C5A611}"/>
                </a:ext>
              </a:extLst>
            </p:cNvPr>
            <p:cNvSpPr txBox="1"/>
            <p:nvPr/>
          </p:nvSpPr>
          <p:spPr>
            <a:xfrm>
              <a:off x="6216942" y="4015876"/>
              <a:ext cx="2024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= ل(ق     0,69)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57B1EA6-DEE2-E026-4FF4-674183484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0248" y="4041697"/>
              <a:ext cx="243636" cy="410022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677A427-3C73-6418-336E-0864E481AD9A}"/>
              </a:ext>
            </a:extLst>
          </p:cNvPr>
          <p:cNvGrpSpPr/>
          <p:nvPr/>
        </p:nvGrpSpPr>
        <p:grpSpPr>
          <a:xfrm>
            <a:off x="4903576" y="1072472"/>
            <a:ext cx="2215671" cy="465742"/>
            <a:chOff x="6216942" y="4011799"/>
            <a:chExt cx="2215671" cy="465742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8A82DD6C-48DE-9773-0548-BE94122AA7E5}"/>
                </a:ext>
              </a:extLst>
            </p:cNvPr>
            <p:cNvSpPr txBox="1"/>
            <p:nvPr/>
          </p:nvSpPr>
          <p:spPr>
            <a:xfrm>
              <a:off x="6216942" y="4015876"/>
              <a:ext cx="2215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FF0000"/>
                  </a:solidFill>
                </a:rPr>
                <a:t>ـــ</a:t>
              </a:r>
              <a:r>
                <a:rPr lang="ar-K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ل(ق     -0,26)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005C7D23-90FB-D0DE-2CA4-EAB988E6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7386" y="4011799"/>
              <a:ext cx="201311" cy="426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4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154744" y="471268"/>
            <a:ext cx="9206509" cy="6386732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D06D43-B237-A895-4E92-80D747564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/>
        </p:blipFill>
        <p:spPr bwMode="auto">
          <a:xfrm>
            <a:off x="372794" y="2567354"/>
            <a:ext cx="8398411" cy="12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106292" y="1027525"/>
            <a:ext cx="2273379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الخامسة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DBBB71-3523-8F82-A21B-57891C835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7" t="3305" b="-1"/>
          <a:stretch/>
        </p:blipFill>
        <p:spPr bwMode="auto">
          <a:xfrm>
            <a:off x="3685735" y="4250115"/>
            <a:ext cx="4557932" cy="532381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7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2704EC2C-061A-6EDC-B2BD-36EAF988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D71C48-CB9C-0C05-CE80-703009A31C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46000"/>
          </a:blip>
          <a:stretch>
            <a:fillRect/>
          </a:stretch>
        </p:blipFill>
        <p:spPr>
          <a:xfrm>
            <a:off x="3155921" y="1206051"/>
            <a:ext cx="5036233" cy="116410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31C695-FDFB-030D-C6E5-B58CC384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1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 t="16884" b="69499"/>
          <a:stretch/>
        </p:blipFill>
        <p:spPr bwMode="auto">
          <a:xfrm>
            <a:off x="1043608" y="731519"/>
            <a:ext cx="7768183" cy="4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6E63E5C-DB39-0060-424B-3C35ABC0B23A}"/>
              </a:ext>
            </a:extLst>
          </p:cNvPr>
          <p:cNvSpPr txBox="1"/>
          <p:nvPr/>
        </p:nvSpPr>
        <p:spPr>
          <a:xfrm>
            <a:off x="4297120" y="167444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FF0000"/>
                </a:solidFill>
              </a:rPr>
              <a:t>حـــاولــ (13) صفحة 30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BEEF7A-C0D4-5FCD-21AF-884D765FE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2000" contrast="50000"/>
          </a:blip>
          <a:srcRect l="61921" t="-5268" b="73848"/>
          <a:stretch/>
        </p:blipFill>
        <p:spPr>
          <a:xfrm>
            <a:off x="8192154" y="2370153"/>
            <a:ext cx="778598" cy="3657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0FC44CB-A8C8-182B-331B-25A61FD2E0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2000" contrast="50000"/>
          </a:blip>
          <a:srcRect t="66031"/>
          <a:stretch/>
        </p:blipFill>
        <p:spPr>
          <a:xfrm>
            <a:off x="3185937" y="2456545"/>
            <a:ext cx="2044689" cy="395428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40E0F7B-4A0B-0D37-2EFA-7D6130A0A773}"/>
              </a:ext>
            </a:extLst>
          </p:cNvPr>
          <p:cNvGrpSpPr/>
          <p:nvPr/>
        </p:nvGrpSpPr>
        <p:grpSpPr>
          <a:xfrm>
            <a:off x="6217802" y="2465111"/>
            <a:ext cx="2044689" cy="464234"/>
            <a:chOff x="5509659" y="2486466"/>
            <a:chExt cx="2044689" cy="464234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EE6537D-5175-18B1-53DE-BFD514E07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22000" contrast="50000"/>
            </a:blip>
            <a:srcRect t="26152" b="33968"/>
            <a:stretch/>
          </p:blipFill>
          <p:spPr>
            <a:xfrm>
              <a:off x="5509659" y="2486466"/>
              <a:ext cx="2044689" cy="464234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952D22B-BEAB-11A8-E8C6-4989094B9E5D}"/>
                </a:ext>
              </a:extLst>
            </p:cNvPr>
            <p:cNvSpPr txBox="1"/>
            <p:nvPr/>
          </p:nvSpPr>
          <p:spPr>
            <a:xfrm>
              <a:off x="5509659" y="2487285"/>
              <a:ext cx="14991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ar-KW" sz="2000" b="1" dirty="0"/>
                <a:t>ل( 2&lt; س&lt;4 )</a:t>
              </a:r>
              <a:endParaRPr lang="en-US" sz="2000" b="1" dirty="0"/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AF597FA2-71C7-B807-5974-941AA343A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79" t="5731" r="8697" b="80846"/>
          <a:stretch/>
        </p:blipFill>
        <p:spPr bwMode="auto">
          <a:xfrm rot="20502942">
            <a:off x="332728" y="3798132"/>
            <a:ext cx="2682880" cy="492990"/>
          </a:xfrm>
          <a:prstGeom prst="rect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8D4FD32-717E-4B4B-97C2-F41783BC281A}"/>
              </a:ext>
            </a:extLst>
          </p:cNvPr>
          <p:cNvGrpSpPr/>
          <p:nvPr/>
        </p:nvGrpSpPr>
        <p:grpSpPr>
          <a:xfrm rot="20534526">
            <a:off x="300304" y="2809170"/>
            <a:ext cx="2268088" cy="613174"/>
            <a:chOff x="731521" y="2588455"/>
            <a:chExt cx="2268088" cy="613174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760EC97-1545-8401-F5AA-E163CBAD3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9" t="20646" r="7884" b="65751"/>
            <a:stretch/>
          </p:blipFill>
          <p:spPr bwMode="auto">
            <a:xfrm>
              <a:off x="1764060" y="2702107"/>
              <a:ext cx="1012192" cy="499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758B3A27-04F9-E011-6785-9EE215A3F3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8000"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2" t="34249" r="19381" b="52517"/>
            <a:stretch/>
          </p:blipFill>
          <p:spPr bwMode="auto">
            <a:xfrm>
              <a:off x="969560" y="2688583"/>
              <a:ext cx="1012192" cy="4859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2B3A42F-4195-0D1E-C881-5ACB1FE16480}"/>
                </a:ext>
              </a:extLst>
            </p:cNvPr>
            <p:cNvSpPr/>
            <p:nvPr/>
          </p:nvSpPr>
          <p:spPr>
            <a:xfrm>
              <a:off x="731521" y="2588455"/>
              <a:ext cx="2268088" cy="61317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8EC222CF-58FF-E66B-BA13-E0AA9D855DF7}"/>
              </a:ext>
            </a:extLst>
          </p:cNvPr>
          <p:cNvSpPr/>
          <p:nvPr/>
        </p:nvSpPr>
        <p:spPr>
          <a:xfrm>
            <a:off x="7396175" y="3247088"/>
            <a:ext cx="1424704" cy="619494"/>
          </a:xfrm>
          <a:prstGeom prst="roundRect">
            <a:avLst/>
          </a:prstGeom>
          <a:solidFill>
            <a:srgbClr val="F6C3FF"/>
          </a:solidFill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KW" sz="4800" b="1" dirty="0">
                <a:solidFill>
                  <a:schemeClr val="tx1"/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الحل</a:t>
            </a:r>
            <a:endParaRPr lang="en-US" sz="4800" b="1" dirty="0">
              <a:solidFill>
                <a:schemeClr val="tx1"/>
              </a:solidFill>
              <a:latin typeface="Aldine721 Lt BT" panose="02040503060506090203" pitchFamily="18" charset="0"/>
              <a:cs typeface="Aldhabi" panose="01000000000000000000" pitchFamily="2" charset="-78"/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F2ADE0A-73C8-4BB2-30FB-D8878CF4B0EE}"/>
              </a:ext>
            </a:extLst>
          </p:cNvPr>
          <p:cNvGrpSpPr/>
          <p:nvPr/>
        </p:nvGrpSpPr>
        <p:grpSpPr>
          <a:xfrm>
            <a:off x="6865139" y="3926629"/>
            <a:ext cx="2265732" cy="519983"/>
            <a:chOff x="5288616" y="2430717"/>
            <a:chExt cx="2265732" cy="51998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9D4CEEA-32DA-D19F-EDD0-08F67851A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22000" contrast="50000"/>
            </a:blip>
            <a:srcRect t="26152" b="33968"/>
            <a:stretch/>
          </p:blipFill>
          <p:spPr>
            <a:xfrm>
              <a:off x="5509659" y="2486466"/>
              <a:ext cx="2044689" cy="464234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411A36D-82FC-2D05-FF8C-505ECE3C931E}"/>
                </a:ext>
              </a:extLst>
            </p:cNvPr>
            <p:cNvSpPr txBox="1"/>
            <p:nvPr/>
          </p:nvSpPr>
          <p:spPr>
            <a:xfrm>
              <a:off x="5288616" y="2430717"/>
              <a:ext cx="17668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ar-KW" sz="2400" b="1" dirty="0"/>
                <a:t>ل( 2&lt; س&lt;4 )</a:t>
              </a:r>
              <a:endParaRPr lang="en-US" sz="2400" b="1" dirty="0"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92DE9A7-E016-6ACB-0DAC-2636D9A855B5}"/>
              </a:ext>
            </a:extLst>
          </p:cNvPr>
          <p:cNvSpPr txBox="1"/>
          <p:nvPr/>
        </p:nvSpPr>
        <p:spPr>
          <a:xfrm>
            <a:off x="5081913" y="3955788"/>
            <a:ext cx="18854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 ت(4) – ت(2)</a:t>
            </a:r>
            <a:endParaRPr lang="en-US" sz="24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9E14C79-3CDE-CE52-0DBF-AF4C8C2DF47C}"/>
              </a:ext>
            </a:extLst>
          </p:cNvPr>
          <p:cNvSpPr txBox="1"/>
          <p:nvPr/>
        </p:nvSpPr>
        <p:spPr>
          <a:xfrm>
            <a:off x="5514295" y="4468697"/>
            <a:ext cx="1547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 1 – 0,40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7EB67EA-087E-A826-EB33-B10A77BE85BF}"/>
              </a:ext>
            </a:extLst>
          </p:cNvPr>
          <p:cNvSpPr txBox="1"/>
          <p:nvPr/>
        </p:nvSpPr>
        <p:spPr>
          <a:xfrm>
            <a:off x="4800031" y="4437608"/>
            <a:ext cx="808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=0,6</a:t>
            </a:r>
            <a:endParaRPr lang="en-US" sz="2400" b="1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765887C-CBFD-E52D-3504-9446E3CDED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2000" contrast="50000"/>
          </a:blip>
          <a:srcRect t="66031"/>
          <a:stretch/>
        </p:blipFill>
        <p:spPr>
          <a:xfrm>
            <a:off x="6994603" y="5323554"/>
            <a:ext cx="2044689" cy="39542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F0138EA-21EA-2094-80FC-0F782B30AE6B}"/>
              </a:ext>
            </a:extLst>
          </p:cNvPr>
          <p:cNvSpPr txBox="1"/>
          <p:nvPr/>
        </p:nvSpPr>
        <p:spPr>
          <a:xfrm>
            <a:off x="5651782" y="5261276"/>
            <a:ext cx="15087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 1 – ت(3)</a:t>
            </a:r>
            <a:endParaRPr lang="en-US" sz="24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4EDE76-958D-3D8D-1EB5-DE59D96282CB}"/>
              </a:ext>
            </a:extLst>
          </p:cNvPr>
          <p:cNvSpPr txBox="1"/>
          <p:nvPr/>
        </p:nvSpPr>
        <p:spPr>
          <a:xfrm>
            <a:off x="5532221" y="5713937"/>
            <a:ext cx="1547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 1 – 0,65</a:t>
            </a:r>
            <a:endParaRPr lang="en-US" sz="24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27839E5-A4C8-E2EA-09FA-40939DBD8957}"/>
              </a:ext>
            </a:extLst>
          </p:cNvPr>
          <p:cNvSpPr txBox="1"/>
          <p:nvPr/>
        </p:nvSpPr>
        <p:spPr>
          <a:xfrm>
            <a:off x="4588321" y="5732867"/>
            <a:ext cx="9813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sz="2400" b="1" dirty="0"/>
              <a:t>=0,35</a:t>
            </a:r>
            <a:endParaRPr lang="en-US" sz="2400" b="1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20A0E8D-75D6-CB92-E9DE-3B1E0657D88E}"/>
              </a:ext>
            </a:extLst>
          </p:cNvPr>
          <p:cNvSpPr/>
          <p:nvPr/>
        </p:nvSpPr>
        <p:spPr>
          <a:xfrm>
            <a:off x="3339305" y="1119659"/>
            <a:ext cx="644370" cy="13454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96ACE23-CC74-DA9E-4933-F06B231BC74D}"/>
              </a:ext>
            </a:extLst>
          </p:cNvPr>
          <p:cNvSpPr/>
          <p:nvPr/>
        </p:nvSpPr>
        <p:spPr>
          <a:xfrm>
            <a:off x="5257424" y="1180854"/>
            <a:ext cx="741467" cy="13454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C217F2A-F7AA-AF74-26FF-7C254C75EB28}"/>
              </a:ext>
            </a:extLst>
          </p:cNvPr>
          <p:cNvSpPr/>
          <p:nvPr/>
        </p:nvSpPr>
        <p:spPr>
          <a:xfrm>
            <a:off x="4267053" y="1121519"/>
            <a:ext cx="741467" cy="13454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F7028E-39F0-CCD3-6DA1-92E171679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15000" contrast="78000"/>
          </a:blip>
          <a:srcRect l="46901" t="930" b="88076"/>
          <a:stretch/>
        </p:blipFill>
        <p:spPr>
          <a:xfrm>
            <a:off x="2560321" y="253214"/>
            <a:ext cx="4579033" cy="4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20BFE8-9D22-842A-33AC-B63F9659C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39000" contrast="78000"/>
          </a:blip>
          <a:srcRect l="38499" t="55585" r="6199" b="29522"/>
          <a:stretch/>
        </p:blipFill>
        <p:spPr>
          <a:xfrm>
            <a:off x="2729132" y="3086103"/>
            <a:ext cx="4768948" cy="5908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C7AE57-1FB5-3522-67D1-33A7AA24C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39000" contrast="78000"/>
          </a:blip>
          <a:srcRect l="28874" t="69149" r="1632" b="20567"/>
          <a:stretch/>
        </p:blipFill>
        <p:spPr>
          <a:xfrm>
            <a:off x="2314135" y="3923134"/>
            <a:ext cx="5992836" cy="4079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CAA0E1-5E8A-C10C-E017-1D8DFECF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39000" contrast="78000"/>
          </a:blip>
          <a:srcRect t="79433"/>
          <a:stretch/>
        </p:blipFill>
        <p:spPr>
          <a:xfrm>
            <a:off x="379828" y="4712685"/>
            <a:ext cx="8623495" cy="8159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19C0B5F-7C01-D47E-8F13-CA752C20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39000" contrast="78000"/>
          </a:blip>
          <a:srcRect t="11924" b="58865"/>
          <a:stretch/>
        </p:blipFill>
        <p:spPr>
          <a:xfrm>
            <a:off x="260252" y="970671"/>
            <a:ext cx="8623495" cy="1158826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226B44D-7A75-3E0E-1149-C9181BB35C22}"/>
              </a:ext>
            </a:extLst>
          </p:cNvPr>
          <p:cNvSpPr/>
          <p:nvPr/>
        </p:nvSpPr>
        <p:spPr>
          <a:xfrm>
            <a:off x="1775840" y="3823162"/>
            <a:ext cx="7157144" cy="601609"/>
          </a:xfrm>
          <a:prstGeom prst="roundRect">
            <a:avLst>
              <a:gd name="adj" fmla="val 50000"/>
            </a:avLst>
          </a:prstGeom>
          <a:solidFill>
            <a:srgbClr val="CC00CC">
              <a:alpha val="10196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B218D21-1F3A-1AF4-CFD8-3305679A0C54}"/>
              </a:ext>
            </a:extLst>
          </p:cNvPr>
          <p:cNvSpPr/>
          <p:nvPr/>
        </p:nvSpPr>
        <p:spPr>
          <a:xfrm>
            <a:off x="590844" y="4769911"/>
            <a:ext cx="8412480" cy="927504"/>
          </a:xfrm>
          <a:prstGeom prst="roundRect">
            <a:avLst>
              <a:gd name="adj" fmla="val 50000"/>
            </a:avLst>
          </a:prstGeom>
          <a:solidFill>
            <a:srgbClr val="3333CC">
              <a:alpha val="10196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F8E8638-6E16-382A-84FE-5B25B6559A9B}"/>
              </a:ext>
            </a:extLst>
          </p:cNvPr>
          <p:cNvGrpSpPr/>
          <p:nvPr/>
        </p:nvGrpSpPr>
        <p:grpSpPr>
          <a:xfrm>
            <a:off x="1610751" y="2274726"/>
            <a:ext cx="7005710" cy="644322"/>
            <a:chOff x="1610751" y="2274726"/>
            <a:chExt cx="7005710" cy="64432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0D5751B-8D33-3646-F1F7-C293CC960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39000" contrast="78000"/>
            </a:blip>
            <a:srcRect l="18760" t="41135" b="43972"/>
            <a:stretch/>
          </p:blipFill>
          <p:spPr>
            <a:xfrm>
              <a:off x="1610751" y="2328204"/>
              <a:ext cx="7005710" cy="590844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66C32716-AB82-CF11-3070-45F8215402AC}"/>
                </a:ext>
              </a:extLst>
            </p:cNvPr>
            <p:cNvSpPr/>
            <p:nvPr/>
          </p:nvSpPr>
          <p:spPr>
            <a:xfrm>
              <a:off x="7040880" y="2274726"/>
              <a:ext cx="914400" cy="20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97682AE-F151-58B0-CFF3-7DCB558FAFA2}"/>
              </a:ext>
            </a:extLst>
          </p:cNvPr>
          <p:cNvSpPr/>
          <p:nvPr/>
        </p:nvSpPr>
        <p:spPr>
          <a:xfrm>
            <a:off x="1501519" y="2219427"/>
            <a:ext cx="7382228" cy="1395746"/>
          </a:xfrm>
          <a:prstGeom prst="roundRect">
            <a:avLst>
              <a:gd name="adj" fmla="val 40430"/>
            </a:avLst>
          </a:prstGeom>
          <a:solidFill>
            <a:srgbClr val="76E3FF">
              <a:alpha val="20000"/>
            </a:srgbClr>
          </a:solidFill>
          <a:ln>
            <a:solidFill>
              <a:srgbClr val="76E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770A07F4-24BC-88D3-3E61-9DF4577DEE55}"/>
              </a:ext>
            </a:extLst>
          </p:cNvPr>
          <p:cNvGrpSpPr/>
          <p:nvPr/>
        </p:nvGrpSpPr>
        <p:grpSpPr>
          <a:xfrm>
            <a:off x="167071" y="152091"/>
            <a:ext cx="8792040" cy="2084672"/>
            <a:chOff x="167071" y="152091"/>
            <a:chExt cx="8792040" cy="2084672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A2784730-84DA-833A-251A-A5080B2237D9}"/>
                </a:ext>
              </a:extLst>
            </p:cNvPr>
            <p:cNvSpPr txBox="1"/>
            <p:nvPr/>
          </p:nvSpPr>
          <p:spPr>
            <a:xfrm>
              <a:off x="455813" y="723147"/>
              <a:ext cx="828932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يمثل المتغير العشوائي س الزمن الذي يستغرقه أحد الطلاب للوصول إلى المدرسة ، وهو متغير يتبع التوزيع الطبيعي توقعه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16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 وتباينه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4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،احسب احتمال أنه في يوم ما سيستغرقه الطالب للوصول إلى المدرسة   </a:t>
              </a:r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DF3F3B4-6FC5-6D81-8ECD-E1539768CE9C}"/>
                </a:ext>
              </a:extLst>
            </p:cNvPr>
            <p:cNvSpPr txBox="1"/>
            <p:nvPr/>
          </p:nvSpPr>
          <p:spPr>
            <a:xfrm>
              <a:off x="6436198" y="1715396"/>
              <a:ext cx="181391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أقل من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21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 . </a:t>
              </a:r>
            </a:p>
          </p:txBody>
        </p:sp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39E41570-029A-79AF-832D-7FCF380A5C69}"/>
                </a:ext>
              </a:extLst>
            </p:cNvPr>
            <p:cNvSpPr/>
            <p:nvPr/>
          </p:nvSpPr>
          <p:spPr>
            <a:xfrm>
              <a:off x="8299939" y="1715396"/>
              <a:ext cx="388248" cy="394254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KW" sz="2000" b="1" dirty="0">
                  <a:solidFill>
                    <a:schemeClr val="tx1"/>
                  </a:solidFill>
                </a:rPr>
                <a:t>أ</a:t>
              </a:r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035CD89F-AEDD-7078-6F75-5D63B9B4ACCB}"/>
                </a:ext>
              </a:extLst>
            </p:cNvPr>
            <p:cNvSpPr/>
            <p:nvPr/>
          </p:nvSpPr>
          <p:spPr>
            <a:xfrm>
              <a:off x="4399228" y="1729334"/>
              <a:ext cx="388248" cy="416480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KW" sz="2000" b="1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77EE195-710B-DBE9-A970-1A9BFE73D0AE}"/>
                </a:ext>
              </a:extLst>
            </p:cNvPr>
            <p:cNvSpPr txBox="1"/>
            <p:nvPr/>
          </p:nvSpPr>
          <p:spPr>
            <a:xfrm>
              <a:off x="1250461" y="1753603"/>
              <a:ext cx="300008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أكثر من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12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وأقل من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21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 .</a:t>
              </a:r>
            </a:p>
          </p:txBody>
        </p:sp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D9E7A398-792C-7CE3-2773-E8D729EE15A7}"/>
                </a:ext>
              </a:extLst>
            </p:cNvPr>
            <p:cNvSpPr/>
            <p:nvPr/>
          </p:nvSpPr>
          <p:spPr>
            <a:xfrm>
              <a:off x="167071" y="152091"/>
              <a:ext cx="8792040" cy="2084672"/>
            </a:xfrm>
            <a:prstGeom prst="roundRect">
              <a:avLst/>
            </a:prstGeom>
            <a:noFill/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مستطيل مستدير الزوايا 22">
              <a:extLst>
                <a:ext uri="{FF2B5EF4-FFF2-40B4-BE49-F238E27FC236}">
                  <a16:creationId xmlns:a16="http://schemas.microsoft.com/office/drawing/2014/main" id="{DE7C13AF-2F50-095B-7C57-EB8CFD22D545}"/>
                </a:ext>
              </a:extLst>
            </p:cNvPr>
            <p:cNvSpPr/>
            <p:nvPr/>
          </p:nvSpPr>
          <p:spPr>
            <a:xfrm>
              <a:off x="5678412" y="219091"/>
              <a:ext cx="3009775" cy="504056"/>
            </a:xfrm>
            <a:prstGeom prst="roundRect">
              <a:avLst/>
            </a:prstGeom>
            <a:solidFill>
              <a:srgbClr val="66FFFF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حاول أن تحل  ( 29) صـ 49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8DE4104C-441A-C30E-0F8F-9F61C954D13D}"/>
                  </a:ext>
                </a:extLst>
              </p:cNvPr>
              <p:cNvSpPr txBox="1"/>
              <p:nvPr/>
            </p:nvSpPr>
            <p:spPr>
              <a:xfrm>
                <a:off x="6063175" y="2369708"/>
                <a:ext cx="301862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μ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ar-KW" sz="2000" b="1" dirty="0">
                    <a:solidFill>
                      <a:srgbClr val="C0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16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، </a:t>
                </a:r>
                <a14:m>
                  <m:oMath xmlns:m="http://schemas.openxmlformats.org/officeDocument/2006/math">
                    <m:r>
                      <a:rPr lang="ar-K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baseline="30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2</a:t>
                </a:r>
                <a:r>
                  <a:rPr lang="ar-KW" sz="2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ar-KW" sz="2000" b="1" dirty="0">
                    <a:solidFill>
                      <a:srgbClr val="C0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4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ar-K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⟸</m:t>
                    </m:r>
                  </m:oMath>
                </a14:m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ar-KW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endParaRPr lang="ar-KW" sz="2000" b="1" dirty="0">
                  <a:solidFill>
                    <a:srgbClr val="C0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8DE4104C-441A-C30E-0F8F-9F61C954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175" y="2369708"/>
                <a:ext cx="3018625" cy="400110"/>
              </a:xfrm>
              <a:prstGeom prst="rect">
                <a:avLst/>
              </a:prstGeom>
              <a:blipFill>
                <a:blip r:embed="rId2"/>
                <a:stretch>
                  <a:fillRect l="-2424" t="-10769" r="-202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AE957D9-A556-91C5-AEEF-C86FE314E763}"/>
              </a:ext>
            </a:extLst>
          </p:cNvPr>
          <p:cNvSpPr txBox="1"/>
          <p:nvPr/>
        </p:nvSpPr>
        <p:spPr>
          <a:xfrm>
            <a:off x="4009292" y="3400611"/>
            <a:ext cx="4899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احتمال أن يستغرق الطالب الوصول المدرسة </a:t>
            </a:r>
            <a:r>
              <a:rPr lang="ar-KW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أقل من </a:t>
            </a:r>
            <a:r>
              <a:rPr lang="ar-KW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 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دقيقة</a:t>
            </a:r>
            <a:endParaRPr lang="ar-KW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9E7812C-6A6D-91D0-8E4E-AE38739DC82E}"/>
              </a:ext>
            </a:extLst>
          </p:cNvPr>
          <p:cNvSpPr txBox="1"/>
          <p:nvPr/>
        </p:nvSpPr>
        <p:spPr>
          <a:xfrm>
            <a:off x="6961093" y="3778810"/>
            <a:ext cx="1764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 ل ( س &lt; </a:t>
            </a: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</a:t>
            </a: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ar-K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DC0D880-B5CB-1C95-C0EC-DDFC8E31D647}"/>
              </a:ext>
            </a:extLst>
          </p:cNvPr>
          <p:cNvSpPr txBox="1"/>
          <p:nvPr/>
        </p:nvSpPr>
        <p:spPr>
          <a:xfrm>
            <a:off x="4440690" y="2309866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الحل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4170B13-3534-34E5-6C11-39C446B8F359}"/>
              </a:ext>
            </a:extLst>
          </p:cNvPr>
          <p:cNvSpPr txBox="1"/>
          <p:nvPr/>
        </p:nvSpPr>
        <p:spPr>
          <a:xfrm>
            <a:off x="5633990" y="2804798"/>
            <a:ext cx="858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 =</a:t>
            </a:r>
            <a:r>
              <a:rPr lang="ar-KW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</a:t>
            </a:r>
            <a:endParaRPr lang="ar-KW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EF54791-746A-B41C-0F91-1BD5DD4C26CA}"/>
              </a:ext>
            </a:extLst>
          </p:cNvPr>
          <p:cNvGrpSpPr/>
          <p:nvPr/>
        </p:nvGrpSpPr>
        <p:grpSpPr>
          <a:xfrm>
            <a:off x="7553797" y="4173139"/>
            <a:ext cx="1353308" cy="681980"/>
            <a:chOff x="2438506" y="281092"/>
            <a:chExt cx="1552302" cy="681980"/>
          </a:xfrm>
        </p:grpSpPr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D3AAEE4D-4826-7CF1-BEEC-4EDBDECA0214}"/>
                </a:ext>
              </a:extLst>
            </p:cNvPr>
            <p:cNvSpPr/>
            <p:nvPr/>
          </p:nvSpPr>
          <p:spPr>
            <a:xfrm>
              <a:off x="2438506" y="393401"/>
              <a:ext cx="15523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ق = ــــــــــــــــــــــــــــــــــــــــــــ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704DAEB0-AC60-9BC8-686D-D3725035336E}"/>
                </a:ext>
              </a:extLst>
            </p:cNvPr>
            <p:cNvSpPr/>
            <p:nvPr/>
          </p:nvSpPr>
          <p:spPr>
            <a:xfrm>
              <a:off x="2544632" y="281092"/>
              <a:ext cx="9949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س</a:t>
              </a:r>
              <a:r>
                <a:rPr lang="en-US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ــــــــ  </a:t>
              </a:r>
              <a:r>
                <a:rPr lang="el-GR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μ</a:t>
              </a:r>
              <a:endParaRPr lang="ar-KW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مستطيل 37">
                  <a:extLst>
                    <a:ext uri="{FF2B5EF4-FFF2-40B4-BE49-F238E27FC236}">
                      <a16:creationId xmlns:a16="http://schemas.microsoft.com/office/drawing/2014/main" id="{68849508-8A10-CE52-3BE6-6A1D806E71BF}"/>
                    </a:ext>
                  </a:extLst>
                </p:cNvPr>
                <p:cNvSpPr/>
                <p:nvPr/>
              </p:nvSpPr>
              <p:spPr>
                <a:xfrm>
                  <a:off x="2677028" y="593740"/>
                  <a:ext cx="65276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𝝈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مستطيل 37">
                  <a:extLst>
                    <a:ext uri="{FF2B5EF4-FFF2-40B4-BE49-F238E27FC236}">
                      <a16:creationId xmlns:a16="http://schemas.microsoft.com/office/drawing/2014/main" id="{68849508-8A10-CE52-3BE6-6A1D806E7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028" y="593740"/>
                  <a:ext cx="65276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71AAC6E-9CC3-FB6C-0A06-54780CEC7B5B}"/>
              </a:ext>
            </a:extLst>
          </p:cNvPr>
          <p:cNvGrpSpPr/>
          <p:nvPr/>
        </p:nvGrpSpPr>
        <p:grpSpPr>
          <a:xfrm>
            <a:off x="6063173" y="4218813"/>
            <a:ext cx="1279983" cy="528788"/>
            <a:chOff x="7262116" y="2414873"/>
            <a:chExt cx="1465727" cy="528788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D9F6415C-88A8-54EA-D911-DC41EBA83873}"/>
                </a:ext>
              </a:extLst>
            </p:cNvPr>
            <p:cNvSpPr/>
            <p:nvPr/>
          </p:nvSpPr>
          <p:spPr>
            <a:xfrm>
              <a:off x="7354258" y="2543551"/>
              <a:ext cx="1373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= ـــــــــــــــــــــــــــــــــــــــــــــــــــــــــــــــ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9FBD3EAA-79B4-489C-737C-82C15848FB10}"/>
                </a:ext>
              </a:extLst>
            </p:cNvPr>
            <p:cNvSpPr/>
            <p:nvPr/>
          </p:nvSpPr>
          <p:spPr>
            <a:xfrm>
              <a:off x="7262116" y="2414873"/>
              <a:ext cx="7478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-  16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32888192-14CD-DEAD-2C49-F5CBFDDA69DE}"/>
              </a:ext>
            </a:extLst>
          </p:cNvPr>
          <p:cNvSpPr/>
          <p:nvPr/>
        </p:nvSpPr>
        <p:spPr>
          <a:xfrm>
            <a:off x="5347094" y="4405281"/>
            <a:ext cx="837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2.5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8E83C87-C971-65E9-9D4F-609ABCBE78B1}"/>
              </a:ext>
            </a:extLst>
          </p:cNvPr>
          <p:cNvGrpSpPr/>
          <p:nvPr/>
        </p:nvGrpSpPr>
        <p:grpSpPr>
          <a:xfrm>
            <a:off x="6838057" y="2809152"/>
            <a:ext cx="2079584" cy="369332"/>
            <a:chOff x="6838057" y="2809152"/>
            <a:chExt cx="2079584" cy="369332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12CDDED-3EBE-D8B6-82C1-8BDD57352000}"/>
                </a:ext>
              </a:extLst>
            </p:cNvPr>
            <p:cNvSpPr txBox="1"/>
            <p:nvPr/>
          </p:nvSpPr>
          <p:spPr>
            <a:xfrm>
              <a:off x="6838057" y="2809152"/>
              <a:ext cx="18139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أقل من </a:t>
              </a:r>
              <a:r>
                <a:rPr lang="ar-KW" b="1" u="sng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21</a:t>
              </a:r>
              <a:r>
                <a:rPr lang="ar-KW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 . </a:t>
              </a:r>
            </a:p>
          </p:txBody>
        </p:sp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7DB69E97-3049-06B2-E306-EBDB8CCA210A}"/>
                </a:ext>
              </a:extLst>
            </p:cNvPr>
            <p:cNvSpPr/>
            <p:nvPr/>
          </p:nvSpPr>
          <p:spPr>
            <a:xfrm>
              <a:off x="8688187" y="2866874"/>
              <a:ext cx="229454" cy="229771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KW" sz="2000" b="1" dirty="0">
                  <a:solidFill>
                    <a:schemeClr val="tx1"/>
                  </a:solidFill>
                </a:rPr>
                <a:t>أ</a:t>
              </a: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34E297D-CC95-C284-39E3-7699111D95C6}"/>
              </a:ext>
            </a:extLst>
          </p:cNvPr>
          <p:cNvSpPr txBox="1"/>
          <p:nvPr/>
        </p:nvSpPr>
        <p:spPr>
          <a:xfrm>
            <a:off x="5959241" y="5069995"/>
            <a:ext cx="16378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ل (ق &lt;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2.5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0958283-F8BB-8BB0-D4B5-6A261D221174}"/>
              </a:ext>
            </a:extLst>
          </p:cNvPr>
          <p:cNvSpPr txBox="1"/>
          <p:nvPr/>
        </p:nvSpPr>
        <p:spPr>
          <a:xfrm>
            <a:off x="7495856" y="5094992"/>
            <a:ext cx="1505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 (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س &lt; 21 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48D98F3-4087-4721-A948-11C25CB6329E}"/>
              </a:ext>
            </a:extLst>
          </p:cNvPr>
          <p:cNvSpPr txBox="1"/>
          <p:nvPr/>
        </p:nvSpPr>
        <p:spPr>
          <a:xfrm>
            <a:off x="6296334" y="5486211"/>
            <a:ext cx="1327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0.99379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177E1F28-97F3-3C15-DD8F-DEC1B0FDD7A9}"/>
              </a:ext>
            </a:extLst>
          </p:cNvPr>
          <p:cNvGrpSpPr/>
          <p:nvPr/>
        </p:nvGrpSpPr>
        <p:grpSpPr>
          <a:xfrm>
            <a:off x="182822" y="4323306"/>
            <a:ext cx="3136253" cy="1970547"/>
            <a:chOff x="3098829" y="4627552"/>
            <a:chExt cx="3136253" cy="1970547"/>
          </a:xfrm>
        </p:grpSpPr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C9930C7D-EB68-8D67-A139-121DCF6F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8829" y="5118828"/>
              <a:ext cx="3136253" cy="1462431"/>
            </a:xfrm>
            <a:prstGeom prst="rect">
              <a:avLst/>
            </a:prstGeom>
          </p:spPr>
        </p:pic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B353FD63-3DA0-1CEA-4DDB-7776250B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5078" y="4627552"/>
              <a:ext cx="3001843" cy="528100"/>
            </a:xfrm>
            <a:prstGeom prst="rect">
              <a:avLst/>
            </a:prstGeom>
          </p:spPr>
        </p:pic>
        <p:sp>
          <p:nvSpPr>
            <p:cNvPr id="56" name="مستطيل 55">
              <a:extLst>
                <a:ext uri="{FF2B5EF4-FFF2-40B4-BE49-F238E27FC236}">
                  <a16:creationId xmlns:a16="http://schemas.microsoft.com/office/drawing/2014/main" id="{E902D383-2883-943D-A99B-396F668A90B8}"/>
                </a:ext>
              </a:extLst>
            </p:cNvPr>
            <p:cNvSpPr/>
            <p:nvPr/>
          </p:nvSpPr>
          <p:spPr>
            <a:xfrm>
              <a:off x="3098830" y="4714748"/>
              <a:ext cx="3069012" cy="1883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0ADBAEF-A791-4C1C-A2E3-8E16C8C1932F}"/>
              </a:ext>
            </a:extLst>
          </p:cNvPr>
          <p:cNvSpPr/>
          <p:nvPr/>
        </p:nvSpPr>
        <p:spPr>
          <a:xfrm>
            <a:off x="1888452" y="4480076"/>
            <a:ext cx="1250875" cy="7754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439B5C-EB9C-38E2-7E6C-52145714EBCA}"/>
              </a:ext>
            </a:extLst>
          </p:cNvPr>
          <p:cNvSpPr txBox="1"/>
          <p:nvPr/>
        </p:nvSpPr>
        <p:spPr>
          <a:xfrm>
            <a:off x="5719559" y="2381839"/>
            <a:ext cx="57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1800" b="1" dirty="0">
                <a:solidFill>
                  <a:srgbClr val="C0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A903466-6794-FB6D-15D5-15003C877699}"/>
                  </a:ext>
                </a:extLst>
              </p:cNvPr>
              <p:cNvSpPr txBox="1"/>
              <p:nvPr/>
            </p:nvSpPr>
            <p:spPr>
              <a:xfrm>
                <a:off x="6492360" y="2846813"/>
                <a:ext cx="464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A903466-6794-FB6D-15D5-15003C87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360" y="2846813"/>
                <a:ext cx="4642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A24C6BF-63A6-35AD-F45F-0CFD6CF3E248}"/>
              </a:ext>
            </a:extLst>
          </p:cNvPr>
          <p:cNvSpPr txBox="1"/>
          <p:nvPr/>
        </p:nvSpPr>
        <p:spPr>
          <a:xfrm>
            <a:off x="6572327" y="4238853"/>
            <a:ext cx="56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KW" sz="18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</a:t>
            </a:r>
            <a:endParaRPr lang="en-US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CCEFB7B-72B3-C536-0963-53DEDEA237FA}"/>
              </a:ext>
            </a:extLst>
          </p:cNvPr>
          <p:cNvSpPr/>
          <p:nvPr/>
        </p:nvSpPr>
        <p:spPr>
          <a:xfrm>
            <a:off x="6420505" y="4609987"/>
            <a:ext cx="452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2000" b="1" dirty="0">
                <a:solidFill>
                  <a:schemeClr val="tx1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356FD24-12F3-FAA4-FF37-25F5333F464A}"/>
              </a:ext>
            </a:extLst>
          </p:cNvPr>
          <p:cNvSpPr/>
          <p:nvPr/>
        </p:nvSpPr>
        <p:spPr>
          <a:xfrm>
            <a:off x="5637156" y="2806958"/>
            <a:ext cx="858370" cy="427070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E236541-2D4C-21AC-9EAB-358FCB29CC11}"/>
              </a:ext>
            </a:extLst>
          </p:cNvPr>
          <p:cNvSpPr/>
          <p:nvPr/>
        </p:nvSpPr>
        <p:spPr>
          <a:xfrm>
            <a:off x="8142782" y="2352567"/>
            <a:ext cx="858370" cy="4270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8627A47-6D33-2474-0C4B-67344083BED5}"/>
              </a:ext>
            </a:extLst>
          </p:cNvPr>
          <p:cNvSpPr/>
          <p:nvPr/>
        </p:nvSpPr>
        <p:spPr>
          <a:xfrm>
            <a:off x="5600790" y="2299080"/>
            <a:ext cx="858370" cy="42707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3" grpId="0"/>
      <p:bldP spid="48" grpId="0"/>
      <p:bldP spid="49" grpId="0"/>
      <p:bldP spid="50" grpId="0"/>
      <p:bldP spid="61" grpId="0" animBg="1"/>
      <p:bldP spid="11" grpId="0"/>
      <p:bldP spid="14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>
            <a:extLst>
              <a:ext uri="{FF2B5EF4-FFF2-40B4-BE49-F238E27FC236}">
                <a16:creationId xmlns:a16="http://schemas.microsoft.com/office/drawing/2014/main" id="{90BFFA9F-4D69-C2CC-294A-EF3258312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35000"/>
          </a:blip>
          <a:srcRect l="10600"/>
          <a:stretch/>
        </p:blipFill>
        <p:spPr>
          <a:xfrm>
            <a:off x="3573484" y="2015510"/>
            <a:ext cx="839919" cy="67785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D087F4E-7E88-472F-16BE-98531B617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19000" contrast="47000"/>
          </a:blip>
          <a:srcRect l="13950" t="6409" b="-1"/>
          <a:stretch/>
        </p:blipFill>
        <p:spPr>
          <a:xfrm>
            <a:off x="7352893" y="2165554"/>
            <a:ext cx="839920" cy="60638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D5045D0-659D-806D-8679-4FF3BDFFDF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8000" contrast="59000"/>
          </a:blip>
          <a:stretch>
            <a:fillRect/>
          </a:stretch>
        </p:blipFill>
        <p:spPr>
          <a:xfrm>
            <a:off x="4480431" y="2092183"/>
            <a:ext cx="536865" cy="461665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2820663-57D2-BE47-4513-F9342130B7A1}"/>
              </a:ext>
            </a:extLst>
          </p:cNvPr>
          <p:cNvSpPr txBox="1"/>
          <p:nvPr/>
        </p:nvSpPr>
        <p:spPr>
          <a:xfrm>
            <a:off x="4159180" y="1163136"/>
            <a:ext cx="12238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</a:t>
            </a:r>
            <a:r>
              <a:rPr lang="ar-KW" sz="2000" b="1" baseline="-250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12</a:t>
            </a:r>
            <a:endParaRPr lang="ar-KW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70AF169-6AB0-B26D-1E86-1C3072429FBC}"/>
              </a:ext>
            </a:extLst>
          </p:cNvPr>
          <p:cNvSpPr txBox="1"/>
          <p:nvPr/>
        </p:nvSpPr>
        <p:spPr>
          <a:xfrm>
            <a:off x="2678496" y="1134191"/>
            <a:ext cx="12238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</a:t>
            </a:r>
            <a:r>
              <a:rPr lang="ar-KW" sz="2000" b="1" baseline="-250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</a:t>
            </a:r>
            <a:endParaRPr lang="ar-KW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E840538-2A06-9026-FCDA-85209ED63B20}"/>
              </a:ext>
            </a:extLst>
          </p:cNvPr>
          <p:cNvSpPr txBox="1"/>
          <p:nvPr/>
        </p:nvSpPr>
        <p:spPr>
          <a:xfrm>
            <a:off x="7344587" y="4700973"/>
            <a:ext cx="16018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ل (ق &lt; </a:t>
            </a:r>
            <a:r>
              <a:rPr lang="ar-KW" sz="2000" b="1" dirty="0">
                <a:solidFill>
                  <a:srgbClr val="C0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2.5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F411964-8424-61AF-E356-5FD9F0581D70}"/>
              </a:ext>
            </a:extLst>
          </p:cNvPr>
          <p:cNvSpPr txBox="1"/>
          <p:nvPr/>
        </p:nvSpPr>
        <p:spPr>
          <a:xfrm>
            <a:off x="5985437" y="4700973"/>
            <a:ext cx="1447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 (ق &lt; </a:t>
            </a:r>
            <a:r>
              <a:rPr lang="ar-KW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KW" sz="2000" b="1" dirty="0">
                <a:solidFill>
                  <a:srgbClr val="C0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79A71E3-29EA-4913-92A4-E75F7A86A984}"/>
              </a:ext>
            </a:extLst>
          </p:cNvPr>
          <p:cNvGrpSpPr/>
          <p:nvPr/>
        </p:nvGrpSpPr>
        <p:grpSpPr>
          <a:xfrm>
            <a:off x="248863" y="154291"/>
            <a:ext cx="8670884" cy="707886"/>
            <a:chOff x="248863" y="154291"/>
            <a:chExt cx="8670884" cy="707886"/>
          </a:xfrm>
        </p:grpSpPr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652B4392-F1DA-5C67-D5F6-22060DB73B82}"/>
                </a:ext>
              </a:extLst>
            </p:cNvPr>
            <p:cNvSpPr/>
            <p:nvPr/>
          </p:nvSpPr>
          <p:spPr>
            <a:xfrm>
              <a:off x="8539920" y="173792"/>
              <a:ext cx="379827" cy="388938"/>
            </a:xfrm>
            <a:prstGeom prst="ellipse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KW" sz="2000" b="1" dirty="0">
                  <a:solidFill>
                    <a:schemeClr val="tx1"/>
                  </a:solidFill>
                </a:rPr>
                <a:t>ب</a:t>
              </a: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6E84BCC3-07E8-74B0-6BD2-2E5781A18E66}"/>
                </a:ext>
              </a:extLst>
            </p:cNvPr>
            <p:cNvSpPr/>
            <p:nvPr/>
          </p:nvSpPr>
          <p:spPr>
            <a:xfrm>
              <a:off x="248863" y="154291"/>
              <a:ext cx="83290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احتمال أنه في يوم ما سيستغرقه الطالب للوصول إلى المدرسة أكثر من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12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 وأقل من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21</a:t>
              </a:r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دقيقة</a:t>
              </a:r>
            </a:p>
            <a:p>
              <a:pPr algn="r" rtl="1"/>
              <a:r>
                <a:rPr lang="ar-KW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ar-KW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C371708-3C1F-966D-D6FD-A6924BA0D19B}"/>
              </a:ext>
            </a:extLst>
          </p:cNvPr>
          <p:cNvSpPr/>
          <p:nvPr/>
        </p:nvSpPr>
        <p:spPr>
          <a:xfrm>
            <a:off x="404574" y="131490"/>
            <a:ext cx="3168910" cy="41520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28F5B3D0-7EE1-754D-0359-F08CC0E57735}"/>
                  </a:ext>
                </a:extLst>
              </p:cNvPr>
              <p:cNvSpPr txBox="1"/>
              <p:nvPr/>
            </p:nvSpPr>
            <p:spPr>
              <a:xfrm>
                <a:off x="5539571" y="1147719"/>
                <a:ext cx="347728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μ</a:t>
                </a:r>
                <a:r>
                  <a:rPr lang="ar-KW" sz="2000" b="1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ar-KW" sz="2000" b="1" dirty="0">
                    <a:solidFill>
                      <a:srgbClr val="C0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16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، </a:t>
                </a:r>
                <a14:m>
                  <m:oMath xmlns:m="http://schemas.openxmlformats.org/officeDocument/2006/math">
                    <m:r>
                      <a:rPr lang="ar-K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baseline="30000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2</a:t>
                </a:r>
                <a:r>
                  <a:rPr lang="ar-KW" sz="2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ar-KW" sz="2000" b="1" dirty="0">
                    <a:solidFill>
                      <a:srgbClr val="C0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4</a:t>
                </a:r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ar-K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⟸</m:t>
                    </m:r>
                  </m:oMath>
                </a14:m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ar-KW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ar-K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ar-KW" sz="2000" b="1" dirty="0">
                    <a:solidFill>
                      <a:srgbClr val="C0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28F5B3D0-7EE1-754D-0359-F08CC0E57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71" y="1147719"/>
                <a:ext cx="3477289" cy="400110"/>
              </a:xfrm>
              <a:prstGeom prst="rect">
                <a:avLst/>
              </a:prstGeom>
              <a:blipFill>
                <a:blip r:embed="rId5"/>
                <a:stretch>
                  <a:fillRect l="-2281" t="-9091" r="-175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0BFAE8D-E11E-C9DF-31FD-58CA014F3526}"/>
              </a:ext>
            </a:extLst>
          </p:cNvPr>
          <p:cNvSpPr txBox="1"/>
          <p:nvPr/>
        </p:nvSpPr>
        <p:spPr>
          <a:xfrm>
            <a:off x="3867632" y="1107817"/>
            <a:ext cx="398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endParaRPr lang="en-US" sz="2000" dirty="0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DC23BA5-D584-F8B8-37DD-DFC07CB18F83}"/>
              </a:ext>
            </a:extLst>
          </p:cNvPr>
          <p:cNvSpPr txBox="1"/>
          <p:nvPr/>
        </p:nvSpPr>
        <p:spPr>
          <a:xfrm>
            <a:off x="5290455" y="1147719"/>
            <a:ext cx="398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endParaRPr lang="en-US" sz="2000" dirty="0"/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FBB819B6-C89E-10FA-6AC9-AADDA2A1B972}"/>
              </a:ext>
            </a:extLst>
          </p:cNvPr>
          <p:cNvGrpSpPr/>
          <p:nvPr/>
        </p:nvGrpSpPr>
        <p:grpSpPr>
          <a:xfrm>
            <a:off x="3243628" y="2786502"/>
            <a:ext cx="1500442" cy="782367"/>
            <a:chOff x="7227402" y="2405937"/>
            <a:chExt cx="1500442" cy="782367"/>
          </a:xfrm>
        </p:grpSpPr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92DBE85F-E2FA-F774-8B70-61097A309B67}"/>
                </a:ext>
              </a:extLst>
            </p:cNvPr>
            <p:cNvSpPr/>
            <p:nvPr/>
          </p:nvSpPr>
          <p:spPr>
            <a:xfrm>
              <a:off x="7227402" y="2543551"/>
              <a:ext cx="15004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= ـــــــــــــــــــــــــــــــــــــــــــــــــــــــــــــــــــــــــــــــــــــ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مستطيل 55">
              <a:extLst>
                <a:ext uri="{FF2B5EF4-FFF2-40B4-BE49-F238E27FC236}">
                  <a16:creationId xmlns:a16="http://schemas.microsoft.com/office/drawing/2014/main" id="{C6725869-E702-67F0-55E3-52689198ED3A}"/>
                </a:ext>
              </a:extLst>
            </p:cNvPr>
            <p:cNvSpPr/>
            <p:nvPr/>
          </p:nvSpPr>
          <p:spPr>
            <a:xfrm>
              <a:off x="7323062" y="2405937"/>
              <a:ext cx="1109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21 -  16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07307117-9D69-A757-4786-EC1936BCFB8F}"/>
                </a:ext>
              </a:extLst>
            </p:cNvPr>
            <p:cNvSpPr/>
            <p:nvPr/>
          </p:nvSpPr>
          <p:spPr>
            <a:xfrm>
              <a:off x="7570085" y="2788194"/>
              <a:ext cx="5184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solidFill>
                    <a:schemeClr val="tx1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</a:t>
              </a:r>
            </a:p>
          </p:txBody>
        </p:sp>
      </p:grpSp>
      <p:pic>
        <p:nvPicPr>
          <p:cNvPr id="60" name="صورة 59">
            <a:extLst>
              <a:ext uri="{FF2B5EF4-FFF2-40B4-BE49-F238E27FC236}">
                <a16:creationId xmlns:a16="http://schemas.microsoft.com/office/drawing/2014/main" id="{B5B38DE0-DF4B-DE33-902F-1A4B77DDB0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7000" contrast="69000"/>
          </a:blip>
          <a:srcRect l="-19165" t="-34816" r="-1" b="-1"/>
          <a:stretch/>
        </p:blipFill>
        <p:spPr>
          <a:xfrm>
            <a:off x="8181808" y="2027940"/>
            <a:ext cx="518482" cy="677859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F5A3A5C-A011-2901-5898-A889869755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7000" contrast="69000"/>
          </a:blip>
          <a:srcRect l="27206" t="-34816" r="-1" b="-1"/>
          <a:stretch/>
        </p:blipFill>
        <p:spPr>
          <a:xfrm>
            <a:off x="8629731" y="2666406"/>
            <a:ext cx="316727" cy="677859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C15DB63D-964E-59FD-C362-37F7FF0C7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8000" contrast="59000"/>
          </a:blip>
          <a:srcRect l="31915" t="4726"/>
          <a:stretch/>
        </p:blipFill>
        <p:spPr>
          <a:xfrm>
            <a:off x="4799543" y="2888423"/>
            <a:ext cx="365523" cy="439848"/>
          </a:xfrm>
          <a:prstGeom prst="rect">
            <a:avLst/>
          </a:prstGeom>
        </p:spPr>
      </p:pic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A343C668-AD66-D239-6D96-9DF14B16E98C}"/>
              </a:ext>
            </a:extLst>
          </p:cNvPr>
          <p:cNvGrpSpPr/>
          <p:nvPr/>
        </p:nvGrpSpPr>
        <p:grpSpPr>
          <a:xfrm>
            <a:off x="7073816" y="2833245"/>
            <a:ext cx="1500442" cy="782367"/>
            <a:chOff x="7227402" y="2405937"/>
            <a:chExt cx="1500442" cy="782367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0ACE8E09-C7B1-9DC3-09BE-EFC2FFC9BFF1}"/>
                </a:ext>
              </a:extLst>
            </p:cNvPr>
            <p:cNvSpPr/>
            <p:nvPr/>
          </p:nvSpPr>
          <p:spPr>
            <a:xfrm>
              <a:off x="7227402" y="2543551"/>
              <a:ext cx="15004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= ـــــــــــــــــــــــــــــــــــــــــــــــــــــــــــــــــــــــــــــــــــــ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B02D2B96-EFD0-1E49-1C1A-898C2C68867F}"/>
                </a:ext>
              </a:extLst>
            </p:cNvPr>
            <p:cNvSpPr/>
            <p:nvPr/>
          </p:nvSpPr>
          <p:spPr>
            <a:xfrm>
              <a:off x="7323062" y="2405937"/>
              <a:ext cx="1109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 </a:t>
              </a:r>
              <a:r>
                <a:rPr lang="ar-KW" sz="20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12 -  16</a:t>
              </a:r>
              <a:endParaRPr lang="ar-KW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A442B22D-3412-CCBE-6E01-F7E70DE64C2A}"/>
                </a:ext>
              </a:extLst>
            </p:cNvPr>
            <p:cNvSpPr/>
            <p:nvPr/>
          </p:nvSpPr>
          <p:spPr>
            <a:xfrm>
              <a:off x="7570085" y="2788194"/>
              <a:ext cx="5184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KW" sz="2000" b="1" dirty="0">
                  <a:solidFill>
                    <a:schemeClr val="tx1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6B9CD29-2A5E-79EC-AEBC-893D5D7B2C8F}"/>
              </a:ext>
            </a:extLst>
          </p:cNvPr>
          <p:cNvGrpSpPr/>
          <p:nvPr/>
        </p:nvGrpSpPr>
        <p:grpSpPr>
          <a:xfrm>
            <a:off x="3311476" y="3600511"/>
            <a:ext cx="1101926" cy="461665"/>
            <a:chOff x="3820941" y="3591202"/>
            <a:chExt cx="1101926" cy="461665"/>
          </a:xfrm>
        </p:grpSpPr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C64AFACB-8052-A9E9-C9F4-698AF615A1E8}"/>
                </a:ext>
              </a:extLst>
            </p:cNvPr>
            <p:cNvSpPr/>
            <p:nvPr/>
          </p:nvSpPr>
          <p:spPr>
            <a:xfrm>
              <a:off x="3820941" y="3625185"/>
              <a:ext cx="5184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KW" sz="20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2.5</a:t>
              </a: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8FE9E014-BE41-3BB8-5BF3-7B40C3D66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8000" contrast="59000"/>
            </a:blip>
            <a:stretch>
              <a:fillRect/>
            </a:stretch>
          </p:blipFill>
          <p:spPr>
            <a:xfrm>
              <a:off x="4386002" y="3591202"/>
              <a:ext cx="536865" cy="461665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56CC46A-5CE1-CEB4-DF5C-AF8C1FF98B9C}"/>
              </a:ext>
            </a:extLst>
          </p:cNvPr>
          <p:cNvGrpSpPr/>
          <p:nvPr/>
        </p:nvGrpSpPr>
        <p:grpSpPr>
          <a:xfrm>
            <a:off x="7388431" y="3456491"/>
            <a:ext cx="938093" cy="677859"/>
            <a:chOff x="8021438" y="3415557"/>
            <a:chExt cx="938093" cy="677859"/>
          </a:xfrm>
        </p:grpSpPr>
        <p:pic>
          <p:nvPicPr>
            <p:cNvPr id="62" name="صورة 61">
              <a:extLst>
                <a:ext uri="{FF2B5EF4-FFF2-40B4-BE49-F238E27FC236}">
                  <a16:creationId xmlns:a16="http://schemas.microsoft.com/office/drawing/2014/main" id="{17C05A62-B8B4-C8FD-4BA8-33896D405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27000" contrast="69000"/>
            </a:blip>
            <a:srcRect l="-19165" t="-34816" r="-1" b="-1"/>
            <a:stretch/>
          </p:blipFill>
          <p:spPr>
            <a:xfrm>
              <a:off x="8441049" y="3415557"/>
              <a:ext cx="518482" cy="677859"/>
            </a:xfrm>
            <a:prstGeom prst="rect">
              <a:avLst/>
            </a:prstGeom>
          </p:spPr>
        </p:pic>
        <p:sp>
          <p:nvSpPr>
            <p:cNvPr id="69" name="مستطيل 68">
              <a:extLst>
                <a:ext uri="{FF2B5EF4-FFF2-40B4-BE49-F238E27FC236}">
                  <a16:creationId xmlns:a16="http://schemas.microsoft.com/office/drawing/2014/main" id="{52668ADD-196B-EDEF-C3D6-9F6511D85905}"/>
                </a:ext>
              </a:extLst>
            </p:cNvPr>
            <p:cNvSpPr/>
            <p:nvPr/>
          </p:nvSpPr>
          <p:spPr>
            <a:xfrm>
              <a:off x="8021438" y="3615612"/>
              <a:ext cx="5184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KW" sz="20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rPr>
                <a:t>- 2</a:t>
              </a:r>
            </a:p>
          </p:txBody>
        </p: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76232E88-CEF5-813A-46B7-E02064241BE5}"/>
              </a:ext>
            </a:extLst>
          </p:cNvPr>
          <p:cNvSpPr txBox="1"/>
          <p:nvPr/>
        </p:nvSpPr>
        <p:spPr>
          <a:xfrm>
            <a:off x="6790015" y="4160439"/>
            <a:ext cx="22268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 (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12 &lt; س &lt; 21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67E9B86D-A352-E1ED-8AA2-4967B30B0B3D}"/>
              </a:ext>
            </a:extLst>
          </p:cNvPr>
          <p:cNvGrpSpPr/>
          <p:nvPr/>
        </p:nvGrpSpPr>
        <p:grpSpPr>
          <a:xfrm>
            <a:off x="124197" y="1445010"/>
            <a:ext cx="2968923" cy="1970547"/>
            <a:chOff x="3098829" y="4627552"/>
            <a:chExt cx="3136253" cy="1970547"/>
          </a:xfrm>
        </p:grpSpPr>
        <p:pic>
          <p:nvPicPr>
            <p:cNvPr id="73" name="صورة 72">
              <a:extLst>
                <a:ext uri="{FF2B5EF4-FFF2-40B4-BE49-F238E27FC236}">
                  <a16:creationId xmlns:a16="http://schemas.microsoft.com/office/drawing/2014/main" id="{3BC77C0E-4925-B565-C9E4-DD26A0477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98829" y="5118828"/>
              <a:ext cx="3136253" cy="1462431"/>
            </a:xfrm>
            <a:prstGeom prst="rect">
              <a:avLst/>
            </a:prstGeom>
          </p:spPr>
        </p:pic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id="{54971304-3896-8294-077A-90063B1BA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5078" y="4627552"/>
              <a:ext cx="3001843" cy="528100"/>
            </a:xfrm>
            <a:prstGeom prst="rect">
              <a:avLst/>
            </a:prstGeom>
          </p:spPr>
        </p:pic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A127EB8E-7906-9105-4778-DDC51E7119B4}"/>
                </a:ext>
              </a:extLst>
            </p:cNvPr>
            <p:cNvSpPr/>
            <p:nvPr/>
          </p:nvSpPr>
          <p:spPr>
            <a:xfrm>
              <a:off x="3098830" y="4714748"/>
              <a:ext cx="3069012" cy="1883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CE522599-2B79-7338-614B-F92A12F62012}"/>
              </a:ext>
            </a:extLst>
          </p:cNvPr>
          <p:cNvSpPr/>
          <p:nvPr/>
        </p:nvSpPr>
        <p:spPr>
          <a:xfrm>
            <a:off x="1719559" y="1585406"/>
            <a:ext cx="1250875" cy="7754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C8FA88C6-7D24-5C43-B54E-D82019BBA2AC}"/>
              </a:ext>
            </a:extLst>
          </p:cNvPr>
          <p:cNvGrpSpPr/>
          <p:nvPr/>
        </p:nvGrpSpPr>
        <p:grpSpPr>
          <a:xfrm>
            <a:off x="152618" y="4458160"/>
            <a:ext cx="3069012" cy="1735268"/>
            <a:chOff x="751928" y="4201299"/>
            <a:chExt cx="3069012" cy="1735268"/>
          </a:xfrm>
        </p:grpSpPr>
        <p:pic>
          <p:nvPicPr>
            <p:cNvPr id="78" name="صورة 77">
              <a:extLst>
                <a:ext uri="{FF2B5EF4-FFF2-40B4-BE49-F238E27FC236}">
                  <a16:creationId xmlns:a16="http://schemas.microsoft.com/office/drawing/2014/main" id="{3BE910D8-0EE5-FB2F-0237-BE7186828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lum bright="-15000" contrast="30000"/>
            </a:blip>
            <a:srcRect l="21598"/>
            <a:stretch/>
          </p:blipFill>
          <p:spPr>
            <a:xfrm>
              <a:off x="839953" y="4560549"/>
              <a:ext cx="2980987" cy="1376017"/>
            </a:xfrm>
            <a:prstGeom prst="rect">
              <a:avLst/>
            </a:prstGeom>
          </p:spPr>
        </p:pic>
        <p:pic>
          <p:nvPicPr>
            <p:cNvPr id="82" name="صورة 81">
              <a:extLst>
                <a:ext uri="{FF2B5EF4-FFF2-40B4-BE49-F238E27FC236}">
                  <a16:creationId xmlns:a16="http://schemas.microsoft.com/office/drawing/2014/main" id="{15C10AC6-EA45-3EB7-16A3-49E61624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-22000" contrast="51000"/>
            </a:blip>
            <a:stretch>
              <a:fillRect/>
            </a:stretch>
          </p:blipFill>
          <p:spPr>
            <a:xfrm>
              <a:off x="839953" y="4251383"/>
              <a:ext cx="2980986" cy="427299"/>
            </a:xfrm>
            <a:prstGeom prst="rect">
              <a:avLst/>
            </a:prstGeom>
          </p:spPr>
        </p:pic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id="{9CA9DA06-1EFB-4B18-9755-AA3B0755DAEF}"/>
                </a:ext>
              </a:extLst>
            </p:cNvPr>
            <p:cNvSpPr/>
            <p:nvPr/>
          </p:nvSpPr>
          <p:spPr>
            <a:xfrm>
              <a:off x="751928" y="4201299"/>
              <a:ext cx="3069012" cy="1735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9E3115ED-A366-7DA5-C101-A5B935782B7C}"/>
              </a:ext>
            </a:extLst>
          </p:cNvPr>
          <p:cNvSpPr/>
          <p:nvPr/>
        </p:nvSpPr>
        <p:spPr>
          <a:xfrm>
            <a:off x="1792480" y="5812616"/>
            <a:ext cx="1250875" cy="2848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BABEC29-59F0-A12F-CFA9-ED6AC0DAE32C}"/>
              </a:ext>
            </a:extLst>
          </p:cNvPr>
          <p:cNvSpPr txBox="1"/>
          <p:nvPr/>
        </p:nvSpPr>
        <p:spPr>
          <a:xfrm>
            <a:off x="7659663" y="5378773"/>
            <a:ext cx="1333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0.99379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603E4529-7E43-1F42-D0ED-5BF4A194CAAC}"/>
              </a:ext>
            </a:extLst>
          </p:cNvPr>
          <p:cNvSpPr txBox="1"/>
          <p:nvPr/>
        </p:nvSpPr>
        <p:spPr>
          <a:xfrm>
            <a:off x="6502614" y="5284154"/>
            <a:ext cx="133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0.02275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DDDF67D-2BF9-21F0-5FA3-62EE32125D0F}"/>
              </a:ext>
            </a:extLst>
          </p:cNvPr>
          <p:cNvSpPr txBox="1"/>
          <p:nvPr/>
        </p:nvSpPr>
        <p:spPr>
          <a:xfrm>
            <a:off x="5318575" y="5378773"/>
            <a:ext cx="1333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KW" sz="20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0.97104</a:t>
            </a:r>
          </a:p>
        </p:txBody>
      </p:sp>
      <p:cxnSp>
        <p:nvCxnSpPr>
          <p:cNvPr id="89" name="رابط مستقيم 88">
            <a:extLst>
              <a:ext uri="{FF2B5EF4-FFF2-40B4-BE49-F238E27FC236}">
                <a16:creationId xmlns:a16="http://schemas.microsoft.com/office/drawing/2014/main" id="{B9BA2E5F-2833-55AB-AE47-2927E8EA0A3B}"/>
              </a:ext>
            </a:extLst>
          </p:cNvPr>
          <p:cNvCxnSpPr>
            <a:cxnSpLocks/>
          </p:cNvCxnSpPr>
          <p:nvPr/>
        </p:nvCxnSpPr>
        <p:spPr>
          <a:xfrm>
            <a:off x="5985437" y="2042153"/>
            <a:ext cx="0" cy="1973569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8FD924-9A51-E96B-D901-C244CF551AC7}"/>
              </a:ext>
            </a:extLst>
          </p:cNvPr>
          <p:cNvSpPr txBox="1"/>
          <p:nvPr/>
        </p:nvSpPr>
        <p:spPr>
          <a:xfrm>
            <a:off x="5537147" y="634297"/>
            <a:ext cx="2478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 ( </a:t>
            </a:r>
            <a:r>
              <a:rPr lang="ar-KW" sz="2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12</a:t>
            </a:r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س &lt; </a:t>
            </a:r>
            <a:r>
              <a:rPr lang="ar-KW" sz="2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21</a:t>
            </a:r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F2C402-C584-AE47-2AA4-4B7952F8C416}"/>
              </a:ext>
            </a:extLst>
          </p:cNvPr>
          <p:cNvSpPr txBox="1"/>
          <p:nvPr/>
        </p:nvSpPr>
        <p:spPr>
          <a:xfrm>
            <a:off x="4310518" y="465013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الحل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70CAB73-ACEE-4831-8601-B9422EF88149}"/>
              </a:ext>
            </a:extLst>
          </p:cNvPr>
          <p:cNvSpPr txBox="1"/>
          <p:nvPr/>
        </p:nvSpPr>
        <p:spPr>
          <a:xfrm>
            <a:off x="4799543" y="4172831"/>
            <a:ext cx="22268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ل ( </a:t>
            </a:r>
            <a:r>
              <a:rPr lang="ar-KW" sz="2000" b="1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-2 &lt; ق &lt; 2,5</a:t>
            </a:r>
            <a:r>
              <a:rPr lang="ar-K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9C8A4F9-1778-B648-B01A-C64B00CF723E}"/>
              </a:ext>
            </a:extLst>
          </p:cNvPr>
          <p:cNvSpPr/>
          <p:nvPr/>
        </p:nvSpPr>
        <p:spPr>
          <a:xfrm>
            <a:off x="4413403" y="1132512"/>
            <a:ext cx="968971" cy="427070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02DAD7F-AD63-380F-E29A-20B5BCED3FD0}"/>
              </a:ext>
            </a:extLst>
          </p:cNvPr>
          <p:cNvSpPr/>
          <p:nvPr/>
        </p:nvSpPr>
        <p:spPr>
          <a:xfrm>
            <a:off x="8116552" y="1143208"/>
            <a:ext cx="858370" cy="4270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33CA5E3-2FE6-AD4B-CCB1-6DC327865DED}"/>
              </a:ext>
            </a:extLst>
          </p:cNvPr>
          <p:cNvSpPr/>
          <p:nvPr/>
        </p:nvSpPr>
        <p:spPr>
          <a:xfrm>
            <a:off x="5596887" y="1130835"/>
            <a:ext cx="858370" cy="42707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5DDBC2C-850E-AA75-6625-DB80EA5F08EE}"/>
              </a:ext>
            </a:extLst>
          </p:cNvPr>
          <p:cNvSpPr/>
          <p:nvPr/>
        </p:nvSpPr>
        <p:spPr>
          <a:xfrm>
            <a:off x="2995869" y="1127424"/>
            <a:ext cx="858370" cy="42707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سهم: منحني لليسار 12">
            <a:extLst>
              <a:ext uri="{FF2B5EF4-FFF2-40B4-BE49-F238E27FC236}">
                <a16:creationId xmlns:a16="http://schemas.microsoft.com/office/drawing/2014/main" id="{1438E08E-509F-4183-42B1-342EE092C6F7}"/>
              </a:ext>
            </a:extLst>
          </p:cNvPr>
          <p:cNvSpPr/>
          <p:nvPr/>
        </p:nvSpPr>
        <p:spPr>
          <a:xfrm>
            <a:off x="8314131" y="2928049"/>
            <a:ext cx="435993" cy="1134127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سهم: منحني لليسار 13">
            <a:extLst>
              <a:ext uri="{FF2B5EF4-FFF2-40B4-BE49-F238E27FC236}">
                <a16:creationId xmlns:a16="http://schemas.microsoft.com/office/drawing/2014/main" id="{88A074DE-0412-FF1B-3F5D-DBB3E19A46E4}"/>
              </a:ext>
            </a:extLst>
          </p:cNvPr>
          <p:cNvSpPr/>
          <p:nvPr/>
        </p:nvSpPr>
        <p:spPr>
          <a:xfrm>
            <a:off x="4315720" y="2935797"/>
            <a:ext cx="435993" cy="1134127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3F3083E-3D29-11B2-5C20-F37BA0D3D9AE}"/>
                  </a:ext>
                </a:extLst>
              </p:cNvPr>
              <p:cNvSpPr txBox="1"/>
              <p:nvPr/>
            </p:nvSpPr>
            <p:spPr>
              <a:xfrm>
                <a:off x="7859911" y="529514"/>
                <a:ext cx="513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3F3083E-3D29-11B2-5C20-F37BA0D3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911" y="529514"/>
                <a:ext cx="51328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4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5" grpId="0" animBg="1"/>
      <p:bldP spid="46" grpId="0"/>
      <p:bldP spid="48" grpId="0"/>
      <p:bldP spid="49" grpId="0"/>
      <p:bldP spid="70" grpId="0"/>
      <p:bldP spid="76" grpId="0" animBg="1"/>
      <p:bldP spid="85" grpId="0" animBg="1"/>
      <p:bldP spid="86" grpId="0"/>
      <p:bldP spid="87" grpId="0"/>
      <p:bldP spid="88" grpId="0"/>
      <p:bldP spid="3" grpId="0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-62509" y="893300"/>
            <a:ext cx="9206509" cy="5479366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44278" y="1435489"/>
            <a:ext cx="198644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الأولى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7E52BC-D433-6B22-53AC-12737B0A805E}"/>
              </a:ext>
            </a:extLst>
          </p:cNvPr>
          <p:cNvSpPr/>
          <p:nvPr/>
        </p:nvSpPr>
        <p:spPr>
          <a:xfrm>
            <a:off x="3263760" y="1739076"/>
            <a:ext cx="2547492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المتباينات</a:t>
            </a:r>
            <a:endParaRPr lang="ar-SA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873E9D-B17E-20CB-369E-E14179B9D786}"/>
              </a:ext>
            </a:extLst>
          </p:cNvPr>
          <p:cNvSpPr txBox="1"/>
          <p:nvPr/>
        </p:nvSpPr>
        <p:spPr>
          <a:xfrm rot="20451114">
            <a:off x="6247655" y="2087560"/>
            <a:ext cx="1737976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ar-KW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( 5 -  1  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0CA30A8-B652-7ADE-64CC-E2FB6B23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28" y="3066225"/>
            <a:ext cx="2462543" cy="304196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5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4026D7-551C-7F3C-5BB5-110A8A4C7535}"/>
              </a:ext>
            </a:extLst>
          </p:cNvPr>
          <p:cNvSpPr txBox="1"/>
          <p:nvPr/>
        </p:nvSpPr>
        <p:spPr>
          <a:xfrm rot="20176311">
            <a:off x="495140" y="878249"/>
            <a:ext cx="1479892" cy="46166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 هامة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9B98FC3-99B7-A69F-7E96-575791B5F4E3}"/>
              </a:ext>
            </a:extLst>
          </p:cNvPr>
          <p:cNvSpPr txBox="1"/>
          <p:nvPr/>
        </p:nvSpPr>
        <p:spPr>
          <a:xfrm rot="20176311">
            <a:off x="16837" y="1391067"/>
            <a:ext cx="2802652" cy="78319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3333CC"/>
                </a:solidFill>
              </a:rPr>
              <a:t>عند ضرب أو قسمة المتباينة </a:t>
            </a:r>
          </a:p>
          <a:p>
            <a:r>
              <a:rPr lang="ar-KW" sz="2000" b="1" u="sng" dirty="0">
                <a:solidFill>
                  <a:srgbClr val="FF0000"/>
                </a:solidFill>
              </a:rPr>
              <a:t>بعدد سالب </a:t>
            </a:r>
            <a:r>
              <a:rPr lang="ar-KW" sz="2000" b="1" u="sng" dirty="0">
                <a:solidFill>
                  <a:schemeClr val="accent6">
                    <a:lumMod val="75000"/>
                  </a:schemeClr>
                </a:solidFill>
              </a:rPr>
              <a:t>نعكس علامة التباين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EF6A618-1C85-A3DE-BA67-A7EB28036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01" t="56957" b="21510"/>
          <a:stretch/>
        </p:blipFill>
        <p:spPr>
          <a:xfrm>
            <a:off x="8525021" y="676859"/>
            <a:ext cx="491464" cy="35674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AEEF934-3DF4-9129-6684-04E073384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84" t="78468"/>
          <a:stretch/>
        </p:blipFill>
        <p:spPr>
          <a:xfrm>
            <a:off x="4551976" y="540015"/>
            <a:ext cx="449574" cy="35674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E1708D-9856-B35F-6FBB-A2DD8E920E29}"/>
              </a:ext>
            </a:extLst>
          </p:cNvPr>
          <p:cNvSpPr txBox="1"/>
          <p:nvPr/>
        </p:nvSpPr>
        <p:spPr>
          <a:xfrm>
            <a:off x="5575179" y="98787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1" name="سهم: منحني لأسفل 20">
            <a:extLst>
              <a:ext uri="{FF2B5EF4-FFF2-40B4-BE49-F238E27FC236}">
                <a16:creationId xmlns:a16="http://schemas.microsoft.com/office/drawing/2014/main" id="{D18C724B-CE93-F786-2CA5-21B07888065E}"/>
              </a:ext>
            </a:extLst>
          </p:cNvPr>
          <p:cNvSpPr/>
          <p:nvPr/>
        </p:nvSpPr>
        <p:spPr>
          <a:xfrm flipH="1">
            <a:off x="6905776" y="1189436"/>
            <a:ext cx="1188570" cy="444096"/>
          </a:xfrm>
          <a:prstGeom prst="curvedDownArrow">
            <a:avLst>
              <a:gd name="adj1" fmla="val 14779"/>
              <a:gd name="adj2" fmla="val 58292"/>
              <a:gd name="adj3" fmla="val 4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8B6AEE7-13E9-14FF-11A0-0EC5B527FAE2}"/>
              </a:ext>
            </a:extLst>
          </p:cNvPr>
          <p:cNvGrpSpPr/>
          <p:nvPr/>
        </p:nvGrpSpPr>
        <p:grpSpPr>
          <a:xfrm>
            <a:off x="6905776" y="1528806"/>
            <a:ext cx="1968809" cy="510870"/>
            <a:chOff x="7105384" y="1734154"/>
            <a:chExt cx="1968809" cy="510870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877A56D-E0B0-571B-163B-654C59E60202}"/>
                </a:ext>
              </a:extLst>
            </p:cNvPr>
            <p:cNvSpPr txBox="1"/>
            <p:nvPr/>
          </p:nvSpPr>
          <p:spPr>
            <a:xfrm>
              <a:off x="7105384" y="1783359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2س – 3        5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1960D209-CE14-2937-2CA1-8509F3B234FC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1960D209-CE14-2937-2CA1-8509F3B23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A48B9FC-23E9-BB00-0793-8891D04A615F}"/>
              </a:ext>
            </a:extLst>
          </p:cNvPr>
          <p:cNvGrpSpPr/>
          <p:nvPr/>
        </p:nvGrpSpPr>
        <p:grpSpPr>
          <a:xfrm>
            <a:off x="6630953" y="545123"/>
            <a:ext cx="1968809" cy="510870"/>
            <a:chOff x="7105384" y="1734154"/>
            <a:chExt cx="1968809" cy="510870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A431AC9E-C5FA-840B-9CC2-93006B2F54E6}"/>
                </a:ext>
              </a:extLst>
            </p:cNvPr>
            <p:cNvSpPr txBox="1"/>
            <p:nvPr/>
          </p:nvSpPr>
          <p:spPr>
            <a:xfrm>
              <a:off x="7105384" y="1783359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2س – 3        5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C64492F4-80F5-30D2-FFF4-C96871F2E86E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C64492F4-80F5-30D2-FFF4-C96871F2E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06AAE1DB-6F27-8FCF-A4C7-F6109E23A949}"/>
              </a:ext>
            </a:extLst>
          </p:cNvPr>
          <p:cNvGrpSpPr/>
          <p:nvPr/>
        </p:nvGrpSpPr>
        <p:grpSpPr>
          <a:xfrm>
            <a:off x="2614567" y="408279"/>
            <a:ext cx="1968809" cy="510870"/>
            <a:chOff x="7105384" y="1734154"/>
            <a:chExt cx="1968809" cy="510870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5BD522B-066B-939A-A5D7-9BEEAE606E67}"/>
                </a:ext>
              </a:extLst>
            </p:cNvPr>
            <p:cNvSpPr txBox="1"/>
            <p:nvPr/>
          </p:nvSpPr>
          <p:spPr>
            <a:xfrm>
              <a:off x="7105384" y="1783359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5 – 3س        7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48BB1FBA-BFBE-B74E-993A-A604087EF6A3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48BB1FBA-BFBE-B74E-993A-A604087EF6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81A5A5A-14A9-5AD5-3AC5-921D6D004A7B}"/>
              </a:ext>
            </a:extLst>
          </p:cNvPr>
          <p:cNvSpPr txBox="1"/>
          <p:nvPr/>
        </p:nvSpPr>
        <p:spPr>
          <a:xfrm>
            <a:off x="7180599" y="1990471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400" dirty="0">
                <a:solidFill>
                  <a:srgbClr val="3333CC"/>
                </a:solidFill>
              </a:rPr>
              <a:t>2س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5 + 3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7F1C6AB-AD60-8FD6-93EC-D3ADD948F372}"/>
              </a:ext>
            </a:extLst>
          </p:cNvPr>
          <p:cNvSpPr txBox="1"/>
          <p:nvPr/>
        </p:nvSpPr>
        <p:spPr>
          <a:xfrm>
            <a:off x="7661845" y="2452136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400" dirty="0">
                <a:solidFill>
                  <a:srgbClr val="3333CC"/>
                </a:solidFill>
              </a:rPr>
              <a:t>2س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8</a:t>
            </a:r>
            <a:endParaRPr lang="en-US" sz="2400" dirty="0">
              <a:solidFill>
                <a:srgbClr val="3333CC"/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FF38531E-D5A8-A33B-F151-D9107AB5937E}"/>
              </a:ext>
            </a:extLst>
          </p:cNvPr>
          <p:cNvGrpSpPr/>
          <p:nvPr/>
        </p:nvGrpSpPr>
        <p:grpSpPr>
          <a:xfrm>
            <a:off x="8275272" y="3150125"/>
            <a:ext cx="505267" cy="692498"/>
            <a:chOff x="5189336" y="3736256"/>
            <a:chExt cx="505267" cy="692498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D152F92B-674C-80A9-AF85-ED2714DCA6C8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6E60381-F802-E061-1AC1-4CBD33A24667}"/>
                </a:ext>
              </a:extLst>
            </p:cNvPr>
            <p:cNvSpPr txBox="1"/>
            <p:nvPr/>
          </p:nvSpPr>
          <p:spPr>
            <a:xfrm>
              <a:off x="5268685" y="3967089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3AB4563D-7AA6-B24B-1A23-0F6AEC5CA8F9}"/>
              </a:ext>
            </a:extLst>
          </p:cNvPr>
          <p:cNvGrpSpPr/>
          <p:nvPr/>
        </p:nvGrpSpPr>
        <p:grpSpPr>
          <a:xfrm>
            <a:off x="7537436" y="3150125"/>
            <a:ext cx="505267" cy="692498"/>
            <a:chOff x="5189336" y="3736256"/>
            <a:chExt cx="505267" cy="692498"/>
          </a:xfrm>
        </p:grpSpPr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041C89A1-1EC7-0706-0F6F-F63F2C143085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46D3BAF-F413-BF33-A59A-70E3DB9811E4}"/>
                </a:ext>
              </a:extLst>
            </p:cNvPr>
            <p:cNvSpPr txBox="1"/>
            <p:nvPr/>
          </p:nvSpPr>
          <p:spPr>
            <a:xfrm>
              <a:off x="5268685" y="3967089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967BC77-0499-283D-02F0-19A633FD7593}"/>
              </a:ext>
            </a:extLst>
          </p:cNvPr>
          <p:cNvSpPr txBox="1"/>
          <p:nvPr/>
        </p:nvSpPr>
        <p:spPr>
          <a:xfrm>
            <a:off x="7677042" y="3020869"/>
            <a:ext cx="10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400" dirty="0">
                <a:solidFill>
                  <a:srgbClr val="3333CC"/>
                </a:solidFill>
              </a:rPr>
              <a:t>2س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8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A48B71B-D51F-F888-E5C9-23B2ED3A8BD0}"/>
              </a:ext>
            </a:extLst>
          </p:cNvPr>
          <p:cNvSpPr txBox="1"/>
          <p:nvPr/>
        </p:nvSpPr>
        <p:spPr>
          <a:xfrm>
            <a:off x="7906414" y="384262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400" dirty="0">
                <a:solidFill>
                  <a:srgbClr val="3333CC"/>
                </a:solidFill>
              </a:rPr>
              <a:t>س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4</a:t>
            </a:r>
            <a:endParaRPr lang="en-US" sz="24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3FC46EB0-DBF2-C8A0-AD52-BF3EA4AC6833}"/>
                  </a:ext>
                </a:extLst>
              </p:cNvPr>
              <p:cNvSpPr txBox="1"/>
              <p:nvPr/>
            </p:nvSpPr>
            <p:spPr>
              <a:xfrm>
                <a:off x="6483229" y="4356660"/>
                <a:ext cx="2425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KW" sz="2400" dirty="0">
                    <a:solidFill>
                      <a:srgbClr val="3333CC"/>
                    </a:solidFill>
                  </a:rPr>
                  <a:t>م . ح = (</a:t>
                </a:r>
                <a:r>
                  <a:rPr lang="ar-KW" sz="3200" dirty="0">
                    <a:solidFill>
                      <a:srgbClr val="3333CC"/>
                    </a:solidFill>
                  </a:rPr>
                  <a:t>-</a:t>
                </a:r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  ، </a:t>
                </a:r>
                <a14:m>
                  <m:oMath xmlns:m="http://schemas.openxmlformats.org/officeDocument/2006/math">
                    <m:r>
                      <a:rPr lang="ar-K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4</a:t>
                </a:r>
                <a:endParaRPr lang="en-US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3FC46EB0-DBF2-C8A0-AD52-BF3EA4AC6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229" y="4356660"/>
                <a:ext cx="2425664" cy="584775"/>
              </a:xfrm>
              <a:prstGeom prst="rect">
                <a:avLst/>
              </a:prstGeom>
              <a:blipFill>
                <a:blip r:embed="rId6"/>
                <a:stretch>
                  <a:fillRect t="-13542" r="-40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187AF0E3-1884-FD73-E193-29867880389E}"/>
              </a:ext>
            </a:extLst>
          </p:cNvPr>
          <p:cNvCxnSpPr>
            <a:cxnSpLocks/>
          </p:cNvCxnSpPr>
          <p:nvPr/>
        </p:nvCxnSpPr>
        <p:spPr>
          <a:xfrm>
            <a:off x="4924004" y="1449537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26718364-E7B8-F783-6457-9ADA3375313D}"/>
              </a:ext>
            </a:extLst>
          </p:cNvPr>
          <p:cNvCxnSpPr>
            <a:cxnSpLocks/>
          </p:cNvCxnSpPr>
          <p:nvPr/>
        </p:nvCxnSpPr>
        <p:spPr>
          <a:xfrm>
            <a:off x="5481034" y="5287542"/>
            <a:ext cx="317717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04C04553-E717-15F6-1808-3FBB9CAEFB7A}"/>
              </a:ext>
            </a:extLst>
          </p:cNvPr>
          <p:cNvSpPr/>
          <p:nvPr/>
        </p:nvSpPr>
        <p:spPr>
          <a:xfrm>
            <a:off x="7519421" y="5125419"/>
            <a:ext cx="297264" cy="289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E2CC160-4340-FE9F-98C5-25216B909494}"/>
              </a:ext>
            </a:extLst>
          </p:cNvPr>
          <p:cNvSpPr txBox="1"/>
          <p:nvPr/>
        </p:nvSpPr>
        <p:spPr>
          <a:xfrm>
            <a:off x="7507466" y="5425806"/>
            <a:ext cx="228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381A8C40-D8E4-5350-7D12-1DE402037BF7}"/>
                  </a:ext>
                </a:extLst>
              </p:cNvPr>
              <p:cNvSpPr txBox="1"/>
              <p:nvPr/>
            </p:nvSpPr>
            <p:spPr>
              <a:xfrm>
                <a:off x="4875835" y="5039559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KW" sz="2000" b="1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381A8C40-D8E4-5350-7D12-1DE402037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835" y="5039559"/>
                <a:ext cx="653809" cy="400110"/>
              </a:xfrm>
              <a:prstGeom prst="rect">
                <a:avLst/>
              </a:prstGeom>
              <a:blipFill>
                <a:blip r:embed="rId7"/>
                <a:stretch>
                  <a:fillRect t="-10769" r="-934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069289AE-3378-B365-FE50-B62490194FD8}"/>
                  </a:ext>
                </a:extLst>
              </p:cNvPr>
              <p:cNvSpPr txBox="1"/>
              <p:nvPr/>
            </p:nvSpPr>
            <p:spPr>
              <a:xfrm>
                <a:off x="8490191" y="5087487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069289AE-3378-B365-FE50-B62490194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191" y="5087487"/>
                <a:ext cx="65380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سهم: لليسار 60">
            <a:extLst>
              <a:ext uri="{FF2B5EF4-FFF2-40B4-BE49-F238E27FC236}">
                <a16:creationId xmlns:a16="http://schemas.microsoft.com/office/drawing/2014/main" id="{4FF0CBFF-A012-E8B5-756D-05D3B74369F6}"/>
              </a:ext>
            </a:extLst>
          </p:cNvPr>
          <p:cNvSpPr/>
          <p:nvPr/>
        </p:nvSpPr>
        <p:spPr>
          <a:xfrm>
            <a:off x="5481035" y="5045226"/>
            <a:ext cx="2026432" cy="484632"/>
          </a:xfrm>
          <a:prstGeom prst="leftArrow">
            <a:avLst>
              <a:gd name="adj1" fmla="val 38389"/>
              <a:gd name="adj2" fmla="val 52903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سهم: منحني لأسفل 61">
            <a:extLst>
              <a:ext uri="{FF2B5EF4-FFF2-40B4-BE49-F238E27FC236}">
                <a16:creationId xmlns:a16="http://schemas.microsoft.com/office/drawing/2014/main" id="{682AC0AA-A4E8-58D5-5CFC-78C190B4621D}"/>
              </a:ext>
            </a:extLst>
          </p:cNvPr>
          <p:cNvSpPr/>
          <p:nvPr/>
        </p:nvSpPr>
        <p:spPr>
          <a:xfrm flipH="1">
            <a:off x="2922573" y="860280"/>
            <a:ext cx="1599142" cy="444096"/>
          </a:xfrm>
          <a:prstGeom prst="curvedDownArrow">
            <a:avLst>
              <a:gd name="adj1" fmla="val 14779"/>
              <a:gd name="adj2" fmla="val 58292"/>
              <a:gd name="adj3" fmla="val 4662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330D54EF-F536-A371-F619-28A6C542A7EA}"/>
              </a:ext>
            </a:extLst>
          </p:cNvPr>
          <p:cNvGrpSpPr/>
          <p:nvPr/>
        </p:nvGrpSpPr>
        <p:grpSpPr>
          <a:xfrm>
            <a:off x="4033964" y="2761550"/>
            <a:ext cx="581911" cy="680779"/>
            <a:chOff x="5189336" y="3736256"/>
            <a:chExt cx="581911" cy="680779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F80CAD75-09E7-880F-64F9-F19052A07706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023E3399-3CBA-BA23-578D-0ADCD2A95893}"/>
                </a:ext>
              </a:extLst>
            </p:cNvPr>
            <p:cNvSpPr txBox="1"/>
            <p:nvPr/>
          </p:nvSpPr>
          <p:spPr>
            <a:xfrm>
              <a:off x="5237126" y="3955370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- 3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37AC038F-C850-5DC4-8815-CF2777E5900C}"/>
              </a:ext>
            </a:extLst>
          </p:cNvPr>
          <p:cNvGrpSpPr/>
          <p:nvPr/>
        </p:nvGrpSpPr>
        <p:grpSpPr>
          <a:xfrm>
            <a:off x="3094184" y="2733443"/>
            <a:ext cx="534121" cy="693466"/>
            <a:chOff x="5184456" y="3736256"/>
            <a:chExt cx="534121" cy="693466"/>
          </a:xfrm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F7DF572C-F062-E0C6-DAFE-D114DF110771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92849B0B-734C-5F4E-0078-1C1D010A2931}"/>
                </a:ext>
              </a:extLst>
            </p:cNvPr>
            <p:cNvSpPr txBox="1"/>
            <p:nvPr/>
          </p:nvSpPr>
          <p:spPr>
            <a:xfrm>
              <a:off x="5184456" y="3968057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- 3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61E16679-6066-255B-4A22-F44CFD9E275C}"/>
              </a:ext>
            </a:extLst>
          </p:cNvPr>
          <p:cNvSpPr txBox="1"/>
          <p:nvPr/>
        </p:nvSpPr>
        <p:spPr>
          <a:xfrm>
            <a:off x="3887923" y="345404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400" dirty="0">
                <a:solidFill>
                  <a:srgbClr val="3333CC"/>
                </a:solidFill>
              </a:rPr>
              <a:t>س</a:t>
            </a:r>
            <a:r>
              <a:rPr lang="ar-KW" sz="2400" u="sng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0970E3D1-45F8-87FC-6A31-2EFFE3B64665}"/>
                  </a:ext>
                </a:extLst>
              </p:cNvPr>
              <p:cNvSpPr txBox="1"/>
              <p:nvPr/>
            </p:nvSpPr>
            <p:spPr>
              <a:xfrm>
                <a:off x="2374954" y="4208302"/>
                <a:ext cx="2443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KW" sz="2400" dirty="0">
                    <a:solidFill>
                      <a:srgbClr val="3333CC"/>
                    </a:solidFill>
                  </a:rPr>
                  <a:t>م . ح = [      ، </a:t>
                </a:r>
                <a14:m>
                  <m:oMath xmlns:m="http://schemas.openxmlformats.org/officeDocument/2006/math">
                    <m:r>
                      <a:rPr lang="ar-K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ar-K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0970E3D1-45F8-87FC-6A31-2EFFE3B6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4" y="4208302"/>
                <a:ext cx="2443298" cy="461665"/>
              </a:xfrm>
              <a:prstGeom prst="rect">
                <a:avLst/>
              </a:prstGeom>
              <a:blipFill>
                <a:blip r:embed="rId9"/>
                <a:stretch>
                  <a:fillRect t="-11842" r="-400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A48A8D61-14E5-DEF6-7D59-8CBEFEE4FD5F}"/>
              </a:ext>
            </a:extLst>
          </p:cNvPr>
          <p:cNvGrpSpPr/>
          <p:nvPr/>
        </p:nvGrpSpPr>
        <p:grpSpPr>
          <a:xfrm>
            <a:off x="2794638" y="1162298"/>
            <a:ext cx="1968809" cy="510870"/>
            <a:chOff x="7105384" y="1734154"/>
            <a:chExt cx="1968809" cy="510870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ECE96CD0-80E3-CDFC-21F7-A1C51665B4AE}"/>
                </a:ext>
              </a:extLst>
            </p:cNvPr>
            <p:cNvSpPr txBox="1"/>
            <p:nvPr/>
          </p:nvSpPr>
          <p:spPr>
            <a:xfrm>
              <a:off x="7105384" y="1783359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5 – 3س        7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1F8DC810-3E23-98F1-1842-1DBB519C4EA7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1F8DC810-3E23-98F1-1842-1DBB519C4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1838519E-5303-161A-147C-517BBB5B658B}"/>
              </a:ext>
            </a:extLst>
          </p:cNvPr>
          <p:cNvGrpSpPr/>
          <p:nvPr/>
        </p:nvGrpSpPr>
        <p:grpSpPr>
          <a:xfrm>
            <a:off x="2805152" y="1585071"/>
            <a:ext cx="1901483" cy="523577"/>
            <a:chOff x="7156680" y="1721447"/>
            <a:chExt cx="1901483" cy="523577"/>
          </a:xfrm>
        </p:grpSpPr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584AA94A-B794-DA29-2AC0-949992107518}"/>
                </a:ext>
              </a:extLst>
            </p:cNvPr>
            <p:cNvSpPr txBox="1"/>
            <p:nvPr/>
          </p:nvSpPr>
          <p:spPr>
            <a:xfrm>
              <a:off x="7156680" y="1783359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KW" sz="2400" dirty="0">
                  <a:solidFill>
                    <a:srgbClr val="3333CC"/>
                  </a:solidFill>
                </a:rPr>
                <a:t>– 3س       7-5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194969C2-2C64-9D7B-1B3E-157F6467DC21}"/>
                    </a:ext>
                  </a:extLst>
                </p:cNvPr>
                <p:cNvSpPr txBox="1"/>
                <p:nvPr/>
              </p:nvSpPr>
              <p:spPr>
                <a:xfrm>
                  <a:off x="7610654" y="1721447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194969C2-2C64-9D7B-1B3E-157F6467DC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654" y="1721447"/>
                  <a:ext cx="65732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1FF5A7AF-547A-2087-46AB-7A23C8C54C8B}"/>
              </a:ext>
            </a:extLst>
          </p:cNvPr>
          <p:cNvGrpSpPr/>
          <p:nvPr/>
        </p:nvGrpSpPr>
        <p:grpSpPr>
          <a:xfrm>
            <a:off x="3041819" y="2033029"/>
            <a:ext cx="1625766" cy="523577"/>
            <a:chOff x="7432397" y="1721447"/>
            <a:chExt cx="1625766" cy="523577"/>
          </a:xfrm>
        </p:grpSpPr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933A8AA2-EFB8-8D00-1D8C-7AB93A1822BC}"/>
                </a:ext>
              </a:extLst>
            </p:cNvPr>
            <p:cNvSpPr txBox="1"/>
            <p:nvPr/>
          </p:nvSpPr>
          <p:spPr>
            <a:xfrm>
              <a:off x="7432397" y="1783359"/>
              <a:ext cx="1625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KW" sz="2400" dirty="0">
                  <a:solidFill>
                    <a:srgbClr val="3333CC"/>
                  </a:solidFill>
                </a:rPr>
                <a:t>– 3س       2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40A1167C-162C-2BBD-FC11-9AD69B2CB954}"/>
                    </a:ext>
                  </a:extLst>
                </p:cNvPr>
                <p:cNvSpPr txBox="1"/>
                <p:nvPr/>
              </p:nvSpPr>
              <p:spPr>
                <a:xfrm>
                  <a:off x="7610654" y="1721447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40A1167C-162C-2BBD-FC11-9AD69B2CB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654" y="1721447"/>
                  <a:ext cx="657328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41D3DE73-4D20-FE0A-5CAA-96289C4260AA}"/>
              </a:ext>
            </a:extLst>
          </p:cNvPr>
          <p:cNvGrpSpPr/>
          <p:nvPr/>
        </p:nvGrpSpPr>
        <p:grpSpPr>
          <a:xfrm>
            <a:off x="3151332" y="2579213"/>
            <a:ext cx="1625766" cy="481072"/>
            <a:chOff x="7432397" y="1763952"/>
            <a:chExt cx="1625766" cy="481072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0870BAE4-EA40-DB24-DFB8-8DAE4548D04D}"/>
                </a:ext>
              </a:extLst>
            </p:cNvPr>
            <p:cNvSpPr txBox="1"/>
            <p:nvPr/>
          </p:nvSpPr>
          <p:spPr>
            <a:xfrm>
              <a:off x="7432397" y="1783359"/>
              <a:ext cx="1625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KW" sz="2400" dirty="0">
                  <a:solidFill>
                    <a:srgbClr val="3333CC"/>
                  </a:solidFill>
                </a:rPr>
                <a:t>– 3س       2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AF00C641-C91D-057A-8389-C596BACD3393}"/>
                    </a:ext>
                  </a:extLst>
                </p:cNvPr>
                <p:cNvSpPr txBox="1"/>
                <p:nvPr/>
              </p:nvSpPr>
              <p:spPr>
                <a:xfrm>
                  <a:off x="7786397" y="1763952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AF00C641-C91D-057A-8389-C596BACD3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6397" y="1763952"/>
                  <a:ext cx="65732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B5C2EBF3-4525-7494-2DB2-1A281E65CE59}"/>
              </a:ext>
            </a:extLst>
          </p:cNvPr>
          <p:cNvGrpSpPr/>
          <p:nvPr/>
        </p:nvGrpSpPr>
        <p:grpSpPr>
          <a:xfrm>
            <a:off x="3383410" y="3329583"/>
            <a:ext cx="505267" cy="870870"/>
            <a:chOff x="1663073" y="3086856"/>
            <a:chExt cx="505267" cy="870870"/>
          </a:xfrm>
        </p:grpSpPr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A0648417-999A-1A60-0553-4EAF633586B5}"/>
                </a:ext>
              </a:extLst>
            </p:cNvPr>
            <p:cNvGrpSpPr/>
            <p:nvPr/>
          </p:nvGrpSpPr>
          <p:grpSpPr>
            <a:xfrm>
              <a:off x="1663073" y="3128806"/>
              <a:ext cx="505267" cy="828920"/>
              <a:chOff x="1663073" y="3128806"/>
              <a:chExt cx="505267" cy="828920"/>
            </a:xfrm>
          </p:grpSpPr>
          <p:grpSp>
            <p:nvGrpSpPr>
              <p:cNvPr id="89" name="مجموعة 88">
                <a:extLst>
                  <a:ext uri="{FF2B5EF4-FFF2-40B4-BE49-F238E27FC236}">
                    <a16:creationId xmlns:a16="http://schemas.microsoft.com/office/drawing/2014/main" id="{B906DEEF-408D-B483-2283-79B6D823DFE4}"/>
                  </a:ext>
                </a:extLst>
              </p:cNvPr>
              <p:cNvGrpSpPr/>
              <p:nvPr/>
            </p:nvGrpSpPr>
            <p:grpSpPr>
              <a:xfrm>
                <a:off x="1663073" y="3223215"/>
                <a:ext cx="505267" cy="734511"/>
                <a:chOff x="5189336" y="3736256"/>
                <a:chExt cx="505267" cy="734511"/>
              </a:xfrm>
            </p:grpSpPr>
            <p:sp>
              <p:nvSpPr>
                <p:cNvPr id="90" name="مربع نص 89">
                  <a:extLst>
                    <a:ext uri="{FF2B5EF4-FFF2-40B4-BE49-F238E27FC236}">
                      <a16:creationId xmlns:a16="http://schemas.microsoft.com/office/drawing/2014/main" id="{A4BD8309-D8FE-891D-1C3B-6111A61C97A3}"/>
                    </a:ext>
                  </a:extLst>
                </p:cNvPr>
                <p:cNvSpPr txBox="1"/>
                <p:nvPr/>
              </p:nvSpPr>
              <p:spPr>
                <a:xfrm>
                  <a:off x="5189336" y="3736256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ـــــ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مربع نص 90">
                  <a:extLst>
                    <a:ext uri="{FF2B5EF4-FFF2-40B4-BE49-F238E27FC236}">
                      <a16:creationId xmlns:a16="http://schemas.microsoft.com/office/drawing/2014/main" id="{EA6D803D-05FA-F729-65A1-5CB4E6494E83}"/>
                    </a:ext>
                  </a:extLst>
                </p:cNvPr>
                <p:cNvSpPr txBox="1"/>
                <p:nvPr/>
              </p:nvSpPr>
              <p:spPr>
                <a:xfrm>
                  <a:off x="5212259" y="4009102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3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682459CF-1F3D-CC0B-F2D8-368B7913D46B}"/>
                  </a:ext>
                </a:extLst>
              </p:cNvPr>
              <p:cNvSpPr txBox="1"/>
              <p:nvPr/>
            </p:nvSpPr>
            <p:spPr>
              <a:xfrm>
                <a:off x="1676148" y="3128806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E2EA1365-A56F-383A-561D-6879212EEB16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7B73BDEA-E929-CFB5-A7F2-5C2FA43E8047}"/>
                  </a:ext>
                </a:extLst>
              </p:cNvPr>
              <p:cNvSpPr txBox="1"/>
              <p:nvPr/>
            </p:nvSpPr>
            <p:spPr>
              <a:xfrm>
                <a:off x="2614567" y="4224974"/>
                <a:ext cx="534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7B73BDEA-E929-CFB5-A7F2-5C2FA43E8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567" y="4224974"/>
                <a:ext cx="53412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66DCDA73-5B84-D04F-C200-20520F872D0F}"/>
              </a:ext>
            </a:extLst>
          </p:cNvPr>
          <p:cNvGrpSpPr/>
          <p:nvPr/>
        </p:nvGrpSpPr>
        <p:grpSpPr>
          <a:xfrm>
            <a:off x="3265109" y="4106044"/>
            <a:ext cx="505267" cy="870870"/>
            <a:chOff x="1663073" y="3086856"/>
            <a:chExt cx="505267" cy="870870"/>
          </a:xfrm>
        </p:grpSpPr>
        <p:grpSp>
          <p:nvGrpSpPr>
            <p:cNvPr id="99" name="مجموعة 98">
              <a:extLst>
                <a:ext uri="{FF2B5EF4-FFF2-40B4-BE49-F238E27FC236}">
                  <a16:creationId xmlns:a16="http://schemas.microsoft.com/office/drawing/2014/main" id="{A9C8F94C-F605-2FCA-525C-1A4315B41753}"/>
                </a:ext>
              </a:extLst>
            </p:cNvPr>
            <p:cNvGrpSpPr/>
            <p:nvPr/>
          </p:nvGrpSpPr>
          <p:grpSpPr>
            <a:xfrm>
              <a:off x="1663073" y="3128806"/>
              <a:ext cx="505267" cy="828920"/>
              <a:chOff x="1663073" y="3128806"/>
              <a:chExt cx="505267" cy="828920"/>
            </a:xfrm>
          </p:grpSpPr>
          <p:grpSp>
            <p:nvGrpSpPr>
              <p:cNvPr id="101" name="مجموعة 100">
                <a:extLst>
                  <a:ext uri="{FF2B5EF4-FFF2-40B4-BE49-F238E27FC236}">
                    <a16:creationId xmlns:a16="http://schemas.microsoft.com/office/drawing/2014/main" id="{B53CC630-AB60-4442-BFC7-D37B5AC4D849}"/>
                  </a:ext>
                </a:extLst>
              </p:cNvPr>
              <p:cNvGrpSpPr/>
              <p:nvPr/>
            </p:nvGrpSpPr>
            <p:grpSpPr>
              <a:xfrm>
                <a:off x="1663073" y="3223215"/>
                <a:ext cx="505267" cy="734511"/>
                <a:chOff x="5189336" y="3736256"/>
                <a:chExt cx="505267" cy="734511"/>
              </a:xfrm>
            </p:grpSpPr>
            <p:sp>
              <p:nvSpPr>
                <p:cNvPr id="103" name="مربع نص 102">
                  <a:extLst>
                    <a:ext uri="{FF2B5EF4-FFF2-40B4-BE49-F238E27FC236}">
                      <a16:creationId xmlns:a16="http://schemas.microsoft.com/office/drawing/2014/main" id="{289ABE33-279D-33C1-048F-FF90D0FF6BF8}"/>
                    </a:ext>
                  </a:extLst>
                </p:cNvPr>
                <p:cNvSpPr txBox="1"/>
                <p:nvPr/>
              </p:nvSpPr>
              <p:spPr>
                <a:xfrm>
                  <a:off x="5189336" y="3736256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ـــــ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4" name="مربع نص 103">
                  <a:extLst>
                    <a:ext uri="{FF2B5EF4-FFF2-40B4-BE49-F238E27FC236}">
                      <a16:creationId xmlns:a16="http://schemas.microsoft.com/office/drawing/2014/main" id="{A9EEA4C0-E1BB-7089-ACCB-7A5F92AA8D5E}"/>
                    </a:ext>
                  </a:extLst>
                </p:cNvPr>
                <p:cNvSpPr txBox="1"/>
                <p:nvPr/>
              </p:nvSpPr>
              <p:spPr>
                <a:xfrm>
                  <a:off x="5212259" y="4009102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3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8B5845D5-8B22-CDB7-EA53-3915FF4646A2}"/>
                  </a:ext>
                </a:extLst>
              </p:cNvPr>
              <p:cNvSpPr txBox="1"/>
              <p:nvPr/>
            </p:nvSpPr>
            <p:spPr>
              <a:xfrm>
                <a:off x="1676148" y="3128806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12484C86-D4C0-9143-E736-74A2441717F7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5" name="رابط كسهم مستقيم 104">
            <a:extLst>
              <a:ext uri="{FF2B5EF4-FFF2-40B4-BE49-F238E27FC236}">
                <a16:creationId xmlns:a16="http://schemas.microsoft.com/office/drawing/2014/main" id="{DAA2E526-FB2D-1BB6-C165-5335CBA4C290}"/>
              </a:ext>
            </a:extLst>
          </p:cNvPr>
          <p:cNvCxnSpPr>
            <a:cxnSpLocks/>
          </p:cNvCxnSpPr>
          <p:nvPr/>
        </p:nvCxnSpPr>
        <p:spPr>
          <a:xfrm>
            <a:off x="1037983" y="5330659"/>
            <a:ext cx="317717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B3B3CD75-AD54-A456-AC6C-F6AE0CFC0559}"/>
              </a:ext>
            </a:extLst>
          </p:cNvPr>
          <p:cNvSpPr/>
          <p:nvPr/>
        </p:nvSpPr>
        <p:spPr>
          <a:xfrm>
            <a:off x="1910407" y="5178976"/>
            <a:ext cx="297264" cy="289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4DA83619-1689-9BC5-C8E1-42CBCF916D20}"/>
                  </a:ext>
                </a:extLst>
              </p:cNvPr>
              <p:cNvSpPr txBox="1"/>
              <p:nvPr/>
            </p:nvSpPr>
            <p:spPr>
              <a:xfrm>
                <a:off x="432784" y="5082676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KW" sz="2000" b="1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4DA83619-1689-9BC5-C8E1-42CBCF916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4" y="5082676"/>
                <a:ext cx="653809" cy="400110"/>
              </a:xfrm>
              <a:prstGeom prst="rect">
                <a:avLst/>
              </a:prstGeom>
              <a:blipFill>
                <a:blip r:embed="rId15"/>
                <a:stretch>
                  <a:fillRect t="-10769" r="-934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مربع نص 108">
                <a:extLst>
                  <a:ext uri="{FF2B5EF4-FFF2-40B4-BE49-F238E27FC236}">
                    <a16:creationId xmlns:a16="http://schemas.microsoft.com/office/drawing/2014/main" id="{8ADADA2E-CFBB-5505-7D8B-1EB0B7BE71FF}"/>
                  </a:ext>
                </a:extLst>
              </p:cNvPr>
              <p:cNvSpPr txBox="1"/>
              <p:nvPr/>
            </p:nvSpPr>
            <p:spPr>
              <a:xfrm>
                <a:off x="4047140" y="5130604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مربع نص 108">
                <a:extLst>
                  <a:ext uri="{FF2B5EF4-FFF2-40B4-BE49-F238E27FC236}">
                    <a16:creationId xmlns:a16="http://schemas.microsoft.com/office/drawing/2014/main" id="{8ADADA2E-CFBB-5505-7D8B-1EB0B7BE7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40" y="5130604"/>
                <a:ext cx="65380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سهم: لليسار 109">
            <a:extLst>
              <a:ext uri="{FF2B5EF4-FFF2-40B4-BE49-F238E27FC236}">
                <a16:creationId xmlns:a16="http://schemas.microsoft.com/office/drawing/2014/main" id="{030B6B5F-B209-EFD3-E1B1-5C5BA200B924}"/>
              </a:ext>
            </a:extLst>
          </p:cNvPr>
          <p:cNvSpPr/>
          <p:nvPr/>
        </p:nvSpPr>
        <p:spPr>
          <a:xfrm flipH="1">
            <a:off x="2230173" y="5071741"/>
            <a:ext cx="1984977" cy="484632"/>
          </a:xfrm>
          <a:prstGeom prst="leftArrow">
            <a:avLst>
              <a:gd name="adj1" fmla="val 38389"/>
              <a:gd name="adj2" fmla="val 52903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E370672F-66B5-BB8D-0A14-0B2FDCC6DF68}"/>
              </a:ext>
            </a:extLst>
          </p:cNvPr>
          <p:cNvGrpSpPr/>
          <p:nvPr/>
        </p:nvGrpSpPr>
        <p:grpSpPr>
          <a:xfrm>
            <a:off x="1734954" y="5415566"/>
            <a:ext cx="505267" cy="870870"/>
            <a:chOff x="1663073" y="3086856"/>
            <a:chExt cx="505267" cy="870870"/>
          </a:xfrm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3F643437-D98A-B0C5-98C5-2C87B156C3AD}"/>
                </a:ext>
              </a:extLst>
            </p:cNvPr>
            <p:cNvGrpSpPr/>
            <p:nvPr/>
          </p:nvGrpSpPr>
          <p:grpSpPr>
            <a:xfrm>
              <a:off x="1663073" y="3128806"/>
              <a:ext cx="505267" cy="828920"/>
              <a:chOff x="1663073" y="3128806"/>
              <a:chExt cx="505267" cy="828920"/>
            </a:xfrm>
          </p:grpSpPr>
          <p:grpSp>
            <p:nvGrpSpPr>
              <p:cNvPr id="114" name="مجموعة 113">
                <a:extLst>
                  <a:ext uri="{FF2B5EF4-FFF2-40B4-BE49-F238E27FC236}">
                    <a16:creationId xmlns:a16="http://schemas.microsoft.com/office/drawing/2014/main" id="{C9650362-7632-5CCD-4CBD-04EBA24DA0F6}"/>
                  </a:ext>
                </a:extLst>
              </p:cNvPr>
              <p:cNvGrpSpPr/>
              <p:nvPr/>
            </p:nvGrpSpPr>
            <p:grpSpPr>
              <a:xfrm>
                <a:off x="1663073" y="3223215"/>
                <a:ext cx="505267" cy="734511"/>
                <a:chOff x="5189336" y="3736256"/>
                <a:chExt cx="505267" cy="734511"/>
              </a:xfrm>
            </p:grpSpPr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6E7BD2B8-8BC6-3013-9FF5-640643D2E0B9}"/>
                    </a:ext>
                  </a:extLst>
                </p:cNvPr>
                <p:cNvSpPr txBox="1"/>
                <p:nvPr/>
              </p:nvSpPr>
              <p:spPr>
                <a:xfrm>
                  <a:off x="5189336" y="3736256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ـــــ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7" name="مربع نص 116">
                  <a:extLst>
                    <a:ext uri="{FF2B5EF4-FFF2-40B4-BE49-F238E27FC236}">
                      <a16:creationId xmlns:a16="http://schemas.microsoft.com/office/drawing/2014/main" id="{836B815C-CC89-8ED8-D2B1-380003CD3ED4}"/>
                    </a:ext>
                  </a:extLst>
                </p:cNvPr>
                <p:cNvSpPr txBox="1"/>
                <p:nvPr/>
              </p:nvSpPr>
              <p:spPr>
                <a:xfrm>
                  <a:off x="5212259" y="4009102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3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F26916F5-9729-05F0-0BD7-6742B114605B}"/>
                  </a:ext>
                </a:extLst>
              </p:cNvPr>
              <p:cNvSpPr txBox="1"/>
              <p:nvPr/>
            </p:nvSpPr>
            <p:spPr>
              <a:xfrm>
                <a:off x="1676148" y="3128806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9ADC6536-6D79-474D-8735-A432F4E38315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8569A42E-CDAD-742C-C8DF-00797500C3F8}"/>
              </a:ext>
            </a:extLst>
          </p:cNvPr>
          <p:cNvSpPr txBox="1"/>
          <p:nvPr/>
        </p:nvSpPr>
        <p:spPr>
          <a:xfrm>
            <a:off x="7696538" y="3988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مثالـ (1)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7751BF85-DDF2-633D-71D5-7EDCB95EE453}"/>
              </a:ext>
            </a:extLst>
          </p:cNvPr>
          <p:cNvSpPr txBox="1"/>
          <p:nvPr/>
        </p:nvSpPr>
        <p:spPr>
          <a:xfrm>
            <a:off x="1506112" y="6342"/>
            <a:ext cx="599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CC9900"/>
                </a:solidFill>
              </a:rPr>
              <a:t>أوجد مجموعة حل المتباينات التالية و مثلها على خط الأعداد</a:t>
            </a:r>
            <a:endParaRPr lang="en-US" sz="2400" u="sng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1" grpId="0" animBg="1"/>
      <p:bldP spid="36" grpId="0"/>
      <p:bldP spid="38" grpId="0"/>
      <p:bldP spid="45" grpId="0"/>
      <p:bldP spid="46" grpId="0"/>
      <p:bldP spid="47" grpId="0"/>
      <p:bldP spid="55" grpId="0" animBg="1"/>
      <p:bldP spid="57" grpId="0"/>
      <p:bldP spid="59" grpId="0"/>
      <p:bldP spid="60" grpId="0"/>
      <p:bldP spid="61" grpId="0" animBg="1"/>
      <p:bldP spid="62" grpId="0" animBg="1"/>
      <p:bldP spid="75" grpId="0"/>
      <p:bldP spid="76" grpId="0"/>
      <p:bldP spid="97" grpId="0"/>
      <p:bldP spid="106" grpId="0" animBg="1"/>
      <p:bldP spid="108" grpId="0"/>
      <p:bldP spid="109" grpId="0"/>
      <p:bldP spid="110" grpId="0" animBg="1"/>
      <p:bldP spid="118" grpId="0"/>
      <p:bldP spid="1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FC5D5D7-13E3-3C96-E6FF-CBA5909B070A}"/>
              </a:ext>
            </a:extLst>
          </p:cNvPr>
          <p:cNvSpPr txBox="1"/>
          <p:nvPr/>
        </p:nvSpPr>
        <p:spPr>
          <a:xfrm rot="20176311">
            <a:off x="495140" y="878249"/>
            <a:ext cx="1479892" cy="46166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 هامة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D91CA67-51E6-80A7-7EBB-99EA19401433}"/>
              </a:ext>
            </a:extLst>
          </p:cNvPr>
          <p:cNvSpPr txBox="1"/>
          <p:nvPr/>
        </p:nvSpPr>
        <p:spPr>
          <a:xfrm rot="20176311">
            <a:off x="16837" y="1391067"/>
            <a:ext cx="2802652" cy="78319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3333CC"/>
                </a:solidFill>
              </a:rPr>
              <a:t>عند ضرب أو قسمة المتباينة </a:t>
            </a:r>
          </a:p>
          <a:p>
            <a:r>
              <a:rPr lang="ar-KW" sz="2000" b="1" u="sng" dirty="0">
                <a:solidFill>
                  <a:srgbClr val="FF0000"/>
                </a:solidFill>
              </a:rPr>
              <a:t>بعدد سالب </a:t>
            </a:r>
            <a:r>
              <a:rPr lang="ar-KW" sz="2000" b="1" u="sng" dirty="0">
                <a:solidFill>
                  <a:schemeClr val="accent6">
                    <a:lumMod val="75000"/>
                  </a:schemeClr>
                </a:solidFill>
              </a:rPr>
              <a:t>نعكس علامة التباين</a:t>
            </a:r>
            <a:endParaRPr lang="en-US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DBC943-24D5-B5BA-E111-FA82CA99F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01" t="56957" b="21510"/>
          <a:stretch/>
        </p:blipFill>
        <p:spPr>
          <a:xfrm>
            <a:off x="8525021" y="676859"/>
            <a:ext cx="491464" cy="3567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59B4B3-99F8-E116-F2BD-731B29D1C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84" t="78468"/>
          <a:stretch/>
        </p:blipFill>
        <p:spPr>
          <a:xfrm>
            <a:off x="4551976" y="540015"/>
            <a:ext cx="449574" cy="35674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60D8783-7C4A-4505-6D9D-728E414EF254}"/>
              </a:ext>
            </a:extLst>
          </p:cNvPr>
          <p:cNvSpPr txBox="1"/>
          <p:nvPr/>
        </p:nvSpPr>
        <p:spPr>
          <a:xfrm>
            <a:off x="5575179" y="987872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سهم: منحني لأسفل 7">
            <a:extLst>
              <a:ext uri="{FF2B5EF4-FFF2-40B4-BE49-F238E27FC236}">
                <a16:creationId xmlns:a16="http://schemas.microsoft.com/office/drawing/2014/main" id="{D9DA0C0B-2581-BA16-63ED-102B81207AB9}"/>
              </a:ext>
            </a:extLst>
          </p:cNvPr>
          <p:cNvSpPr/>
          <p:nvPr/>
        </p:nvSpPr>
        <p:spPr>
          <a:xfrm flipH="1">
            <a:off x="6608719" y="1112506"/>
            <a:ext cx="1875533" cy="444096"/>
          </a:xfrm>
          <a:prstGeom prst="curvedDownArrow">
            <a:avLst>
              <a:gd name="adj1" fmla="val 14779"/>
              <a:gd name="adj2" fmla="val 58292"/>
              <a:gd name="adj3" fmla="val 281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7A4C33F-F31C-BBCC-E870-0912097466D5}"/>
              </a:ext>
            </a:extLst>
          </p:cNvPr>
          <p:cNvGrpSpPr/>
          <p:nvPr/>
        </p:nvGrpSpPr>
        <p:grpSpPr>
          <a:xfrm>
            <a:off x="6630953" y="545123"/>
            <a:ext cx="1925527" cy="510870"/>
            <a:chOff x="7105384" y="1734154"/>
            <a:chExt cx="1925527" cy="510870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3B19AFD-F363-FFE1-6FE9-D9640A17219A}"/>
                </a:ext>
              </a:extLst>
            </p:cNvPr>
            <p:cNvSpPr txBox="1"/>
            <p:nvPr/>
          </p:nvSpPr>
          <p:spPr>
            <a:xfrm>
              <a:off x="7105384" y="1783359"/>
              <a:ext cx="1925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7 +2س        4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59E00ABC-6876-C0D2-F1E4-4FC5B844353E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59E00ABC-6876-C0D2-F1E4-4FC5B8443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B1F9016-9297-2B22-DE1C-95A8B3D64360}"/>
              </a:ext>
            </a:extLst>
          </p:cNvPr>
          <p:cNvGrpSpPr/>
          <p:nvPr/>
        </p:nvGrpSpPr>
        <p:grpSpPr>
          <a:xfrm>
            <a:off x="2614567" y="408279"/>
            <a:ext cx="1779654" cy="510870"/>
            <a:chOff x="7105384" y="1734154"/>
            <a:chExt cx="1779654" cy="510870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5E7BA84-93EB-5E8F-88A8-F1ECAC9A9641}"/>
                </a:ext>
              </a:extLst>
            </p:cNvPr>
            <p:cNvSpPr txBox="1"/>
            <p:nvPr/>
          </p:nvSpPr>
          <p:spPr>
            <a:xfrm>
              <a:off x="7105384" y="1783359"/>
              <a:ext cx="1779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2 – س        8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35201128-13B1-5DF0-713B-350A51AA0B80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35201128-13B1-5DF0-713B-350A51AA0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18F8C453-0989-EC5E-3C8B-62F494FCC367}"/>
              </a:ext>
            </a:extLst>
          </p:cNvPr>
          <p:cNvCxnSpPr>
            <a:cxnSpLocks/>
          </p:cNvCxnSpPr>
          <p:nvPr/>
        </p:nvCxnSpPr>
        <p:spPr>
          <a:xfrm>
            <a:off x="4924004" y="1449537"/>
            <a:ext cx="0" cy="5095255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983AF08C-D73B-68A2-6975-C7FC0D677AA9}"/>
              </a:ext>
            </a:extLst>
          </p:cNvPr>
          <p:cNvGrpSpPr/>
          <p:nvPr/>
        </p:nvGrpSpPr>
        <p:grpSpPr>
          <a:xfrm>
            <a:off x="3181531" y="1224361"/>
            <a:ext cx="1563248" cy="474419"/>
            <a:chOff x="7105384" y="1770605"/>
            <a:chExt cx="1563248" cy="474419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51BABA1E-9CF9-3C4B-275B-AE0C82874858}"/>
                </a:ext>
              </a:extLst>
            </p:cNvPr>
            <p:cNvSpPr txBox="1"/>
            <p:nvPr/>
          </p:nvSpPr>
          <p:spPr>
            <a:xfrm>
              <a:off x="7105384" y="1783359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2 – س      8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2A9476A6-6A01-88DC-7724-1101BFAD1AEC}"/>
                    </a:ext>
                  </a:extLst>
                </p:cNvPr>
                <p:cNvSpPr txBox="1"/>
                <p:nvPr/>
              </p:nvSpPr>
              <p:spPr>
                <a:xfrm>
                  <a:off x="7399144" y="1770605"/>
                  <a:ext cx="4873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2A9476A6-6A01-88DC-7724-1101BFAD1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44" y="1770605"/>
                  <a:ext cx="4873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B54986D-B753-920C-958D-E6E77711D379}"/>
              </a:ext>
            </a:extLst>
          </p:cNvPr>
          <p:cNvSpPr txBox="1"/>
          <p:nvPr/>
        </p:nvSpPr>
        <p:spPr>
          <a:xfrm>
            <a:off x="7696538" y="3988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FF0000"/>
                </a:solidFill>
              </a:rPr>
              <a:t>حاولـ (1)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2D07DAF-3F51-CA16-84FC-1E6C11D74CF4}"/>
              </a:ext>
            </a:extLst>
          </p:cNvPr>
          <p:cNvSpPr txBox="1"/>
          <p:nvPr/>
        </p:nvSpPr>
        <p:spPr>
          <a:xfrm>
            <a:off x="1506112" y="6342"/>
            <a:ext cx="599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u="sng" dirty="0">
                <a:solidFill>
                  <a:srgbClr val="CC9900"/>
                </a:solidFill>
              </a:rPr>
              <a:t>أوجد مجموعة حل المتباينات التالية و مثلها على خط الأعداد</a:t>
            </a:r>
            <a:endParaRPr lang="en-US" sz="2400" u="sng" dirty="0">
              <a:solidFill>
                <a:srgbClr val="CC9900"/>
              </a:solidFill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F290496-606F-BC97-C97A-91C3AF9BEF69}"/>
              </a:ext>
            </a:extLst>
          </p:cNvPr>
          <p:cNvGrpSpPr/>
          <p:nvPr/>
        </p:nvGrpSpPr>
        <p:grpSpPr>
          <a:xfrm>
            <a:off x="6947766" y="2054131"/>
            <a:ext cx="1763624" cy="488480"/>
            <a:chOff x="7105384" y="1756544"/>
            <a:chExt cx="1763624" cy="488480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B0DC87F-2C32-352F-9BEF-62AD0F6D13B7}"/>
                </a:ext>
              </a:extLst>
            </p:cNvPr>
            <p:cNvSpPr txBox="1"/>
            <p:nvPr/>
          </p:nvSpPr>
          <p:spPr>
            <a:xfrm>
              <a:off x="7105384" y="1783359"/>
              <a:ext cx="1763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2س        4-7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3764487F-CB62-2304-068A-10982983338A}"/>
                    </a:ext>
                  </a:extLst>
                </p:cNvPr>
                <p:cNvSpPr txBox="1"/>
                <p:nvPr/>
              </p:nvSpPr>
              <p:spPr>
                <a:xfrm>
                  <a:off x="7621413" y="175654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3764487F-CB62-2304-068A-1098298333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413" y="1756544"/>
                  <a:ext cx="65732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2333457-92B6-50DB-381D-480BFC0A3996}"/>
              </a:ext>
            </a:extLst>
          </p:cNvPr>
          <p:cNvGrpSpPr/>
          <p:nvPr/>
        </p:nvGrpSpPr>
        <p:grpSpPr>
          <a:xfrm>
            <a:off x="7008522" y="2637864"/>
            <a:ext cx="1590500" cy="494753"/>
            <a:chOff x="7105384" y="1750271"/>
            <a:chExt cx="1590500" cy="494753"/>
          </a:xfrm>
        </p:grpSpPr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22A607B-2C62-6080-2A28-BDB91A142145}"/>
                </a:ext>
              </a:extLst>
            </p:cNvPr>
            <p:cNvSpPr txBox="1"/>
            <p:nvPr/>
          </p:nvSpPr>
          <p:spPr>
            <a:xfrm>
              <a:off x="7105384" y="1783359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2س        -3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2B031398-26D0-1D95-CB68-8952458CB2CF}"/>
                    </a:ext>
                  </a:extLst>
                </p:cNvPr>
                <p:cNvSpPr txBox="1"/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2B031398-26D0-1D95-CB68-8952458CB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0AF55F7-CC65-8A4D-2AA1-69B39867F622}"/>
              </a:ext>
            </a:extLst>
          </p:cNvPr>
          <p:cNvGrpSpPr/>
          <p:nvPr/>
        </p:nvGrpSpPr>
        <p:grpSpPr>
          <a:xfrm>
            <a:off x="7061901" y="3280496"/>
            <a:ext cx="1590500" cy="494753"/>
            <a:chOff x="7105384" y="1750271"/>
            <a:chExt cx="1590500" cy="494753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443A7A6-AF63-1259-9CA3-D62CF35DC38E}"/>
                </a:ext>
              </a:extLst>
            </p:cNvPr>
            <p:cNvSpPr txBox="1"/>
            <p:nvPr/>
          </p:nvSpPr>
          <p:spPr>
            <a:xfrm>
              <a:off x="7105384" y="1783359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2س        -3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A4F49CDF-DD29-BFCC-B349-D71BAB4E5634}"/>
                    </a:ext>
                  </a:extLst>
                </p:cNvPr>
                <p:cNvSpPr txBox="1"/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A4F49CDF-DD29-BFCC-B349-D71BAB4E5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B69ABB7-78AB-C577-DCAE-C088D9EF13CD}"/>
              </a:ext>
            </a:extLst>
          </p:cNvPr>
          <p:cNvGrpSpPr/>
          <p:nvPr/>
        </p:nvGrpSpPr>
        <p:grpSpPr>
          <a:xfrm>
            <a:off x="8193770" y="3429000"/>
            <a:ext cx="505267" cy="692498"/>
            <a:chOff x="5189336" y="3736256"/>
            <a:chExt cx="505267" cy="692498"/>
          </a:xfrm>
        </p:grpSpPr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A04FC3B3-B343-7C57-BBAA-4B83C2BE783B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9C9FC03-AAF1-5D47-E683-B4F9C77D8939}"/>
                </a:ext>
              </a:extLst>
            </p:cNvPr>
            <p:cNvSpPr txBox="1"/>
            <p:nvPr/>
          </p:nvSpPr>
          <p:spPr>
            <a:xfrm>
              <a:off x="5268685" y="3967089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5D22D0AF-DB4A-E8A8-5B16-B42EBA782840}"/>
              </a:ext>
            </a:extLst>
          </p:cNvPr>
          <p:cNvGrpSpPr/>
          <p:nvPr/>
        </p:nvGrpSpPr>
        <p:grpSpPr>
          <a:xfrm>
            <a:off x="7077727" y="3429000"/>
            <a:ext cx="505267" cy="692498"/>
            <a:chOff x="5189336" y="3736256"/>
            <a:chExt cx="505267" cy="692498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F54AB9E-D03A-87CB-C7DC-96F8AFEC1CF2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34CEAE0-ABFB-2146-B95B-830ADB39E5A9}"/>
                </a:ext>
              </a:extLst>
            </p:cNvPr>
            <p:cNvSpPr txBox="1"/>
            <p:nvPr/>
          </p:nvSpPr>
          <p:spPr>
            <a:xfrm>
              <a:off x="5268685" y="3967089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214AEF75-84EC-6AFC-AD4D-C2BAEE5B1EE7}"/>
              </a:ext>
            </a:extLst>
          </p:cNvPr>
          <p:cNvGrpSpPr/>
          <p:nvPr/>
        </p:nvGrpSpPr>
        <p:grpSpPr>
          <a:xfrm>
            <a:off x="6772395" y="1461571"/>
            <a:ext cx="1925527" cy="510870"/>
            <a:chOff x="7105384" y="1734154"/>
            <a:chExt cx="1925527" cy="510870"/>
          </a:xfrm>
        </p:grpSpPr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AFAED43-3F70-D9E4-82B6-81BE968BD5D2}"/>
                </a:ext>
              </a:extLst>
            </p:cNvPr>
            <p:cNvSpPr txBox="1"/>
            <p:nvPr/>
          </p:nvSpPr>
          <p:spPr>
            <a:xfrm>
              <a:off x="7105384" y="1783359"/>
              <a:ext cx="1925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b="1" dirty="0">
                  <a:solidFill>
                    <a:srgbClr val="3333CC"/>
                  </a:solidFill>
                </a:rPr>
                <a:t>7 +2س        4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316DB094-D8B4-9EF6-6E8F-09566BD6D36A}"/>
                    </a:ext>
                  </a:extLst>
                </p:cNvPr>
                <p:cNvSpPr txBox="1"/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316DB094-D8B4-9EF6-6E8F-09566BD6D3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207" y="1734154"/>
                  <a:ext cx="65732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EA81947-2AB6-0DC2-542C-3ECE61F25D7E}"/>
              </a:ext>
            </a:extLst>
          </p:cNvPr>
          <p:cNvGrpSpPr/>
          <p:nvPr/>
        </p:nvGrpSpPr>
        <p:grpSpPr>
          <a:xfrm>
            <a:off x="7508352" y="4079978"/>
            <a:ext cx="975900" cy="494753"/>
            <a:chOff x="7518591" y="1717183"/>
            <a:chExt cx="975900" cy="494753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6EB2B0FE-5FFB-0B1C-9336-C1049A78E11B}"/>
                </a:ext>
              </a:extLst>
            </p:cNvPr>
            <p:cNvSpPr txBox="1"/>
            <p:nvPr/>
          </p:nvSpPr>
          <p:spPr>
            <a:xfrm>
              <a:off x="8032505" y="1717183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KW" sz="2400" b="1" dirty="0">
                  <a:solidFill>
                    <a:srgbClr val="3333CC"/>
                  </a:solidFill>
                </a:rPr>
                <a:t>س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367F9F0A-A2D8-DFFA-73E9-10AA1BA6221E}"/>
                    </a:ext>
                  </a:extLst>
                </p:cNvPr>
                <p:cNvSpPr txBox="1"/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1" i="1" u="sng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b="1" i="1" u="sng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367F9F0A-A2D8-DFFA-73E9-10AA1BA62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07FC4A7D-1192-8778-68B4-B772A7CC47ED}"/>
              </a:ext>
            </a:extLst>
          </p:cNvPr>
          <p:cNvGrpSpPr/>
          <p:nvPr/>
        </p:nvGrpSpPr>
        <p:grpSpPr>
          <a:xfrm>
            <a:off x="7151628" y="4079978"/>
            <a:ext cx="505267" cy="870870"/>
            <a:chOff x="1663073" y="3086856"/>
            <a:chExt cx="505267" cy="870870"/>
          </a:xfrm>
        </p:grpSpPr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235D1313-F7D2-27E9-5152-CFC181156F0B}"/>
                </a:ext>
              </a:extLst>
            </p:cNvPr>
            <p:cNvGrpSpPr/>
            <p:nvPr/>
          </p:nvGrpSpPr>
          <p:grpSpPr>
            <a:xfrm>
              <a:off x="1663073" y="3128806"/>
              <a:ext cx="505267" cy="828920"/>
              <a:chOff x="1663073" y="3128806"/>
              <a:chExt cx="505267" cy="828920"/>
            </a:xfrm>
          </p:grpSpPr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958AC02D-7F49-A1AB-AFA3-44708A595AA1}"/>
                  </a:ext>
                </a:extLst>
              </p:cNvPr>
              <p:cNvGrpSpPr/>
              <p:nvPr/>
            </p:nvGrpSpPr>
            <p:grpSpPr>
              <a:xfrm>
                <a:off x="1663073" y="3223215"/>
                <a:ext cx="505267" cy="734511"/>
                <a:chOff x="5189336" y="3736256"/>
                <a:chExt cx="505267" cy="734511"/>
              </a:xfrm>
            </p:grpSpPr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130FDE99-4F32-5D59-7524-E377D88715C0}"/>
                    </a:ext>
                  </a:extLst>
                </p:cNvPr>
                <p:cNvSpPr txBox="1"/>
                <p:nvPr/>
              </p:nvSpPr>
              <p:spPr>
                <a:xfrm>
                  <a:off x="5189336" y="3736256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ـــــ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مربع نص 47">
                  <a:extLst>
                    <a:ext uri="{FF2B5EF4-FFF2-40B4-BE49-F238E27FC236}">
                      <a16:creationId xmlns:a16="http://schemas.microsoft.com/office/drawing/2014/main" id="{95CE6443-BB55-26A3-C651-FC9AD204ACC8}"/>
                    </a:ext>
                  </a:extLst>
                </p:cNvPr>
                <p:cNvSpPr txBox="1"/>
                <p:nvPr/>
              </p:nvSpPr>
              <p:spPr>
                <a:xfrm>
                  <a:off x="5212259" y="4009102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2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949076FF-CF8C-B710-DE0C-E7FBFA506083}"/>
                  </a:ext>
                </a:extLst>
              </p:cNvPr>
              <p:cNvSpPr txBox="1"/>
              <p:nvPr/>
            </p:nvSpPr>
            <p:spPr>
              <a:xfrm>
                <a:off x="1676148" y="3128806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33D1813-A9AD-8CFC-8213-16587E9D42B2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9208598-DB72-3E74-EB72-B4B374254140}"/>
              </a:ext>
            </a:extLst>
          </p:cNvPr>
          <p:cNvCxnSpPr>
            <a:cxnSpLocks/>
          </p:cNvCxnSpPr>
          <p:nvPr/>
        </p:nvCxnSpPr>
        <p:spPr>
          <a:xfrm>
            <a:off x="5529203" y="5115357"/>
            <a:ext cx="317717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445BBF1A-D7A1-6AD5-5118-7FA663A237A8}"/>
              </a:ext>
            </a:extLst>
          </p:cNvPr>
          <p:cNvSpPr/>
          <p:nvPr/>
        </p:nvSpPr>
        <p:spPr>
          <a:xfrm>
            <a:off x="6401627" y="4963674"/>
            <a:ext cx="297264" cy="2899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127D640C-CE2B-FFFF-E743-31B9AE0944A7}"/>
                  </a:ext>
                </a:extLst>
              </p:cNvPr>
              <p:cNvSpPr txBox="1"/>
              <p:nvPr/>
            </p:nvSpPr>
            <p:spPr>
              <a:xfrm>
                <a:off x="4924004" y="4867374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KW" sz="2000" b="1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127D640C-CE2B-FFFF-E743-31B9AE09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04" y="4867374"/>
                <a:ext cx="653809" cy="400110"/>
              </a:xfrm>
              <a:prstGeom prst="rect">
                <a:avLst/>
              </a:prstGeom>
              <a:blipFill>
                <a:blip r:embed="rId11"/>
                <a:stretch>
                  <a:fillRect t="-9091" r="-934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74EC7CE0-8E0C-6A11-FFAF-9E4D7D55A923}"/>
                  </a:ext>
                </a:extLst>
              </p:cNvPr>
              <p:cNvSpPr txBox="1"/>
              <p:nvPr/>
            </p:nvSpPr>
            <p:spPr>
              <a:xfrm>
                <a:off x="8538360" y="4915302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74EC7CE0-8E0C-6A11-FFAF-9E4D7D55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360" y="4915302"/>
                <a:ext cx="6538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سهم: لليسار 52">
            <a:extLst>
              <a:ext uri="{FF2B5EF4-FFF2-40B4-BE49-F238E27FC236}">
                <a16:creationId xmlns:a16="http://schemas.microsoft.com/office/drawing/2014/main" id="{D6D0DBEC-8A2A-63C3-09BE-CA303CAFF060}"/>
              </a:ext>
            </a:extLst>
          </p:cNvPr>
          <p:cNvSpPr/>
          <p:nvPr/>
        </p:nvSpPr>
        <p:spPr>
          <a:xfrm flipH="1">
            <a:off x="6721393" y="4856439"/>
            <a:ext cx="1984977" cy="484632"/>
          </a:xfrm>
          <a:prstGeom prst="leftArrow">
            <a:avLst>
              <a:gd name="adj1" fmla="val 38389"/>
              <a:gd name="adj2" fmla="val 52903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B8C5569D-0753-F598-FFC5-5947E98495E5}"/>
              </a:ext>
            </a:extLst>
          </p:cNvPr>
          <p:cNvGrpSpPr/>
          <p:nvPr/>
        </p:nvGrpSpPr>
        <p:grpSpPr>
          <a:xfrm>
            <a:off x="6297625" y="5222422"/>
            <a:ext cx="505267" cy="870870"/>
            <a:chOff x="1663073" y="3086856"/>
            <a:chExt cx="505267" cy="870870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866C23E6-DC1B-2E62-FA39-3D4F1253A599}"/>
                </a:ext>
              </a:extLst>
            </p:cNvPr>
            <p:cNvGrpSpPr/>
            <p:nvPr/>
          </p:nvGrpSpPr>
          <p:grpSpPr>
            <a:xfrm>
              <a:off x="1663073" y="3128806"/>
              <a:ext cx="505267" cy="828920"/>
              <a:chOff x="1663073" y="3128806"/>
              <a:chExt cx="505267" cy="828920"/>
            </a:xfrm>
          </p:grpSpPr>
          <p:grpSp>
            <p:nvGrpSpPr>
              <p:cNvPr id="64" name="مجموعة 63">
                <a:extLst>
                  <a:ext uri="{FF2B5EF4-FFF2-40B4-BE49-F238E27FC236}">
                    <a16:creationId xmlns:a16="http://schemas.microsoft.com/office/drawing/2014/main" id="{8EAE96A5-1F82-8436-D1C2-4C7F4016F6AF}"/>
                  </a:ext>
                </a:extLst>
              </p:cNvPr>
              <p:cNvGrpSpPr/>
              <p:nvPr/>
            </p:nvGrpSpPr>
            <p:grpSpPr>
              <a:xfrm>
                <a:off x="1663073" y="3223215"/>
                <a:ext cx="505267" cy="734511"/>
                <a:chOff x="5189336" y="3736256"/>
                <a:chExt cx="505267" cy="734511"/>
              </a:xfrm>
            </p:grpSpPr>
            <p:sp>
              <p:nvSpPr>
                <p:cNvPr id="66" name="مربع نص 65">
                  <a:extLst>
                    <a:ext uri="{FF2B5EF4-FFF2-40B4-BE49-F238E27FC236}">
                      <a16:creationId xmlns:a16="http://schemas.microsoft.com/office/drawing/2014/main" id="{7B952771-5407-D25C-AE52-CA8D8A0B5543}"/>
                    </a:ext>
                  </a:extLst>
                </p:cNvPr>
                <p:cNvSpPr txBox="1"/>
                <p:nvPr/>
              </p:nvSpPr>
              <p:spPr>
                <a:xfrm>
                  <a:off x="5189336" y="3736256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ـــــ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ED5C7842-3982-47EB-3F10-5D813C85B7AC}"/>
                    </a:ext>
                  </a:extLst>
                </p:cNvPr>
                <p:cNvSpPr txBox="1"/>
                <p:nvPr/>
              </p:nvSpPr>
              <p:spPr>
                <a:xfrm>
                  <a:off x="5212259" y="4009102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2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4A5ADA7-D874-EC53-826E-00D09A192554}"/>
                  </a:ext>
                </a:extLst>
              </p:cNvPr>
              <p:cNvSpPr txBox="1"/>
              <p:nvPr/>
            </p:nvSpPr>
            <p:spPr>
              <a:xfrm>
                <a:off x="1676148" y="3128806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69523ED-5CC8-BD87-ABD1-BCECEA9521BD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سهم: منحني لأسفل 67">
            <a:extLst>
              <a:ext uri="{FF2B5EF4-FFF2-40B4-BE49-F238E27FC236}">
                <a16:creationId xmlns:a16="http://schemas.microsoft.com/office/drawing/2014/main" id="{1E8081A2-7AF2-5ADA-3CBA-CDEE2ACAF136}"/>
              </a:ext>
            </a:extLst>
          </p:cNvPr>
          <p:cNvSpPr/>
          <p:nvPr/>
        </p:nvSpPr>
        <p:spPr>
          <a:xfrm flipH="1">
            <a:off x="3181530" y="987872"/>
            <a:ext cx="1471946" cy="311464"/>
          </a:xfrm>
          <a:prstGeom prst="curvedDownArrow">
            <a:avLst>
              <a:gd name="adj1" fmla="val 14779"/>
              <a:gd name="adj2" fmla="val 58292"/>
              <a:gd name="adj3" fmla="val 2818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38E8C10-50FD-EE11-0212-BE4505812634}"/>
              </a:ext>
            </a:extLst>
          </p:cNvPr>
          <p:cNvGrpSpPr/>
          <p:nvPr/>
        </p:nvGrpSpPr>
        <p:grpSpPr>
          <a:xfrm>
            <a:off x="3210568" y="1801926"/>
            <a:ext cx="1596912" cy="461665"/>
            <a:chOff x="7105384" y="1783359"/>
            <a:chExt cx="1596912" cy="461665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F01C9E12-60C3-7D6C-EF99-169D5BAA005B}"/>
                </a:ext>
              </a:extLst>
            </p:cNvPr>
            <p:cNvSpPr txBox="1"/>
            <p:nvPr/>
          </p:nvSpPr>
          <p:spPr>
            <a:xfrm>
              <a:off x="7105384" y="1783359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– س      8-2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C797B4F1-0493-7098-5D44-7B496511F223}"/>
                    </a:ext>
                  </a:extLst>
                </p:cNvPr>
                <p:cNvSpPr txBox="1"/>
                <p:nvPr/>
              </p:nvSpPr>
              <p:spPr>
                <a:xfrm>
                  <a:off x="7630087" y="1783359"/>
                  <a:ext cx="4873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C797B4F1-0493-7098-5D44-7B496511F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087" y="1783359"/>
                  <a:ext cx="48736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311906E-225D-0E1C-825F-9A6F49B6B3E3}"/>
              </a:ext>
            </a:extLst>
          </p:cNvPr>
          <p:cNvGrpSpPr/>
          <p:nvPr/>
        </p:nvGrpSpPr>
        <p:grpSpPr>
          <a:xfrm>
            <a:off x="3412363" y="2380486"/>
            <a:ext cx="1332416" cy="475949"/>
            <a:chOff x="7105384" y="1783359"/>
            <a:chExt cx="1332416" cy="475949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08CB6CD5-CA48-FA8D-F208-2D9DA5589F2C}"/>
                </a:ext>
              </a:extLst>
            </p:cNvPr>
            <p:cNvSpPr txBox="1"/>
            <p:nvPr/>
          </p:nvSpPr>
          <p:spPr>
            <a:xfrm>
              <a:off x="7105384" y="1783359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– س      6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94B59FB2-86B4-50FB-AB88-77FD86347017}"/>
                    </a:ext>
                  </a:extLst>
                </p:cNvPr>
                <p:cNvSpPr txBox="1"/>
                <p:nvPr/>
              </p:nvSpPr>
              <p:spPr>
                <a:xfrm>
                  <a:off x="7426699" y="1797643"/>
                  <a:ext cx="4873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94B59FB2-86B4-50FB-AB88-77FD86347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699" y="1797643"/>
                  <a:ext cx="487368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1E05CA18-737B-06BE-0B49-2C1DDA8BFEE4}"/>
              </a:ext>
            </a:extLst>
          </p:cNvPr>
          <p:cNvGrpSpPr/>
          <p:nvPr/>
        </p:nvGrpSpPr>
        <p:grpSpPr>
          <a:xfrm>
            <a:off x="4281610" y="3256612"/>
            <a:ext cx="505267" cy="692497"/>
            <a:chOff x="5189336" y="3736256"/>
            <a:chExt cx="505267" cy="692497"/>
          </a:xfrm>
        </p:grpSpPr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1FBD635C-0C8D-A131-5370-BFD0C291B816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E7DA06B9-A381-754F-AB0D-B200DE380FC6}"/>
                </a:ext>
              </a:extLst>
            </p:cNvPr>
            <p:cNvSpPr txBox="1"/>
            <p:nvPr/>
          </p:nvSpPr>
          <p:spPr>
            <a:xfrm>
              <a:off x="5197662" y="3967088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-1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7C7C9C4E-EB86-5BE6-79F5-9B6D228A8049}"/>
              </a:ext>
            </a:extLst>
          </p:cNvPr>
          <p:cNvGrpSpPr/>
          <p:nvPr/>
        </p:nvGrpSpPr>
        <p:grpSpPr>
          <a:xfrm>
            <a:off x="3275897" y="3180916"/>
            <a:ext cx="507618" cy="718508"/>
            <a:chOff x="5186985" y="3736256"/>
            <a:chExt cx="507618" cy="718508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9BF75E0F-38CA-346B-8046-5D5EBFB58527}"/>
                </a:ext>
              </a:extLst>
            </p:cNvPr>
            <p:cNvSpPr txBox="1"/>
            <p:nvPr/>
          </p:nvSpPr>
          <p:spPr>
            <a:xfrm>
              <a:off x="5189336" y="373625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ـــــ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6CB935F0-F290-E959-18C6-F3C45DC1F438}"/>
                </a:ext>
              </a:extLst>
            </p:cNvPr>
            <p:cNvSpPr txBox="1"/>
            <p:nvPr/>
          </p:nvSpPr>
          <p:spPr>
            <a:xfrm>
              <a:off x="5186985" y="3993099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-1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554B6EC5-ED0B-1C05-24FC-B18E7CF0624C}"/>
              </a:ext>
            </a:extLst>
          </p:cNvPr>
          <p:cNvGrpSpPr/>
          <p:nvPr/>
        </p:nvGrpSpPr>
        <p:grpSpPr>
          <a:xfrm>
            <a:off x="3337231" y="3059234"/>
            <a:ext cx="1494320" cy="475949"/>
            <a:chOff x="7105384" y="1783359"/>
            <a:chExt cx="1494320" cy="475949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FAC2C362-EB3F-89A3-77F7-4E149CD17FD8}"/>
                </a:ext>
              </a:extLst>
            </p:cNvPr>
            <p:cNvSpPr txBox="1"/>
            <p:nvPr/>
          </p:nvSpPr>
          <p:spPr>
            <a:xfrm>
              <a:off x="7105384" y="1783359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– 1س      6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0FB0CBBF-0DBC-7735-A51E-2FB54AEFCF7E}"/>
                    </a:ext>
                  </a:extLst>
                </p:cNvPr>
                <p:cNvSpPr txBox="1"/>
                <p:nvPr/>
              </p:nvSpPr>
              <p:spPr>
                <a:xfrm>
                  <a:off x="7426699" y="1797643"/>
                  <a:ext cx="4873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smtClean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0FB0CBBF-0DBC-7735-A51E-2FB54AEF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699" y="1797643"/>
                  <a:ext cx="487368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157A1B7B-7EAE-9882-97C4-E108A7D32CBD}"/>
              </a:ext>
            </a:extLst>
          </p:cNvPr>
          <p:cNvGrpSpPr/>
          <p:nvPr/>
        </p:nvGrpSpPr>
        <p:grpSpPr>
          <a:xfrm>
            <a:off x="3275897" y="4065153"/>
            <a:ext cx="1382110" cy="494753"/>
            <a:chOff x="7105384" y="1750271"/>
            <a:chExt cx="1382110" cy="494753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B274F540-6E4D-8323-D1CB-75FCBB9C65D9}"/>
                </a:ext>
              </a:extLst>
            </p:cNvPr>
            <p:cNvSpPr txBox="1"/>
            <p:nvPr/>
          </p:nvSpPr>
          <p:spPr>
            <a:xfrm>
              <a:off x="7105384" y="1783359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3333CC"/>
                  </a:solidFill>
                </a:rPr>
                <a:t>س        -6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418E1361-1DBC-8599-4FFD-885EF63C9B2A}"/>
                    </a:ext>
                  </a:extLst>
                </p:cNvPr>
                <p:cNvSpPr txBox="1"/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400" b="0" i="1" u="sng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400" i="1" u="sng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418E1361-1DBC-8599-4FFD-885EF63C9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591" y="1750271"/>
                  <a:ext cx="657328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798C6652-A8E0-DCA2-1F65-AFFFE631252C}"/>
              </a:ext>
            </a:extLst>
          </p:cNvPr>
          <p:cNvCxnSpPr>
            <a:cxnSpLocks/>
          </p:cNvCxnSpPr>
          <p:nvPr/>
        </p:nvCxnSpPr>
        <p:spPr>
          <a:xfrm>
            <a:off x="966337" y="5174976"/>
            <a:ext cx="317717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6E9FC82F-8A96-01AF-5BA9-53D52663648D}"/>
              </a:ext>
            </a:extLst>
          </p:cNvPr>
          <p:cNvSpPr/>
          <p:nvPr/>
        </p:nvSpPr>
        <p:spPr>
          <a:xfrm>
            <a:off x="1838761" y="5023293"/>
            <a:ext cx="297264" cy="289947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54597271-2CB8-AC69-7F8B-D01DB80943F2}"/>
                  </a:ext>
                </a:extLst>
              </p:cNvPr>
              <p:cNvSpPr txBox="1"/>
              <p:nvPr/>
            </p:nvSpPr>
            <p:spPr>
              <a:xfrm>
                <a:off x="361138" y="4926993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KW" sz="2000" b="1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54597271-2CB8-AC69-7F8B-D01DB8094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38" y="4926993"/>
                <a:ext cx="653809" cy="400110"/>
              </a:xfrm>
              <a:prstGeom prst="rect">
                <a:avLst/>
              </a:prstGeom>
              <a:blipFill>
                <a:blip r:embed="rId17"/>
                <a:stretch>
                  <a:fillRect t="-9091" r="-1028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84865286-4A9D-FFF3-4141-DC64BB2A96BA}"/>
                  </a:ext>
                </a:extLst>
              </p:cNvPr>
              <p:cNvSpPr txBox="1"/>
              <p:nvPr/>
            </p:nvSpPr>
            <p:spPr>
              <a:xfrm>
                <a:off x="3975494" y="4974921"/>
                <a:ext cx="653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84865286-4A9D-FFF3-4141-DC64BB2A9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94" y="4974921"/>
                <a:ext cx="6538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سهم: لليسار 90">
            <a:extLst>
              <a:ext uri="{FF2B5EF4-FFF2-40B4-BE49-F238E27FC236}">
                <a16:creationId xmlns:a16="http://schemas.microsoft.com/office/drawing/2014/main" id="{E5D21A14-AE5F-790D-3643-E7A25608FD63}"/>
              </a:ext>
            </a:extLst>
          </p:cNvPr>
          <p:cNvSpPr/>
          <p:nvPr/>
        </p:nvSpPr>
        <p:spPr>
          <a:xfrm flipH="1">
            <a:off x="2158527" y="4916058"/>
            <a:ext cx="1984977" cy="484632"/>
          </a:xfrm>
          <a:prstGeom prst="leftArrow">
            <a:avLst>
              <a:gd name="adj1" fmla="val 38389"/>
              <a:gd name="adj2" fmla="val 5290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BF7DF5CA-DCB1-3EB8-4E93-7ACFAC81F445}"/>
              </a:ext>
            </a:extLst>
          </p:cNvPr>
          <p:cNvGrpSpPr/>
          <p:nvPr/>
        </p:nvGrpSpPr>
        <p:grpSpPr>
          <a:xfrm>
            <a:off x="1747834" y="5282041"/>
            <a:ext cx="483295" cy="503615"/>
            <a:chOff x="1676148" y="3086856"/>
            <a:chExt cx="483295" cy="503615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0C0727B5-5F39-D1BF-3B75-4FE65A8AF2DE}"/>
                </a:ext>
              </a:extLst>
            </p:cNvPr>
            <p:cNvSpPr txBox="1"/>
            <p:nvPr/>
          </p:nvSpPr>
          <p:spPr>
            <a:xfrm>
              <a:off x="1676148" y="3128806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6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80F9495D-223D-4F34-7D2B-400FF0615B6E}"/>
                </a:ext>
              </a:extLst>
            </p:cNvPr>
            <p:cNvSpPr txBox="1"/>
            <p:nvPr/>
          </p:nvSpPr>
          <p:spPr>
            <a:xfrm>
              <a:off x="1910657" y="3086856"/>
              <a:ext cx="248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ـ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D73C5592-B4A0-D3D3-6B25-95930531765D}"/>
              </a:ext>
            </a:extLst>
          </p:cNvPr>
          <p:cNvGrpSpPr/>
          <p:nvPr/>
        </p:nvGrpSpPr>
        <p:grpSpPr>
          <a:xfrm>
            <a:off x="6263072" y="5904755"/>
            <a:ext cx="2443298" cy="870870"/>
            <a:chOff x="6412532" y="5768517"/>
            <a:chExt cx="2443298" cy="870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مربع نص 98">
                  <a:extLst>
                    <a:ext uri="{FF2B5EF4-FFF2-40B4-BE49-F238E27FC236}">
                      <a16:creationId xmlns:a16="http://schemas.microsoft.com/office/drawing/2014/main" id="{D02B28F2-FF83-345F-D0F2-F11D5BB86438}"/>
                    </a:ext>
                  </a:extLst>
                </p:cNvPr>
                <p:cNvSpPr txBox="1"/>
                <p:nvPr/>
              </p:nvSpPr>
              <p:spPr>
                <a:xfrm>
                  <a:off x="6412532" y="5911564"/>
                  <a:ext cx="24432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rtl="1"/>
                  <a:r>
                    <a:rPr lang="ar-KW" sz="2400" dirty="0">
                      <a:solidFill>
                        <a:srgbClr val="3333CC"/>
                      </a:solidFill>
                    </a:rPr>
                    <a:t>م . ح = [      ، </a:t>
                  </a:r>
                  <a14:m>
                    <m:oMath xmlns:m="http://schemas.openxmlformats.org/officeDocument/2006/math">
                      <m:r>
                        <a:rPr lang="ar-KW" sz="2400" b="0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KW" sz="24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ar-KW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مربع نص 98">
                  <a:extLst>
                    <a:ext uri="{FF2B5EF4-FFF2-40B4-BE49-F238E27FC236}">
                      <a16:creationId xmlns:a16="http://schemas.microsoft.com/office/drawing/2014/main" id="{D02B28F2-FF83-345F-D0F2-F11D5BB86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532" y="5911564"/>
                  <a:ext cx="2443298" cy="461665"/>
                </a:xfrm>
                <a:prstGeom prst="rect">
                  <a:avLst/>
                </a:prstGeom>
                <a:blipFill>
                  <a:blip r:embed="rId19"/>
                  <a:stretch>
                    <a:fillRect t="-11842" r="-3990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EDC941AC-51BF-D43D-B71F-DF6F14EE6B75}"/>
                </a:ext>
              </a:extLst>
            </p:cNvPr>
            <p:cNvGrpSpPr/>
            <p:nvPr/>
          </p:nvGrpSpPr>
          <p:grpSpPr>
            <a:xfrm>
              <a:off x="7268487" y="5768517"/>
              <a:ext cx="505267" cy="870870"/>
              <a:chOff x="1663073" y="3086856"/>
              <a:chExt cx="505267" cy="870870"/>
            </a:xfrm>
          </p:grpSpPr>
          <p:grpSp>
            <p:nvGrpSpPr>
              <p:cNvPr id="101" name="مجموعة 100">
                <a:extLst>
                  <a:ext uri="{FF2B5EF4-FFF2-40B4-BE49-F238E27FC236}">
                    <a16:creationId xmlns:a16="http://schemas.microsoft.com/office/drawing/2014/main" id="{E2D7B0D3-9DB1-ACFA-FD12-CA015B4A6F20}"/>
                  </a:ext>
                </a:extLst>
              </p:cNvPr>
              <p:cNvGrpSpPr/>
              <p:nvPr/>
            </p:nvGrpSpPr>
            <p:grpSpPr>
              <a:xfrm>
                <a:off x="1663073" y="3128806"/>
                <a:ext cx="505267" cy="828920"/>
                <a:chOff x="1663073" y="3128806"/>
                <a:chExt cx="505267" cy="828920"/>
              </a:xfrm>
            </p:grpSpPr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BC32C9C4-02D6-812E-E8F3-7B1684407526}"/>
                    </a:ext>
                  </a:extLst>
                </p:cNvPr>
                <p:cNvGrpSpPr/>
                <p:nvPr/>
              </p:nvGrpSpPr>
              <p:grpSpPr>
                <a:xfrm>
                  <a:off x="1663073" y="3223215"/>
                  <a:ext cx="505267" cy="734511"/>
                  <a:chOff x="5189336" y="3736256"/>
                  <a:chExt cx="505267" cy="734511"/>
                </a:xfrm>
              </p:grpSpPr>
              <p:sp>
                <p:nvSpPr>
                  <p:cNvPr id="105" name="مربع نص 104">
                    <a:extLst>
                      <a:ext uri="{FF2B5EF4-FFF2-40B4-BE49-F238E27FC236}">
                        <a16:creationId xmlns:a16="http://schemas.microsoft.com/office/drawing/2014/main" id="{EC86527C-EA80-394C-4A48-8CFD4E42DDF9}"/>
                      </a:ext>
                    </a:extLst>
                  </p:cNvPr>
                  <p:cNvSpPr txBox="1"/>
                  <p:nvPr/>
                </p:nvSpPr>
                <p:spPr>
                  <a:xfrm>
                    <a:off x="5189336" y="3736256"/>
                    <a:ext cx="50526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2400" dirty="0">
                        <a:solidFill>
                          <a:srgbClr val="FF0000"/>
                        </a:solidFill>
                      </a:rPr>
                      <a:t>ـــــ</a:t>
                    </a:r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" name="مربع نص 105">
                    <a:extLst>
                      <a:ext uri="{FF2B5EF4-FFF2-40B4-BE49-F238E27FC236}">
                        <a16:creationId xmlns:a16="http://schemas.microsoft.com/office/drawing/2014/main" id="{2847C5D6-2256-2B6D-BA46-EA92E79C3418}"/>
                      </a:ext>
                    </a:extLst>
                  </p:cNvPr>
                  <p:cNvSpPr txBox="1"/>
                  <p:nvPr/>
                </p:nvSpPr>
                <p:spPr>
                  <a:xfrm>
                    <a:off x="5212259" y="4009102"/>
                    <a:ext cx="34657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ar-KW" sz="2400" dirty="0">
                        <a:solidFill>
                          <a:srgbClr val="FF0000"/>
                        </a:solidFill>
                      </a:rPr>
                      <a:t>2</a:t>
                    </a:r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4" name="مربع نص 103">
                  <a:extLst>
                    <a:ext uri="{FF2B5EF4-FFF2-40B4-BE49-F238E27FC236}">
                      <a16:creationId xmlns:a16="http://schemas.microsoft.com/office/drawing/2014/main" id="{6DA55E5A-2647-9741-CA89-3CE5A2AD49FE}"/>
                    </a:ext>
                  </a:extLst>
                </p:cNvPr>
                <p:cNvSpPr txBox="1"/>
                <p:nvPr/>
              </p:nvSpPr>
              <p:spPr>
                <a:xfrm>
                  <a:off x="1676148" y="3128806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KW" sz="2400" dirty="0">
                      <a:solidFill>
                        <a:srgbClr val="FF0000"/>
                      </a:solidFill>
                    </a:rPr>
                    <a:t>3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15F45FAC-AD24-6231-2D9D-0479D2F88A70}"/>
                  </a:ext>
                </a:extLst>
              </p:cNvPr>
              <p:cNvSpPr txBox="1"/>
              <p:nvPr/>
            </p:nvSpPr>
            <p:spPr>
              <a:xfrm>
                <a:off x="1910657" y="3086856"/>
                <a:ext cx="248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sz="2400" dirty="0">
                    <a:solidFill>
                      <a:srgbClr val="FF0000"/>
                    </a:solidFill>
                  </a:rPr>
                  <a:t>ـ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081EB444-3065-37B1-FD34-C33E634A38D2}"/>
              </a:ext>
            </a:extLst>
          </p:cNvPr>
          <p:cNvGrpSpPr/>
          <p:nvPr/>
        </p:nvGrpSpPr>
        <p:grpSpPr>
          <a:xfrm>
            <a:off x="2101725" y="5732660"/>
            <a:ext cx="2443298" cy="467265"/>
            <a:chOff x="6412532" y="5911564"/>
            <a:chExt cx="2443298" cy="467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مربع نص 108">
                  <a:extLst>
                    <a:ext uri="{FF2B5EF4-FFF2-40B4-BE49-F238E27FC236}">
                      <a16:creationId xmlns:a16="http://schemas.microsoft.com/office/drawing/2014/main" id="{C61893FE-73E3-8554-57AC-A5BAD707A811}"/>
                    </a:ext>
                  </a:extLst>
                </p:cNvPr>
                <p:cNvSpPr txBox="1"/>
                <p:nvPr/>
              </p:nvSpPr>
              <p:spPr>
                <a:xfrm>
                  <a:off x="6412532" y="5911564"/>
                  <a:ext cx="24432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rtl="1"/>
                  <a:r>
                    <a:rPr lang="ar-KW" sz="2400" dirty="0">
                      <a:solidFill>
                        <a:srgbClr val="3333CC"/>
                      </a:solidFill>
                    </a:rPr>
                    <a:t>م . ح = [      ، </a:t>
                  </a:r>
                  <a14:m>
                    <m:oMath xmlns:m="http://schemas.openxmlformats.org/officeDocument/2006/math">
                      <m:r>
                        <a:rPr lang="ar-KW" sz="2400" b="0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KW" sz="24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ar-KW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مربع نص 108">
                  <a:extLst>
                    <a:ext uri="{FF2B5EF4-FFF2-40B4-BE49-F238E27FC236}">
                      <a16:creationId xmlns:a16="http://schemas.microsoft.com/office/drawing/2014/main" id="{C61893FE-73E3-8554-57AC-A5BAD707A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532" y="5911564"/>
                  <a:ext cx="2443298" cy="461665"/>
                </a:xfrm>
                <a:prstGeom prst="rect">
                  <a:avLst/>
                </a:prstGeom>
                <a:blipFill>
                  <a:blip r:embed="rId20"/>
                  <a:stretch>
                    <a:fillRect t="-11842" r="-3741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1E14858C-8C4E-8DA7-3F76-92AFBAD3E91D}"/>
                </a:ext>
              </a:extLst>
            </p:cNvPr>
            <p:cNvSpPr txBox="1"/>
            <p:nvPr/>
          </p:nvSpPr>
          <p:spPr>
            <a:xfrm>
              <a:off x="7225532" y="5917164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>
                  <a:solidFill>
                    <a:srgbClr val="FF0000"/>
                  </a:solidFill>
                </a:rPr>
                <a:t>-6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19" grpId="0"/>
      <p:bldP spid="20" grpId="0"/>
      <p:bldP spid="50" grpId="0" animBg="1"/>
      <p:bldP spid="51" grpId="0"/>
      <p:bldP spid="52" grpId="0"/>
      <p:bldP spid="53" grpId="0" animBg="1"/>
      <p:bldP spid="68" grpId="0" animBg="1"/>
      <p:bldP spid="88" grpId="0" animBg="1"/>
      <p:bldP spid="89" grpId="0"/>
      <p:bldP spid="90" grpId="0"/>
      <p:bldP spid="9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A11C43-0FF6-3E24-829A-9A50B30739B4}"/>
              </a:ext>
            </a:extLst>
          </p:cNvPr>
          <p:cNvSpPr txBox="1"/>
          <p:nvPr/>
        </p:nvSpPr>
        <p:spPr>
          <a:xfrm>
            <a:off x="5527523" y="2029826"/>
            <a:ext cx="209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5س – 2ص &gt; 7</a:t>
            </a:r>
            <a:endParaRPr lang="en-US" sz="2400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05E91E9-F1DD-E611-93DF-D5372E019240}"/>
              </a:ext>
            </a:extLst>
          </p:cNvPr>
          <p:cNvGrpSpPr/>
          <p:nvPr/>
        </p:nvGrpSpPr>
        <p:grpSpPr>
          <a:xfrm>
            <a:off x="953689" y="144294"/>
            <a:ext cx="7908676" cy="1029816"/>
            <a:chOff x="953691" y="102673"/>
            <a:chExt cx="7908676" cy="1029816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24A90EA-11D1-CFFD-E907-37B020F0AA99}"/>
                </a:ext>
              </a:extLst>
            </p:cNvPr>
            <p:cNvSpPr txBox="1"/>
            <p:nvPr/>
          </p:nvSpPr>
          <p:spPr>
            <a:xfrm>
              <a:off x="7673981" y="154680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u="sng" dirty="0">
                  <a:solidFill>
                    <a:srgbClr val="FF0000"/>
                  </a:solidFill>
                </a:rPr>
                <a:t>مثالـ (2)</a:t>
              </a:r>
              <a:endParaRPr lang="en-US" sz="2400" u="sng" dirty="0">
                <a:solidFill>
                  <a:srgbClr val="FF0000"/>
                </a:solidFill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70E1729-8B44-1EF5-06C4-397A46654AC7}"/>
                </a:ext>
              </a:extLst>
            </p:cNvPr>
            <p:cNvSpPr txBox="1"/>
            <p:nvPr/>
          </p:nvSpPr>
          <p:spPr>
            <a:xfrm>
              <a:off x="1133969" y="616345"/>
              <a:ext cx="772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بين أيا من النقاط التالية : أ (1،-1)، ب (0،2)، جـ (-1،1) تحقق المتباينة : 5س – 2ص &gt; 7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2CEFB52C-34B1-CBFE-7D37-AAA3B2592A07}"/>
                </a:ext>
              </a:extLst>
            </p:cNvPr>
            <p:cNvSpPr/>
            <p:nvPr/>
          </p:nvSpPr>
          <p:spPr>
            <a:xfrm>
              <a:off x="953691" y="102673"/>
              <a:ext cx="7908676" cy="102981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85CC17A-AB39-B889-D9E7-BD65706A7009}"/>
              </a:ext>
            </a:extLst>
          </p:cNvPr>
          <p:cNvSpPr txBox="1"/>
          <p:nvPr/>
        </p:nvSpPr>
        <p:spPr>
          <a:xfrm>
            <a:off x="5623057" y="1459558"/>
            <a:ext cx="1336854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2400" dirty="0">
                <a:solidFill>
                  <a:srgbClr val="FF0000"/>
                </a:solidFill>
              </a:rPr>
              <a:t>أ (1،-1) </a:t>
            </a:r>
            <a:endParaRPr lang="en-US" sz="2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ACD12BB-93B0-90BD-C94D-E0FBC34B0681}"/>
              </a:ext>
            </a:extLst>
          </p:cNvPr>
          <p:cNvSpPr txBox="1"/>
          <p:nvPr/>
        </p:nvSpPr>
        <p:spPr>
          <a:xfrm>
            <a:off x="5409027" y="2491491"/>
            <a:ext cx="209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– 2</a:t>
            </a:r>
            <a:r>
              <a:rPr lang="ar-KW" sz="2400" dirty="0">
                <a:solidFill>
                  <a:srgbClr val="FF0000"/>
                </a:solidFill>
              </a:rPr>
              <a:t>×-1</a:t>
            </a:r>
            <a:r>
              <a:rPr lang="ar-KW" sz="2400" dirty="0">
                <a:solidFill>
                  <a:srgbClr val="3333CC"/>
                </a:solidFill>
              </a:rPr>
              <a:t> = 7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3BA2938-5115-5C21-CE67-EE0EC8508AB0}"/>
                  </a:ext>
                </a:extLst>
              </p:cNvPr>
              <p:cNvSpPr txBox="1"/>
              <p:nvPr/>
            </p:nvSpPr>
            <p:spPr>
              <a:xfrm>
                <a:off x="2233408" y="2432882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أ</a:t>
                </a:r>
                <a:r>
                  <a:rPr lang="ar-KW" sz="2400" dirty="0">
                    <a:solidFill>
                      <a:srgbClr val="3333CC"/>
                    </a:solidFill>
                  </a:rPr>
                  <a:t> لا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E3BA2938-5115-5C21-CE67-EE0EC850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8" y="2432882"/>
                <a:ext cx="2497215" cy="578882"/>
              </a:xfrm>
              <a:prstGeom prst="roundRect">
                <a:avLst/>
              </a:prstGeom>
              <a:blipFill>
                <a:blip r:embed="rId2"/>
                <a:stretch>
                  <a:fillRect t="-5155" r="-2670" b="-2268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5D30E6A-FE39-BC0B-7D6D-0B614D2773E7}"/>
              </a:ext>
            </a:extLst>
          </p:cNvPr>
          <p:cNvSpPr txBox="1"/>
          <p:nvPr/>
        </p:nvSpPr>
        <p:spPr>
          <a:xfrm>
            <a:off x="5788039" y="3046081"/>
            <a:ext cx="1492585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2400" dirty="0">
                <a:solidFill>
                  <a:srgbClr val="FF0000"/>
                </a:solidFill>
              </a:rPr>
              <a:t>ب (0،2) </a:t>
            </a:r>
            <a:endParaRPr lang="en-US" sz="24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48B0CBD-15BB-8BA9-E8DF-C1D6855EE17E}"/>
              </a:ext>
            </a:extLst>
          </p:cNvPr>
          <p:cNvSpPr txBox="1"/>
          <p:nvPr/>
        </p:nvSpPr>
        <p:spPr>
          <a:xfrm>
            <a:off x="5409027" y="3645652"/>
            <a:ext cx="209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5س – 2ص &gt; 7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9DA99F2-9CA9-8BA4-1A16-28148CFC60D7}"/>
              </a:ext>
            </a:extLst>
          </p:cNvPr>
          <p:cNvSpPr txBox="1"/>
          <p:nvPr/>
        </p:nvSpPr>
        <p:spPr>
          <a:xfrm>
            <a:off x="4939140" y="4160561"/>
            <a:ext cx="2497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</a:t>
            </a:r>
            <a:r>
              <a:rPr lang="ar-KW" sz="2400" dirty="0">
                <a:solidFill>
                  <a:srgbClr val="FF0000"/>
                </a:solidFill>
              </a:rPr>
              <a:t>×2</a:t>
            </a:r>
            <a:r>
              <a:rPr lang="ar-KW" sz="2400" dirty="0">
                <a:solidFill>
                  <a:srgbClr val="3333CC"/>
                </a:solidFill>
              </a:rPr>
              <a:t> – 2</a:t>
            </a:r>
            <a:r>
              <a:rPr lang="ar-KW" sz="2400" dirty="0">
                <a:solidFill>
                  <a:srgbClr val="FF0000"/>
                </a:solidFill>
              </a:rPr>
              <a:t>×0</a:t>
            </a:r>
            <a:r>
              <a:rPr lang="ar-KW" sz="2400" dirty="0">
                <a:solidFill>
                  <a:srgbClr val="3333CC"/>
                </a:solidFill>
              </a:rPr>
              <a:t> = 10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826B981-536C-3C96-1AAE-13F52657DDE5}"/>
                  </a:ext>
                </a:extLst>
              </p:cNvPr>
              <p:cNvSpPr txBox="1"/>
              <p:nvPr/>
            </p:nvSpPr>
            <p:spPr>
              <a:xfrm>
                <a:off x="2233408" y="4043344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ب</a:t>
                </a:r>
                <a:r>
                  <a:rPr lang="ar-KW" sz="2400" dirty="0">
                    <a:solidFill>
                      <a:srgbClr val="3333CC"/>
                    </a:solidFill>
                  </a:rPr>
                  <a:t>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826B981-536C-3C96-1AAE-13F52657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8" y="4043344"/>
                <a:ext cx="2497215" cy="578882"/>
              </a:xfrm>
              <a:prstGeom prst="roundRect">
                <a:avLst/>
              </a:prstGeom>
              <a:blipFill>
                <a:blip r:embed="rId3"/>
                <a:stretch>
                  <a:fillRect t="-5155" r="-2670" b="-2268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E2B0A2-22C4-1516-E026-D5EE95DC266B}"/>
              </a:ext>
            </a:extLst>
          </p:cNvPr>
          <p:cNvSpPr txBox="1"/>
          <p:nvPr/>
        </p:nvSpPr>
        <p:spPr>
          <a:xfrm>
            <a:off x="5756750" y="4690330"/>
            <a:ext cx="1425259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400" dirty="0">
                <a:solidFill>
                  <a:srgbClr val="FF0000"/>
                </a:solidFill>
              </a:rPr>
              <a:t>جـ (-1،1)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F2CA786-AE2B-F199-6CBF-F14C345F0013}"/>
                  </a:ext>
                </a:extLst>
              </p:cNvPr>
              <p:cNvSpPr txBox="1"/>
              <p:nvPr/>
            </p:nvSpPr>
            <p:spPr>
              <a:xfrm>
                <a:off x="2233409" y="5703556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جـ</a:t>
                </a:r>
                <a:r>
                  <a:rPr lang="ar-KW" sz="2400" dirty="0">
                    <a:solidFill>
                      <a:srgbClr val="3333CC"/>
                    </a:solidFill>
                  </a:rPr>
                  <a:t> لا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EF2CA786-AE2B-F199-6CBF-F14C345F0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9" y="5703556"/>
                <a:ext cx="2497215" cy="578882"/>
              </a:xfrm>
              <a:prstGeom prst="roundRect">
                <a:avLst/>
              </a:prstGeom>
              <a:blipFill>
                <a:blip r:embed="rId4"/>
                <a:stretch>
                  <a:fillRect l="-728" t="-5155" r="-2670" b="-216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ECA8ABC-E178-49AD-F928-797E15FFB1CF}"/>
              </a:ext>
            </a:extLst>
          </p:cNvPr>
          <p:cNvSpPr txBox="1"/>
          <p:nvPr/>
        </p:nvSpPr>
        <p:spPr>
          <a:xfrm>
            <a:off x="5486865" y="5314722"/>
            <a:ext cx="209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5س – 2ص &gt; 7</a:t>
            </a:r>
            <a:endParaRPr lang="en-US" sz="24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EE302B4-5CCD-421E-8FB4-4D0756964623}"/>
              </a:ext>
            </a:extLst>
          </p:cNvPr>
          <p:cNvSpPr txBox="1"/>
          <p:nvPr/>
        </p:nvSpPr>
        <p:spPr>
          <a:xfrm>
            <a:off x="5220773" y="5779990"/>
            <a:ext cx="2497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5</a:t>
            </a:r>
            <a:r>
              <a:rPr lang="ar-KW" sz="2400" dirty="0">
                <a:solidFill>
                  <a:srgbClr val="FF0000"/>
                </a:solidFill>
              </a:rPr>
              <a:t>×-1</a:t>
            </a:r>
            <a:r>
              <a:rPr lang="ar-KW" sz="2400" dirty="0">
                <a:solidFill>
                  <a:srgbClr val="3333CC"/>
                </a:solidFill>
              </a:rPr>
              <a:t> – 2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= -7</a:t>
            </a:r>
            <a:endParaRPr lang="en-US" sz="2400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D6ADCA5-D480-F841-A8DA-F1C03461F17B}"/>
              </a:ext>
            </a:extLst>
          </p:cNvPr>
          <p:cNvSpPr txBox="1"/>
          <p:nvPr/>
        </p:nvSpPr>
        <p:spPr>
          <a:xfrm>
            <a:off x="4595281" y="125807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17" grpId="0" animBg="1"/>
      <p:bldP spid="19" grpId="0" animBg="1"/>
      <p:bldP spid="20" grpId="0"/>
      <p:bldP spid="21" grpId="0"/>
      <p:bldP spid="22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64F3A64-4E17-40D2-F09E-877364A0D55F}"/>
              </a:ext>
            </a:extLst>
          </p:cNvPr>
          <p:cNvGrpSpPr/>
          <p:nvPr/>
        </p:nvGrpSpPr>
        <p:grpSpPr>
          <a:xfrm>
            <a:off x="761056" y="157539"/>
            <a:ext cx="7939133" cy="1029816"/>
            <a:chOff x="1104291" y="129949"/>
            <a:chExt cx="7939133" cy="1029816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76FFEA3B-6092-878A-F058-36F4AA2A3B04}"/>
                </a:ext>
              </a:extLst>
            </p:cNvPr>
            <p:cNvSpPr txBox="1"/>
            <p:nvPr/>
          </p:nvSpPr>
          <p:spPr>
            <a:xfrm>
              <a:off x="7682890" y="183192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u="sng" dirty="0">
                  <a:solidFill>
                    <a:srgbClr val="FF0000"/>
                  </a:solidFill>
                </a:rPr>
                <a:t>حاولـ (2)</a:t>
              </a:r>
              <a:endParaRPr lang="en-US" sz="2400" u="sng" dirty="0">
                <a:solidFill>
                  <a:srgbClr val="FF0000"/>
                </a:solidFill>
              </a:endParaRPr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DC7D871-6468-9E52-943F-1D6D64AC314D}"/>
                </a:ext>
              </a:extLst>
            </p:cNvPr>
            <p:cNvSpPr txBox="1"/>
            <p:nvPr/>
          </p:nvSpPr>
          <p:spPr>
            <a:xfrm>
              <a:off x="1104291" y="644857"/>
              <a:ext cx="7899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KW" sz="2000" dirty="0">
                  <a:solidFill>
                    <a:srgbClr val="FF0000"/>
                  </a:solidFill>
                </a:rPr>
                <a:t>بين أيا من النقاط التالية : أ (1، 1)، ب (-1، 1)، جـ (1،-1) تحقق المتباينة : 2س – 3ص </a:t>
              </a:r>
              <a:r>
                <a:rPr lang="ar-KW" sz="2400" u="sng" dirty="0">
                  <a:solidFill>
                    <a:srgbClr val="FF0000"/>
                  </a:solidFill>
                </a:rPr>
                <a:t>&lt;</a:t>
              </a:r>
              <a:r>
                <a:rPr lang="ar-KW" sz="2000" dirty="0">
                  <a:solidFill>
                    <a:srgbClr val="FF0000"/>
                  </a:solidFill>
                </a:rPr>
                <a:t>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B9D3BB50-DF86-856C-CB26-F37589BC3D51}"/>
                </a:ext>
              </a:extLst>
            </p:cNvPr>
            <p:cNvSpPr/>
            <p:nvPr/>
          </p:nvSpPr>
          <p:spPr>
            <a:xfrm>
              <a:off x="1134748" y="129949"/>
              <a:ext cx="7908676" cy="102981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E71596-05E7-2464-74E2-8544BEDFD7AA}"/>
              </a:ext>
            </a:extLst>
          </p:cNvPr>
          <p:cNvSpPr txBox="1"/>
          <p:nvPr/>
        </p:nvSpPr>
        <p:spPr>
          <a:xfrm>
            <a:off x="5623057" y="1459558"/>
            <a:ext cx="1336854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2400" dirty="0">
                <a:solidFill>
                  <a:srgbClr val="FF0000"/>
                </a:solidFill>
              </a:rPr>
              <a:t>أ (1، 1) </a:t>
            </a:r>
            <a:endParaRPr lang="en-US" sz="2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F485A3-97AC-202E-090F-E34B0DFA2A59}"/>
              </a:ext>
            </a:extLst>
          </p:cNvPr>
          <p:cNvSpPr txBox="1"/>
          <p:nvPr/>
        </p:nvSpPr>
        <p:spPr>
          <a:xfrm>
            <a:off x="5409027" y="2491491"/>
            <a:ext cx="209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2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– 3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= -1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A92DA93-7949-40BB-7E6D-46F1D6A6D403}"/>
                  </a:ext>
                </a:extLst>
              </p:cNvPr>
              <p:cNvSpPr txBox="1"/>
              <p:nvPr/>
            </p:nvSpPr>
            <p:spPr>
              <a:xfrm>
                <a:off x="2233408" y="2432882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أ</a:t>
                </a:r>
                <a:r>
                  <a:rPr lang="ar-KW" sz="2400" dirty="0">
                    <a:solidFill>
                      <a:srgbClr val="3333CC"/>
                    </a:solidFill>
                  </a:rPr>
                  <a:t>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A92DA93-7949-40BB-7E6D-46F1D6A6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8" y="2432882"/>
                <a:ext cx="2497215" cy="578882"/>
              </a:xfrm>
              <a:prstGeom prst="roundRect">
                <a:avLst/>
              </a:prstGeom>
              <a:blipFill>
                <a:blip r:embed="rId2"/>
                <a:stretch>
                  <a:fillRect t="-5155" r="-2670" b="-2268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1E9CD02-C07C-DEF7-9B06-C80E24EAE228}"/>
              </a:ext>
            </a:extLst>
          </p:cNvPr>
          <p:cNvSpPr txBox="1"/>
          <p:nvPr/>
        </p:nvSpPr>
        <p:spPr>
          <a:xfrm>
            <a:off x="5328994" y="4151065"/>
            <a:ext cx="2497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2</a:t>
            </a:r>
            <a:r>
              <a:rPr lang="ar-KW" sz="2400" dirty="0">
                <a:solidFill>
                  <a:srgbClr val="FF0000"/>
                </a:solidFill>
              </a:rPr>
              <a:t>×-1</a:t>
            </a:r>
            <a:r>
              <a:rPr lang="ar-KW" sz="2400" dirty="0">
                <a:solidFill>
                  <a:srgbClr val="3333CC"/>
                </a:solidFill>
              </a:rPr>
              <a:t> – 3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= -5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C146F8D-37C8-C093-7E1D-9B512D50B7BD}"/>
                  </a:ext>
                </a:extLst>
              </p:cNvPr>
              <p:cNvSpPr txBox="1"/>
              <p:nvPr/>
            </p:nvSpPr>
            <p:spPr>
              <a:xfrm>
                <a:off x="2233408" y="4043344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ب</a:t>
                </a:r>
                <a:r>
                  <a:rPr lang="ar-KW" sz="2400" dirty="0">
                    <a:solidFill>
                      <a:srgbClr val="3333CC"/>
                    </a:solidFill>
                  </a:rPr>
                  <a:t>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C146F8D-37C8-C093-7E1D-9B512D50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8" y="4043344"/>
                <a:ext cx="2497215" cy="578882"/>
              </a:xfrm>
              <a:prstGeom prst="roundRect">
                <a:avLst/>
              </a:prstGeom>
              <a:blipFill>
                <a:blip r:embed="rId3"/>
                <a:stretch>
                  <a:fillRect t="-5155" r="-2670" b="-2268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64C493B-427C-E06B-BB26-B4005F292BEB}"/>
              </a:ext>
            </a:extLst>
          </p:cNvPr>
          <p:cNvSpPr txBox="1"/>
          <p:nvPr/>
        </p:nvSpPr>
        <p:spPr>
          <a:xfrm>
            <a:off x="5623057" y="4690330"/>
            <a:ext cx="1558952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KW" sz="2400" dirty="0">
                <a:solidFill>
                  <a:srgbClr val="FF0000"/>
                </a:solidFill>
              </a:rPr>
              <a:t>جـ (1، -1)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4BF39D4-A096-7D08-D3E1-FA8523BC84F4}"/>
                  </a:ext>
                </a:extLst>
              </p:cNvPr>
              <p:cNvSpPr txBox="1"/>
              <p:nvPr/>
            </p:nvSpPr>
            <p:spPr>
              <a:xfrm>
                <a:off x="2233409" y="5703556"/>
                <a:ext cx="2497215" cy="57888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K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400" dirty="0">
                    <a:solidFill>
                      <a:srgbClr val="3333CC"/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جـ</a:t>
                </a:r>
                <a:r>
                  <a:rPr lang="ar-KW" sz="2400" dirty="0">
                    <a:solidFill>
                      <a:srgbClr val="3333CC"/>
                    </a:solidFill>
                  </a:rPr>
                  <a:t> لا تحقق المتباينة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4BF39D4-A096-7D08-D3E1-FA8523BC8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09" y="5703556"/>
                <a:ext cx="2497215" cy="578882"/>
              </a:xfrm>
              <a:prstGeom prst="roundRect">
                <a:avLst/>
              </a:prstGeom>
              <a:blipFill>
                <a:blip r:embed="rId4"/>
                <a:stretch>
                  <a:fillRect l="-728" t="-5155" r="-2670" b="-216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FDF2DE1-2388-C89E-012B-2D328339DE1B}"/>
              </a:ext>
            </a:extLst>
          </p:cNvPr>
          <p:cNvSpPr txBox="1"/>
          <p:nvPr/>
        </p:nvSpPr>
        <p:spPr>
          <a:xfrm>
            <a:off x="5220773" y="5779990"/>
            <a:ext cx="2497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2</a:t>
            </a:r>
            <a:r>
              <a:rPr lang="ar-KW" sz="2400" dirty="0">
                <a:solidFill>
                  <a:srgbClr val="FF0000"/>
                </a:solidFill>
              </a:rPr>
              <a:t>×1</a:t>
            </a:r>
            <a:r>
              <a:rPr lang="ar-KW" sz="2400" dirty="0">
                <a:solidFill>
                  <a:srgbClr val="3333CC"/>
                </a:solidFill>
              </a:rPr>
              <a:t> – 3</a:t>
            </a:r>
            <a:r>
              <a:rPr lang="ar-KW" sz="2400" dirty="0">
                <a:solidFill>
                  <a:srgbClr val="FF0000"/>
                </a:solidFill>
              </a:rPr>
              <a:t>×-1</a:t>
            </a:r>
            <a:r>
              <a:rPr lang="ar-KW" sz="2400" dirty="0">
                <a:solidFill>
                  <a:srgbClr val="3333CC"/>
                </a:solidFill>
              </a:rPr>
              <a:t> = 5</a:t>
            </a:r>
            <a:endParaRPr lang="en-US" sz="2400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71DE35F-990C-60DD-3D19-ED9960C61D8E}"/>
              </a:ext>
            </a:extLst>
          </p:cNvPr>
          <p:cNvSpPr txBox="1"/>
          <p:nvPr/>
        </p:nvSpPr>
        <p:spPr>
          <a:xfrm>
            <a:off x="4595281" y="125807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328D2CB-C027-A95F-9E76-34E3B8FBFA50}"/>
              </a:ext>
            </a:extLst>
          </p:cNvPr>
          <p:cNvSpPr txBox="1"/>
          <p:nvPr/>
        </p:nvSpPr>
        <p:spPr>
          <a:xfrm>
            <a:off x="5315669" y="2043104"/>
            <a:ext cx="195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2400" dirty="0">
                <a:solidFill>
                  <a:srgbClr val="3333CC"/>
                </a:solidFill>
              </a:rPr>
              <a:t>2س – 3ص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1</a:t>
            </a:r>
            <a:endParaRPr lang="en-US" sz="24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F56279-996C-9E89-7AD1-4193DB3F90A6}"/>
              </a:ext>
            </a:extLst>
          </p:cNvPr>
          <p:cNvSpPr txBox="1"/>
          <p:nvPr/>
        </p:nvSpPr>
        <p:spPr>
          <a:xfrm>
            <a:off x="5482091" y="3630792"/>
            <a:ext cx="195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2400" dirty="0">
                <a:solidFill>
                  <a:srgbClr val="3333CC"/>
                </a:solidFill>
              </a:rPr>
              <a:t>2س – 3ص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1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435D3E0-0829-D910-ECF6-4ADB9C6362B5}"/>
              </a:ext>
            </a:extLst>
          </p:cNvPr>
          <p:cNvSpPr txBox="1"/>
          <p:nvPr/>
        </p:nvSpPr>
        <p:spPr>
          <a:xfrm>
            <a:off x="5328994" y="5299862"/>
            <a:ext cx="195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KW" sz="2400" dirty="0">
                <a:solidFill>
                  <a:srgbClr val="3333CC"/>
                </a:solidFill>
              </a:rPr>
              <a:t>2س – 3ص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1</a:t>
            </a:r>
            <a:endParaRPr lang="en-US" sz="2400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05745C4-EFE5-B609-9CA7-485D1C015127}"/>
              </a:ext>
            </a:extLst>
          </p:cNvPr>
          <p:cNvSpPr txBox="1"/>
          <p:nvPr/>
        </p:nvSpPr>
        <p:spPr>
          <a:xfrm>
            <a:off x="5842040" y="2999061"/>
            <a:ext cx="1425259" cy="510778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KW" sz="2400" dirty="0">
                <a:solidFill>
                  <a:srgbClr val="FF0000"/>
                </a:solidFill>
              </a:rPr>
              <a:t>ب (-1،1)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4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  <p:bldP spid="12" grpId="0" animBg="1"/>
      <p:bldP spid="13" grpId="0" animBg="1"/>
      <p:bldP spid="14" grpId="0" animBg="1"/>
      <p:bldP spid="16" grpId="0"/>
      <p:bldP spid="17" grpId="0"/>
      <p:bldP spid="19" grpId="0"/>
      <p:bldP spid="20" grpId="0"/>
      <p:bldP spid="21" grpId="0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-62509" y="893300"/>
            <a:ext cx="9206509" cy="5479366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49888" y="1435489"/>
            <a:ext cx="197522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الثانية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7E52BC-D433-6B22-53AC-12737B0A805E}"/>
              </a:ext>
            </a:extLst>
          </p:cNvPr>
          <p:cNvSpPr/>
          <p:nvPr/>
        </p:nvSpPr>
        <p:spPr>
          <a:xfrm>
            <a:off x="3263760" y="1786086"/>
            <a:ext cx="2547492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المتباينات</a:t>
            </a:r>
            <a:endParaRPr lang="ar-SA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873E9D-B17E-20CB-369E-E14179B9D786}"/>
              </a:ext>
            </a:extLst>
          </p:cNvPr>
          <p:cNvSpPr txBox="1"/>
          <p:nvPr/>
        </p:nvSpPr>
        <p:spPr>
          <a:xfrm rot="20451114">
            <a:off x="6247655" y="2087560"/>
            <a:ext cx="1737976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ar-KW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( 5 -  1  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BA0B7E-EB13-8D17-CCFE-E9C71826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28" y="3066225"/>
            <a:ext cx="2462543" cy="304196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443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C2466A8-718D-DFEF-0B91-E51E26D7C17D}"/>
              </a:ext>
            </a:extLst>
          </p:cNvPr>
          <p:cNvGrpSpPr/>
          <p:nvPr/>
        </p:nvGrpSpPr>
        <p:grpSpPr>
          <a:xfrm>
            <a:off x="1700623" y="130248"/>
            <a:ext cx="7073534" cy="1029816"/>
            <a:chOff x="1732553" y="157539"/>
            <a:chExt cx="7073534" cy="1029816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9B1E516B-0174-65BA-622F-39D483640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35" t="-1314" b="67564"/>
            <a:stretch/>
          </p:blipFill>
          <p:spPr>
            <a:xfrm>
              <a:off x="6905766" y="252482"/>
              <a:ext cx="1900321" cy="614150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7DAA9D3-007F-120F-9236-3022AA4BB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436" b="45815"/>
            <a:stretch/>
          </p:blipFill>
          <p:spPr>
            <a:xfrm>
              <a:off x="3667938" y="191069"/>
              <a:ext cx="2534970" cy="395784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764FD398-FFF4-4C45-7DD5-67F88347C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190" t="52686" r="9282" b="25565"/>
            <a:stretch/>
          </p:blipFill>
          <p:spPr>
            <a:xfrm>
              <a:off x="4935423" y="668740"/>
              <a:ext cx="1787858" cy="395784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E04DA43-7435-8EF8-BB14-D420FB2CD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423" t="74435" r="13051" b="-684"/>
            <a:stretch/>
          </p:blipFill>
          <p:spPr>
            <a:xfrm>
              <a:off x="2215231" y="627796"/>
              <a:ext cx="1965277" cy="477672"/>
            </a:xfrm>
            <a:prstGeom prst="rect">
              <a:avLst/>
            </a:prstGeom>
          </p:spPr>
        </p:pic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F61221E9-7CE0-A118-D019-3EA7703D8F36}"/>
                </a:ext>
              </a:extLst>
            </p:cNvPr>
            <p:cNvSpPr/>
            <p:nvPr/>
          </p:nvSpPr>
          <p:spPr>
            <a:xfrm>
              <a:off x="1732553" y="157539"/>
              <a:ext cx="7073534" cy="102981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CED9BD-507A-DCA1-01A1-8FCB4BB2F7A8}"/>
              </a:ext>
            </a:extLst>
          </p:cNvPr>
          <p:cNvSpPr txBox="1"/>
          <p:nvPr/>
        </p:nvSpPr>
        <p:spPr>
          <a:xfrm>
            <a:off x="4259254" y="1218526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2CC4FBF-B3E9-0E8C-E7D1-7663BB25DD69}"/>
              </a:ext>
            </a:extLst>
          </p:cNvPr>
          <p:cNvCxnSpPr>
            <a:cxnSpLocks/>
          </p:cNvCxnSpPr>
          <p:nvPr/>
        </p:nvCxnSpPr>
        <p:spPr>
          <a:xfrm>
            <a:off x="4572000" y="1730907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19EB45C1-EDD3-3158-0573-D658A127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0" t="52686" r="9282" b="25565"/>
          <a:stretch/>
        </p:blipFill>
        <p:spPr>
          <a:xfrm>
            <a:off x="7356142" y="1335123"/>
            <a:ext cx="1787858" cy="39578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03A660-8664-0753-CE5D-1774B2C21CCC}"/>
              </a:ext>
            </a:extLst>
          </p:cNvPr>
          <p:cNvSpPr txBox="1"/>
          <p:nvPr/>
        </p:nvSpPr>
        <p:spPr>
          <a:xfrm>
            <a:off x="7356142" y="189776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C577A75-8B4A-26FD-2230-87CB4CF0ABC0}"/>
              </a:ext>
            </a:extLst>
          </p:cNvPr>
          <p:cNvSpPr txBox="1"/>
          <p:nvPr/>
        </p:nvSpPr>
        <p:spPr>
          <a:xfrm>
            <a:off x="5055799" y="1836208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+ ص = 6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E8C54CB-D522-3A9E-D3CE-D6A175608618}"/>
              </a:ext>
            </a:extLst>
          </p:cNvPr>
          <p:cNvSpPr txBox="1"/>
          <p:nvPr/>
        </p:nvSpPr>
        <p:spPr>
          <a:xfrm>
            <a:off x="6613951" y="241053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7" name="سهم: لليسار 16">
            <a:extLst>
              <a:ext uri="{FF2B5EF4-FFF2-40B4-BE49-F238E27FC236}">
                <a16:creationId xmlns:a16="http://schemas.microsoft.com/office/drawing/2014/main" id="{F3C39F32-E05E-5994-4B7A-CED80021DA05}"/>
              </a:ext>
            </a:extLst>
          </p:cNvPr>
          <p:cNvSpPr/>
          <p:nvPr/>
        </p:nvSpPr>
        <p:spPr>
          <a:xfrm>
            <a:off x="6668541" y="2040211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1E38B5D4-A8B4-9A30-B13A-C2D9CB10E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83013"/>
              </p:ext>
            </p:extLst>
          </p:nvPr>
        </p:nvGraphicFramePr>
        <p:xfrm>
          <a:off x="6352335" y="2980464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64A38CE-B213-CF1D-83BF-EF359ADDDA26}"/>
              </a:ext>
            </a:extLst>
          </p:cNvPr>
          <p:cNvSpPr txBox="1"/>
          <p:nvPr/>
        </p:nvSpPr>
        <p:spPr>
          <a:xfrm>
            <a:off x="5176769" y="237976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ص=6- س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DBE6B5-5B14-0BAE-1D91-E6F3D1127E78}"/>
              </a:ext>
            </a:extLst>
          </p:cNvPr>
          <p:cNvSpPr txBox="1"/>
          <p:nvPr/>
        </p:nvSpPr>
        <p:spPr>
          <a:xfrm>
            <a:off x="7796270" y="33528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A4203E9-3311-6AEC-E615-74C039324323}"/>
              </a:ext>
            </a:extLst>
          </p:cNvPr>
          <p:cNvSpPr txBox="1"/>
          <p:nvPr/>
        </p:nvSpPr>
        <p:spPr>
          <a:xfrm>
            <a:off x="7198887" y="33786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8A325DA-C01F-09C6-E5C6-E6D19AF5AC2A}"/>
              </a:ext>
            </a:extLst>
          </p:cNvPr>
          <p:cNvSpPr txBox="1"/>
          <p:nvPr/>
        </p:nvSpPr>
        <p:spPr>
          <a:xfrm>
            <a:off x="6511286" y="33657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B330C78-7600-B3B7-6663-E8706E69779B}"/>
              </a:ext>
            </a:extLst>
          </p:cNvPr>
          <p:cNvSpPr txBox="1"/>
          <p:nvPr/>
        </p:nvSpPr>
        <p:spPr>
          <a:xfrm>
            <a:off x="8197917" y="389196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AC9A0C9-9174-4EAB-3C32-884CF8423400}"/>
              </a:ext>
            </a:extLst>
          </p:cNvPr>
          <p:cNvSpPr txBox="1"/>
          <p:nvPr/>
        </p:nvSpPr>
        <p:spPr>
          <a:xfrm>
            <a:off x="6617893" y="3891960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متقطع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25" name="جدول 24">
            <a:extLst>
              <a:ext uri="{FF2B5EF4-FFF2-40B4-BE49-F238E27FC236}">
                <a16:creationId xmlns:a16="http://schemas.microsoft.com/office/drawing/2014/main" id="{16BF4ECC-D881-4A90-7132-5C7878FB4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27145"/>
              </p:ext>
            </p:extLst>
          </p:nvPr>
        </p:nvGraphicFramePr>
        <p:xfrm>
          <a:off x="4844426" y="4560128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575C192F-1334-B9CB-E3C7-BB75B50F4560}"/>
              </a:ext>
            </a:extLst>
          </p:cNvPr>
          <p:cNvCxnSpPr>
            <a:cxnSpLocks/>
          </p:cNvCxnSpPr>
          <p:nvPr/>
        </p:nvCxnSpPr>
        <p:spPr>
          <a:xfrm>
            <a:off x="4836161" y="6018664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2C88EC96-E756-017A-98D6-4EC0C25C37BB}"/>
              </a:ext>
            </a:extLst>
          </p:cNvPr>
          <p:cNvCxnSpPr>
            <a:cxnSpLocks/>
          </p:cNvCxnSpPr>
          <p:nvPr/>
        </p:nvCxnSpPr>
        <p:spPr>
          <a:xfrm flipV="1">
            <a:off x="5720157" y="4185819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CBC16AF-0DD2-37C2-98AB-843D25115E0D}"/>
              </a:ext>
            </a:extLst>
          </p:cNvPr>
          <p:cNvSpPr txBox="1"/>
          <p:nvPr/>
        </p:nvSpPr>
        <p:spPr>
          <a:xfrm>
            <a:off x="8020699" y="575083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269948E-82BF-F47D-8D1A-C2285BAC7D90}"/>
              </a:ext>
            </a:extLst>
          </p:cNvPr>
          <p:cNvSpPr txBox="1"/>
          <p:nvPr/>
        </p:nvSpPr>
        <p:spPr>
          <a:xfrm>
            <a:off x="5437692" y="59558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855F807-A2D0-A03A-9DF4-EBBF457427D5}"/>
              </a:ext>
            </a:extLst>
          </p:cNvPr>
          <p:cNvSpPr txBox="1"/>
          <p:nvPr/>
        </p:nvSpPr>
        <p:spPr>
          <a:xfrm>
            <a:off x="6045653" y="598439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7DC264B-BC55-168C-A43B-C406DD81DDDA}"/>
              </a:ext>
            </a:extLst>
          </p:cNvPr>
          <p:cNvSpPr txBox="1"/>
          <p:nvPr/>
        </p:nvSpPr>
        <p:spPr>
          <a:xfrm>
            <a:off x="4954462" y="595581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CCD9457-7387-0C43-28B1-F2C6FF3CDAE1}"/>
              </a:ext>
            </a:extLst>
          </p:cNvPr>
          <p:cNvSpPr txBox="1"/>
          <p:nvPr/>
        </p:nvSpPr>
        <p:spPr>
          <a:xfrm>
            <a:off x="5437692" y="545245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1E409D3-6074-4EDB-8736-EB7AF4C4ED19}"/>
              </a:ext>
            </a:extLst>
          </p:cNvPr>
          <p:cNvSpPr txBox="1"/>
          <p:nvPr/>
        </p:nvSpPr>
        <p:spPr>
          <a:xfrm>
            <a:off x="5373603" y="50806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6AB90EF-A0A3-9D15-7DE6-7F74820709B4}"/>
              </a:ext>
            </a:extLst>
          </p:cNvPr>
          <p:cNvSpPr txBox="1"/>
          <p:nvPr/>
        </p:nvSpPr>
        <p:spPr>
          <a:xfrm>
            <a:off x="5373603" y="467255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C6D3984-1ECF-417A-1602-4CF2F643316D}"/>
              </a:ext>
            </a:extLst>
          </p:cNvPr>
          <p:cNvSpPr txBox="1"/>
          <p:nvPr/>
        </p:nvSpPr>
        <p:spPr>
          <a:xfrm>
            <a:off x="5332251" y="39391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E342743C-FBDB-ED64-3F45-1F2D85E48062}"/>
              </a:ext>
            </a:extLst>
          </p:cNvPr>
          <p:cNvSpPr/>
          <p:nvPr/>
        </p:nvSpPr>
        <p:spPr>
          <a:xfrm>
            <a:off x="5670395" y="5180381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66663BE6-3AF7-0B5D-6015-072228FE7410}"/>
              </a:ext>
            </a:extLst>
          </p:cNvPr>
          <p:cNvSpPr/>
          <p:nvPr/>
        </p:nvSpPr>
        <p:spPr>
          <a:xfrm>
            <a:off x="6086804" y="5583316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4E0ECE6-6934-57EA-54EE-33398E7C4A6F}"/>
              </a:ext>
            </a:extLst>
          </p:cNvPr>
          <p:cNvSpPr/>
          <p:nvPr/>
        </p:nvSpPr>
        <p:spPr>
          <a:xfrm>
            <a:off x="5184087" y="484638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32D37D06-8879-8959-B4AA-1A02D27D7984}"/>
              </a:ext>
            </a:extLst>
          </p:cNvPr>
          <p:cNvCxnSpPr>
            <a:cxnSpLocks/>
          </p:cNvCxnSpPr>
          <p:nvPr/>
        </p:nvCxnSpPr>
        <p:spPr>
          <a:xfrm>
            <a:off x="4862143" y="4576264"/>
            <a:ext cx="2100223" cy="1777467"/>
          </a:xfrm>
          <a:prstGeom prst="straightConnector1">
            <a:avLst/>
          </a:prstGeom>
          <a:ln w="28575">
            <a:solidFill>
              <a:srgbClr val="33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صورة 48">
            <a:extLst>
              <a:ext uri="{FF2B5EF4-FFF2-40B4-BE49-F238E27FC236}">
                <a16:creationId xmlns:a16="http://schemas.microsoft.com/office/drawing/2014/main" id="{7B8534A3-F862-4522-2D0A-5774DA3FB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" t="74435" r="13051" b="-684"/>
          <a:stretch/>
        </p:blipFill>
        <p:spPr>
          <a:xfrm>
            <a:off x="2021166" y="1358536"/>
            <a:ext cx="1965277" cy="477672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E393670-45FE-E39A-AB45-7BCE2F85FAE7}"/>
              </a:ext>
            </a:extLst>
          </p:cNvPr>
          <p:cNvSpPr txBox="1"/>
          <p:nvPr/>
        </p:nvSpPr>
        <p:spPr>
          <a:xfrm>
            <a:off x="2833638" y="1931871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60ED4C7-A42D-C2CD-ED00-E98ED74AB498}"/>
              </a:ext>
            </a:extLst>
          </p:cNvPr>
          <p:cNvSpPr txBox="1"/>
          <p:nvPr/>
        </p:nvSpPr>
        <p:spPr>
          <a:xfrm>
            <a:off x="1910036" y="245944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2" name="سهم: لليسار 51">
            <a:extLst>
              <a:ext uri="{FF2B5EF4-FFF2-40B4-BE49-F238E27FC236}">
                <a16:creationId xmlns:a16="http://schemas.microsoft.com/office/drawing/2014/main" id="{C1980619-F917-60A3-8882-4663D16D2398}"/>
              </a:ext>
            </a:extLst>
          </p:cNvPr>
          <p:cNvSpPr/>
          <p:nvPr/>
        </p:nvSpPr>
        <p:spPr>
          <a:xfrm>
            <a:off x="2146037" y="2076168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جدول 52">
            <a:extLst>
              <a:ext uri="{FF2B5EF4-FFF2-40B4-BE49-F238E27FC236}">
                <a16:creationId xmlns:a16="http://schemas.microsoft.com/office/drawing/2014/main" id="{6CA53ADC-012A-A694-1439-47DBCA7F8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10143"/>
              </p:ext>
            </p:extLst>
          </p:nvPr>
        </p:nvGraphicFramePr>
        <p:xfrm>
          <a:off x="1648420" y="3029366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F2A7253-4D34-2B65-1DF0-1720652EC70F}"/>
              </a:ext>
            </a:extLst>
          </p:cNvPr>
          <p:cNvSpPr txBox="1"/>
          <p:nvPr/>
        </p:nvSpPr>
        <p:spPr>
          <a:xfrm>
            <a:off x="3494002" y="3940862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3B8C46D-CEDB-63C0-3A5F-9687C7CEB072}"/>
              </a:ext>
            </a:extLst>
          </p:cNvPr>
          <p:cNvSpPr txBox="1"/>
          <p:nvPr/>
        </p:nvSpPr>
        <p:spPr>
          <a:xfrm>
            <a:off x="1913978" y="394086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56" name="جدول 55">
            <a:extLst>
              <a:ext uri="{FF2B5EF4-FFF2-40B4-BE49-F238E27FC236}">
                <a16:creationId xmlns:a16="http://schemas.microsoft.com/office/drawing/2014/main" id="{68836B62-4E5C-0FB1-C869-FEA7A5346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45167"/>
              </p:ext>
            </p:extLst>
          </p:nvPr>
        </p:nvGraphicFramePr>
        <p:xfrm>
          <a:off x="140511" y="4609030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D97F82CF-B61C-630A-33B0-84BBC3D2C3FA}"/>
              </a:ext>
            </a:extLst>
          </p:cNvPr>
          <p:cNvCxnSpPr>
            <a:cxnSpLocks/>
          </p:cNvCxnSpPr>
          <p:nvPr/>
        </p:nvCxnSpPr>
        <p:spPr>
          <a:xfrm>
            <a:off x="132246" y="6067566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>
            <a:extLst>
              <a:ext uri="{FF2B5EF4-FFF2-40B4-BE49-F238E27FC236}">
                <a16:creationId xmlns:a16="http://schemas.microsoft.com/office/drawing/2014/main" id="{7E11E71E-B808-A9AE-7890-274D35977A73}"/>
              </a:ext>
            </a:extLst>
          </p:cNvPr>
          <p:cNvCxnSpPr>
            <a:cxnSpLocks/>
          </p:cNvCxnSpPr>
          <p:nvPr/>
        </p:nvCxnSpPr>
        <p:spPr>
          <a:xfrm flipV="1">
            <a:off x="1016242" y="4234721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91360E6D-8D32-56D6-6A81-553FDC761E01}"/>
              </a:ext>
            </a:extLst>
          </p:cNvPr>
          <p:cNvSpPr txBox="1"/>
          <p:nvPr/>
        </p:nvSpPr>
        <p:spPr>
          <a:xfrm>
            <a:off x="3316784" y="579973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25B7F52B-2B31-F18B-6EC3-EA1A83EF52D1}"/>
              </a:ext>
            </a:extLst>
          </p:cNvPr>
          <p:cNvSpPr txBox="1"/>
          <p:nvPr/>
        </p:nvSpPr>
        <p:spPr>
          <a:xfrm>
            <a:off x="628336" y="398801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FD2CD22-E4F2-2E36-2E83-5C88C706A832}"/>
              </a:ext>
            </a:extLst>
          </p:cNvPr>
          <p:cNvSpPr txBox="1"/>
          <p:nvPr/>
        </p:nvSpPr>
        <p:spPr>
          <a:xfrm>
            <a:off x="208869" y="185828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3333CC"/>
                </a:solidFill>
              </a:rPr>
              <a:t>5س + 2ص = 20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404388E8-3DE7-AF8B-7752-EAF9FBA78C5E}"/>
              </a:ext>
            </a:extLst>
          </p:cNvPr>
          <p:cNvSpPr txBox="1"/>
          <p:nvPr/>
        </p:nvSpPr>
        <p:spPr>
          <a:xfrm>
            <a:off x="2944237" y="341160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12,5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E78BA50D-F3C9-5304-543A-EE2D891D5F52}"/>
              </a:ext>
            </a:extLst>
          </p:cNvPr>
          <p:cNvSpPr txBox="1"/>
          <p:nvPr/>
        </p:nvSpPr>
        <p:spPr>
          <a:xfrm>
            <a:off x="2426421" y="339828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10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719BBBE-E29B-7A0A-E594-C607B3877E8F}"/>
              </a:ext>
            </a:extLst>
          </p:cNvPr>
          <p:cNvSpPr txBox="1"/>
          <p:nvPr/>
        </p:nvSpPr>
        <p:spPr>
          <a:xfrm>
            <a:off x="1727928" y="339828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</a:rPr>
              <a:t>7,5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1962B08-C35A-205E-954D-7D595A65B594}"/>
              </a:ext>
            </a:extLst>
          </p:cNvPr>
          <p:cNvSpPr txBox="1"/>
          <p:nvPr/>
        </p:nvSpPr>
        <p:spPr>
          <a:xfrm>
            <a:off x="1340405" y="606863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B24974C-8A7A-1D08-94DB-F9921213C44E}"/>
              </a:ext>
            </a:extLst>
          </p:cNvPr>
          <p:cNvSpPr txBox="1"/>
          <p:nvPr/>
        </p:nvSpPr>
        <p:spPr>
          <a:xfrm>
            <a:off x="249214" y="604005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F9A2A152-B74F-90EE-A5AB-2039EA420585}"/>
              </a:ext>
            </a:extLst>
          </p:cNvPr>
          <p:cNvSpPr txBox="1"/>
          <p:nvPr/>
        </p:nvSpPr>
        <p:spPr>
          <a:xfrm>
            <a:off x="719768" y="54817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962057B-3302-6F5A-9BAB-71BCB9A554DD}"/>
              </a:ext>
            </a:extLst>
          </p:cNvPr>
          <p:cNvSpPr txBox="1"/>
          <p:nvPr/>
        </p:nvSpPr>
        <p:spPr>
          <a:xfrm>
            <a:off x="602602" y="51123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9F1F804C-7866-FA40-CF01-1F634613A729}"/>
              </a:ext>
            </a:extLst>
          </p:cNvPr>
          <p:cNvSpPr txBox="1"/>
          <p:nvPr/>
        </p:nvSpPr>
        <p:spPr>
          <a:xfrm>
            <a:off x="602602" y="470758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A6D0E2A5-4B4E-2870-77FF-39AF4339CAAF}"/>
              </a:ext>
            </a:extLst>
          </p:cNvPr>
          <p:cNvSpPr txBox="1"/>
          <p:nvPr/>
        </p:nvSpPr>
        <p:spPr>
          <a:xfrm>
            <a:off x="758732" y="60013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4" name="رابط كسهم مستقيم 73">
            <a:extLst>
              <a:ext uri="{FF2B5EF4-FFF2-40B4-BE49-F238E27FC236}">
                <a16:creationId xmlns:a16="http://schemas.microsoft.com/office/drawing/2014/main" id="{7C716A79-F5BE-B158-597D-F9BE97DA8BFA}"/>
              </a:ext>
            </a:extLst>
          </p:cNvPr>
          <p:cNvCxnSpPr>
            <a:cxnSpLocks/>
          </p:cNvCxnSpPr>
          <p:nvPr/>
        </p:nvCxnSpPr>
        <p:spPr>
          <a:xfrm>
            <a:off x="143785" y="4857217"/>
            <a:ext cx="2656853" cy="155277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A99476CF-06F4-FDB6-68D2-C887898E7E2C}"/>
              </a:ext>
            </a:extLst>
          </p:cNvPr>
          <p:cNvSpPr/>
          <p:nvPr/>
        </p:nvSpPr>
        <p:spPr>
          <a:xfrm>
            <a:off x="507279" y="5066223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57737823-92C6-8496-807D-29ACD2CA50A9}"/>
              </a:ext>
            </a:extLst>
          </p:cNvPr>
          <p:cNvSpPr/>
          <p:nvPr/>
        </p:nvSpPr>
        <p:spPr>
          <a:xfrm>
            <a:off x="959049" y="5259569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A5726922-3D58-CB27-DBB7-245911B464FB}"/>
              </a:ext>
            </a:extLst>
          </p:cNvPr>
          <p:cNvSpPr/>
          <p:nvPr/>
        </p:nvSpPr>
        <p:spPr>
          <a:xfrm>
            <a:off x="1390460" y="5528320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 animBg="1"/>
      <p:bldP spid="43" grpId="0" animBg="1"/>
      <p:bldP spid="44" grpId="0" animBg="1"/>
      <p:bldP spid="50" grpId="0"/>
      <p:bldP spid="51" grpId="0"/>
      <p:bldP spid="52" grpId="0" animBg="1"/>
      <p:bldP spid="54" grpId="0"/>
      <p:bldP spid="5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2FFF392-2362-56C5-2276-CBD0B1E0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98474"/>
            <a:ext cx="9017389" cy="6583680"/>
          </a:xfrm>
          <a:prstGeom prst="rect">
            <a:avLst/>
          </a:prstGeom>
        </p:spPr>
      </p:pic>
      <p:sp>
        <p:nvSpPr>
          <p:cNvPr id="4" name="موجة مزدوجة 3">
            <a:extLst>
              <a:ext uri="{FF2B5EF4-FFF2-40B4-BE49-F238E27FC236}">
                <a16:creationId xmlns:a16="http://schemas.microsoft.com/office/drawing/2014/main" id="{C25E2FDC-EC91-50F2-EA9A-534013D5DD80}"/>
              </a:ext>
            </a:extLst>
          </p:cNvPr>
          <p:cNvSpPr/>
          <p:nvPr/>
        </p:nvSpPr>
        <p:spPr>
          <a:xfrm>
            <a:off x="451604" y="1954461"/>
            <a:ext cx="7482574" cy="1226939"/>
          </a:xfrm>
          <a:prstGeom prst="doubleWave">
            <a:avLst>
              <a:gd name="adj1" fmla="val 6250"/>
              <a:gd name="adj2" fmla="val 10000"/>
            </a:avLst>
          </a:prstGeom>
          <a:noFill/>
          <a:ln w="123825" cmpd="thickThin">
            <a:solidFill>
              <a:srgbClr val="F6C3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KW" sz="5400" b="1" dirty="0">
                <a:ln/>
                <a:solidFill>
                  <a:schemeClr val="accent4"/>
                </a:solidFill>
              </a:rPr>
              <a:t>تـوزيع ذات الحدين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0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رابط كسهم مستقيم 60">
            <a:extLst>
              <a:ext uri="{FF2B5EF4-FFF2-40B4-BE49-F238E27FC236}">
                <a16:creationId xmlns:a16="http://schemas.microsoft.com/office/drawing/2014/main" id="{FA84B349-8F7C-E243-D24B-812998297DC5}"/>
              </a:ext>
            </a:extLst>
          </p:cNvPr>
          <p:cNvCxnSpPr>
            <a:cxnSpLocks/>
          </p:cNvCxnSpPr>
          <p:nvPr/>
        </p:nvCxnSpPr>
        <p:spPr>
          <a:xfrm>
            <a:off x="4881923" y="4928173"/>
            <a:ext cx="2974003" cy="0"/>
          </a:xfrm>
          <a:prstGeom prst="straightConnector1">
            <a:avLst/>
          </a:prstGeom>
          <a:ln w="57150">
            <a:solidFill>
              <a:srgbClr val="33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F9209615-EB58-4BF9-62D5-15E781369AF4}"/>
              </a:ext>
            </a:extLst>
          </p:cNvPr>
          <p:cNvCxnSpPr>
            <a:cxnSpLocks/>
          </p:cNvCxnSpPr>
          <p:nvPr/>
        </p:nvCxnSpPr>
        <p:spPr>
          <a:xfrm>
            <a:off x="1023022" y="4308448"/>
            <a:ext cx="2535" cy="2044007"/>
          </a:xfrm>
          <a:prstGeom prst="straightConnector1">
            <a:avLst/>
          </a:prstGeom>
          <a:ln w="57150">
            <a:solidFill>
              <a:srgbClr val="0000F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1D41CE5-076B-4F3C-F30F-C6C148631212}"/>
              </a:ext>
            </a:extLst>
          </p:cNvPr>
          <p:cNvGrpSpPr/>
          <p:nvPr/>
        </p:nvGrpSpPr>
        <p:grpSpPr>
          <a:xfrm>
            <a:off x="1299394" y="102198"/>
            <a:ext cx="7073534" cy="1029816"/>
            <a:chOff x="1732553" y="157539"/>
            <a:chExt cx="7073534" cy="1029816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CDBEA26A-04BD-6A4D-EDB9-160914F2200B}"/>
                </a:ext>
              </a:extLst>
            </p:cNvPr>
            <p:cNvSpPr/>
            <p:nvPr/>
          </p:nvSpPr>
          <p:spPr>
            <a:xfrm>
              <a:off x="1732553" y="157539"/>
              <a:ext cx="7073534" cy="102981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5713B1C-C93A-4474-43F7-2D5D86DA4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614" t="75206" r="14220" b="-3122"/>
            <a:stretch/>
          </p:blipFill>
          <p:spPr>
            <a:xfrm>
              <a:off x="2467118" y="611032"/>
              <a:ext cx="1378425" cy="47767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943CBBA-74C0-8476-06CF-6A3E7BD94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614" t="54468" r="14220" b="24795"/>
            <a:stretch/>
          </p:blipFill>
          <p:spPr>
            <a:xfrm>
              <a:off x="4580107" y="672447"/>
              <a:ext cx="1378425" cy="354843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2011D92-3C10-A79C-C681-4872913C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35" t="-1314" b="67564"/>
            <a:stretch/>
          </p:blipFill>
          <p:spPr>
            <a:xfrm>
              <a:off x="6905766" y="252482"/>
              <a:ext cx="1900321" cy="61415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EE388F1-4714-9300-4321-E04152083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35" t="30988" r="981" b="43923"/>
            <a:stretch/>
          </p:blipFill>
          <p:spPr>
            <a:xfrm>
              <a:off x="3385928" y="231043"/>
              <a:ext cx="2388358" cy="429315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AC92F2A-DBC9-72B6-A65C-58BE22902FA7}"/>
              </a:ext>
            </a:extLst>
          </p:cNvPr>
          <p:cNvSpPr txBox="1"/>
          <p:nvPr/>
        </p:nvSpPr>
        <p:spPr>
          <a:xfrm>
            <a:off x="4259254" y="1218526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F91303BE-A589-1FA1-6EEE-6027236CF940}"/>
              </a:ext>
            </a:extLst>
          </p:cNvPr>
          <p:cNvCxnSpPr>
            <a:cxnSpLocks/>
          </p:cNvCxnSpPr>
          <p:nvPr/>
        </p:nvCxnSpPr>
        <p:spPr>
          <a:xfrm>
            <a:off x="4572000" y="1730907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6677C3-36D0-667D-EA35-F6BACC3D4471}"/>
              </a:ext>
            </a:extLst>
          </p:cNvPr>
          <p:cNvSpPr txBox="1"/>
          <p:nvPr/>
        </p:nvSpPr>
        <p:spPr>
          <a:xfrm>
            <a:off x="7356142" y="189776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972A46-F4A8-6D77-A47E-7859FCC8A643}"/>
              </a:ext>
            </a:extLst>
          </p:cNvPr>
          <p:cNvSpPr txBox="1"/>
          <p:nvPr/>
        </p:nvSpPr>
        <p:spPr>
          <a:xfrm>
            <a:off x="6613951" y="241053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D2E19AE-187D-1624-59F3-F7B815CF3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65248"/>
              </p:ext>
            </p:extLst>
          </p:nvPr>
        </p:nvGraphicFramePr>
        <p:xfrm>
          <a:off x="6352335" y="2980464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D4DA9B8-A818-D50E-106C-4B2ADEFFA2E7}"/>
              </a:ext>
            </a:extLst>
          </p:cNvPr>
          <p:cNvSpPr txBox="1"/>
          <p:nvPr/>
        </p:nvSpPr>
        <p:spPr>
          <a:xfrm>
            <a:off x="8197917" y="389196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07799DF-B648-BB71-09A4-E0EE529D79E9}"/>
              </a:ext>
            </a:extLst>
          </p:cNvPr>
          <p:cNvSpPr txBox="1"/>
          <p:nvPr/>
        </p:nvSpPr>
        <p:spPr>
          <a:xfrm>
            <a:off x="6617893" y="3891960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متقطع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1A8FF2EE-F80F-802B-0A89-FA42D3A22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28699"/>
              </p:ext>
            </p:extLst>
          </p:nvPr>
        </p:nvGraphicFramePr>
        <p:xfrm>
          <a:off x="4836160" y="4560128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F3CEB065-18FC-A11E-1513-0CC3D4CC9559}"/>
              </a:ext>
            </a:extLst>
          </p:cNvPr>
          <p:cNvCxnSpPr>
            <a:cxnSpLocks/>
          </p:cNvCxnSpPr>
          <p:nvPr/>
        </p:nvCxnSpPr>
        <p:spPr>
          <a:xfrm>
            <a:off x="4836161" y="6018664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FD948FEE-95AD-4923-1564-397C97CEB258}"/>
              </a:ext>
            </a:extLst>
          </p:cNvPr>
          <p:cNvCxnSpPr>
            <a:cxnSpLocks/>
          </p:cNvCxnSpPr>
          <p:nvPr/>
        </p:nvCxnSpPr>
        <p:spPr>
          <a:xfrm flipV="1">
            <a:off x="5720157" y="4185819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3070B23-146B-A896-BE89-409DAC28201E}"/>
              </a:ext>
            </a:extLst>
          </p:cNvPr>
          <p:cNvSpPr txBox="1"/>
          <p:nvPr/>
        </p:nvSpPr>
        <p:spPr>
          <a:xfrm>
            <a:off x="8020699" y="575083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35EB5F1-8F7A-837E-514F-0BDAA3001E8E}"/>
              </a:ext>
            </a:extLst>
          </p:cNvPr>
          <p:cNvSpPr txBox="1"/>
          <p:nvPr/>
        </p:nvSpPr>
        <p:spPr>
          <a:xfrm>
            <a:off x="5332251" y="39391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FEF31BC-C970-83C4-04E7-A4F40A842A59}"/>
              </a:ext>
            </a:extLst>
          </p:cNvPr>
          <p:cNvSpPr txBox="1"/>
          <p:nvPr/>
        </p:nvSpPr>
        <p:spPr>
          <a:xfrm>
            <a:off x="2688065" y="175580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0AEBE10-78DB-C705-48E9-EFFE2A2827BF}"/>
              </a:ext>
            </a:extLst>
          </p:cNvPr>
          <p:cNvSpPr txBox="1"/>
          <p:nvPr/>
        </p:nvSpPr>
        <p:spPr>
          <a:xfrm>
            <a:off x="1945874" y="226857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25" name="جدول 24">
            <a:extLst>
              <a:ext uri="{FF2B5EF4-FFF2-40B4-BE49-F238E27FC236}">
                <a16:creationId xmlns:a16="http://schemas.microsoft.com/office/drawing/2014/main" id="{6A69CDA2-FD39-EB76-05B9-790EFE9F1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32941"/>
              </p:ext>
            </p:extLst>
          </p:nvPr>
        </p:nvGraphicFramePr>
        <p:xfrm>
          <a:off x="1684258" y="2838504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FE85DD-19A4-D68D-1040-A3EA5633DDB9}"/>
              </a:ext>
            </a:extLst>
          </p:cNvPr>
          <p:cNvSpPr txBox="1"/>
          <p:nvPr/>
        </p:nvSpPr>
        <p:spPr>
          <a:xfrm>
            <a:off x="3529840" y="37500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F5789EB-A183-4164-5E24-F4DF958EE992}"/>
              </a:ext>
            </a:extLst>
          </p:cNvPr>
          <p:cNvSpPr txBox="1"/>
          <p:nvPr/>
        </p:nvSpPr>
        <p:spPr>
          <a:xfrm>
            <a:off x="1949816" y="3750000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28" name="جدول 27">
            <a:extLst>
              <a:ext uri="{FF2B5EF4-FFF2-40B4-BE49-F238E27FC236}">
                <a16:creationId xmlns:a16="http://schemas.microsoft.com/office/drawing/2014/main" id="{953C5AC2-B8F1-205E-110C-3AD3A7BCE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98803"/>
              </p:ext>
            </p:extLst>
          </p:nvPr>
        </p:nvGraphicFramePr>
        <p:xfrm>
          <a:off x="178384" y="4441461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66CC5816-A9E2-9832-B928-FD8E93E1552E}"/>
              </a:ext>
            </a:extLst>
          </p:cNvPr>
          <p:cNvCxnSpPr>
            <a:cxnSpLocks/>
          </p:cNvCxnSpPr>
          <p:nvPr/>
        </p:nvCxnSpPr>
        <p:spPr>
          <a:xfrm>
            <a:off x="184528" y="5508214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53741433-1CAC-0E20-21C0-84832EC09F84}"/>
              </a:ext>
            </a:extLst>
          </p:cNvPr>
          <p:cNvCxnSpPr>
            <a:cxnSpLocks/>
          </p:cNvCxnSpPr>
          <p:nvPr/>
        </p:nvCxnSpPr>
        <p:spPr>
          <a:xfrm flipV="1">
            <a:off x="2746491" y="4150110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795E3BB-9C44-70B4-26E1-81927569AB98}"/>
              </a:ext>
            </a:extLst>
          </p:cNvPr>
          <p:cNvSpPr txBox="1"/>
          <p:nvPr/>
        </p:nvSpPr>
        <p:spPr>
          <a:xfrm>
            <a:off x="3312500" y="530785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44A37CB-DBE2-9327-C650-5C5034BFAD29}"/>
              </a:ext>
            </a:extLst>
          </p:cNvPr>
          <p:cNvSpPr txBox="1"/>
          <p:nvPr/>
        </p:nvSpPr>
        <p:spPr>
          <a:xfrm>
            <a:off x="2274546" y="400012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8C4BD5B8-8791-8783-0705-AE80995F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4" t="54468" r="14220" b="24795"/>
          <a:stretch/>
        </p:blipFill>
        <p:spPr>
          <a:xfrm>
            <a:off x="7508704" y="1466225"/>
            <a:ext cx="1378425" cy="35484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35D608E-0811-F30A-D3C0-3B1634DD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4" t="75206" r="14220" b="-3122"/>
          <a:stretch/>
        </p:blipFill>
        <p:spPr>
          <a:xfrm>
            <a:off x="2502953" y="1296423"/>
            <a:ext cx="1378425" cy="477671"/>
          </a:xfrm>
          <a:prstGeom prst="rect">
            <a:avLst/>
          </a:prstGeom>
        </p:spPr>
      </p:pic>
      <p:sp>
        <p:nvSpPr>
          <p:cNvPr id="35" name="سهم: لليسار 34">
            <a:extLst>
              <a:ext uri="{FF2B5EF4-FFF2-40B4-BE49-F238E27FC236}">
                <a16:creationId xmlns:a16="http://schemas.microsoft.com/office/drawing/2014/main" id="{9E445AC7-893E-5450-2D02-6C1FD0756BF0}"/>
              </a:ext>
            </a:extLst>
          </p:cNvPr>
          <p:cNvSpPr/>
          <p:nvPr/>
        </p:nvSpPr>
        <p:spPr>
          <a:xfrm>
            <a:off x="6591753" y="2039819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2186A16-F4E2-2017-0283-1576261CD1E8}"/>
              </a:ext>
            </a:extLst>
          </p:cNvPr>
          <p:cNvSpPr txBox="1"/>
          <p:nvPr/>
        </p:nvSpPr>
        <p:spPr>
          <a:xfrm>
            <a:off x="5534929" y="18210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ص=3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2F28E7B-792B-096D-1F35-690BAF01E65B}"/>
              </a:ext>
            </a:extLst>
          </p:cNvPr>
          <p:cNvSpPr txBox="1"/>
          <p:nvPr/>
        </p:nvSpPr>
        <p:spPr>
          <a:xfrm>
            <a:off x="1665213" y="171307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س= -4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FDA7DD7-4AC5-3F7E-D5B4-A92E25CA42D3}"/>
              </a:ext>
            </a:extLst>
          </p:cNvPr>
          <p:cNvSpPr txBox="1"/>
          <p:nvPr/>
        </p:nvSpPr>
        <p:spPr>
          <a:xfrm>
            <a:off x="7796270" y="33528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4634C39-9847-5459-C28E-07EF1D14DBC7}"/>
              </a:ext>
            </a:extLst>
          </p:cNvPr>
          <p:cNvSpPr txBox="1"/>
          <p:nvPr/>
        </p:nvSpPr>
        <p:spPr>
          <a:xfrm>
            <a:off x="7159110" y="33955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5507437-01DC-EBF2-22FF-65C686532855}"/>
              </a:ext>
            </a:extLst>
          </p:cNvPr>
          <p:cNvSpPr txBox="1"/>
          <p:nvPr/>
        </p:nvSpPr>
        <p:spPr>
          <a:xfrm>
            <a:off x="6521951" y="336136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E562850-5C60-4EF5-80E2-19C1154A6B5D}"/>
              </a:ext>
            </a:extLst>
          </p:cNvPr>
          <p:cNvSpPr txBox="1"/>
          <p:nvPr/>
        </p:nvSpPr>
        <p:spPr>
          <a:xfrm>
            <a:off x="3121191" y="323263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10D73FA-C947-5DD8-9890-8F02FBEB9793}"/>
              </a:ext>
            </a:extLst>
          </p:cNvPr>
          <p:cNvSpPr txBox="1"/>
          <p:nvPr/>
        </p:nvSpPr>
        <p:spPr>
          <a:xfrm>
            <a:off x="2431981" y="32465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47001D2-24DF-2A75-9940-0E1C543732D7}"/>
              </a:ext>
            </a:extLst>
          </p:cNvPr>
          <p:cNvSpPr txBox="1"/>
          <p:nvPr/>
        </p:nvSpPr>
        <p:spPr>
          <a:xfrm>
            <a:off x="1852109" y="322174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FD920614-4F8C-33D6-558E-E73971741678}"/>
              </a:ext>
            </a:extLst>
          </p:cNvPr>
          <p:cNvSpPr txBox="1"/>
          <p:nvPr/>
        </p:nvSpPr>
        <p:spPr>
          <a:xfrm>
            <a:off x="5437692" y="59558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124D09-F3DF-6637-D1D5-F5D6BFB5CDAF}"/>
              </a:ext>
            </a:extLst>
          </p:cNvPr>
          <p:cNvSpPr txBox="1"/>
          <p:nvPr/>
        </p:nvSpPr>
        <p:spPr>
          <a:xfrm>
            <a:off x="6045653" y="598439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C9ED032-7DFA-B84B-1215-123C55DEA5CB}"/>
              </a:ext>
            </a:extLst>
          </p:cNvPr>
          <p:cNvSpPr txBox="1"/>
          <p:nvPr/>
        </p:nvSpPr>
        <p:spPr>
          <a:xfrm>
            <a:off x="4954462" y="595581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1818FB3-5481-79E4-2BE1-BD3AC9436D18}"/>
              </a:ext>
            </a:extLst>
          </p:cNvPr>
          <p:cNvSpPr txBox="1"/>
          <p:nvPr/>
        </p:nvSpPr>
        <p:spPr>
          <a:xfrm>
            <a:off x="2441521" y="543799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6FDDFC1-8D18-912B-78FF-AEEA62FC93C4}"/>
              </a:ext>
            </a:extLst>
          </p:cNvPr>
          <p:cNvSpPr txBox="1"/>
          <p:nvPr/>
        </p:nvSpPr>
        <p:spPr>
          <a:xfrm>
            <a:off x="2696607" y="55132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AE84CE4-099D-39CD-654D-6E75DB5CBD32}"/>
              </a:ext>
            </a:extLst>
          </p:cNvPr>
          <p:cNvSpPr txBox="1"/>
          <p:nvPr/>
        </p:nvSpPr>
        <p:spPr>
          <a:xfrm>
            <a:off x="1973064" y="545671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95A1B791-248F-6A21-9988-467B76966DFE}"/>
              </a:ext>
            </a:extLst>
          </p:cNvPr>
          <p:cNvSpPr txBox="1"/>
          <p:nvPr/>
        </p:nvSpPr>
        <p:spPr>
          <a:xfrm>
            <a:off x="1067950" y="549252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A2A1B7B2-D70C-13C9-F55D-0BDF7A9EB27D}"/>
              </a:ext>
            </a:extLst>
          </p:cNvPr>
          <p:cNvSpPr txBox="1"/>
          <p:nvPr/>
        </p:nvSpPr>
        <p:spPr>
          <a:xfrm>
            <a:off x="1501797" y="547452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ED22B1A-4442-93C4-A996-792376E3267A}"/>
              </a:ext>
            </a:extLst>
          </p:cNvPr>
          <p:cNvSpPr txBox="1"/>
          <p:nvPr/>
        </p:nvSpPr>
        <p:spPr>
          <a:xfrm>
            <a:off x="696381" y="546106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FFFBA78-7E54-954D-0C1E-8C0FB5A9FBD1}"/>
              </a:ext>
            </a:extLst>
          </p:cNvPr>
          <p:cNvSpPr txBox="1"/>
          <p:nvPr/>
        </p:nvSpPr>
        <p:spPr>
          <a:xfrm>
            <a:off x="2376112" y="570734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1EC35B6-4465-E2CA-577D-309C26937A28}"/>
              </a:ext>
            </a:extLst>
          </p:cNvPr>
          <p:cNvSpPr txBox="1"/>
          <p:nvPr/>
        </p:nvSpPr>
        <p:spPr>
          <a:xfrm>
            <a:off x="2444248" y="49009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CAB128-6666-0583-D2E7-62582EC79BCA}"/>
              </a:ext>
            </a:extLst>
          </p:cNvPr>
          <p:cNvSpPr txBox="1"/>
          <p:nvPr/>
        </p:nvSpPr>
        <p:spPr>
          <a:xfrm>
            <a:off x="5339202" y="539765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D664DF0-A363-7219-EF01-7858F93C611A}"/>
              </a:ext>
            </a:extLst>
          </p:cNvPr>
          <p:cNvSpPr txBox="1"/>
          <p:nvPr/>
        </p:nvSpPr>
        <p:spPr>
          <a:xfrm>
            <a:off x="5375600" y="50273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1061794-B613-E721-5FE7-5557EA369F61}"/>
              </a:ext>
            </a:extLst>
          </p:cNvPr>
          <p:cNvSpPr txBox="1"/>
          <p:nvPr/>
        </p:nvSpPr>
        <p:spPr>
          <a:xfrm>
            <a:off x="5418253" y="46651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338F9566-5DF0-5FBE-4D08-FBE74B049C07}"/>
              </a:ext>
            </a:extLst>
          </p:cNvPr>
          <p:cNvSpPr/>
          <p:nvPr/>
        </p:nvSpPr>
        <p:spPr>
          <a:xfrm>
            <a:off x="5662822" y="4831945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B4F34A43-67EB-4A29-4BE8-43626B8588A1}"/>
              </a:ext>
            </a:extLst>
          </p:cNvPr>
          <p:cNvSpPr/>
          <p:nvPr/>
        </p:nvSpPr>
        <p:spPr>
          <a:xfrm>
            <a:off x="5179936" y="4847939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13BBA910-8650-7087-81BF-FCCBFDFA177E}"/>
              </a:ext>
            </a:extLst>
          </p:cNvPr>
          <p:cNvSpPr/>
          <p:nvPr/>
        </p:nvSpPr>
        <p:spPr>
          <a:xfrm>
            <a:off x="6089032" y="4865028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F3826C55-61C3-3FD7-03E0-134FEADC99E5}"/>
              </a:ext>
            </a:extLst>
          </p:cNvPr>
          <p:cNvSpPr/>
          <p:nvPr/>
        </p:nvSpPr>
        <p:spPr>
          <a:xfrm>
            <a:off x="969719" y="584316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E002763D-D7A3-FBBB-AF75-D60ABDC56468}"/>
              </a:ext>
            </a:extLst>
          </p:cNvPr>
          <p:cNvSpPr/>
          <p:nvPr/>
        </p:nvSpPr>
        <p:spPr>
          <a:xfrm>
            <a:off x="969719" y="543771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E5E4684C-42D8-96BD-0105-04D3791FA201}"/>
              </a:ext>
            </a:extLst>
          </p:cNvPr>
          <p:cNvSpPr/>
          <p:nvPr/>
        </p:nvSpPr>
        <p:spPr>
          <a:xfrm>
            <a:off x="957807" y="5052601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9" grpId="0"/>
      <p:bldP spid="20" grpId="0"/>
      <p:bldP spid="23" grpId="0"/>
      <p:bldP spid="24" grpId="0"/>
      <p:bldP spid="26" grpId="0"/>
      <p:bldP spid="27" grpId="0"/>
      <p:bldP spid="31" grpId="0"/>
      <p:bldP spid="32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 animBg="1"/>
      <p:bldP spid="60" grpId="0" animBg="1"/>
      <p:bldP spid="62" grpId="0" animBg="1"/>
      <p:bldP spid="65" grpId="0" animBg="1"/>
      <p:bldP spid="66" grpId="0" animBg="1"/>
      <p:bldP spid="6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-62509" y="893300"/>
            <a:ext cx="9206509" cy="5479366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65920" y="1435489"/>
            <a:ext cx="194316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الثالثة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7E52BC-D433-6B22-53AC-12737B0A805E}"/>
              </a:ext>
            </a:extLst>
          </p:cNvPr>
          <p:cNvSpPr/>
          <p:nvPr/>
        </p:nvSpPr>
        <p:spPr>
          <a:xfrm>
            <a:off x="3147868" y="1623162"/>
            <a:ext cx="2547492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المتباينات</a:t>
            </a:r>
            <a:endParaRPr lang="ar-SA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873E9D-B17E-20CB-369E-E14179B9D786}"/>
              </a:ext>
            </a:extLst>
          </p:cNvPr>
          <p:cNvSpPr txBox="1"/>
          <p:nvPr/>
        </p:nvSpPr>
        <p:spPr>
          <a:xfrm rot="20451114">
            <a:off x="6247655" y="2087560"/>
            <a:ext cx="1737976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ar-KW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( 5 -  1  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7DDD36-BB3F-14AF-D47A-DCCB9F06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91" y="2928390"/>
            <a:ext cx="2462543" cy="304196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119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B611561C-C686-8EA4-2B95-0D413CBF774B}"/>
              </a:ext>
            </a:extLst>
          </p:cNvPr>
          <p:cNvCxnSpPr>
            <a:cxnSpLocks/>
          </p:cNvCxnSpPr>
          <p:nvPr/>
        </p:nvCxnSpPr>
        <p:spPr>
          <a:xfrm>
            <a:off x="4557269" y="4096345"/>
            <a:ext cx="2250694" cy="1850155"/>
          </a:xfrm>
          <a:prstGeom prst="straightConnector1">
            <a:avLst/>
          </a:prstGeom>
          <a:ln w="28575">
            <a:solidFill>
              <a:srgbClr val="3333C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AF78C25-B112-152E-EDD1-AC3FBD9718A9}"/>
              </a:ext>
            </a:extLst>
          </p:cNvPr>
          <p:cNvGrpSpPr/>
          <p:nvPr/>
        </p:nvGrpSpPr>
        <p:grpSpPr>
          <a:xfrm>
            <a:off x="1382406" y="246465"/>
            <a:ext cx="6758923" cy="596809"/>
            <a:chOff x="2047163" y="157539"/>
            <a:chExt cx="6758923" cy="5968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77DB2902-0921-19CE-F616-AA653A354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009" t="51910" r="1009" b="-2766"/>
            <a:stretch/>
          </p:blipFill>
          <p:spPr>
            <a:xfrm>
              <a:off x="2544024" y="252482"/>
              <a:ext cx="4055952" cy="501866"/>
            </a:xfrm>
            <a:prstGeom prst="rect">
              <a:avLst/>
            </a:prstGeom>
          </p:spPr>
        </p:pic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47439B03-25BE-48B2-33BB-56F787D09DCC}"/>
                </a:ext>
              </a:extLst>
            </p:cNvPr>
            <p:cNvSpPr/>
            <p:nvPr/>
          </p:nvSpPr>
          <p:spPr>
            <a:xfrm>
              <a:off x="2047163" y="157539"/>
              <a:ext cx="6758923" cy="59680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4467590-E861-F894-A5E6-2AF9A8D02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35" t="-1314" b="67564"/>
            <a:stretch/>
          </p:blipFill>
          <p:spPr>
            <a:xfrm>
              <a:off x="6747177" y="205010"/>
              <a:ext cx="1477239" cy="501866"/>
            </a:xfrm>
            <a:prstGeom prst="rect">
              <a:avLst/>
            </a:prstGeom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47AFF8-5447-1951-8932-6F062AFE3121}"/>
              </a:ext>
            </a:extLst>
          </p:cNvPr>
          <p:cNvSpPr txBox="1"/>
          <p:nvPr/>
        </p:nvSpPr>
        <p:spPr>
          <a:xfrm>
            <a:off x="4747079" y="79157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9B76EF4-8661-FFA8-C0C9-253189155726}"/>
              </a:ext>
            </a:extLst>
          </p:cNvPr>
          <p:cNvSpPr txBox="1"/>
          <p:nvPr/>
        </p:nvSpPr>
        <p:spPr>
          <a:xfrm>
            <a:off x="7083716" y="1433584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51FE4A6-9E3F-9C21-70CC-61DEE974C4EB}"/>
              </a:ext>
            </a:extLst>
          </p:cNvPr>
          <p:cNvSpPr txBox="1"/>
          <p:nvPr/>
        </p:nvSpPr>
        <p:spPr>
          <a:xfrm>
            <a:off x="6341525" y="194635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3733479D-D44B-6373-CF7A-698395607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00680"/>
              </p:ext>
            </p:extLst>
          </p:nvPr>
        </p:nvGraphicFramePr>
        <p:xfrm>
          <a:off x="6079909" y="251628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1571D24-CA9A-7988-6D7C-817720BDCDDE}"/>
              </a:ext>
            </a:extLst>
          </p:cNvPr>
          <p:cNvSpPr txBox="1"/>
          <p:nvPr/>
        </p:nvSpPr>
        <p:spPr>
          <a:xfrm>
            <a:off x="7925491" y="342778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0383EAA-22DA-4C9D-1F2F-95B017EA9A80}"/>
              </a:ext>
            </a:extLst>
          </p:cNvPr>
          <p:cNvSpPr txBox="1"/>
          <p:nvPr/>
        </p:nvSpPr>
        <p:spPr>
          <a:xfrm>
            <a:off x="6345467" y="3427781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3D5CAA1-99FC-7E75-D400-54442C4B3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77430"/>
              </p:ext>
            </p:extLst>
          </p:nvPr>
        </p:nvGraphicFramePr>
        <p:xfrm>
          <a:off x="4574511" y="4139452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63760747-70A8-4CFF-E0BC-C617558E82C5}"/>
              </a:ext>
            </a:extLst>
          </p:cNvPr>
          <p:cNvCxnSpPr>
            <a:cxnSpLocks/>
          </p:cNvCxnSpPr>
          <p:nvPr/>
        </p:nvCxnSpPr>
        <p:spPr>
          <a:xfrm>
            <a:off x="4568728" y="5612512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6AF8E024-9CEE-9B22-4905-276DF453D241}"/>
              </a:ext>
            </a:extLst>
          </p:cNvPr>
          <p:cNvCxnSpPr>
            <a:cxnSpLocks/>
          </p:cNvCxnSpPr>
          <p:nvPr/>
        </p:nvCxnSpPr>
        <p:spPr>
          <a:xfrm flipV="1">
            <a:off x="5447731" y="3721640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A829258-3291-CAC4-6DFE-D0C1606FFE4A}"/>
              </a:ext>
            </a:extLst>
          </p:cNvPr>
          <p:cNvSpPr txBox="1"/>
          <p:nvPr/>
        </p:nvSpPr>
        <p:spPr>
          <a:xfrm>
            <a:off x="7748273" y="528665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173EA74-6FB1-D338-26A9-FDFFACA8BE09}"/>
              </a:ext>
            </a:extLst>
          </p:cNvPr>
          <p:cNvSpPr txBox="1"/>
          <p:nvPr/>
        </p:nvSpPr>
        <p:spPr>
          <a:xfrm>
            <a:off x="5059825" y="347493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سهم: لليسار 17">
            <a:extLst>
              <a:ext uri="{FF2B5EF4-FFF2-40B4-BE49-F238E27FC236}">
                <a16:creationId xmlns:a16="http://schemas.microsoft.com/office/drawing/2014/main" id="{97532D4C-3783-92C3-ACFC-B18FB663562B}"/>
              </a:ext>
            </a:extLst>
          </p:cNvPr>
          <p:cNvSpPr/>
          <p:nvPr/>
        </p:nvSpPr>
        <p:spPr>
          <a:xfrm>
            <a:off x="6319327" y="1575640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A8CCB2-7FEF-CA60-E0DE-FD3D6AA8CB9A}"/>
              </a:ext>
            </a:extLst>
          </p:cNvPr>
          <p:cNvSpPr txBox="1"/>
          <p:nvPr/>
        </p:nvSpPr>
        <p:spPr>
          <a:xfrm>
            <a:off x="5165266" y="54916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AA39E75-6679-93CF-F546-42DAF234C7AB}"/>
              </a:ext>
            </a:extLst>
          </p:cNvPr>
          <p:cNvSpPr txBox="1"/>
          <p:nvPr/>
        </p:nvSpPr>
        <p:spPr>
          <a:xfrm>
            <a:off x="5773227" y="55202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E6A13F1-9856-0780-E0B1-5EE4AD2DAAC6}"/>
              </a:ext>
            </a:extLst>
          </p:cNvPr>
          <p:cNvSpPr txBox="1"/>
          <p:nvPr/>
        </p:nvSpPr>
        <p:spPr>
          <a:xfrm>
            <a:off x="4682036" y="549163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25B4C8C-0770-2E48-7498-5D8675D2C982}"/>
              </a:ext>
            </a:extLst>
          </p:cNvPr>
          <p:cNvSpPr txBox="1"/>
          <p:nvPr/>
        </p:nvSpPr>
        <p:spPr>
          <a:xfrm>
            <a:off x="4572000" y="1342484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4س + ص = 8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E72185B-D542-7F4D-2568-91694B113B2C}"/>
              </a:ext>
            </a:extLst>
          </p:cNvPr>
          <p:cNvSpPr txBox="1"/>
          <p:nvPr/>
        </p:nvSpPr>
        <p:spPr>
          <a:xfrm>
            <a:off x="7544870" y="288863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954461C-C3A0-9D36-D16D-533812A7DCB3}"/>
              </a:ext>
            </a:extLst>
          </p:cNvPr>
          <p:cNvSpPr txBox="1"/>
          <p:nvPr/>
        </p:nvSpPr>
        <p:spPr>
          <a:xfrm>
            <a:off x="6889983" y="288863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D7B161F-B58B-F977-10DD-347969C1BEA9}"/>
              </a:ext>
            </a:extLst>
          </p:cNvPr>
          <p:cNvSpPr txBox="1"/>
          <p:nvPr/>
        </p:nvSpPr>
        <p:spPr>
          <a:xfrm>
            <a:off x="6236900" y="29117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AAB757B-A986-B3BE-E12E-4319B90FD511}"/>
              </a:ext>
            </a:extLst>
          </p:cNvPr>
          <p:cNvSpPr txBox="1"/>
          <p:nvPr/>
        </p:nvSpPr>
        <p:spPr>
          <a:xfrm>
            <a:off x="5027093" y="420088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6BDA0C4-56B9-9E29-66BC-D3209566D7D1}"/>
              </a:ext>
            </a:extLst>
          </p:cNvPr>
          <p:cNvSpPr txBox="1"/>
          <p:nvPr/>
        </p:nvSpPr>
        <p:spPr>
          <a:xfrm>
            <a:off x="5135533" y="456436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8AFB74D-0933-87ED-BBDA-6ECE0B5A8B81}"/>
              </a:ext>
            </a:extLst>
          </p:cNvPr>
          <p:cNvSpPr txBox="1"/>
          <p:nvPr/>
        </p:nvSpPr>
        <p:spPr>
          <a:xfrm>
            <a:off x="5124999" y="495082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88DD5C62-EB96-1FE2-884F-E41AD8AF9814}"/>
              </a:ext>
            </a:extLst>
          </p:cNvPr>
          <p:cNvSpPr/>
          <p:nvPr/>
        </p:nvSpPr>
        <p:spPr>
          <a:xfrm>
            <a:off x="4920486" y="4370729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02F6D740-8885-28F8-1861-E7D48F251388}"/>
              </a:ext>
            </a:extLst>
          </p:cNvPr>
          <p:cNvSpPr/>
          <p:nvPr/>
        </p:nvSpPr>
        <p:spPr>
          <a:xfrm>
            <a:off x="5386205" y="4743598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5F1C4DC8-EB14-331D-2C61-D01EFF93D5E5}"/>
              </a:ext>
            </a:extLst>
          </p:cNvPr>
          <p:cNvSpPr/>
          <p:nvPr/>
        </p:nvSpPr>
        <p:spPr>
          <a:xfrm>
            <a:off x="5813750" y="5109955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271563AB-1726-30D6-2C0D-68A8DD4B9378}"/>
              </a:ext>
            </a:extLst>
          </p:cNvPr>
          <p:cNvCxnSpPr>
            <a:cxnSpLocks/>
          </p:cNvCxnSpPr>
          <p:nvPr/>
        </p:nvCxnSpPr>
        <p:spPr>
          <a:xfrm>
            <a:off x="4353636" y="1377140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913597B-D6E5-A3B0-4BB6-A0D1CE973A42}"/>
              </a:ext>
            </a:extLst>
          </p:cNvPr>
          <p:cNvSpPr txBox="1"/>
          <p:nvPr/>
        </p:nvSpPr>
        <p:spPr>
          <a:xfrm>
            <a:off x="1875033" y="1181411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3393E9B-1F0C-52ED-218F-0BC85ECE15D8}"/>
              </a:ext>
            </a:extLst>
          </p:cNvPr>
          <p:cNvSpPr txBox="1"/>
          <p:nvPr/>
        </p:nvSpPr>
        <p:spPr>
          <a:xfrm>
            <a:off x="1096527" y="158152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A1DA150-AB41-AE92-08DD-30DBF3A05261}"/>
              </a:ext>
            </a:extLst>
          </p:cNvPr>
          <p:cNvSpPr txBox="1"/>
          <p:nvPr/>
        </p:nvSpPr>
        <p:spPr>
          <a:xfrm>
            <a:off x="2202349" y="2054620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4س + ص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8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3EB05C7-7178-72FB-F2D0-7684B676488B}"/>
              </a:ext>
            </a:extLst>
          </p:cNvPr>
          <p:cNvSpPr txBox="1"/>
          <p:nvPr/>
        </p:nvSpPr>
        <p:spPr>
          <a:xfrm>
            <a:off x="2204217" y="2656292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4×0 + 1×0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8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AF09D37-B5EA-7188-D69B-BA090E7A9ACE}"/>
              </a:ext>
            </a:extLst>
          </p:cNvPr>
          <p:cNvSpPr txBox="1"/>
          <p:nvPr/>
        </p:nvSpPr>
        <p:spPr>
          <a:xfrm>
            <a:off x="3148088" y="3166171"/>
            <a:ext cx="8015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8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A128EB3-7F97-7FB6-CAFC-2E1F743F0297}"/>
              </a:ext>
            </a:extLst>
          </p:cNvPr>
          <p:cNvSpPr txBox="1"/>
          <p:nvPr/>
        </p:nvSpPr>
        <p:spPr>
          <a:xfrm>
            <a:off x="1113911" y="3221184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صحيحة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11A9E28B-CCDB-C460-EF6C-72CB55E3B284}"/>
                  </a:ext>
                </a:extLst>
              </p:cNvPr>
              <p:cNvSpPr txBox="1"/>
              <p:nvPr/>
            </p:nvSpPr>
            <p:spPr>
              <a:xfrm>
                <a:off x="1049103" y="3975241"/>
                <a:ext cx="2757486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11A9E28B-CCDB-C460-EF6C-72CB55E3B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03" y="3975241"/>
                <a:ext cx="2757486" cy="400110"/>
              </a:xfrm>
              <a:prstGeom prst="rect">
                <a:avLst/>
              </a:prstGeom>
              <a:blipFill>
                <a:blip r:embed="rId4"/>
                <a:stretch>
                  <a:fillRect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9D641BB7-D291-528B-06FC-275ACFE51847}"/>
              </a:ext>
            </a:extLst>
          </p:cNvPr>
          <p:cNvGrpSpPr/>
          <p:nvPr/>
        </p:nvGrpSpPr>
        <p:grpSpPr>
          <a:xfrm>
            <a:off x="4568728" y="4431940"/>
            <a:ext cx="1769971" cy="1480364"/>
            <a:chOff x="4555556" y="4461517"/>
            <a:chExt cx="1769971" cy="1480364"/>
          </a:xfrm>
        </p:grpSpPr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94A96885-FD79-BB0B-821F-7C58A7239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007" y="5353896"/>
              <a:ext cx="745612" cy="5565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91A39F5C-8ABD-06A6-BCC0-1E2D67F5D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7088" y="5015312"/>
              <a:ext cx="1012055" cy="830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4BB4FD63-1237-87AF-DE3F-1B1CCD821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556" y="4624163"/>
              <a:ext cx="645553" cy="503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DC9CBED3-BA5E-C279-C554-DA676EC24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1838" y="4461517"/>
              <a:ext cx="393371" cy="3432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893C95CF-B6C8-E725-462A-235B43049F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1063" y="4872493"/>
              <a:ext cx="825611" cy="6946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A38D124D-D603-AAAC-4E85-A80461366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8772" y="5229664"/>
              <a:ext cx="890471" cy="712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DDDFDBF1-5559-983B-A676-A47213F910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1062" y="5572708"/>
              <a:ext cx="464465" cy="3511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BA428410-C7E4-A496-F3F9-5BD8A7306221}"/>
              </a:ext>
            </a:extLst>
          </p:cNvPr>
          <p:cNvSpPr/>
          <p:nvPr/>
        </p:nvSpPr>
        <p:spPr>
          <a:xfrm rot="2045721">
            <a:off x="4462816" y="4996992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منطقة الحل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7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E3AF3DFB-8865-C517-F4FC-3B93251BBCFA}"/>
              </a:ext>
            </a:extLst>
          </p:cNvPr>
          <p:cNvCxnSpPr>
            <a:cxnSpLocks/>
          </p:cNvCxnSpPr>
          <p:nvPr/>
        </p:nvCxnSpPr>
        <p:spPr>
          <a:xfrm flipH="1">
            <a:off x="4655068" y="4071208"/>
            <a:ext cx="2104054" cy="1830518"/>
          </a:xfrm>
          <a:prstGeom prst="straightConnector1">
            <a:avLst/>
          </a:prstGeom>
          <a:ln w="28575">
            <a:solidFill>
              <a:srgbClr val="33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CDCA7D3-B533-C70B-89E0-01FF62D84575}"/>
              </a:ext>
            </a:extLst>
          </p:cNvPr>
          <p:cNvGrpSpPr/>
          <p:nvPr/>
        </p:nvGrpSpPr>
        <p:grpSpPr>
          <a:xfrm>
            <a:off x="1367617" y="193082"/>
            <a:ext cx="6380656" cy="596809"/>
            <a:chOff x="1367618" y="219765"/>
            <a:chExt cx="6380656" cy="5968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9CF7AC5-F574-F952-4C31-BBE4A494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343"/>
            <a:stretch/>
          </p:blipFill>
          <p:spPr>
            <a:xfrm>
              <a:off x="1771774" y="255365"/>
              <a:ext cx="4237022" cy="461665"/>
            </a:xfrm>
            <a:prstGeom prst="rect">
              <a:avLst/>
            </a:prstGeom>
          </p:spPr>
        </p:pic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999C331-F67C-E7E1-AA6C-47D203CC0D2F}"/>
                </a:ext>
              </a:extLst>
            </p:cNvPr>
            <p:cNvGrpSpPr/>
            <p:nvPr/>
          </p:nvGrpSpPr>
          <p:grpSpPr>
            <a:xfrm>
              <a:off x="1367618" y="219765"/>
              <a:ext cx="6380656" cy="596809"/>
              <a:chOff x="2047164" y="157539"/>
              <a:chExt cx="6380656" cy="596809"/>
            </a:xfrm>
          </p:grpSpPr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6EE773A6-3618-842F-E69C-782E349A2927}"/>
                  </a:ext>
                </a:extLst>
              </p:cNvPr>
              <p:cNvSpPr/>
              <p:nvPr/>
            </p:nvSpPr>
            <p:spPr>
              <a:xfrm>
                <a:off x="2047164" y="157539"/>
                <a:ext cx="6380656" cy="59680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صورة 6">
                <a:extLst>
                  <a:ext uri="{FF2B5EF4-FFF2-40B4-BE49-F238E27FC236}">
                    <a16:creationId xmlns:a16="http://schemas.microsoft.com/office/drawing/2014/main" id="{E58560D8-8517-56C9-4D24-49208088DF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35" t="-1314" b="67564"/>
              <a:stretch/>
            </p:blipFill>
            <p:spPr>
              <a:xfrm>
                <a:off x="6747177" y="205010"/>
                <a:ext cx="1477239" cy="501866"/>
              </a:xfrm>
              <a:prstGeom prst="rect">
                <a:avLst/>
              </a:prstGeom>
            </p:spPr>
          </p:pic>
        </p:grp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9D565-CA42-1A57-DE54-8C09F9D43E2F}"/>
              </a:ext>
            </a:extLst>
          </p:cNvPr>
          <p:cNvSpPr txBox="1"/>
          <p:nvPr/>
        </p:nvSpPr>
        <p:spPr>
          <a:xfrm>
            <a:off x="4747079" y="79157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88BE8D-63B1-F88C-7795-5E7EF45AEFDF}"/>
              </a:ext>
            </a:extLst>
          </p:cNvPr>
          <p:cNvSpPr txBox="1"/>
          <p:nvPr/>
        </p:nvSpPr>
        <p:spPr>
          <a:xfrm>
            <a:off x="7327061" y="140893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6F3E96-1774-D25C-9A57-0F878BFDE658}"/>
              </a:ext>
            </a:extLst>
          </p:cNvPr>
          <p:cNvSpPr txBox="1"/>
          <p:nvPr/>
        </p:nvSpPr>
        <p:spPr>
          <a:xfrm>
            <a:off x="6341525" y="194635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D729731B-9D02-B1F9-386E-BEBB595CC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89706"/>
              </p:ext>
            </p:extLst>
          </p:nvPr>
        </p:nvGraphicFramePr>
        <p:xfrm>
          <a:off x="6079909" y="251628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BCD46F-7FFD-BE0C-82A7-EBBF95DF978F}"/>
              </a:ext>
            </a:extLst>
          </p:cNvPr>
          <p:cNvSpPr txBox="1"/>
          <p:nvPr/>
        </p:nvSpPr>
        <p:spPr>
          <a:xfrm>
            <a:off x="7925491" y="342778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F09293D-50A8-4AE2-0958-DA1D4BFFA21F}"/>
              </a:ext>
            </a:extLst>
          </p:cNvPr>
          <p:cNvSpPr txBox="1"/>
          <p:nvPr/>
        </p:nvSpPr>
        <p:spPr>
          <a:xfrm>
            <a:off x="6345467" y="342778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متقطع 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FDA269D5-6720-39CA-15F0-E9810C74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98659"/>
              </p:ext>
            </p:extLst>
          </p:nvPr>
        </p:nvGraphicFramePr>
        <p:xfrm>
          <a:off x="4573005" y="4123737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A75060C7-CF5C-339E-BB41-455F206C47C1}"/>
              </a:ext>
            </a:extLst>
          </p:cNvPr>
          <p:cNvCxnSpPr>
            <a:cxnSpLocks/>
          </p:cNvCxnSpPr>
          <p:nvPr/>
        </p:nvCxnSpPr>
        <p:spPr>
          <a:xfrm>
            <a:off x="4563735" y="5554485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74039C9D-E8DD-EC04-413E-A1ECD37D4D42}"/>
              </a:ext>
            </a:extLst>
          </p:cNvPr>
          <p:cNvCxnSpPr>
            <a:cxnSpLocks/>
          </p:cNvCxnSpPr>
          <p:nvPr/>
        </p:nvCxnSpPr>
        <p:spPr>
          <a:xfrm flipV="1">
            <a:off x="5888248" y="3713730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70DCADF-D09A-0B51-BFCC-82DA2E9F3F51}"/>
              </a:ext>
            </a:extLst>
          </p:cNvPr>
          <p:cNvSpPr txBox="1"/>
          <p:nvPr/>
        </p:nvSpPr>
        <p:spPr>
          <a:xfrm>
            <a:off x="7748273" y="528665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F292935-5256-052F-0A85-55FC928F7A0D}"/>
              </a:ext>
            </a:extLst>
          </p:cNvPr>
          <p:cNvSpPr txBox="1"/>
          <p:nvPr/>
        </p:nvSpPr>
        <p:spPr>
          <a:xfrm>
            <a:off x="5454311" y="34057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BDE0A698-E306-73CF-89CD-C1C558C0DACA}"/>
              </a:ext>
            </a:extLst>
          </p:cNvPr>
          <p:cNvSpPr/>
          <p:nvPr/>
        </p:nvSpPr>
        <p:spPr>
          <a:xfrm>
            <a:off x="6669214" y="1592541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3F2EEA5-2D4B-94A6-E7DE-3D4196FC0280}"/>
              </a:ext>
            </a:extLst>
          </p:cNvPr>
          <p:cNvCxnSpPr>
            <a:cxnSpLocks/>
          </p:cNvCxnSpPr>
          <p:nvPr/>
        </p:nvCxnSpPr>
        <p:spPr>
          <a:xfrm>
            <a:off x="4353636" y="1377140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6E99DA-1F6D-8EAF-1A2E-CABA0653D215}"/>
              </a:ext>
            </a:extLst>
          </p:cNvPr>
          <p:cNvSpPr txBox="1"/>
          <p:nvPr/>
        </p:nvSpPr>
        <p:spPr>
          <a:xfrm>
            <a:off x="1875033" y="1181411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79E38FA-79FD-9D84-E337-F041BE655625}"/>
              </a:ext>
            </a:extLst>
          </p:cNvPr>
          <p:cNvSpPr txBox="1"/>
          <p:nvPr/>
        </p:nvSpPr>
        <p:spPr>
          <a:xfrm>
            <a:off x="1096527" y="158152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9D3D1B5-4B1F-9641-D0FD-70BFC6D3DED0}"/>
              </a:ext>
            </a:extLst>
          </p:cNvPr>
          <p:cNvSpPr txBox="1"/>
          <p:nvPr/>
        </p:nvSpPr>
        <p:spPr>
          <a:xfrm>
            <a:off x="1941410" y="2562477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-2×0 + 1×0 &gt; 4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38D4496-2C56-BA23-1215-B2A4C3C87655}"/>
              </a:ext>
            </a:extLst>
          </p:cNvPr>
          <p:cNvSpPr txBox="1"/>
          <p:nvPr/>
        </p:nvSpPr>
        <p:spPr>
          <a:xfrm>
            <a:off x="1270902" y="299909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خاطئة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327E8EFF-DCCE-B38D-22CE-D93875C1B00D}"/>
                  </a:ext>
                </a:extLst>
              </p:cNvPr>
              <p:cNvSpPr txBox="1"/>
              <p:nvPr/>
            </p:nvSpPr>
            <p:spPr>
              <a:xfrm>
                <a:off x="993337" y="3799777"/>
                <a:ext cx="2896948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</a:t>
                </a:r>
                <a:r>
                  <a:rPr lang="ar-KW" sz="2000" dirty="0">
                    <a:solidFill>
                      <a:srgbClr val="3333CC"/>
                    </a:solidFill>
                  </a:rPr>
                  <a:t>لا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327E8EFF-DCCE-B38D-22CE-D93875C1B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37" y="3799777"/>
                <a:ext cx="2896948" cy="400110"/>
              </a:xfrm>
              <a:prstGeom prst="rect">
                <a:avLst/>
              </a:prstGeom>
              <a:blipFill>
                <a:blip r:embed="rId4"/>
                <a:stretch>
                  <a:fillRect l="-1258"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54846F5-A1E7-086C-D928-A53B0716A78A}"/>
              </a:ext>
            </a:extLst>
          </p:cNvPr>
          <p:cNvSpPr txBox="1"/>
          <p:nvPr/>
        </p:nvSpPr>
        <p:spPr>
          <a:xfrm>
            <a:off x="4572000" y="1342484"/>
            <a:ext cx="210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-2س + ص = 4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D3AC46A-6CDB-73F7-7573-DAC6FCD4BD74}"/>
              </a:ext>
            </a:extLst>
          </p:cNvPr>
          <p:cNvSpPr txBox="1"/>
          <p:nvPr/>
        </p:nvSpPr>
        <p:spPr>
          <a:xfrm>
            <a:off x="7555125" y="290476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9793D38-EB23-2236-F00C-E0988B911D2A}"/>
              </a:ext>
            </a:extLst>
          </p:cNvPr>
          <p:cNvSpPr txBox="1"/>
          <p:nvPr/>
        </p:nvSpPr>
        <p:spPr>
          <a:xfrm>
            <a:off x="6889983" y="288863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5FE2D0C-9B37-7120-4633-E9FE249AC3F4}"/>
              </a:ext>
            </a:extLst>
          </p:cNvPr>
          <p:cNvSpPr txBox="1"/>
          <p:nvPr/>
        </p:nvSpPr>
        <p:spPr>
          <a:xfrm>
            <a:off x="6258624" y="289669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050FC64-87A1-8513-7305-A6C045178F73}"/>
              </a:ext>
            </a:extLst>
          </p:cNvPr>
          <p:cNvSpPr txBox="1"/>
          <p:nvPr/>
        </p:nvSpPr>
        <p:spPr>
          <a:xfrm>
            <a:off x="1972403" y="1956583"/>
            <a:ext cx="210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-2س + ص &gt; 4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0F28464-8F67-8C6A-347E-6489C7C0417A}"/>
              </a:ext>
            </a:extLst>
          </p:cNvPr>
          <p:cNvSpPr txBox="1"/>
          <p:nvPr/>
        </p:nvSpPr>
        <p:spPr>
          <a:xfrm>
            <a:off x="2890320" y="3027132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 &gt; 4</a:t>
            </a:r>
            <a:endParaRPr lang="en-US" sz="2400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1CF8A48-9090-52DE-028F-78D96ED7FC9E}"/>
              </a:ext>
            </a:extLst>
          </p:cNvPr>
          <p:cNvSpPr txBox="1"/>
          <p:nvPr/>
        </p:nvSpPr>
        <p:spPr>
          <a:xfrm>
            <a:off x="6211949" y="55475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F12B2F3E-EAE7-9A8D-2450-291A1E65E31A}"/>
              </a:ext>
            </a:extLst>
          </p:cNvPr>
          <p:cNvSpPr/>
          <p:nvPr/>
        </p:nvSpPr>
        <p:spPr>
          <a:xfrm rot="19177090">
            <a:off x="4136236" y="4385512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منطقة الحل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8A67E84-ECB1-E4F1-63F9-6162C5162F9B}"/>
              </a:ext>
            </a:extLst>
          </p:cNvPr>
          <p:cNvSpPr txBox="1"/>
          <p:nvPr/>
        </p:nvSpPr>
        <p:spPr>
          <a:xfrm>
            <a:off x="5095673" y="552137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A06B25F-2F6D-2C0A-1F6F-082F58C6917A}"/>
              </a:ext>
            </a:extLst>
          </p:cNvPr>
          <p:cNvSpPr txBox="1"/>
          <p:nvPr/>
        </p:nvSpPr>
        <p:spPr>
          <a:xfrm>
            <a:off x="5631689" y="54634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1572ACD-5131-600F-336B-EC15E6EA6808}"/>
              </a:ext>
            </a:extLst>
          </p:cNvPr>
          <p:cNvSpPr txBox="1"/>
          <p:nvPr/>
        </p:nvSpPr>
        <p:spPr>
          <a:xfrm>
            <a:off x="5565715" y="496249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4C44578-0A09-A842-FEDA-76A8480FE714}"/>
              </a:ext>
            </a:extLst>
          </p:cNvPr>
          <p:cNvSpPr txBox="1"/>
          <p:nvPr/>
        </p:nvSpPr>
        <p:spPr>
          <a:xfrm>
            <a:off x="5531955" y="455517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6F735CE-C4F2-DAD4-2B0C-F9BF63747F01}"/>
              </a:ext>
            </a:extLst>
          </p:cNvPr>
          <p:cNvSpPr txBox="1"/>
          <p:nvPr/>
        </p:nvSpPr>
        <p:spPr>
          <a:xfrm>
            <a:off x="5565715" y="42045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D5CF22F5-DFC2-0AFB-2A70-57533FDBD199}"/>
              </a:ext>
            </a:extLst>
          </p:cNvPr>
          <p:cNvSpPr/>
          <p:nvPr/>
        </p:nvSpPr>
        <p:spPr>
          <a:xfrm>
            <a:off x="6262597" y="4349098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E5DF6CDC-7B13-EFAB-1758-F3EAC43C3EEF}"/>
              </a:ext>
            </a:extLst>
          </p:cNvPr>
          <p:cNvSpPr/>
          <p:nvPr/>
        </p:nvSpPr>
        <p:spPr>
          <a:xfrm>
            <a:off x="5840052" y="4694366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2DA092D6-6EB5-6EC4-6643-0DC8AFB0BEB4}"/>
              </a:ext>
            </a:extLst>
          </p:cNvPr>
          <p:cNvSpPr/>
          <p:nvPr/>
        </p:nvSpPr>
        <p:spPr>
          <a:xfrm>
            <a:off x="5380520" y="5115199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69DA845D-5A13-F2BE-4986-B221FCBC00FF}"/>
              </a:ext>
            </a:extLst>
          </p:cNvPr>
          <p:cNvGrpSpPr/>
          <p:nvPr/>
        </p:nvGrpSpPr>
        <p:grpSpPr>
          <a:xfrm>
            <a:off x="4585635" y="4112222"/>
            <a:ext cx="1755890" cy="1578599"/>
            <a:chOff x="4369957" y="2307474"/>
            <a:chExt cx="1755890" cy="1578599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3AEA2B07-1C85-B7D0-3A81-3AC53EC24334}"/>
                </a:ext>
              </a:extLst>
            </p:cNvPr>
            <p:cNvGrpSpPr/>
            <p:nvPr/>
          </p:nvGrpSpPr>
          <p:grpSpPr>
            <a:xfrm rot="5400000">
              <a:off x="4353490" y="2323941"/>
              <a:ext cx="1578599" cy="1545665"/>
              <a:chOff x="4481253" y="2004592"/>
              <a:chExt cx="1578599" cy="1545665"/>
            </a:xfrm>
          </p:grpSpPr>
          <p:cxnSp>
            <p:nvCxnSpPr>
              <p:cNvPr id="55" name="رابط مستقيم 54">
                <a:extLst>
                  <a:ext uri="{FF2B5EF4-FFF2-40B4-BE49-F238E27FC236}">
                    <a16:creationId xmlns:a16="http://schemas.microsoft.com/office/drawing/2014/main" id="{113319A9-0355-3468-FBEB-739A9F5BC8E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272377" y="2976518"/>
                <a:ext cx="497168" cy="62123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مستقيم 55">
                <a:extLst>
                  <a:ext uri="{FF2B5EF4-FFF2-40B4-BE49-F238E27FC236}">
                    <a16:creationId xmlns:a16="http://schemas.microsoft.com/office/drawing/2014/main" id="{1EB517B7-AE1F-6F09-BEA7-C03125C19FC1}"/>
                  </a:ext>
                </a:extLst>
              </p:cNvPr>
              <p:cNvCxnSpPr>
                <a:cxnSpLocks/>
                <a:stCxn id="50" idx="7"/>
              </p:cNvCxnSpPr>
              <p:nvPr/>
            </p:nvCxnSpPr>
            <p:spPr>
              <a:xfrm rot="16200000" flipH="1" flipV="1">
                <a:off x="4557498" y="2550616"/>
                <a:ext cx="872961" cy="10254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رابط مستقيم 56">
                <a:extLst>
                  <a:ext uri="{FF2B5EF4-FFF2-40B4-BE49-F238E27FC236}">
                    <a16:creationId xmlns:a16="http://schemas.microsoft.com/office/drawing/2014/main" id="{F80F8C9B-5299-2C10-E138-84D30D11EF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26070" y="2167239"/>
                <a:ext cx="645553" cy="503757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B3D6A305-A96B-309C-A1A5-3DAB999DE72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533334" y="1989419"/>
                <a:ext cx="377217" cy="40756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E481EE72-6C2C-F985-1A7D-BA2B2DEDD9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544640" y="2352183"/>
                <a:ext cx="759161" cy="885935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72E44A8C-629C-A49D-2D87-A858DEDC14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9286" y="2772740"/>
                <a:ext cx="890471" cy="712217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B5B1798A-071E-F3EC-D80D-4CD43D4208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745136" y="3235540"/>
                <a:ext cx="263124" cy="36630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رابط مستقيم 67">
              <a:extLst>
                <a:ext uri="{FF2B5EF4-FFF2-40B4-BE49-F238E27FC236}">
                  <a16:creationId xmlns:a16="http://schemas.microsoft.com/office/drawing/2014/main" id="{49CF6135-469F-9D4B-F3A8-E2022E4DAA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5943" y="2333431"/>
              <a:ext cx="279904" cy="348965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4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 animBg="1"/>
      <p:bldP spid="21" grpId="0"/>
      <p:bldP spid="22" grpId="0"/>
      <p:bldP spid="23" grpId="0"/>
      <p:bldP spid="24" grpId="0"/>
      <p:bldP spid="25" grpId="0" animBg="1"/>
      <p:bldP spid="27" grpId="0"/>
      <p:bldP spid="28" grpId="0"/>
      <p:bldP spid="29" grpId="0"/>
      <p:bldP spid="30" grpId="0"/>
      <p:bldP spid="31" grpId="0"/>
      <p:bldP spid="33" grpId="0" animBg="1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81059EEE-613D-43D2-FC5E-4636AFBF1304}"/>
              </a:ext>
            </a:extLst>
          </p:cNvPr>
          <p:cNvGrpSpPr/>
          <p:nvPr/>
        </p:nvGrpSpPr>
        <p:grpSpPr>
          <a:xfrm>
            <a:off x="1367618" y="219765"/>
            <a:ext cx="6380656" cy="596809"/>
            <a:chOff x="1367618" y="219765"/>
            <a:chExt cx="6380656" cy="5968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05690B8-B17C-DF9B-3972-605A6C59E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873"/>
            <a:stretch/>
          </p:blipFill>
          <p:spPr>
            <a:xfrm>
              <a:off x="1743969" y="262168"/>
              <a:ext cx="3947311" cy="461666"/>
            </a:xfrm>
            <a:prstGeom prst="rect">
              <a:avLst/>
            </a:prstGeom>
          </p:spPr>
        </p:pic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6A64F20-D764-3E36-2528-B7AB0B6B54A8}"/>
                </a:ext>
              </a:extLst>
            </p:cNvPr>
            <p:cNvGrpSpPr/>
            <p:nvPr/>
          </p:nvGrpSpPr>
          <p:grpSpPr>
            <a:xfrm>
              <a:off x="1367618" y="219765"/>
              <a:ext cx="6380656" cy="596809"/>
              <a:chOff x="2047164" y="157539"/>
              <a:chExt cx="6380656" cy="596809"/>
            </a:xfrm>
          </p:grpSpPr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AAF45278-B5E3-31BC-B9DB-476A1C8D0C99}"/>
                  </a:ext>
                </a:extLst>
              </p:cNvPr>
              <p:cNvSpPr/>
              <p:nvPr/>
            </p:nvSpPr>
            <p:spPr>
              <a:xfrm>
                <a:off x="2047164" y="157539"/>
                <a:ext cx="6380656" cy="59680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0BFF0F3B-6623-9858-4475-2AFE95003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35" t="-1314" b="67564"/>
              <a:stretch/>
            </p:blipFill>
            <p:spPr>
              <a:xfrm>
                <a:off x="6747177" y="205010"/>
                <a:ext cx="1477239" cy="501866"/>
              </a:xfrm>
              <a:prstGeom prst="rect">
                <a:avLst/>
              </a:prstGeom>
            </p:spPr>
          </p:pic>
        </p:grp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A6A8F91-1285-594D-5385-EEC20AD321CB}"/>
              </a:ext>
            </a:extLst>
          </p:cNvPr>
          <p:cNvSpPr txBox="1"/>
          <p:nvPr/>
        </p:nvSpPr>
        <p:spPr>
          <a:xfrm>
            <a:off x="4747079" y="79157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15E9C2-E774-C20F-A42D-DF649012597C}"/>
              </a:ext>
            </a:extLst>
          </p:cNvPr>
          <p:cNvSpPr txBox="1"/>
          <p:nvPr/>
        </p:nvSpPr>
        <p:spPr>
          <a:xfrm>
            <a:off x="7327061" y="140893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161A8B-4ED1-96AF-E0FE-ABD9FE474806}"/>
              </a:ext>
            </a:extLst>
          </p:cNvPr>
          <p:cNvSpPr txBox="1"/>
          <p:nvPr/>
        </p:nvSpPr>
        <p:spPr>
          <a:xfrm>
            <a:off x="6341525" y="194635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93A9A0AA-0ACA-B2DB-D2E3-25FE541F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022"/>
              </p:ext>
            </p:extLst>
          </p:nvPr>
        </p:nvGraphicFramePr>
        <p:xfrm>
          <a:off x="6079909" y="251628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485B942-C829-0B8A-FFE4-3E0C1DB27125}"/>
              </a:ext>
            </a:extLst>
          </p:cNvPr>
          <p:cNvSpPr txBox="1"/>
          <p:nvPr/>
        </p:nvSpPr>
        <p:spPr>
          <a:xfrm>
            <a:off x="7925491" y="342778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43E98AF-CE7D-47FD-4C56-13F50A5DC173}"/>
              </a:ext>
            </a:extLst>
          </p:cNvPr>
          <p:cNvSpPr txBox="1"/>
          <p:nvPr/>
        </p:nvSpPr>
        <p:spPr>
          <a:xfrm>
            <a:off x="6345467" y="342778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9B2665E8-1E06-4DDD-B53E-EBB7BDA85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63604"/>
              </p:ext>
            </p:extLst>
          </p:nvPr>
        </p:nvGraphicFramePr>
        <p:xfrm>
          <a:off x="4572000" y="4095949"/>
          <a:ext cx="30158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31">
                  <a:extLst>
                    <a:ext uri="{9D8B030D-6E8A-4147-A177-3AD203B41FA5}">
                      <a16:colId xmlns:a16="http://schemas.microsoft.com/office/drawing/2014/main" val="2751264481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4204812385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15769093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3448999160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463072702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1712634516"/>
                    </a:ext>
                  </a:extLst>
                </a:gridCol>
                <a:gridCol w="430831">
                  <a:extLst>
                    <a:ext uri="{9D8B030D-6E8A-4147-A177-3AD203B41FA5}">
                      <a16:colId xmlns:a16="http://schemas.microsoft.com/office/drawing/2014/main" val="2665507118"/>
                    </a:ext>
                  </a:extLst>
                </a:gridCol>
              </a:tblGrid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70051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4367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83351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8031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37219"/>
                  </a:ext>
                </a:extLst>
              </a:tr>
            </a:tbl>
          </a:graphicData>
        </a:graphic>
      </p:graphicFrame>
      <p:sp>
        <p:nvSpPr>
          <p:cNvPr id="16" name="سهم: لليسار 15">
            <a:extLst>
              <a:ext uri="{FF2B5EF4-FFF2-40B4-BE49-F238E27FC236}">
                <a16:creationId xmlns:a16="http://schemas.microsoft.com/office/drawing/2014/main" id="{A2246CA7-74CC-120D-88F0-5300DEC4C073}"/>
              </a:ext>
            </a:extLst>
          </p:cNvPr>
          <p:cNvSpPr/>
          <p:nvPr/>
        </p:nvSpPr>
        <p:spPr>
          <a:xfrm>
            <a:off x="6669214" y="1592541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E90A489D-ACA4-597F-8056-19026CDAB228}"/>
              </a:ext>
            </a:extLst>
          </p:cNvPr>
          <p:cNvCxnSpPr>
            <a:cxnSpLocks/>
          </p:cNvCxnSpPr>
          <p:nvPr/>
        </p:nvCxnSpPr>
        <p:spPr>
          <a:xfrm>
            <a:off x="4353636" y="1377140"/>
            <a:ext cx="0" cy="45476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9F20973-E262-4625-7A76-DE43CDB51D58}"/>
              </a:ext>
            </a:extLst>
          </p:cNvPr>
          <p:cNvSpPr txBox="1"/>
          <p:nvPr/>
        </p:nvSpPr>
        <p:spPr>
          <a:xfrm>
            <a:off x="1875033" y="1181411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9FBF05F-6736-BE19-A72F-68BAC0A78782}"/>
              </a:ext>
            </a:extLst>
          </p:cNvPr>
          <p:cNvSpPr txBox="1"/>
          <p:nvPr/>
        </p:nvSpPr>
        <p:spPr>
          <a:xfrm>
            <a:off x="1096527" y="158152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(5 , 2 )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52FA0D0-E97B-537D-11DD-32E6164CCFDB}"/>
              </a:ext>
            </a:extLst>
          </p:cNvPr>
          <p:cNvSpPr txBox="1"/>
          <p:nvPr/>
        </p:nvSpPr>
        <p:spPr>
          <a:xfrm>
            <a:off x="1941410" y="2562477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1×5 -5×2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0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6F9737D-19EC-43E6-D5F5-11596A0CA793}"/>
              </a:ext>
            </a:extLst>
          </p:cNvPr>
          <p:cNvSpPr txBox="1"/>
          <p:nvPr/>
        </p:nvSpPr>
        <p:spPr>
          <a:xfrm>
            <a:off x="1270902" y="2999094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صحيحة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58EA235-EDAA-27BD-F5BD-3C38D49720B4}"/>
                  </a:ext>
                </a:extLst>
              </p:cNvPr>
              <p:cNvSpPr txBox="1"/>
              <p:nvPr/>
            </p:nvSpPr>
            <p:spPr>
              <a:xfrm>
                <a:off x="1150432" y="3799777"/>
                <a:ext cx="273985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( 5, 2)</a:t>
                </a:r>
                <a:r>
                  <a:rPr lang="ar-KW" sz="2000" dirty="0">
                    <a:solidFill>
                      <a:srgbClr val="3333CC"/>
                    </a:solidFill>
                  </a:rPr>
                  <a:t>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58EA235-EDAA-27BD-F5BD-3C38D4972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32" y="3799777"/>
                <a:ext cx="2739853" cy="400110"/>
              </a:xfrm>
              <a:prstGeom prst="rect">
                <a:avLst/>
              </a:prstGeom>
              <a:blipFill>
                <a:blip r:embed="rId4"/>
                <a:stretch>
                  <a:fillRect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ECAB6B-CE97-BC6E-B8D3-23DD75D6DE99}"/>
              </a:ext>
            </a:extLst>
          </p:cNvPr>
          <p:cNvSpPr txBox="1"/>
          <p:nvPr/>
        </p:nvSpPr>
        <p:spPr>
          <a:xfrm>
            <a:off x="4806185" y="1347378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-5 ص = 0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5DEE8A1-6626-9D30-1B1A-6A1E8EB46128}"/>
              </a:ext>
            </a:extLst>
          </p:cNvPr>
          <p:cNvSpPr txBox="1"/>
          <p:nvPr/>
        </p:nvSpPr>
        <p:spPr>
          <a:xfrm>
            <a:off x="2890320" y="3027132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-5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0</a:t>
            </a:r>
            <a:endParaRPr lang="en-US" sz="2400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823847E-B606-15D4-45B4-C8A067863C4F}"/>
              </a:ext>
            </a:extLst>
          </p:cNvPr>
          <p:cNvSpPr/>
          <p:nvPr/>
        </p:nvSpPr>
        <p:spPr>
          <a:xfrm rot="19449555">
            <a:off x="4205458" y="4252475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منطقة الحل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903EF9-6ECA-2877-7545-C4991114F455}"/>
              </a:ext>
            </a:extLst>
          </p:cNvPr>
          <p:cNvSpPr txBox="1"/>
          <p:nvPr/>
        </p:nvSpPr>
        <p:spPr>
          <a:xfrm>
            <a:off x="7464342" y="288863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B89A5BC-437F-DBF0-8580-DFBAA155C1F7}"/>
              </a:ext>
            </a:extLst>
          </p:cNvPr>
          <p:cNvSpPr txBox="1"/>
          <p:nvPr/>
        </p:nvSpPr>
        <p:spPr>
          <a:xfrm>
            <a:off x="6882312" y="291881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B25C6A0-46BD-D949-764D-FE2155AF51FA}"/>
              </a:ext>
            </a:extLst>
          </p:cNvPr>
          <p:cNvSpPr txBox="1"/>
          <p:nvPr/>
        </p:nvSpPr>
        <p:spPr>
          <a:xfrm>
            <a:off x="6224180" y="290440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FF4F556E-3652-C7B4-951D-6B0AF9B3A56F}"/>
              </a:ext>
            </a:extLst>
          </p:cNvPr>
          <p:cNvCxnSpPr>
            <a:cxnSpLocks/>
          </p:cNvCxnSpPr>
          <p:nvPr/>
        </p:nvCxnSpPr>
        <p:spPr>
          <a:xfrm>
            <a:off x="4553928" y="5172347"/>
            <a:ext cx="3168094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5B64F8F1-20A1-038D-51DB-56016473BD4D}"/>
              </a:ext>
            </a:extLst>
          </p:cNvPr>
          <p:cNvCxnSpPr>
            <a:cxnSpLocks/>
          </p:cNvCxnSpPr>
          <p:nvPr/>
        </p:nvCxnSpPr>
        <p:spPr>
          <a:xfrm flipV="1">
            <a:off x="5888248" y="3713730"/>
            <a:ext cx="0" cy="2203109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A0E7160-4BBB-CD06-85DA-A9872D7B269E}"/>
              </a:ext>
            </a:extLst>
          </p:cNvPr>
          <p:cNvSpPr txBox="1"/>
          <p:nvPr/>
        </p:nvSpPr>
        <p:spPr>
          <a:xfrm>
            <a:off x="7708350" y="497766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0D1EDBD-5FCF-1FCB-26C8-BFA0A87B4664}"/>
              </a:ext>
            </a:extLst>
          </p:cNvPr>
          <p:cNvSpPr txBox="1"/>
          <p:nvPr/>
        </p:nvSpPr>
        <p:spPr>
          <a:xfrm>
            <a:off x="5454311" y="34057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B3F07F1-4D3D-0988-2975-43935AE88DCA}"/>
              </a:ext>
            </a:extLst>
          </p:cNvPr>
          <p:cNvSpPr txBox="1"/>
          <p:nvPr/>
        </p:nvSpPr>
        <p:spPr>
          <a:xfrm>
            <a:off x="6202758" y="51088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7D95EF4-EA94-6CE6-2E2E-31A4774F3B6D}"/>
              </a:ext>
            </a:extLst>
          </p:cNvPr>
          <p:cNvSpPr txBox="1"/>
          <p:nvPr/>
        </p:nvSpPr>
        <p:spPr>
          <a:xfrm>
            <a:off x="5080934" y="51163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80B69A2-1DE6-4A7A-46DA-F3CCD9CF42AE}"/>
              </a:ext>
            </a:extLst>
          </p:cNvPr>
          <p:cNvSpPr txBox="1"/>
          <p:nvPr/>
        </p:nvSpPr>
        <p:spPr>
          <a:xfrm>
            <a:off x="5629057" y="50884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2419FDD-B7CE-C4E2-5869-32174B6A9348}"/>
              </a:ext>
            </a:extLst>
          </p:cNvPr>
          <p:cNvSpPr txBox="1"/>
          <p:nvPr/>
        </p:nvSpPr>
        <p:spPr>
          <a:xfrm>
            <a:off x="5464807" y="547063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0664FDF-012E-B8BE-8F41-BE05F0C737C0}"/>
              </a:ext>
            </a:extLst>
          </p:cNvPr>
          <p:cNvSpPr txBox="1"/>
          <p:nvPr/>
        </p:nvSpPr>
        <p:spPr>
          <a:xfrm>
            <a:off x="5558762" y="45686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A915E277-D4C7-4E8F-F3A9-D36D8551A44B}"/>
              </a:ext>
            </a:extLst>
          </p:cNvPr>
          <p:cNvSpPr/>
          <p:nvPr/>
        </p:nvSpPr>
        <p:spPr>
          <a:xfrm>
            <a:off x="5360682" y="5493231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E9926205-A98C-0BE2-842D-6B90C6BAF754}"/>
              </a:ext>
            </a:extLst>
          </p:cNvPr>
          <p:cNvSpPr/>
          <p:nvPr/>
        </p:nvSpPr>
        <p:spPr>
          <a:xfrm>
            <a:off x="5802957" y="509854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059C77F6-72B7-B156-52A6-8189F514EA08}"/>
              </a:ext>
            </a:extLst>
          </p:cNvPr>
          <p:cNvSpPr/>
          <p:nvPr/>
        </p:nvSpPr>
        <p:spPr>
          <a:xfrm>
            <a:off x="6234918" y="4758983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FEFCC5FB-CBE9-2447-BBD8-6D83B6FAF5A6}"/>
              </a:ext>
            </a:extLst>
          </p:cNvPr>
          <p:cNvCxnSpPr>
            <a:cxnSpLocks/>
          </p:cNvCxnSpPr>
          <p:nvPr/>
        </p:nvCxnSpPr>
        <p:spPr>
          <a:xfrm flipV="1">
            <a:off x="4944918" y="4065766"/>
            <a:ext cx="2269980" cy="1894164"/>
          </a:xfrm>
          <a:prstGeom prst="straightConnector1">
            <a:avLst/>
          </a:prstGeom>
          <a:ln w="38100">
            <a:solidFill>
              <a:srgbClr val="3333C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CE47AA6-3034-A78E-F461-ED89D1DA0406}"/>
              </a:ext>
            </a:extLst>
          </p:cNvPr>
          <p:cNvSpPr txBox="1"/>
          <p:nvPr/>
        </p:nvSpPr>
        <p:spPr>
          <a:xfrm>
            <a:off x="5534025" y="422016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F7BA77BF-6537-B252-A991-C6F45EF8AF65}"/>
              </a:ext>
            </a:extLst>
          </p:cNvPr>
          <p:cNvSpPr/>
          <p:nvPr/>
        </p:nvSpPr>
        <p:spPr>
          <a:xfrm>
            <a:off x="6252665" y="4362073"/>
            <a:ext cx="106607" cy="138046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AFA97F08-1E8F-137E-89AA-6261B06A5B2C}"/>
              </a:ext>
            </a:extLst>
          </p:cNvPr>
          <p:cNvGrpSpPr/>
          <p:nvPr/>
        </p:nvGrpSpPr>
        <p:grpSpPr>
          <a:xfrm>
            <a:off x="4511624" y="4059496"/>
            <a:ext cx="2215440" cy="1790075"/>
            <a:chOff x="4543156" y="4082794"/>
            <a:chExt cx="2215440" cy="1790075"/>
          </a:xfrm>
        </p:grpSpPr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2EBD405F-A6F7-56A4-FC82-7B12F12956E6}"/>
                </a:ext>
              </a:extLst>
            </p:cNvPr>
            <p:cNvGrpSpPr/>
            <p:nvPr/>
          </p:nvGrpSpPr>
          <p:grpSpPr>
            <a:xfrm rot="5400000">
              <a:off x="4784472" y="3896891"/>
              <a:ext cx="1606149" cy="2004477"/>
              <a:chOff x="4453704" y="2004592"/>
              <a:chExt cx="1606149" cy="2004477"/>
            </a:xfrm>
          </p:grpSpPr>
          <p:cxnSp>
            <p:nvCxnSpPr>
              <p:cNvPr id="49" name="رابط مستقيم 48">
                <a:extLst>
                  <a:ext uri="{FF2B5EF4-FFF2-40B4-BE49-F238E27FC236}">
                    <a16:creationId xmlns:a16="http://schemas.microsoft.com/office/drawing/2014/main" id="{256C8FB6-ECC7-9233-D69C-B609634921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865919" y="3012704"/>
                <a:ext cx="939812" cy="9915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24D81DB3-F5F2-1E63-D810-306F31B582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470154" y="2670893"/>
                <a:ext cx="963451" cy="9963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3DF40664-09D2-6AE3-876D-6A88090A6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26070" y="2167239"/>
                <a:ext cx="645553" cy="5037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51">
                <a:extLst>
                  <a:ext uri="{FF2B5EF4-FFF2-40B4-BE49-F238E27FC236}">
                    <a16:creationId xmlns:a16="http://schemas.microsoft.com/office/drawing/2014/main" id="{001E9B47-0AC3-D7A6-D2CA-8D8EDF9653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533334" y="1989419"/>
                <a:ext cx="377217" cy="4075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B3EA7FB2-70E6-3876-FB4F-6DD7220444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544640" y="2352183"/>
                <a:ext cx="759161" cy="88593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>
                <a:extLst>
                  <a:ext uri="{FF2B5EF4-FFF2-40B4-BE49-F238E27FC236}">
                    <a16:creationId xmlns:a16="http://schemas.microsoft.com/office/drawing/2014/main" id="{44A022D7-996B-E71E-B101-678CDCB74CE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509483" y="2813911"/>
                <a:ext cx="1161538" cy="12287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4">
                <a:extLst>
                  <a:ext uri="{FF2B5EF4-FFF2-40B4-BE49-F238E27FC236}">
                    <a16:creationId xmlns:a16="http://schemas.microsoft.com/office/drawing/2014/main" id="{C95A3E8D-0DAE-B4CF-543F-BDE056BEB9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5294729" y="3241606"/>
                <a:ext cx="719597" cy="8106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7AFED244-AC01-372D-3A6C-3CC1A759EB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8692" y="4082794"/>
              <a:ext cx="279904" cy="348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9CAABA67-C44C-9C70-ED95-64450F0310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3156" y="5251639"/>
              <a:ext cx="497168" cy="6212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3797DF0-F35C-33E0-9ED0-B1BC23EEBBF6}"/>
              </a:ext>
            </a:extLst>
          </p:cNvPr>
          <p:cNvSpPr txBox="1"/>
          <p:nvPr/>
        </p:nvSpPr>
        <p:spPr>
          <a:xfrm>
            <a:off x="1743969" y="1997984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-5 ص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0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6" grpId="0"/>
      <p:bldP spid="47" grpId="0" animBg="1"/>
      <p:bldP spid="8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-62509" y="893300"/>
            <a:ext cx="9206509" cy="5479366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1202600" y="1435489"/>
            <a:ext cx="2069797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الرابعة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7E52BC-D433-6B22-53AC-12737B0A805E}"/>
              </a:ext>
            </a:extLst>
          </p:cNvPr>
          <p:cNvSpPr/>
          <p:nvPr/>
        </p:nvSpPr>
        <p:spPr>
          <a:xfrm>
            <a:off x="3253927" y="1460427"/>
            <a:ext cx="2547492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المتباينات</a:t>
            </a:r>
            <a:endParaRPr lang="ar-SA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873E9D-B17E-20CB-369E-E14179B9D786}"/>
              </a:ext>
            </a:extLst>
          </p:cNvPr>
          <p:cNvSpPr txBox="1"/>
          <p:nvPr/>
        </p:nvSpPr>
        <p:spPr>
          <a:xfrm rot="20451114">
            <a:off x="6247655" y="2087560"/>
            <a:ext cx="1737976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ar-KW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( 5 -  1  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6C79BF0-44D2-C9B1-EE80-EF1A2EDC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28" y="3066225"/>
            <a:ext cx="2462543" cy="304196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400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FC362F67-AE68-ECF3-B151-8B4EED002992}"/>
              </a:ext>
            </a:extLst>
          </p:cNvPr>
          <p:cNvSpPr txBox="1"/>
          <p:nvPr/>
        </p:nvSpPr>
        <p:spPr>
          <a:xfrm>
            <a:off x="4180693" y="85114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22849D-67E2-BD6A-E1C7-2221230334C5}"/>
              </a:ext>
            </a:extLst>
          </p:cNvPr>
          <p:cNvSpPr txBox="1"/>
          <p:nvPr/>
        </p:nvSpPr>
        <p:spPr>
          <a:xfrm>
            <a:off x="7327061" y="140893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4ED329E-B446-93C6-EC9F-FF357023553C}"/>
              </a:ext>
            </a:extLst>
          </p:cNvPr>
          <p:cNvSpPr txBox="1"/>
          <p:nvPr/>
        </p:nvSpPr>
        <p:spPr>
          <a:xfrm>
            <a:off x="6341525" y="194635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520C1D68-AEF4-9CA9-2381-16886BB34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44772"/>
              </p:ext>
            </p:extLst>
          </p:nvPr>
        </p:nvGraphicFramePr>
        <p:xfrm>
          <a:off x="6079909" y="251628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B36C73-656D-8EA7-2538-B98674D5C8A5}"/>
              </a:ext>
            </a:extLst>
          </p:cNvPr>
          <p:cNvSpPr txBox="1"/>
          <p:nvPr/>
        </p:nvSpPr>
        <p:spPr>
          <a:xfrm>
            <a:off x="7925491" y="342778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A305A1-127D-0017-974A-FC4D4EE100CB}"/>
              </a:ext>
            </a:extLst>
          </p:cNvPr>
          <p:cNvSpPr txBox="1"/>
          <p:nvPr/>
        </p:nvSpPr>
        <p:spPr>
          <a:xfrm>
            <a:off x="6393176" y="3427781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متقطع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13" name="سهم: لليسار 12">
            <a:extLst>
              <a:ext uri="{FF2B5EF4-FFF2-40B4-BE49-F238E27FC236}">
                <a16:creationId xmlns:a16="http://schemas.microsoft.com/office/drawing/2014/main" id="{7C020598-C5D6-AB58-B9B6-3EBCADD19E39}"/>
              </a:ext>
            </a:extLst>
          </p:cNvPr>
          <p:cNvSpPr/>
          <p:nvPr/>
        </p:nvSpPr>
        <p:spPr>
          <a:xfrm>
            <a:off x="6669214" y="1592541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EEFECADC-825A-4785-6A77-9B6C9D446470}"/>
              </a:ext>
            </a:extLst>
          </p:cNvPr>
          <p:cNvCxnSpPr>
            <a:cxnSpLocks/>
          </p:cNvCxnSpPr>
          <p:nvPr/>
        </p:nvCxnSpPr>
        <p:spPr>
          <a:xfrm>
            <a:off x="4479791" y="1377140"/>
            <a:ext cx="0" cy="525892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70C3F2-D50E-F9E9-6719-459B76F9C971}"/>
              </a:ext>
            </a:extLst>
          </p:cNvPr>
          <p:cNvSpPr txBox="1"/>
          <p:nvPr/>
        </p:nvSpPr>
        <p:spPr>
          <a:xfrm>
            <a:off x="4806185" y="1347378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-2 ص = 2</a:t>
            </a:r>
            <a:endParaRPr lang="en-US" sz="2400" dirty="0">
              <a:solidFill>
                <a:srgbClr val="3333CC"/>
              </a:solidFill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75B2F2E-FB09-E968-F95A-892450DECBDC}"/>
              </a:ext>
            </a:extLst>
          </p:cNvPr>
          <p:cNvGrpSpPr/>
          <p:nvPr/>
        </p:nvGrpSpPr>
        <p:grpSpPr>
          <a:xfrm>
            <a:off x="232017" y="182532"/>
            <a:ext cx="8707267" cy="634042"/>
            <a:chOff x="232017" y="182532"/>
            <a:chExt cx="8707267" cy="63404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181F40A-748F-0BEA-A420-80B17AEA6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53" t="30050" b="48307"/>
            <a:stretch/>
          </p:blipFill>
          <p:spPr>
            <a:xfrm>
              <a:off x="3663450" y="228769"/>
              <a:ext cx="3545815" cy="423250"/>
            </a:xfrm>
            <a:prstGeom prst="rect">
              <a:avLst/>
            </a:prstGeom>
          </p:spPr>
        </p:pic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356B1F7B-7591-0B2D-4403-26BDAC74CB57}"/>
                </a:ext>
              </a:extLst>
            </p:cNvPr>
            <p:cNvGrpSpPr/>
            <p:nvPr/>
          </p:nvGrpSpPr>
          <p:grpSpPr>
            <a:xfrm>
              <a:off x="232017" y="219765"/>
              <a:ext cx="8707267" cy="596809"/>
              <a:chOff x="2047164" y="157539"/>
              <a:chExt cx="7571666" cy="596809"/>
            </a:xfrm>
          </p:grpSpPr>
          <p:sp>
            <p:nvSpPr>
              <p:cNvPr id="5" name="مستطيل: زوايا مستديرة 4">
                <a:extLst>
                  <a:ext uri="{FF2B5EF4-FFF2-40B4-BE49-F238E27FC236}">
                    <a16:creationId xmlns:a16="http://schemas.microsoft.com/office/drawing/2014/main" id="{769DD332-DDF4-B700-8832-D1A7BA666808}"/>
                  </a:ext>
                </a:extLst>
              </p:cNvPr>
              <p:cNvSpPr/>
              <p:nvPr/>
            </p:nvSpPr>
            <p:spPr>
              <a:xfrm>
                <a:off x="2047164" y="157539"/>
                <a:ext cx="7571666" cy="59680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صورة 5">
                <a:extLst>
                  <a:ext uri="{FF2B5EF4-FFF2-40B4-BE49-F238E27FC236}">
                    <a16:creationId xmlns:a16="http://schemas.microsoft.com/office/drawing/2014/main" id="{5AA25404-BEA4-2E0F-2481-7DF6711B17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35" t="-1314" b="67564"/>
              <a:stretch/>
            </p:blipFill>
            <p:spPr>
              <a:xfrm>
                <a:off x="8301501" y="157539"/>
                <a:ext cx="1157354" cy="501866"/>
              </a:xfrm>
              <a:prstGeom prst="rect">
                <a:avLst/>
              </a:prstGeom>
            </p:spPr>
          </p:pic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77287767-5099-D43B-A47D-4CF99C930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64" t="53090" r="5652" b="24577"/>
            <a:stretch/>
          </p:blipFill>
          <p:spPr>
            <a:xfrm>
              <a:off x="2178467" y="251216"/>
              <a:ext cx="1637727" cy="436728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CEACDCD-C9D2-9F9C-9A4F-FF0D1F953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64" t="77516" r="5652"/>
            <a:stretch/>
          </p:blipFill>
          <p:spPr>
            <a:xfrm>
              <a:off x="540740" y="279711"/>
              <a:ext cx="1637727" cy="439684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A9BA34F-0524-18F3-DCC4-3DE53D122555}"/>
                </a:ext>
              </a:extLst>
            </p:cNvPr>
            <p:cNvSpPr txBox="1"/>
            <p:nvPr/>
          </p:nvSpPr>
          <p:spPr>
            <a:xfrm>
              <a:off x="2019609" y="18253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/>
                <a:t>و</a:t>
              </a:r>
              <a:endParaRPr lang="en-US" sz="2400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2478ACD-8C4A-2BD1-5B41-EEAEDC5E0B2F}"/>
              </a:ext>
            </a:extLst>
          </p:cNvPr>
          <p:cNvSpPr txBox="1"/>
          <p:nvPr/>
        </p:nvSpPr>
        <p:spPr>
          <a:xfrm>
            <a:off x="2601233" y="137714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3558BC5-FE16-17A0-52C3-B009ACA9F80C}"/>
              </a:ext>
            </a:extLst>
          </p:cNvPr>
          <p:cNvSpPr txBox="1"/>
          <p:nvPr/>
        </p:nvSpPr>
        <p:spPr>
          <a:xfrm>
            <a:off x="1558424" y="191178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id="{C3341A9D-A2DB-9C7B-78F8-8E177AC7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90055"/>
              </p:ext>
            </p:extLst>
          </p:nvPr>
        </p:nvGraphicFramePr>
        <p:xfrm>
          <a:off x="1296808" y="248171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26A9FE9-7C63-52E2-D914-79A223B47EA5}"/>
              </a:ext>
            </a:extLst>
          </p:cNvPr>
          <p:cNvSpPr txBox="1"/>
          <p:nvPr/>
        </p:nvSpPr>
        <p:spPr>
          <a:xfrm>
            <a:off x="3142390" y="339321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4BD92C4-79A3-F3E0-FE26-EC1E3AA6F866}"/>
              </a:ext>
            </a:extLst>
          </p:cNvPr>
          <p:cNvSpPr txBox="1"/>
          <p:nvPr/>
        </p:nvSpPr>
        <p:spPr>
          <a:xfrm>
            <a:off x="1562366" y="339321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5" name="سهم: لليسار 24">
            <a:extLst>
              <a:ext uri="{FF2B5EF4-FFF2-40B4-BE49-F238E27FC236}">
                <a16:creationId xmlns:a16="http://schemas.microsoft.com/office/drawing/2014/main" id="{153DF1C6-52E9-D0C3-51C1-EBC0D6E7A78C}"/>
              </a:ext>
            </a:extLst>
          </p:cNvPr>
          <p:cNvSpPr/>
          <p:nvPr/>
        </p:nvSpPr>
        <p:spPr>
          <a:xfrm>
            <a:off x="2049794" y="1543640"/>
            <a:ext cx="479635" cy="14978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AE74789-70DD-E667-F5C9-0E3D128EBD8A}"/>
              </a:ext>
            </a:extLst>
          </p:cNvPr>
          <p:cNvSpPr txBox="1"/>
          <p:nvPr/>
        </p:nvSpPr>
        <p:spPr>
          <a:xfrm>
            <a:off x="23084" y="1312808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2س +3 ص = 6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D8DE778-FFCB-1CF4-C272-5081CCFB87D5}"/>
              </a:ext>
            </a:extLst>
          </p:cNvPr>
          <p:cNvSpPr txBox="1"/>
          <p:nvPr/>
        </p:nvSpPr>
        <p:spPr>
          <a:xfrm>
            <a:off x="6875696" y="286904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D3CFB88-1FC7-28B9-CC97-92C80A5C5837}"/>
              </a:ext>
            </a:extLst>
          </p:cNvPr>
          <p:cNvSpPr txBox="1"/>
          <p:nvPr/>
        </p:nvSpPr>
        <p:spPr>
          <a:xfrm>
            <a:off x="7504996" y="290923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C2D9615-1741-72EC-FF0B-258DD13C09D8}"/>
              </a:ext>
            </a:extLst>
          </p:cNvPr>
          <p:cNvSpPr txBox="1"/>
          <p:nvPr/>
        </p:nvSpPr>
        <p:spPr>
          <a:xfrm>
            <a:off x="6224180" y="290440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85E9B68-3C1C-CF70-02F7-1821EC6FA139}"/>
              </a:ext>
            </a:extLst>
          </p:cNvPr>
          <p:cNvSpPr txBox="1"/>
          <p:nvPr/>
        </p:nvSpPr>
        <p:spPr>
          <a:xfrm>
            <a:off x="2132356" y="286904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1245A9E-CFF3-D20E-7CF8-EDE955DE00F6}"/>
              </a:ext>
            </a:extLst>
          </p:cNvPr>
          <p:cNvSpPr txBox="1"/>
          <p:nvPr/>
        </p:nvSpPr>
        <p:spPr>
          <a:xfrm>
            <a:off x="2772764" y="286904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85092CE-CD1D-5548-C8B0-BB4C3D39E3E3}"/>
              </a:ext>
            </a:extLst>
          </p:cNvPr>
          <p:cNvSpPr txBox="1"/>
          <p:nvPr/>
        </p:nvSpPr>
        <p:spPr>
          <a:xfrm>
            <a:off x="1436876" y="28679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6BB0CAC-D1BB-E0AC-BB41-7F6A66EF1DAC}"/>
              </a:ext>
            </a:extLst>
          </p:cNvPr>
          <p:cNvSpPr txBox="1"/>
          <p:nvPr/>
        </p:nvSpPr>
        <p:spPr>
          <a:xfrm>
            <a:off x="6824519" y="3962026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D62739A-0C82-4DF3-FE7E-4C428B1667F7}"/>
              </a:ext>
            </a:extLst>
          </p:cNvPr>
          <p:cNvSpPr txBox="1"/>
          <p:nvPr/>
        </p:nvSpPr>
        <p:spPr>
          <a:xfrm>
            <a:off x="6046013" y="4362136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20E50EF-1AEE-0702-78EF-3D695B8F344B}"/>
              </a:ext>
            </a:extLst>
          </p:cNvPr>
          <p:cNvSpPr txBox="1"/>
          <p:nvPr/>
        </p:nvSpPr>
        <p:spPr>
          <a:xfrm>
            <a:off x="6805513" y="507400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1×0 - 2×0 &gt; 2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53EF582-F993-4C6B-5611-41B2A829F35E}"/>
              </a:ext>
            </a:extLst>
          </p:cNvPr>
          <p:cNvSpPr txBox="1"/>
          <p:nvPr/>
        </p:nvSpPr>
        <p:spPr>
          <a:xfrm>
            <a:off x="6135005" y="551062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خاطئة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EB07C63-82B0-6B69-A566-E55A816BE03D}"/>
                  </a:ext>
                </a:extLst>
              </p:cNvPr>
              <p:cNvSpPr txBox="1"/>
              <p:nvPr/>
            </p:nvSpPr>
            <p:spPr>
              <a:xfrm>
                <a:off x="5760791" y="6083991"/>
                <a:ext cx="2896948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</a:t>
                </a:r>
                <a:r>
                  <a:rPr lang="ar-KW" sz="2000" dirty="0">
                    <a:solidFill>
                      <a:srgbClr val="3333CC"/>
                    </a:solidFill>
                  </a:rPr>
                  <a:t>لا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6EB07C63-82B0-6B69-A566-E55A816BE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91" y="6083991"/>
                <a:ext cx="2896948" cy="400110"/>
              </a:xfrm>
              <a:prstGeom prst="rect">
                <a:avLst/>
              </a:prstGeom>
              <a:blipFill>
                <a:blip r:embed="rId4"/>
                <a:stretch>
                  <a:fillRect l="-1048"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D3BB2BA-52A1-E5DF-7FDB-E9C4B6B82823}"/>
              </a:ext>
            </a:extLst>
          </p:cNvPr>
          <p:cNvSpPr txBox="1"/>
          <p:nvPr/>
        </p:nvSpPr>
        <p:spPr>
          <a:xfrm>
            <a:off x="7700723" y="5499425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 &gt; 2</a:t>
            </a:r>
            <a:endParaRPr lang="en-US" sz="2400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E381D82-3F4B-2843-2951-966FAB9CBCFA}"/>
              </a:ext>
            </a:extLst>
          </p:cNvPr>
          <p:cNvSpPr txBox="1"/>
          <p:nvPr/>
        </p:nvSpPr>
        <p:spPr>
          <a:xfrm>
            <a:off x="1498374" y="3807050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87C19DC-059D-3C33-04A3-0D71FE25CFA6}"/>
              </a:ext>
            </a:extLst>
          </p:cNvPr>
          <p:cNvSpPr txBox="1"/>
          <p:nvPr/>
        </p:nvSpPr>
        <p:spPr>
          <a:xfrm>
            <a:off x="719868" y="4207160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B6A2214-FE24-9DC1-0E93-2AA68CAFB999}"/>
              </a:ext>
            </a:extLst>
          </p:cNvPr>
          <p:cNvSpPr txBox="1"/>
          <p:nvPr/>
        </p:nvSpPr>
        <p:spPr>
          <a:xfrm>
            <a:off x="1255121" y="507400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2×0 + 3×0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6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E5A77F4B-0C8B-F0AA-45C5-F72733BF080F}"/>
              </a:ext>
            </a:extLst>
          </p:cNvPr>
          <p:cNvSpPr txBox="1"/>
          <p:nvPr/>
        </p:nvSpPr>
        <p:spPr>
          <a:xfrm>
            <a:off x="584613" y="5510622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صحيحة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0EB943-CEAF-7754-9F4B-C97256336710}"/>
              </a:ext>
            </a:extLst>
          </p:cNvPr>
          <p:cNvSpPr txBox="1"/>
          <p:nvPr/>
        </p:nvSpPr>
        <p:spPr>
          <a:xfrm>
            <a:off x="2204031" y="5538660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6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7B0D5809-E5D9-3021-B16F-86CBE0EDC74B}"/>
                  </a:ext>
                </a:extLst>
              </p:cNvPr>
              <p:cNvSpPr txBox="1"/>
              <p:nvPr/>
            </p:nvSpPr>
            <p:spPr>
              <a:xfrm>
                <a:off x="811314" y="6235958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7B0D5809-E5D9-3021-B16F-86CBE0ED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14" y="6235958"/>
                <a:ext cx="2686954" cy="400110"/>
              </a:xfrm>
              <a:prstGeom prst="rect">
                <a:avLst/>
              </a:prstGeom>
              <a:blipFill>
                <a:blip r:embed="rId5"/>
                <a:stretch>
                  <a:fillRect l="-1129" t="-8824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مربع نص 45">
            <a:extLst>
              <a:ext uri="{FF2B5EF4-FFF2-40B4-BE49-F238E27FC236}">
                <a16:creationId xmlns:a16="http://schemas.microsoft.com/office/drawing/2014/main" id="{D37F5FE4-0C80-1018-64DB-D64089F25F07}"/>
              </a:ext>
            </a:extLst>
          </p:cNvPr>
          <p:cNvSpPr txBox="1"/>
          <p:nvPr/>
        </p:nvSpPr>
        <p:spPr>
          <a:xfrm>
            <a:off x="6972632" y="4640809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-2 ص &gt;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2651B14-3B6B-D71D-3CA2-8031A8C1A6F0}"/>
              </a:ext>
            </a:extLst>
          </p:cNvPr>
          <p:cNvSpPr txBox="1"/>
          <p:nvPr/>
        </p:nvSpPr>
        <p:spPr>
          <a:xfrm>
            <a:off x="1531167" y="4580334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2س +3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 animBg="1"/>
      <p:bldP spid="15" grpId="0"/>
      <p:bldP spid="20" grpId="0"/>
      <p:bldP spid="21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رابط كسهم مستقيم 60">
            <a:extLst>
              <a:ext uri="{FF2B5EF4-FFF2-40B4-BE49-F238E27FC236}">
                <a16:creationId xmlns:a16="http://schemas.microsoft.com/office/drawing/2014/main" id="{097E72E6-5192-D03B-4283-ACF66E6DDB12}"/>
              </a:ext>
            </a:extLst>
          </p:cNvPr>
          <p:cNvCxnSpPr>
            <a:cxnSpLocks/>
          </p:cNvCxnSpPr>
          <p:nvPr/>
        </p:nvCxnSpPr>
        <p:spPr>
          <a:xfrm>
            <a:off x="3456281" y="2556650"/>
            <a:ext cx="3596947" cy="213866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1A9A41F6-0CA9-B0C8-BB61-C84EA53E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47742"/>
              </p:ext>
            </p:extLst>
          </p:nvPr>
        </p:nvGraphicFramePr>
        <p:xfrm>
          <a:off x="6120852" y="742076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04C6FA3-8080-0A25-CAAF-8A4F7B2A3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25543"/>
              </p:ext>
            </p:extLst>
          </p:nvPr>
        </p:nvGraphicFramePr>
        <p:xfrm>
          <a:off x="1337751" y="707506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3B8C5EB9-4C9A-B672-AEBE-1FC40DF9CC7C}"/>
              </a:ext>
            </a:extLst>
          </p:cNvPr>
          <p:cNvSpPr txBox="1"/>
          <p:nvPr/>
        </p:nvSpPr>
        <p:spPr>
          <a:xfrm>
            <a:off x="6916639" y="109483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DFCFF0-A05E-612B-16E7-9C5C439188E4}"/>
              </a:ext>
            </a:extLst>
          </p:cNvPr>
          <p:cNvSpPr txBox="1"/>
          <p:nvPr/>
        </p:nvSpPr>
        <p:spPr>
          <a:xfrm>
            <a:off x="7545939" y="113502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88F9ECE-4A46-B22C-A49D-754B3C8EF74E}"/>
              </a:ext>
            </a:extLst>
          </p:cNvPr>
          <p:cNvSpPr txBox="1"/>
          <p:nvPr/>
        </p:nvSpPr>
        <p:spPr>
          <a:xfrm>
            <a:off x="6265123" y="11301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1A4060-46EF-BC0E-B762-8ADF2876862E}"/>
              </a:ext>
            </a:extLst>
          </p:cNvPr>
          <p:cNvSpPr txBox="1"/>
          <p:nvPr/>
        </p:nvSpPr>
        <p:spPr>
          <a:xfrm>
            <a:off x="2173299" y="10948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A064CF-FB81-A837-8CF6-AC8D77865E39}"/>
              </a:ext>
            </a:extLst>
          </p:cNvPr>
          <p:cNvSpPr txBox="1"/>
          <p:nvPr/>
        </p:nvSpPr>
        <p:spPr>
          <a:xfrm>
            <a:off x="2813707" y="10948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2677D5-9CF2-9B8E-85A6-E0B319C8D377}"/>
              </a:ext>
            </a:extLst>
          </p:cNvPr>
          <p:cNvSpPr txBox="1"/>
          <p:nvPr/>
        </p:nvSpPr>
        <p:spPr>
          <a:xfrm>
            <a:off x="1477819" y="109374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055B71-EFC8-45D6-68B8-016B1E6CE4D9}"/>
              </a:ext>
            </a:extLst>
          </p:cNvPr>
          <p:cNvSpPr txBox="1"/>
          <p:nvPr/>
        </p:nvSpPr>
        <p:spPr>
          <a:xfrm>
            <a:off x="6736300" y="210986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-2 ص &gt;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9FFF8B-E40E-B6A4-E21E-6877770BF7E2}"/>
              </a:ext>
            </a:extLst>
          </p:cNvPr>
          <p:cNvSpPr txBox="1"/>
          <p:nvPr/>
        </p:nvSpPr>
        <p:spPr>
          <a:xfrm>
            <a:off x="1294835" y="150511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2س +3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6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7A1B44B-193A-ED4C-7BEC-CE03A754E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4925"/>
              </p:ext>
            </p:extLst>
          </p:nvPr>
        </p:nvGraphicFramePr>
        <p:xfrm>
          <a:off x="2736534" y="2661135"/>
          <a:ext cx="4351380" cy="317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8">
                  <a:extLst>
                    <a:ext uri="{9D8B030D-6E8A-4147-A177-3AD203B41FA5}">
                      <a16:colId xmlns:a16="http://schemas.microsoft.com/office/drawing/2014/main" val="62292346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33388532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281000390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64227343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8996635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2280358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8503613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8086597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4216254397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321067656"/>
                    </a:ext>
                  </a:extLst>
                </a:gridCol>
              </a:tblGrid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385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28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165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0912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112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35999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754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10113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27D4A6-4C29-D490-4F67-F389578768CE}"/>
              </a:ext>
            </a:extLst>
          </p:cNvPr>
          <p:cNvSpPr txBox="1"/>
          <p:nvPr/>
        </p:nvSpPr>
        <p:spPr>
          <a:xfrm>
            <a:off x="7262270" y="395987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994535F-9751-A902-B7F7-980DB85B1BBB}"/>
              </a:ext>
            </a:extLst>
          </p:cNvPr>
          <p:cNvSpPr txBox="1"/>
          <p:nvPr/>
        </p:nvSpPr>
        <p:spPr>
          <a:xfrm>
            <a:off x="4822723" y="223450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1F14C7A3-198D-EE91-9F88-083E57A787D8}"/>
              </a:ext>
            </a:extLst>
          </p:cNvPr>
          <p:cNvCxnSpPr>
            <a:cxnSpLocks/>
          </p:cNvCxnSpPr>
          <p:nvPr/>
        </p:nvCxnSpPr>
        <p:spPr>
          <a:xfrm>
            <a:off x="2701848" y="4220551"/>
            <a:ext cx="4624557" cy="0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7294E5BB-B32C-5F0D-B2AA-F79377F77735}"/>
              </a:ext>
            </a:extLst>
          </p:cNvPr>
          <p:cNvCxnSpPr>
            <a:cxnSpLocks/>
          </p:cNvCxnSpPr>
          <p:nvPr/>
        </p:nvCxnSpPr>
        <p:spPr>
          <a:xfrm flipH="1" flipV="1">
            <a:off x="4904314" y="2585681"/>
            <a:ext cx="1" cy="3199316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49D4BB-5993-C20D-8B72-43FE0BABACE3}"/>
              </a:ext>
            </a:extLst>
          </p:cNvPr>
          <p:cNvSpPr txBox="1"/>
          <p:nvPr/>
        </p:nvSpPr>
        <p:spPr>
          <a:xfrm>
            <a:off x="4550602" y="42395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F6CB9B7-BFD0-2B84-9ECA-9E1BA4E0A7C4}"/>
              </a:ext>
            </a:extLst>
          </p:cNvPr>
          <p:cNvSpPr txBox="1"/>
          <p:nvPr/>
        </p:nvSpPr>
        <p:spPr>
          <a:xfrm>
            <a:off x="5091401" y="422424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12C954E-02F9-4726-BF38-FAEDCCA282D1}"/>
              </a:ext>
            </a:extLst>
          </p:cNvPr>
          <p:cNvSpPr txBox="1"/>
          <p:nvPr/>
        </p:nvSpPr>
        <p:spPr>
          <a:xfrm>
            <a:off x="5500116" y="42395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9BB0104-4C52-017D-3828-72F8332AA5F7}"/>
              </a:ext>
            </a:extLst>
          </p:cNvPr>
          <p:cNvSpPr txBox="1"/>
          <p:nvPr/>
        </p:nvSpPr>
        <p:spPr>
          <a:xfrm>
            <a:off x="5951215" y="42395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408BA92-22DC-94E3-A77B-3803DEBE1484}"/>
              </a:ext>
            </a:extLst>
          </p:cNvPr>
          <p:cNvSpPr txBox="1"/>
          <p:nvPr/>
        </p:nvSpPr>
        <p:spPr>
          <a:xfrm>
            <a:off x="4136201" y="425313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3AF46C8-87E6-0D2D-D6B4-43AB05EC811D}"/>
              </a:ext>
            </a:extLst>
          </p:cNvPr>
          <p:cNvSpPr txBox="1"/>
          <p:nvPr/>
        </p:nvSpPr>
        <p:spPr>
          <a:xfrm>
            <a:off x="3679963" y="426108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08C1FC6-463A-B9E7-55E7-51F050688878}"/>
              </a:ext>
            </a:extLst>
          </p:cNvPr>
          <p:cNvSpPr txBox="1"/>
          <p:nvPr/>
        </p:nvSpPr>
        <p:spPr>
          <a:xfrm>
            <a:off x="3220821" y="423958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B76C171-C7B2-0023-9A13-C9D1D797FBFC}"/>
              </a:ext>
            </a:extLst>
          </p:cNvPr>
          <p:cNvSpPr txBox="1"/>
          <p:nvPr/>
        </p:nvSpPr>
        <p:spPr>
          <a:xfrm>
            <a:off x="4525608" y="364124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5EEA36F-8044-7174-2D6F-9AB926258FBA}"/>
              </a:ext>
            </a:extLst>
          </p:cNvPr>
          <p:cNvSpPr txBox="1"/>
          <p:nvPr/>
        </p:nvSpPr>
        <p:spPr>
          <a:xfrm>
            <a:off x="4555413" y="31748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E20F0AB-2507-AB58-8EB1-5AF2EC7D9F2C}"/>
              </a:ext>
            </a:extLst>
          </p:cNvPr>
          <p:cNvSpPr txBox="1"/>
          <p:nvPr/>
        </p:nvSpPr>
        <p:spPr>
          <a:xfrm>
            <a:off x="4563028" y="284217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DD3F2AC-E4E0-2AF9-6D08-BC85FB99F501}"/>
              </a:ext>
            </a:extLst>
          </p:cNvPr>
          <p:cNvSpPr txBox="1"/>
          <p:nvPr/>
        </p:nvSpPr>
        <p:spPr>
          <a:xfrm>
            <a:off x="4550602" y="23714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FC20B2B-9860-FA0D-F8F7-799EC993691F}"/>
              </a:ext>
            </a:extLst>
          </p:cNvPr>
          <p:cNvSpPr txBox="1"/>
          <p:nvPr/>
        </p:nvSpPr>
        <p:spPr>
          <a:xfrm>
            <a:off x="4461867" y="473220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60B3C24-064F-8E91-03FE-3B8A3CE7C07F}"/>
              </a:ext>
            </a:extLst>
          </p:cNvPr>
          <p:cNvSpPr txBox="1"/>
          <p:nvPr/>
        </p:nvSpPr>
        <p:spPr>
          <a:xfrm>
            <a:off x="4528678" y="51015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5F16D10-AB87-B8FF-9A46-0126B6BECA55}"/>
              </a:ext>
            </a:extLst>
          </p:cNvPr>
          <p:cNvSpPr txBox="1"/>
          <p:nvPr/>
        </p:nvSpPr>
        <p:spPr>
          <a:xfrm>
            <a:off x="4520770" y="551864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6DD3130F-9743-8DFB-E44E-235A24D389AD}"/>
              </a:ext>
            </a:extLst>
          </p:cNvPr>
          <p:cNvSpPr/>
          <p:nvPr/>
        </p:nvSpPr>
        <p:spPr>
          <a:xfrm>
            <a:off x="3936983" y="5274414"/>
            <a:ext cx="106607" cy="138046"/>
          </a:xfrm>
          <a:prstGeom prst="ellipse">
            <a:avLst/>
          </a:prstGeom>
          <a:solidFill>
            <a:srgbClr val="FFC000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CCDE19C9-8A68-D8DE-2EB8-8A8C2EBF753A}"/>
              </a:ext>
            </a:extLst>
          </p:cNvPr>
          <p:cNvSpPr/>
          <p:nvPr/>
        </p:nvSpPr>
        <p:spPr>
          <a:xfrm>
            <a:off x="4810844" y="4841992"/>
            <a:ext cx="106607" cy="138046"/>
          </a:xfrm>
          <a:prstGeom prst="ellipse">
            <a:avLst/>
          </a:prstGeom>
          <a:solidFill>
            <a:srgbClr val="FFC000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7D1E09F-1310-B353-D529-792A2A78F8A5}"/>
              </a:ext>
            </a:extLst>
          </p:cNvPr>
          <p:cNvSpPr/>
          <p:nvPr/>
        </p:nvSpPr>
        <p:spPr>
          <a:xfrm>
            <a:off x="5674670" y="4108437"/>
            <a:ext cx="106607" cy="138046"/>
          </a:xfrm>
          <a:prstGeom prst="ellipse">
            <a:avLst/>
          </a:prstGeom>
          <a:solidFill>
            <a:srgbClr val="FFC000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256B1318-FAE4-5557-940B-F90257CEDDBD}"/>
              </a:ext>
            </a:extLst>
          </p:cNvPr>
          <p:cNvCxnSpPr>
            <a:cxnSpLocks/>
          </p:cNvCxnSpPr>
          <p:nvPr/>
        </p:nvCxnSpPr>
        <p:spPr>
          <a:xfrm flipV="1">
            <a:off x="3416548" y="3355131"/>
            <a:ext cx="3642514" cy="2438183"/>
          </a:xfrm>
          <a:prstGeom prst="straightConnector1">
            <a:avLst/>
          </a:prstGeom>
          <a:ln w="38100">
            <a:solidFill>
              <a:srgbClr val="3333CC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B46D5ACC-CE58-9BF5-81CA-6DC6D9D454C0}"/>
                  </a:ext>
                </a:extLst>
              </p:cNvPr>
              <p:cNvSpPr txBox="1"/>
              <p:nvPr/>
            </p:nvSpPr>
            <p:spPr>
              <a:xfrm>
                <a:off x="6097465" y="1552178"/>
                <a:ext cx="2896948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</a:t>
                </a:r>
                <a:r>
                  <a:rPr lang="ar-KW" sz="2000" dirty="0">
                    <a:solidFill>
                      <a:srgbClr val="3333CC"/>
                    </a:solidFill>
                  </a:rPr>
                  <a:t>لا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B46D5ACC-CE58-9BF5-81CA-6DC6D9D4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65" y="1552178"/>
                <a:ext cx="2896948" cy="400110"/>
              </a:xfrm>
              <a:prstGeom prst="rect">
                <a:avLst/>
              </a:prstGeom>
              <a:blipFill>
                <a:blip r:embed="rId2"/>
                <a:stretch>
                  <a:fillRect l="-1048"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B6EA674A-4EAA-F48F-2F18-CC3930E18C62}"/>
                  </a:ext>
                </a:extLst>
              </p:cNvPr>
              <p:cNvSpPr txBox="1"/>
              <p:nvPr/>
            </p:nvSpPr>
            <p:spPr>
              <a:xfrm>
                <a:off x="1193609" y="1516673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B6EA674A-4EAA-F48F-2F18-CC3930E18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09" y="1516673"/>
                <a:ext cx="2686954" cy="400110"/>
              </a:xfrm>
              <a:prstGeom prst="rect">
                <a:avLst/>
              </a:prstGeom>
              <a:blipFill>
                <a:blip r:embed="rId3"/>
                <a:stretch>
                  <a:fillRect l="-1354"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7F59B4B4-3B3E-34BA-657C-4DD4272D3CE5}"/>
              </a:ext>
            </a:extLst>
          </p:cNvPr>
          <p:cNvSpPr/>
          <p:nvPr/>
        </p:nvSpPr>
        <p:spPr>
          <a:xfrm>
            <a:off x="3501801" y="2505846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718A7618-BDAD-E3EF-F4B5-A57AC5DE8596}"/>
              </a:ext>
            </a:extLst>
          </p:cNvPr>
          <p:cNvSpPr/>
          <p:nvPr/>
        </p:nvSpPr>
        <p:spPr>
          <a:xfrm>
            <a:off x="4833815" y="3286108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21972D5F-2F75-1BFA-DC27-3D711D64C9D2}"/>
              </a:ext>
            </a:extLst>
          </p:cNvPr>
          <p:cNvSpPr/>
          <p:nvPr/>
        </p:nvSpPr>
        <p:spPr>
          <a:xfrm>
            <a:off x="6110657" y="4116316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99785C3B-6A79-5F17-BB3F-430697529D18}"/>
              </a:ext>
            </a:extLst>
          </p:cNvPr>
          <p:cNvGrpSpPr/>
          <p:nvPr/>
        </p:nvGrpSpPr>
        <p:grpSpPr>
          <a:xfrm>
            <a:off x="2642248" y="2805860"/>
            <a:ext cx="4469686" cy="2933978"/>
            <a:chOff x="2411711" y="2186128"/>
            <a:chExt cx="4469686" cy="2933978"/>
          </a:xfrm>
        </p:grpSpPr>
        <p:cxnSp>
          <p:nvCxnSpPr>
            <p:cNvPr id="90" name="رابط مستقيم 89">
              <a:extLst>
                <a:ext uri="{FF2B5EF4-FFF2-40B4-BE49-F238E27FC236}">
                  <a16:creationId xmlns:a16="http://schemas.microsoft.com/office/drawing/2014/main" id="{25A0AB1D-26BD-FC42-29D1-6E4788F2F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9398" y="2458075"/>
              <a:ext cx="1613062" cy="101930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>
              <a:extLst>
                <a:ext uri="{FF2B5EF4-FFF2-40B4-BE49-F238E27FC236}">
                  <a16:creationId xmlns:a16="http://schemas.microsoft.com/office/drawing/2014/main" id="{F80C29E7-59FF-69A0-6386-81CD71437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5837" y="2280062"/>
              <a:ext cx="1289416" cy="858529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93">
              <a:extLst>
                <a:ext uri="{FF2B5EF4-FFF2-40B4-BE49-F238E27FC236}">
                  <a16:creationId xmlns:a16="http://schemas.microsoft.com/office/drawing/2014/main" id="{EB1A1D18-A4A3-C89E-0CE8-AF3975B2A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7915" y="2186128"/>
              <a:ext cx="1052639" cy="653838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9A569EB0-6E62-0835-643F-BDA98B61C028}"/>
                </a:ext>
              </a:extLst>
            </p:cNvPr>
            <p:cNvGrpSpPr/>
            <p:nvPr/>
          </p:nvGrpSpPr>
          <p:grpSpPr>
            <a:xfrm>
              <a:off x="2411711" y="2801731"/>
              <a:ext cx="4469686" cy="2318375"/>
              <a:chOff x="-389247" y="4482197"/>
              <a:chExt cx="4469686" cy="2318375"/>
            </a:xfrm>
          </p:grpSpPr>
          <p:grpSp>
            <p:nvGrpSpPr>
              <p:cNvPr id="66" name="مجموعة 65">
                <a:extLst>
                  <a:ext uri="{FF2B5EF4-FFF2-40B4-BE49-F238E27FC236}">
                    <a16:creationId xmlns:a16="http://schemas.microsoft.com/office/drawing/2014/main" id="{532596D5-9F73-FC44-BC60-E38C48D377DB}"/>
                  </a:ext>
                </a:extLst>
              </p:cNvPr>
              <p:cNvGrpSpPr/>
              <p:nvPr/>
            </p:nvGrpSpPr>
            <p:grpSpPr>
              <a:xfrm rot="5764308">
                <a:off x="686408" y="3406542"/>
                <a:ext cx="2318375" cy="4469686"/>
                <a:chOff x="5958520" y="5890177"/>
                <a:chExt cx="2318375" cy="4469686"/>
              </a:xfrm>
            </p:grpSpPr>
            <p:grpSp>
              <p:nvGrpSpPr>
                <p:cNvPr id="67" name="مجموعة 66">
                  <a:extLst>
                    <a:ext uri="{FF2B5EF4-FFF2-40B4-BE49-F238E27FC236}">
                      <a16:creationId xmlns:a16="http://schemas.microsoft.com/office/drawing/2014/main" id="{7A1AD028-2B4F-F57F-BD27-78392B175549}"/>
                    </a:ext>
                  </a:extLst>
                </p:cNvPr>
                <p:cNvGrpSpPr/>
                <p:nvPr/>
              </p:nvGrpSpPr>
              <p:grpSpPr>
                <a:xfrm rot="5400000">
                  <a:off x="5172109" y="7024469"/>
                  <a:ext cx="4239078" cy="1970494"/>
                  <a:chOff x="6247819" y="317489"/>
                  <a:chExt cx="4239078" cy="1970494"/>
                </a:xfrm>
              </p:grpSpPr>
              <p:cxnSp>
                <p:nvCxnSpPr>
                  <p:cNvPr id="70" name="رابط مستقيم 69">
                    <a:extLst>
                      <a:ext uri="{FF2B5EF4-FFF2-40B4-BE49-F238E27FC236}">
                        <a16:creationId xmlns:a16="http://schemas.microsoft.com/office/drawing/2014/main" id="{28B47996-9855-3A13-5575-D1901DC144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435692" flipV="1">
                    <a:off x="8037806" y="642594"/>
                    <a:ext cx="2449091" cy="1645389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70">
                    <a:extLst>
                      <a:ext uri="{FF2B5EF4-FFF2-40B4-BE49-F238E27FC236}">
                        <a16:creationId xmlns:a16="http://schemas.microsoft.com/office/drawing/2014/main" id="{60F1EEF2-C10B-0BDF-0F81-F4A70DE364B8}"/>
                      </a:ext>
                    </a:extLst>
                  </p:cNvPr>
                  <p:cNvCxnSpPr>
                    <a:cxnSpLocks/>
                    <a:stCxn id="37" idx="3"/>
                  </p:cNvCxnSpPr>
                  <p:nvPr/>
                </p:nvCxnSpPr>
                <p:spPr>
                  <a:xfrm rot="10435692" flipV="1">
                    <a:off x="6509969" y="460504"/>
                    <a:ext cx="1887825" cy="1201080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رابط مستقيم 73">
                    <a:extLst>
                      <a:ext uri="{FF2B5EF4-FFF2-40B4-BE49-F238E27FC236}">
                        <a16:creationId xmlns:a16="http://schemas.microsoft.com/office/drawing/2014/main" id="{1C9A9A41-E595-FAE1-90FD-905F81865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435692" flipV="1">
                    <a:off x="6247819" y="455095"/>
                    <a:ext cx="1579859" cy="1054847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رابط مستقيم 74">
                    <a:extLst>
                      <a:ext uri="{FF2B5EF4-FFF2-40B4-BE49-F238E27FC236}">
                        <a16:creationId xmlns:a16="http://schemas.microsoft.com/office/drawing/2014/main" id="{FC1A99C2-DF33-75D5-8871-8565E6D357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435692" flipV="1">
                    <a:off x="6799012" y="387699"/>
                    <a:ext cx="2244352" cy="1453091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رابط مستقيم 75">
                    <a:extLst>
                      <a:ext uri="{FF2B5EF4-FFF2-40B4-BE49-F238E27FC236}">
                        <a16:creationId xmlns:a16="http://schemas.microsoft.com/office/drawing/2014/main" id="{DD16E0B5-4B95-A6F1-0DE4-E38247661C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435692" flipV="1">
                    <a:off x="7099984" y="317489"/>
                    <a:ext cx="2491588" cy="1597584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رابط مستقيم 67">
                  <a:extLst>
                    <a:ext uri="{FF2B5EF4-FFF2-40B4-BE49-F238E27FC236}">
                      <a16:creationId xmlns:a16="http://schemas.microsoft.com/office/drawing/2014/main" id="{92CF241F-F2F3-CFC3-9D5C-7950D29E6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835692" flipV="1">
                  <a:off x="5621375" y="8714031"/>
                  <a:ext cx="1982977" cy="1308688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رابط مستقيم 68">
                  <a:extLst>
                    <a:ext uri="{FF2B5EF4-FFF2-40B4-BE49-F238E27FC236}">
                      <a16:creationId xmlns:a16="http://schemas.microsoft.com/office/drawing/2014/main" id="{7D609107-74FD-C32E-D687-591910701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835692" flipV="1">
                  <a:off x="6048663" y="7717501"/>
                  <a:ext cx="2710357" cy="1740438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رابط مستقيم 95">
                <a:extLst>
                  <a:ext uri="{FF2B5EF4-FFF2-40B4-BE49-F238E27FC236}">
                    <a16:creationId xmlns:a16="http://schemas.microsoft.com/office/drawing/2014/main" id="{AC986CDA-E50B-98F1-4CFC-C888D2D761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7466" y="4536618"/>
                <a:ext cx="2217088" cy="1500874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8D00665C-47FF-89CD-3EE8-869F5DEA519C}"/>
              </a:ext>
            </a:extLst>
          </p:cNvPr>
          <p:cNvGrpSpPr/>
          <p:nvPr/>
        </p:nvGrpSpPr>
        <p:grpSpPr>
          <a:xfrm>
            <a:off x="4050313" y="3765731"/>
            <a:ext cx="3067111" cy="1970392"/>
            <a:chOff x="3730374" y="3318259"/>
            <a:chExt cx="3067111" cy="1970392"/>
          </a:xfrm>
        </p:grpSpPr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B3D29BA6-7D53-E6CE-1478-BB7DB3870892}"/>
                </a:ext>
              </a:extLst>
            </p:cNvPr>
            <p:cNvGrpSpPr/>
            <p:nvPr/>
          </p:nvGrpSpPr>
          <p:grpSpPr>
            <a:xfrm>
              <a:off x="4099862" y="3487413"/>
              <a:ext cx="2697623" cy="1801238"/>
              <a:chOff x="2172857" y="2317605"/>
              <a:chExt cx="2697623" cy="1801238"/>
            </a:xfrm>
          </p:grpSpPr>
          <p:grpSp>
            <p:nvGrpSpPr>
              <p:cNvPr id="48" name="مجموعة 47">
                <a:extLst>
                  <a:ext uri="{FF2B5EF4-FFF2-40B4-BE49-F238E27FC236}">
                    <a16:creationId xmlns:a16="http://schemas.microsoft.com/office/drawing/2014/main" id="{3851165B-D46E-F1FD-396C-A0565D2CEA3D}"/>
                  </a:ext>
                </a:extLst>
              </p:cNvPr>
              <p:cNvGrpSpPr/>
              <p:nvPr/>
            </p:nvGrpSpPr>
            <p:grpSpPr>
              <a:xfrm rot="5400000">
                <a:off x="2748988" y="1989035"/>
                <a:ext cx="1792922" cy="2450062"/>
                <a:chOff x="2675248" y="3723903"/>
                <a:chExt cx="1792922" cy="2450062"/>
              </a:xfrm>
            </p:grpSpPr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82E30A16-CBFD-291C-4BB7-CE6A2B5C3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560433" y="5039421"/>
                  <a:ext cx="902053" cy="91342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C07C53BC-9402-0081-032C-D330BBBA32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059896" y="4203790"/>
                  <a:ext cx="1344890" cy="12340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>
                  <a:extLst>
                    <a:ext uri="{FF2B5EF4-FFF2-40B4-BE49-F238E27FC236}">
                      <a16:creationId xmlns:a16="http://schemas.microsoft.com/office/drawing/2014/main" id="{5CD6576E-195D-805D-47B0-643B7237F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2783988" y="3844975"/>
                  <a:ext cx="1112568" cy="105365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>
                  <a:extLst>
                    <a:ext uri="{FF2B5EF4-FFF2-40B4-BE49-F238E27FC236}">
                      <a16:creationId xmlns:a16="http://schemas.microsoft.com/office/drawing/2014/main" id="{2A209492-DF9F-53E9-0E65-806E42C431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2634920" y="3764231"/>
                  <a:ext cx="966828" cy="88617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رابط مستقيم 54">
                  <a:extLst>
                    <a:ext uri="{FF2B5EF4-FFF2-40B4-BE49-F238E27FC236}">
                      <a16:creationId xmlns:a16="http://schemas.microsoft.com/office/drawing/2014/main" id="{08E7EEE2-3CB5-5E06-A2DF-68A4CF2FE0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2912344" y="3843780"/>
                  <a:ext cx="1419822" cy="136330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رابط مستقيم 55">
                  <a:extLst>
                    <a:ext uri="{FF2B5EF4-FFF2-40B4-BE49-F238E27FC236}">
                      <a16:creationId xmlns:a16="http://schemas.microsoft.com/office/drawing/2014/main" id="{96192461-4B15-DFCE-D1AD-4DBF81D21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336055" y="4629904"/>
                  <a:ext cx="1138644" cy="10692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رابط مستقيم 56">
                  <a:extLst>
                    <a:ext uri="{FF2B5EF4-FFF2-40B4-BE49-F238E27FC236}">
                      <a16:creationId xmlns:a16="http://schemas.microsoft.com/office/drawing/2014/main" id="{C5F5DAEE-1C2E-3496-44AA-BC6F0ECB6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687258" y="5393052"/>
                  <a:ext cx="765810" cy="7960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69EB3113-3614-C6BF-A9D0-D9B3EA1F6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72857" y="3480164"/>
                <a:ext cx="687699" cy="63867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رابط مستقيم 102">
              <a:extLst>
                <a:ext uri="{FF2B5EF4-FFF2-40B4-BE49-F238E27FC236}">
                  <a16:creationId xmlns:a16="http://schemas.microsoft.com/office/drawing/2014/main" id="{01219752-F886-05AF-F20E-18280B02958C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 flipV="1">
              <a:off x="6193294" y="3318259"/>
              <a:ext cx="574681" cy="4807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>
              <a:extLst>
                <a:ext uri="{FF2B5EF4-FFF2-40B4-BE49-F238E27FC236}">
                  <a16:creationId xmlns:a16="http://schemas.microsoft.com/office/drawing/2014/main" id="{1D437305-AF0D-0384-A351-F36E6FF70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242" y="3352832"/>
              <a:ext cx="511245" cy="4867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رابط مستقيم 127">
              <a:extLst>
                <a:ext uri="{FF2B5EF4-FFF2-40B4-BE49-F238E27FC236}">
                  <a16:creationId xmlns:a16="http://schemas.microsoft.com/office/drawing/2014/main" id="{9EE73AAE-146A-0275-0196-419248AA3E8A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3730374" y="4860156"/>
              <a:ext cx="470457" cy="3956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E097023B-A5B7-B8B8-806E-C58126D59EE4}"/>
              </a:ext>
            </a:extLst>
          </p:cNvPr>
          <p:cNvSpPr/>
          <p:nvPr/>
        </p:nvSpPr>
        <p:spPr>
          <a:xfrm rot="19834990">
            <a:off x="4875101" y="4481888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منطقة الحل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3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5" grpId="0" animBg="1"/>
      <p:bldP spid="46" grpId="0" animBg="1"/>
      <p:bldP spid="58" grpId="0" animBg="1"/>
      <p:bldP spid="59" grpId="0" animBg="1"/>
      <p:bldP spid="60" grpId="0" animBg="1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0A90F26-476B-A222-DE7F-847E4CA0C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5" t="-1314" b="67564"/>
          <a:stretch/>
        </p:blipFill>
        <p:spPr>
          <a:xfrm>
            <a:off x="7424382" y="219765"/>
            <a:ext cx="1330934" cy="501866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A7E9850-915E-E620-D3BC-CF1F7E6FFF80}"/>
              </a:ext>
            </a:extLst>
          </p:cNvPr>
          <p:cNvGrpSpPr/>
          <p:nvPr/>
        </p:nvGrpSpPr>
        <p:grpSpPr>
          <a:xfrm>
            <a:off x="232017" y="219765"/>
            <a:ext cx="8707267" cy="596809"/>
            <a:chOff x="232017" y="219765"/>
            <a:chExt cx="8707267" cy="5968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97C7EAF-83CC-F79E-A0CE-E42CEB8D5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27" t="30611" b="43105"/>
            <a:stretch/>
          </p:blipFill>
          <p:spPr>
            <a:xfrm>
              <a:off x="3864576" y="305079"/>
              <a:ext cx="3559806" cy="464024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DDDB72A-4561-A2DD-5988-12ED46CBF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399" t="56895" r="11392" b="25325"/>
            <a:stretch/>
          </p:blipFill>
          <p:spPr>
            <a:xfrm>
              <a:off x="2543001" y="350593"/>
              <a:ext cx="1337481" cy="313899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6610B1B-EC97-86BE-2287-F15A272A5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399" t="82220" r="11392" b="-959"/>
            <a:stretch/>
          </p:blipFill>
          <p:spPr>
            <a:xfrm>
              <a:off x="837031" y="350593"/>
              <a:ext cx="1337481" cy="330837"/>
            </a:xfrm>
            <a:prstGeom prst="rect">
              <a:avLst/>
            </a:prstGeom>
          </p:spPr>
        </p:pic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68879B7A-08DB-93F2-F541-BCCED93B48E0}"/>
                </a:ext>
              </a:extLst>
            </p:cNvPr>
            <p:cNvSpPr/>
            <p:nvPr/>
          </p:nvSpPr>
          <p:spPr>
            <a:xfrm>
              <a:off x="232017" y="219765"/>
              <a:ext cx="8707267" cy="59680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1DEC5C8-8CB6-E3BD-E152-183BE7315310}"/>
                </a:ext>
              </a:extLst>
            </p:cNvPr>
            <p:cNvSpPr txBox="1"/>
            <p:nvPr/>
          </p:nvSpPr>
          <p:spPr>
            <a:xfrm>
              <a:off x="2107638" y="219765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400" dirty="0"/>
                <a:t>و</a:t>
              </a:r>
              <a:endParaRPr lang="en-US" sz="2400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C9A485-1A07-EE13-3995-06190C57199B}"/>
              </a:ext>
            </a:extLst>
          </p:cNvPr>
          <p:cNvSpPr txBox="1"/>
          <p:nvPr/>
        </p:nvSpPr>
        <p:spPr>
          <a:xfrm>
            <a:off x="4180693" y="85114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DD84CF-4355-31A8-0124-101021D290FD}"/>
              </a:ext>
            </a:extLst>
          </p:cNvPr>
          <p:cNvSpPr txBox="1"/>
          <p:nvPr/>
        </p:nvSpPr>
        <p:spPr>
          <a:xfrm>
            <a:off x="7327061" y="1408933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DC5385-AEDF-96DE-51BC-2374BE928833}"/>
              </a:ext>
            </a:extLst>
          </p:cNvPr>
          <p:cNvSpPr txBox="1"/>
          <p:nvPr/>
        </p:nvSpPr>
        <p:spPr>
          <a:xfrm>
            <a:off x="6341525" y="194635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621872-12EC-45D8-2DEF-70BBCA2B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31966"/>
              </p:ext>
            </p:extLst>
          </p:nvPr>
        </p:nvGraphicFramePr>
        <p:xfrm>
          <a:off x="6079909" y="251628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5DE2266-6347-B936-D70C-3FD063DF0EDF}"/>
              </a:ext>
            </a:extLst>
          </p:cNvPr>
          <p:cNvSpPr txBox="1"/>
          <p:nvPr/>
        </p:nvSpPr>
        <p:spPr>
          <a:xfrm>
            <a:off x="7925491" y="342778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C286052-120B-A4D6-FE70-C42A9F39AF60}"/>
              </a:ext>
            </a:extLst>
          </p:cNvPr>
          <p:cNvSpPr txBox="1"/>
          <p:nvPr/>
        </p:nvSpPr>
        <p:spPr>
          <a:xfrm>
            <a:off x="6393176" y="342778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16" name="سهم: لليسار 15">
            <a:extLst>
              <a:ext uri="{FF2B5EF4-FFF2-40B4-BE49-F238E27FC236}">
                <a16:creationId xmlns:a16="http://schemas.microsoft.com/office/drawing/2014/main" id="{7C4DEE85-2AD7-0778-B3A6-ACDE636EE843}"/>
              </a:ext>
            </a:extLst>
          </p:cNvPr>
          <p:cNvSpPr/>
          <p:nvPr/>
        </p:nvSpPr>
        <p:spPr>
          <a:xfrm>
            <a:off x="6669214" y="1592541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DE87920D-8CDC-F73C-4AE6-770250438574}"/>
              </a:ext>
            </a:extLst>
          </p:cNvPr>
          <p:cNvCxnSpPr>
            <a:cxnSpLocks/>
          </p:cNvCxnSpPr>
          <p:nvPr/>
        </p:nvCxnSpPr>
        <p:spPr>
          <a:xfrm>
            <a:off x="4479791" y="1377140"/>
            <a:ext cx="0" cy="525892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8144B02-5D27-C702-B480-7895C89D9423}"/>
              </a:ext>
            </a:extLst>
          </p:cNvPr>
          <p:cNvSpPr txBox="1"/>
          <p:nvPr/>
        </p:nvSpPr>
        <p:spPr>
          <a:xfrm>
            <a:off x="4806185" y="1347378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+2 ص = 4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4A74AD4-D0A2-45BB-60F9-704FBE0FA68E}"/>
              </a:ext>
            </a:extLst>
          </p:cNvPr>
          <p:cNvSpPr txBox="1"/>
          <p:nvPr/>
        </p:nvSpPr>
        <p:spPr>
          <a:xfrm>
            <a:off x="2601233" y="137714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84E3BC6-FF58-5899-EE9B-0D6A2109B264}"/>
              </a:ext>
            </a:extLst>
          </p:cNvPr>
          <p:cNvSpPr txBox="1"/>
          <p:nvPr/>
        </p:nvSpPr>
        <p:spPr>
          <a:xfrm>
            <a:off x="1558424" y="1911789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id="{7A329C90-CBB7-765A-7DAB-53AE749C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37548"/>
              </p:ext>
            </p:extLst>
          </p:nvPr>
        </p:nvGraphicFramePr>
        <p:xfrm>
          <a:off x="1296808" y="248171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7654F8E-3A55-425F-2981-1C98A7416650}"/>
              </a:ext>
            </a:extLst>
          </p:cNvPr>
          <p:cNvSpPr txBox="1"/>
          <p:nvPr/>
        </p:nvSpPr>
        <p:spPr>
          <a:xfrm>
            <a:off x="3142390" y="3393211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282632A-90BA-B43D-26FF-AE467F034F48}"/>
              </a:ext>
            </a:extLst>
          </p:cNvPr>
          <p:cNvSpPr txBox="1"/>
          <p:nvPr/>
        </p:nvSpPr>
        <p:spPr>
          <a:xfrm>
            <a:off x="1562366" y="339321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4" name="سهم: لليسار 23">
            <a:extLst>
              <a:ext uri="{FF2B5EF4-FFF2-40B4-BE49-F238E27FC236}">
                <a16:creationId xmlns:a16="http://schemas.microsoft.com/office/drawing/2014/main" id="{8EAE50A9-8828-E1F5-481B-D9DEB87A0E29}"/>
              </a:ext>
            </a:extLst>
          </p:cNvPr>
          <p:cNvSpPr/>
          <p:nvPr/>
        </p:nvSpPr>
        <p:spPr>
          <a:xfrm>
            <a:off x="2049794" y="1543640"/>
            <a:ext cx="479635" cy="14978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9786F3D-2866-781C-E962-D5C2C052E885}"/>
              </a:ext>
            </a:extLst>
          </p:cNvPr>
          <p:cNvSpPr txBox="1"/>
          <p:nvPr/>
        </p:nvSpPr>
        <p:spPr>
          <a:xfrm>
            <a:off x="136410" y="1314980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ص + س = -1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0089726-0265-FBAA-8348-A811441E2B6A}"/>
              </a:ext>
            </a:extLst>
          </p:cNvPr>
          <p:cNvSpPr txBox="1"/>
          <p:nvPr/>
        </p:nvSpPr>
        <p:spPr>
          <a:xfrm>
            <a:off x="6824519" y="3962026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A6B6AA9-19B5-1256-C327-252729A6E648}"/>
              </a:ext>
            </a:extLst>
          </p:cNvPr>
          <p:cNvSpPr txBox="1"/>
          <p:nvPr/>
        </p:nvSpPr>
        <p:spPr>
          <a:xfrm>
            <a:off x="6046013" y="4362136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35FA97D-0AA9-099E-D426-9DAB8B42C8EF}"/>
              </a:ext>
            </a:extLst>
          </p:cNvPr>
          <p:cNvSpPr txBox="1"/>
          <p:nvPr/>
        </p:nvSpPr>
        <p:spPr>
          <a:xfrm>
            <a:off x="6805513" y="507400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1×0 + 2×0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4</a:t>
            </a:r>
            <a:endParaRPr lang="en-US" sz="24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CA23F93-C55A-2922-828B-0CE8AD5792DC}"/>
                  </a:ext>
                </a:extLst>
              </p:cNvPr>
              <p:cNvSpPr txBox="1"/>
              <p:nvPr/>
            </p:nvSpPr>
            <p:spPr>
              <a:xfrm>
                <a:off x="1133975" y="6120645"/>
                <a:ext cx="273985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</a:t>
                </a:r>
                <a:r>
                  <a:rPr lang="ar-KW" sz="2000" dirty="0">
                    <a:solidFill>
                      <a:srgbClr val="3333CC"/>
                    </a:solidFill>
                  </a:rPr>
                  <a:t>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CA23F93-C55A-2922-828B-0CE8AD579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75" y="6120645"/>
                <a:ext cx="2739853" cy="400110"/>
              </a:xfrm>
              <a:prstGeom prst="rect">
                <a:avLst/>
              </a:prstGeom>
              <a:blipFill>
                <a:blip r:embed="rId4"/>
                <a:stretch>
                  <a:fillRect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36BCDBB-FD6E-15E8-C899-6E4A5413AC25}"/>
              </a:ext>
            </a:extLst>
          </p:cNvPr>
          <p:cNvSpPr txBox="1"/>
          <p:nvPr/>
        </p:nvSpPr>
        <p:spPr>
          <a:xfrm>
            <a:off x="7700723" y="5499425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 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4</a:t>
            </a:r>
            <a:endParaRPr lang="en-US" sz="2400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C9269EB-2979-E220-1741-98BB46A7BFB9}"/>
              </a:ext>
            </a:extLst>
          </p:cNvPr>
          <p:cNvSpPr txBox="1"/>
          <p:nvPr/>
        </p:nvSpPr>
        <p:spPr>
          <a:xfrm>
            <a:off x="1500646" y="3707901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F4E72DF-8FCD-BC92-BE8F-E99278A1E6BC}"/>
              </a:ext>
            </a:extLst>
          </p:cNvPr>
          <p:cNvSpPr txBox="1"/>
          <p:nvPr/>
        </p:nvSpPr>
        <p:spPr>
          <a:xfrm>
            <a:off x="1530256" y="4900120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1×0 </a:t>
            </a:r>
            <a:r>
              <a:rPr lang="ar-KW" sz="2400" u="sng" dirty="0">
                <a:solidFill>
                  <a:srgbClr val="3333CC"/>
                </a:solidFill>
              </a:rPr>
              <a:t>&gt;</a:t>
            </a:r>
            <a:r>
              <a:rPr lang="ar-KW" sz="2400" dirty="0">
                <a:solidFill>
                  <a:srgbClr val="3333CC"/>
                </a:solidFill>
              </a:rPr>
              <a:t> -1×0 -1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09FEBE3-EA56-516B-716E-8D9F01644C43}"/>
              </a:ext>
            </a:extLst>
          </p:cNvPr>
          <p:cNvSpPr txBox="1"/>
          <p:nvPr/>
        </p:nvSpPr>
        <p:spPr>
          <a:xfrm>
            <a:off x="5789137" y="5458516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صحيحة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58B2D67-0B35-816D-79A9-12EB70D9133B}"/>
              </a:ext>
            </a:extLst>
          </p:cNvPr>
          <p:cNvSpPr txBox="1"/>
          <p:nvPr/>
        </p:nvSpPr>
        <p:spPr>
          <a:xfrm>
            <a:off x="2107638" y="5396961"/>
            <a:ext cx="10216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 </a:t>
            </a:r>
            <a:r>
              <a:rPr lang="ar-KW" sz="2400" u="sng" dirty="0">
                <a:solidFill>
                  <a:srgbClr val="3333CC"/>
                </a:solidFill>
              </a:rPr>
              <a:t>&gt;</a:t>
            </a:r>
            <a:r>
              <a:rPr lang="ar-KW" sz="2400" dirty="0">
                <a:solidFill>
                  <a:srgbClr val="3333CC"/>
                </a:solidFill>
              </a:rPr>
              <a:t> -1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00990FE-D9F5-EB3E-F876-B0FBD995650B}"/>
                  </a:ext>
                </a:extLst>
              </p:cNvPr>
              <p:cNvSpPr txBox="1"/>
              <p:nvPr/>
            </p:nvSpPr>
            <p:spPr>
              <a:xfrm>
                <a:off x="5602234" y="6084785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00990FE-D9F5-EB3E-F876-B0FBD995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34" y="6084785"/>
                <a:ext cx="2686954" cy="400110"/>
              </a:xfrm>
              <a:prstGeom prst="rect">
                <a:avLst/>
              </a:prstGeom>
              <a:blipFill>
                <a:blip r:embed="rId5"/>
                <a:stretch>
                  <a:fillRect l="-1129"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CCAE3BF-175B-A72A-18C9-0D155A45467B}"/>
              </a:ext>
            </a:extLst>
          </p:cNvPr>
          <p:cNvSpPr txBox="1"/>
          <p:nvPr/>
        </p:nvSpPr>
        <p:spPr>
          <a:xfrm>
            <a:off x="6972632" y="4640809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AEAF01E-B093-B696-CE1A-4DAFF18875AC}"/>
              </a:ext>
            </a:extLst>
          </p:cNvPr>
          <p:cNvSpPr txBox="1"/>
          <p:nvPr/>
        </p:nvSpPr>
        <p:spPr>
          <a:xfrm>
            <a:off x="1558424" y="4321348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ص </a:t>
            </a:r>
            <a:r>
              <a:rPr lang="ar-KW" sz="2400" u="sng" dirty="0">
                <a:solidFill>
                  <a:srgbClr val="FF0000"/>
                </a:solidFill>
              </a:rPr>
              <a:t>&gt; </a:t>
            </a:r>
            <a:r>
              <a:rPr lang="ar-KW" sz="2400" dirty="0">
                <a:solidFill>
                  <a:srgbClr val="FF0000"/>
                </a:solidFill>
              </a:rPr>
              <a:t>- س 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9344FEF-C5C9-D150-0292-F4FA67CD03E8}"/>
              </a:ext>
            </a:extLst>
          </p:cNvPr>
          <p:cNvSpPr txBox="1"/>
          <p:nvPr/>
        </p:nvSpPr>
        <p:spPr>
          <a:xfrm>
            <a:off x="7544981" y="28935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B0C32AE-5639-2370-BE03-1D02136B7E62}"/>
              </a:ext>
            </a:extLst>
          </p:cNvPr>
          <p:cNvSpPr txBox="1"/>
          <p:nvPr/>
        </p:nvSpPr>
        <p:spPr>
          <a:xfrm>
            <a:off x="6911697" y="28430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328872D-1E0A-452A-7E9B-8B5D8A6C25C6}"/>
              </a:ext>
            </a:extLst>
          </p:cNvPr>
          <p:cNvSpPr txBox="1"/>
          <p:nvPr/>
        </p:nvSpPr>
        <p:spPr>
          <a:xfrm>
            <a:off x="6242297" y="286892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D01C7A2-EAC8-EAB6-AC5E-5447CAE3223C}"/>
              </a:ext>
            </a:extLst>
          </p:cNvPr>
          <p:cNvSpPr txBox="1"/>
          <p:nvPr/>
        </p:nvSpPr>
        <p:spPr>
          <a:xfrm>
            <a:off x="2683947" y="283965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16B7369-A4E4-C7CE-CF8F-68EF5E708D1E}"/>
              </a:ext>
            </a:extLst>
          </p:cNvPr>
          <p:cNvSpPr txBox="1"/>
          <p:nvPr/>
        </p:nvSpPr>
        <p:spPr>
          <a:xfrm>
            <a:off x="2086694" y="283965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DFF6842-2E11-AAAE-2889-78D128087C2C}"/>
              </a:ext>
            </a:extLst>
          </p:cNvPr>
          <p:cNvSpPr txBox="1"/>
          <p:nvPr/>
        </p:nvSpPr>
        <p:spPr>
          <a:xfrm>
            <a:off x="1335440" y="28162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9F62A29-4277-BAA1-98AD-DC995425A824}"/>
              </a:ext>
            </a:extLst>
          </p:cNvPr>
          <p:cNvSpPr txBox="1"/>
          <p:nvPr/>
        </p:nvSpPr>
        <p:spPr>
          <a:xfrm>
            <a:off x="537790" y="5361785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عبارة صحيحة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A184D6F-EA89-6A9E-C212-8E954D74C016}"/>
              </a:ext>
            </a:extLst>
          </p:cNvPr>
          <p:cNvSpPr txBox="1"/>
          <p:nvPr/>
        </p:nvSpPr>
        <p:spPr>
          <a:xfrm>
            <a:off x="1019432" y="402259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 animBg="1"/>
      <p:bldP spid="18" grpId="0"/>
      <p:bldP spid="19" grpId="0"/>
      <p:bldP spid="20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A934F80-11F9-FD28-E360-2833E5DF9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10216"/>
              </p:ext>
            </p:extLst>
          </p:nvPr>
        </p:nvGraphicFramePr>
        <p:xfrm>
          <a:off x="5902488" y="291700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8C3E493-FE15-0F9B-82B2-A8D8BC6CE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47078"/>
              </p:ext>
            </p:extLst>
          </p:nvPr>
        </p:nvGraphicFramePr>
        <p:xfrm>
          <a:off x="1119387" y="257130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F88699D-799B-50F5-99CF-C6588E0ECA19}"/>
                  </a:ext>
                </a:extLst>
              </p:cNvPr>
              <p:cNvSpPr txBox="1"/>
              <p:nvPr/>
            </p:nvSpPr>
            <p:spPr>
              <a:xfrm>
                <a:off x="930800" y="1616854"/>
                <a:ext cx="273985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</a:t>
                </a:r>
                <a:r>
                  <a:rPr lang="ar-KW" sz="2000" dirty="0">
                    <a:solidFill>
                      <a:srgbClr val="3333CC"/>
                    </a:solidFill>
                  </a:rPr>
                  <a:t>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F88699D-799B-50F5-99CF-C6588E0E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00" y="1616854"/>
                <a:ext cx="2739853" cy="400110"/>
              </a:xfrm>
              <a:prstGeom prst="rect">
                <a:avLst/>
              </a:prstGeom>
              <a:blipFill>
                <a:blip r:embed="rId2"/>
                <a:stretch>
                  <a:fillRect t="-7353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4A9804-DF44-6D30-58A8-2691DB6CD7AB}"/>
                  </a:ext>
                </a:extLst>
              </p:cNvPr>
              <p:cNvSpPr txBox="1"/>
              <p:nvPr/>
            </p:nvSpPr>
            <p:spPr>
              <a:xfrm>
                <a:off x="5716784" y="1771340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14A9804-DF44-6D30-58A8-2691DB6C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84" y="1771340"/>
                <a:ext cx="2686954" cy="400110"/>
              </a:xfrm>
              <a:prstGeom prst="rect">
                <a:avLst/>
              </a:prstGeom>
              <a:blipFill>
                <a:blip r:embed="rId3"/>
                <a:stretch>
                  <a:fillRect l="-1354"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D94EA631-8B3D-D679-C97B-69E0B372C027}"/>
              </a:ext>
            </a:extLst>
          </p:cNvPr>
          <p:cNvSpPr txBox="1"/>
          <p:nvPr/>
        </p:nvSpPr>
        <p:spPr>
          <a:xfrm>
            <a:off x="6273729" y="1155189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E01E90-081A-E811-9691-0B4C1D1635D1}"/>
              </a:ext>
            </a:extLst>
          </p:cNvPr>
          <p:cNvSpPr txBox="1"/>
          <p:nvPr/>
        </p:nvSpPr>
        <p:spPr>
          <a:xfrm>
            <a:off x="1403225" y="1125914"/>
            <a:ext cx="199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ص </a:t>
            </a:r>
            <a:r>
              <a:rPr lang="ar-KW" sz="2400" u="sng" dirty="0">
                <a:solidFill>
                  <a:srgbClr val="FF0000"/>
                </a:solidFill>
              </a:rPr>
              <a:t>&gt; </a:t>
            </a:r>
            <a:r>
              <a:rPr lang="ar-KW" sz="2400" dirty="0">
                <a:solidFill>
                  <a:srgbClr val="FF0000"/>
                </a:solidFill>
              </a:rPr>
              <a:t>- س 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B49F4C-3873-49D5-9912-D92A5748433A}"/>
              </a:ext>
            </a:extLst>
          </p:cNvPr>
          <p:cNvSpPr txBox="1"/>
          <p:nvPr/>
        </p:nvSpPr>
        <p:spPr>
          <a:xfrm>
            <a:off x="7367560" y="66895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7474054-A489-7AF5-4A67-34EB696972C7}"/>
              </a:ext>
            </a:extLst>
          </p:cNvPr>
          <p:cNvSpPr txBox="1"/>
          <p:nvPr/>
        </p:nvSpPr>
        <p:spPr>
          <a:xfrm>
            <a:off x="6734276" y="6184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A4204AD-858B-A182-F0DF-B0DDF357966A}"/>
              </a:ext>
            </a:extLst>
          </p:cNvPr>
          <p:cNvSpPr txBox="1"/>
          <p:nvPr/>
        </p:nvSpPr>
        <p:spPr>
          <a:xfrm>
            <a:off x="6064876" y="64434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D8173AA-AA65-AD3A-AA69-AB677BEE5B65}"/>
              </a:ext>
            </a:extLst>
          </p:cNvPr>
          <p:cNvSpPr txBox="1"/>
          <p:nvPr/>
        </p:nvSpPr>
        <p:spPr>
          <a:xfrm>
            <a:off x="2506526" y="61506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D001B9D-4D33-1BA2-86C5-4ECF3A4123F9}"/>
              </a:ext>
            </a:extLst>
          </p:cNvPr>
          <p:cNvSpPr txBox="1"/>
          <p:nvPr/>
        </p:nvSpPr>
        <p:spPr>
          <a:xfrm>
            <a:off x="1909273" y="61506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141297-84D5-EF08-D886-09E03DB85A62}"/>
              </a:ext>
            </a:extLst>
          </p:cNvPr>
          <p:cNvSpPr txBox="1"/>
          <p:nvPr/>
        </p:nvSpPr>
        <p:spPr>
          <a:xfrm>
            <a:off x="1158019" y="59169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4B0E6D6B-E4EE-D6C4-A4A9-873FB997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12078"/>
              </p:ext>
            </p:extLst>
          </p:nvPr>
        </p:nvGraphicFramePr>
        <p:xfrm>
          <a:off x="2211094" y="2602739"/>
          <a:ext cx="4351380" cy="317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8">
                  <a:extLst>
                    <a:ext uri="{9D8B030D-6E8A-4147-A177-3AD203B41FA5}">
                      <a16:colId xmlns:a16="http://schemas.microsoft.com/office/drawing/2014/main" val="62292346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33388532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281000390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64227343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8996635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2280358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8503613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8086597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4216254397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321067656"/>
                    </a:ext>
                  </a:extLst>
                </a:gridCol>
              </a:tblGrid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385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28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165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0912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112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35999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754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10113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52DC8A0-5602-81D2-65FA-D8FF506DF0AA}"/>
              </a:ext>
            </a:extLst>
          </p:cNvPr>
          <p:cNvSpPr txBox="1"/>
          <p:nvPr/>
        </p:nvSpPr>
        <p:spPr>
          <a:xfrm>
            <a:off x="6655730" y="397534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C25D411-8F13-10BC-BA4E-1DE1066938A8}"/>
              </a:ext>
            </a:extLst>
          </p:cNvPr>
          <p:cNvSpPr txBox="1"/>
          <p:nvPr/>
        </p:nvSpPr>
        <p:spPr>
          <a:xfrm>
            <a:off x="4007304" y="22047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ص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E8A15D68-F10B-1824-28CA-8AE3D4D772C8}"/>
              </a:ext>
            </a:extLst>
          </p:cNvPr>
          <p:cNvCxnSpPr>
            <a:cxnSpLocks/>
          </p:cNvCxnSpPr>
          <p:nvPr/>
        </p:nvCxnSpPr>
        <p:spPr>
          <a:xfrm>
            <a:off x="2095214" y="4178048"/>
            <a:ext cx="4624557" cy="0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DE36733D-5A7E-9174-1305-5627EEC4160D}"/>
              </a:ext>
            </a:extLst>
          </p:cNvPr>
          <p:cNvCxnSpPr>
            <a:cxnSpLocks/>
          </p:cNvCxnSpPr>
          <p:nvPr/>
        </p:nvCxnSpPr>
        <p:spPr>
          <a:xfrm flipH="1" flipV="1">
            <a:off x="4407492" y="2564080"/>
            <a:ext cx="1" cy="3199316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A362E8A-0332-3FC4-DD50-6978C700C34B}"/>
              </a:ext>
            </a:extLst>
          </p:cNvPr>
          <p:cNvSpPr txBox="1"/>
          <p:nvPr/>
        </p:nvSpPr>
        <p:spPr>
          <a:xfrm>
            <a:off x="4116532" y="41600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0A8F73D-5A2D-3B40-9E25-767329FE98C2}"/>
              </a:ext>
            </a:extLst>
          </p:cNvPr>
          <p:cNvSpPr txBox="1"/>
          <p:nvPr/>
        </p:nvSpPr>
        <p:spPr>
          <a:xfrm>
            <a:off x="3913464" y="435902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DA4B67-D02E-7BD0-EFA9-ADCC2DDAD473}"/>
              </a:ext>
            </a:extLst>
          </p:cNvPr>
          <p:cNvSpPr txBox="1"/>
          <p:nvPr/>
        </p:nvSpPr>
        <p:spPr>
          <a:xfrm>
            <a:off x="3983775" y="477158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D3D816F-283D-B21C-0A16-B399FC0D9862}"/>
              </a:ext>
            </a:extLst>
          </p:cNvPr>
          <p:cNvSpPr txBox="1"/>
          <p:nvPr/>
        </p:nvSpPr>
        <p:spPr>
          <a:xfrm>
            <a:off x="3622504" y="417804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774ADEC-9B11-A529-8FCB-C7E1F9F260DE}"/>
              </a:ext>
            </a:extLst>
          </p:cNvPr>
          <p:cNvSpPr txBox="1"/>
          <p:nvPr/>
        </p:nvSpPr>
        <p:spPr>
          <a:xfrm>
            <a:off x="3185471" y="417804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DD623AF-98C0-623F-98EE-467A3F21F104}"/>
              </a:ext>
            </a:extLst>
          </p:cNvPr>
          <p:cNvSpPr txBox="1"/>
          <p:nvPr/>
        </p:nvSpPr>
        <p:spPr>
          <a:xfrm>
            <a:off x="4116532" y="34977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A689AD-1DD0-3182-8E47-623DE801295C}"/>
              </a:ext>
            </a:extLst>
          </p:cNvPr>
          <p:cNvSpPr txBox="1"/>
          <p:nvPr/>
        </p:nvSpPr>
        <p:spPr>
          <a:xfrm>
            <a:off x="4116532" y="310660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BD7EB6-961C-D79A-BEFD-9E58044C54D7}"/>
              </a:ext>
            </a:extLst>
          </p:cNvPr>
          <p:cNvSpPr txBox="1"/>
          <p:nvPr/>
        </p:nvSpPr>
        <p:spPr>
          <a:xfrm>
            <a:off x="4711859" y="417804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DFD4C0-2D60-4E08-92CC-54325A10256B}"/>
              </a:ext>
            </a:extLst>
          </p:cNvPr>
          <p:cNvSpPr txBox="1"/>
          <p:nvPr/>
        </p:nvSpPr>
        <p:spPr>
          <a:xfrm>
            <a:off x="5194022" y="41600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AE1C616-68B0-76EA-E841-5638E67F1F49}"/>
              </a:ext>
            </a:extLst>
          </p:cNvPr>
          <p:cNvSpPr txBox="1"/>
          <p:nvPr/>
        </p:nvSpPr>
        <p:spPr>
          <a:xfrm>
            <a:off x="4116532" y="272764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DAA2E6CB-90C1-6653-CE1C-8C8A7D196E36}"/>
              </a:ext>
            </a:extLst>
          </p:cNvPr>
          <p:cNvSpPr/>
          <p:nvPr/>
        </p:nvSpPr>
        <p:spPr>
          <a:xfrm>
            <a:off x="3453570" y="2906839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76CB6F69-0275-6E51-3A4F-3AE4F37A32C0}"/>
              </a:ext>
            </a:extLst>
          </p:cNvPr>
          <p:cNvSpPr/>
          <p:nvPr/>
        </p:nvSpPr>
        <p:spPr>
          <a:xfrm>
            <a:off x="4333480" y="3335964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0583A153-1447-B95C-358E-9918A6C08A08}"/>
              </a:ext>
            </a:extLst>
          </p:cNvPr>
          <p:cNvSpPr/>
          <p:nvPr/>
        </p:nvSpPr>
        <p:spPr>
          <a:xfrm>
            <a:off x="5244670" y="3729192"/>
            <a:ext cx="106607" cy="138046"/>
          </a:xfrm>
          <a:prstGeom prst="ellipse">
            <a:avLst/>
          </a:prstGeom>
          <a:solidFill>
            <a:srgbClr val="00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71B3DD76-6DC6-3E0A-FF44-8C734687D91C}"/>
              </a:ext>
            </a:extLst>
          </p:cNvPr>
          <p:cNvSpPr/>
          <p:nvPr/>
        </p:nvSpPr>
        <p:spPr>
          <a:xfrm>
            <a:off x="3857742" y="4094715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8FEF04EB-E54C-CB95-C662-C7702838A325}"/>
              </a:ext>
            </a:extLst>
          </p:cNvPr>
          <p:cNvSpPr/>
          <p:nvPr/>
        </p:nvSpPr>
        <p:spPr>
          <a:xfrm>
            <a:off x="4296614" y="4519315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C42FD63D-A54C-B8BD-1DA2-6D244AEB3EAA}"/>
              </a:ext>
            </a:extLst>
          </p:cNvPr>
          <p:cNvSpPr/>
          <p:nvPr/>
        </p:nvSpPr>
        <p:spPr>
          <a:xfrm>
            <a:off x="4797332" y="491671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A6B31E31-C0EE-A2E8-5260-207865526B6D}"/>
              </a:ext>
            </a:extLst>
          </p:cNvPr>
          <p:cNvCxnSpPr>
            <a:cxnSpLocks/>
          </p:cNvCxnSpPr>
          <p:nvPr/>
        </p:nvCxnSpPr>
        <p:spPr>
          <a:xfrm>
            <a:off x="2635524" y="2613142"/>
            <a:ext cx="3958247" cy="1745877"/>
          </a:xfrm>
          <a:prstGeom prst="straightConnector1">
            <a:avLst/>
          </a:prstGeom>
          <a:ln w="28575" cap="flat" cmpd="sng" algn="ctr">
            <a:solidFill>
              <a:srgbClr val="33CC3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63ABAA72-9003-2C82-303A-0F07A7679CEC}"/>
              </a:ext>
            </a:extLst>
          </p:cNvPr>
          <p:cNvCxnSpPr>
            <a:cxnSpLocks/>
          </p:cNvCxnSpPr>
          <p:nvPr/>
        </p:nvCxnSpPr>
        <p:spPr>
          <a:xfrm>
            <a:off x="2242391" y="2771761"/>
            <a:ext cx="3505690" cy="296032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7E128B96-5CF9-6188-6EDC-B21412FA198B}"/>
              </a:ext>
            </a:extLst>
          </p:cNvPr>
          <p:cNvGrpSpPr/>
          <p:nvPr/>
        </p:nvGrpSpPr>
        <p:grpSpPr>
          <a:xfrm rot="14960058" flipH="1">
            <a:off x="3003586" y="2157407"/>
            <a:ext cx="3600018" cy="4403222"/>
            <a:chOff x="3003529" y="2226380"/>
            <a:chExt cx="3423425" cy="4403222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70AA97B5-0DEF-5522-E287-C31E96DC0471}"/>
                </a:ext>
              </a:extLst>
            </p:cNvPr>
            <p:cNvGrpSpPr/>
            <p:nvPr/>
          </p:nvGrpSpPr>
          <p:grpSpPr>
            <a:xfrm rot="3281904">
              <a:off x="1957845" y="3272064"/>
              <a:ext cx="4403222" cy="2311854"/>
              <a:chOff x="3457385" y="3298341"/>
              <a:chExt cx="4403222" cy="2311854"/>
            </a:xfrm>
          </p:grpSpPr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9780C026-76A9-BABD-88DC-EC5296E0A7DC}"/>
                  </a:ext>
                </a:extLst>
              </p:cNvPr>
              <p:cNvGrpSpPr/>
              <p:nvPr/>
            </p:nvGrpSpPr>
            <p:grpSpPr>
              <a:xfrm>
                <a:off x="3753803" y="3715472"/>
                <a:ext cx="4002263" cy="1894723"/>
                <a:chOff x="1826798" y="2545664"/>
                <a:chExt cx="4002263" cy="1894723"/>
              </a:xfrm>
            </p:grpSpPr>
            <p:grpSp>
              <p:nvGrpSpPr>
                <p:cNvPr id="49" name="مجموعة 48">
                  <a:extLst>
                    <a:ext uri="{FF2B5EF4-FFF2-40B4-BE49-F238E27FC236}">
                      <a16:creationId xmlns:a16="http://schemas.microsoft.com/office/drawing/2014/main" id="{93880B05-25FC-6D7B-4591-065AB314C461}"/>
                    </a:ext>
                  </a:extLst>
                </p:cNvPr>
                <p:cNvGrpSpPr/>
                <p:nvPr/>
              </p:nvGrpSpPr>
              <p:grpSpPr>
                <a:xfrm rot="5400000">
                  <a:off x="3011014" y="1622341"/>
                  <a:ext cx="1894723" cy="3741370"/>
                  <a:chOff x="2903305" y="2765325"/>
                  <a:chExt cx="1894723" cy="3741370"/>
                </a:xfrm>
              </p:grpSpPr>
              <p:cxnSp>
                <p:nvCxnSpPr>
                  <p:cNvPr id="51" name="رابط مستقيم 50">
                    <a:extLst>
                      <a:ext uri="{FF2B5EF4-FFF2-40B4-BE49-F238E27FC236}">
                        <a16:creationId xmlns:a16="http://schemas.microsoft.com/office/drawing/2014/main" id="{A8C69E11-8055-5CC2-01ED-0157736BD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278154">
                    <a:off x="3221853" y="4910170"/>
                    <a:ext cx="1748227" cy="1010357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رابط مستقيم 51">
                    <a:extLst>
                      <a:ext uri="{FF2B5EF4-FFF2-40B4-BE49-F238E27FC236}">
                        <a16:creationId xmlns:a16="http://schemas.microsoft.com/office/drawing/2014/main" id="{C675D8DD-05AC-517E-C1F9-A2DCCEDB5EDD}"/>
                      </a:ext>
                    </a:extLst>
                  </p:cNvPr>
                  <p:cNvCxnSpPr>
                    <a:cxnSpLocks/>
                    <a:endCxn id="33" idx="2"/>
                  </p:cNvCxnSpPr>
                  <p:nvPr/>
                </p:nvCxnSpPr>
                <p:spPr>
                  <a:xfrm rot="6278154">
                    <a:off x="2883223" y="3774157"/>
                    <a:ext cx="2402939" cy="1426671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رابط مستقيم 52">
                    <a:extLst>
                      <a:ext uri="{FF2B5EF4-FFF2-40B4-BE49-F238E27FC236}">
                        <a16:creationId xmlns:a16="http://schemas.microsoft.com/office/drawing/2014/main" id="{26C12D84-BE0C-9CFB-602E-F78876164F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278154">
                    <a:off x="2595740" y="3353339"/>
                    <a:ext cx="2167979" cy="1104213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رابط مستقيم 53">
                    <a:extLst>
                      <a:ext uri="{FF2B5EF4-FFF2-40B4-BE49-F238E27FC236}">
                        <a16:creationId xmlns:a16="http://schemas.microsoft.com/office/drawing/2014/main" id="{D29C4735-4495-21CE-CE38-A5DEFC4037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278154">
                    <a:off x="2466994" y="3201636"/>
                    <a:ext cx="1872753" cy="1000131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رابط مستقيم 54">
                    <a:extLst>
                      <a:ext uri="{FF2B5EF4-FFF2-40B4-BE49-F238E27FC236}">
                        <a16:creationId xmlns:a16="http://schemas.microsoft.com/office/drawing/2014/main" id="{95E2C84D-D5A5-56FC-B590-9D7FA00C54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278154">
                    <a:off x="2759404" y="3476964"/>
                    <a:ext cx="2408072" cy="1398773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رابط مستقيم 55">
                    <a:extLst>
                      <a:ext uri="{FF2B5EF4-FFF2-40B4-BE49-F238E27FC236}">
                        <a16:creationId xmlns:a16="http://schemas.microsoft.com/office/drawing/2014/main" id="{910AAEA3-F0DB-A744-DD61-A9D596278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278154">
                    <a:off x="3056641" y="4300348"/>
                    <a:ext cx="2120123" cy="1208582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رابط مستقيم 56">
                    <a:extLst>
                      <a:ext uri="{FF2B5EF4-FFF2-40B4-BE49-F238E27FC236}">
                        <a16:creationId xmlns:a16="http://schemas.microsoft.com/office/drawing/2014/main" id="{916EA974-CD08-6D4A-500C-3E0C41360E8A}"/>
                      </a:ext>
                    </a:extLst>
                  </p:cNvPr>
                  <p:cNvCxnSpPr>
                    <a:cxnSpLocks/>
                    <a:stCxn id="14" idx="0"/>
                  </p:cNvCxnSpPr>
                  <p:nvPr/>
                </p:nvCxnSpPr>
                <p:spPr>
                  <a:xfrm rot="6278154">
                    <a:off x="3464051" y="5445634"/>
                    <a:ext cx="1299667" cy="822455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ADB53DBA-B2E8-49D2-40FA-A57446572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678154">
                  <a:off x="1826798" y="3457568"/>
                  <a:ext cx="919214" cy="600326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A53D0161-A072-3D31-2BAF-E076D3556819}"/>
                  </a:ext>
                </a:extLst>
              </p:cNvPr>
              <p:cNvCxnSpPr>
                <a:cxnSpLocks/>
              </p:cNvCxnSpPr>
              <p:nvPr/>
            </p:nvCxnSpPr>
            <p:spPr>
              <a:xfrm rot="11678154">
                <a:off x="6205802" y="3556319"/>
                <a:ext cx="1418550" cy="609327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BD2CC2AB-03C7-A78B-2DE2-832593EF8386}"/>
                  </a:ext>
                </a:extLst>
              </p:cNvPr>
              <p:cNvCxnSpPr>
                <a:cxnSpLocks/>
              </p:cNvCxnSpPr>
              <p:nvPr/>
            </p:nvCxnSpPr>
            <p:spPr>
              <a:xfrm rot="11678154">
                <a:off x="6778039" y="3298341"/>
                <a:ext cx="1082568" cy="544337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ED6A2B3F-ECE7-99D5-674B-0C8806351E0B}"/>
                  </a:ext>
                </a:extLst>
              </p:cNvPr>
              <p:cNvCxnSpPr>
                <a:cxnSpLocks/>
              </p:cNvCxnSpPr>
              <p:nvPr/>
            </p:nvCxnSpPr>
            <p:spPr>
              <a:xfrm rot="11678154">
                <a:off x="3457385" y="4742808"/>
                <a:ext cx="514483" cy="39523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رابط مستقيم 75">
              <a:extLst>
                <a:ext uri="{FF2B5EF4-FFF2-40B4-BE49-F238E27FC236}">
                  <a16:creationId xmlns:a16="http://schemas.microsoft.com/office/drawing/2014/main" id="{C6BBA652-7655-9B80-FA8C-DBD910F2F564}"/>
                </a:ext>
              </a:extLst>
            </p:cNvPr>
            <p:cNvCxnSpPr>
              <a:cxnSpLocks/>
            </p:cNvCxnSpPr>
            <p:nvPr/>
          </p:nvCxnSpPr>
          <p:spPr>
            <a:xfrm rot="14960058">
              <a:off x="5767526" y="5052450"/>
              <a:ext cx="887371" cy="43148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849E7B23-F5E5-A95F-AC9E-6D778B21EA8E}"/>
              </a:ext>
            </a:extLst>
          </p:cNvPr>
          <p:cNvGrpSpPr/>
          <p:nvPr/>
        </p:nvGrpSpPr>
        <p:grpSpPr>
          <a:xfrm rot="9254422">
            <a:off x="2310125" y="2217936"/>
            <a:ext cx="3775027" cy="4335050"/>
            <a:chOff x="3114223" y="1679245"/>
            <a:chExt cx="3775027" cy="4335050"/>
          </a:xfrm>
        </p:grpSpPr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F4A861BE-A964-BEB4-B28A-111AAF093CA7}"/>
                </a:ext>
              </a:extLst>
            </p:cNvPr>
            <p:cNvGrpSpPr/>
            <p:nvPr/>
          </p:nvGrpSpPr>
          <p:grpSpPr>
            <a:xfrm>
              <a:off x="3114223" y="1679245"/>
              <a:ext cx="3775027" cy="3976077"/>
              <a:chOff x="1985739" y="2378090"/>
              <a:chExt cx="3775027" cy="3976077"/>
            </a:xfrm>
          </p:grpSpPr>
          <p:cxnSp>
            <p:nvCxnSpPr>
              <p:cNvPr id="80" name="رابط مستقيم 79">
                <a:extLst>
                  <a:ext uri="{FF2B5EF4-FFF2-40B4-BE49-F238E27FC236}">
                    <a16:creationId xmlns:a16="http://schemas.microsoft.com/office/drawing/2014/main" id="{1A4E7A20-AE03-5236-D981-751289B1F38E}"/>
                  </a:ext>
                </a:extLst>
              </p:cNvPr>
              <p:cNvCxnSpPr>
                <a:cxnSpLocks/>
              </p:cNvCxnSpPr>
              <p:nvPr/>
            </p:nvCxnSpPr>
            <p:spPr>
              <a:xfrm rot="12345578" flipH="1">
                <a:off x="2462641" y="2666852"/>
                <a:ext cx="1041988" cy="173367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19119374-3BB6-6BD3-8DC3-42F9F1C1224F}"/>
                  </a:ext>
                </a:extLst>
              </p:cNvPr>
              <p:cNvCxnSpPr>
                <a:cxnSpLocks/>
              </p:cNvCxnSpPr>
              <p:nvPr/>
            </p:nvCxnSpPr>
            <p:spPr>
              <a:xfrm rot="12345578" flipH="1">
                <a:off x="2150118" y="2505072"/>
                <a:ext cx="998723" cy="1555123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779BF8CA-1CE3-EE33-F6D4-741CBFFA02F5}"/>
                  </a:ext>
                </a:extLst>
              </p:cNvPr>
              <p:cNvCxnSpPr>
                <a:cxnSpLocks/>
              </p:cNvCxnSpPr>
              <p:nvPr/>
            </p:nvCxnSpPr>
            <p:spPr>
              <a:xfrm rot="12345578" flipH="1">
                <a:off x="1985739" y="2378090"/>
                <a:ext cx="994699" cy="1489082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مجموعة 83">
                <a:extLst>
                  <a:ext uri="{FF2B5EF4-FFF2-40B4-BE49-F238E27FC236}">
                    <a16:creationId xmlns:a16="http://schemas.microsoft.com/office/drawing/2014/main" id="{FE233263-5CC4-2B81-DB85-2B1630721003}"/>
                  </a:ext>
                </a:extLst>
              </p:cNvPr>
              <p:cNvGrpSpPr/>
              <p:nvPr/>
            </p:nvGrpSpPr>
            <p:grpSpPr>
              <a:xfrm rot="5764308">
                <a:off x="2367328" y="2960728"/>
                <a:ext cx="3323824" cy="3463053"/>
                <a:chOff x="6248326" y="6929987"/>
                <a:chExt cx="3323824" cy="3463053"/>
              </a:xfrm>
            </p:grpSpPr>
            <p:grpSp>
              <p:nvGrpSpPr>
                <p:cNvPr id="86" name="مجموعة 85">
                  <a:extLst>
                    <a:ext uri="{FF2B5EF4-FFF2-40B4-BE49-F238E27FC236}">
                      <a16:creationId xmlns:a16="http://schemas.microsoft.com/office/drawing/2014/main" id="{2643E50C-19AC-3941-F58A-C3EFB388560E}"/>
                    </a:ext>
                  </a:extLst>
                </p:cNvPr>
                <p:cNvGrpSpPr/>
                <p:nvPr/>
              </p:nvGrpSpPr>
              <p:grpSpPr>
                <a:xfrm rot="5400000">
                  <a:off x="6493551" y="6684762"/>
                  <a:ext cx="2833373" cy="3323824"/>
                  <a:chOff x="7287624" y="-977760"/>
                  <a:chExt cx="2833373" cy="3323824"/>
                </a:xfrm>
              </p:grpSpPr>
              <p:cxnSp>
                <p:nvCxnSpPr>
                  <p:cNvPr id="89" name="رابط مستقيم 88">
                    <a:extLst>
                      <a:ext uri="{FF2B5EF4-FFF2-40B4-BE49-F238E27FC236}">
                        <a16:creationId xmlns:a16="http://schemas.microsoft.com/office/drawing/2014/main" id="{ED4E72B8-4E03-FB0C-8F0A-2E1767F87F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81270" flipH="1">
                    <a:off x="8763592" y="242508"/>
                    <a:ext cx="1357405" cy="2103556"/>
                  </a:xfrm>
                  <a:prstGeom prst="line">
                    <a:avLst/>
                  </a:prstGeom>
                  <a:ln w="381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رابط مستقيم 89">
                    <a:extLst>
                      <a:ext uri="{FF2B5EF4-FFF2-40B4-BE49-F238E27FC236}">
                        <a16:creationId xmlns:a16="http://schemas.microsoft.com/office/drawing/2014/main" id="{311609AA-704D-846B-058D-FC53B99098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81270" flipH="1">
                    <a:off x="7287624" y="-803242"/>
                    <a:ext cx="1573534" cy="2610852"/>
                  </a:xfrm>
                  <a:prstGeom prst="line">
                    <a:avLst/>
                  </a:prstGeom>
                  <a:ln w="381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رابط مستقيم 90">
                    <a:extLst>
                      <a:ext uri="{FF2B5EF4-FFF2-40B4-BE49-F238E27FC236}">
                        <a16:creationId xmlns:a16="http://schemas.microsoft.com/office/drawing/2014/main" id="{4969F3DF-19AE-9173-5E07-F583D25160DE}"/>
                      </a:ext>
                    </a:extLst>
                  </p:cNvPr>
                  <p:cNvCxnSpPr>
                    <a:cxnSpLocks/>
                    <a:stCxn id="30" idx="3"/>
                  </p:cNvCxnSpPr>
                  <p:nvPr/>
                </p:nvCxnSpPr>
                <p:spPr>
                  <a:xfrm rot="1181270" flipH="1">
                    <a:off x="7437608" y="-977760"/>
                    <a:ext cx="1230375" cy="1961005"/>
                  </a:xfrm>
                  <a:prstGeom prst="line">
                    <a:avLst/>
                  </a:prstGeom>
                  <a:ln w="381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رابط مستقيم 91">
                    <a:extLst>
                      <a:ext uri="{FF2B5EF4-FFF2-40B4-BE49-F238E27FC236}">
                        <a16:creationId xmlns:a16="http://schemas.microsoft.com/office/drawing/2014/main" id="{B63F43AB-EAB6-58A2-A59D-E38F9EBD8F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81270" flipH="1">
                    <a:off x="7703438" y="-524192"/>
                    <a:ext cx="1451780" cy="2485762"/>
                  </a:xfrm>
                  <a:prstGeom prst="line">
                    <a:avLst/>
                  </a:prstGeom>
                  <a:ln w="381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رابط مستقيم 92">
                    <a:extLst>
                      <a:ext uri="{FF2B5EF4-FFF2-40B4-BE49-F238E27FC236}">
                        <a16:creationId xmlns:a16="http://schemas.microsoft.com/office/drawing/2014/main" id="{8C016596-7F41-AB3D-C530-334A33B53B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181270" flipH="1">
                    <a:off x="8017314" y="-278187"/>
                    <a:ext cx="1404469" cy="2347882"/>
                  </a:xfrm>
                  <a:prstGeom prst="line">
                    <a:avLst/>
                  </a:prstGeom>
                  <a:ln w="381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رابط مستقيم 86">
                  <a:extLst>
                    <a:ext uri="{FF2B5EF4-FFF2-40B4-BE49-F238E27FC236}">
                      <a16:creationId xmlns:a16="http://schemas.microsoft.com/office/drawing/2014/main" id="{25C59C3D-A3BD-70F9-FAA3-D37F5417F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835692" flipV="1">
                  <a:off x="6119925" y="8811717"/>
                  <a:ext cx="1943187" cy="1219459"/>
                </a:xfrm>
                <a:prstGeom prst="line">
                  <a:avLst/>
                </a:prstGeom>
                <a:ln w="3810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87">
                  <a:extLst>
                    <a:ext uri="{FF2B5EF4-FFF2-40B4-BE49-F238E27FC236}">
                      <a16:creationId xmlns:a16="http://schemas.microsoft.com/office/drawing/2014/main" id="{53DD81AA-9CC3-864E-5BEA-9ED63D8BA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581270" flipH="1">
                  <a:off x="6788301" y="7652673"/>
                  <a:ext cx="1375159" cy="2168006"/>
                </a:xfrm>
                <a:prstGeom prst="line">
                  <a:avLst/>
                </a:prstGeom>
                <a:ln w="3810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" name="رابط مستقيم 105">
              <a:extLst>
                <a:ext uri="{FF2B5EF4-FFF2-40B4-BE49-F238E27FC236}">
                  <a16:creationId xmlns:a16="http://schemas.microsoft.com/office/drawing/2014/main" id="{98A33082-9FB2-B2DB-4C50-9B802B20788A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rot="12345578" flipH="1">
              <a:off x="5588450" y="4632545"/>
              <a:ext cx="859074" cy="138175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F8721803-4DB4-CF6A-434F-4C36EA8834A7}"/>
              </a:ext>
            </a:extLst>
          </p:cNvPr>
          <p:cNvSpPr/>
          <p:nvPr/>
        </p:nvSpPr>
        <p:spPr>
          <a:xfrm rot="1642205">
            <a:off x="3481506" y="3543957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منطقة الحل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6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0" y="122679"/>
            <a:ext cx="7451260" cy="78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406769"/>
            <a:ext cx="8637563" cy="407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5979FBE-D754-70A5-3D59-81A3558A7AA1}"/>
              </a:ext>
            </a:extLst>
          </p:cNvPr>
          <p:cNvSpPr/>
          <p:nvPr/>
        </p:nvSpPr>
        <p:spPr>
          <a:xfrm>
            <a:off x="3151162" y="2655277"/>
            <a:ext cx="1603717" cy="5802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196EF7B-EF91-8CD5-D05E-9C5C3186DEF6}"/>
              </a:ext>
            </a:extLst>
          </p:cNvPr>
          <p:cNvSpPr/>
          <p:nvPr/>
        </p:nvSpPr>
        <p:spPr>
          <a:xfrm>
            <a:off x="2726786" y="3332286"/>
            <a:ext cx="1746740" cy="5802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وجة مزدوجة 4">
            <a:extLst>
              <a:ext uri="{FF2B5EF4-FFF2-40B4-BE49-F238E27FC236}">
                <a16:creationId xmlns:a16="http://schemas.microsoft.com/office/drawing/2014/main" id="{4BCD3C8E-656D-9582-5F15-35F80E925AE1}"/>
              </a:ext>
            </a:extLst>
          </p:cNvPr>
          <p:cNvSpPr/>
          <p:nvPr/>
        </p:nvSpPr>
        <p:spPr>
          <a:xfrm>
            <a:off x="634218" y="4580785"/>
            <a:ext cx="2092568" cy="703385"/>
          </a:xfrm>
          <a:prstGeom prst="doubleWav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1C0EA9F-83FE-81DD-AF63-289836C5B9A2}"/>
              </a:ext>
            </a:extLst>
          </p:cNvPr>
          <p:cNvSpPr/>
          <p:nvPr/>
        </p:nvSpPr>
        <p:spPr>
          <a:xfrm>
            <a:off x="1249641" y="3980068"/>
            <a:ext cx="1746740" cy="600717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2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0DE2FDC-7281-14D9-9E2F-A93274F285ED}"/>
              </a:ext>
            </a:extLst>
          </p:cNvPr>
          <p:cNvSpPr/>
          <p:nvPr/>
        </p:nvSpPr>
        <p:spPr>
          <a:xfrm>
            <a:off x="-198987" y="512212"/>
            <a:ext cx="9206509" cy="5479366"/>
          </a:xfrm>
          <a:prstGeom prst="roundRect">
            <a:avLst>
              <a:gd name="adj" fmla="val 21173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D06F5A-81E7-C5D3-5CB3-5AE5E5BB7B56}"/>
              </a:ext>
            </a:extLst>
          </p:cNvPr>
          <p:cNvSpPr txBox="1"/>
          <p:nvPr/>
        </p:nvSpPr>
        <p:spPr>
          <a:xfrm rot="20451114">
            <a:off x="635611" y="619989"/>
            <a:ext cx="1986441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ar-KW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الأولى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7E52BC-D433-6B22-53AC-12737B0A805E}"/>
              </a:ext>
            </a:extLst>
          </p:cNvPr>
          <p:cNvSpPr/>
          <p:nvPr/>
        </p:nvSpPr>
        <p:spPr>
          <a:xfrm>
            <a:off x="2157282" y="1052463"/>
            <a:ext cx="4007828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البرمجة الخطية</a:t>
            </a:r>
            <a:endParaRPr lang="ar-SA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7DBDF49-6FB6-FE29-1563-08B5B399B254}"/>
              </a:ext>
            </a:extLst>
          </p:cNvPr>
          <p:cNvSpPr txBox="1"/>
          <p:nvPr/>
        </p:nvSpPr>
        <p:spPr>
          <a:xfrm rot="20451114">
            <a:off x="6704039" y="1823836"/>
            <a:ext cx="1737976" cy="7770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66FFFF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ar-KW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( 5 -  2  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5A14892-173C-0AD2-EFB1-D012308D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64" y="2864439"/>
            <a:ext cx="3150606" cy="22180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56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42187B7-88C2-C67C-2D93-775281BA25B7}"/>
              </a:ext>
            </a:extLst>
          </p:cNvPr>
          <p:cNvGrpSpPr/>
          <p:nvPr/>
        </p:nvGrpSpPr>
        <p:grpSpPr>
          <a:xfrm>
            <a:off x="401219" y="150538"/>
            <a:ext cx="8707267" cy="1679373"/>
            <a:chOff x="232017" y="219765"/>
            <a:chExt cx="8707267" cy="167937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99F7387-27C7-71B9-E326-E1C5979C9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33000" contrast="57000"/>
            </a:blip>
            <a:srcRect l="46188" t="28849" r="2045" b="55407"/>
            <a:stretch/>
          </p:blipFill>
          <p:spPr>
            <a:xfrm>
              <a:off x="2964490" y="345496"/>
              <a:ext cx="3561887" cy="323558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C374164C-F6C7-E03D-39C9-11E84EC04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33000" contrast="60000"/>
            </a:blip>
            <a:srcRect l="23085" t="45962" r="4538" b="38294"/>
            <a:stretch/>
          </p:blipFill>
          <p:spPr>
            <a:xfrm>
              <a:off x="1942603" y="717701"/>
              <a:ext cx="4979964" cy="323558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A2970D4-AC5C-5A3C-A8AA-6461E7F0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33000" contrast="63000"/>
            </a:blip>
            <a:srcRect t="65813" b="18443"/>
            <a:stretch/>
          </p:blipFill>
          <p:spPr>
            <a:xfrm>
              <a:off x="1145333" y="1069591"/>
              <a:ext cx="6880634" cy="323558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07056CF-F3F4-A0C5-FF4B-C653FCE9A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33000" contrast="56000"/>
            </a:blip>
            <a:srcRect l="70110" t="84256" r="5356"/>
            <a:stretch/>
          </p:blipFill>
          <p:spPr>
            <a:xfrm>
              <a:off x="3756342" y="1522422"/>
              <a:ext cx="1688123" cy="323558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540FDAF-1C93-D075-FA9A-F5D861DD4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35" t="-1314" b="67564"/>
            <a:stretch/>
          </p:blipFill>
          <p:spPr>
            <a:xfrm>
              <a:off x="7424382" y="219765"/>
              <a:ext cx="1330934" cy="501866"/>
            </a:xfrm>
            <a:prstGeom prst="rect">
              <a:avLst/>
            </a:prstGeom>
          </p:spPr>
        </p:pic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1FD0CA63-A17E-CB66-C501-5D062A747641}"/>
                </a:ext>
              </a:extLst>
            </p:cNvPr>
            <p:cNvSpPr/>
            <p:nvPr/>
          </p:nvSpPr>
          <p:spPr>
            <a:xfrm>
              <a:off x="232017" y="219765"/>
              <a:ext cx="8707267" cy="1679373"/>
            </a:xfrm>
            <a:prstGeom prst="roundRect">
              <a:avLst>
                <a:gd name="adj" fmla="val 26718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8B323B-588A-1C7B-3D41-22A0DA3F0A09}"/>
              </a:ext>
            </a:extLst>
          </p:cNvPr>
          <p:cNvSpPr txBox="1"/>
          <p:nvPr/>
        </p:nvSpPr>
        <p:spPr>
          <a:xfrm>
            <a:off x="4418172" y="187678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2E4AB7C-BD5C-0530-3660-0ECB5847041A}"/>
              </a:ext>
            </a:extLst>
          </p:cNvPr>
          <p:cNvSpPr txBox="1"/>
          <p:nvPr/>
        </p:nvSpPr>
        <p:spPr>
          <a:xfrm>
            <a:off x="7391597" y="281160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BDEF7DA-DB27-A9C1-2BF9-DB4A4278F9D6}"/>
              </a:ext>
            </a:extLst>
          </p:cNvPr>
          <p:cNvSpPr txBox="1"/>
          <p:nvPr/>
        </p:nvSpPr>
        <p:spPr>
          <a:xfrm>
            <a:off x="6406061" y="334903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09ACEBF8-09C2-B9DC-ACE0-2D253CE8F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28026"/>
              </p:ext>
            </p:extLst>
          </p:nvPr>
        </p:nvGraphicFramePr>
        <p:xfrm>
          <a:off x="6144445" y="391896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9C82F4E-EC0C-70A0-9635-9C42A2074809}"/>
              </a:ext>
            </a:extLst>
          </p:cNvPr>
          <p:cNvSpPr txBox="1"/>
          <p:nvPr/>
        </p:nvSpPr>
        <p:spPr>
          <a:xfrm>
            <a:off x="7990027" y="4830457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186AC7E-A37D-374F-E0AB-D4F5A8523664}"/>
              </a:ext>
            </a:extLst>
          </p:cNvPr>
          <p:cNvSpPr txBox="1"/>
          <p:nvPr/>
        </p:nvSpPr>
        <p:spPr>
          <a:xfrm>
            <a:off x="6457712" y="4830457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15" name="سهم: لليسار 14">
            <a:extLst>
              <a:ext uri="{FF2B5EF4-FFF2-40B4-BE49-F238E27FC236}">
                <a16:creationId xmlns:a16="http://schemas.microsoft.com/office/drawing/2014/main" id="{341AC87F-2491-F304-444B-145FE68C65E5}"/>
              </a:ext>
            </a:extLst>
          </p:cNvPr>
          <p:cNvSpPr/>
          <p:nvPr/>
        </p:nvSpPr>
        <p:spPr>
          <a:xfrm>
            <a:off x="6733750" y="2995217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91D72CA-C879-5D33-B89C-DF6609E28D51}"/>
              </a:ext>
            </a:extLst>
          </p:cNvPr>
          <p:cNvCxnSpPr>
            <a:cxnSpLocks/>
          </p:cNvCxnSpPr>
          <p:nvPr/>
        </p:nvCxnSpPr>
        <p:spPr>
          <a:xfrm>
            <a:off x="4572000" y="2811609"/>
            <a:ext cx="0" cy="3839826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122EADF-CB6C-75AD-E68A-E96AB9737170}"/>
              </a:ext>
            </a:extLst>
          </p:cNvPr>
          <p:cNvSpPr txBox="1"/>
          <p:nvPr/>
        </p:nvSpPr>
        <p:spPr>
          <a:xfrm>
            <a:off x="4870721" y="2750054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س +2 ص = 6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1EB4E79-83B5-1CEA-2C53-314FB4B9E759}"/>
              </a:ext>
            </a:extLst>
          </p:cNvPr>
          <p:cNvSpPr txBox="1"/>
          <p:nvPr/>
        </p:nvSpPr>
        <p:spPr>
          <a:xfrm>
            <a:off x="2665769" y="2779816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A9765C6-47AC-6139-68BB-5BE3896B35B7}"/>
              </a:ext>
            </a:extLst>
          </p:cNvPr>
          <p:cNvSpPr txBox="1"/>
          <p:nvPr/>
        </p:nvSpPr>
        <p:spPr>
          <a:xfrm>
            <a:off x="1622960" y="331446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7A7DBBA6-0EE4-FB2E-2287-0F019A521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76551"/>
              </p:ext>
            </p:extLst>
          </p:nvPr>
        </p:nvGraphicFramePr>
        <p:xfrm>
          <a:off x="1361344" y="388439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7FBE83B-E948-5A81-5E62-7129C1A5E5E5}"/>
              </a:ext>
            </a:extLst>
          </p:cNvPr>
          <p:cNvSpPr txBox="1"/>
          <p:nvPr/>
        </p:nvSpPr>
        <p:spPr>
          <a:xfrm>
            <a:off x="3206926" y="4795887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D3C13F-B899-8826-16D2-C0A552544B02}"/>
              </a:ext>
            </a:extLst>
          </p:cNvPr>
          <p:cNvSpPr txBox="1"/>
          <p:nvPr/>
        </p:nvSpPr>
        <p:spPr>
          <a:xfrm>
            <a:off x="1626902" y="4795887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D0E488DF-55A7-1D1D-0F2A-AAD198E9DCDB}"/>
              </a:ext>
            </a:extLst>
          </p:cNvPr>
          <p:cNvSpPr/>
          <p:nvPr/>
        </p:nvSpPr>
        <p:spPr>
          <a:xfrm>
            <a:off x="2114330" y="2946316"/>
            <a:ext cx="479635" cy="14978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86E3837-56D3-91BF-3F54-5F73990A415F}"/>
              </a:ext>
            </a:extLst>
          </p:cNvPr>
          <p:cNvSpPr txBox="1"/>
          <p:nvPr/>
        </p:nvSpPr>
        <p:spPr>
          <a:xfrm>
            <a:off x="0" y="2717656"/>
            <a:ext cx="219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3س + 2ص = 12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31C6EC2-867B-BDDF-D5A9-C760FE231E09}"/>
              </a:ext>
            </a:extLst>
          </p:cNvPr>
          <p:cNvSpPr txBox="1"/>
          <p:nvPr/>
        </p:nvSpPr>
        <p:spPr>
          <a:xfrm>
            <a:off x="6754985" y="5167828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05110F-CEEA-7523-FEE8-64E232ACAC06}"/>
              </a:ext>
            </a:extLst>
          </p:cNvPr>
          <p:cNvSpPr txBox="1"/>
          <p:nvPr/>
        </p:nvSpPr>
        <p:spPr>
          <a:xfrm>
            <a:off x="5961874" y="551200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0D1E036-CC4B-A858-4ECA-2EC6F4C0C130}"/>
              </a:ext>
            </a:extLst>
          </p:cNvPr>
          <p:cNvSpPr txBox="1"/>
          <p:nvPr/>
        </p:nvSpPr>
        <p:spPr>
          <a:xfrm>
            <a:off x="1621981" y="5141126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24CBE7A-9BFF-2345-C53C-F0964D751E93}"/>
              </a:ext>
            </a:extLst>
          </p:cNvPr>
          <p:cNvSpPr txBox="1"/>
          <p:nvPr/>
        </p:nvSpPr>
        <p:spPr>
          <a:xfrm>
            <a:off x="6878379" y="5895321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E808C55-BFEF-C42A-E4AE-EC558DD17BFB}"/>
              </a:ext>
            </a:extLst>
          </p:cNvPr>
          <p:cNvSpPr txBox="1"/>
          <p:nvPr/>
        </p:nvSpPr>
        <p:spPr>
          <a:xfrm>
            <a:off x="1068049" y="549521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CF2A304-1704-2E67-5302-E44D6149187C}"/>
              </a:ext>
            </a:extLst>
          </p:cNvPr>
          <p:cNvSpPr txBox="1"/>
          <p:nvPr/>
        </p:nvSpPr>
        <p:spPr>
          <a:xfrm>
            <a:off x="3187751" y="2336215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u="sng" dirty="0">
                <a:solidFill>
                  <a:srgbClr val="CC9900"/>
                </a:solidFill>
              </a:rPr>
              <a:t>المتباينتان س &gt; 0 ، ص &gt; 0 تمثلان الربع الأول</a:t>
            </a:r>
            <a:endParaRPr lang="en-US" sz="2000" b="1" u="sng" dirty="0">
              <a:solidFill>
                <a:srgbClr val="CC99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71B49BA-2906-9648-407E-D471808BEC70}"/>
              </a:ext>
            </a:extLst>
          </p:cNvPr>
          <p:cNvSpPr txBox="1"/>
          <p:nvPr/>
        </p:nvSpPr>
        <p:spPr>
          <a:xfrm>
            <a:off x="7616276" y="430353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EF3D73D-8980-01F2-75C7-601832A44399}"/>
              </a:ext>
            </a:extLst>
          </p:cNvPr>
          <p:cNvSpPr txBox="1"/>
          <p:nvPr/>
        </p:nvSpPr>
        <p:spPr>
          <a:xfrm>
            <a:off x="6969819" y="425892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CA38052-42CB-FBE2-271C-FBA616823C86}"/>
              </a:ext>
            </a:extLst>
          </p:cNvPr>
          <p:cNvSpPr txBox="1"/>
          <p:nvPr/>
        </p:nvSpPr>
        <p:spPr>
          <a:xfrm>
            <a:off x="6342897" y="428177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F246BFDA-03DF-E7AE-83C6-0AA8E8457042}"/>
              </a:ext>
            </a:extLst>
          </p:cNvPr>
          <p:cNvSpPr txBox="1"/>
          <p:nvPr/>
        </p:nvSpPr>
        <p:spPr>
          <a:xfrm>
            <a:off x="2801104" y="423282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F4FEB44-EC90-ED8A-C52A-7107A4B9C0FC}"/>
              </a:ext>
            </a:extLst>
          </p:cNvPr>
          <p:cNvSpPr txBox="1"/>
          <p:nvPr/>
        </p:nvSpPr>
        <p:spPr>
          <a:xfrm>
            <a:off x="2240456" y="42195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AD3489C-C47A-E267-8905-B45CEB4FA008}"/>
              </a:ext>
            </a:extLst>
          </p:cNvPr>
          <p:cNvSpPr txBox="1"/>
          <p:nvPr/>
        </p:nvSpPr>
        <p:spPr>
          <a:xfrm>
            <a:off x="1580184" y="425892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B7FBDEA-58C7-3810-3358-3E7D977E55C2}"/>
              </a:ext>
            </a:extLst>
          </p:cNvPr>
          <p:cNvSpPr txBox="1"/>
          <p:nvPr/>
        </p:nvSpPr>
        <p:spPr>
          <a:xfrm>
            <a:off x="1520800" y="5857636"/>
            <a:ext cx="23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3س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373C4E3-00DB-093C-F2A9-62BB241336EB}"/>
              </a:ext>
            </a:extLst>
          </p:cNvPr>
          <p:cNvSpPr txBox="1"/>
          <p:nvPr/>
        </p:nvSpPr>
        <p:spPr>
          <a:xfrm>
            <a:off x="7934944" y="6425248"/>
            <a:ext cx="102164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solidFill>
                  <a:srgbClr val="3333CC"/>
                </a:solidFill>
              </a:rPr>
              <a:t>0 </a:t>
            </a:r>
            <a:r>
              <a:rPr lang="ar-KW" sz="2000" b="1" u="sng" dirty="0">
                <a:solidFill>
                  <a:srgbClr val="3333CC"/>
                </a:solidFill>
              </a:rPr>
              <a:t>&lt;</a:t>
            </a:r>
            <a:r>
              <a:rPr lang="ar-KW" sz="2000" b="1" dirty="0">
                <a:solidFill>
                  <a:srgbClr val="3333CC"/>
                </a:solidFill>
              </a:rPr>
              <a:t> 6</a:t>
            </a:r>
            <a:endParaRPr lang="en-US" sz="20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7B71940-EBD7-F6EC-36F1-CD32E2B0CD68}"/>
              </a:ext>
            </a:extLst>
          </p:cNvPr>
          <p:cNvSpPr txBox="1"/>
          <p:nvPr/>
        </p:nvSpPr>
        <p:spPr>
          <a:xfrm>
            <a:off x="6023358" y="638433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0000FF"/>
                </a:solidFill>
              </a:rPr>
              <a:t>عبارة صحيحة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E03DD1E-2615-3766-4B37-60197CCA88A4}"/>
              </a:ext>
            </a:extLst>
          </p:cNvPr>
          <p:cNvSpPr txBox="1"/>
          <p:nvPr/>
        </p:nvSpPr>
        <p:spPr>
          <a:xfrm>
            <a:off x="772011" y="628760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0000FF"/>
                </a:solidFill>
              </a:rPr>
              <a:t>عبارة صحيحة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0EC378F-8EB5-F642-2870-108745BEC7FA}"/>
              </a:ext>
            </a:extLst>
          </p:cNvPr>
          <p:cNvSpPr txBox="1"/>
          <p:nvPr/>
        </p:nvSpPr>
        <p:spPr>
          <a:xfrm>
            <a:off x="2610569" y="6302875"/>
            <a:ext cx="102164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solidFill>
                  <a:srgbClr val="3333CC"/>
                </a:solidFill>
              </a:rPr>
              <a:t>0 </a:t>
            </a:r>
            <a:r>
              <a:rPr lang="ar-KW" sz="2000" b="1" u="sng" dirty="0">
                <a:solidFill>
                  <a:srgbClr val="3333CC"/>
                </a:solidFill>
              </a:rPr>
              <a:t>&lt;</a:t>
            </a:r>
            <a:r>
              <a:rPr lang="ar-KW" sz="2000" b="1" dirty="0">
                <a:solidFill>
                  <a:srgbClr val="3333CC"/>
                </a:solidFill>
              </a:rPr>
              <a:t> 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42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 animBg="1"/>
      <p:bldP spid="17" grpId="0"/>
      <p:bldP spid="18" grpId="0"/>
      <p:bldP spid="19" grpId="0"/>
      <p:bldP spid="21" grpId="0"/>
      <p:bldP spid="22" grpId="0"/>
      <p:bldP spid="23" grpId="0" animBg="1"/>
      <p:bldP spid="24" grpId="0"/>
      <p:bldP spid="25" grpId="0"/>
      <p:bldP spid="26" grpId="0"/>
      <p:bldP spid="30" grpId="0"/>
      <p:bldP spid="35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8" grpId="0" animBg="1"/>
      <p:bldP spid="29" grpId="0"/>
      <p:bldP spid="31" grpId="0"/>
      <p:bldP spid="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76C99608-B59C-2263-962A-91C2B0A84FB1}"/>
                  </a:ext>
                </a:extLst>
              </p:cNvPr>
              <p:cNvSpPr txBox="1"/>
              <p:nvPr/>
            </p:nvSpPr>
            <p:spPr>
              <a:xfrm>
                <a:off x="880278" y="182341"/>
                <a:ext cx="273985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</a:t>
                </a:r>
                <a:r>
                  <a:rPr lang="ar-KW" sz="2000" dirty="0">
                    <a:solidFill>
                      <a:srgbClr val="3333CC"/>
                    </a:solidFill>
                  </a:rPr>
                  <a:t>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76C99608-B59C-2263-962A-91C2B0A84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78" y="182341"/>
                <a:ext cx="2739853" cy="400110"/>
              </a:xfrm>
              <a:prstGeom prst="rect">
                <a:avLst/>
              </a:prstGeom>
              <a:blipFill>
                <a:blip r:embed="rId2"/>
                <a:stretch>
                  <a:fillRect t="-8824" b="-2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0ED69CB-8513-D295-04F4-6D404ADEDC19}"/>
                  </a:ext>
                </a:extLst>
              </p:cNvPr>
              <p:cNvSpPr txBox="1"/>
              <p:nvPr/>
            </p:nvSpPr>
            <p:spPr>
              <a:xfrm>
                <a:off x="6015867" y="162690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0ED69CB-8513-D295-04F4-6D404ADED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67" y="162690"/>
                <a:ext cx="2686954" cy="400110"/>
              </a:xfrm>
              <a:prstGeom prst="rect">
                <a:avLst/>
              </a:prstGeom>
              <a:blipFill>
                <a:blip r:embed="rId3"/>
                <a:stretch>
                  <a:fillRect l="-1354"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91B3E9FD-58FE-FFC7-F0C4-711BDDF0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595240"/>
              </p:ext>
            </p:extLst>
          </p:nvPr>
        </p:nvGraphicFramePr>
        <p:xfrm>
          <a:off x="5887513" y="124436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6A542BCB-D292-3AA1-A2B4-B6A93E3C9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35055"/>
              </p:ext>
            </p:extLst>
          </p:nvPr>
        </p:nvGraphicFramePr>
        <p:xfrm>
          <a:off x="1104412" y="120979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428FF6-7951-7A8E-1509-63E2AF25750F}"/>
              </a:ext>
            </a:extLst>
          </p:cNvPr>
          <p:cNvSpPr txBox="1"/>
          <p:nvPr/>
        </p:nvSpPr>
        <p:spPr>
          <a:xfrm>
            <a:off x="6680831" y="648271"/>
            <a:ext cx="183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+2 ص = 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6B0E298-AC75-7FA1-636E-E3361E016DA1}"/>
              </a:ext>
            </a:extLst>
          </p:cNvPr>
          <p:cNvSpPr txBox="1"/>
          <p:nvPr/>
        </p:nvSpPr>
        <p:spPr>
          <a:xfrm>
            <a:off x="7359344" y="162893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8722B50-300D-4086-3423-14AB054BBDCF}"/>
              </a:ext>
            </a:extLst>
          </p:cNvPr>
          <p:cNvSpPr txBox="1"/>
          <p:nvPr/>
        </p:nvSpPr>
        <p:spPr>
          <a:xfrm>
            <a:off x="6712887" y="158432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8412A5-604E-19C8-261C-CE2C09B86974}"/>
              </a:ext>
            </a:extLst>
          </p:cNvPr>
          <p:cNvSpPr txBox="1"/>
          <p:nvPr/>
        </p:nvSpPr>
        <p:spPr>
          <a:xfrm>
            <a:off x="6085965" y="160717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49AFA5-D9D2-EA73-9868-E60EB300B262}"/>
              </a:ext>
            </a:extLst>
          </p:cNvPr>
          <p:cNvSpPr txBox="1"/>
          <p:nvPr/>
        </p:nvSpPr>
        <p:spPr>
          <a:xfrm>
            <a:off x="2544172" y="155822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EEA94-400E-B00B-DDAC-C12C5E7650B4}"/>
              </a:ext>
            </a:extLst>
          </p:cNvPr>
          <p:cNvSpPr txBox="1"/>
          <p:nvPr/>
        </p:nvSpPr>
        <p:spPr>
          <a:xfrm>
            <a:off x="1983524" y="15449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E058875-7222-3C5D-9D19-E02E344F854E}"/>
              </a:ext>
            </a:extLst>
          </p:cNvPr>
          <p:cNvSpPr txBox="1"/>
          <p:nvPr/>
        </p:nvSpPr>
        <p:spPr>
          <a:xfrm>
            <a:off x="1323252" y="158432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C0103A5-82D5-B019-286C-92A345028F5E}"/>
              </a:ext>
            </a:extLst>
          </p:cNvPr>
          <p:cNvSpPr txBox="1"/>
          <p:nvPr/>
        </p:nvSpPr>
        <p:spPr>
          <a:xfrm>
            <a:off x="1323252" y="610586"/>
            <a:ext cx="23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3س +2 ص = 12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CFA8A509-BBD1-9483-367E-6A2D13EAF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38689"/>
              </p:ext>
            </p:extLst>
          </p:nvPr>
        </p:nvGraphicFramePr>
        <p:xfrm>
          <a:off x="774405" y="3297639"/>
          <a:ext cx="4351380" cy="317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8">
                  <a:extLst>
                    <a:ext uri="{9D8B030D-6E8A-4147-A177-3AD203B41FA5}">
                      <a16:colId xmlns:a16="http://schemas.microsoft.com/office/drawing/2014/main" val="62292346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33388532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281000390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64227343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8996635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2280358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8503613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8086597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4216254397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321067656"/>
                    </a:ext>
                  </a:extLst>
                </a:gridCol>
              </a:tblGrid>
              <a:tr h="396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385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28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165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0912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112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35999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754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10113"/>
                  </a:ext>
                </a:extLst>
              </a:tr>
            </a:tbl>
          </a:graphicData>
        </a:graphic>
      </p:graphicFrame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7B73F8F-E2B9-321D-51E2-132A8529C0A9}"/>
              </a:ext>
            </a:extLst>
          </p:cNvPr>
          <p:cNvSpPr txBox="1"/>
          <p:nvPr/>
        </p:nvSpPr>
        <p:spPr>
          <a:xfrm>
            <a:off x="2228686" y="565763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628891A4-8E9F-65A7-FBCE-FB4C6D16CF88}"/>
              </a:ext>
            </a:extLst>
          </p:cNvPr>
          <p:cNvGrpSpPr/>
          <p:nvPr/>
        </p:nvGrpSpPr>
        <p:grpSpPr>
          <a:xfrm>
            <a:off x="743315" y="2935873"/>
            <a:ext cx="4988065" cy="3572987"/>
            <a:chOff x="742044" y="2895711"/>
            <a:chExt cx="4988065" cy="3572987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08AD0D1-760F-A9B9-985D-A42A662F9B85}"/>
                </a:ext>
              </a:extLst>
            </p:cNvPr>
            <p:cNvSpPr txBox="1"/>
            <p:nvPr/>
          </p:nvSpPr>
          <p:spPr>
            <a:xfrm>
              <a:off x="5337053" y="5449828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س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623190B7-B80C-AAE4-FC57-0E7ECE3EBE1B}"/>
                </a:ext>
              </a:extLst>
            </p:cNvPr>
            <p:cNvSpPr txBox="1"/>
            <p:nvPr/>
          </p:nvSpPr>
          <p:spPr>
            <a:xfrm>
              <a:off x="2741470" y="289571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رابط كسهم مستقيم 36">
              <a:extLst>
                <a:ext uri="{FF2B5EF4-FFF2-40B4-BE49-F238E27FC236}">
                  <a16:creationId xmlns:a16="http://schemas.microsoft.com/office/drawing/2014/main" id="{A5BF234F-FEC2-5F4A-D251-CFAD36F6E701}"/>
                </a:ext>
              </a:extLst>
            </p:cNvPr>
            <p:cNvCxnSpPr>
              <a:cxnSpLocks/>
            </p:cNvCxnSpPr>
            <p:nvPr/>
          </p:nvCxnSpPr>
          <p:spPr>
            <a:xfrm>
              <a:off x="742044" y="5634494"/>
              <a:ext cx="4624557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كسهم مستقيم 38">
              <a:extLst>
                <a:ext uri="{FF2B5EF4-FFF2-40B4-BE49-F238E27FC236}">
                  <a16:creationId xmlns:a16="http://schemas.microsoft.com/office/drawing/2014/main" id="{3F1190BC-2CF4-31A5-D076-0267D0407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8680" y="3146040"/>
              <a:ext cx="0" cy="3322658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DBC3211-F11F-2CCC-5C21-5857F7B9E50D}"/>
              </a:ext>
            </a:extLst>
          </p:cNvPr>
          <p:cNvSpPr txBox="1"/>
          <p:nvPr/>
        </p:nvSpPr>
        <p:spPr>
          <a:xfrm>
            <a:off x="2622399" y="50071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36962B4C-7159-E545-E221-08D57B74DFF4}"/>
              </a:ext>
            </a:extLst>
          </p:cNvPr>
          <p:cNvSpPr txBox="1"/>
          <p:nvPr/>
        </p:nvSpPr>
        <p:spPr>
          <a:xfrm>
            <a:off x="2577002" y="461390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06A384E-7F11-4486-9CA7-CDA9F3C7C1D9}"/>
              </a:ext>
            </a:extLst>
          </p:cNvPr>
          <p:cNvSpPr txBox="1"/>
          <p:nvPr/>
        </p:nvSpPr>
        <p:spPr>
          <a:xfrm>
            <a:off x="2584790" y="422918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A940E2C-1351-08A9-B885-EEFC8B785AEB}"/>
              </a:ext>
            </a:extLst>
          </p:cNvPr>
          <p:cNvSpPr txBox="1"/>
          <p:nvPr/>
        </p:nvSpPr>
        <p:spPr>
          <a:xfrm>
            <a:off x="2607973" y="383745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BB70B82-6355-85CF-756E-1605511AD662}"/>
              </a:ext>
            </a:extLst>
          </p:cNvPr>
          <p:cNvSpPr txBox="1"/>
          <p:nvPr/>
        </p:nvSpPr>
        <p:spPr>
          <a:xfrm>
            <a:off x="2561266" y="341567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258CE25-21C7-028D-EBB7-51D669AD0A94}"/>
              </a:ext>
            </a:extLst>
          </p:cNvPr>
          <p:cNvSpPr txBox="1"/>
          <p:nvPr/>
        </p:nvSpPr>
        <p:spPr>
          <a:xfrm>
            <a:off x="3231627" y="569244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F73166C-311F-8E3C-7BEB-32AC512C3971}"/>
              </a:ext>
            </a:extLst>
          </p:cNvPr>
          <p:cNvSpPr txBox="1"/>
          <p:nvPr/>
        </p:nvSpPr>
        <p:spPr>
          <a:xfrm>
            <a:off x="3641607" y="56674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BDCA875-6D99-3E86-6204-8CA7FA23D1B7}"/>
              </a:ext>
            </a:extLst>
          </p:cNvPr>
          <p:cNvSpPr txBox="1"/>
          <p:nvPr/>
        </p:nvSpPr>
        <p:spPr>
          <a:xfrm>
            <a:off x="1804763" y="566595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52AA953-2924-157D-5604-B3A013E900EA}"/>
              </a:ext>
            </a:extLst>
          </p:cNvPr>
          <p:cNvSpPr/>
          <p:nvPr/>
        </p:nvSpPr>
        <p:spPr>
          <a:xfrm>
            <a:off x="2929006" y="5008652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377DDB08-AEBD-FBE6-434D-AAB3B1F8D536}"/>
              </a:ext>
            </a:extLst>
          </p:cNvPr>
          <p:cNvSpPr/>
          <p:nvPr/>
        </p:nvSpPr>
        <p:spPr>
          <a:xfrm>
            <a:off x="2011981" y="3853309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8415323E-E374-22DE-9344-002A7BADB5B7}"/>
              </a:ext>
            </a:extLst>
          </p:cNvPr>
          <p:cNvSpPr/>
          <p:nvPr/>
        </p:nvSpPr>
        <p:spPr>
          <a:xfrm>
            <a:off x="3786501" y="5251801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EA1E9378-44BA-2274-17F2-0334A5AAC8F7}"/>
              </a:ext>
            </a:extLst>
          </p:cNvPr>
          <p:cNvSpPr/>
          <p:nvPr/>
        </p:nvSpPr>
        <p:spPr>
          <a:xfrm>
            <a:off x="2907904" y="4372922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FBF6A82A-C480-D89F-31FB-4171BA24BA44}"/>
              </a:ext>
            </a:extLst>
          </p:cNvPr>
          <p:cNvSpPr/>
          <p:nvPr/>
        </p:nvSpPr>
        <p:spPr>
          <a:xfrm>
            <a:off x="3797234" y="4977065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0BF71E-DF0B-B81D-6F90-64FAFE94DE42}"/>
              </a:ext>
            </a:extLst>
          </p:cNvPr>
          <p:cNvSpPr txBox="1"/>
          <p:nvPr/>
        </p:nvSpPr>
        <p:spPr>
          <a:xfrm>
            <a:off x="2649217" y="5621937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6C7D719A-3BCF-82CC-7EBE-D2FA85182E9D}"/>
              </a:ext>
            </a:extLst>
          </p:cNvPr>
          <p:cNvCxnSpPr>
            <a:cxnSpLocks/>
          </p:cNvCxnSpPr>
          <p:nvPr/>
        </p:nvCxnSpPr>
        <p:spPr>
          <a:xfrm>
            <a:off x="921819" y="3277652"/>
            <a:ext cx="4171406" cy="2557576"/>
          </a:xfrm>
          <a:prstGeom prst="straightConnector1">
            <a:avLst/>
          </a:prstGeom>
          <a:ln w="28575" cap="flat" cmpd="sng" algn="ctr">
            <a:solidFill>
              <a:srgbClr val="3333CC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B170D984-CFFA-1570-3A9C-1BA32BF253B0}"/>
              </a:ext>
            </a:extLst>
          </p:cNvPr>
          <p:cNvCxnSpPr>
            <a:cxnSpLocks/>
          </p:cNvCxnSpPr>
          <p:nvPr/>
        </p:nvCxnSpPr>
        <p:spPr>
          <a:xfrm>
            <a:off x="759712" y="4641539"/>
            <a:ext cx="4410698" cy="94429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841D587E-3F65-8BB3-CBF7-8C4BB4917421}"/>
              </a:ext>
            </a:extLst>
          </p:cNvPr>
          <p:cNvSpPr/>
          <p:nvPr/>
        </p:nvSpPr>
        <p:spPr>
          <a:xfrm>
            <a:off x="3007315" y="3296689"/>
            <a:ext cx="2125259" cy="237377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67EA1736-9256-3CF1-8A8A-1B24364F03E1}"/>
              </a:ext>
            </a:extLst>
          </p:cNvPr>
          <p:cNvGrpSpPr/>
          <p:nvPr/>
        </p:nvGrpSpPr>
        <p:grpSpPr>
          <a:xfrm rot="13835380">
            <a:off x="3059521" y="5010758"/>
            <a:ext cx="1243389" cy="848058"/>
            <a:chOff x="1775262" y="4198734"/>
            <a:chExt cx="4024843" cy="868580"/>
          </a:xfrm>
        </p:grpSpPr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39A04DCB-88F5-19BA-7ED7-7C7530E26D84}"/>
                </a:ext>
              </a:extLst>
            </p:cNvPr>
            <p:cNvGrpSpPr/>
            <p:nvPr/>
          </p:nvGrpSpPr>
          <p:grpSpPr>
            <a:xfrm>
              <a:off x="2192924" y="4198734"/>
              <a:ext cx="3607181" cy="711831"/>
              <a:chOff x="265919" y="3028926"/>
              <a:chExt cx="3607181" cy="711831"/>
            </a:xfrm>
          </p:grpSpPr>
          <p:grpSp>
            <p:nvGrpSpPr>
              <p:cNvPr id="76" name="مجموعة 75">
                <a:extLst>
                  <a:ext uri="{FF2B5EF4-FFF2-40B4-BE49-F238E27FC236}">
                    <a16:creationId xmlns:a16="http://schemas.microsoft.com/office/drawing/2014/main" id="{AA4A982A-5441-301B-C55E-81159121A7C3}"/>
                  </a:ext>
                </a:extLst>
              </p:cNvPr>
              <p:cNvGrpSpPr/>
              <p:nvPr/>
            </p:nvGrpSpPr>
            <p:grpSpPr>
              <a:xfrm rot="5400000">
                <a:off x="2075051" y="1781750"/>
                <a:ext cx="550873" cy="3045225"/>
                <a:chOff x="3386565" y="4721287"/>
                <a:chExt cx="550873" cy="3045225"/>
              </a:xfrm>
            </p:grpSpPr>
            <p:cxnSp>
              <p:nvCxnSpPr>
                <p:cNvPr id="79" name="رابط مستقيم 78">
                  <a:extLst>
                    <a:ext uri="{FF2B5EF4-FFF2-40B4-BE49-F238E27FC236}">
                      <a16:creationId xmlns:a16="http://schemas.microsoft.com/office/drawing/2014/main" id="{ABE7BB14-0920-E06F-690F-81A789475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364620" flipH="1">
                  <a:off x="3661777" y="5802557"/>
                  <a:ext cx="71810" cy="153476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رابط مستقيم 80">
                  <a:extLst>
                    <a:ext uri="{FF2B5EF4-FFF2-40B4-BE49-F238E27FC236}">
                      <a16:creationId xmlns:a16="http://schemas.microsoft.com/office/drawing/2014/main" id="{27A1DF3E-01AC-3D3E-3ABE-7F990E905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364620" flipH="1">
                  <a:off x="3386565" y="4721287"/>
                  <a:ext cx="29809" cy="174586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82">
                  <a:extLst>
                    <a:ext uri="{FF2B5EF4-FFF2-40B4-BE49-F238E27FC236}">
                      <a16:creationId xmlns:a16="http://schemas.microsoft.com/office/drawing/2014/main" id="{AD1A3FC2-F153-7650-F8B5-755B2022A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364620" flipH="1">
                  <a:off x="3530046" y="5191458"/>
                  <a:ext cx="45579" cy="160869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83">
                  <a:extLst>
                    <a:ext uri="{FF2B5EF4-FFF2-40B4-BE49-F238E27FC236}">
                      <a16:creationId xmlns:a16="http://schemas.microsoft.com/office/drawing/2014/main" id="{137D53E0-02D8-1378-5943-722B55BE3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364620" flipH="1">
                  <a:off x="3877851" y="6724222"/>
                  <a:ext cx="59587" cy="104229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رابط مستقيم 76">
                <a:extLst>
                  <a:ext uri="{FF2B5EF4-FFF2-40B4-BE49-F238E27FC236}">
                    <a16:creationId xmlns:a16="http://schemas.microsoft.com/office/drawing/2014/main" id="{9FAC2835-6E3A-60D0-E19D-F7EF6E7DE80E}"/>
                  </a:ext>
                </a:extLst>
              </p:cNvPr>
              <p:cNvCxnSpPr>
                <a:cxnSpLocks/>
              </p:cNvCxnSpPr>
              <p:nvPr/>
            </p:nvCxnSpPr>
            <p:spPr>
              <a:xfrm rot="7764620" flipH="1">
                <a:off x="842550" y="3075952"/>
                <a:ext cx="88174" cy="124143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رابط مستقيم 73">
              <a:extLst>
                <a:ext uri="{FF2B5EF4-FFF2-40B4-BE49-F238E27FC236}">
                  <a16:creationId xmlns:a16="http://schemas.microsoft.com/office/drawing/2014/main" id="{F8286947-A851-39A7-8EE1-192B2107C939}"/>
                </a:ext>
              </a:extLst>
            </p:cNvPr>
            <p:cNvCxnSpPr>
              <a:cxnSpLocks/>
            </p:cNvCxnSpPr>
            <p:nvPr/>
          </p:nvCxnSpPr>
          <p:spPr>
            <a:xfrm rot="7764620" flipH="1">
              <a:off x="2251772" y="4538390"/>
              <a:ext cx="52414" cy="10054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FFC308FB-56FC-86FD-EB5D-C8BACECA92F4}"/>
              </a:ext>
            </a:extLst>
          </p:cNvPr>
          <p:cNvGrpSpPr/>
          <p:nvPr/>
        </p:nvGrpSpPr>
        <p:grpSpPr>
          <a:xfrm>
            <a:off x="2938400" y="5064044"/>
            <a:ext cx="1490085" cy="528256"/>
            <a:chOff x="6578896" y="4141556"/>
            <a:chExt cx="1490085" cy="558548"/>
          </a:xfrm>
        </p:grpSpPr>
        <p:sp>
          <p:nvSpPr>
            <p:cNvPr id="124" name="مخطط انسيابي: إدخال يدوي 123">
              <a:extLst>
                <a:ext uri="{FF2B5EF4-FFF2-40B4-BE49-F238E27FC236}">
                  <a16:creationId xmlns:a16="http://schemas.microsoft.com/office/drawing/2014/main" id="{E8779845-0BD4-8DFC-BD29-03FED215F775}"/>
                </a:ext>
              </a:extLst>
            </p:cNvPr>
            <p:cNvSpPr/>
            <p:nvPr/>
          </p:nvSpPr>
          <p:spPr>
            <a:xfrm flipH="1">
              <a:off x="6591137" y="4209219"/>
              <a:ext cx="1477843" cy="490885"/>
            </a:xfrm>
            <a:prstGeom prst="flowChartManualInput">
              <a:avLst/>
            </a:prstGeom>
            <a:solidFill>
              <a:srgbClr val="4472C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مجموعة 134">
              <a:extLst>
                <a:ext uri="{FF2B5EF4-FFF2-40B4-BE49-F238E27FC236}">
                  <a16:creationId xmlns:a16="http://schemas.microsoft.com/office/drawing/2014/main" id="{2EC877EB-0E44-BC9A-62AD-3C4BFB865507}"/>
                </a:ext>
              </a:extLst>
            </p:cNvPr>
            <p:cNvGrpSpPr/>
            <p:nvPr/>
          </p:nvGrpSpPr>
          <p:grpSpPr>
            <a:xfrm>
              <a:off x="6578896" y="4141556"/>
              <a:ext cx="1490085" cy="558548"/>
              <a:chOff x="7019668" y="5283144"/>
              <a:chExt cx="1490085" cy="558548"/>
            </a:xfrm>
          </p:grpSpPr>
          <p:cxnSp>
            <p:nvCxnSpPr>
              <p:cNvPr id="126" name="رابط مستقيم 125">
                <a:extLst>
                  <a:ext uri="{FF2B5EF4-FFF2-40B4-BE49-F238E27FC236}">
                    <a16:creationId xmlns:a16="http://schemas.microsoft.com/office/drawing/2014/main" id="{216C6067-380C-7D6F-5E04-6513D71CA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31911" y="5288993"/>
                <a:ext cx="8441" cy="519895"/>
              </a:xfrm>
              <a:prstGeom prst="line">
                <a:avLst/>
              </a:prstGeom>
              <a:ln w="76200">
                <a:solidFill>
                  <a:srgbClr val="99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27">
                <a:extLst>
                  <a:ext uri="{FF2B5EF4-FFF2-40B4-BE49-F238E27FC236}">
                    <a16:creationId xmlns:a16="http://schemas.microsoft.com/office/drawing/2014/main" id="{D66B8A94-BA46-4FCB-D2B2-8F032E215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9668" y="5841692"/>
                <a:ext cx="1477842" cy="0"/>
              </a:xfrm>
              <a:prstGeom prst="line">
                <a:avLst/>
              </a:prstGeom>
              <a:ln w="76200">
                <a:solidFill>
                  <a:srgbClr val="99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رابط مستقيم 130">
                <a:extLst>
                  <a:ext uri="{FF2B5EF4-FFF2-40B4-BE49-F238E27FC236}">
                    <a16:creationId xmlns:a16="http://schemas.microsoft.com/office/drawing/2014/main" id="{D895DC9E-AC0C-1B3D-E2D7-F3B520ADF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911" y="5283144"/>
                <a:ext cx="1477842" cy="318168"/>
              </a:xfrm>
              <a:prstGeom prst="line">
                <a:avLst/>
              </a:prstGeom>
              <a:ln w="76200">
                <a:solidFill>
                  <a:srgbClr val="99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رابط مستقيم 131">
                <a:extLst>
                  <a:ext uri="{FF2B5EF4-FFF2-40B4-BE49-F238E27FC236}">
                    <a16:creationId xmlns:a16="http://schemas.microsoft.com/office/drawing/2014/main" id="{7C22172D-876D-D1FB-753D-A671A85A9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77784" y="5599637"/>
                <a:ext cx="19726" cy="229234"/>
              </a:xfrm>
              <a:prstGeom prst="line">
                <a:avLst/>
              </a:prstGeom>
              <a:ln w="38100">
                <a:solidFill>
                  <a:srgbClr val="99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CC70810-9FE6-3D2F-D180-1B3D04EB8A73}"/>
              </a:ext>
            </a:extLst>
          </p:cNvPr>
          <p:cNvGrpSpPr/>
          <p:nvPr/>
        </p:nvGrpSpPr>
        <p:grpSpPr>
          <a:xfrm>
            <a:off x="3127078" y="4705488"/>
            <a:ext cx="1332764" cy="1081814"/>
            <a:chOff x="4351658" y="852557"/>
            <a:chExt cx="1332764" cy="1081814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6CE4CC65-FFA3-2D51-D2E5-7BE55E0C48E2}"/>
                </a:ext>
              </a:extLst>
            </p:cNvPr>
            <p:cNvGrpSpPr/>
            <p:nvPr/>
          </p:nvGrpSpPr>
          <p:grpSpPr>
            <a:xfrm rot="15609122">
              <a:off x="4379270" y="824945"/>
              <a:ext cx="1081814" cy="1137037"/>
              <a:chOff x="2559017" y="4156822"/>
              <a:chExt cx="3501826" cy="1228011"/>
            </a:xfrm>
          </p:grpSpPr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91202984-DE97-4274-9E25-AB311143F834}"/>
                  </a:ext>
                </a:extLst>
              </p:cNvPr>
              <p:cNvGrpSpPr/>
              <p:nvPr/>
            </p:nvGrpSpPr>
            <p:grpSpPr>
              <a:xfrm>
                <a:off x="2634606" y="4156822"/>
                <a:ext cx="3426237" cy="1067359"/>
                <a:chOff x="707601" y="2987014"/>
                <a:chExt cx="3426237" cy="1067359"/>
              </a:xfrm>
            </p:grpSpPr>
            <p:grpSp>
              <p:nvGrpSpPr>
                <p:cNvPr id="105" name="مجموعة 104">
                  <a:extLst>
                    <a:ext uri="{FF2B5EF4-FFF2-40B4-BE49-F238E27FC236}">
                      <a16:creationId xmlns:a16="http://schemas.microsoft.com/office/drawing/2014/main" id="{80A57EC6-C6EA-BC80-AB06-37ACA72F8151}"/>
                    </a:ext>
                  </a:extLst>
                </p:cNvPr>
                <p:cNvGrpSpPr/>
                <p:nvPr/>
              </p:nvGrpSpPr>
              <p:grpSpPr>
                <a:xfrm rot="5400000">
                  <a:off x="1963951" y="1730664"/>
                  <a:ext cx="913537" cy="3426237"/>
                  <a:chOff x="3344652" y="4460550"/>
                  <a:chExt cx="913537" cy="3426237"/>
                </a:xfrm>
              </p:grpSpPr>
              <p:cxnSp>
                <p:nvCxnSpPr>
                  <p:cNvPr id="107" name="رابط مستقيم 106">
                    <a:extLst>
                      <a:ext uri="{FF2B5EF4-FFF2-40B4-BE49-F238E27FC236}">
                        <a16:creationId xmlns:a16="http://schemas.microsoft.com/office/drawing/2014/main" id="{6DF4A8F8-FC1E-7D4C-4768-B16BF0D4B0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90878" flipH="1">
                    <a:off x="3561355" y="5351391"/>
                    <a:ext cx="485673" cy="2369659"/>
                  </a:xfrm>
                  <a:prstGeom prst="line">
                    <a:avLst/>
                  </a:prstGeom>
                  <a:ln w="38100">
                    <a:solidFill>
                      <a:srgbClr val="33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رابط مستقيم 107">
                    <a:extLst>
                      <a:ext uri="{FF2B5EF4-FFF2-40B4-BE49-F238E27FC236}">
                        <a16:creationId xmlns:a16="http://schemas.microsoft.com/office/drawing/2014/main" id="{D2D387E0-4BED-FF8D-E9E8-43468A09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551565" flipH="1">
                    <a:off x="3344652" y="4460550"/>
                    <a:ext cx="222783" cy="2354173"/>
                  </a:xfrm>
                  <a:prstGeom prst="line">
                    <a:avLst/>
                  </a:prstGeom>
                  <a:ln w="38100">
                    <a:solidFill>
                      <a:srgbClr val="33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رابط مستقيم 108">
                    <a:extLst>
                      <a:ext uri="{FF2B5EF4-FFF2-40B4-BE49-F238E27FC236}">
                        <a16:creationId xmlns:a16="http://schemas.microsoft.com/office/drawing/2014/main" id="{C830DA75-533D-CD90-F048-3F1790AFC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90878" flipH="1">
                    <a:off x="3419610" y="4913998"/>
                    <a:ext cx="482998" cy="2367814"/>
                  </a:xfrm>
                  <a:prstGeom prst="line">
                    <a:avLst/>
                  </a:prstGeom>
                  <a:ln w="38100">
                    <a:solidFill>
                      <a:srgbClr val="33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رابط مستقيم 109">
                    <a:extLst>
                      <a:ext uri="{FF2B5EF4-FFF2-40B4-BE49-F238E27FC236}">
                        <a16:creationId xmlns:a16="http://schemas.microsoft.com/office/drawing/2014/main" id="{7BD953E0-808B-914B-353B-5F19F2A366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90878" flipH="1">
                    <a:off x="3806263" y="5868789"/>
                    <a:ext cx="451926" cy="2017998"/>
                  </a:xfrm>
                  <a:prstGeom prst="line">
                    <a:avLst/>
                  </a:prstGeom>
                  <a:ln w="38100">
                    <a:solidFill>
                      <a:srgbClr val="33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رابط مستقيم 105">
                  <a:extLst>
                    <a:ext uri="{FF2B5EF4-FFF2-40B4-BE49-F238E27FC236}">
                      <a16:creationId xmlns:a16="http://schemas.microsoft.com/office/drawing/2014/main" id="{D43DF326-6EBA-D647-B2EA-516729D942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990878" flipH="1">
                  <a:off x="1362663" y="3084725"/>
                  <a:ext cx="341561" cy="1597736"/>
                </a:xfrm>
                <a:prstGeom prst="line">
                  <a:avLst/>
                </a:prstGeom>
                <a:ln w="381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3E5F3576-364E-1B6B-7AB8-9D8FA8787B60}"/>
                  </a:ext>
                </a:extLst>
              </p:cNvPr>
              <p:cNvCxnSpPr>
                <a:cxnSpLocks/>
              </p:cNvCxnSpPr>
              <p:nvPr/>
            </p:nvCxnSpPr>
            <p:spPr>
              <a:xfrm rot="5990878" flipH="1">
                <a:off x="3069355" y="4597271"/>
                <a:ext cx="277224" cy="1297899"/>
              </a:xfrm>
              <a:prstGeom prst="line">
                <a:avLst/>
              </a:prstGeom>
              <a:ln w="3810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رابط مستقيم 138">
              <a:extLst>
                <a:ext uri="{FF2B5EF4-FFF2-40B4-BE49-F238E27FC236}">
                  <a16:creationId xmlns:a16="http://schemas.microsoft.com/office/drawing/2014/main" id="{2F5D586C-FD27-A2B8-BF84-6450BBACE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2206" y="1598294"/>
              <a:ext cx="222216" cy="297083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D0481F9-E498-57FF-BB93-CC961A34BBAC}"/>
              </a:ext>
            </a:extLst>
          </p:cNvPr>
          <p:cNvSpPr/>
          <p:nvPr/>
        </p:nvSpPr>
        <p:spPr>
          <a:xfrm>
            <a:off x="2023283" y="4813964"/>
            <a:ext cx="106607" cy="13804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7638C5-C676-F916-D2F8-C2E5F8822164}"/>
              </a:ext>
            </a:extLst>
          </p:cNvPr>
          <p:cNvSpPr/>
          <p:nvPr/>
        </p:nvSpPr>
        <p:spPr>
          <a:xfrm>
            <a:off x="2899207" y="5566150"/>
            <a:ext cx="106607" cy="13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1CA0CD32-0C90-E008-9B1C-774BD8C03D9D}"/>
              </a:ext>
            </a:extLst>
          </p:cNvPr>
          <p:cNvSpPr/>
          <p:nvPr/>
        </p:nvSpPr>
        <p:spPr>
          <a:xfrm>
            <a:off x="4363428" y="5587270"/>
            <a:ext cx="106607" cy="13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68936645-2775-E08D-C89A-32CCDC8BDF6C}"/>
              </a:ext>
            </a:extLst>
          </p:cNvPr>
          <p:cNvSpPr/>
          <p:nvPr/>
        </p:nvSpPr>
        <p:spPr>
          <a:xfrm>
            <a:off x="4335524" y="5258950"/>
            <a:ext cx="106607" cy="13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AEF16693-AA8B-F572-2332-67A4CCC68B91}"/>
              </a:ext>
            </a:extLst>
          </p:cNvPr>
          <p:cNvSpPr/>
          <p:nvPr/>
        </p:nvSpPr>
        <p:spPr>
          <a:xfrm>
            <a:off x="2887061" y="5002187"/>
            <a:ext cx="106607" cy="13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12A933-05A0-7111-E020-6330FB47A613}"/>
              </a:ext>
            </a:extLst>
          </p:cNvPr>
          <p:cNvSpPr txBox="1"/>
          <p:nvPr/>
        </p:nvSpPr>
        <p:spPr>
          <a:xfrm>
            <a:off x="1902649" y="4823986"/>
            <a:ext cx="785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أ (2،0)</a:t>
            </a:r>
            <a:endParaRPr lang="en-US" b="1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B40C71D-EABE-387D-898A-18A3A3E9E828}"/>
              </a:ext>
            </a:extLst>
          </p:cNvPr>
          <p:cNvSpPr txBox="1"/>
          <p:nvPr/>
        </p:nvSpPr>
        <p:spPr>
          <a:xfrm>
            <a:off x="1802138" y="5247041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و (0،0)</a:t>
            </a:r>
            <a:endParaRPr lang="en-US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7271658-5A46-CBF6-FA1E-274BC5F662E3}"/>
              </a:ext>
            </a:extLst>
          </p:cNvPr>
          <p:cNvSpPr txBox="1"/>
          <p:nvPr/>
        </p:nvSpPr>
        <p:spPr>
          <a:xfrm>
            <a:off x="4252884" y="4849839"/>
            <a:ext cx="10903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ب (1,5،3)</a:t>
            </a:r>
            <a:endParaRPr lang="en-US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BC9F0C1-1553-FD90-05BF-B172EB92D6AD}"/>
              </a:ext>
            </a:extLst>
          </p:cNvPr>
          <p:cNvSpPr txBox="1"/>
          <p:nvPr/>
        </p:nvSpPr>
        <p:spPr>
          <a:xfrm>
            <a:off x="3933212" y="5884170"/>
            <a:ext cx="11063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جـ (0،3,5)</a:t>
            </a:r>
            <a:endParaRPr lang="en-US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E5EF02C-F7AC-9C8F-4CD1-9787E7D825D8}"/>
              </a:ext>
            </a:extLst>
          </p:cNvPr>
          <p:cNvSpPr txBox="1"/>
          <p:nvPr/>
        </p:nvSpPr>
        <p:spPr>
          <a:xfrm>
            <a:off x="4080598" y="563517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81B7B1A-A55D-DA0F-B6AA-45D1DFC53597}"/>
              </a:ext>
            </a:extLst>
          </p:cNvPr>
          <p:cNvGrpSpPr/>
          <p:nvPr/>
        </p:nvGrpSpPr>
        <p:grpSpPr>
          <a:xfrm>
            <a:off x="5093225" y="2090138"/>
            <a:ext cx="3611886" cy="1419859"/>
            <a:chOff x="5346922" y="2809329"/>
            <a:chExt cx="3611886" cy="1419859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80E4744-9178-A856-3C63-5304BC2CDE2B}"/>
                </a:ext>
              </a:extLst>
            </p:cNvPr>
            <p:cNvSpPr txBox="1"/>
            <p:nvPr/>
          </p:nvSpPr>
          <p:spPr>
            <a:xfrm>
              <a:off x="5346922" y="2860278"/>
              <a:ext cx="36118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00FF"/>
                  </a:solidFill>
                </a:rPr>
                <a:t>لإيجاد القيم التي تجعل </a:t>
              </a:r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r>
                <a:rPr lang="ar-KW" sz="2000" dirty="0">
                  <a:solidFill>
                    <a:srgbClr val="0000FF"/>
                  </a:solidFill>
                </a:rPr>
                <a:t> اكبر ما يمكن </a:t>
              </a:r>
            </a:p>
            <a:p>
              <a:r>
                <a:rPr lang="ar-KW" sz="2000" dirty="0">
                  <a:solidFill>
                    <a:srgbClr val="0000FF"/>
                  </a:solidFill>
                </a:rPr>
                <a:t>نختبر النقاط </a:t>
              </a:r>
              <a:r>
                <a:rPr lang="ar-KW" sz="2000" dirty="0">
                  <a:solidFill>
                    <a:srgbClr val="FF0000"/>
                  </a:solidFill>
                </a:rPr>
                <a:t>أ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ب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جـ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و</a:t>
              </a:r>
              <a:r>
                <a:rPr lang="ar-KW" sz="2000" dirty="0">
                  <a:solidFill>
                    <a:srgbClr val="0000FF"/>
                  </a:solidFill>
                </a:rPr>
                <a:t> بالتعويض في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D98D4E20-E259-299F-289D-4CD769E92B84}"/>
                </a:ext>
              </a:extLst>
            </p:cNvPr>
            <p:cNvSpPr txBox="1"/>
            <p:nvPr/>
          </p:nvSpPr>
          <p:spPr>
            <a:xfrm>
              <a:off x="6442650" y="3672261"/>
              <a:ext cx="1728358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</a:rPr>
                <a:t>هـ = 6س + 4ص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2809D63B-66E4-8160-1300-AFE5050A2306}"/>
                </a:ext>
              </a:extLst>
            </p:cNvPr>
            <p:cNvSpPr/>
            <p:nvPr/>
          </p:nvSpPr>
          <p:spPr>
            <a:xfrm>
              <a:off x="5346922" y="2809329"/>
              <a:ext cx="3563889" cy="14198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DCBFA22F-4DB1-5673-C003-8CD891DE9BA2}"/>
              </a:ext>
            </a:extLst>
          </p:cNvPr>
          <p:cNvGrpSpPr/>
          <p:nvPr/>
        </p:nvGrpSpPr>
        <p:grpSpPr>
          <a:xfrm>
            <a:off x="8212095" y="3640454"/>
            <a:ext cx="417712" cy="566127"/>
            <a:chOff x="8465792" y="4359645"/>
            <a:chExt cx="417712" cy="566127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DF72589F-25CA-2BBE-A578-DB387046D03C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C7D9B8E8-A952-7C1C-4B50-1D3FC514FC1A}"/>
                </a:ext>
              </a:extLst>
            </p:cNvPr>
            <p:cNvSpPr txBox="1"/>
            <p:nvPr/>
          </p:nvSpPr>
          <p:spPr>
            <a:xfrm>
              <a:off x="8465792" y="4556440"/>
              <a:ext cx="234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أ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24E2D7C2-445A-9159-59F7-CB6981964195}"/>
              </a:ext>
            </a:extLst>
          </p:cNvPr>
          <p:cNvGrpSpPr/>
          <p:nvPr/>
        </p:nvGrpSpPr>
        <p:grpSpPr>
          <a:xfrm>
            <a:off x="8203907" y="4232584"/>
            <a:ext cx="498914" cy="520704"/>
            <a:chOff x="8384590" y="4359645"/>
            <a:chExt cx="498914" cy="520704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D388F645-9861-3B1F-594C-070B8A3C0B6B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E515EACE-A2D6-633A-50BA-CC9AD0FA738B}"/>
                </a:ext>
              </a:extLst>
            </p:cNvPr>
            <p:cNvSpPr txBox="1"/>
            <p:nvPr/>
          </p:nvSpPr>
          <p:spPr>
            <a:xfrm>
              <a:off x="8384590" y="451101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54A8719E-B40B-F7D3-54F1-DD5840DC6395}"/>
              </a:ext>
            </a:extLst>
          </p:cNvPr>
          <p:cNvGrpSpPr/>
          <p:nvPr/>
        </p:nvGrpSpPr>
        <p:grpSpPr>
          <a:xfrm>
            <a:off x="8260196" y="4850553"/>
            <a:ext cx="498914" cy="520704"/>
            <a:chOff x="8384590" y="4359645"/>
            <a:chExt cx="498914" cy="520704"/>
          </a:xfrm>
        </p:grpSpPr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85B30259-4FB5-E3C0-951E-9319AA334C80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1CA045AE-B1A2-5671-4628-25515BF60BFD}"/>
                </a:ext>
              </a:extLst>
            </p:cNvPr>
            <p:cNvSpPr txBox="1"/>
            <p:nvPr/>
          </p:nvSpPr>
          <p:spPr>
            <a:xfrm>
              <a:off x="8384590" y="45110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جـ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7CEB728-3632-16E4-5D91-E9FB57BBFED8}"/>
              </a:ext>
            </a:extLst>
          </p:cNvPr>
          <p:cNvSpPr txBox="1"/>
          <p:nvPr/>
        </p:nvSpPr>
        <p:spPr>
          <a:xfrm>
            <a:off x="6046983" y="3607327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( 6 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+ (4×</a:t>
            </a:r>
            <a:r>
              <a:rPr lang="ar-KW" sz="2000" dirty="0">
                <a:solidFill>
                  <a:srgbClr val="FF0000"/>
                </a:solidFill>
              </a:rPr>
              <a:t>2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EC84181-BCA0-261A-81DE-EF76EBA9F971}"/>
              </a:ext>
            </a:extLst>
          </p:cNvPr>
          <p:cNvSpPr txBox="1"/>
          <p:nvPr/>
        </p:nvSpPr>
        <p:spPr>
          <a:xfrm>
            <a:off x="5751786" y="36238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6960B52-86B3-1385-206F-0BDF1A7C45D7}"/>
              </a:ext>
            </a:extLst>
          </p:cNvPr>
          <p:cNvSpPr txBox="1"/>
          <p:nvPr/>
        </p:nvSpPr>
        <p:spPr>
          <a:xfrm>
            <a:off x="5883535" y="4240441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( 6 ×</a:t>
            </a:r>
            <a:r>
              <a:rPr lang="ar-KW" sz="2000" dirty="0">
                <a:solidFill>
                  <a:srgbClr val="FF0000"/>
                </a:solidFill>
              </a:rPr>
              <a:t>3</a:t>
            </a:r>
            <a:r>
              <a:rPr lang="ar-KW" sz="2000" dirty="0">
                <a:solidFill>
                  <a:srgbClr val="4472C4"/>
                </a:solidFill>
              </a:rPr>
              <a:t>) + (4×</a:t>
            </a:r>
            <a:r>
              <a:rPr lang="ar-KW" sz="2000" dirty="0">
                <a:solidFill>
                  <a:srgbClr val="FF0000"/>
                </a:solidFill>
              </a:rPr>
              <a:t>1,5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B739ABAB-D084-F78F-48D5-3747B84E078A}"/>
              </a:ext>
            </a:extLst>
          </p:cNvPr>
          <p:cNvSpPr txBox="1"/>
          <p:nvPr/>
        </p:nvSpPr>
        <p:spPr>
          <a:xfrm>
            <a:off x="5546441" y="426650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24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429E1C8-0D25-6D7D-BACF-379D326667E0}"/>
              </a:ext>
            </a:extLst>
          </p:cNvPr>
          <p:cNvSpPr txBox="1"/>
          <p:nvPr/>
        </p:nvSpPr>
        <p:spPr>
          <a:xfrm>
            <a:off x="5883535" y="4842084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( 6 ×</a:t>
            </a:r>
            <a:r>
              <a:rPr lang="ar-KW" sz="2000" dirty="0">
                <a:solidFill>
                  <a:srgbClr val="FF0000"/>
                </a:solidFill>
              </a:rPr>
              <a:t>3,5</a:t>
            </a:r>
            <a:r>
              <a:rPr lang="ar-KW" sz="2000" dirty="0">
                <a:solidFill>
                  <a:srgbClr val="4472C4"/>
                </a:solidFill>
              </a:rPr>
              <a:t>) + (4×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C6D7F9A-96D0-99E9-9FB5-B1F2A3A89D73}"/>
              </a:ext>
            </a:extLst>
          </p:cNvPr>
          <p:cNvSpPr txBox="1"/>
          <p:nvPr/>
        </p:nvSpPr>
        <p:spPr>
          <a:xfrm>
            <a:off x="5546441" y="4868152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21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598DDCC-DDE6-E610-9B57-6A9941C8F45D}"/>
              </a:ext>
            </a:extLst>
          </p:cNvPr>
          <p:cNvSpPr txBox="1"/>
          <p:nvPr/>
        </p:nvSpPr>
        <p:spPr>
          <a:xfrm>
            <a:off x="5573831" y="5372679"/>
            <a:ext cx="313739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0000FF"/>
                </a:solidFill>
              </a:rPr>
              <a:t>القيمة التي تجعل </a:t>
            </a:r>
            <a:r>
              <a:rPr lang="ar-KW" sz="2000" dirty="0">
                <a:solidFill>
                  <a:srgbClr val="FF0000"/>
                </a:solidFill>
              </a:rPr>
              <a:t>هـ</a:t>
            </a:r>
            <a:r>
              <a:rPr lang="ar-KW" sz="2000" dirty="0">
                <a:solidFill>
                  <a:srgbClr val="0000FF"/>
                </a:solidFill>
              </a:rPr>
              <a:t> اكبر ما يمكن </a:t>
            </a:r>
          </a:p>
          <a:p>
            <a:r>
              <a:rPr lang="ar-KW" sz="2000" dirty="0">
                <a:solidFill>
                  <a:srgbClr val="FF0000"/>
                </a:solidFill>
              </a:rPr>
              <a:t>عند نقطة ب</a:t>
            </a:r>
            <a:r>
              <a:rPr lang="ar-KW" sz="2000" dirty="0">
                <a:solidFill>
                  <a:srgbClr val="0000FF"/>
                </a:solidFill>
              </a:rPr>
              <a:t> (3 , 1,5 ) ، هـ = 24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68" grpId="0" animBg="1"/>
      <p:bldP spid="50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67" grpId="0"/>
      <p:bldP spid="69" grpId="0"/>
      <p:bldP spid="71" grpId="0"/>
      <p:bldP spid="73" grpId="0"/>
      <p:bldP spid="75" grpId="0"/>
      <p:bldP spid="78" grpId="0"/>
      <p:bldP spid="8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0079846-0787-C126-034C-E007BB73B728}"/>
              </a:ext>
            </a:extLst>
          </p:cNvPr>
          <p:cNvGrpSpPr/>
          <p:nvPr/>
        </p:nvGrpSpPr>
        <p:grpSpPr>
          <a:xfrm>
            <a:off x="327246" y="136470"/>
            <a:ext cx="8489508" cy="1609543"/>
            <a:chOff x="618978" y="150538"/>
            <a:chExt cx="8489508" cy="160954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46540C6-2517-1E10-A8B1-A16A9FB9A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6000" contrast="54000"/>
            </a:blip>
            <a:srcRect l="47997" t="22590" b="52522"/>
            <a:stretch/>
          </p:blipFill>
          <p:spPr>
            <a:xfrm>
              <a:off x="2900032" y="205308"/>
              <a:ext cx="3653421" cy="520505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FCF9F952-3B17-D9AD-4B5A-5B05FCD14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6000" contrast="54000"/>
            </a:blip>
            <a:srcRect l="20966" t="42768" b="37724"/>
            <a:stretch/>
          </p:blipFill>
          <p:spPr>
            <a:xfrm>
              <a:off x="2063003" y="587612"/>
              <a:ext cx="5552559" cy="407964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8CC2A43-346D-988C-E9E8-2D47B35A2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6000" contrast="54000"/>
            </a:blip>
            <a:srcRect t="62277" b="18216"/>
            <a:stretch/>
          </p:blipFill>
          <p:spPr>
            <a:xfrm>
              <a:off x="1326537" y="958905"/>
              <a:ext cx="7025489" cy="407964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E265B36-E083-538F-1C70-34749509D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26000" contrast="54000"/>
            </a:blip>
            <a:srcRect l="74429" t="80493" r="3745"/>
            <a:stretch/>
          </p:blipFill>
          <p:spPr>
            <a:xfrm>
              <a:off x="3805311" y="1352116"/>
              <a:ext cx="1533378" cy="407964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73424CF6-4424-E3D3-59B8-922C650D4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35" t="-1314" b="67564"/>
            <a:stretch/>
          </p:blipFill>
          <p:spPr>
            <a:xfrm>
              <a:off x="7593584" y="150538"/>
              <a:ext cx="1330934" cy="501866"/>
            </a:xfrm>
            <a:prstGeom prst="rect">
              <a:avLst/>
            </a:prstGeom>
          </p:spPr>
        </p:pic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5BC2DB4B-2349-BCDD-F43B-6C76F16F217F}"/>
                </a:ext>
              </a:extLst>
            </p:cNvPr>
            <p:cNvSpPr/>
            <p:nvPr/>
          </p:nvSpPr>
          <p:spPr>
            <a:xfrm>
              <a:off x="618978" y="150539"/>
              <a:ext cx="8489508" cy="1609542"/>
            </a:xfrm>
            <a:prstGeom prst="roundRect">
              <a:avLst>
                <a:gd name="adj" fmla="val 26718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351089-651F-EA0C-8086-BE9B34FB872D}"/>
              </a:ext>
            </a:extLst>
          </p:cNvPr>
          <p:cNvSpPr txBox="1"/>
          <p:nvPr/>
        </p:nvSpPr>
        <p:spPr>
          <a:xfrm>
            <a:off x="4418172" y="187678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b="1" i="1" dirty="0">
                <a:solidFill>
                  <a:srgbClr val="FF0000"/>
                </a:solidFill>
              </a:rPr>
              <a:t>الحل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1C8D76-F924-BA17-3D56-494CE57E7E9E}"/>
              </a:ext>
            </a:extLst>
          </p:cNvPr>
          <p:cNvSpPr txBox="1"/>
          <p:nvPr/>
        </p:nvSpPr>
        <p:spPr>
          <a:xfrm>
            <a:off x="7391597" y="281160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FC783D-E99D-4764-BC7C-DAF54CF70809}"/>
              </a:ext>
            </a:extLst>
          </p:cNvPr>
          <p:cNvSpPr txBox="1"/>
          <p:nvPr/>
        </p:nvSpPr>
        <p:spPr>
          <a:xfrm>
            <a:off x="6406061" y="334903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80AFC9AF-E09C-EAD1-0B4B-F9A052ADC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89349"/>
              </p:ext>
            </p:extLst>
          </p:nvPr>
        </p:nvGraphicFramePr>
        <p:xfrm>
          <a:off x="6144445" y="391896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776382-E72D-D369-8199-5F1ADD60BB47}"/>
              </a:ext>
            </a:extLst>
          </p:cNvPr>
          <p:cNvSpPr txBox="1"/>
          <p:nvPr/>
        </p:nvSpPr>
        <p:spPr>
          <a:xfrm>
            <a:off x="7990027" y="4830457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CF8F181-A4F1-6EF0-BBCB-51A0CECF2251}"/>
              </a:ext>
            </a:extLst>
          </p:cNvPr>
          <p:cNvSpPr txBox="1"/>
          <p:nvPr/>
        </p:nvSpPr>
        <p:spPr>
          <a:xfrm>
            <a:off x="6457712" y="4830457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15" name="سهم: لليسار 14">
            <a:extLst>
              <a:ext uri="{FF2B5EF4-FFF2-40B4-BE49-F238E27FC236}">
                <a16:creationId xmlns:a16="http://schemas.microsoft.com/office/drawing/2014/main" id="{34E21F5B-8C26-BF04-6708-8043D38C6C61}"/>
              </a:ext>
            </a:extLst>
          </p:cNvPr>
          <p:cNvSpPr/>
          <p:nvPr/>
        </p:nvSpPr>
        <p:spPr>
          <a:xfrm>
            <a:off x="6733750" y="2995217"/>
            <a:ext cx="632856" cy="11521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5EF7A73-34D6-A189-B258-1FD623825862}"/>
              </a:ext>
            </a:extLst>
          </p:cNvPr>
          <p:cNvCxnSpPr>
            <a:cxnSpLocks/>
          </p:cNvCxnSpPr>
          <p:nvPr/>
        </p:nvCxnSpPr>
        <p:spPr>
          <a:xfrm>
            <a:off x="4572000" y="2811609"/>
            <a:ext cx="0" cy="3839826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BDE131E-C6EC-E793-8DBA-D8752579805C}"/>
              </a:ext>
            </a:extLst>
          </p:cNvPr>
          <p:cNvSpPr txBox="1"/>
          <p:nvPr/>
        </p:nvSpPr>
        <p:spPr>
          <a:xfrm>
            <a:off x="4721632" y="2776937"/>
            <a:ext cx="199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2400" dirty="0">
                <a:solidFill>
                  <a:srgbClr val="3333CC"/>
                </a:solidFill>
              </a:rPr>
              <a:t>س +2 ص = 11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F3A37A-DD60-76FE-11BC-E25646784760}"/>
              </a:ext>
            </a:extLst>
          </p:cNvPr>
          <p:cNvSpPr txBox="1"/>
          <p:nvPr/>
        </p:nvSpPr>
        <p:spPr>
          <a:xfrm>
            <a:off x="2665769" y="2779816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1)المعادلة المناظرة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1720857-A284-63F6-DD59-C3B6F21AD1E9}"/>
              </a:ext>
            </a:extLst>
          </p:cNvPr>
          <p:cNvSpPr txBox="1"/>
          <p:nvPr/>
        </p:nvSpPr>
        <p:spPr>
          <a:xfrm>
            <a:off x="1622960" y="331446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2) نكون جدول بقيم اختيارية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ED794EF0-3DB4-50B4-579A-3C301CB2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46439"/>
              </p:ext>
            </p:extLst>
          </p:nvPr>
        </p:nvGraphicFramePr>
        <p:xfrm>
          <a:off x="1361344" y="3884391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BFFDDE-BDFD-88A7-7160-68039AA04DCC}"/>
              </a:ext>
            </a:extLst>
          </p:cNvPr>
          <p:cNvSpPr txBox="1"/>
          <p:nvPr/>
        </p:nvSpPr>
        <p:spPr>
          <a:xfrm>
            <a:off x="3206926" y="4795887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3) نرسم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AD79C32-78C0-3C00-B21E-D486C13D3AA6}"/>
              </a:ext>
            </a:extLst>
          </p:cNvPr>
          <p:cNvSpPr txBox="1"/>
          <p:nvPr/>
        </p:nvSpPr>
        <p:spPr>
          <a:xfrm>
            <a:off x="1626902" y="4795887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خط الحدود متصل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7A68BE4E-B023-93EA-8675-88304513DFDC}"/>
              </a:ext>
            </a:extLst>
          </p:cNvPr>
          <p:cNvSpPr/>
          <p:nvPr/>
        </p:nvSpPr>
        <p:spPr>
          <a:xfrm>
            <a:off x="2114330" y="2946316"/>
            <a:ext cx="479635" cy="149784"/>
          </a:xfrm>
          <a:prstGeom prst="lef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F8E0EAB-23E4-0886-80F1-24BC3914AF5A}"/>
              </a:ext>
            </a:extLst>
          </p:cNvPr>
          <p:cNvSpPr txBox="1"/>
          <p:nvPr/>
        </p:nvSpPr>
        <p:spPr>
          <a:xfrm>
            <a:off x="0" y="2717656"/>
            <a:ext cx="219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3س + 2ص = 12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7668C04-4005-48DA-012D-EF0AAB6CF145}"/>
              </a:ext>
            </a:extLst>
          </p:cNvPr>
          <p:cNvSpPr txBox="1"/>
          <p:nvPr/>
        </p:nvSpPr>
        <p:spPr>
          <a:xfrm>
            <a:off x="6754985" y="5167828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88D3AB-61D4-5BAF-B11E-03ACF358E91F}"/>
              </a:ext>
            </a:extLst>
          </p:cNvPr>
          <p:cNvSpPr txBox="1"/>
          <p:nvPr/>
        </p:nvSpPr>
        <p:spPr>
          <a:xfrm>
            <a:off x="5961874" y="551200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525CC0C-FFC3-D616-49A0-E8AA95DA9E70}"/>
              </a:ext>
            </a:extLst>
          </p:cNvPr>
          <p:cNvSpPr txBox="1"/>
          <p:nvPr/>
        </p:nvSpPr>
        <p:spPr>
          <a:xfrm>
            <a:off x="7592858" y="6278637"/>
            <a:ext cx="93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KW" sz="2400" dirty="0">
                <a:solidFill>
                  <a:srgbClr val="3333CC"/>
                </a:solidFill>
              </a:rPr>
              <a:t>0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11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8983D5F-AECD-8D36-2467-E69151C639FD}"/>
              </a:ext>
            </a:extLst>
          </p:cNvPr>
          <p:cNvSpPr txBox="1"/>
          <p:nvPr/>
        </p:nvSpPr>
        <p:spPr>
          <a:xfrm>
            <a:off x="1621981" y="5141126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FF0000"/>
                </a:solidFill>
              </a:rPr>
              <a:t>4) لتحديد منطقة الحل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847BF97-292A-8685-DAC8-5F8993A048A7}"/>
              </a:ext>
            </a:extLst>
          </p:cNvPr>
          <p:cNvSpPr txBox="1"/>
          <p:nvPr/>
        </p:nvSpPr>
        <p:spPr>
          <a:xfrm>
            <a:off x="6261447" y="5895321"/>
            <a:ext cx="245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2400" dirty="0">
                <a:solidFill>
                  <a:srgbClr val="FF0000"/>
                </a:solidFill>
              </a:rPr>
              <a:t>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2372EFF-369C-CEF6-97C0-DBE88F71AB36}"/>
              </a:ext>
            </a:extLst>
          </p:cNvPr>
          <p:cNvSpPr txBox="1"/>
          <p:nvPr/>
        </p:nvSpPr>
        <p:spPr>
          <a:xfrm>
            <a:off x="1068049" y="5495211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u="sng" dirty="0">
                <a:solidFill>
                  <a:srgbClr val="0000FF"/>
                </a:solidFill>
              </a:rPr>
              <a:t>نختبر نقطة اختيارية مثلا (0 , 0 )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B501F27-BACF-1C39-FD01-2FFCCF78BA92}"/>
              </a:ext>
            </a:extLst>
          </p:cNvPr>
          <p:cNvSpPr txBox="1"/>
          <p:nvPr/>
        </p:nvSpPr>
        <p:spPr>
          <a:xfrm>
            <a:off x="3187751" y="2336215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u="sng" dirty="0">
                <a:solidFill>
                  <a:srgbClr val="CC9900"/>
                </a:solidFill>
              </a:rPr>
              <a:t>المتباينتان س &gt; 0 ، ص &gt; 0 تمثلان الربع الأول</a:t>
            </a:r>
            <a:endParaRPr lang="en-US" sz="2000" b="1" u="sng" dirty="0">
              <a:solidFill>
                <a:srgbClr val="CC99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2A1A726-E20B-A237-FCEC-FF8391027E25}"/>
              </a:ext>
            </a:extLst>
          </p:cNvPr>
          <p:cNvSpPr txBox="1"/>
          <p:nvPr/>
        </p:nvSpPr>
        <p:spPr>
          <a:xfrm>
            <a:off x="7616276" y="430353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8B02531-D2A6-7A0A-E600-AAE8265C55C7}"/>
              </a:ext>
            </a:extLst>
          </p:cNvPr>
          <p:cNvSpPr txBox="1"/>
          <p:nvPr/>
        </p:nvSpPr>
        <p:spPr>
          <a:xfrm>
            <a:off x="6885066" y="428859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5,5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1D1ECB5-283D-9D51-AF78-1BF840A23125}"/>
              </a:ext>
            </a:extLst>
          </p:cNvPr>
          <p:cNvSpPr txBox="1"/>
          <p:nvPr/>
        </p:nvSpPr>
        <p:spPr>
          <a:xfrm>
            <a:off x="6342897" y="428177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964AE90-2069-0476-0472-B171E348C32E}"/>
              </a:ext>
            </a:extLst>
          </p:cNvPr>
          <p:cNvSpPr txBox="1"/>
          <p:nvPr/>
        </p:nvSpPr>
        <p:spPr>
          <a:xfrm>
            <a:off x="2801104" y="423282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7F59043-1766-2417-A23F-907F23D1E529}"/>
              </a:ext>
            </a:extLst>
          </p:cNvPr>
          <p:cNvSpPr txBox="1"/>
          <p:nvPr/>
        </p:nvSpPr>
        <p:spPr>
          <a:xfrm>
            <a:off x="2240456" y="42195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A359446-279D-BDDA-C30A-F99538E2CE41}"/>
              </a:ext>
            </a:extLst>
          </p:cNvPr>
          <p:cNvSpPr txBox="1"/>
          <p:nvPr/>
        </p:nvSpPr>
        <p:spPr>
          <a:xfrm>
            <a:off x="1580184" y="425892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1DD3CEE-90FB-F464-7577-09238F910FBE}"/>
              </a:ext>
            </a:extLst>
          </p:cNvPr>
          <p:cNvSpPr txBox="1"/>
          <p:nvPr/>
        </p:nvSpPr>
        <p:spPr>
          <a:xfrm>
            <a:off x="1520800" y="5857636"/>
            <a:ext cx="23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3س +2 ص </a:t>
            </a:r>
            <a:r>
              <a:rPr lang="ar-KW" sz="2400" u="sng" dirty="0">
                <a:solidFill>
                  <a:srgbClr val="FF0000"/>
                </a:solidFill>
              </a:rPr>
              <a:t>&lt;</a:t>
            </a:r>
            <a:r>
              <a:rPr lang="ar-KW" sz="2400" dirty="0">
                <a:solidFill>
                  <a:srgbClr val="FF0000"/>
                </a:solidFill>
              </a:rPr>
              <a:t> 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9B9AAF9-0745-1E19-B35D-9A1BCAB9E145}"/>
              </a:ext>
            </a:extLst>
          </p:cNvPr>
          <p:cNvSpPr txBox="1"/>
          <p:nvPr/>
        </p:nvSpPr>
        <p:spPr>
          <a:xfrm>
            <a:off x="2375075" y="6305914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400" dirty="0">
                <a:solidFill>
                  <a:srgbClr val="3333CC"/>
                </a:solidFill>
              </a:rPr>
              <a:t>0</a:t>
            </a:r>
            <a:r>
              <a:rPr lang="ar-KW" sz="2400" u="sng" dirty="0">
                <a:solidFill>
                  <a:srgbClr val="3333CC"/>
                </a:solidFill>
              </a:rPr>
              <a:t>&lt;</a:t>
            </a:r>
            <a:r>
              <a:rPr lang="ar-KW" sz="2400" dirty="0">
                <a:solidFill>
                  <a:srgbClr val="3333CC"/>
                </a:solidFill>
              </a:rPr>
              <a:t> 12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9166844-86DF-75F9-10F8-7CCF966679E2}"/>
              </a:ext>
            </a:extLst>
          </p:cNvPr>
          <p:cNvSpPr txBox="1"/>
          <p:nvPr/>
        </p:nvSpPr>
        <p:spPr>
          <a:xfrm>
            <a:off x="5707090" y="637097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0000FF"/>
                </a:solidFill>
              </a:rPr>
              <a:t>عبارة صحيحة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7F255CA-F830-DA8A-349F-E291246F7D58}"/>
              </a:ext>
            </a:extLst>
          </p:cNvPr>
          <p:cNvSpPr txBox="1"/>
          <p:nvPr/>
        </p:nvSpPr>
        <p:spPr>
          <a:xfrm>
            <a:off x="772011" y="628760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u="sng" dirty="0">
                <a:solidFill>
                  <a:srgbClr val="0000FF"/>
                </a:solidFill>
              </a:rPr>
              <a:t>عبارة صحيحة</a:t>
            </a:r>
            <a:endParaRPr lang="en-US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 animBg="1"/>
      <p:bldP spid="17" grpId="0"/>
      <p:bldP spid="18" grpId="0"/>
      <p:bldP spid="19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FD1C99EC-B74C-C142-9445-BE8A25B40DA2}"/>
                  </a:ext>
                </a:extLst>
              </p:cNvPr>
              <p:cNvSpPr txBox="1"/>
              <p:nvPr/>
            </p:nvSpPr>
            <p:spPr>
              <a:xfrm>
                <a:off x="993298" y="212215"/>
                <a:ext cx="273985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</a:t>
                </a:r>
                <a:r>
                  <a:rPr lang="ar-KW" sz="2000" dirty="0">
                    <a:solidFill>
                      <a:srgbClr val="3333CC"/>
                    </a:solidFill>
                  </a:rPr>
                  <a:t> </a:t>
                </a:r>
                <a:r>
                  <a:rPr lang="ar-KW" sz="2000" dirty="0">
                    <a:solidFill>
                      <a:srgbClr val="FF0000"/>
                    </a:solidFill>
                  </a:rPr>
                  <a:t>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FD1C99EC-B74C-C142-9445-BE8A25B4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98" y="212215"/>
                <a:ext cx="2739853" cy="400110"/>
              </a:xfrm>
              <a:prstGeom prst="rect">
                <a:avLst/>
              </a:prstGeom>
              <a:blipFill>
                <a:blip r:embed="rId2"/>
                <a:stretch>
                  <a:fillRect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A0E5B22B-838A-9671-E6D5-86319C9EC12F}"/>
                  </a:ext>
                </a:extLst>
              </p:cNvPr>
              <p:cNvSpPr txBox="1"/>
              <p:nvPr/>
            </p:nvSpPr>
            <p:spPr>
              <a:xfrm>
                <a:off x="6128887" y="192564"/>
                <a:ext cx="268695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ar-K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r-KW" sz="2000" dirty="0">
                    <a:solidFill>
                      <a:srgbClr val="FF0000"/>
                    </a:solidFill>
                  </a:rPr>
                  <a:t>  ( 0, 0) ينتمي لمنطقة الحل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A0E5B22B-838A-9671-E6D5-86319C9E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887" y="192564"/>
                <a:ext cx="2686954" cy="400110"/>
              </a:xfrm>
              <a:prstGeom prst="rect">
                <a:avLst/>
              </a:prstGeom>
              <a:blipFill>
                <a:blip r:embed="rId3"/>
                <a:stretch>
                  <a:fillRect l="-1129" t="-8955" b="-238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BF9493E-8441-79B2-3F66-D4D7EDB7E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60702"/>
              </p:ext>
            </p:extLst>
          </p:nvPr>
        </p:nvGraphicFramePr>
        <p:xfrm>
          <a:off x="6000533" y="127423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2BBE6FB-A15F-6955-4605-08F23D7F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11875"/>
              </p:ext>
            </p:extLst>
          </p:nvPr>
        </p:nvGraphicFramePr>
        <p:xfrm>
          <a:off x="1217432" y="1239665"/>
          <a:ext cx="256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50">
                  <a:extLst>
                    <a:ext uri="{9D8B030D-6E8A-4147-A177-3AD203B41FA5}">
                      <a16:colId xmlns:a16="http://schemas.microsoft.com/office/drawing/2014/main" val="2797736246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2488868017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3355957678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4185363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0000FF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dirty="0">
                          <a:solidFill>
                            <a:srgbClr val="FF0000"/>
                          </a:solidFill>
                        </a:rPr>
                        <a:t>س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0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KW" b="1" dirty="0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78437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4B7027AC-F6E6-A7F7-41F0-961DF4572A1B}"/>
              </a:ext>
            </a:extLst>
          </p:cNvPr>
          <p:cNvSpPr txBox="1"/>
          <p:nvPr/>
        </p:nvSpPr>
        <p:spPr>
          <a:xfrm>
            <a:off x="6275626" y="678145"/>
            <a:ext cx="23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س +2 ص = 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936B16-39B3-CEDE-9FFA-67983EF0ABA8}"/>
              </a:ext>
            </a:extLst>
          </p:cNvPr>
          <p:cNvSpPr txBox="1"/>
          <p:nvPr/>
        </p:nvSpPr>
        <p:spPr>
          <a:xfrm>
            <a:off x="7472364" y="165880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5EEEB9-762D-8876-28F3-C5A9DCD2F2F5}"/>
              </a:ext>
            </a:extLst>
          </p:cNvPr>
          <p:cNvSpPr txBox="1"/>
          <p:nvPr/>
        </p:nvSpPr>
        <p:spPr>
          <a:xfrm>
            <a:off x="6825907" y="161419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287B70-B153-B58B-1C9B-A3A155652C22}"/>
              </a:ext>
            </a:extLst>
          </p:cNvPr>
          <p:cNvSpPr txBox="1"/>
          <p:nvPr/>
        </p:nvSpPr>
        <p:spPr>
          <a:xfrm>
            <a:off x="6198985" y="163705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586DFB-A592-F7E7-6942-9AA57FA9091A}"/>
              </a:ext>
            </a:extLst>
          </p:cNvPr>
          <p:cNvSpPr txBox="1"/>
          <p:nvPr/>
        </p:nvSpPr>
        <p:spPr>
          <a:xfrm>
            <a:off x="2657192" y="15881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22D154-7447-0E3A-E861-3D5FD28FEB6E}"/>
              </a:ext>
            </a:extLst>
          </p:cNvPr>
          <p:cNvSpPr txBox="1"/>
          <p:nvPr/>
        </p:nvSpPr>
        <p:spPr>
          <a:xfrm>
            <a:off x="2096544" y="157486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7C6476-4643-2FB0-DB79-0CD0962437BF}"/>
              </a:ext>
            </a:extLst>
          </p:cNvPr>
          <p:cNvSpPr txBox="1"/>
          <p:nvPr/>
        </p:nvSpPr>
        <p:spPr>
          <a:xfrm>
            <a:off x="1436272" y="161419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FCC144-50CC-2F54-E21F-8236812201C8}"/>
              </a:ext>
            </a:extLst>
          </p:cNvPr>
          <p:cNvSpPr txBox="1"/>
          <p:nvPr/>
        </p:nvSpPr>
        <p:spPr>
          <a:xfrm>
            <a:off x="1436272" y="640460"/>
            <a:ext cx="23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dirty="0">
                <a:solidFill>
                  <a:srgbClr val="FF0000"/>
                </a:solidFill>
              </a:rPr>
              <a:t>3س +2 ص = 12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63EF2A8-76EA-1347-140D-E8DEFE6005CB}"/>
              </a:ext>
            </a:extLst>
          </p:cNvPr>
          <p:cNvGrpSpPr/>
          <p:nvPr/>
        </p:nvGrpSpPr>
        <p:grpSpPr>
          <a:xfrm>
            <a:off x="5206245" y="2120012"/>
            <a:ext cx="3611886" cy="1419859"/>
            <a:chOff x="5346922" y="2809329"/>
            <a:chExt cx="3611886" cy="1419859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4804403-882A-8801-F7C6-70B351BD5C6C}"/>
                </a:ext>
              </a:extLst>
            </p:cNvPr>
            <p:cNvSpPr txBox="1"/>
            <p:nvPr/>
          </p:nvSpPr>
          <p:spPr>
            <a:xfrm>
              <a:off x="5346922" y="2860278"/>
              <a:ext cx="36118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0000FF"/>
                  </a:solidFill>
                </a:rPr>
                <a:t>لإيجاد القيم التي تجعل </a:t>
              </a:r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r>
                <a:rPr lang="ar-KW" sz="2000" dirty="0">
                  <a:solidFill>
                    <a:srgbClr val="0000FF"/>
                  </a:solidFill>
                </a:rPr>
                <a:t> اكبر ما يمكن </a:t>
              </a:r>
            </a:p>
            <a:p>
              <a:r>
                <a:rPr lang="ar-KW" sz="2000" dirty="0">
                  <a:solidFill>
                    <a:srgbClr val="0000FF"/>
                  </a:solidFill>
                </a:rPr>
                <a:t>نختبر النقاط </a:t>
              </a:r>
              <a:r>
                <a:rPr lang="ar-KW" sz="2000" dirty="0">
                  <a:solidFill>
                    <a:srgbClr val="FF0000"/>
                  </a:solidFill>
                </a:rPr>
                <a:t>أ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ب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جـ</a:t>
              </a:r>
              <a:r>
                <a:rPr lang="ar-KW" sz="2000" dirty="0">
                  <a:solidFill>
                    <a:srgbClr val="0000FF"/>
                  </a:solidFill>
                </a:rPr>
                <a:t> ، </a:t>
              </a:r>
              <a:r>
                <a:rPr lang="ar-KW" sz="2000" dirty="0">
                  <a:solidFill>
                    <a:srgbClr val="FF0000"/>
                  </a:solidFill>
                </a:rPr>
                <a:t>و</a:t>
              </a:r>
              <a:r>
                <a:rPr lang="ar-KW" sz="2000" dirty="0">
                  <a:solidFill>
                    <a:srgbClr val="0000FF"/>
                  </a:solidFill>
                </a:rPr>
                <a:t> بالتعويض في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D029DC3F-CCC4-C17D-3216-402B8ADB0F14}"/>
                </a:ext>
              </a:extLst>
            </p:cNvPr>
            <p:cNvSpPr txBox="1"/>
            <p:nvPr/>
          </p:nvSpPr>
          <p:spPr>
            <a:xfrm>
              <a:off x="6442650" y="3672261"/>
              <a:ext cx="1584088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ar-KW" sz="2000" b="1" dirty="0">
                  <a:solidFill>
                    <a:srgbClr val="FF0000"/>
                  </a:solidFill>
                </a:rPr>
                <a:t>هـ = 4س + ص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5EC5467-5DCF-EE9A-CDAF-1A567F0A93C6}"/>
                </a:ext>
              </a:extLst>
            </p:cNvPr>
            <p:cNvSpPr/>
            <p:nvPr/>
          </p:nvSpPr>
          <p:spPr>
            <a:xfrm>
              <a:off x="5346922" y="2809329"/>
              <a:ext cx="3563889" cy="14198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DC019ED-FB53-267B-F7D5-E67186C7AA44}"/>
              </a:ext>
            </a:extLst>
          </p:cNvPr>
          <p:cNvGrpSpPr/>
          <p:nvPr/>
        </p:nvGrpSpPr>
        <p:grpSpPr>
          <a:xfrm>
            <a:off x="8265455" y="4165812"/>
            <a:ext cx="417712" cy="566127"/>
            <a:chOff x="8465792" y="4359645"/>
            <a:chExt cx="417712" cy="566127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EF30F8F-C3FE-0DDC-5EAE-1D50218CA740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BB6960F-CA11-0792-BB30-5D4EE6053723}"/>
                </a:ext>
              </a:extLst>
            </p:cNvPr>
            <p:cNvSpPr txBox="1"/>
            <p:nvPr/>
          </p:nvSpPr>
          <p:spPr>
            <a:xfrm>
              <a:off x="8465792" y="4556440"/>
              <a:ext cx="234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أ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8917D27-4282-13AF-D08B-377E563A3D27}"/>
              </a:ext>
            </a:extLst>
          </p:cNvPr>
          <p:cNvGrpSpPr/>
          <p:nvPr/>
        </p:nvGrpSpPr>
        <p:grpSpPr>
          <a:xfrm>
            <a:off x="8088033" y="4689190"/>
            <a:ext cx="498914" cy="520704"/>
            <a:chOff x="8384590" y="4359645"/>
            <a:chExt cx="498914" cy="520704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DD7FF61B-E9F6-57C1-45A4-8CCF561940FB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CB600CF5-2F49-DC56-8D34-7E026F10F728}"/>
                </a:ext>
              </a:extLst>
            </p:cNvPr>
            <p:cNvSpPr txBox="1"/>
            <p:nvPr/>
          </p:nvSpPr>
          <p:spPr>
            <a:xfrm>
              <a:off x="8384590" y="451101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48EBF3C-0031-AA75-161D-9574B4C02F24}"/>
              </a:ext>
            </a:extLst>
          </p:cNvPr>
          <p:cNvGrpSpPr/>
          <p:nvPr/>
        </p:nvGrpSpPr>
        <p:grpSpPr>
          <a:xfrm>
            <a:off x="8159396" y="5318448"/>
            <a:ext cx="498914" cy="520704"/>
            <a:chOff x="8384590" y="4359645"/>
            <a:chExt cx="498914" cy="520704"/>
          </a:xfrm>
        </p:grpSpPr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ACF9FA2-23A6-8A46-A91D-9289E94B9A50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7783416-A04E-B42E-9B13-E09F2778845F}"/>
                </a:ext>
              </a:extLst>
            </p:cNvPr>
            <p:cNvSpPr txBox="1"/>
            <p:nvPr/>
          </p:nvSpPr>
          <p:spPr>
            <a:xfrm>
              <a:off x="8384590" y="45110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جـ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164D897-275A-2D88-B527-F33602DB3AB6}"/>
              </a:ext>
            </a:extLst>
          </p:cNvPr>
          <p:cNvSpPr txBox="1"/>
          <p:nvPr/>
        </p:nvSpPr>
        <p:spPr>
          <a:xfrm>
            <a:off x="6100343" y="4132685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( 4 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+ (1×</a:t>
            </a:r>
            <a:r>
              <a:rPr lang="ar-KW" sz="2000" dirty="0">
                <a:solidFill>
                  <a:srgbClr val="FF0000"/>
                </a:solidFill>
              </a:rPr>
              <a:t>5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4016C12-D36B-8F81-6163-8B969E450A89}"/>
              </a:ext>
            </a:extLst>
          </p:cNvPr>
          <p:cNvSpPr txBox="1"/>
          <p:nvPr/>
        </p:nvSpPr>
        <p:spPr>
          <a:xfrm>
            <a:off x="5805146" y="414924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A87506B-D1A2-82C3-5CFD-9467EF9623B8}"/>
              </a:ext>
            </a:extLst>
          </p:cNvPr>
          <p:cNvSpPr txBox="1"/>
          <p:nvPr/>
        </p:nvSpPr>
        <p:spPr>
          <a:xfrm>
            <a:off x="5936895" y="4765799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( 4 ×</a:t>
            </a:r>
            <a:r>
              <a:rPr lang="ar-KW" sz="2000" dirty="0">
                <a:solidFill>
                  <a:srgbClr val="FF0000"/>
                </a:solidFill>
              </a:rPr>
              <a:t>1</a:t>
            </a:r>
            <a:r>
              <a:rPr lang="ar-KW" sz="2000" dirty="0">
                <a:solidFill>
                  <a:srgbClr val="4472C4"/>
                </a:solidFill>
              </a:rPr>
              <a:t>) + (1×</a:t>
            </a:r>
            <a:r>
              <a:rPr lang="ar-KW" sz="2000" dirty="0">
                <a:solidFill>
                  <a:srgbClr val="FF0000"/>
                </a:solidFill>
              </a:rPr>
              <a:t>5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677C2AC-5940-4070-6086-E1D415BC63E2}"/>
              </a:ext>
            </a:extLst>
          </p:cNvPr>
          <p:cNvSpPr txBox="1"/>
          <p:nvPr/>
        </p:nvSpPr>
        <p:spPr>
          <a:xfrm>
            <a:off x="5599801" y="479186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0A3BF12-24EC-7D80-2D7C-EAB6C8E530F0}"/>
              </a:ext>
            </a:extLst>
          </p:cNvPr>
          <p:cNvSpPr txBox="1"/>
          <p:nvPr/>
        </p:nvSpPr>
        <p:spPr>
          <a:xfrm>
            <a:off x="5936895" y="5367442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( 4 ×</a:t>
            </a:r>
            <a:r>
              <a:rPr lang="ar-KW" sz="2000" dirty="0">
                <a:solidFill>
                  <a:srgbClr val="FF0000"/>
                </a:solidFill>
              </a:rPr>
              <a:t>4</a:t>
            </a:r>
            <a:r>
              <a:rPr lang="ar-KW" sz="2000" dirty="0">
                <a:solidFill>
                  <a:srgbClr val="4472C4"/>
                </a:solidFill>
              </a:rPr>
              <a:t>) + (1×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E5A1B5-9DF7-E353-75D2-925D881540B8}"/>
              </a:ext>
            </a:extLst>
          </p:cNvPr>
          <p:cNvSpPr txBox="1"/>
          <p:nvPr/>
        </p:nvSpPr>
        <p:spPr>
          <a:xfrm>
            <a:off x="5599801" y="539351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16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B521301-5380-B16E-B573-11CF3F554F42}"/>
              </a:ext>
            </a:extLst>
          </p:cNvPr>
          <p:cNvSpPr txBox="1"/>
          <p:nvPr/>
        </p:nvSpPr>
        <p:spPr>
          <a:xfrm>
            <a:off x="5137575" y="5949795"/>
            <a:ext cx="31999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0000FF"/>
                </a:solidFill>
              </a:rPr>
              <a:t>القيمة التي تجعل </a:t>
            </a:r>
            <a:r>
              <a:rPr lang="ar-KW" sz="2000" dirty="0">
                <a:solidFill>
                  <a:srgbClr val="FF0000"/>
                </a:solidFill>
              </a:rPr>
              <a:t>هـ</a:t>
            </a:r>
            <a:r>
              <a:rPr lang="ar-KW" sz="2000" dirty="0">
                <a:solidFill>
                  <a:srgbClr val="0000FF"/>
                </a:solidFill>
              </a:rPr>
              <a:t> اصغر ما يمكن </a:t>
            </a:r>
          </a:p>
          <a:p>
            <a:r>
              <a:rPr lang="ar-KW" sz="2000" dirty="0">
                <a:solidFill>
                  <a:srgbClr val="FF0000"/>
                </a:solidFill>
              </a:rPr>
              <a:t>عند نقطة و</a:t>
            </a:r>
            <a:r>
              <a:rPr lang="ar-KW" sz="2000" dirty="0">
                <a:solidFill>
                  <a:srgbClr val="0000FF"/>
                </a:solidFill>
              </a:rPr>
              <a:t> (0 , 0 ) ، هـ = 0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4" name="جدول 33">
            <a:extLst>
              <a:ext uri="{FF2B5EF4-FFF2-40B4-BE49-F238E27FC236}">
                <a16:creationId xmlns:a16="http://schemas.microsoft.com/office/drawing/2014/main" id="{727C4C04-2B63-5B8D-174C-6239C8C85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5246"/>
              </p:ext>
            </p:extLst>
          </p:nvPr>
        </p:nvGraphicFramePr>
        <p:xfrm>
          <a:off x="361555" y="2791855"/>
          <a:ext cx="4351380" cy="317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8">
                  <a:extLst>
                    <a:ext uri="{9D8B030D-6E8A-4147-A177-3AD203B41FA5}">
                      <a16:colId xmlns:a16="http://schemas.microsoft.com/office/drawing/2014/main" val="62292346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33388532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281000390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64227343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89966351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1122803586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38503613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808659794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4216254397"/>
                    </a:ext>
                  </a:extLst>
                </a:gridCol>
                <a:gridCol w="435138">
                  <a:extLst>
                    <a:ext uri="{9D8B030D-6E8A-4147-A177-3AD203B41FA5}">
                      <a16:colId xmlns:a16="http://schemas.microsoft.com/office/drawing/2014/main" val="2321067656"/>
                    </a:ext>
                  </a:extLst>
                </a:gridCol>
              </a:tblGrid>
              <a:tr h="396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385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280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165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0912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1127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35999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754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10113"/>
                  </a:ext>
                </a:extLst>
              </a:tr>
            </a:tbl>
          </a:graphicData>
        </a:graphic>
      </p:graphicFrame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C32CB8FB-2FB8-818F-6B7D-B0FB786F5B0B}"/>
              </a:ext>
            </a:extLst>
          </p:cNvPr>
          <p:cNvGrpSpPr/>
          <p:nvPr/>
        </p:nvGrpSpPr>
        <p:grpSpPr>
          <a:xfrm>
            <a:off x="330465" y="2345667"/>
            <a:ext cx="4988065" cy="3659878"/>
            <a:chOff x="742044" y="2811289"/>
            <a:chExt cx="4988065" cy="3659878"/>
          </a:xfrm>
        </p:grpSpPr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672BD825-7443-DCE7-E334-4F48F4A6DD1E}"/>
                </a:ext>
              </a:extLst>
            </p:cNvPr>
            <p:cNvSpPr txBox="1"/>
            <p:nvPr/>
          </p:nvSpPr>
          <p:spPr>
            <a:xfrm>
              <a:off x="5337053" y="5449828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س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8E3C903A-D4AC-B82C-A3F1-28DA6A080354}"/>
                </a:ext>
              </a:extLst>
            </p:cNvPr>
            <p:cNvSpPr txBox="1"/>
            <p:nvPr/>
          </p:nvSpPr>
          <p:spPr>
            <a:xfrm>
              <a:off x="1417925" y="2811289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b="1" dirty="0">
                  <a:solidFill>
                    <a:srgbClr val="FF0000"/>
                  </a:solidFill>
                </a:rPr>
                <a:t>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رابط كسهم مستقيم 37">
              <a:extLst>
                <a:ext uri="{FF2B5EF4-FFF2-40B4-BE49-F238E27FC236}">
                  <a16:creationId xmlns:a16="http://schemas.microsoft.com/office/drawing/2014/main" id="{EB6D2A51-924D-38B6-D232-053CB3A518E5}"/>
                </a:ext>
              </a:extLst>
            </p:cNvPr>
            <p:cNvCxnSpPr>
              <a:cxnSpLocks/>
            </p:cNvCxnSpPr>
            <p:nvPr/>
          </p:nvCxnSpPr>
          <p:spPr>
            <a:xfrm>
              <a:off x="742044" y="5634494"/>
              <a:ext cx="4624557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كسهم مستقيم 38">
              <a:extLst>
                <a:ext uri="{FF2B5EF4-FFF2-40B4-BE49-F238E27FC236}">
                  <a16:creationId xmlns:a16="http://schemas.microsoft.com/office/drawing/2014/main" id="{E82DF513-0A4B-BA6B-19BF-9FE1F8289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9860" y="3148509"/>
              <a:ext cx="0" cy="3322658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6DB2B74-C41C-D12D-55E3-F300CF50CB6D}"/>
              </a:ext>
            </a:extLst>
          </p:cNvPr>
          <p:cNvSpPr txBox="1"/>
          <p:nvPr/>
        </p:nvSpPr>
        <p:spPr>
          <a:xfrm>
            <a:off x="446461" y="513730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6141245-B8FB-A823-AC5B-C3562D2C3A97}"/>
              </a:ext>
            </a:extLst>
          </p:cNvPr>
          <p:cNvSpPr txBox="1"/>
          <p:nvPr/>
        </p:nvSpPr>
        <p:spPr>
          <a:xfrm>
            <a:off x="888496" y="455253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FE5161E-DBCF-6B4A-4CE4-821D1D87F485}"/>
              </a:ext>
            </a:extLst>
          </p:cNvPr>
          <p:cNvSpPr txBox="1"/>
          <p:nvPr/>
        </p:nvSpPr>
        <p:spPr>
          <a:xfrm>
            <a:off x="929749" y="410431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02C5FE3-84DD-468C-AE01-1B48BC5098CD}"/>
              </a:ext>
            </a:extLst>
          </p:cNvPr>
          <p:cNvSpPr txBox="1"/>
          <p:nvPr/>
        </p:nvSpPr>
        <p:spPr>
          <a:xfrm>
            <a:off x="890436" y="3325302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6C87EB4-118E-0B16-C09C-2FF413A6AB2C}"/>
              </a:ext>
            </a:extLst>
          </p:cNvPr>
          <p:cNvSpPr txBox="1"/>
          <p:nvPr/>
        </p:nvSpPr>
        <p:spPr>
          <a:xfrm>
            <a:off x="832222" y="289194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237586E-01AC-8E90-7FA5-A2A84CF3BE05}"/>
              </a:ext>
            </a:extLst>
          </p:cNvPr>
          <p:cNvSpPr txBox="1"/>
          <p:nvPr/>
        </p:nvSpPr>
        <p:spPr>
          <a:xfrm>
            <a:off x="1436272" y="512191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89FF2D9-1378-A431-E7D8-B1077A9BB2A4}"/>
              </a:ext>
            </a:extLst>
          </p:cNvPr>
          <p:cNvSpPr txBox="1"/>
          <p:nvPr/>
        </p:nvSpPr>
        <p:spPr>
          <a:xfrm>
            <a:off x="1840013" y="51373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52B9D66-E936-EA3E-D875-1979E64D8B59}"/>
              </a:ext>
            </a:extLst>
          </p:cNvPr>
          <p:cNvSpPr txBox="1"/>
          <p:nvPr/>
        </p:nvSpPr>
        <p:spPr>
          <a:xfrm>
            <a:off x="922820" y="5080482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6538239-9503-240F-09F8-C922B57F2C53}"/>
              </a:ext>
            </a:extLst>
          </p:cNvPr>
          <p:cNvSpPr txBox="1"/>
          <p:nvPr/>
        </p:nvSpPr>
        <p:spPr>
          <a:xfrm>
            <a:off x="2297249" y="513560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D7615901-BD0B-71D2-AFA8-E0AE02848208}"/>
              </a:ext>
            </a:extLst>
          </p:cNvPr>
          <p:cNvSpPr/>
          <p:nvPr/>
        </p:nvSpPr>
        <p:spPr>
          <a:xfrm>
            <a:off x="735086" y="3916082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862EA6D7-913D-0442-F349-52B07BBE9A3D}"/>
              </a:ext>
            </a:extLst>
          </p:cNvPr>
          <p:cNvSpPr/>
          <p:nvPr/>
        </p:nvSpPr>
        <p:spPr>
          <a:xfrm>
            <a:off x="2503279" y="4303787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04ABCFB7-E557-DD2C-7549-CE616E2B24FE}"/>
              </a:ext>
            </a:extLst>
          </p:cNvPr>
          <p:cNvSpPr/>
          <p:nvPr/>
        </p:nvSpPr>
        <p:spPr>
          <a:xfrm>
            <a:off x="1591037" y="4108557"/>
            <a:ext cx="106607" cy="13804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4" name="رابط كسهم مستقيم 53">
            <a:extLst>
              <a:ext uri="{FF2B5EF4-FFF2-40B4-BE49-F238E27FC236}">
                <a16:creationId xmlns:a16="http://schemas.microsoft.com/office/drawing/2014/main" id="{71F1CE4D-545F-DDBA-D31B-48FBA515ECBE}"/>
              </a:ext>
            </a:extLst>
          </p:cNvPr>
          <p:cNvCxnSpPr>
            <a:cxnSpLocks/>
            <a:stCxn id="59" idx="1"/>
          </p:cNvCxnSpPr>
          <p:nvPr/>
        </p:nvCxnSpPr>
        <p:spPr>
          <a:xfrm>
            <a:off x="316516" y="3332894"/>
            <a:ext cx="3648644" cy="2642521"/>
          </a:xfrm>
          <a:prstGeom prst="straightConnector1">
            <a:avLst/>
          </a:prstGeom>
          <a:ln w="28575" cap="flat" cmpd="sng" algn="ctr">
            <a:solidFill>
              <a:srgbClr val="3333CC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71B69B7C-BB70-8711-C2ED-11620AF0338C}"/>
              </a:ext>
            </a:extLst>
          </p:cNvPr>
          <p:cNvSpPr/>
          <p:nvPr/>
        </p:nvSpPr>
        <p:spPr>
          <a:xfrm>
            <a:off x="300904" y="3312678"/>
            <a:ext cx="106607" cy="138046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FF23F6E7-8B08-B97E-6A21-A4B0AEFC036A}"/>
              </a:ext>
            </a:extLst>
          </p:cNvPr>
          <p:cNvSpPr txBox="1"/>
          <p:nvPr/>
        </p:nvSpPr>
        <p:spPr>
          <a:xfrm>
            <a:off x="151080" y="515023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b="1" dirty="0">
                <a:solidFill>
                  <a:srgbClr val="FF0000"/>
                </a:solidFill>
              </a:rPr>
              <a:t>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CFAF29B9-B157-BDF3-9962-08CBB2C41E7D}"/>
              </a:ext>
            </a:extLst>
          </p:cNvPr>
          <p:cNvSpPr/>
          <p:nvPr/>
        </p:nvSpPr>
        <p:spPr>
          <a:xfrm>
            <a:off x="1185830" y="3875441"/>
            <a:ext cx="106607" cy="138046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989D2F1A-5846-E2B3-D556-CF63B92D34CA}"/>
              </a:ext>
            </a:extLst>
          </p:cNvPr>
          <p:cNvSpPr/>
          <p:nvPr/>
        </p:nvSpPr>
        <p:spPr>
          <a:xfrm>
            <a:off x="2056766" y="4552530"/>
            <a:ext cx="106607" cy="138046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4910E177-CE21-D832-2AE3-4F6A45522AB8}"/>
              </a:ext>
            </a:extLst>
          </p:cNvPr>
          <p:cNvCxnSpPr>
            <a:cxnSpLocks/>
          </p:cNvCxnSpPr>
          <p:nvPr/>
        </p:nvCxnSpPr>
        <p:spPr>
          <a:xfrm>
            <a:off x="300904" y="3812879"/>
            <a:ext cx="4395740" cy="118312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C4609423-9FC1-1CC1-861D-A06C7468C25A}"/>
              </a:ext>
            </a:extLst>
          </p:cNvPr>
          <p:cNvSpPr txBox="1"/>
          <p:nvPr/>
        </p:nvSpPr>
        <p:spPr>
          <a:xfrm>
            <a:off x="904357" y="37531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EFDCFBA4-434A-A5EB-9F0A-757CF0D3806E}"/>
              </a:ext>
            </a:extLst>
          </p:cNvPr>
          <p:cNvSpPr/>
          <p:nvPr/>
        </p:nvSpPr>
        <p:spPr>
          <a:xfrm>
            <a:off x="1234566" y="2818207"/>
            <a:ext cx="3461505" cy="237377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952E06C1-598D-FE8A-0B53-575B5B6FAC0E}"/>
              </a:ext>
            </a:extLst>
          </p:cNvPr>
          <p:cNvGrpSpPr/>
          <p:nvPr/>
        </p:nvGrpSpPr>
        <p:grpSpPr>
          <a:xfrm>
            <a:off x="1412964" y="4065222"/>
            <a:ext cx="2649694" cy="1252939"/>
            <a:chOff x="1399003" y="4047475"/>
            <a:chExt cx="2649694" cy="1252939"/>
          </a:xfrm>
        </p:grpSpPr>
        <p:grpSp>
          <p:nvGrpSpPr>
            <p:cNvPr id="66" name="مجموعة 65">
              <a:extLst>
                <a:ext uri="{FF2B5EF4-FFF2-40B4-BE49-F238E27FC236}">
                  <a16:creationId xmlns:a16="http://schemas.microsoft.com/office/drawing/2014/main" id="{416000C6-457F-052E-CC96-427EBEFA303F}"/>
                </a:ext>
              </a:extLst>
            </p:cNvPr>
            <p:cNvGrpSpPr/>
            <p:nvPr/>
          </p:nvGrpSpPr>
          <p:grpSpPr>
            <a:xfrm>
              <a:off x="1399003" y="4047475"/>
              <a:ext cx="1513835" cy="1252939"/>
              <a:chOff x="4339517" y="842443"/>
              <a:chExt cx="1513835" cy="1252939"/>
            </a:xfrm>
          </p:grpSpPr>
          <p:grpSp>
            <p:nvGrpSpPr>
              <p:cNvPr id="67" name="مجموعة 66">
                <a:extLst>
                  <a:ext uri="{FF2B5EF4-FFF2-40B4-BE49-F238E27FC236}">
                    <a16:creationId xmlns:a16="http://schemas.microsoft.com/office/drawing/2014/main" id="{A836A215-0985-61C7-BDC4-8EDA9F93F221}"/>
                  </a:ext>
                </a:extLst>
              </p:cNvPr>
              <p:cNvGrpSpPr/>
              <p:nvPr/>
            </p:nvGrpSpPr>
            <p:grpSpPr>
              <a:xfrm rot="15609122">
                <a:off x="4359342" y="822618"/>
                <a:ext cx="1252939" cy="1292590"/>
                <a:chOff x="2005084" y="4128726"/>
                <a:chExt cx="4055759" cy="1396009"/>
              </a:xfrm>
            </p:grpSpPr>
            <p:grpSp>
              <p:nvGrpSpPr>
                <p:cNvPr id="69" name="مجموعة 68">
                  <a:extLst>
                    <a:ext uri="{FF2B5EF4-FFF2-40B4-BE49-F238E27FC236}">
                      <a16:creationId xmlns:a16="http://schemas.microsoft.com/office/drawing/2014/main" id="{8F91464B-8DDF-FE60-E37C-26EE4CC908B3}"/>
                    </a:ext>
                  </a:extLst>
                </p:cNvPr>
                <p:cNvGrpSpPr/>
                <p:nvPr/>
              </p:nvGrpSpPr>
              <p:grpSpPr>
                <a:xfrm>
                  <a:off x="2005084" y="4128726"/>
                  <a:ext cx="4055759" cy="1188100"/>
                  <a:chOff x="78079" y="2958918"/>
                  <a:chExt cx="4055759" cy="1188100"/>
                </a:xfrm>
              </p:grpSpPr>
              <p:grpSp>
                <p:nvGrpSpPr>
                  <p:cNvPr id="71" name="مجموعة 70">
                    <a:extLst>
                      <a:ext uri="{FF2B5EF4-FFF2-40B4-BE49-F238E27FC236}">
                        <a16:creationId xmlns:a16="http://schemas.microsoft.com/office/drawing/2014/main" id="{B97BABA6-5DE7-C98F-8A09-A6A3D9730C5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808309" y="1654082"/>
                    <a:ext cx="1020694" cy="3630365"/>
                    <a:chOff x="3316555" y="4460550"/>
                    <a:chExt cx="1020694" cy="3630365"/>
                  </a:xfrm>
                </p:grpSpPr>
                <p:cxnSp>
                  <p:nvCxnSpPr>
                    <p:cNvPr id="73" name="رابط مستقيم 72">
                      <a:extLst>
                        <a:ext uri="{FF2B5EF4-FFF2-40B4-BE49-F238E27FC236}">
                          <a16:creationId xmlns:a16="http://schemas.microsoft.com/office/drawing/2014/main" id="{EC94FBCC-79D0-A149-7C91-77A434811EFF}"/>
                        </a:ext>
                      </a:extLst>
                    </p:cNvPr>
                    <p:cNvCxnSpPr>
                      <a:cxnSpLocks/>
                      <a:endCxn id="45" idx="0"/>
                    </p:cNvCxnSpPr>
                    <p:nvPr/>
                  </p:nvCxnSpPr>
                  <p:spPr>
                    <a:xfrm rot="590878" flipH="1">
                      <a:off x="3531163" y="5152162"/>
                      <a:ext cx="553395" cy="2680453"/>
                    </a:xfrm>
                    <a:prstGeom prst="line">
                      <a:avLst/>
                    </a:prstGeom>
                    <a:ln w="38100">
                      <a:solidFill>
                        <a:srgbClr val="3333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رابط مستقيم 73">
                      <a:extLst>
                        <a:ext uri="{FF2B5EF4-FFF2-40B4-BE49-F238E27FC236}">
                          <a16:creationId xmlns:a16="http://schemas.microsoft.com/office/drawing/2014/main" id="{D741DAC5-C48B-BBF0-59A8-0ABF25D81E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551565" flipH="1">
                      <a:off x="3344652" y="4460550"/>
                      <a:ext cx="222783" cy="2354173"/>
                    </a:xfrm>
                    <a:prstGeom prst="line">
                      <a:avLst/>
                    </a:prstGeom>
                    <a:ln w="38100">
                      <a:solidFill>
                        <a:srgbClr val="3333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رابط مستقيم 74">
                      <a:extLst>
                        <a:ext uri="{FF2B5EF4-FFF2-40B4-BE49-F238E27FC236}">
                          <a16:creationId xmlns:a16="http://schemas.microsoft.com/office/drawing/2014/main" id="{A4D07071-7E3F-4684-FBB8-792CE64F4B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90878" flipH="1">
                      <a:off x="3316555" y="4887387"/>
                      <a:ext cx="572333" cy="2871714"/>
                    </a:xfrm>
                    <a:prstGeom prst="line">
                      <a:avLst/>
                    </a:prstGeom>
                    <a:ln w="38100">
                      <a:solidFill>
                        <a:srgbClr val="3333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رابط مستقيم 75">
                      <a:extLst>
                        <a:ext uri="{FF2B5EF4-FFF2-40B4-BE49-F238E27FC236}">
                          <a16:creationId xmlns:a16="http://schemas.microsoft.com/office/drawing/2014/main" id="{D3ADC6DD-065B-4263-2944-174299B02E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90878" flipH="1">
                      <a:off x="3763496" y="5436103"/>
                      <a:ext cx="573753" cy="2654812"/>
                    </a:xfrm>
                    <a:prstGeom prst="line">
                      <a:avLst/>
                    </a:prstGeom>
                    <a:ln w="38100">
                      <a:solidFill>
                        <a:srgbClr val="3333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2" name="رابط مستقيم 71">
                    <a:extLst>
                      <a:ext uri="{FF2B5EF4-FFF2-40B4-BE49-F238E27FC236}">
                        <a16:creationId xmlns:a16="http://schemas.microsoft.com/office/drawing/2014/main" id="{B66C45AB-F64A-88DD-922B-4DD416649F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990878" flipH="1">
                    <a:off x="1233972" y="2463881"/>
                    <a:ext cx="527244" cy="2839030"/>
                  </a:xfrm>
                  <a:prstGeom prst="line">
                    <a:avLst/>
                  </a:prstGeom>
                  <a:ln w="38100">
                    <a:solidFill>
                      <a:srgbClr val="33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رابط مستقيم 69">
                  <a:extLst>
                    <a:ext uri="{FF2B5EF4-FFF2-40B4-BE49-F238E27FC236}">
                      <a16:creationId xmlns:a16="http://schemas.microsoft.com/office/drawing/2014/main" id="{0C34AAD7-4BB5-3019-79F2-801CDA066B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990878" flipH="1">
                  <a:off x="3240708" y="4236566"/>
                  <a:ext cx="366891" cy="2209447"/>
                </a:xfrm>
                <a:prstGeom prst="line">
                  <a:avLst/>
                </a:prstGeom>
                <a:ln w="381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رابط مستقيم 67">
                <a:extLst>
                  <a:ext uri="{FF2B5EF4-FFF2-40B4-BE49-F238E27FC236}">
                    <a16:creationId xmlns:a16="http://schemas.microsoft.com/office/drawing/2014/main" id="{56B46C84-0AA7-9F48-12A2-8822EA8405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95450" y="1288864"/>
                <a:ext cx="257902" cy="651955"/>
              </a:xfrm>
              <a:prstGeom prst="line">
                <a:avLst/>
              </a:prstGeom>
              <a:ln w="3810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رابط مستقيم 86">
              <a:extLst>
                <a:ext uri="{FF2B5EF4-FFF2-40B4-BE49-F238E27FC236}">
                  <a16:creationId xmlns:a16="http://schemas.microsoft.com/office/drawing/2014/main" id="{5D741B02-FD5C-8F10-A53E-A230FC452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901" y="4535547"/>
              <a:ext cx="257902" cy="651955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رابط مستقيم 87">
              <a:extLst>
                <a:ext uri="{FF2B5EF4-FFF2-40B4-BE49-F238E27FC236}">
                  <a16:creationId xmlns:a16="http://schemas.microsoft.com/office/drawing/2014/main" id="{7C80C667-64F0-DF5E-A5E4-4D5067AD6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4637" y="4590145"/>
              <a:ext cx="192795" cy="57193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>
              <a:extLst>
                <a:ext uri="{FF2B5EF4-FFF2-40B4-BE49-F238E27FC236}">
                  <a16:creationId xmlns:a16="http://schemas.microsoft.com/office/drawing/2014/main" id="{4EFF2D54-2A4D-8638-8924-55AD458C0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2711" y="4672470"/>
              <a:ext cx="138892" cy="489605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>
              <a:extLst>
                <a:ext uri="{FF2B5EF4-FFF2-40B4-BE49-F238E27FC236}">
                  <a16:creationId xmlns:a16="http://schemas.microsoft.com/office/drawing/2014/main" id="{5D5E4A8C-BAD5-163A-616F-0F0F4F356F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8121" y="4793067"/>
              <a:ext cx="110576" cy="352784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206911BB-3C7B-7A3A-8F73-F7F77D25F597}"/>
              </a:ext>
            </a:extLst>
          </p:cNvPr>
          <p:cNvGrpSpPr/>
          <p:nvPr/>
        </p:nvGrpSpPr>
        <p:grpSpPr>
          <a:xfrm rot="19115147">
            <a:off x="1457395" y="3825433"/>
            <a:ext cx="744977" cy="1767484"/>
            <a:chOff x="-210544" y="7007306"/>
            <a:chExt cx="841972" cy="5995285"/>
          </a:xfrm>
        </p:grpSpPr>
        <p:cxnSp>
          <p:nvCxnSpPr>
            <p:cNvPr id="107" name="رابط مستقيم 106">
              <a:extLst>
                <a:ext uri="{FF2B5EF4-FFF2-40B4-BE49-F238E27FC236}">
                  <a16:creationId xmlns:a16="http://schemas.microsoft.com/office/drawing/2014/main" id="{2A78E384-25F6-8E21-D88F-DCF586C0208F}"/>
                </a:ext>
              </a:extLst>
            </p:cNvPr>
            <p:cNvCxnSpPr>
              <a:cxnSpLocks/>
            </p:cNvCxnSpPr>
            <p:nvPr/>
          </p:nvCxnSpPr>
          <p:spPr>
            <a:xfrm rot="2484853">
              <a:off x="477434" y="11643946"/>
              <a:ext cx="153994" cy="1358645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رابط مستقيم 107">
              <a:extLst>
                <a:ext uri="{FF2B5EF4-FFF2-40B4-BE49-F238E27FC236}">
                  <a16:creationId xmlns:a16="http://schemas.microsoft.com/office/drawing/2014/main" id="{E260FD9D-3BA4-B82C-2719-CC89CF8B6BA7}"/>
                </a:ext>
              </a:extLst>
            </p:cNvPr>
            <p:cNvCxnSpPr>
              <a:cxnSpLocks/>
            </p:cNvCxnSpPr>
            <p:nvPr/>
          </p:nvCxnSpPr>
          <p:spPr>
            <a:xfrm rot="2484853">
              <a:off x="-11434" y="8274636"/>
              <a:ext cx="270088" cy="306484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رابط مستقيم 108">
              <a:extLst>
                <a:ext uri="{FF2B5EF4-FFF2-40B4-BE49-F238E27FC236}">
                  <a16:creationId xmlns:a16="http://schemas.microsoft.com/office/drawing/2014/main" id="{31D2DC1D-78D2-DAAE-1636-21713FFC462C}"/>
                </a:ext>
              </a:extLst>
            </p:cNvPr>
            <p:cNvCxnSpPr>
              <a:cxnSpLocks/>
            </p:cNvCxnSpPr>
            <p:nvPr/>
          </p:nvCxnSpPr>
          <p:spPr>
            <a:xfrm rot="2484853">
              <a:off x="260093" y="10059242"/>
              <a:ext cx="181447" cy="2331819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109">
              <a:extLst>
                <a:ext uri="{FF2B5EF4-FFF2-40B4-BE49-F238E27FC236}">
                  <a16:creationId xmlns:a16="http://schemas.microsoft.com/office/drawing/2014/main" id="{7A1451AB-B473-3C1E-6B44-9654CB1F37C0}"/>
                </a:ext>
              </a:extLst>
            </p:cNvPr>
            <p:cNvCxnSpPr>
              <a:cxnSpLocks/>
            </p:cNvCxnSpPr>
            <p:nvPr/>
          </p:nvCxnSpPr>
          <p:spPr>
            <a:xfrm rot="2484853">
              <a:off x="-210544" y="7007306"/>
              <a:ext cx="344413" cy="363487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5E39473D-E94F-4561-2A6B-8C7E60E18398}"/>
              </a:ext>
            </a:extLst>
          </p:cNvPr>
          <p:cNvGrpSpPr/>
          <p:nvPr/>
        </p:nvGrpSpPr>
        <p:grpSpPr>
          <a:xfrm>
            <a:off x="1244726" y="4104186"/>
            <a:ext cx="1720593" cy="1087791"/>
            <a:chOff x="7003902" y="5283144"/>
            <a:chExt cx="1720593" cy="1150169"/>
          </a:xfrm>
        </p:grpSpPr>
        <p:cxnSp>
          <p:nvCxnSpPr>
            <p:cNvPr id="121" name="رابط مستقيم 120">
              <a:extLst>
                <a:ext uri="{FF2B5EF4-FFF2-40B4-BE49-F238E27FC236}">
                  <a16:creationId xmlns:a16="http://schemas.microsoft.com/office/drawing/2014/main" id="{83D7073E-A0D7-7355-A015-6497769D5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3902" y="5288993"/>
              <a:ext cx="28009" cy="10332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رابط مستقيم 121">
              <a:extLst>
                <a:ext uri="{FF2B5EF4-FFF2-40B4-BE49-F238E27FC236}">
                  <a16:creationId xmlns:a16="http://schemas.microsoft.com/office/drawing/2014/main" id="{CD6759CF-5E05-79D9-18F7-D721D7FB04C3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>
              <a:off x="7010932" y="6369955"/>
              <a:ext cx="1713563" cy="633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رابط مستقيم 122">
              <a:extLst>
                <a:ext uri="{FF2B5EF4-FFF2-40B4-BE49-F238E27FC236}">
                  <a16:creationId xmlns:a16="http://schemas.microsoft.com/office/drawing/2014/main" id="{DFFF80C6-24F0-277D-54D3-41D1EDC07AB8}"/>
                </a:ext>
              </a:extLst>
            </p:cNvPr>
            <p:cNvCxnSpPr>
              <a:cxnSpLocks/>
            </p:cNvCxnSpPr>
            <p:nvPr/>
          </p:nvCxnSpPr>
          <p:spPr>
            <a:xfrm>
              <a:off x="7031911" y="5283144"/>
              <a:ext cx="426694" cy="928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رابط مستقيم 123">
              <a:extLst>
                <a:ext uri="{FF2B5EF4-FFF2-40B4-BE49-F238E27FC236}">
                  <a16:creationId xmlns:a16="http://schemas.microsoft.com/office/drawing/2014/main" id="{B8CADFC2-82D5-5753-4A3A-3234F97BD8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5646" y="5360881"/>
              <a:ext cx="1317655" cy="10573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48E34D04-03F1-6BD0-B66E-016AF4198930}"/>
              </a:ext>
            </a:extLst>
          </p:cNvPr>
          <p:cNvSpPr txBox="1"/>
          <p:nvPr/>
        </p:nvSpPr>
        <p:spPr>
          <a:xfrm>
            <a:off x="398198" y="4007288"/>
            <a:ext cx="785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أ (5،0)</a:t>
            </a:r>
            <a:endParaRPr lang="en-US" b="1" dirty="0"/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B3E2593E-88CB-CA63-49F3-FE8B6C446389}"/>
              </a:ext>
            </a:extLst>
          </p:cNvPr>
          <p:cNvSpPr txBox="1"/>
          <p:nvPr/>
        </p:nvSpPr>
        <p:spPr>
          <a:xfrm>
            <a:off x="348354" y="5045810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و (0،0)</a:t>
            </a:r>
            <a:endParaRPr lang="en-US" b="1" dirty="0"/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41D0F2B9-79E5-DBDF-F0B2-3E8B829C7A67}"/>
              </a:ext>
            </a:extLst>
          </p:cNvPr>
          <p:cNvSpPr txBox="1"/>
          <p:nvPr/>
        </p:nvSpPr>
        <p:spPr>
          <a:xfrm>
            <a:off x="1584356" y="3679383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ب (5،1)</a:t>
            </a:r>
            <a:endParaRPr lang="en-US" b="1" dirty="0"/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8E42F4F3-69A3-3759-64E4-3E60F1F13537}"/>
              </a:ext>
            </a:extLst>
          </p:cNvPr>
          <p:cNvSpPr txBox="1"/>
          <p:nvPr/>
        </p:nvSpPr>
        <p:spPr>
          <a:xfrm>
            <a:off x="2217491" y="5404227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KW" b="1" dirty="0"/>
              <a:t>جـ (0،4)</a:t>
            </a:r>
            <a:endParaRPr lang="en-US" b="1" dirty="0"/>
          </a:p>
        </p:txBody>
      </p:sp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id="{567B99A1-E7FB-555A-80B2-C4CAF1F1C2C5}"/>
              </a:ext>
            </a:extLst>
          </p:cNvPr>
          <p:cNvGrpSpPr/>
          <p:nvPr/>
        </p:nvGrpSpPr>
        <p:grpSpPr>
          <a:xfrm>
            <a:off x="8270901" y="3672667"/>
            <a:ext cx="417712" cy="566127"/>
            <a:chOff x="8465792" y="4359645"/>
            <a:chExt cx="417712" cy="566127"/>
          </a:xfrm>
        </p:grpSpPr>
        <p:sp>
          <p:nvSpPr>
            <p:cNvPr id="135" name="مربع نص 134">
              <a:extLst>
                <a:ext uri="{FF2B5EF4-FFF2-40B4-BE49-F238E27FC236}">
                  <a16:creationId xmlns:a16="http://schemas.microsoft.com/office/drawing/2014/main" id="{6338B5A7-9222-8C7A-D401-C67475515D82}"/>
                </a:ext>
              </a:extLst>
            </p:cNvPr>
            <p:cNvSpPr txBox="1"/>
            <p:nvPr/>
          </p:nvSpPr>
          <p:spPr>
            <a:xfrm>
              <a:off x="8527316" y="435964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sz="2000" dirty="0">
                  <a:solidFill>
                    <a:srgbClr val="FF0000"/>
                  </a:solidFill>
                </a:rPr>
                <a:t>هـ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4B4C89EB-F060-42A1-199B-021350F3D38B}"/>
                </a:ext>
              </a:extLst>
            </p:cNvPr>
            <p:cNvSpPr txBox="1"/>
            <p:nvPr/>
          </p:nvSpPr>
          <p:spPr>
            <a:xfrm>
              <a:off x="8465792" y="45564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KW" dirty="0">
                  <a:solidFill>
                    <a:srgbClr val="FF0000"/>
                  </a:solidFill>
                </a:rPr>
                <a:t>و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088EA7E7-3F36-95BB-597C-EA4D452215B6}"/>
              </a:ext>
            </a:extLst>
          </p:cNvPr>
          <p:cNvSpPr txBox="1"/>
          <p:nvPr/>
        </p:nvSpPr>
        <p:spPr>
          <a:xfrm>
            <a:off x="6105789" y="3639540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4472C4"/>
                </a:solidFill>
              </a:rPr>
              <a:t>= ( 4 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+ (1×</a:t>
            </a:r>
            <a:r>
              <a:rPr lang="ar-KW" sz="2000" dirty="0">
                <a:solidFill>
                  <a:srgbClr val="FF0000"/>
                </a:solidFill>
              </a:rPr>
              <a:t>0</a:t>
            </a:r>
            <a:r>
              <a:rPr lang="ar-KW" sz="2000" dirty="0">
                <a:solidFill>
                  <a:srgbClr val="4472C4"/>
                </a:solidFill>
              </a:rPr>
              <a:t>) =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234A0427-77F1-97F3-D9DF-D8981D818653}"/>
              </a:ext>
            </a:extLst>
          </p:cNvPr>
          <p:cNvSpPr txBox="1"/>
          <p:nvPr/>
        </p:nvSpPr>
        <p:spPr>
          <a:xfrm>
            <a:off x="5810592" y="36561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000" dirty="0">
                <a:solidFill>
                  <a:srgbClr val="FF0000"/>
                </a:solidFill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1" grpId="0" animBg="1"/>
      <p:bldP spid="52" grpId="0" animBg="1"/>
      <p:bldP spid="53" grpId="0" animBg="1"/>
      <p:bldP spid="59" grpId="0" animBg="1"/>
      <p:bldP spid="60" grpId="0"/>
      <p:bldP spid="61" grpId="0" animBg="1"/>
      <p:bldP spid="62" grpId="0" animBg="1"/>
      <p:bldP spid="50" grpId="0"/>
      <p:bldP spid="65" grpId="0" animBg="1"/>
      <p:bldP spid="130" grpId="0" animBg="1"/>
      <p:bldP spid="131" grpId="0" animBg="1"/>
      <p:bldP spid="132" grpId="0" animBg="1"/>
      <p:bldP spid="133" grpId="0" animBg="1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506438"/>
            <a:ext cx="8806375" cy="5416062"/>
          </a:xfrm>
          <a:prstGeom prst="roundRect">
            <a:avLst>
              <a:gd name="adj" fmla="val 11111"/>
            </a:avLst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60006"/>
            <a:ext cx="7071381" cy="13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4" y="1593877"/>
            <a:ext cx="7560839" cy="92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4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8247"/>
            <a:ext cx="7560839" cy="24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5" y="5630771"/>
            <a:ext cx="7952978" cy="9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وجة مزدوجة 3">
            <a:extLst>
              <a:ext uri="{FF2B5EF4-FFF2-40B4-BE49-F238E27FC236}">
                <a16:creationId xmlns:a16="http://schemas.microsoft.com/office/drawing/2014/main" id="{CF0802CB-B79D-41CF-F231-632B3DAEF5BC}"/>
              </a:ext>
            </a:extLst>
          </p:cNvPr>
          <p:cNvSpPr/>
          <p:nvPr/>
        </p:nvSpPr>
        <p:spPr>
          <a:xfrm>
            <a:off x="6189786" y="2878689"/>
            <a:ext cx="2358704" cy="72264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F6C3FF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وجة مزدوجة 4">
            <a:extLst>
              <a:ext uri="{FF2B5EF4-FFF2-40B4-BE49-F238E27FC236}">
                <a16:creationId xmlns:a16="http://schemas.microsoft.com/office/drawing/2014/main" id="{E24E193A-42A6-276F-F02D-01E09759737D}"/>
              </a:ext>
            </a:extLst>
          </p:cNvPr>
          <p:cNvSpPr/>
          <p:nvPr/>
        </p:nvSpPr>
        <p:spPr>
          <a:xfrm>
            <a:off x="6063176" y="3959096"/>
            <a:ext cx="2585301" cy="606548"/>
          </a:xfrm>
          <a:prstGeom prst="doubleWave">
            <a:avLst>
              <a:gd name="adj1" fmla="val 12500"/>
              <a:gd name="adj2" fmla="val 2982"/>
            </a:avLst>
          </a:prstGeom>
          <a:solidFill>
            <a:srgbClr val="00FF00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وجة مزدوجة 5">
            <a:extLst>
              <a:ext uri="{FF2B5EF4-FFF2-40B4-BE49-F238E27FC236}">
                <a16:creationId xmlns:a16="http://schemas.microsoft.com/office/drawing/2014/main" id="{1F837A09-EC52-1F4A-F350-76F3761F078C}"/>
              </a:ext>
            </a:extLst>
          </p:cNvPr>
          <p:cNvSpPr/>
          <p:nvPr/>
        </p:nvSpPr>
        <p:spPr>
          <a:xfrm>
            <a:off x="6289772" y="4495518"/>
            <a:ext cx="2446771" cy="577452"/>
          </a:xfrm>
          <a:prstGeom prst="doubleWave">
            <a:avLst>
              <a:gd name="adj1" fmla="val 12500"/>
              <a:gd name="adj2" fmla="val -5749"/>
            </a:avLst>
          </a:prstGeom>
          <a:solidFill>
            <a:srgbClr val="00B0F0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وجة مزدوجة 6">
            <a:extLst>
              <a:ext uri="{FF2B5EF4-FFF2-40B4-BE49-F238E27FC236}">
                <a16:creationId xmlns:a16="http://schemas.microsoft.com/office/drawing/2014/main" id="{7EB2E295-8D33-5D81-732F-C5B63F2A1245}"/>
              </a:ext>
            </a:extLst>
          </p:cNvPr>
          <p:cNvSpPr/>
          <p:nvPr/>
        </p:nvSpPr>
        <p:spPr>
          <a:xfrm>
            <a:off x="1477108" y="5264124"/>
            <a:ext cx="4220307" cy="1304350"/>
          </a:xfrm>
          <a:prstGeom prst="doubleWave">
            <a:avLst>
              <a:gd name="adj1" fmla="val 12500"/>
              <a:gd name="adj2" fmla="val -2609"/>
            </a:avLst>
          </a:prstGeom>
          <a:solidFill>
            <a:schemeClr val="accent5">
              <a:lumMod val="20000"/>
              <a:lumOff val="80000"/>
              <a:alpha val="321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2427</TotalTime>
  <Words>4338</Words>
  <Application>Microsoft Office PowerPoint</Application>
  <PresentationFormat>عرض على الشاشة (4:3)</PresentationFormat>
  <Paragraphs>1369</Paragraphs>
  <Slides>74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74</vt:i4>
      </vt:variant>
    </vt:vector>
  </HeadingPairs>
  <TitlesOfParts>
    <vt:vector size="84" baseType="lpstr">
      <vt:lpstr>Aldine721 Lt BT</vt:lpstr>
      <vt:lpstr>Arial</vt:lpstr>
      <vt:lpstr>Arial Narrow</vt:lpstr>
      <vt:lpstr>Calibri</vt:lpstr>
      <vt:lpstr>Calibri Light</vt:lpstr>
      <vt:lpstr>Cambria Math</vt:lpstr>
      <vt:lpstr>Times New Roman</vt:lpstr>
      <vt:lpstr>Verdana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هدى محمد عبدالحليم عبدالله</dc:creator>
  <cp:lastModifiedBy>هدى محمد عبدالحليم عبدالله</cp:lastModifiedBy>
  <cp:revision>64</cp:revision>
  <dcterms:created xsi:type="dcterms:W3CDTF">2026-03-01T18:52:41Z</dcterms:created>
  <dcterms:modified xsi:type="dcterms:W3CDTF">2026-03-22T16:36:40Z</dcterms:modified>
</cp:coreProperties>
</file>