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82" r:id="rId2"/>
    <p:sldId id="312" r:id="rId3"/>
    <p:sldId id="335" r:id="rId4"/>
    <p:sldId id="338" r:id="rId5"/>
    <p:sldId id="339" r:id="rId6"/>
    <p:sldId id="340" r:id="rId7"/>
    <p:sldId id="341" r:id="rId8"/>
    <p:sldId id="320" r:id="rId9"/>
    <p:sldId id="342" r:id="rId10"/>
    <p:sldId id="336" r:id="rId11"/>
    <p:sldId id="343" r:id="rId12"/>
    <p:sldId id="344" r:id="rId13"/>
    <p:sldId id="337" r:id="rId14"/>
    <p:sldId id="345" r:id="rId15"/>
    <p:sldId id="346" r:id="rId16"/>
    <p:sldId id="32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3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68498E-1EAA-458C-8DBB-8F5C0AECA88E}" type="datetime8">
              <a:rPr lang="ar-KW" smtClean="0"/>
              <a:t>01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63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22D5-9B77-4868-B22B-A8990E63C5B1}" type="datetime8">
              <a:rPr lang="ar-KW" smtClean="0"/>
              <a:t>01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9FAA-E9A1-4FE7-8333-9FD2CD6EEA23}" type="datetime8">
              <a:rPr lang="ar-KW" smtClean="0"/>
              <a:t>01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42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908F-22FC-48D2-A234-8BA5AF19BC83}" type="datetime8">
              <a:rPr lang="ar-KW" smtClean="0"/>
              <a:t>01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3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74F-A24E-499D-BFF7-832E40281338}" type="datetime8">
              <a:rPr lang="ar-KW" smtClean="0"/>
              <a:t>01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85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118-EEDC-4EE2-9BC6-EC4F021BD9F1}" type="datetime8">
              <a:rPr lang="ar-KW" smtClean="0"/>
              <a:t>01 آذار، 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6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E26F-E0EB-4F7E-BD4B-19E3CE82DE34}" type="datetime8">
              <a:rPr lang="ar-KW" smtClean="0"/>
              <a:t>01 آذار، 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9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2E4-2A89-46D7-A459-E885EA0521DD}" type="datetime8">
              <a:rPr lang="ar-KW" smtClean="0"/>
              <a:t>01 آذار، 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9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7908-0451-427F-A388-84A7FB274BB9}" type="datetime8">
              <a:rPr lang="ar-KW" smtClean="0"/>
              <a:t>01 آذار، 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2D5D-8E47-4B95-94A4-A5FAF26E1A7B}" type="datetime8">
              <a:rPr lang="ar-KW" smtClean="0"/>
              <a:t>01 آذار، 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6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D113-B68D-4BE8-98F6-249BDE9554D5}" type="datetime8">
              <a:rPr lang="ar-KW" smtClean="0"/>
              <a:t>01 آذار، 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69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ED6FD0-6172-422B-89E2-DED2A3E96C3F}" type="datetime8">
              <a:rPr lang="ar-KW" smtClean="0"/>
              <a:t>01 آذار، 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73892ED2-EFF7-DBE1-BDD9-5872C9CC7E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9" y="158875"/>
            <a:ext cx="917424" cy="92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0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E51E463-4A1F-4EED-B45B-804281AFF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454" y="314406"/>
            <a:ext cx="10987092" cy="440776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DB314D7-CD07-434C-B84C-6D261E0473FD}"/>
              </a:ext>
            </a:extLst>
          </p:cNvPr>
          <p:cNvSpPr/>
          <p:nvPr/>
        </p:nvSpPr>
        <p:spPr>
          <a:xfrm>
            <a:off x="165371" y="5076782"/>
            <a:ext cx="118482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dvertisingBold" pitchFamily="2" charset="-78"/>
              </a:rPr>
              <a:t>( </a:t>
            </a: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6 - 4</a:t>
            </a: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dvertisingBold" pitchFamily="2" charset="-78"/>
              </a:rPr>
              <a:t> )</a:t>
            </a:r>
            <a:r>
              <a:rPr kumimoji="0" lang="ar-KW" sz="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PT Bold Heading" panose="02010400000000000000" pitchFamily="2" charset="-78"/>
              </a:rPr>
              <a:t>              </a:t>
            </a:r>
            <a:r>
              <a:rPr kumimoji="0" lang="ar-KW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PT Bold Heading" panose="02010400000000000000" pitchFamily="2" charset="-78"/>
              </a:rPr>
              <a:t>المتباينات الخطية ( منطقة الحل المشترك )  </a:t>
            </a: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PT Bold Heading" panose="02010400000000000000" pitchFamily="2" charset="-78"/>
              </a:rPr>
              <a:t>ح 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Times New Roman" panose="02020603050405020304" pitchFamily="18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78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0C197-9B64-2A0A-BBF3-720EA364B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4063850-B027-25F6-F249-37BF798D65BA}"/>
              </a:ext>
            </a:extLst>
          </p:cNvPr>
          <p:cNvGrpSpPr/>
          <p:nvPr/>
        </p:nvGrpSpPr>
        <p:grpSpPr>
          <a:xfrm>
            <a:off x="-136412" y="0"/>
            <a:ext cx="1652943" cy="646331"/>
            <a:chOff x="10446965" y="23650"/>
            <a:chExt cx="1652943" cy="646331"/>
          </a:xfrm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642B05B7-1D9B-A6C7-E134-EBCA954A7388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C5CEDF80-1829-80CC-F0CC-A9C24C3FCFEE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116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1" name="صورة 10" descr="صورة تحتوي على نص, لقطة شاشة, الخط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03E38DB-92C2-AFB4-2D94-E205C8AE7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98"/>
          <a:stretch>
            <a:fillRect/>
          </a:stretch>
        </p:blipFill>
        <p:spPr>
          <a:xfrm>
            <a:off x="7149905" y="0"/>
            <a:ext cx="5005725" cy="1517515"/>
          </a:xfrm>
          <a:prstGeom prst="rect">
            <a:avLst/>
          </a:prstGeom>
        </p:spPr>
      </p:pic>
      <p:pic>
        <p:nvPicPr>
          <p:cNvPr id="15" name="صورة 14" descr="صورة تحتوي على نص, خط يد, الخط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63D2513-827E-7E10-F308-B70E918C5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80"/>
          <a:stretch>
            <a:fillRect/>
          </a:stretch>
        </p:blipFill>
        <p:spPr>
          <a:xfrm>
            <a:off x="6701625" y="3969964"/>
            <a:ext cx="5119491" cy="45640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CA63500-2E92-7BDA-49CD-3E0ACB465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531" y="347484"/>
            <a:ext cx="4223740" cy="4078884"/>
          </a:xfrm>
          <a:prstGeom prst="rect">
            <a:avLst/>
          </a:prstGeom>
        </p:spPr>
      </p:pic>
      <p:pic>
        <p:nvPicPr>
          <p:cNvPr id="19" name="صورة 18" descr="صورة تحتوي على نص, لقطة شاشة, الخط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DB9D5A5-7FC6-3EF5-CB55-D06FEDB1B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4" r="2896" b="45188"/>
          <a:stretch>
            <a:fillRect/>
          </a:stretch>
        </p:blipFill>
        <p:spPr>
          <a:xfrm>
            <a:off x="6383503" y="1021402"/>
            <a:ext cx="4860792" cy="933857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8544B1E-974E-0ED1-5075-007C381AA81A}"/>
              </a:ext>
            </a:extLst>
          </p:cNvPr>
          <p:cNvSpPr txBox="1"/>
          <p:nvPr/>
        </p:nvSpPr>
        <p:spPr>
          <a:xfrm>
            <a:off x="380004" y="4608955"/>
            <a:ext cx="5466321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dirty="0">
                <a:latin typeface="Karim LT Regular" panose="01000400000000000000" pitchFamily="2" charset="-78"/>
                <a:cs typeface="mohammad bold art 1" pitchFamily="2" charset="-78"/>
              </a:rPr>
              <a:t>نظلل المنطقة التي تنتمي إليها نقطة الأصل ، فتكون منطقة حل المتباينة هي جميع النقاط التي تنتمي إلى المنطقة المظللة .</a:t>
            </a:r>
          </a:p>
        </p:txBody>
      </p:sp>
      <p:pic>
        <p:nvPicPr>
          <p:cNvPr id="21" name="صورة 20" descr="صورة تحتوي على نص, لقطة شاشة, الخط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128418C-E325-5571-3DAD-2D2E854A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55250" r="2896"/>
          <a:stretch>
            <a:fillRect/>
          </a:stretch>
        </p:blipFill>
        <p:spPr>
          <a:xfrm>
            <a:off x="7931257" y="1969850"/>
            <a:ext cx="3822403" cy="1985523"/>
          </a:xfrm>
          <a:prstGeom prst="rect">
            <a:avLst/>
          </a:prstGeom>
        </p:spPr>
      </p:pic>
      <p:pic>
        <p:nvPicPr>
          <p:cNvPr id="22" name="صورة 21" descr="صورة تحتوي على نص, خط يد, الخط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7DE00EB-8B40-0B64-21B7-780634BEA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b="49922"/>
          <a:stretch>
            <a:fillRect/>
          </a:stretch>
        </p:blipFill>
        <p:spPr>
          <a:xfrm>
            <a:off x="6701625" y="4492660"/>
            <a:ext cx="5119491" cy="896901"/>
          </a:xfrm>
          <a:prstGeom prst="rect">
            <a:avLst/>
          </a:prstGeom>
        </p:spPr>
      </p:pic>
      <p:pic>
        <p:nvPicPr>
          <p:cNvPr id="25" name="صورة 24" descr="صورة تحتوي على نص, خط يد, الخط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CDB2F33-E62D-F2BB-E7AF-7293F9A87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3"/>
          <a:stretch>
            <a:fillRect/>
          </a:stretch>
        </p:blipFill>
        <p:spPr>
          <a:xfrm>
            <a:off x="6692505" y="5455854"/>
            <a:ext cx="5119491" cy="12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4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187E4E2-F445-67E9-6973-F9E7F0D43497}"/>
              </a:ext>
            </a:extLst>
          </p:cNvPr>
          <p:cNvGrpSpPr/>
          <p:nvPr/>
        </p:nvGrpSpPr>
        <p:grpSpPr>
          <a:xfrm>
            <a:off x="758757" y="293994"/>
            <a:ext cx="11235447" cy="6270011"/>
            <a:chOff x="768485" y="93516"/>
            <a:chExt cx="11235447" cy="6270011"/>
          </a:xfrm>
        </p:grpSpPr>
        <p:pic>
          <p:nvPicPr>
            <p:cNvPr id="3" name="صورة 2" descr="صورة تحتوي على نص, لقطة شاشة, الخط, رقم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43398794-F3CD-C8AE-F15E-E533CC337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579" y="93516"/>
              <a:ext cx="11167353" cy="6270011"/>
            </a:xfrm>
            <a:prstGeom prst="rect">
              <a:avLst/>
            </a:prstGeom>
          </p:spPr>
        </p:pic>
        <p:pic>
          <p:nvPicPr>
            <p:cNvPr id="5" name="صورة 4" descr="صورة تحتوي على أبيض, التصميم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2E7D15FC-9B4E-5C3A-09ED-A16ADC6CE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85" y="589965"/>
              <a:ext cx="3764604" cy="1987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142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F914BBC-9EA4-384F-D930-92A582A757C4}"/>
              </a:ext>
            </a:extLst>
          </p:cNvPr>
          <p:cNvGrpSpPr/>
          <p:nvPr/>
        </p:nvGrpSpPr>
        <p:grpSpPr>
          <a:xfrm>
            <a:off x="-180170" y="0"/>
            <a:ext cx="1711311" cy="646331"/>
            <a:chOff x="10388597" y="23650"/>
            <a:chExt cx="1711311" cy="646331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7D8B4989-EA78-48D4-390A-DD0D12BC5CE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D720566B-A39A-EAD5-4937-446BB8AC0FA2}"/>
                </a:ext>
              </a:extLst>
            </p:cNvPr>
            <p:cNvSpPr txBox="1"/>
            <p:nvPr/>
          </p:nvSpPr>
          <p:spPr>
            <a:xfrm>
              <a:off x="10388597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117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7" name="صورة 6" descr="صورة تحتوي على نص, لقطة شاشة, الخط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5EF6C14-F840-4385-B9E5-7EAF3C5FEA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81"/>
          <a:stretch>
            <a:fillRect/>
          </a:stretch>
        </p:blipFill>
        <p:spPr>
          <a:xfrm>
            <a:off x="5729591" y="721943"/>
            <a:ext cx="6247737" cy="601020"/>
          </a:xfrm>
          <a:prstGeom prst="rect">
            <a:avLst/>
          </a:prstGeom>
          <a:solidFill>
            <a:srgbClr val="FF66FF"/>
          </a:solidFill>
        </p:spPr>
      </p:pic>
      <p:pic>
        <p:nvPicPr>
          <p:cNvPr id="9" name="صورة 8" descr="صورة تحتوي على نص, رسم بياني, 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EF087B5-9D30-5969-9D23-9842A2A2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5" y="1002997"/>
            <a:ext cx="5352703" cy="518815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14445AE-90C5-CEE6-1E5F-8B99D57D50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94" y="11810"/>
            <a:ext cx="9329726" cy="625540"/>
          </a:xfrm>
          <a:prstGeom prst="rect">
            <a:avLst/>
          </a:prstGeom>
        </p:spPr>
      </p:pic>
      <p:pic>
        <p:nvPicPr>
          <p:cNvPr id="12" name="صورة 11" descr="صورة تحتوي على نص, لقطة شاشة, الخط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ED85544-1533-C212-649E-B3BD3C11C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3" b="78879"/>
          <a:stretch>
            <a:fillRect/>
          </a:stretch>
        </p:blipFill>
        <p:spPr>
          <a:xfrm>
            <a:off x="5712884" y="1267737"/>
            <a:ext cx="6247737" cy="601020"/>
          </a:xfrm>
          <a:prstGeom prst="rect">
            <a:avLst/>
          </a:prstGeom>
        </p:spPr>
      </p:pic>
      <p:pic>
        <p:nvPicPr>
          <p:cNvPr id="14" name="صورة 13" descr="صورة تحتوي على نص, لقطة شاشة, الخط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6E4FA7E-9E0D-E4BE-F609-2BB832EDB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8" b="46292"/>
          <a:stretch>
            <a:fillRect/>
          </a:stretch>
        </p:blipFill>
        <p:spPr>
          <a:xfrm>
            <a:off x="5712885" y="1868757"/>
            <a:ext cx="6247737" cy="1918443"/>
          </a:xfrm>
          <a:prstGeom prst="rect">
            <a:avLst/>
          </a:prstGeom>
        </p:spPr>
      </p:pic>
      <p:pic>
        <p:nvPicPr>
          <p:cNvPr id="15" name="صورة 14" descr="صورة تحتوي على نص, لقطة شاشة, الخط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BC96056-769F-31D7-D904-4E2A13269C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3" b="35034"/>
          <a:stretch>
            <a:fillRect/>
          </a:stretch>
        </p:blipFill>
        <p:spPr>
          <a:xfrm>
            <a:off x="5729591" y="3802494"/>
            <a:ext cx="6247737" cy="6624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6" name="صورة 15" descr="صورة تحتوي على نص, لقطة شاشة, الخط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FF1D727-678B-9761-BB44-22E2B815C5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8" b="7984"/>
          <a:stretch>
            <a:fillRect/>
          </a:stretch>
        </p:blipFill>
        <p:spPr>
          <a:xfrm>
            <a:off x="5729591" y="4564534"/>
            <a:ext cx="6247737" cy="15390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7" name="صورة 16" descr="صورة تحتوي على نص, لقطة شاشة, الخط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E5F6D15-74E1-BABE-0AA7-170F25A795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83" b="-591"/>
          <a:stretch>
            <a:fillRect/>
          </a:stretch>
        </p:blipFill>
        <p:spPr>
          <a:xfrm>
            <a:off x="5700707" y="6204021"/>
            <a:ext cx="6247737" cy="63679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4969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D4ECF-748A-CDC5-D9C5-220018216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9160F26-21A6-445F-37FA-BDB6AA632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81" y="6662"/>
            <a:ext cx="10616119" cy="749068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5A673E7-00D1-64E9-3131-424ADBFEDC33}"/>
              </a:ext>
            </a:extLst>
          </p:cNvPr>
          <p:cNvGrpSpPr/>
          <p:nvPr/>
        </p:nvGrpSpPr>
        <p:grpSpPr>
          <a:xfrm>
            <a:off x="-209354" y="-29184"/>
            <a:ext cx="1711311" cy="646331"/>
            <a:chOff x="10388597" y="23650"/>
            <a:chExt cx="1711311" cy="646331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4BF74901-64CF-C2A7-615B-6E07C3F41A65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77A0B652-41D4-CF4A-610C-C83B57A517E4}"/>
                </a:ext>
              </a:extLst>
            </p:cNvPr>
            <p:cNvSpPr txBox="1"/>
            <p:nvPr/>
          </p:nvSpPr>
          <p:spPr>
            <a:xfrm>
              <a:off x="10388597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123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D5762CBA-DD3B-382F-AA07-CABA9E7E4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3940" y="986562"/>
            <a:ext cx="4579291" cy="1406163"/>
          </a:xfrm>
          <a:prstGeom prst="rect">
            <a:avLst/>
          </a:prstGeom>
        </p:spPr>
      </p:pic>
      <p:pic>
        <p:nvPicPr>
          <p:cNvPr id="8" name="صورة 7" descr="صورة تحتوي على رسم بياني, نص, 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D158F6D-3DBF-313E-8AAB-62DA791F8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0" y="1078783"/>
            <a:ext cx="5061626" cy="48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ECC4B-3B01-A385-1174-474B73B86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D053B4F2-EA92-EE0C-7E24-C7923DBDDC38}"/>
              </a:ext>
            </a:extLst>
          </p:cNvPr>
          <p:cNvGrpSpPr/>
          <p:nvPr/>
        </p:nvGrpSpPr>
        <p:grpSpPr>
          <a:xfrm>
            <a:off x="-136412" y="0"/>
            <a:ext cx="1652943" cy="646331"/>
            <a:chOff x="10446965" y="23650"/>
            <a:chExt cx="1652943" cy="646331"/>
          </a:xfrm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36BAA258-3C96-EFDC-8D69-84AE18BD0376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22215753-3DD5-204A-27E2-322A9DC24AB3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117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98CCE8B6-2481-EB5D-2B70-B662EFBFB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715" y="806258"/>
            <a:ext cx="3988954" cy="3486471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82E47E6-A89D-2489-CFE7-F67E14101E4D}"/>
              </a:ext>
            </a:extLst>
          </p:cNvPr>
          <p:cNvSpPr txBox="1"/>
          <p:nvPr/>
        </p:nvSpPr>
        <p:spPr>
          <a:xfrm>
            <a:off x="243192" y="4999942"/>
            <a:ext cx="605794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KW" sz="3200" dirty="0">
                <a:solidFill>
                  <a:prstClr val="black"/>
                </a:solidFill>
                <a:latin typeface="Karim LT Regular" panose="01000400000000000000" pitchFamily="2" charset="-78"/>
                <a:cs typeface="mohammad bold art 1" pitchFamily="2" charset="-78"/>
              </a:rPr>
              <a:t>•  ظلل منطقة حل المتباينة وهي </a:t>
            </a:r>
            <a:r>
              <a:rPr lang="ar-KW" sz="3200" dirty="0">
                <a:solidFill>
                  <a:srgbClr val="FF0000"/>
                </a:solidFill>
                <a:latin typeface="Karim LT Regular" panose="01000400000000000000" pitchFamily="2" charset="-78"/>
                <a:cs typeface="mohammad bold art 1" pitchFamily="2" charset="-78"/>
              </a:rPr>
              <a:t>المنطقة التي لا تنتمي إليها النقطة</a:t>
            </a:r>
          </a:p>
          <a:p>
            <a:pPr lvl="0" algn="ctr"/>
            <a:r>
              <a:rPr lang="ar-KW" sz="3200" dirty="0">
                <a:solidFill>
                  <a:srgbClr val="FF0000"/>
                </a:solidFill>
                <a:latin typeface="Karim LT Regular" panose="01000400000000000000" pitchFamily="2" charset="-78"/>
                <a:cs typeface="mohammad bold art 1" pitchFamily="2" charset="-78"/>
              </a:rPr>
              <a:t> ( ٠ ، ٠)</a:t>
            </a:r>
            <a:r>
              <a:rPr lang="ar-KW" sz="3200" dirty="0">
                <a:solidFill>
                  <a:prstClr val="black"/>
                </a:solidFill>
                <a:latin typeface="Karim LT Regular" panose="01000400000000000000" pitchFamily="2" charset="-78"/>
                <a:cs typeface="mohammad bold art 1" pitchFamily="2" charset="-78"/>
              </a:rPr>
              <a:t> وجميع نقاط خط الحدود.</a:t>
            </a:r>
            <a:endParaRPr kumimoji="0" lang="ar-K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rim LT Regular" panose="01000400000000000000" pitchFamily="2" charset="-78"/>
              <a:ea typeface="+mn-ea"/>
              <a:cs typeface="mohammad bold art 1" pitchFamily="2" charset="-78"/>
            </a:endParaRPr>
          </a:p>
        </p:txBody>
      </p:sp>
      <p:pic>
        <p:nvPicPr>
          <p:cNvPr id="3" name="صورة 2" descr="صورة تحتوي على نص, لقطة شاشة, الخط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60C1F68-5952-E75D-9631-AC380CDC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15"/>
          <a:stretch>
            <a:fillRect/>
          </a:stretch>
        </p:blipFill>
        <p:spPr>
          <a:xfrm>
            <a:off x="7047468" y="26907"/>
            <a:ext cx="5108164" cy="1558702"/>
          </a:xfrm>
          <a:prstGeom prst="rect">
            <a:avLst/>
          </a:prstGeom>
        </p:spPr>
      </p:pic>
      <p:pic>
        <p:nvPicPr>
          <p:cNvPr id="8" name="صورة 7" descr="صورة تحتوي على نص, خط يد, الخط, أبيض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250E1A-C40F-79E6-EBC7-734405234C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4" t="15784" b="52930"/>
          <a:stretch>
            <a:fillRect/>
          </a:stretch>
        </p:blipFill>
        <p:spPr>
          <a:xfrm>
            <a:off x="7466896" y="5052662"/>
            <a:ext cx="4183662" cy="924127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</p:pic>
      <p:pic>
        <p:nvPicPr>
          <p:cNvPr id="9" name="صورة 8" descr="صورة تحتوي على نص, لقطة شاشة, الخط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3FA327F-F9DC-A517-D531-23C87960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8" b="18748"/>
          <a:stretch>
            <a:fillRect/>
          </a:stretch>
        </p:blipFill>
        <p:spPr>
          <a:xfrm>
            <a:off x="6301137" y="1231805"/>
            <a:ext cx="4987652" cy="2582693"/>
          </a:xfrm>
          <a:prstGeom prst="rect">
            <a:avLst/>
          </a:prstGeom>
        </p:spPr>
      </p:pic>
      <p:pic>
        <p:nvPicPr>
          <p:cNvPr id="10" name="صورة 9" descr="صورة تحتوي على نص, لقطة شاشة, الخط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7748F05-E5F4-B905-2232-AB07BA88EF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9" b="8495"/>
          <a:stretch>
            <a:fillRect/>
          </a:stretch>
        </p:blipFill>
        <p:spPr>
          <a:xfrm>
            <a:off x="6662906" y="3831842"/>
            <a:ext cx="4987652" cy="471791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</p:pic>
      <p:pic>
        <p:nvPicPr>
          <p:cNvPr id="12" name="صورة 11" descr="صورة تحتوي على نص, لقطة شاشة, الخط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4BC7828-C9E0-050D-DADB-9091A4204D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74"/>
          <a:stretch>
            <a:fillRect/>
          </a:stretch>
        </p:blipFill>
        <p:spPr>
          <a:xfrm>
            <a:off x="6662906" y="4461512"/>
            <a:ext cx="4987652" cy="47179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صورة 12" descr="صورة تحتوي على نص, خط يد, الخط, أبيض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EC62806-B7C8-216D-E696-9873A5B5D0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t="46371" b="32730"/>
          <a:stretch>
            <a:fillRect/>
          </a:stretch>
        </p:blipFill>
        <p:spPr>
          <a:xfrm>
            <a:off x="7908591" y="6074065"/>
            <a:ext cx="3741967" cy="61731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" name="صورة 1" descr="صورة تحتوي على رسم بياني, نص, 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B7397E0-D114-832B-BFF8-6357589990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6" y="821105"/>
            <a:ext cx="3988953" cy="3482528"/>
          </a:xfrm>
          <a:prstGeom prst="rect">
            <a:avLst/>
          </a:prstGeom>
        </p:spPr>
      </p:pic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0F5EC5C8-B5F3-9802-EFF0-98480933222C}"/>
              </a:ext>
            </a:extLst>
          </p:cNvPr>
          <p:cNvCxnSpPr>
            <a:cxnSpLocks/>
          </p:cNvCxnSpPr>
          <p:nvPr/>
        </p:nvCxnSpPr>
        <p:spPr>
          <a:xfrm>
            <a:off x="1329690" y="1059180"/>
            <a:ext cx="3249930" cy="291084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4B0C7-11B0-AA5D-07CA-A555D1CF1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F733A12-A61E-CE79-0EE9-7E0E57221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81" y="6662"/>
            <a:ext cx="10616119" cy="749068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FFA710BB-7F03-88FE-7AF4-F34762662415}"/>
              </a:ext>
            </a:extLst>
          </p:cNvPr>
          <p:cNvGrpSpPr/>
          <p:nvPr/>
        </p:nvGrpSpPr>
        <p:grpSpPr>
          <a:xfrm>
            <a:off x="-209354" y="-29184"/>
            <a:ext cx="1711311" cy="646331"/>
            <a:chOff x="10388597" y="23650"/>
            <a:chExt cx="1711311" cy="646331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843655AE-A1CC-3F38-9DB0-E3303B74E0C3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5BA12BB6-7123-172A-4424-4C3D3251669C}"/>
                </a:ext>
              </a:extLst>
            </p:cNvPr>
            <p:cNvSpPr txBox="1"/>
            <p:nvPr/>
          </p:nvSpPr>
          <p:spPr>
            <a:xfrm>
              <a:off x="10388597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123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05D6E13A-5CEB-F3D3-C3C8-8DD3EB8E1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5006" y="1005934"/>
            <a:ext cx="4579291" cy="1095045"/>
          </a:xfrm>
          <a:prstGeom prst="rect">
            <a:avLst/>
          </a:prstGeom>
        </p:spPr>
      </p:pic>
      <p:pic>
        <p:nvPicPr>
          <p:cNvPr id="8" name="صورة 7" descr="صورة تحتوي على رسم بياني, نص, 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0EEFD40-C946-5FAC-468A-D22346B22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0" y="1078783"/>
            <a:ext cx="5061626" cy="48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8604A94-4773-42E3-1C5B-6EE9F853EAC4}"/>
              </a:ext>
            </a:extLst>
          </p:cNvPr>
          <p:cNvGrpSpPr/>
          <p:nvPr/>
        </p:nvGrpSpPr>
        <p:grpSpPr>
          <a:xfrm>
            <a:off x="8044777" y="44284"/>
            <a:ext cx="4062101" cy="835356"/>
            <a:chOff x="10878572" y="-79963"/>
            <a:chExt cx="1255571" cy="774101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F589274F-BDF9-FBEA-605F-4C9752D0DC87}"/>
                </a:ext>
              </a:extLst>
            </p:cNvPr>
            <p:cNvSpPr/>
            <p:nvPr/>
          </p:nvSpPr>
          <p:spPr>
            <a:xfrm>
              <a:off x="11086038" y="-29420"/>
              <a:ext cx="1048105" cy="72355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88BCDBF1-7447-18E3-7483-D55878E2966D}"/>
                </a:ext>
              </a:extLst>
            </p:cNvPr>
            <p:cNvSpPr txBox="1"/>
            <p:nvPr/>
          </p:nvSpPr>
          <p:spPr>
            <a:xfrm>
              <a:off x="10878572" y="-79963"/>
              <a:ext cx="1243347" cy="713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الخاتمة والتقييم</a:t>
              </a:r>
              <a:endPara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48F7429-5341-C24E-ADA4-A69961AF4347}"/>
              </a:ext>
            </a:extLst>
          </p:cNvPr>
          <p:cNvGrpSpPr/>
          <p:nvPr/>
        </p:nvGrpSpPr>
        <p:grpSpPr>
          <a:xfrm>
            <a:off x="-134169" y="-29184"/>
            <a:ext cx="1645854" cy="646331"/>
            <a:chOff x="10454054" y="23650"/>
            <a:chExt cx="1645854" cy="646331"/>
          </a:xfrm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92DD1327-6F69-69F9-5996-E542A23332F3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C363D682-8DDC-2945-6EFB-DB8139208254}"/>
                </a:ext>
              </a:extLst>
            </p:cNvPr>
            <p:cNvSpPr txBox="1"/>
            <p:nvPr/>
          </p:nvSpPr>
          <p:spPr>
            <a:xfrm>
              <a:off x="10454054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129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28E2B487-A32D-8CC2-6177-282E2AFF3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59" y="1078318"/>
            <a:ext cx="10616119" cy="74906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8EA59E4-F10C-5E60-14F8-3625CB8FF9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288" b="10155"/>
          <a:stretch>
            <a:fillRect/>
          </a:stretch>
        </p:blipFill>
        <p:spPr>
          <a:xfrm>
            <a:off x="538264" y="1962662"/>
            <a:ext cx="11118713" cy="58560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27C980-FBD4-DF57-4847-338347851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65" y="3011375"/>
            <a:ext cx="1116927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C0E098E-1FA3-FF72-5F7D-4090C39F1B5F}"/>
              </a:ext>
            </a:extLst>
          </p:cNvPr>
          <p:cNvGrpSpPr/>
          <p:nvPr/>
        </p:nvGrpSpPr>
        <p:grpSpPr>
          <a:xfrm>
            <a:off x="-126685" y="-4777"/>
            <a:ext cx="1652943" cy="646331"/>
            <a:chOff x="10446965" y="23650"/>
            <a:chExt cx="1652943" cy="646331"/>
          </a:xfrm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59B76112-2181-25DF-08C4-C515E4C3CE8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8CDACBA6-6B34-D8D6-FF2B-7D036D2292D1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114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DFA14163-D826-9F1B-D94A-96E7F03A7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0" b="5520"/>
          <a:stretch/>
        </p:blipFill>
        <p:spPr>
          <a:xfrm>
            <a:off x="3023225" y="53502"/>
            <a:ext cx="9083766" cy="617063"/>
          </a:xfrm>
          <a:prstGeom prst="rect">
            <a:avLst/>
          </a:prstGeom>
        </p:spPr>
      </p:pic>
      <p:pic>
        <p:nvPicPr>
          <p:cNvPr id="10" name="صورة 9" descr="صورة تحتوي على نص, لقطة شاشة, الخط, رق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8E60142-28E5-C901-6D3F-637933B0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5" y="741418"/>
            <a:ext cx="11508948" cy="611658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DFB2061-B835-FC10-3A5F-87A13749225B}"/>
              </a:ext>
            </a:extLst>
          </p:cNvPr>
          <p:cNvSpPr txBox="1"/>
          <p:nvPr/>
        </p:nvSpPr>
        <p:spPr>
          <a:xfrm>
            <a:off x="7762240" y="2746772"/>
            <a:ext cx="904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</a:rPr>
              <a:t>الاولى</a:t>
            </a:r>
            <a:endParaRPr lang="ar-KW" sz="2000" b="1" dirty="0">
              <a:solidFill>
                <a:srgbClr val="FF000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FD89243-BAE5-3B25-A627-0F216D3CEC99}"/>
              </a:ext>
            </a:extLst>
          </p:cNvPr>
          <p:cNvSpPr txBox="1"/>
          <p:nvPr/>
        </p:nvSpPr>
        <p:spPr>
          <a:xfrm>
            <a:off x="6096000" y="2746772"/>
            <a:ext cx="11734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</a:rPr>
              <a:t>متغيرين</a:t>
            </a:r>
            <a:endParaRPr lang="ar-KW" sz="2000" b="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D845208-B672-1978-83C2-2461EDCA7C2D}"/>
              </a:ext>
            </a:extLst>
          </p:cNvPr>
          <p:cNvSpPr txBox="1"/>
          <p:nvPr/>
        </p:nvSpPr>
        <p:spPr>
          <a:xfrm>
            <a:off x="8006080" y="3915172"/>
            <a:ext cx="9042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</a:rPr>
              <a:t>لا</a:t>
            </a:r>
            <a:endParaRPr lang="ar-KW" sz="20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402DD0B-B138-6B02-6D67-D6A1FF6400C5}"/>
              </a:ext>
            </a:extLst>
          </p:cNvPr>
          <p:cNvSpPr txBox="1"/>
          <p:nvPr/>
        </p:nvSpPr>
        <p:spPr>
          <a:xfrm>
            <a:off x="6858000" y="5013736"/>
            <a:ext cx="9042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</a:rPr>
              <a:t>نعم</a:t>
            </a:r>
            <a:endParaRPr lang="ar-KW" sz="20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2A8C7A1-9B04-1910-D00F-48F2BB3EF456}"/>
              </a:ext>
            </a:extLst>
          </p:cNvPr>
          <p:cNvSpPr txBox="1"/>
          <p:nvPr/>
        </p:nvSpPr>
        <p:spPr>
          <a:xfrm>
            <a:off x="2336800" y="5716472"/>
            <a:ext cx="9042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</a:rPr>
              <a:t>نعم</a:t>
            </a:r>
            <a:endParaRPr lang="ar-KW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E105A-343D-29FD-C818-989E9C2AB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FAFEB6EE-7600-2895-58DA-F9018D075B33}"/>
              </a:ext>
            </a:extLst>
          </p:cNvPr>
          <p:cNvSpPr txBox="1"/>
          <p:nvPr/>
        </p:nvSpPr>
        <p:spPr>
          <a:xfrm>
            <a:off x="0" y="46361"/>
            <a:ext cx="1215563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KW" sz="3200" dirty="0">
                <a:latin typeface="Karim LT Regular" panose="01000400000000000000" pitchFamily="2" charset="-78"/>
                <a:cs typeface="mohammad bold art 1" pitchFamily="2" charset="-78"/>
              </a:rPr>
              <a:t>نلاحظ ان جميع نقاط المستوى الإحداثي الواقعة جهة </a:t>
            </a:r>
            <a:r>
              <a:rPr lang="ar-KW" sz="3200" dirty="0">
                <a:solidFill>
                  <a:srgbClr val="FF0000"/>
                </a:solidFill>
                <a:latin typeface="Karim LT Regular" panose="01000400000000000000" pitchFamily="2" charset="-78"/>
                <a:cs typeface="mohammad bold art 1" pitchFamily="2" charset="-78"/>
              </a:rPr>
              <a:t>النقاط الحمراء </a:t>
            </a:r>
            <a:r>
              <a:rPr lang="ar-KW" sz="3200" dirty="0">
                <a:latin typeface="Karim LT Regular" panose="01000400000000000000" pitchFamily="2" charset="-78"/>
                <a:cs typeface="mohammad bold art 1" pitchFamily="2" charset="-78"/>
              </a:rPr>
              <a:t>تحقق صحة المتباينة وكذلك </a:t>
            </a:r>
            <a:r>
              <a:rPr lang="ar-KW" sz="3200" dirty="0">
                <a:solidFill>
                  <a:srgbClr val="FF0000"/>
                </a:solidFill>
                <a:latin typeface="Karim LT Regular" panose="01000400000000000000" pitchFamily="2" charset="-78"/>
                <a:cs typeface="mohammad bold art 1" pitchFamily="2" charset="-78"/>
              </a:rPr>
              <a:t>نقاط الخط المستقيم </a:t>
            </a:r>
            <a:r>
              <a:rPr lang="ar-KW" sz="3200" dirty="0">
                <a:latin typeface="Karim LT Regular" panose="01000400000000000000" pitchFamily="2" charset="-78"/>
                <a:cs typeface="mohammad bold art 1" pitchFamily="2" charset="-78"/>
              </a:rPr>
              <a:t>تحقق صحة المتباينة، ونسمي ذلك «منطقة الحل» لمتباينة من الدرجة الأولى في متغيرين .</a:t>
            </a:r>
          </a:p>
        </p:txBody>
      </p:sp>
      <p:pic>
        <p:nvPicPr>
          <p:cNvPr id="9" name="صورة 8" descr="صورة تحتوي على خط, رسم بياني, تخطيط, موازِ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CF23CF6-0829-473D-3AB7-6CE5F368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9" y="1703570"/>
            <a:ext cx="5586206" cy="471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لقطة شاشة, الخط, رق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94EB1FE-2419-FE59-89B5-52D2C6EF2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22"/>
          <a:stretch>
            <a:fillRect/>
          </a:stretch>
        </p:blipFill>
        <p:spPr>
          <a:xfrm>
            <a:off x="669552" y="192277"/>
            <a:ext cx="11522448" cy="449750"/>
          </a:xfrm>
          <a:prstGeom prst="rect">
            <a:avLst/>
          </a:prstGeom>
        </p:spPr>
      </p:pic>
      <p:pic>
        <p:nvPicPr>
          <p:cNvPr id="2" name="صورة 1" descr="صورة تحتوي على نص, لقطة شاشة, الخط, رق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8CCB62F-3A74-447F-0BE8-EFC1C1691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0" b="64465"/>
          <a:stretch>
            <a:fillRect/>
          </a:stretch>
        </p:blipFill>
        <p:spPr>
          <a:xfrm>
            <a:off x="423118" y="926405"/>
            <a:ext cx="11522448" cy="1755835"/>
          </a:xfrm>
          <a:prstGeom prst="rect">
            <a:avLst/>
          </a:prstGeom>
        </p:spPr>
      </p:pic>
      <p:pic>
        <p:nvPicPr>
          <p:cNvPr id="3" name="صورة 2" descr="صورة تحتوي على نص, لقطة شاشة, الخط, رق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AF1CFCA-DB37-AD33-DABB-6787FFAB4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2" b="1"/>
          <a:stretch>
            <a:fillRect/>
          </a:stretch>
        </p:blipFill>
        <p:spPr>
          <a:xfrm>
            <a:off x="423118" y="2966618"/>
            <a:ext cx="11522448" cy="387614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7954116-525E-D4F9-9ACD-4387AEF08ABF}"/>
              </a:ext>
            </a:extLst>
          </p:cNvPr>
          <p:cNvSpPr txBox="1"/>
          <p:nvPr/>
        </p:nvSpPr>
        <p:spPr>
          <a:xfrm>
            <a:off x="9164320" y="3429000"/>
            <a:ext cx="9042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</a:rPr>
              <a:t>لا</a:t>
            </a:r>
            <a:endParaRPr lang="ar-KW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خط, تخطيط, رسم بياني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B701A61-0F5F-AB98-1B10-BAE627501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58" y="171466"/>
            <a:ext cx="5483989" cy="651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7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EE8A5-97D9-5C74-1C20-869D866A4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C899A3-1AE1-B479-3BFE-80857FEFE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7258" y="475198"/>
            <a:ext cx="5483989" cy="590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D3D05-4B8C-8D08-2E98-56BA1FD30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893DF2-DB7F-3D08-DB2F-18EE553DB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7258" y="537855"/>
            <a:ext cx="5483989" cy="578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E0F2153-550D-BF61-E874-F925A8832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81" y="6662"/>
            <a:ext cx="10616119" cy="749068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00C35BD-A5FA-024A-F47D-83881ECDD84F}"/>
              </a:ext>
            </a:extLst>
          </p:cNvPr>
          <p:cNvGrpSpPr/>
          <p:nvPr/>
        </p:nvGrpSpPr>
        <p:grpSpPr>
          <a:xfrm>
            <a:off x="-180170" y="0"/>
            <a:ext cx="1711311" cy="646331"/>
            <a:chOff x="10388597" y="23650"/>
            <a:chExt cx="1711311" cy="646331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0CBD6D67-2C68-0EB5-1912-0ED0D038FDD9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875C0726-EE1D-2B1A-113B-3D14961C06AD}"/>
                </a:ext>
              </a:extLst>
            </p:cNvPr>
            <p:cNvSpPr txBox="1"/>
            <p:nvPr/>
          </p:nvSpPr>
          <p:spPr>
            <a:xfrm>
              <a:off x="10388597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122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AAC1F122-91FB-FE8F-C3E2-23E95F478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15"/>
          <a:stretch>
            <a:fillRect/>
          </a:stretch>
        </p:blipFill>
        <p:spPr>
          <a:xfrm>
            <a:off x="5793786" y="755730"/>
            <a:ext cx="6219541" cy="74906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A64151B-9102-472E-2B43-386389498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3786" y="1504798"/>
            <a:ext cx="5645284" cy="517904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9F136F9-8378-AE78-E44A-4CA1553E7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201" y="1632592"/>
            <a:ext cx="5278882" cy="5179046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34338104-B96E-BE4E-CAB4-AB64C5EC4499}"/>
              </a:ext>
            </a:extLst>
          </p:cNvPr>
          <p:cNvCxnSpPr/>
          <p:nvPr/>
        </p:nvCxnSpPr>
        <p:spPr>
          <a:xfrm>
            <a:off x="5690681" y="722120"/>
            <a:ext cx="0" cy="612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3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CC004-D078-0ED3-C89D-63DBE77D8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FDF6001-614F-1C9D-E198-3C0B659D0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81" y="6662"/>
            <a:ext cx="10616119" cy="749068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25063C6-8BDE-042F-C482-9AB0DFE64AC2}"/>
              </a:ext>
            </a:extLst>
          </p:cNvPr>
          <p:cNvGrpSpPr/>
          <p:nvPr/>
        </p:nvGrpSpPr>
        <p:grpSpPr>
          <a:xfrm>
            <a:off x="-180170" y="0"/>
            <a:ext cx="1711311" cy="646331"/>
            <a:chOff x="10388597" y="23650"/>
            <a:chExt cx="1711311" cy="646331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CBF2FDC3-33A5-88F1-24A3-3F18FFAAE5D5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C41C34C8-6929-1C84-606F-379A6A25AE65}"/>
                </a:ext>
              </a:extLst>
            </p:cNvPr>
            <p:cNvSpPr txBox="1"/>
            <p:nvPr/>
          </p:nvSpPr>
          <p:spPr>
            <a:xfrm>
              <a:off x="10388597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122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920A9F7E-49F5-9709-6793-6E0342EAB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15"/>
          <a:stretch>
            <a:fillRect/>
          </a:stretch>
        </p:blipFill>
        <p:spPr>
          <a:xfrm>
            <a:off x="5793786" y="755730"/>
            <a:ext cx="6219541" cy="74906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46A2284-7F26-425C-5EF0-7227ABEA3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8732" y="1504798"/>
            <a:ext cx="4995392" cy="517904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3EDBE0A-19A7-647E-7686-007C87E62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201" y="1680205"/>
            <a:ext cx="5278882" cy="5083819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2605521A-BAF8-6A3A-B8D0-74F3406B6EF1}"/>
              </a:ext>
            </a:extLst>
          </p:cNvPr>
          <p:cNvCxnSpPr/>
          <p:nvPr/>
        </p:nvCxnSpPr>
        <p:spPr>
          <a:xfrm>
            <a:off x="5690681" y="722120"/>
            <a:ext cx="0" cy="612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76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629</TotalTime>
  <Words>118</Words>
  <Application>Microsoft Office PowerPoint</Application>
  <PresentationFormat>شاشة عريضة</PresentationFormat>
  <Paragraphs>21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2" baseType="lpstr">
      <vt:lpstr>Calibri</vt:lpstr>
      <vt:lpstr>Karim LT Regular</vt:lpstr>
      <vt:lpstr>Tw Cen MT</vt:lpstr>
      <vt:lpstr>Tw Cen MT Condensed</vt:lpstr>
      <vt:lpstr>Wingdings 3</vt:lpstr>
      <vt:lpstr>تكامل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 OUT</dc:creator>
  <cp:lastModifiedBy>SH OUT</cp:lastModifiedBy>
  <cp:revision>32</cp:revision>
  <dcterms:created xsi:type="dcterms:W3CDTF">2026-01-23T00:30:52Z</dcterms:created>
  <dcterms:modified xsi:type="dcterms:W3CDTF">2026-03-01T20:02:09Z</dcterms:modified>
</cp:coreProperties>
</file>