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37" r:id="rId1"/>
    <p:sldMasterId id="2147483849" r:id="rId2"/>
    <p:sldMasterId id="2147483867" r:id="rId3"/>
    <p:sldMasterId id="2147483879" r:id="rId4"/>
  </p:sldMasterIdLst>
  <p:notesMasterIdLst>
    <p:notesMasterId r:id="rId15"/>
  </p:notesMasterIdLst>
  <p:sldIdLst>
    <p:sldId id="308" r:id="rId5"/>
    <p:sldId id="300" r:id="rId6"/>
    <p:sldId id="307" r:id="rId7"/>
    <p:sldId id="309" r:id="rId8"/>
    <p:sldId id="315" r:id="rId9"/>
    <p:sldId id="316" r:id="rId10"/>
    <p:sldId id="317" r:id="rId11"/>
    <p:sldId id="318" r:id="rId12"/>
    <p:sldId id="313" r:id="rId13"/>
    <p:sldId id="305" r:id="rId14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2D1E9258-67E2-4623-83A8-6A99A70D26FC}">
          <p14:sldIdLst>
            <p14:sldId id="308"/>
            <p14:sldId id="300"/>
            <p14:sldId id="307"/>
            <p14:sldId id="309"/>
            <p14:sldId id="315"/>
            <p14:sldId id="316"/>
            <p14:sldId id="317"/>
            <p14:sldId id="318"/>
            <p14:sldId id="313"/>
            <p14:sldId id="305"/>
          </p14:sldIdLst>
        </p14:section>
        <p14:section name="مقطع بدون عنوان" id="{A8D5FB63-415B-4E56-B65E-3A7F53597E9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3399"/>
    <a:srgbClr val="5F5F5F"/>
    <a:srgbClr val="A9F682"/>
    <a:srgbClr val="27CC1A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1" autoAdjust="0"/>
    <p:restoredTop sz="94660"/>
  </p:normalViewPr>
  <p:slideViewPr>
    <p:cSldViewPr snapToGrid="0">
      <p:cViewPr varScale="1">
        <p:scale>
          <a:sx n="64" d="100"/>
          <a:sy n="64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7C9665-666B-48B4-9E80-5EB70320A513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04D913B-D167-43EB-B4AB-7E3D4D0D51E0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2910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7898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1857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7724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55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74276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126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23/09/1447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94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453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03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68353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23/09/1447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23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67230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14221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23/09/1447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57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23/09/1447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922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23/09/1447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886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23/09/1447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7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23/09/1447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09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23/09/1447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669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875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610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مستطيل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مستطيل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مستطيل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مستطيل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مستطيل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مستطيل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F1BE32AE-7751-432A-A2B8-26889239F0CC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ar-KW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5722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67702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4093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77738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35670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BE32AE-7751-432A-A2B8-26889239F0CC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3496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F1BE32AE-7751-432A-A2B8-26889239F0CC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03182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70644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92273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87515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93773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2AE-7751-432A-A2B8-26889239F0CC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1693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43361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68498E-1EAA-458C-8DBB-8F5C0AECA88E}" type="datetime8">
              <a:rPr lang="ar-KW" smtClean="0"/>
              <a:t>11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101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908F-22FC-48D2-A234-8BA5AF19BC83}" type="datetime8">
              <a:rPr lang="ar-KW" smtClean="0"/>
              <a:t>11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9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74F-A24E-499D-BFF7-832E40281338}" type="datetime8">
              <a:rPr lang="ar-KW" smtClean="0"/>
              <a:t>11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632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F118-EEDC-4EE2-9BC6-EC4F021BD9F1}" type="datetime8">
              <a:rPr lang="ar-KW" smtClean="0"/>
              <a:t>11 آذار، 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194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E26F-E0EB-4F7E-BD4B-19E3CE82DE34}" type="datetime8">
              <a:rPr lang="ar-KW" smtClean="0"/>
              <a:t>11 آذار، 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14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2E4-2A89-46D7-A459-E885EA0521DD}" type="datetime8">
              <a:rPr lang="ar-KW" smtClean="0"/>
              <a:t>11 آذار، 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52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7908-0451-427F-A388-84A7FB274BB9}" type="datetime8">
              <a:rPr lang="ar-KW" smtClean="0"/>
              <a:t>11 آذار، 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78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2D5D-8E47-4B95-94A4-A5FAF26E1A7B}" type="datetime8">
              <a:rPr lang="ar-KW" smtClean="0"/>
              <a:t>11 آذار، 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359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D113-B68D-4BE8-98F6-249BDE9554D5}" type="datetime8">
              <a:rPr lang="ar-KW" smtClean="0"/>
              <a:t>11 آذار، 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680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22D5-9B77-4868-B22B-A8990E63C5B1}" type="datetime8">
              <a:rPr lang="ar-KW" smtClean="0"/>
              <a:t>11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7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113919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9FAA-E9A1-4FE7-8333-9FD2CD6EEA23}" type="datetime8">
              <a:rPr lang="ar-KW" smtClean="0"/>
              <a:t>11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4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0212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1707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6376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81917-1BEB-4AF5-AE4E-52E754087C7E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88F9-1C9F-40F2-83CD-53E007F2EF2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2740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23/09/1447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0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23/09/1447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مستطيل مستدير الزوايا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مستطيل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مستطيل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مستطيل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مستطيل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1BE32AE-7751-432A-A2B8-26889239F0CC}" type="datetimeFigureOut">
              <a:rPr lang="ar-KW" smtClean="0"/>
              <a:t>23/09/1447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KW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B74A226-CF87-43E3-A84A-30D08B5DD1A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5059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ED6FD0-6172-422B-89E2-DED2A3E96C3F}" type="datetime8">
              <a:rPr lang="ar-KW" smtClean="0"/>
              <a:t>11 آذار، 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73892ED2-EFF7-DBE1-BDD9-5872C9CC7E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9" y="158875"/>
            <a:ext cx="917424" cy="92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sldNum="0" hdr="0" ftr="0" dt="0"/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حالات واتس اب ليلة القدر.. أفضل 10 صور وأدعية للفوز بالليلة المبارك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pic>
        <p:nvPicPr>
          <p:cNvPr id="1032" name="Picture 8" descr="حالتي - حالات واتساب - ليلة القد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1"/>
          <a:stretch/>
        </p:blipFill>
        <p:spPr bwMode="auto">
          <a:xfrm>
            <a:off x="0" y="0"/>
            <a:ext cx="12280900" cy="691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DC87B41-F14A-4B48-AB0F-F2FF1DB891F7}"/>
              </a:ext>
            </a:extLst>
          </p:cNvPr>
          <p:cNvSpPr/>
          <p:nvPr/>
        </p:nvSpPr>
        <p:spPr>
          <a:xfrm>
            <a:off x="1108205" y="332146"/>
            <a:ext cx="78981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اللهم احفظ الكويت وسائر بلاد المسلمين </a:t>
            </a:r>
            <a:endParaRPr lang="ar-SA" sz="4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0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9F2E475-BAF2-422D-879A-32DC52DD7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8"/>
          <a:stretch/>
        </p:blipFill>
        <p:spPr bwMode="auto">
          <a:xfrm>
            <a:off x="-42204" y="0"/>
            <a:ext cx="12332677" cy="578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مستطيل 32">
            <a:extLst>
              <a:ext uri="{FF2B5EF4-FFF2-40B4-BE49-F238E27FC236}">
                <a16:creationId xmlns:a16="http://schemas.microsoft.com/office/drawing/2014/main" id="{CA500F81-D20E-4359-A465-C3DA309B06BD}"/>
              </a:ext>
            </a:extLst>
          </p:cNvPr>
          <p:cNvSpPr/>
          <p:nvPr/>
        </p:nvSpPr>
        <p:spPr>
          <a:xfrm>
            <a:off x="1602740" y="191709"/>
            <a:ext cx="8125942" cy="21236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 w="13462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1D6FA9">
                      <a:satMod val="175000"/>
                      <a:alpha val="40000"/>
                    </a:srgbClr>
                  </a:glow>
                  <a:outerShdw dist="38100" dir="2700000" algn="bl" rotWithShape="0">
                    <a:srgbClr val="B74919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شكراً لكم على حسن المتابعة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 w="13462">
                  <a:solidFill>
                    <a:srgbClr val="FFFF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rgbClr val="1D6FA9">
                      <a:satMod val="175000"/>
                      <a:alpha val="40000"/>
                    </a:srgbClr>
                  </a:glow>
                  <a:outerShdw dist="38100" dir="2700000" algn="bl" rotWithShape="0">
                    <a:srgbClr val="B74919"/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بالنجاح والتوفيق</a:t>
            </a:r>
          </a:p>
        </p:txBody>
      </p:sp>
    </p:spTree>
    <p:extLst>
      <p:ext uri="{BB962C8B-B14F-4D97-AF65-F5344CB8AC3E}">
        <p14:creationId xmlns:p14="http://schemas.microsoft.com/office/powerpoint/2010/main" val="29758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822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23CCE16-B9A7-4258-BBD8-D49E78B45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شعار الكويت.png">
            <a:extLst>
              <a:ext uri="{FF2B5EF4-FFF2-40B4-BE49-F238E27FC236}">
                <a16:creationId xmlns:a16="http://schemas.microsoft.com/office/drawing/2014/main" id="{95CB8E1C-2602-456A-B858-88684F00BC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0173" y="722203"/>
            <a:ext cx="735686" cy="7356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90746EFD-B0F8-4998-B724-0419F5DC61CB}"/>
              </a:ext>
            </a:extLst>
          </p:cNvPr>
          <p:cNvSpPr/>
          <p:nvPr/>
        </p:nvSpPr>
        <p:spPr>
          <a:xfrm>
            <a:off x="6889285" y="2112800"/>
            <a:ext cx="21900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3200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الصف : التاسع</a:t>
            </a:r>
            <a:endParaRPr lang="ar-SA" sz="3200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C02FF962-EDB6-497C-A34B-D7CA02C11D97}"/>
              </a:ext>
            </a:extLst>
          </p:cNvPr>
          <p:cNvSpPr/>
          <p:nvPr/>
        </p:nvSpPr>
        <p:spPr>
          <a:xfrm>
            <a:off x="5720950" y="2640450"/>
            <a:ext cx="45015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3200" dirty="0">
                <a:ln w="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الوحدة السابعة : هندسة المثلث</a:t>
            </a:r>
            <a:endParaRPr lang="ar-SA" sz="3200" dirty="0">
              <a:ln w="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888820B-8873-2895-D484-0E9BAF8D3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l="5715" r="20425"/>
          <a:stretch>
            <a:fillRect/>
          </a:stretch>
        </p:blipFill>
        <p:spPr>
          <a:xfrm>
            <a:off x="5308599" y="3829920"/>
            <a:ext cx="5361733" cy="925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7CC1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29BAA7AD-F3CA-5CF0-64F7-15F75DE621EC}"/>
              </a:ext>
            </a:extLst>
          </p:cNvPr>
          <p:cNvSpPr/>
          <p:nvPr/>
        </p:nvSpPr>
        <p:spPr>
          <a:xfrm>
            <a:off x="5990222" y="5065827"/>
            <a:ext cx="36199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KW" sz="32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 rad="228600">
                    <a:prstClr val="black">
                      <a:lumMod val="95000"/>
                      <a:lumOff val="5000"/>
                      <a:alpha val="40000"/>
                    </a:prstClr>
                  </a:glow>
                </a:effectLst>
                <a:cs typeface="AF_Taif Normal" pitchFamily="2" charset="-78"/>
              </a:rPr>
              <a:t>إعداد : محمود عبد العزيز</a:t>
            </a:r>
            <a:endParaRPr lang="ar-SA" sz="3200" b="1" dirty="0">
              <a:ln w="13462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glow rad="228600">
                  <a:prstClr val="black">
                    <a:lumMod val="95000"/>
                    <a:lumOff val="5000"/>
                    <a:alpha val="40000"/>
                  </a:prstClr>
                </a:glow>
              </a:effectLst>
              <a:cs typeface="AF_Taif Normal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6069884" y="1189470"/>
            <a:ext cx="4196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t>وزارة            التربية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t>الإدارة العامة لمنطقة مبارك الكبير التعليمية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t>مدرسة عبد الله مشاري الروضان . م . بنين</a:t>
            </a:r>
          </a:p>
        </p:txBody>
      </p:sp>
      <p:sp>
        <p:nvSpPr>
          <p:cNvPr id="25" name="مستطيل 24"/>
          <p:cNvSpPr/>
          <p:nvPr/>
        </p:nvSpPr>
        <p:spPr>
          <a:xfrm>
            <a:off x="-13810" y="905380"/>
            <a:ext cx="3061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800" b="1" i="0" u="none" strike="noStrike" kern="1200" cap="none" spc="0" normalizeH="0" baseline="0" noProof="0" dirty="0">
                <a:ln>
                  <a:noFill/>
                </a:ln>
                <a:solidFill>
                  <a:srgbClr val="A9F682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t>العام الدراسي 2025- 2026 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4E87A5C-F952-6615-CEDF-74FB7CAC33C6}"/>
              </a:ext>
            </a:extLst>
          </p:cNvPr>
          <p:cNvSpPr/>
          <p:nvPr/>
        </p:nvSpPr>
        <p:spPr>
          <a:xfrm>
            <a:off x="209302" y="1184769"/>
            <a:ext cx="24935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b="1" dirty="0">
                <a:solidFill>
                  <a:srgbClr val="A9F682"/>
                </a:solidFill>
                <a:latin typeface="Georgia"/>
                <a:cs typeface="Arial" panose="020B0604020202020204" pitchFamily="34" charset="0"/>
              </a:rPr>
              <a:t>الفصل الدراسي الثاني</a:t>
            </a:r>
            <a:endParaRPr lang="ar-SA" b="1" dirty="0">
              <a:solidFill>
                <a:srgbClr val="A9F682"/>
              </a:solidFill>
              <a:latin typeface="Georgi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29BAA7AD-F3CA-5CF0-64F7-15F75DE621EC}"/>
              </a:ext>
            </a:extLst>
          </p:cNvPr>
          <p:cNvSpPr/>
          <p:nvPr/>
        </p:nvSpPr>
        <p:spPr>
          <a:xfrm>
            <a:off x="9536257" y="3245415"/>
            <a:ext cx="13724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KW" sz="32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prstClr val="black">
                      <a:lumMod val="95000"/>
                      <a:lumOff val="5000"/>
                      <a:alpha val="40000"/>
                    </a:prstClr>
                  </a:glow>
                </a:effectLst>
                <a:cs typeface="AF_Taif Normal" pitchFamily="2" charset="-78"/>
              </a:rPr>
              <a:t>بند (7-2)</a:t>
            </a:r>
            <a:endParaRPr lang="ar-SA" sz="3200" b="1" dirty="0">
              <a:ln w="13462">
                <a:solidFill>
                  <a:prstClr val="black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prstClr val="black">
                    <a:lumMod val="95000"/>
                    <a:lumOff val="5000"/>
                    <a:alpha val="40000"/>
                  </a:prstClr>
                </a:glow>
              </a:effectLst>
              <a:cs typeface="AF_Taif Normal" pitchFamily="2" charset="-78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29BAA7AD-F3CA-5CF0-64F7-15F75DE621EC}"/>
              </a:ext>
            </a:extLst>
          </p:cNvPr>
          <p:cNvSpPr/>
          <p:nvPr/>
        </p:nvSpPr>
        <p:spPr>
          <a:xfrm>
            <a:off x="4834672" y="3225225"/>
            <a:ext cx="17043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r-KW" sz="32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prstClr val="black">
                      <a:lumMod val="95000"/>
                      <a:lumOff val="5000"/>
                      <a:alpha val="40000"/>
                    </a:prstClr>
                  </a:glow>
                </a:effectLst>
                <a:cs typeface="AF_Taif Normal" pitchFamily="2" charset="-78"/>
              </a:rPr>
              <a:t>الحصة الثانية</a:t>
            </a:r>
            <a:endParaRPr lang="ar-SA" sz="3200" b="1" dirty="0">
              <a:ln w="13462">
                <a:solidFill>
                  <a:prstClr val="black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prstClr val="black">
                    <a:lumMod val="95000"/>
                    <a:lumOff val="5000"/>
                    <a:alpha val="40000"/>
                  </a:prstClr>
                </a:glow>
              </a:effectLst>
              <a:cs typeface="AF_Taif Norm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282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5706078" y="1622788"/>
            <a:ext cx="57368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KW" sz="2800" b="1" dirty="0">
                <a:solidFill>
                  <a:srgbClr val="7030A0"/>
                </a:solidFill>
                <a:latin typeface="Arial" panose="020B0604020202020204" pitchFamily="34" charset="0"/>
                <a:sym typeface="Zawawi" panose="05010101010101010101" pitchFamily="2" charset="2"/>
              </a:rPr>
              <a:t>&amp;مجموع قياسات زوايا المثلث =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sym typeface="Zawawi" panose="05010101010101010101" pitchFamily="2" charset="2"/>
              </a:rPr>
              <a:t>………..</a:t>
            </a:r>
            <a:endParaRPr lang="ar-KW"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043003" y="3993318"/>
            <a:ext cx="847238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KW" sz="2800" b="1" dirty="0">
                <a:solidFill>
                  <a:srgbClr val="7030A0"/>
                </a:solidFill>
                <a:latin typeface="Arial" panose="020B0604020202020204" pitchFamily="34" charset="0"/>
                <a:sym typeface="Zawawi" panose="05010101010101010101" pitchFamily="2" charset="2"/>
              </a:rPr>
              <a:t>&amp;إذا كان المثلث متطابق الضلعين وقياس إحدى زواياه 60 ْ فإن المثلث </a:t>
            </a:r>
          </a:p>
          <a:p>
            <a:pPr algn="r"/>
            <a:endParaRPr lang="ar-KW" sz="2800" b="1" dirty="0">
              <a:solidFill>
                <a:srgbClr val="7030A0"/>
              </a:solidFill>
              <a:latin typeface="Arial" panose="020B0604020202020204" pitchFamily="34" charset="0"/>
              <a:sym typeface="Zawawi" panose="05010101010101010101" pitchFamily="2" charset="2"/>
            </a:endParaRPr>
          </a:p>
          <a:p>
            <a:pPr algn="r"/>
            <a:r>
              <a:rPr lang="ar-KW" sz="2800" b="1" dirty="0">
                <a:solidFill>
                  <a:srgbClr val="7030A0"/>
                </a:solidFill>
                <a:latin typeface="Arial" panose="020B0604020202020204" pitchFamily="34" charset="0"/>
                <a:sym typeface="Zawawi" panose="05010101010101010101" pitchFamily="2" charset="2"/>
              </a:rPr>
              <a:t>يكون متطابق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sym typeface="Zawawi" panose="05010101010101010101" pitchFamily="2" charset="2"/>
              </a:rPr>
              <a:t>………..</a:t>
            </a:r>
            <a:endParaRPr lang="ar-KW"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419598" y="2387866"/>
            <a:ext cx="70957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KW" sz="2800" b="1" dirty="0">
                <a:solidFill>
                  <a:srgbClr val="7030A0"/>
                </a:solidFill>
                <a:latin typeface="Arial" panose="020B0604020202020204" pitchFamily="34" charset="0"/>
                <a:sym typeface="Zawawi" panose="05010101010101010101" pitchFamily="2" charset="2"/>
              </a:rPr>
              <a:t>&amp;الزاويتان المتتامتان مجموع قياسهما =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sym typeface="Zawawi" panose="05010101010101010101" pitchFamily="2" charset="2"/>
              </a:rPr>
              <a:t>………..</a:t>
            </a:r>
            <a:endParaRPr lang="ar-KW"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419599" y="3130088"/>
            <a:ext cx="70957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KW" sz="2800" b="1" dirty="0">
                <a:solidFill>
                  <a:srgbClr val="7030A0"/>
                </a:solidFill>
                <a:latin typeface="Arial" panose="020B0604020202020204" pitchFamily="34" charset="0"/>
                <a:sym typeface="Zawawi" panose="05010101010101010101" pitchFamily="2" charset="2"/>
              </a:rPr>
              <a:t>&amp;الزاويتان المتكاملتان  مجموع قياسهما =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sym typeface="Zawawi" panose="05010101010101010101" pitchFamily="2" charset="2"/>
              </a:rPr>
              <a:t>………..</a:t>
            </a:r>
            <a:endParaRPr lang="ar-KW"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18" name="سحابة 17"/>
          <p:cNvSpPr/>
          <p:nvPr/>
        </p:nvSpPr>
        <p:spPr>
          <a:xfrm>
            <a:off x="4379007" y="652481"/>
            <a:ext cx="2247585" cy="929537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</a:rPr>
              <a:t>المقدمة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4D334770-BA0B-A280-E5F0-DC0AF4445349}"/>
              </a:ext>
            </a:extLst>
          </p:cNvPr>
          <p:cNvGrpSpPr/>
          <p:nvPr/>
        </p:nvGrpSpPr>
        <p:grpSpPr>
          <a:xfrm>
            <a:off x="8348491" y="803621"/>
            <a:ext cx="2556866" cy="1200329"/>
            <a:chOff x="10363852" y="7772"/>
            <a:chExt cx="1736056" cy="1200329"/>
          </a:xfrm>
        </p:grpSpPr>
        <p:sp>
          <p:nvSpPr>
            <p:cNvPr id="20" name="مستطيل: زوايا مستديرة 5">
              <a:extLst>
                <a:ext uri="{FF2B5EF4-FFF2-40B4-BE49-F238E27FC236}">
                  <a16:creationId xmlns:a16="http://schemas.microsoft.com/office/drawing/2014/main" id="{3ADDD57D-9FBC-AD68-5B6A-E56E32375FD7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C8CE4E92-150B-CBAB-598D-7B0D369D5DBB}"/>
                </a:ext>
              </a:extLst>
            </p:cNvPr>
            <p:cNvSpPr txBox="1"/>
            <p:nvPr/>
          </p:nvSpPr>
          <p:spPr>
            <a:xfrm>
              <a:off x="10363852" y="7772"/>
              <a:ext cx="164325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أكمل ما يلي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25E6536-3BFA-DC49-826C-0B584C91396C}"/>
              </a:ext>
            </a:extLst>
          </p:cNvPr>
          <p:cNvSpPr txBox="1"/>
          <p:nvPr/>
        </p:nvSpPr>
        <p:spPr>
          <a:xfrm>
            <a:off x="6285258" y="1492614"/>
            <a:ext cx="1118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180 ْ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  <a:ea typeface="+mn-ea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FCA6A62-2C6F-18A1-1622-B3C58AC4D394}"/>
              </a:ext>
            </a:extLst>
          </p:cNvPr>
          <p:cNvSpPr txBox="1"/>
          <p:nvPr/>
        </p:nvSpPr>
        <p:spPr>
          <a:xfrm>
            <a:off x="5261122" y="2251175"/>
            <a:ext cx="1118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ar-KW" sz="3200" b="1" dirty="0">
                <a:solidFill>
                  <a:srgbClr val="FF0000"/>
                </a:solidFill>
                <a:latin typeface="Georgia"/>
                <a:cs typeface="Arial" panose="020B0604020202020204" pitchFamily="34" charset="0"/>
                <a:sym typeface="Zawawi" panose="05010101010101010101" pitchFamily="2" charset="2"/>
              </a:rPr>
              <a:t>90 ْ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  <a:ea typeface="+mn-ea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9EF51FB-85DC-8A82-D504-585D919A5A6D}"/>
              </a:ext>
            </a:extLst>
          </p:cNvPr>
          <p:cNvSpPr txBox="1"/>
          <p:nvPr/>
        </p:nvSpPr>
        <p:spPr>
          <a:xfrm>
            <a:off x="4419598" y="2999765"/>
            <a:ext cx="1871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ar-KW" sz="3200" b="1" dirty="0">
                <a:solidFill>
                  <a:srgbClr val="FF0000"/>
                </a:solidFill>
                <a:latin typeface="Georgia"/>
                <a:cs typeface="Arial" panose="020B0604020202020204" pitchFamily="34" charset="0"/>
                <a:sym typeface="Zawawi" panose="05010101010101010101" pitchFamily="2" charset="2"/>
              </a:rPr>
              <a:t>180 ْ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  <a:ea typeface="+mn-ea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7C2E8EC-AC66-BEFC-5BAE-66F6D93DD491}"/>
              </a:ext>
            </a:extLst>
          </p:cNvPr>
          <p:cNvSpPr txBox="1"/>
          <p:nvPr/>
        </p:nvSpPr>
        <p:spPr>
          <a:xfrm>
            <a:off x="7279195" y="4685815"/>
            <a:ext cx="273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ar-KW" sz="3200" b="1" dirty="0">
                <a:solidFill>
                  <a:srgbClr val="FF0000"/>
                </a:solidFill>
                <a:latin typeface="Georgia"/>
                <a:cs typeface="Arial" panose="020B0604020202020204" pitchFamily="34" charset="0"/>
                <a:sym typeface="Zawawi" panose="05010101010101010101" pitchFamily="2" charset="2"/>
              </a:rPr>
              <a:t>متطابق الأضلاع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4381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E2D803D5-0944-D79B-986A-ACCE9D7F7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612" y="4878049"/>
            <a:ext cx="2031167" cy="2031167"/>
          </a:xfrm>
          <a:prstGeom prst="rect">
            <a:avLst/>
          </a:prstGeom>
        </p:spPr>
      </p:pic>
      <p:sp>
        <p:nvSpPr>
          <p:cNvPr id="14" name="سحابة 13"/>
          <p:cNvSpPr/>
          <p:nvPr/>
        </p:nvSpPr>
        <p:spPr>
          <a:xfrm>
            <a:off x="9974929" y="207006"/>
            <a:ext cx="1906431" cy="777137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</a:rPr>
              <a:t>العرض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b="84662"/>
          <a:stretch/>
        </p:blipFill>
        <p:spPr>
          <a:xfrm>
            <a:off x="-504412" y="-13194"/>
            <a:ext cx="10398125" cy="942731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D334770-BA0B-A280-E5F0-DC0AF4445349}"/>
              </a:ext>
            </a:extLst>
          </p:cNvPr>
          <p:cNvGrpSpPr/>
          <p:nvPr/>
        </p:nvGrpSpPr>
        <p:grpSpPr>
          <a:xfrm>
            <a:off x="-150201" y="245106"/>
            <a:ext cx="1652943" cy="646331"/>
            <a:chOff x="10446965" y="23650"/>
            <a:chExt cx="1652943" cy="646331"/>
          </a:xfrm>
        </p:grpSpPr>
        <p:sp>
          <p:nvSpPr>
            <p:cNvPr id="18" name="مستطيل: زوايا مستديرة 5">
              <a:extLst>
                <a:ext uri="{FF2B5EF4-FFF2-40B4-BE49-F238E27FC236}">
                  <a16:creationId xmlns:a16="http://schemas.microsoft.com/office/drawing/2014/main" id="{3ADDD57D-9FBC-AD68-5B6A-E56E32375FD7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C8CE4E92-150B-CBAB-598D-7B0D369D5DBB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156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مجموعة 21"/>
          <p:cNvGrpSpPr/>
          <p:nvPr/>
        </p:nvGrpSpPr>
        <p:grpSpPr>
          <a:xfrm>
            <a:off x="1350005" y="1170837"/>
            <a:ext cx="9463506" cy="5421712"/>
            <a:chOff x="3204422" y="929537"/>
            <a:chExt cx="8525679" cy="6084707"/>
          </a:xfrm>
        </p:grpSpPr>
        <p:pic>
          <p:nvPicPr>
            <p:cNvPr id="20" name="صورة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29367" t="14718"/>
            <a:stretch/>
          </p:blipFill>
          <p:spPr>
            <a:xfrm>
              <a:off x="3204422" y="929537"/>
              <a:ext cx="8525679" cy="6084707"/>
            </a:xfrm>
            <a:prstGeom prst="round2DiagRect">
              <a:avLst>
                <a:gd name="adj1" fmla="val 11514"/>
                <a:gd name="adj2" fmla="val 0"/>
              </a:avLst>
            </a:prstGeom>
            <a:ln w="88900" cap="sq">
              <a:solidFill>
                <a:srgbClr val="C000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مستطيل 14"/>
            <p:cNvSpPr/>
            <p:nvPr/>
          </p:nvSpPr>
          <p:spPr>
            <a:xfrm>
              <a:off x="3204422" y="1167245"/>
              <a:ext cx="324286" cy="2603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16371" r="67302" b="48503"/>
          <a:stretch/>
        </p:blipFill>
        <p:spPr>
          <a:xfrm>
            <a:off x="1350005" y="4878049"/>
            <a:ext cx="2700010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739605">
            <a:off x="4537033" y="-534659"/>
            <a:ext cx="3309691" cy="7445183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42830">
            <a:off x="3129329" y="-631043"/>
            <a:ext cx="3309691" cy="7484938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6644297" y="2280825"/>
            <a:ext cx="10508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7030A0"/>
                </a:solidFill>
                <a:latin typeface="Arial" panose="020B0604020202020204" pitchFamily="34" charset="0"/>
                <a:sym typeface="Zawawi" panose="05010101010101010101" pitchFamily="2" charset="2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رموز الرياضيات العربية" panose="02020603050405020304" pitchFamily="18" charset="0"/>
                <a:sym typeface="Zawawi" panose="05010101010101010101" pitchFamily="2" charset="2"/>
              </a:rPr>
              <a:t>h</a:t>
            </a:r>
            <a:r>
              <a:rPr lang="ar-KW" sz="2800" b="1" dirty="0">
                <a:solidFill>
                  <a:srgbClr val="7030A0"/>
                </a:solidFill>
                <a:latin typeface="رموز الرياضيات العربية" panose="02020603050405020304" pitchFamily="18" charset="0"/>
                <a:sym typeface="Zawawi" panose="05010101010101010101" pitchFamily="2" charset="2"/>
              </a:rPr>
              <a:t> جـ</a:t>
            </a:r>
            <a:endParaRPr lang="ar-KW"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28" name="مجموعة 27"/>
          <p:cNvGrpSpPr/>
          <p:nvPr/>
        </p:nvGrpSpPr>
        <p:grpSpPr>
          <a:xfrm>
            <a:off x="7169740" y="3903766"/>
            <a:ext cx="1050887" cy="696918"/>
            <a:chOff x="7169740" y="3903766"/>
            <a:chExt cx="1050887" cy="696918"/>
          </a:xfrm>
        </p:grpSpPr>
        <p:sp>
          <p:nvSpPr>
            <p:cNvPr id="27" name="مربع نص 26"/>
            <p:cNvSpPr txBox="1"/>
            <p:nvPr/>
          </p:nvSpPr>
          <p:spPr>
            <a:xfrm>
              <a:off x="7169740" y="4077464"/>
              <a:ext cx="105088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800" b="1" dirty="0">
                  <a:solidFill>
                    <a:srgbClr val="7030A0"/>
                  </a:solidFill>
                  <a:latin typeface="Arial" panose="020B0604020202020204" pitchFamily="34" charset="0"/>
                  <a:sym typeface="Zawawi" panose="05010101010101010101" pitchFamily="2" charset="2"/>
                </a:rPr>
                <a:t> </a:t>
              </a:r>
              <a:r>
                <a:rPr lang="en-US" sz="2800" b="1" dirty="0">
                  <a:solidFill>
                    <a:srgbClr val="7030A0"/>
                  </a:solidFill>
                  <a:latin typeface="رموز الرياضيات العربية" panose="02020603050405020304" pitchFamily="18" charset="0"/>
                  <a:sym typeface="Zawawi" panose="05010101010101010101" pitchFamily="2" charset="2"/>
                </a:rPr>
                <a:t>h</a:t>
              </a:r>
              <a:r>
                <a:rPr lang="ar-KW" sz="2800" b="1" dirty="0">
                  <a:solidFill>
                    <a:srgbClr val="7030A0"/>
                  </a:solidFill>
                  <a:latin typeface="رموز الرياضيات العربية" panose="02020603050405020304" pitchFamily="18" charset="0"/>
                  <a:sym typeface="Zawawi" panose="05010101010101010101" pitchFamily="2" charset="2"/>
                </a:rPr>
                <a:t> ب د</a:t>
              </a:r>
              <a:endParaRPr lang="ar-KW" sz="2800" b="1" dirty="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مربع نص 22"/>
            <p:cNvSpPr txBox="1"/>
            <p:nvPr/>
          </p:nvSpPr>
          <p:spPr>
            <a:xfrm>
              <a:off x="7277100" y="3903766"/>
              <a:ext cx="58267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400" b="1" dirty="0">
                  <a:solidFill>
                    <a:srgbClr val="003399"/>
                  </a:solidFill>
                </a:rPr>
                <a:t>8</a:t>
              </a: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5239198" y="4067156"/>
            <a:ext cx="10508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7030A0"/>
                </a:solidFill>
                <a:latin typeface="Arial" panose="020B0604020202020204" pitchFamily="34" charset="0"/>
                <a:sym typeface="Zawawi" panose="05010101010101010101" pitchFamily="2" charset="2"/>
              </a:rPr>
              <a:t>60</a:t>
            </a:r>
            <a:endParaRPr lang="ar-KW"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29" name="شكل بيضاوي 28"/>
          <p:cNvSpPr/>
          <p:nvPr/>
        </p:nvSpPr>
        <p:spPr>
          <a:xfrm>
            <a:off x="3397840" y="1532904"/>
            <a:ext cx="107360" cy="107360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4" name="مربع نص 33"/>
          <p:cNvSpPr txBox="1"/>
          <p:nvPr/>
        </p:nvSpPr>
        <p:spPr>
          <a:xfrm>
            <a:off x="5036834" y="4629240"/>
            <a:ext cx="10508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7030A0"/>
                </a:solidFill>
                <a:latin typeface="Arial" panose="020B0604020202020204" pitchFamily="34" charset="0"/>
                <a:sym typeface="Zawawi" panose="05010101010101010101" pitchFamily="2" charset="2"/>
              </a:rPr>
              <a:t>نعم </a:t>
            </a:r>
            <a:endParaRPr lang="ar-KW"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8395431" y="5404704"/>
            <a:ext cx="10508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7030A0"/>
                </a:solidFill>
                <a:latin typeface="Arial" panose="020B0604020202020204" pitchFamily="34" charset="0"/>
                <a:sym typeface="Zawawi" panose="05010101010101010101" pitchFamily="2" charset="2"/>
              </a:rPr>
              <a:t> </a:t>
            </a:r>
            <a:r>
              <a:rPr lang="ar-KW" sz="2800" b="1" dirty="0">
                <a:solidFill>
                  <a:srgbClr val="7030A0"/>
                </a:solidFill>
                <a:latin typeface="رموز الرياضيات العربية" panose="02020603050405020304" pitchFamily="18" charset="0"/>
                <a:sym typeface="Zawawi" panose="05010101010101010101" pitchFamily="2" charset="2"/>
              </a:rPr>
              <a:t>ب د</a:t>
            </a:r>
            <a:endParaRPr lang="ar-KW"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706437" y="5379008"/>
            <a:ext cx="10508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7030A0"/>
                </a:solidFill>
                <a:latin typeface="Arial" panose="020B0604020202020204" pitchFamily="34" charset="0"/>
                <a:sym typeface="Zawawi" panose="05010101010101010101" pitchFamily="2" charset="2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h</a:t>
            </a:r>
            <a:r>
              <a:rPr lang="ar-KW" sz="2800" b="1" dirty="0">
                <a:solidFill>
                  <a:srgbClr val="7030A0"/>
                </a:solidFill>
                <a:latin typeface="رموز الرياضيات العربية" panose="02020603050405020304" pitchFamily="18" charset="0"/>
                <a:sym typeface="Zawawi" panose="05010101010101010101" pitchFamily="2" charset="2"/>
              </a:rPr>
              <a:t> د</a:t>
            </a:r>
            <a:endParaRPr lang="ar-KW"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/>
      <p:bldP spid="30" grpId="0"/>
      <p:bldP spid="29" grpId="0" animBg="1"/>
      <p:bldP spid="34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2D803D5-0944-D79B-986A-ACCE9D7F7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612" y="4878049"/>
            <a:ext cx="2031167" cy="203116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103" t="1689" r="69015" b="66372"/>
          <a:stretch/>
        </p:blipFill>
        <p:spPr>
          <a:xfrm>
            <a:off x="0" y="0"/>
            <a:ext cx="2667000" cy="2400300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2984500" y="121275"/>
            <a:ext cx="8924925" cy="2717800"/>
            <a:chOff x="2844800" y="0"/>
            <a:chExt cx="8924925" cy="2717800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34400" t="15019" b="66561"/>
            <a:stretch/>
          </p:blipFill>
          <p:spPr>
            <a:xfrm>
              <a:off x="5295900" y="0"/>
              <a:ext cx="5854700" cy="1384300"/>
            </a:xfrm>
            <a:prstGeom prst="rect">
              <a:avLst/>
            </a:prstGeom>
          </p:spPr>
        </p:pic>
        <p:pic>
          <p:nvPicPr>
            <p:cNvPr id="5" name="صورة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t="35272" b="43773"/>
            <a:stretch/>
          </p:blipFill>
          <p:spPr>
            <a:xfrm>
              <a:off x="2844800" y="1143000"/>
              <a:ext cx="8924925" cy="1574800"/>
            </a:xfrm>
            <a:prstGeom prst="rect">
              <a:avLst/>
            </a:prstGeom>
          </p:spPr>
        </p:pic>
      </p:grp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55720" b="-1"/>
          <a:stretch/>
        </p:blipFill>
        <p:spPr>
          <a:xfrm>
            <a:off x="2806700" y="3214141"/>
            <a:ext cx="8924925" cy="332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7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47" y="765175"/>
            <a:ext cx="11082337" cy="4460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2D803D5-0944-D79B-986A-ACCE9D7F7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6611" y="5118100"/>
            <a:ext cx="1791116" cy="1791116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4D334770-BA0B-A280-E5F0-DC0AF4445349}"/>
              </a:ext>
            </a:extLst>
          </p:cNvPr>
          <p:cNvGrpSpPr/>
          <p:nvPr/>
        </p:nvGrpSpPr>
        <p:grpSpPr>
          <a:xfrm>
            <a:off x="1030899" y="1032506"/>
            <a:ext cx="1652943" cy="646331"/>
            <a:chOff x="10446965" y="23650"/>
            <a:chExt cx="1652943" cy="646331"/>
          </a:xfrm>
        </p:grpSpPr>
        <p:sp>
          <p:nvSpPr>
            <p:cNvPr id="5" name="مستطيل: زوايا مستديرة 5">
              <a:extLst>
                <a:ext uri="{FF2B5EF4-FFF2-40B4-BE49-F238E27FC236}">
                  <a16:creationId xmlns:a16="http://schemas.microsoft.com/office/drawing/2014/main" id="{3ADDD57D-9FBC-AD68-5B6A-E56E32375FD7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C8CE4E92-150B-CBAB-598D-7B0D369D5DBB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lang="ar-KW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157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B159BBB-7BED-CE3E-7526-F27BEFE531BC}"/>
              </a:ext>
            </a:extLst>
          </p:cNvPr>
          <p:cNvSpPr txBox="1"/>
          <p:nvPr/>
        </p:nvSpPr>
        <p:spPr>
          <a:xfrm>
            <a:off x="8663599" y="4397276"/>
            <a:ext cx="1289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t>10 سم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/>
              <a:ea typeface="+mn-ea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B159BBB-7BED-CE3E-7526-F27BEFE531BC}"/>
              </a:ext>
            </a:extLst>
          </p:cNvPr>
          <p:cNvSpPr txBox="1"/>
          <p:nvPr/>
        </p:nvSpPr>
        <p:spPr>
          <a:xfrm>
            <a:off x="3189899" y="4641070"/>
            <a:ext cx="1289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</a:rPr>
              <a:t>30 ْ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58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b="89097"/>
          <a:stretch/>
        </p:blipFill>
        <p:spPr>
          <a:xfrm>
            <a:off x="469900" y="-63501"/>
            <a:ext cx="11526837" cy="98250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1646" t="46208" r="67838" b="28376"/>
          <a:stretch/>
        </p:blipFill>
        <p:spPr>
          <a:xfrm>
            <a:off x="-162374" y="4418012"/>
            <a:ext cx="2481387" cy="1615580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4D334770-BA0B-A280-E5F0-DC0AF4445349}"/>
              </a:ext>
            </a:extLst>
          </p:cNvPr>
          <p:cNvGrpSpPr/>
          <p:nvPr/>
        </p:nvGrpSpPr>
        <p:grpSpPr>
          <a:xfrm>
            <a:off x="726099" y="155383"/>
            <a:ext cx="1652943" cy="646331"/>
            <a:chOff x="10446965" y="23650"/>
            <a:chExt cx="1652943" cy="646331"/>
          </a:xfrm>
        </p:grpSpPr>
        <p:sp>
          <p:nvSpPr>
            <p:cNvPr id="5" name="مستطيل: زوايا مستديرة 5">
              <a:extLst>
                <a:ext uri="{FF2B5EF4-FFF2-40B4-BE49-F238E27FC236}">
                  <a16:creationId xmlns:a16="http://schemas.microsoft.com/office/drawing/2014/main" id="{3ADDD57D-9FBC-AD68-5B6A-E56E32375FD7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C8CE4E92-150B-CBAB-598D-7B0D369D5DBB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lang="ar-KW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159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/>
          <a:srcRect l="8671" t="11603" r="73571" b="55539"/>
          <a:stretch/>
        </p:blipFill>
        <p:spPr>
          <a:xfrm>
            <a:off x="63500" y="848076"/>
            <a:ext cx="2565400" cy="3710553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2309017" y="1011723"/>
            <a:ext cx="9893301" cy="1110100"/>
            <a:chOff x="2103436" y="1005600"/>
            <a:chExt cx="9893301" cy="1110100"/>
          </a:xfrm>
        </p:grpSpPr>
        <p:pic>
          <p:nvPicPr>
            <p:cNvPr id="8" name="صورة 7"/>
            <p:cNvPicPr>
              <a:picLocks noChangeAspect="1"/>
            </p:cNvPicPr>
            <p:nvPr/>
          </p:nvPicPr>
          <p:blipFill rotWithShape="1">
            <a:blip r:embed="rId2"/>
            <a:srcRect l="31624" t="11182" r="1" b="77469"/>
            <a:stretch/>
          </p:blipFill>
          <p:spPr>
            <a:xfrm>
              <a:off x="4085920" y="1005600"/>
              <a:ext cx="7910817" cy="1026400"/>
            </a:xfrm>
            <a:prstGeom prst="rect">
              <a:avLst/>
            </a:prstGeom>
          </p:spPr>
        </p:pic>
        <p:pic>
          <p:nvPicPr>
            <p:cNvPr id="9" name="صورة 8"/>
            <p:cNvPicPr>
              <a:picLocks noChangeAspect="1"/>
            </p:cNvPicPr>
            <p:nvPr/>
          </p:nvPicPr>
          <p:blipFill rotWithShape="1">
            <a:blip r:embed="rId2"/>
            <a:srcRect l="48120" t="28247" r="32341" b="64311"/>
            <a:stretch/>
          </p:blipFill>
          <p:spPr>
            <a:xfrm>
              <a:off x="2103436" y="1442600"/>
              <a:ext cx="2260600" cy="673100"/>
            </a:xfrm>
            <a:prstGeom prst="rect">
              <a:avLst/>
            </a:prstGeom>
          </p:spPr>
        </p:pic>
        <p:pic>
          <p:nvPicPr>
            <p:cNvPr id="10" name="صورة 9"/>
            <p:cNvPicPr>
              <a:picLocks noChangeAspect="1"/>
            </p:cNvPicPr>
            <p:nvPr/>
          </p:nvPicPr>
          <p:blipFill rotWithShape="1">
            <a:blip r:embed="rId2"/>
            <a:srcRect l="49437" t="23122" r="32122" b="71543"/>
            <a:stretch/>
          </p:blipFill>
          <p:spPr>
            <a:xfrm>
              <a:off x="4229100" y="1549400"/>
              <a:ext cx="2133600" cy="482600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4872652" y="2154039"/>
            <a:ext cx="55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 المثلث س ص ع قائم الزاوية في ص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4D334770-BA0B-A280-E5F0-DC0AF4445349}"/>
              </a:ext>
            </a:extLst>
          </p:cNvPr>
          <p:cNvGrpSpPr/>
          <p:nvPr/>
        </p:nvGrpSpPr>
        <p:grpSpPr>
          <a:xfrm>
            <a:off x="10727123" y="2054487"/>
            <a:ext cx="1685153" cy="646331"/>
            <a:chOff x="10619747" y="7772"/>
            <a:chExt cx="1480161" cy="646331"/>
          </a:xfrm>
        </p:grpSpPr>
        <p:sp>
          <p:nvSpPr>
            <p:cNvPr id="14" name="مستطيل: زوايا مستديرة 5">
              <a:extLst>
                <a:ext uri="{FF2B5EF4-FFF2-40B4-BE49-F238E27FC236}">
                  <a16:creationId xmlns:a16="http://schemas.microsoft.com/office/drawing/2014/main" id="{3ADDD57D-9FBC-AD68-5B6A-E56E32375FD7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8CE4E92-150B-CBAB-598D-7B0D369D5DBB}"/>
                </a:ext>
              </a:extLst>
            </p:cNvPr>
            <p:cNvSpPr txBox="1"/>
            <p:nvPr/>
          </p:nvSpPr>
          <p:spPr>
            <a:xfrm>
              <a:off x="10619747" y="7772"/>
              <a:ext cx="138736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البرهان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2113140" y="1943392"/>
            <a:ext cx="2972238" cy="795422"/>
            <a:chOff x="6845300" y="3240398"/>
            <a:chExt cx="2972238" cy="795422"/>
          </a:xfrm>
        </p:grpSpPr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6F671E09-C431-CAEC-E959-2D8316817B96}"/>
                </a:ext>
              </a:extLst>
            </p:cNvPr>
            <p:cNvSpPr txBox="1"/>
            <p:nvPr/>
          </p:nvSpPr>
          <p:spPr>
            <a:xfrm>
              <a:off x="6845300" y="3451045"/>
              <a:ext cx="2972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eorgia"/>
                  <a:ea typeface="+mn-ea"/>
                  <a:cs typeface="Arial" panose="020B0604020202020204" pitchFamily="34" charset="0"/>
                  <a:sym typeface="Zawawi" panose="05010101010101010101" pitchFamily="2" charset="2"/>
                </a:rPr>
                <a:t>و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R</a:t>
              </a:r>
              <a:r>
                <a:rPr kumimoji="0" lang="ar-KW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 (ع)</a:t>
              </a:r>
              <a:r>
                <a:rPr kumimoji="0" lang="ar-KW" sz="32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 = 60 ْ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17" name="مربع نص 16"/>
            <p:cNvSpPr txBox="1"/>
            <p:nvPr/>
          </p:nvSpPr>
          <p:spPr>
            <a:xfrm>
              <a:off x="8517620" y="3240398"/>
              <a:ext cx="31196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400" b="1" dirty="0">
                  <a:solidFill>
                    <a:srgbClr val="003399"/>
                  </a:solidFill>
                </a:rPr>
                <a:t>8</a:t>
              </a:r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8000999" y="2709132"/>
            <a:ext cx="2423089" cy="809134"/>
            <a:chOff x="6926415" y="3083716"/>
            <a:chExt cx="2972238" cy="809134"/>
          </a:xfrm>
        </p:grpSpPr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6F671E09-C431-CAEC-E959-2D8316817B96}"/>
                </a:ext>
              </a:extLst>
            </p:cNvPr>
            <p:cNvSpPr txBox="1"/>
            <p:nvPr/>
          </p:nvSpPr>
          <p:spPr>
            <a:xfrm>
              <a:off x="6926415" y="3308075"/>
              <a:ext cx="2972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eorgia"/>
                  <a:ea typeface="+mn-ea"/>
                  <a:cs typeface="Arial" panose="020B0604020202020204" pitchFamily="34" charset="0"/>
                  <a:sym typeface="Zawawi" panose="05010101010101010101" pitchFamily="2" charset="2"/>
                </a:rPr>
                <a:t>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R</a:t>
              </a:r>
              <a:r>
                <a:rPr kumimoji="0" lang="ar-KW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 (س)</a:t>
              </a:r>
              <a:r>
                <a:rPr kumimoji="0" lang="ar-KW" sz="32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 =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23" name="مربع نص 22"/>
            <p:cNvSpPr txBox="1"/>
            <p:nvPr/>
          </p:nvSpPr>
          <p:spPr>
            <a:xfrm>
              <a:off x="8256551" y="3083716"/>
              <a:ext cx="31196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400" b="1" dirty="0">
                  <a:solidFill>
                    <a:srgbClr val="003399"/>
                  </a:solidFill>
                </a:rPr>
                <a:t>8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4942747" y="2933490"/>
            <a:ext cx="3423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3200" b="1" noProof="0" dirty="0">
                <a:solidFill>
                  <a:srgbClr val="002060"/>
                </a:solidFill>
                <a:latin typeface="Georgia"/>
                <a:cs typeface="Arial" panose="020B0604020202020204" pitchFamily="34" charset="0"/>
                <a:sym typeface="Zawawi" panose="05010101010101010101" pitchFamily="2" charset="2"/>
              </a:rPr>
              <a:t>90 ْ – 60 ْ = 30 ْ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 rot="19719459">
            <a:off x="1409784" y="1629838"/>
            <a:ext cx="76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2000" b="1" noProof="0" dirty="0">
                <a:solidFill>
                  <a:srgbClr val="5F5F5F"/>
                </a:solidFill>
                <a:latin typeface="Georgia"/>
                <a:cs typeface="Arial" panose="020B0604020202020204" pitchFamily="34" charset="0"/>
                <a:sym typeface="Zawawi" panose="05010101010101010101" pitchFamily="2" charset="2"/>
              </a:rPr>
              <a:t>30 ْ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4849407" y="3494019"/>
            <a:ext cx="559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sym typeface="Zawawi" panose="05010101010101010101" pitchFamily="2" charset="2"/>
              </a:rPr>
              <a:t> </a:t>
            </a:r>
            <a:r>
              <a:rPr lang="ar-KW" sz="3200" b="1" dirty="0">
                <a:solidFill>
                  <a:srgbClr val="002060"/>
                </a:solidFill>
                <a:latin typeface="رموز الرياضيات العربية" panose="02020603050405020304" pitchFamily="18" charset="0"/>
                <a:sym typeface="Zawawi" panose="05010101010101010101" pitchFamily="2" charset="2"/>
              </a:rPr>
              <a:t>المثلث س ص ع </a:t>
            </a:r>
            <a:r>
              <a:rPr lang="ar-KW" sz="3200" b="1" dirty="0" err="1">
                <a:solidFill>
                  <a:srgbClr val="002060"/>
                </a:solidFill>
                <a:latin typeface="رموز الرياضيات العربية" panose="02020603050405020304" pitchFamily="18" charset="0"/>
                <a:sym typeface="Zawawi" panose="05010101010101010101" pitchFamily="2" charset="2"/>
              </a:rPr>
              <a:t>ثلاثيني</a:t>
            </a:r>
            <a:r>
              <a:rPr lang="ar-KW" sz="3200" b="1" dirty="0">
                <a:solidFill>
                  <a:srgbClr val="002060"/>
                </a:solidFill>
                <a:latin typeface="رموز الرياضيات العربية" panose="02020603050405020304" pitchFamily="18" charset="0"/>
                <a:sym typeface="Zawawi" panose="05010101010101010101" pitchFamily="2" charset="2"/>
              </a:rPr>
              <a:t> ستيني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7239000" y="3918579"/>
            <a:ext cx="3231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 </a:t>
            </a:r>
            <a:r>
              <a:rPr lang="ar-KW" sz="3200" b="1" dirty="0">
                <a:solidFill>
                  <a:srgbClr val="00206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ص ع = </a:t>
            </a:r>
            <a:r>
              <a:rPr lang="ar-KW" sz="4400" b="1" dirty="0">
                <a:solidFill>
                  <a:srgbClr val="00206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 </a:t>
            </a:r>
            <a:r>
              <a:rPr lang="ar-KW" sz="3200" b="1" dirty="0">
                <a:solidFill>
                  <a:srgbClr val="00206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س ع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3175000" y="4049112"/>
            <a:ext cx="413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 </a:t>
            </a:r>
            <a:r>
              <a:rPr lang="ar-KW" sz="3200" b="1" dirty="0">
                <a:solidFill>
                  <a:srgbClr val="00206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س ع = 2 × 6 = 12 سم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6511796" y="4559509"/>
            <a:ext cx="55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 المثلث س ص ع قائم الزاوية في ص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  <a:ea typeface="+mn-ea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 rot="17924324">
            <a:off x="-129191" y="2176486"/>
            <a:ext cx="1805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12 ســـــم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/>
            </a:endParaRPr>
          </a:p>
        </p:txBody>
      </p:sp>
      <p:grpSp>
        <p:nvGrpSpPr>
          <p:cNvPr id="37" name="مجموعة 36"/>
          <p:cNvGrpSpPr/>
          <p:nvPr/>
        </p:nvGrpSpPr>
        <p:grpSpPr>
          <a:xfrm>
            <a:off x="3674231" y="4606086"/>
            <a:ext cx="2940345" cy="584775"/>
            <a:chOff x="3599259" y="4842522"/>
            <a:chExt cx="2940345" cy="584775"/>
          </a:xfrm>
        </p:grpSpPr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6F671E09-C431-CAEC-E959-2D8316817B96}"/>
                </a:ext>
              </a:extLst>
            </p:cNvPr>
            <p:cNvSpPr txBox="1"/>
            <p:nvPr/>
          </p:nvSpPr>
          <p:spPr>
            <a:xfrm>
              <a:off x="3599259" y="4842522"/>
              <a:ext cx="2940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/>
                  <a:ea typeface="+mn-ea"/>
                  <a:cs typeface="Arial" panose="020B0604020202020204" pitchFamily="34" charset="0"/>
                  <a:sym typeface="Zawawi" panose="05010101010101010101" pitchFamily="2" charset="2"/>
                </a:rPr>
                <a:t>، و منتصف س ع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endParaRPr>
            </a:p>
          </p:txBody>
        </p:sp>
        <p:cxnSp>
          <p:nvCxnSpPr>
            <p:cNvPr id="36" name="رابط مستقيم 35"/>
            <p:cNvCxnSpPr/>
            <p:nvPr/>
          </p:nvCxnSpPr>
          <p:spPr>
            <a:xfrm flipH="1">
              <a:off x="4097424" y="4974161"/>
              <a:ext cx="60157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8840132" y="4992236"/>
            <a:ext cx="3231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 </a:t>
            </a:r>
            <a:r>
              <a:rPr lang="ar-KW" sz="32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ص و = </a:t>
            </a:r>
            <a:r>
              <a:rPr lang="ar-KW" sz="44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 </a:t>
            </a:r>
            <a:r>
              <a:rPr lang="ar-KW" sz="32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س ع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5093602" y="5022718"/>
            <a:ext cx="3231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 </a:t>
            </a:r>
            <a:r>
              <a:rPr lang="ar-KW" sz="32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ص و = </a:t>
            </a:r>
            <a:r>
              <a:rPr lang="ar-KW" sz="44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 </a:t>
            </a:r>
            <a:r>
              <a:rPr lang="ar-KW" sz="32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× 12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3533705" y="5125041"/>
            <a:ext cx="170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= 6سم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838396" y="2900914"/>
            <a:ext cx="127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6ســـم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781397" y="1884054"/>
            <a:ext cx="127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6ســـم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8254846" y="5761677"/>
            <a:ext cx="4017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 المثلث  ص و س فيه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</a:endParaRPr>
          </a:p>
        </p:txBody>
      </p:sp>
      <p:sp>
        <p:nvSpPr>
          <p:cNvPr id="47" name="شكل حر 46"/>
          <p:cNvSpPr/>
          <p:nvPr/>
        </p:nvSpPr>
        <p:spPr>
          <a:xfrm>
            <a:off x="1206500" y="1244600"/>
            <a:ext cx="825500" cy="2857500"/>
          </a:xfrm>
          <a:custGeom>
            <a:avLst/>
            <a:gdLst>
              <a:gd name="connsiteX0" fmla="*/ 812800 w 825500"/>
              <a:gd name="connsiteY0" fmla="*/ 0 h 2857500"/>
              <a:gd name="connsiteX1" fmla="*/ 825500 w 825500"/>
              <a:gd name="connsiteY1" fmla="*/ 2857500 h 2857500"/>
              <a:gd name="connsiteX2" fmla="*/ 0 w 825500"/>
              <a:gd name="connsiteY2" fmla="*/ 1447800 h 2857500"/>
              <a:gd name="connsiteX3" fmla="*/ 812800 w 825500"/>
              <a:gd name="connsiteY3" fmla="*/ 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500" h="2857500">
                <a:moveTo>
                  <a:pt x="812800" y="0"/>
                </a:moveTo>
                <a:cubicBezTo>
                  <a:pt x="817033" y="952500"/>
                  <a:pt x="821267" y="1905000"/>
                  <a:pt x="825500" y="2857500"/>
                </a:cubicBezTo>
                <a:lnTo>
                  <a:pt x="0" y="1447800"/>
                </a:lnTo>
                <a:lnTo>
                  <a:pt x="812800" y="0"/>
                </a:lnTo>
                <a:close/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5566137" y="5760645"/>
            <a:ext cx="3493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و س = و ص = 6سم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1790784" y="5755260"/>
            <a:ext cx="4291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فهو مثلث متطابق الضلعين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  <a:ea typeface="+mn-ea"/>
            </a:endParaRPr>
          </a:p>
        </p:txBody>
      </p:sp>
      <p:grpSp>
        <p:nvGrpSpPr>
          <p:cNvPr id="51" name="مجموعة 50"/>
          <p:cNvGrpSpPr/>
          <p:nvPr/>
        </p:nvGrpSpPr>
        <p:grpSpPr>
          <a:xfrm>
            <a:off x="5681415" y="6125682"/>
            <a:ext cx="6638390" cy="713416"/>
            <a:chOff x="8848875" y="3257068"/>
            <a:chExt cx="2972238" cy="713416"/>
          </a:xfrm>
        </p:grpSpPr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6F671E09-C431-CAEC-E959-2D8316817B96}"/>
                </a:ext>
              </a:extLst>
            </p:cNvPr>
            <p:cNvSpPr txBox="1"/>
            <p:nvPr/>
          </p:nvSpPr>
          <p:spPr>
            <a:xfrm>
              <a:off x="8848875" y="3385709"/>
              <a:ext cx="2972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kumimoji="0" lang="ar-KW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/>
                  <a:ea typeface="+mn-ea"/>
                  <a:cs typeface="Arial" panose="020B0604020202020204" pitchFamily="34" charset="0"/>
                  <a:sym typeface="Zawawi" panose="05010101010101010101" pitchFamily="2" charset="2"/>
                </a:rPr>
                <a:t>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R</a:t>
              </a:r>
              <a:r>
                <a:rPr kumimoji="0" lang="ar-KW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 (</a:t>
              </a:r>
              <a:r>
                <a:rPr kumimoji="0" lang="ar-KW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وص</a:t>
              </a:r>
              <a:r>
                <a:rPr kumimoji="0" lang="ar-KW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 س)</a:t>
              </a:r>
              <a:r>
                <a:rPr kumimoji="0" lang="ar-KW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 =</a:t>
              </a:r>
              <a:r>
                <a:rPr lang="ar-KW" sz="32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 (</a:t>
              </a:r>
              <a:r>
                <a:rPr lang="ar-KW" sz="3200" b="1" dirty="0" err="1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وس</a:t>
              </a:r>
              <a:r>
                <a:rPr lang="ar-KW" sz="3200" b="1" dirty="0"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 ص) = </a:t>
              </a:r>
              <a:r>
                <a:rPr kumimoji="0" lang="ar-KW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30 ْ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53" name="مربع نص 52"/>
            <p:cNvSpPr txBox="1"/>
            <p:nvPr/>
          </p:nvSpPr>
          <p:spPr>
            <a:xfrm>
              <a:off x="10952032" y="3257068"/>
              <a:ext cx="31196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400" b="1" dirty="0"/>
                <a:t>8</a:t>
              </a:r>
            </a:p>
          </p:txBody>
        </p:sp>
        <p:sp>
          <p:nvSpPr>
            <p:cNvPr id="54" name="مربع نص 53"/>
            <p:cNvSpPr txBox="1"/>
            <p:nvPr/>
          </p:nvSpPr>
          <p:spPr>
            <a:xfrm>
              <a:off x="10079599" y="3265858"/>
              <a:ext cx="31196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400" b="1" dirty="0"/>
                <a:t>8</a:t>
              </a:r>
            </a:p>
          </p:txBody>
        </p:sp>
      </p:grp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2081575" y="4125624"/>
            <a:ext cx="1289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cs typeface="Arial" panose="020B0604020202020204" pitchFamily="34" charset="0"/>
                <a:sym typeface="Zawawi" panose="05010101010101010101" pitchFamily="2" charset="2"/>
              </a:rPr>
              <a:t>(نتيجة)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2160411" y="5164734"/>
            <a:ext cx="1289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cs typeface="Arial" panose="020B0604020202020204" pitchFamily="34" charset="0"/>
                <a:sym typeface="Zawawi" panose="05010101010101010101" pitchFamily="2" charset="2"/>
              </a:rPr>
              <a:t>(نظرية)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3175000" y="6307969"/>
            <a:ext cx="2782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Georgia"/>
                <a:cs typeface="Arial" panose="020B0604020202020204" pitchFamily="34" charset="0"/>
                <a:sym typeface="Zawawi" panose="05010101010101010101" pitchFamily="2" charset="2"/>
              </a:rPr>
              <a:t>(هل</a:t>
            </a:r>
            <a:r>
              <a:rPr kumimoji="0" lang="ar-KW" sz="2800" b="1" i="0" u="none" strike="noStrike" kern="120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Georgia"/>
                <a:cs typeface="Arial" panose="020B0604020202020204" pitchFamily="34" charset="0"/>
                <a:sym typeface="Zawawi" panose="05010101010101010101" pitchFamily="2" charset="2"/>
              </a:rPr>
              <a:t> يوجد حل آخر ؟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Georgia"/>
                <a:cs typeface="Arial" panose="020B0604020202020204" pitchFamily="34" charset="0"/>
                <a:sym typeface="Zawawi" panose="05010101010101010101" pitchFamily="2" charset="2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4289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  <p:bldP spid="29" grpId="0"/>
      <p:bldP spid="30" grpId="0"/>
      <p:bldP spid="31" grpId="0"/>
      <p:bldP spid="32" grpId="0"/>
      <p:bldP spid="34" grpId="0"/>
      <p:bldP spid="38" grpId="0"/>
      <p:bldP spid="39" grpId="0"/>
      <p:bldP spid="41" grpId="0"/>
      <p:bldP spid="42" grpId="0"/>
      <p:bldP spid="43" grpId="0"/>
      <p:bldP spid="44" grpId="0"/>
      <p:bldP spid="47" grpId="0" animBg="1"/>
      <p:bldP spid="48" grpId="0"/>
      <p:bldP spid="49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b="89097"/>
          <a:stretch/>
        </p:blipFill>
        <p:spPr>
          <a:xfrm>
            <a:off x="469900" y="-63501"/>
            <a:ext cx="11526837" cy="982501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4D334770-BA0B-A280-E5F0-DC0AF4445349}"/>
              </a:ext>
            </a:extLst>
          </p:cNvPr>
          <p:cNvGrpSpPr/>
          <p:nvPr/>
        </p:nvGrpSpPr>
        <p:grpSpPr>
          <a:xfrm>
            <a:off x="726099" y="155383"/>
            <a:ext cx="1652943" cy="646331"/>
            <a:chOff x="10446965" y="23650"/>
            <a:chExt cx="1652943" cy="646331"/>
          </a:xfrm>
        </p:grpSpPr>
        <p:sp>
          <p:nvSpPr>
            <p:cNvPr id="4" name="مستطيل: زوايا مستديرة 5">
              <a:extLst>
                <a:ext uri="{FF2B5EF4-FFF2-40B4-BE49-F238E27FC236}">
                  <a16:creationId xmlns:a16="http://schemas.microsoft.com/office/drawing/2014/main" id="{3ADDD57D-9FBC-AD68-5B6A-E56E32375FD7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C8CE4E92-150B-CBAB-598D-7B0D369D5DBB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lang="ar-KW" sz="3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160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919000"/>
            <a:ext cx="11346655" cy="5792493"/>
          </a:xfrm>
          <a:prstGeom prst="snip2DiagRect">
            <a:avLst>
              <a:gd name="adj1" fmla="val 0"/>
              <a:gd name="adj2" fmla="val 723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6783285" y="3779748"/>
            <a:ext cx="450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 المثلث</a:t>
            </a:r>
            <a:r>
              <a:rPr kumimoji="0" lang="ar-KW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h</a:t>
            </a:r>
            <a:r>
              <a:rPr kumimoji="0" lang="ar-KW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 </a:t>
            </a:r>
            <a:r>
              <a:rPr lang="ar-KW" sz="2800" b="1" dirty="0">
                <a:solidFill>
                  <a:srgbClr val="002060"/>
                </a:solidFill>
                <a:latin typeface="Georgia"/>
                <a:cs typeface="Arial" panose="020B0604020202020204" pitchFamily="34" charset="0"/>
                <a:sym typeface="Zawawi" panose="05010101010101010101" pitchFamily="2" charset="2"/>
              </a:rPr>
              <a:t>ب جـ 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قائم الزاوية في </a:t>
            </a:r>
            <a:r>
              <a:rPr lang="ar-KW" sz="2800" b="1" dirty="0">
                <a:solidFill>
                  <a:srgbClr val="002060"/>
                </a:solidFill>
                <a:latin typeface="Georgia"/>
                <a:cs typeface="Arial" panose="020B0604020202020204" pitchFamily="34" charset="0"/>
                <a:sym typeface="Zawawi" panose="05010101010101010101" pitchFamily="2" charset="2"/>
              </a:rPr>
              <a:t>ب</a:t>
            </a: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/>
              <a:ea typeface="+mn-ea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3994225" y="3579693"/>
            <a:ext cx="2972238" cy="712683"/>
            <a:chOff x="7861300" y="3250990"/>
            <a:chExt cx="2972238" cy="712683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6F671E09-C431-CAEC-E959-2D8316817B96}"/>
                </a:ext>
              </a:extLst>
            </p:cNvPr>
            <p:cNvSpPr txBox="1"/>
            <p:nvPr/>
          </p:nvSpPr>
          <p:spPr>
            <a:xfrm>
              <a:off x="7861300" y="3440453"/>
              <a:ext cx="2972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Georgia"/>
                  <a:cs typeface="Arial" panose="020B0604020202020204" pitchFamily="34" charset="0"/>
                  <a:sym typeface="Zawawi" panose="05010101010101010101" pitchFamily="2" charset="2"/>
                </a:rPr>
                <a:t>و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R</a:t>
              </a:r>
              <a:r>
                <a: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 (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h</a:t>
              </a:r>
              <a:r>
                <a:rPr kumimoji="0" lang="ar-KW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)</a:t>
              </a:r>
              <a:r>
                <a:rPr kumimoji="0" lang="ar-KW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 = 30 ْ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9661723" y="3250990"/>
              <a:ext cx="3119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000" b="1" dirty="0">
                  <a:solidFill>
                    <a:srgbClr val="003399"/>
                  </a:solidFill>
                </a:rPr>
                <a:t>8</a:t>
              </a:r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6814326" y="4302968"/>
            <a:ext cx="444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sym typeface="Zawawi" panose="05010101010101010101" pitchFamily="2" charset="2"/>
              </a:rPr>
              <a:t> </a:t>
            </a:r>
            <a:r>
              <a:rPr lang="ar-KW" sz="2800" b="1" dirty="0">
                <a:solidFill>
                  <a:srgbClr val="002060"/>
                </a:solidFill>
                <a:latin typeface="رموز الرياضيات العربية" panose="02020603050405020304" pitchFamily="18" charset="0"/>
                <a:sym typeface="Zawawi" panose="05010101010101010101" pitchFamily="2" charset="2"/>
              </a:rPr>
              <a:t>المثلث </a:t>
            </a:r>
            <a:r>
              <a:rPr lang="en-US" sz="2800" b="1" dirty="0">
                <a:solidFill>
                  <a:srgbClr val="00206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h</a:t>
            </a:r>
            <a:r>
              <a:rPr lang="ar-KW" sz="2800" b="1" dirty="0">
                <a:solidFill>
                  <a:srgbClr val="00206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 </a:t>
            </a:r>
            <a:r>
              <a:rPr lang="ar-KW" sz="2800" b="1" dirty="0">
                <a:solidFill>
                  <a:srgbClr val="002060"/>
                </a:solidFill>
                <a:sym typeface="Zawawi" panose="05010101010101010101" pitchFamily="2" charset="2"/>
              </a:rPr>
              <a:t>ب جـ </a:t>
            </a:r>
            <a:r>
              <a:rPr lang="ar-KW" sz="2800" b="1" dirty="0" err="1">
                <a:solidFill>
                  <a:srgbClr val="002060"/>
                </a:solidFill>
                <a:latin typeface="رموز الرياضيات العربية" panose="02020603050405020304" pitchFamily="18" charset="0"/>
                <a:sym typeface="Zawawi" panose="05010101010101010101" pitchFamily="2" charset="2"/>
              </a:rPr>
              <a:t>ثلاثيني</a:t>
            </a:r>
            <a:r>
              <a:rPr lang="ar-KW" sz="2800" b="1" dirty="0">
                <a:solidFill>
                  <a:srgbClr val="002060"/>
                </a:solidFill>
                <a:latin typeface="رموز الرياضيات العربية" panose="02020603050405020304" pitchFamily="18" charset="0"/>
                <a:sym typeface="Zawawi" panose="05010101010101010101" pitchFamily="2" charset="2"/>
              </a:rPr>
              <a:t> ستيني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7979250" y="4765297"/>
            <a:ext cx="3231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sym typeface="Zawawi" panose="05010101010101010101" pitchFamily="2" charset="2"/>
              </a:rPr>
              <a:t> </a:t>
            </a:r>
            <a:r>
              <a:rPr lang="ar-KW" sz="2800" b="1" dirty="0">
                <a:solidFill>
                  <a:srgbClr val="002060"/>
                </a:solidFill>
                <a:latin typeface="رموز الرياضيات العربية" panose="02020603050405020304" pitchFamily="18" charset="0"/>
                <a:sym typeface="Zawawi" panose="05010101010101010101" pitchFamily="2" charset="2"/>
              </a:rPr>
              <a:t>ب جـ = </a:t>
            </a:r>
            <a:r>
              <a:rPr lang="ar-KW" sz="4000" b="1" dirty="0">
                <a:solidFill>
                  <a:srgbClr val="002060"/>
                </a:solidFill>
                <a:latin typeface="رموز الرياضيات العربية" panose="02020603050405020304" pitchFamily="18" charset="0"/>
                <a:sym typeface="Zawawi" panose="05010101010101010101" pitchFamily="2" charset="2"/>
              </a:rPr>
              <a:t> </a:t>
            </a:r>
            <a:r>
              <a:rPr lang="en-US" sz="2800" b="1" dirty="0">
                <a:solidFill>
                  <a:srgbClr val="00206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h</a:t>
            </a:r>
            <a:r>
              <a:rPr lang="ar-KW" sz="2800" b="1" dirty="0">
                <a:solidFill>
                  <a:srgbClr val="00206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 </a:t>
            </a:r>
            <a:r>
              <a:rPr lang="ar-KW" sz="2800" b="1" dirty="0">
                <a:solidFill>
                  <a:srgbClr val="002060"/>
                </a:solidFill>
                <a:latin typeface="رموز الرياضيات العربية" panose="02020603050405020304" pitchFamily="18" charset="0"/>
                <a:sym typeface="Zawawi" panose="05010101010101010101" pitchFamily="2" charset="2"/>
              </a:rPr>
              <a:t>جـ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6262659" y="2625338"/>
            <a:ext cx="5063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 المثلث </a:t>
            </a:r>
            <a:r>
              <a:rPr lang="en-US" sz="32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h</a:t>
            </a:r>
            <a:r>
              <a:rPr lang="ar-KW" sz="32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 </a:t>
            </a:r>
            <a:r>
              <a:rPr lang="ar-KW" sz="3200" b="1" dirty="0">
                <a:solidFill>
                  <a:srgbClr val="FF0000"/>
                </a:solidFill>
                <a:sym typeface="Zawawi" panose="05010101010101010101" pitchFamily="2" charset="2"/>
              </a:rPr>
              <a:t>ب جـ </a:t>
            </a: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  <a:cs typeface="Arial" panose="020B0604020202020204" pitchFamily="34" charset="0"/>
                <a:sym typeface="Zawawi" panose="05010101010101010101" pitchFamily="2" charset="2"/>
              </a:rPr>
              <a:t>قائم الزاوية في ب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  <a:ea typeface="+mn-ea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3542296" y="2594561"/>
            <a:ext cx="2940345" cy="584775"/>
            <a:chOff x="3599259" y="4842522"/>
            <a:chExt cx="2940345" cy="584775"/>
          </a:xfrm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6F671E09-C431-CAEC-E959-2D8316817B96}"/>
                </a:ext>
              </a:extLst>
            </p:cNvPr>
            <p:cNvSpPr txBox="1"/>
            <p:nvPr/>
          </p:nvSpPr>
          <p:spPr>
            <a:xfrm>
              <a:off x="3599259" y="4842522"/>
              <a:ext cx="2940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kumimoji="0" lang="ar-KW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eorgia"/>
                  <a:ea typeface="+mn-ea"/>
                  <a:cs typeface="Arial" panose="020B0604020202020204" pitchFamily="34" charset="0"/>
                  <a:sym typeface="Zawawi" panose="05010101010101010101" pitchFamily="2" charset="2"/>
                </a:rPr>
                <a:t>، د منتصف </a:t>
              </a:r>
              <a:r>
                <a:rPr lang="en-US" sz="3200" b="1" dirty="0">
                  <a:solidFill>
                    <a:srgbClr val="FF00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h</a:t>
              </a:r>
              <a:r>
                <a:rPr lang="ar-KW" sz="3200" b="1" dirty="0">
                  <a:solidFill>
                    <a:srgbClr val="FF0000"/>
                  </a:solidFill>
                  <a:latin typeface="رموز الرياضيات العربية" panose="02020603050405020304" pitchFamily="18" charset="0"/>
                  <a:cs typeface="رموز الرياضيات العربية" panose="02020603050405020304" pitchFamily="18" charset="0"/>
                  <a:sym typeface="Zawawi" panose="05010101010101010101" pitchFamily="2" charset="2"/>
                </a:rPr>
                <a:t> </a:t>
              </a:r>
              <a:r>
                <a:rPr lang="ar-KW" sz="3200" b="1" dirty="0">
                  <a:solidFill>
                    <a:srgbClr val="FF0000"/>
                  </a:solidFill>
                  <a:sym typeface="Zawawi" panose="05010101010101010101" pitchFamily="2" charset="2"/>
                </a:rPr>
                <a:t>جـ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endParaRPr>
            </a:p>
          </p:txBody>
        </p:sp>
        <p:cxnSp>
          <p:nvCxnSpPr>
            <p:cNvPr id="16" name="رابط مستقيم 15"/>
            <p:cNvCxnSpPr/>
            <p:nvPr/>
          </p:nvCxnSpPr>
          <p:spPr>
            <a:xfrm flipH="1">
              <a:off x="4211724" y="4881699"/>
              <a:ext cx="60157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8103263" y="3058065"/>
            <a:ext cx="3231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sym typeface="Zawawi" panose="05010101010101010101" pitchFamily="2" charset="2"/>
              </a:rPr>
              <a:t> </a:t>
            </a:r>
            <a:r>
              <a:rPr lang="ar-KW" sz="32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sym typeface="Zawawi" panose="05010101010101010101" pitchFamily="2" charset="2"/>
              </a:rPr>
              <a:t>ب د = </a:t>
            </a:r>
            <a:r>
              <a:rPr lang="ar-KW" sz="44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sym typeface="Zawawi" panose="05010101010101010101" pitchFamily="2" charset="2"/>
              </a:rPr>
              <a:t> </a:t>
            </a:r>
            <a:r>
              <a:rPr lang="en-US" sz="32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h</a:t>
            </a:r>
            <a:r>
              <a:rPr lang="ar-KW" sz="3200" b="1" dirty="0">
                <a:solidFill>
                  <a:srgbClr val="FF000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  <a:sym typeface="Zawawi" panose="05010101010101010101" pitchFamily="2" charset="2"/>
              </a:rPr>
              <a:t> </a:t>
            </a:r>
            <a:r>
              <a:rPr lang="ar-KW" sz="3200" b="1" dirty="0">
                <a:solidFill>
                  <a:srgbClr val="FF0000"/>
                </a:solidFill>
                <a:sym typeface="Zawawi" panose="05010101010101010101" pitchFamily="2" charset="2"/>
              </a:rPr>
              <a:t>جـ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7303911" y="3196431"/>
            <a:ext cx="1289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cs typeface="Arial" panose="020B0604020202020204" pitchFamily="34" charset="0"/>
                <a:sym typeface="Zawawi" panose="05010101010101010101" pitchFamily="2" charset="2"/>
              </a:rPr>
              <a:t>(نظرية)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3662540" y="3147100"/>
            <a:ext cx="3120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cs typeface="Arial" panose="020B0604020202020204" pitchFamily="34" charset="0"/>
                <a:sym typeface="Zawawi" panose="05010101010101010101" pitchFamily="2" charset="2"/>
              </a:rPr>
              <a:t>(فإن ب د = جـ د 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</a:endParaRPr>
          </a:p>
        </p:txBody>
      </p:sp>
      <p:cxnSp>
        <p:nvCxnSpPr>
          <p:cNvPr id="21" name="رابط كسهم مستقيم 20"/>
          <p:cNvCxnSpPr/>
          <p:nvPr/>
        </p:nvCxnSpPr>
        <p:spPr>
          <a:xfrm flipH="1">
            <a:off x="2768600" y="3492500"/>
            <a:ext cx="1386161" cy="0"/>
          </a:xfrm>
          <a:prstGeom prst="straightConnector1">
            <a:avLst/>
          </a:prstGeom>
          <a:ln w="381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1921674" y="3147100"/>
            <a:ext cx="9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sym typeface="Zawawi" panose="05010101010101010101" pitchFamily="2" charset="2"/>
              </a:rPr>
              <a:t>(1)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7478200" y="4826853"/>
            <a:ext cx="1289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cs typeface="Arial" panose="020B0604020202020204" pitchFamily="34" charset="0"/>
                <a:sym typeface="Zawawi" panose="05010101010101010101" pitchFamily="2" charset="2"/>
              </a:rPr>
              <a:t>(نتيجة)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4624896" y="4763175"/>
            <a:ext cx="3120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  <a:cs typeface="Arial" panose="020B0604020202020204" pitchFamily="34" charset="0"/>
                <a:sym typeface="Zawawi" panose="05010101010101010101" pitchFamily="2" charset="2"/>
              </a:rPr>
              <a:t>(فإن ب جـ = جـ د 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"/>
            </a:endParaRPr>
          </a:p>
        </p:txBody>
      </p:sp>
      <p:cxnSp>
        <p:nvCxnSpPr>
          <p:cNvPr id="25" name="رابط كسهم مستقيم 24"/>
          <p:cNvCxnSpPr/>
          <p:nvPr/>
        </p:nvCxnSpPr>
        <p:spPr>
          <a:xfrm flipH="1">
            <a:off x="3730956" y="5108575"/>
            <a:ext cx="1386161" cy="0"/>
          </a:xfrm>
          <a:prstGeom prst="straightConnector1">
            <a:avLst/>
          </a:prstGeom>
          <a:ln w="381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2884030" y="4763175"/>
            <a:ext cx="9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sym typeface="Zawawi" panose="05010101010101010101" pitchFamily="2" charset="2"/>
              </a:rPr>
              <a:t>(2)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7607300" y="5420413"/>
            <a:ext cx="365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3200" b="1" dirty="0">
                <a:solidFill>
                  <a:srgbClr val="CC6600"/>
                </a:solidFill>
                <a:latin typeface="Georgia"/>
                <a:cs typeface="Arial" panose="020B0604020202020204" pitchFamily="34" charset="0"/>
                <a:sym typeface="Zawawi" panose="05010101010101010101" pitchFamily="2" charset="2"/>
              </a:rPr>
              <a:t>من (1) ، (2) ينتج أن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4407902" y="5460479"/>
            <a:ext cx="365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3200" b="1" dirty="0">
                <a:solidFill>
                  <a:srgbClr val="CC6600"/>
                </a:solidFill>
                <a:latin typeface="Georgia"/>
                <a:cs typeface="Arial" panose="020B0604020202020204" pitchFamily="34" charset="0"/>
                <a:sym typeface="Zawawi" panose="05010101010101010101" pitchFamily="2" charset="2"/>
              </a:rPr>
              <a:t>ب د = جـ د = ب جـ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F671E09-C431-CAEC-E959-2D8316817B96}"/>
              </a:ext>
            </a:extLst>
          </p:cNvPr>
          <p:cNvSpPr txBox="1"/>
          <p:nvPr/>
        </p:nvSpPr>
        <p:spPr>
          <a:xfrm>
            <a:off x="5676900" y="5966571"/>
            <a:ext cx="5371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3200" b="1" dirty="0">
                <a:solidFill>
                  <a:srgbClr val="CC6600"/>
                </a:solidFill>
                <a:latin typeface="Georgia"/>
                <a:cs typeface="Arial" panose="020B0604020202020204" pitchFamily="34" charset="0"/>
                <a:sym typeface="Zawawi" panose="05010101010101010101" pitchFamily="2" charset="2"/>
              </a:rPr>
              <a:t> المثلث ب د جـ متطابق الأضلاع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01330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7" grpId="0"/>
      <p:bldP spid="18" grpId="0"/>
      <p:bldP spid="19" grpId="0"/>
      <p:bldP spid="22" grpId="0"/>
      <p:bldP spid="23" grpId="0"/>
      <p:bldP spid="24" grpId="0"/>
      <p:bldP spid="26" grpId="0"/>
      <p:bldP spid="27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632" y="2618170"/>
            <a:ext cx="11334246" cy="2885649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8604A94-4773-42E3-1C5B-6EE9F853EAC4}"/>
              </a:ext>
            </a:extLst>
          </p:cNvPr>
          <p:cNvGrpSpPr/>
          <p:nvPr/>
        </p:nvGrpSpPr>
        <p:grpSpPr>
          <a:xfrm>
            <a:off x="8044777" y="44284"/>
            <a:ext cx="4062101" cy="835356"/>
            <a:chOff x="10878572" y="-79963"/>
            <a:chExt cx="1255571" cy="774101"/>
          </a:xfrm>
        </p:grpSpPr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F589274F-BDF9-FBEA-605F-4C9752D0DC87}"/>
                </a:ext>
              </a:extLst>
            </p:cNvPr>
            <p:cNvSpPr/>
            <p:nvPr/>
          </p:nvSpPr>
          <p:spPr>
            <a:xfrm>
              <a:off x="11086038" y="-29420"/>
              <a:ext cx="1048105" cy="72355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88BCDBF1-7447-18E3-7483-D55878E2966D}"/>
                </a:ext>
              </a:extLst>
            </p:cNvPr>
            <p:cNvSpPr txBox="1"/>
            <p:nvPr/>
          </p:nvSpPr>
          <p:spPr>
            <a:xfrm>
              <a:off x="10878572" y="-79963"/>
              <a:ext cx="1243347" cy="713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الخاتمة والتقييم</a:t>
              </a:r>
              <a:endPara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28E2B487-A32D-8CC2-6177-282E2AFF3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11" y="946021"/>
            <a:ext cx="10616119" cy="749068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C0E098E-1FA3-FF72-5F7D-4090C39F1B5F}"/>
              </a:ext>
            </a:extLst>
          </p:cNvPr>
          <p:cNvGrpSpPr/>
          <p:nvPr/>
        </p:nvGrpSpPr>
        <p:grpSpPr>
          <a:xfrm>
            <a:off x="615588" y="299690"/>
            <a:ext cx="1652943" cy="646331"/>
            <a:chOff x="10446965" y="23650"/>
            <a:chExt cx="1652943" cy="646331"/>
          </a:xfrm>
        </p:grpSpPr>
        <p:sp>
          <p:nvSpPr>
            <p:cNvPr id="15" name="مستطيل: زوايا مستديرة 5">
              <a:extLst>
                <a:ext uri="{FF2B5EF4-FFF2-40B4-BE49-F238E27FC236}">
                  <a16:creationId xmlns:a16="http://schemas.microsoft.com/office/drawing/2014/main" id="{59B76112-2181-25DF-08C4-C515E4C3CE81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8CDACBA6-6B34-D8D6-FF2B-7D036D2292D1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198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4F52118E-CFCC-5E4E-1F7E-4721E4E4C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3818" y="5170739"/>
            <a:ext cx="1637172" cy="163717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4839620-354D-AC2B-E608-00861FED2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7740" y="1650405"/>
            <a:ext cx="3236626" cy="795671"/>
          </a:xfrm>
          <a:prstGeom prst="rect">
            <a:avLst/>
          </a:prstGeom>
        </p:spPr>
      </p:pic>
      <p:sp>
        <p:nvSpPr>
          <p:cNvPr id="6" name="شكل حر 5"/>
          <p:cNvSpPr/>
          <p:nvPr/>
        </p:nvSpPr>
        <p:spPr>
          <a:xfrm>
            <a:off x="7303882" y="4315293"/>
            <a:ext cx="388116" cy="346318"/>
          </a:xfrm>
          <a:custGeom>
            <a:avLst/>
            <a:gdLst>
              <a:gd name="connsiteX0" fmla="*/ 417250 w 443883"/>
              <a:gd name="connsiteY0" fmla="*/ 8878 h 443884"/>
              <a:gd name="connsiteX1" fmla="*/ 346229 w 443883"/>
              <a:gd name="connsiteY1" fmla="*/ 0 h 443884"/>
              <a:gd name="connsiteX2" fmla="*/ 35510 w 443883"/>
              <a:gd name="connsiteY2" fmla="*/ 0 h 443884"/>
              <a:gd name="connsiteX3" fmla="*/ 0 w 443883"/>
              <a:gd name="connsiteY3" fmla="*/ 53266 h 443884"/>
              <a:gd name="connsiteX4" fmla="*/ 0 w 443883"/>
              <a:gd name="connsiteY4" fmla="*/ 363985 h 443884"/>
              <a:gd name="connsiteX5" fmla="*/ 35510 w 443883"/>
              <a:gd name="connsiteY5" fmla="*/ 435006 h 443884"/>
              <a:gd name="connsiteX6" fmla="*/ 213064 w 443883"/>
              <a:gd name="connsiteY6" fmla="*/ 443884 h 443884"/>
              <a:gd name="connsiteX7" fmla="*/ 408372 w 443883"/>
              <a:gd name="connsiteY7" fmla="*/ 435006 h 443884"/>
              <a:gd name="connsiteX8" fmla="*/ 443883 w 443883"/>
              <a:gd name="connsiteY8" fmla="*/ 381740 h 443884"/>
              <a:gd name="connsiteX9" fmla="*/ 435005 w 443883"/>
              <a:gd name="connsiteY9" fmla="*/ 257453 h 443884"/>
              <a:gd name="connsiteX10" fmla="*/ 435005 w 443883"/>
              <a:gd name="connsiteY10" fmla="*/ 133165 h 443884"/>
              <a:gd name="connsiteX11" fmla="*/ 417250 w 443883"/>
              <a:gd name="connsiteY11" fmla="*/ 8878 h 44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3883" h="443884">
                <a:moveTo>
                  <a:pt x="417250" y="8878"/>
                </a:moveTo>
                <a:lnTo>
                  <a:pt x="346229" y="0"/>
                </a:lnTo>
                <a:lnTo>
                  <a:pt x="35510" y="0"/>
                </a:lnTo>
                <a:lnTo>
                  <a:pt x="0" y="53266"/>
                </a:lnTo>
                <a:lnTo>
                  <a:pt x="0" y="363985"/>
                </a:lnTo>
                <a:lnTo>
                  <a:pt x="35510" y="435006"/>
                </a:lnTo>
                <a:lnTo>
                  <a:pt x="213064" y="443884"/>
                </a:lnTo>
                <a:lnTo>
                  <a:pt x="408372" y="435006"/>
                </a:lnTo>
                <a:lnTo>
                  <a:pt x="443883" y="381740"/>
                </a:lnTo>
                <a:lnTo>
                  <a:pt x="435005" y="257453"/>
                </a:lnTo>
                <a:lnTo>
                  <a:pt x="435005" y="133165"/>
                </a:lnTo>
                <a:lnTo>
                  <a:pt x="417250" y="8878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408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تكامل">
  <a:themeElements>
    <a:clrScheme name="تكامل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1985</TotalTime>
  <Words>384</Words>
  <Application>Microsoft Office PowerPoint</Application>
  <PresentationFormat>شاشة عريضة</PresentationFormat>
  <Paragraphs>86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10</vt:i4>
      </vt:variant>
    </vt:vector>
  </HeadingPairs>
  <TitlesOfParts>
    <vt:vector size="27" baseType="lpstr">
      <vt:lpstr>AF_Taif Normal</vt:lpstr>
      <vt:lpstr>Arial</vt:lpstr>
      <vt:lpstr>Calibri</vt:lpstr>
      <vt:lpstr>Calibri Light</vt:lpstr>
      <vt:lpstr>Garamond</vt:lpstr>
      <vt:lpstr>Georgia</vt:lpstr>
      <vt:lpstr>Trebuchet MS</vt:lpstr>
      <vt:lpstr>Tw Cen MT</vt:lpstr>
      <vt:lpstr>Tw Cen MT Condensed</vt:lpstr>
      <vt:lpstr>Wingdings 2</vt:lpstr>
      <vt:lpstr>Wingdings 3</vt:lpstr>
      <vt:lpstr>Zawawi</vt:lpstr>
      <vt:lpstr>رموز الرياضيات العربية</vt:lpstr>
      <vt:lpstr>Office Theme</vt:lpstr>
      <vt:lpstr>عضوي</vt:lpstr>
      <vt:lpstr>1_حضري</vt:lpstr>
      <vt:lpstr>تكامل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ElHelale</dc:creator>
  <cp:lastModifiedBy>محمود عبدالعزيز عبدالجواد احمد</cp:lastModifiedBy>
  <cp:revision>268</cp:revision>
  <dcterms:created xsi:type="dcterms:W3CDTF">2020-04-20T13:20:02Z</dcterms:created>
  <dcterms:modified xsi:type="dcterms:W3CDTF">2026-03-11T14:47:51Z</dcterms:modified>
</cp:coreProperties>
</file>