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58" r:id="rId4"/>
    <p:sldId id="276" r:id="rId5"/>
    <p:sldId id="278" r:id="rId6"/>
    <p:sldId id="277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82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083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02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78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358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5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558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600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46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669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540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782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3D368-37BC-47BF-B6A8-78B9DFEB9A4A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B829B-8D22-438F-BF5B-95A03FE85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39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76" y="183260"/>
            <a:ext cx="11684190" cy="655586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78804" y="588655"/>
            <a:ext cx="439415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ar-KW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التحليل والمعادلات</a:t>
            </a:r>
            <a:endParaRPr lang="en-US" sz="6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plified Arabic" panose="02020603050405020304" pitchFamily="18" charset="-78"/>
              <a:ea typeface="Times New Roman" panose="02020603050405020304" pitchFamily="18" charset="0"/>
              <a:cs typeface="AGA Kaleelah Regular" pitchFamily="2" charset="-78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78804" y="5192893"/>
            <a:ext cx="6282489" cy="14465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r>
              <a:rPr lang="ar-KW" sz="4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( </a:t>
            </a:r>
            <a:r>
              <a:rPr lang="ar-KW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2-3 </a:t>
            </a:r>
            <a:r>
              <a:rPr lang="ar-KW" sz="4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) تحليل الحدودية الثلاثية </a:t>
            </a:r>
            <a:r>
              <a:rPr lang="ar-KW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ح2</a:t>
            </a:r>
            <a:endParaRPr lang="ar-KW" sz="4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plified Arabic" panose="02020603050405020304" pitchFamily="18" charset="-78"/>
              <a:ea typeface="Times New Roman" panose="02020603050405020304" pitchFamily="18" charset="0"/>
              <a:cs typeface="AGA Kaleelah Regular" pitchFamily="2" charset="-78"/>
            </a:endParaRPr>
          </a:p>
          <a:p>
            <a:pPr algn="ctr" rtl="1"/>
            <a:r>
              <a:rPr lang="ar-KW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أس</a:t>
            </a:r>
            <a:r>
              <a:rPr lang="ar-KW" sz="4400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2</a:t>
            </a:r>
            <a:r>
              <a:rPr lang="ar-KW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 </a:t>
            </a:r>
            <a:r>
              <a:rPr lang="ar-KW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+ ب س + جـ</a:t>
            </a:r>
            <a:endParaRPr lang="en-US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plified Arabic" panose="02020603050405020304" pitchFamily="18" charset="-78"/>
              <a:ea typeface="Times New Roman" panose="02020603050405020304" pitchFamily="18" charset="0"/>
              <a:cs typeface="AGA Kaleelah Regula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6188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046061" y="459009"/>
            <a:ext cx="272222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4400" dirty="0">
                <a:solidFill>
                  <a:srgbClr val="0070C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بداية </a:t>
            </a:r>
            <a:r>
              <a:rPr lang="ar-KW" sz="4400" dirty="0" smtClean="0">
                <a:solidFill>
                  <a:srgbClr val="0070C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الدرس :</a:t>
            </a:r>
            <a:endParaRPr lang="en-US" sz="4400" dirty="0"/>
          </a:p>
        </p:txBody>
      </p:sp>
      <p:sp>
        <p:nvSpPr>
          <p:cNvPr id="6" name="Rectangle 5"/>
          <p:cNvSpPr/>
          <p:nvPr/>
        </p:nvSpPr>
        <p:spPr>
          <a:xfrm>
            <a:off x="7518399" y="1082405"/>
            <a:ext cx="39212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l-Mujahed Gift 1" pitchFamily="2" charset="-78"/>
              </a:rPr>
              <a:t>حلل بإخراج العامل المشترك الأكبر</a:t>
            </a:r>
            <a:r>
              <a:rPr lang="ar-KW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l-Mujahed Gift 1" pitchFamily="2" charset="-78"/>
              </a:rPr>
              <a:t>:</a:t>
            </a:r>
            <a:endParaRPr lang="en-US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Times New Roman" panose="02020603050405020304" pitchFamily="18" charset="0"/>
              <a:cs typeface="Al-Mujahed Gift 1" pitchFamily="2" charset="-78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026245" y="2290576"/>
            <a:ext cx="4863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6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( أ ) 42 ص</a:t>
            </a:r>
            <a:r>
              <a:rPr lang="ar-KW" sz="3600" b="1" baseline="30000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2</a:t>
            </a:r>
            <a:r>
              <a:rPr lang="ar-KW" sz="36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 + 32 ص + </a:t>
            </a:r>
            <a:r>
              <a:rPr lang="ar-KW" sz="36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6</a:t>
            </a:r>
          </a:p>
        </p:txBody>
      </p:sp>
      <p:sp>
        <p:nvSpPr>
          <p:cNvPr id="2" name="Rectangle 1"/>
          <p:cNvSpPr/>
          <p:nvPr/>
        </p:nvSpPr>
        <p:spPr>
          <a:xfrm>
            <a:off x="4812771" y="3966710"/>
            <a:ext cx="607730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SA" sz="40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(ب) 21 ف</a:t>
            </a:r>
            <a:r>
              <a:rPr lang="ar-SA" sz="4000" b="1" baseline="30000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3</a:t>
            </a:r>
            <a:r>
              <a:rPr lang="ar-SA" sz="40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 – 70 ف</a:t>
            </a:r>
            <a:r>
              <a:rPr lang="ar-SA" sz="4000" b="1" baseline="30000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2</a:t>
            </a:r>
            <a:r>
              <a:rPr lang="ar-SA" sz="4000" b="1" dirty="0">
                <a:solidFill>
                  <a:srgbClr val="C00000"/>
                </a:solidFill>
                <a:ea typeface="Times New Roman" panose="02020603050405020304" pitchFamily="18" charset="0"/>
                <a:cs typeface="Simplified Arabic" panose="02020603050405020304" pitchFamily="18" charset="-78"/>
              </a:rPr>
              <a:t> + 49 ف</a:t>
            </a:r>
            <a:endParaRPr lang="ar-KW" sz="4000" b="1" dirty="0">
              <a:solidFill>
                <a:srgbClr val="C00000"/>
              </a:solidFill>
              <a:ea typeface="Times New Roman" panose="02020603050405020304" pitchFamily="18" charset="0"/>
              <a:cs typeface="Simplified Arabic" panose="02020603050405020304" pitchFamily="18" charset="-78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30729" y="2867033"/>
            <a:ext cx="46955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200" b="1" dirty="0">
                <a:ea typeface="Calibri" panose="020F0502020204030204" pitchFamily="34" charset="0"/>
                <a:cs typeface="Simplified Arabic" panose="02020603050405020304" pitchFamily="18" charset="-78"/>
              </a:rPr>
              <a:t> 2 ( 21 ص</a:t>
            </a:r>
            <a:r>
              <a:rPr lang="ar-KW" sz="3200" b="1" baseline="30000" dirty="0">
                <a:ea typeface="Calibri" panose="020F0502020204030204" pitchFamily="34" charset="0"/>
                <a:cs typeface="Simplified Arabic" panose="02020603050405020304" pitchFamily="18" charset="-78"/>
              </a:rPr>
              <a:t>2</a:t>
            </a:r>
            <a:r>
              <a:rPr lang="ar-KW" sz="3200" b="1" dirty="0">
                <a:ea typeface="Calibri" panose="020F0502020204030204" pitchFamily="34" charset="0"/>
                <a:cs typeface="Simplified Arabic" panose="02020603050405020304" pitchFamily="18" charset="-78"/>
              </a:rPr>
              <a:t> + 16 ص + 3 )</a:t>
            </a:r>
            <a:endParaRPr lang="ar-KW" sz="3200" dirty="0"/>
          </a:p>
        </p:txBody>
      </p:sp>
      <p:sp>
        <p:nvSpPr>
          <p:cNvPr id="9" name="Rectangle 8"/>
          <p:cNvSpPr/>
          <p:nvPr/>
        </p:nvSpPr>
        <p:spPr>
          <a:xfrm>
            <a:off x="1330729" y="5013976"/>
            <a:ext cx="44262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rtl="1"/>
            <a:r>
              <a:rPr lang="ar-SA" sz="3200" b="1" dirty="0">
                <a:ea typeface="Calibri" panose="020F0502020204030204" pitchFamily="34" charset="0"/>
                <a:cs typeface="Simplified Arabic" panose="02020603050405020304" pitchFamily="18" charset="-78"/>
              </a:rPr>
              <a:t>7 ف ( 3 ف</a:t>
            </a:r>
            <a:r>
              <a:rPr lang="ar-SA" sz="3200" b="1" baseline="30000" dirty="0">
                <a:ea typeface="Calibri" panose="020F0502020204030204" pitchFamily="34" charset="0"/>
                <a:cs typeface="Simplified Arabic" panose="02020603050405020304" pitchFamily="18" charset="-78"/>
              </a:rPr>
              <a:t>2</a:t>
            </a:r>
            <a:r>
              <a:rPr lang="ar-SA" sz="3200" b="1" dirty="0">
                <a:ea typeface="Calibri" panose="020F0502020204030204" pitchFamily="34" charset="0"/>
                <a:cs typeface="Simplified Arabic" panose="02020603050405020304" pitchFamily="18" charset="-78"/>
              </a:rPr>
              <a:t> – 10 ف + 7 )</a:t>
            </a:r>
            <a:endParaRPr lang="ar-KW" sz="3200" dirty="0"/>
          </a:p>
        </p:txBody>
      </p:sp>
    </p:spTree>
    <p:extLst>
      <p:ext uri="{BB962C8B-B14F-4D97-AF65-F5344CB8AC3E}">
        <p14:creationId xmlns:p14="http://schemas.microsoft.com/office/powerpoint/2010/main" val="55098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2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8829348" y="459009"/>
            <a:ext cx="28344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4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عرض الدرس :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8829348" y="1228450"/>
            <a:ext cx="25747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2800" dirty="0" smtClean="0">
                <a:solidFill>
                  <a:srgbClr val="00206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مثال (2) </a:t>
            </a:r>
            <a:r>
              <a:rPr lang="ar-KW" sz="2800" dirty="0">
                <a:solidFill>
                  <a:srgbClr val="00206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صفحة </a:t>
            </a:r>
            <a:r>
              <a:rPr lang="ar-KW" sz="2800" dirty="0" smtClean="0">
                <a:solidFill>
                  <a:srgbClr val="00206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(84)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347578" y="1207015"/>
            <a:ext cx="24817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l-Mujahed Gift 1" pitchFamily="2" charset="-78"/>
              </a:rPr>
              <a:t>حلل تحليلا تاما :</a:t>
            </a:r>
            <a:endParaRPr lang="en-US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Times New Roman" panose="02020603050405020304" pitchFamily="18" charset="0"/>
              <a:cs typeface="Al-Mujahed Gift 1" pitchFamily="2" charset="-78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9429" y="1758396"/>
            <a:ext cx="4341881" cy="644378"/>
          </a:xfrm>
          <a:prstGeom prst="rect">
            <a:avLst/>
          </a:prstGeom>
        </p:spPr>
      </p:pic>
      <p:pic>
        <p:nvPicPr>
          <p:cNvPr id="16" name="Picture 15"/>
          <p:cNvPicPr/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" b="2377"/>
          <a:stretch/>
        </p:blipFill>
        <p:spPr bwMode="auto">
          <a:xfrm>
            <a:off x="5586984" y="2680942"/>
            <a:ext cx="5653613" cy="9583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98483" y="3553116"/>
            <a:ext cx="5742114" cy="1265771"/>
          </a:xfrm>
          <a:prstGeom prst="rect">
            <a:avLst/>
          </a:prstGeom>
        </p:spPr>
      </p:pic>
      <p:pic>
        <p:nvPicPr>
          <p:cNvPr id="19" name="Picture 18"/>
          <p:cNvPicPr/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32"/>
          <a:stretch/>
        </p:blipFill>
        <p:spPr bwMode="auto">
          <a:xfrm>
            <a:off x="1438910" y="2805111"/>
            <a:ext cx="3187954" cy="18217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/>
          <p:cNvPicPr/>
          <p:nvPr/>
        </p:nvPicPr>
        <p:blipFill>
          <a:blip r:embed="rId6"/>
          <a:stretch>
            <a:fillRect/>
          </a:stretch>
        </p:blipFill>
        <p:spPr>
          <a:xfrm>
            <a:off x="3036479" y="5127733"/>
            <a:ext cx="5792869" cy="424119"/>
          </a:xfrm>
          <a:prstGeom prst="rect">
            <a:avLst/>
          </a:prstGeom>
        </p:spPr>
      </p:pic>
      <p:pic>
        <p:nvPicPr>
          <p:cNvPr id="25" name="Picture 24"/>
          <p:cNvPicPr/>
          <p:nvPr/>
        </p:nvPicPr>
        <p:blipFill>
          <a:blip r:embed="rId7"/>
          <a:stretch>
            <a:fillRect/>
          </a:stretch>
        </p:blipFill>
        <p:spPr>
          <a:xfrm>
            <a:off x="2792872" y="5691250"/>
            <a:ext cx="6260989" cy="38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1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6828" y="1228450"/>
            <a:ext cx="2266950" cy="6286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829348" y="459009"/>
            <a:ext cx="28344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4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عرض الدرس :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923" y="1997891"/>
            <a:ext cx="8763961" cy="367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62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8829348" y="459009"/>
            <a:ext cx="28344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4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عرض الدرس :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007101" y="1500240"/>
            <a:ext cx="56444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200" dirty="0" smtClean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تمارين ذاتية ( 5 ، 6 ، 7 ، 8 ) </a:t>
            </a:r>
            <a:r>
              <a:rPr lang="ar-KW" sz="3200" dirty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صفحة </a:t>
            </a:r>
            <a:r>
              <a:rPr lang="ar-KW" sz="3200" dirty="0" smtClean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(85)</a:t>
            </a:r>
            <a:endParaRPr lang="en-US" sz="3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9348" y="2085015"/>
            <a:ext cx="3420000" cy="5440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7944" y="2085015"/>
            <a:ext cx="3378212" cy="58159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2500" y="4356673"/>
            <a:ext cx="3556848" cy="51530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2200" y="4356673"/>
            <a:ext cx="3418508" cy="54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28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867" y="752589"/>
            <a:ext cx="10501315" cy="216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3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21039" y="602088"/>
            <a:ext cx="3305402" cy="9417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1000"/>
              </a:spcAft>
            </a:pPr>
            <a:r>
              <a:rPr lang="ar-KW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GA Dimnah Regular" pitchFamily="2" charset="-78"/>
              </a:rPr>
              <a:t>الخاتمة والتقييم :</a:t>
            </a:r>
            <a:endParaRPr lang="en-US" sz="4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Times New Roman" panose="02020603050405020304" pitchFamily="18" charset="0"/>
              <a:cs typeface="AGA Dimnah Regular" pitchFamily="2" charset="-78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90702" y="959109"/>
            <a:ext cx="52886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rtl="1"/>
            <a:r>
              <a:rPr lang="ar-KW" sz="3200" dirty="0" smtClean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تمارين ذاتية ( 20 - 23 ) </a:t>
            </a:r>
            <a:r>
              <a:rPr lang="ar-KW" sz="3200" dirty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صفحة </a:t>
            </a:r>
            <a:r>
              <a:rPr lang="ar-KW" sz="3200" dirty="0" smtClean="0">
                <a:solidFill>
                  <a:srgbClr val="C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AGA Kaleelah Regular" pitchFamily="2" charset="-78"/>
              </a:rPr>
              <a:t>(112)</a:t>
            </a:r>
            <a:endParaRPr lang="en-US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5239" y="1901380"/>
            <a:ext cx="8810625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96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1130</TotalTime>
  <Words>117</Words>
  <Application>Microsoft Office PowerPoint</Application>
  <PresentationFormat>Widescreen</PresentationFormat>
  <Paragraphs>17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AGA Dimnah Regular</vt:lpstr>
      <vt:lpstr>AGA Kaleelah Regular</vt:lpstr>
      <vt:lpstr>Al-Mujahed Gift 1</vt:lpstr>
      <vt:lpstr>Arial</vt:lpstr>
      <vt:lpstr>Calibri</vt:lpstr>
      <vt:lpstr>Calibri Light</vt:lpstr>
      <vt:lpstr>Simplified Arabic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Ahmed AlHussaini</dc:creator>
  <cp:keywords>MidNight</cp:keywords>
  <cp:lastModifiedBy>USER</cp:lastModifiedBy>
  <cp:revision>123</cp:revision>
  <dcterms:created xsi:type="dcterms:W3CDTF">2019-08-30T19:33:53Z</dcterms:created>
  <dcterms:modified xsi:type="dcterms:W3CDTF">2025-10-10T22:28:25Z</dcterms:modified>
</cp:coreProperties>
</file>