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67" r:id="rId3"/>
    <p:sldId id="273" r:id="rId4"/>
    <p:sldId id="269" r:id="rId5"/>
    <p:sldId id="270" r:id="rId6"/>
    <p:sldId id="274" r:id="rId7"/>
    <p:sldId id="280" r:id="rId8"/>
    <p:sldId id="279" r:id="rId9"/>
    <p:sldId id="289" r:id="rId10"/>
    <p:sldId id="281" r:id="rId11"/>
    <p:sldId id="284" r:id="rId12"/>
    <p:sldId id="283" r:id="rId13"/>
    <p:sldId id="321" r:id="rId14"/>
    <p:sldId id="322" r:id="rId15"/>
    <p:sldId id="323" r:id="rId16"/>
    <p:sldId id="288" r:id="rId17"/>
    <p:sldId id="276" r:id="rId18"/>
    <p:sldId id="275" r:id="rId19"/>
    <p:sldId id="277" r:id="rId20"/>
    <p:sldId id="272" r:id="rId21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4E6977-490B-46E1-B5F2-C45F7CEC0F5F}" type="datetimeFigureOut">
              <a:rPr lang="ar-KW" smtClean="0"/>
              <a:t>01/09/1444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2687D6-6CE3-420E-8D3E-32345BE939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42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1A9B1-F499-4F1D-813C-2B35DB9DA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7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1A9B1-F499-4F1D-813C-2B35DB9DA3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46BB-3687-430C-A460-124A4FA628C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9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35D-396D-4D2A-BB8B-E3866FFD7DAB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9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BE7C-34CC-455D-ADDA-674E8A47BAD2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5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BE-1178-43E9-BEFF-95983D8256FE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3188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8743-6490-49D0-A928-235297FE0323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697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27F-28C9-4A38-ABB5-2D592E5B290B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9120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37F9-F812-46F7-A99C-9E3613B4E3DB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1194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02CE-E5CD-4AF6-9FBA-1ECB72B5E7A0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3787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6DE7-356D-4900-A900-1B8D02F7AD49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1500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8636-33D2-4327-B4DE-985ACAAE9660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936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D07-37A7-4244-9308-BBFC00FDF582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4860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034E-CA5F-41A5-A9CC-A28552E3F0AA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81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3319-1740-4E4B-A553-4E2772D72650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5003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7A0-8ECF-4D88-AA1A-1A6797893E6A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460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BE23A-D96C-4AB8-BF14-FC07AC51C338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067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7F33-B475-426E-9166-AF2DBC803B6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A316A-1888-41FF-A8B6-C8E35494B869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E96D-6728-41B4-B831-DB36AF897E06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7BAC-5169-4678-829D-FE8D4B155B64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9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5A7B-0D8C-490D-9949-10F4C0CFC594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5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DD82-FE7F-4959-A2B1-F8B44B01200A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659E-3E86-4565-8069-24ACAF7E7ED5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356E-0431-44E7-A7F6-7657E9677B66}" type="datetime8">
              <a:rPr lang="ar-KW" smtClean="0">
                <a:solidFill>
                  <a:prstClr val="black">
                    <a:tint val="75000"/>
                  </a:prstClr>
                </a:solidFill>
              </a:rPr>
              <a:t>22 آذار، 23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CB39-EACE-4B37-9FEF-0E10DBEB3B82}" type="datetime8">
              <a:rPr lang="ar-KW" smtClean="0"/>
              <a:t>22 آذار، 23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1886-234F-43F4-B39E-956BA2EF084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797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ar-K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مستطيل ذو زاوية واحدة مخدوشة 1"/>
          <p:cNvSpPr/>
          <p:nvPr/>
        </p:nvSpPr>
        <p:spPr>
          <a:xfrm>
            <a:off x="1676400" y="304800"/>
            <a:ext cx="6019800" cy="6858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1" anchor="ctr"/>
          <a:lstStyle/>
          <a:p>
            <a:pPr algn="ctr"/>
            <a:r>
              <a:rPr lang="ar-KW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حالات تعيين المستوى في الفضاء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89154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6387" y="1211630"/>
            <a:ext cx="8380413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KW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 ثلاث نقاط ليست على </a:t>
            </a:r>
            <a:r>
              <a:rPr lang="ar-KW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إستقامة</a:t>
            </a:r>
            <a:r>
              <a:rPr lang="ar-KW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واحدة تعين مستويا واحدا فقط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33600" y="1925050"/>
            <a:ext cx="4267200" cy="1281238"/>
            <a:chOff x="0" y="1488"/>
            <a:chExt cx="2688" cy="1200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0" y="1488"/>
              <a:ext cx="2688" cy="1200"/>
            </a:xfrm>
            <a:prstGeom prst="parallelogram">
              <a:avLst>
                <a:gd name="adj" fmla="val 56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0" y="214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7030A0"/>
                  </a:solidFill>
                  <a:latin typeface="Barakat" pitchFamily="2" charset="0"/>
                  <a:cs typeface="Times New Roman" pitchFamily="18" charset="0"/>
                </a:rPr>
                <a:t>G</a:t>
              </a:r>
              <a:r>
                <a:rPr lang="ar-KW" sz="4000" b="1" dirty="0">
                  <a:solidFill>
                    <a:schemeClr val="bg2"/>
                  </a:solidFill>
                  <a:latin typeface="Barakat" pitchFamily="2" charset="0"/>
                  <a:cs typeface="Times New Roman" pitchFamily="18" charset="0"/>
                </a:rPr>
                <a:t>  </a:t>
              </a:r>
              <a:endParaRPr lang="en-US" sz="4000" b="1" dirty="0">
                <a:solidFill>
                  <a:schemeClr val="bg2"/>
                </a:solidFill>
                <a:latin typeface="Barakat" pitchFamily="2" charset="0"/>
                <a:cs typeface="Times New Roman" pitchFamily="18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590800" y="2590215"/>
            <a:ext cx="685800" cy="519113"/>
            <a:chOff x="519" y="1899"/>
            <a:chExt cx="432" cy="327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19" y="189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238171" y="2671174"/>
            <a:ext cx="685800" cy="523874"/>
            <a:chOff x="1366" y="2253"/>
            <a:chExt cx="432" cy="330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66" y="2253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728" y="239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4795838" y="1939341"/>
            <a:ext cx="690562" cy="519112"/>
            <a:chOff x="1677" y="1489"/>
            <a:chExt cx="435" cy="327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677" y="148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064" y="163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</p:grpSp>
      <p:sp>
        <p:nvSpPr>
          <p:cNvPr id="20" name="شكل بيضاوي 19"/>
          <p:cNvSpPr/>
          <p:nvPr/>
        </p:nvSpPr>
        <p:spPr>
          <a:xfrm>
            <a:off x="8915400" y="386873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990600" y="3563937"/>
            <a:ext cx="7848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KW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 مستقيم و نقطة خارجة عنه يعينان مستويا وحيدا فقط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452687" y="4541837"/>
            <a:ext cx="4176713" cy="1935163"/>
            <a:chOff x="567" y="845"/>
            <a:chExt cx="2631" cy="1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flipV="1">
              <a:off x="567" y="845"/>
              <a:ext cx="2631" cy="1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7 h 21600"/>
                <a:gd name="T14" fmla="*/ 17101 w 21600"/>
                <a:gd name="T15" fmla="*/ 17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611" y="1622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>
                  <a:latin typeface="Barakat" pitchFamily="2" charset="0"/>
                  <a:cs typeface="Times New Roman" pitchFamily="18" charset="0"/>
                  <a:sym typeface="Symbol" pitchFamily="18" charset="2"/>
                </a:rPr>
                <a:t></a:t>
              </a:r>
              <a:endParaRPr lang="en-US" sz="4000" b="1" dirty="0">
                <a:solidFill>
                  <a:schemeClr val="bg2"/>
                </a:solidFill>
                <a:latin typeface="Barakat" pitchFamily="2" charset="0"/>
                <a:cs typeface="Times New Roman" pitchFamily="18" charset="0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4611687" y="4829174"/>
            <a:ext cx="647700" cy="457200"/>
            <a:chOff x="1927" y="1026"/>
            <a:chExt cx="408" cy="288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73" y="1117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927" y="1026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 A</a:t>
              </a:r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4645341" y="5850391"/>
            <a:ext cx="544196" cy="518817"/>
            <a:chOff x="821" y="911"/>
            <a:chExt cx="510" cy="551"/>
          </a:xfrm>
        </p:grpSpPr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821" y="911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579085" y="5850259"/>
            <a:ext cx="607152" cy="518817"/>
            <a:chOff x="762" y="894"/>
            <a:chExt cx="569" cy="551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762" y="894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7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99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5591175" cy="67627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1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أوضاع مستقيم و مستو في الفضاء</a:t>
            </a:r>
            <a:endParaRPr lang="en-US" sz="31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387762" y="2063750"/>
            <a:ext cx="4546438" cy="1155700"/>
            <a:chOff x="45" y="753"/>
            <a:chExt cx="2065" cy="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9" name="AutoShape 22"/>
            <p:cNvSpPr>
              <a:spLocks noChangeArrowheads="1"/>
            </p:cNvSpPr>
            <p:nvPr/>
          </p:nvSpPr>
          <p:spPr bwMode="auto">
            <a:xfrm>
              <a:off x="68" y="753"/>
              <a:ext cx="2042" cy="728"/>
            </a:xfrm>
            <a:prstGeom prst="parallelogram">
              <a:avLst>
                <a:gd name="adj" fmla="val 7012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5" y="1117"/>
                  <a:ext cx="45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oMath>
                    </m:oMathPara>
                  </a14:m>
                  <a:endParaRPr lang="en-US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 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" y="1117"/>
                  <a:ext cx="453" cy="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5"/>
              <p:cNvSpPr txBox="1">
                <a:spLocks noChangeArrowheads="1"/>
              </p:cNvSpPr>
              <p:nvPr/>
            </p:nvSpPr>
            <p:spPr bwMode="auto">
              <a:xfrm>
                <a:off x="3830637" y="1219200"/>
                <a:ext cx="817563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4000" i="1">
                          <a:latin typeface="Cambria Math"/>
                          <a:ea typeface="Cambria Math"/>
                        </a:rPr>
                        <m:t>ℓ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637" y="1219200"/>
                <a:ext cx="817563" cy="701675"/>
              </a:xfrm>
              <a:prstGeom prst="rect">
                <a:avLst/>
              </a:prstGeom>
              <a:blipFill rotWithShape="1">
                <a:blip r:embed="rId3"/>
                <a:stretch>
                  <a:fillRect t="-16522" r="-22222" b="-365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3678238" y="2310825"/>
            <a:ext cx="817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hlink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4697412" y="4419600"/>
            <a:ext cx="3380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نقطة مشتركة واحدة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2387940" y="5065931"/>
            <a:ext cx="45172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3200" b="1" dirty="0">
                <a:latin typeface="Tahoma" pitchFamily="34" charset="0"/>
              </a:rPr>
              <a:t>        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المستقيم يقطع المستوى </a:t>
            </a:r>
          </a:p>
        </p:txBody>
      </p:sp>
      <p:sp>
        <p:nvSpPr>
          <p:cNvPr id="53" name="شكل بيضاوي 52"/>
          <p:cNvSpPr/>
          <p:nvPr/>
        </p:nvSpPr>
        <p:spPr>
          <a:xfrm>
            <a:off x="8244114" y="4476175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endParaRPr lang="ar-KW" b="1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>
                <a:off x="3177656" y="5773817"/>
                <a:ext cx="3733800" cy="6873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∩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ar-KW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656" y="5773817"/>
                <a:ext cx="3733800" cy="687304"/>
              </a:xfrm>
              <a:prstGeom prst="rect">
                <a:avLst/>
              </a:prstGeom>
              <a:blipFill>
                <a:blip r:embed="rId4"/>
                <a:stretch>
                  <a:fillRect b="-2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مجموعة 7"/>
          <p:cNvGrpSpPr/>
          <p:nvPr/>
        </p:nvGrpSpPr>
        <p:grpSpPr>
          <a:xfrm>
            <a:off x="4517346" y="1382712"/>
            <a:ext cx="11112" cy="3113088"/>
            <a:chOff x="1828800" y="1462087"/>
            <a:chExt cx="11112" cy="3113088"/>
          </a:xfrm>
        </p:grpSpPr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828800" y="3276600"/>
              <a:ext cx="0" cy="129857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KW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1828800" y="1462087"/>
              <a:ext cx="0" cy="11922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KW"/>
            </a:p>
          </p:txBody>
        </p:sp>
        <p:cxnSp>
          <p:nvCxnSpPr>
            <p:cNvPr id="4" name="رابط مستقيم 3"/>
            <p:cNvCxnSpPr/>
            <p:nvPr/>
          </p:nvCxnSpPr>
          <p:spPr>
            <a:xfrm>
              <a:off x="1829026" y="2695574"/>
              <a:ext cx="10886" cy="555625"/>
            </a:xfrm>
            <a:prstGeom prst="line">
              <a:avLst/>
            </a:prstGeom>
            <a:ln w="508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9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  <p:bldP spid="44" grpId="0"/>
      <p:bldP spid="51" grpId="0"/>
      <p:bldP spid="52" grpId="0"/>
      <p:bldP spid="5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5591175" cy="67627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6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أوضاع مستقيم و مستو في الفضاء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771609" y="1676400"/>
            <a:ext cx="5075347" cy="1880468"/>
            <a:chOff x="3719" y="753"/>
            <a:chExt cx="1951" cy="770"/>
          </a:xfrm>
          <a:solidFill>
            <a:srgbClr val="00B0F0">
              <a:alpha val="21000"/>
            </a:srgbClr>
          </a:solidFill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 flipV="1">
              <a:off x="3788" y="753"/>
              <a:ext cx="1882" cy="7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495 h 21600"/>
                <a:gd name="T14" fmla="*/ 17101 w 21600"/>
                <a:gd name="T15" fmla="*/ 171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KW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719" y="1309"/>
                  <a:ext cx="453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oMath>
                    </m:oMathPara>
                  </a14:m>
                  <a:endParaRPr lang="en-US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9" y="1309"/>
                  <a:ext cx="453" cy="21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3048096" y="1600738"/>
            <a:ext cx="2362685" cy="1828186"/>
            <a:chOff x="3651" y="631"/>
            <a:chExt cx="1825" cy="1384"/>
          </a:xfrm>
        </p:grpSpPr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>
              <a:off x="3651" y="919"/>
              <a:ext cx="1825" cy="109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KW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946" y="631"/>
                  <a:ext cx="450" cy="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lvl="0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4000" i="1">
                            <a:latin typeface="Cambria Math"/>
                            <a:ea typeface="Cambria Math"/>
                          </a:rPr>
                          <m:t>ℓ</m:t>
                        </m:r>
                      </m:oMath>
                    </m:oMathPara>
                  </a14:m>
                  <a:endParaRPr lang="en-US" sz="4000" dirty="0">
                    <a:solidFill>
                      <a:srgbClr val="0000FF"/>
                    </a:solidFill>
                    <a:latin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46" y="631"/>
                  <a:ext cx="450" cy="5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6379" r="-52083" b="-353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2097458" y="3810000"/>
            <a:ext cx="6070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نقطتان مختلفتان مشتركتان على الأقل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807369" y="4361164"/>
            <a:ext cx="710803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400" b="1" dirty="0">
                <a:latin typeface="Tahoma" pitchFamily="34" charset="0"/>
              </a:rPr>
              <a:t>        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المستقيم يقع بكامله ( بتمامه ) </a:t>
            </a:r>
            <a:r>
              <a:rPr lang="ar-KW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فى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 المستوى</a:t>
            </a:r>
          </a:p>
          <a:p>
            <a:pPr eaLnBrk="1" hangingPunct="1">
              <a:spcBef>
                <a:spcPct val="50000"/>
              </a:spcBef>
            </a:pPr>
            <a:r>
              <a:rPr lang="ar-KW" sz="3200" b="1" dirty="0">
                <a:latin typeface="Tahoma" pitchFamily="34" charset="0"/>
              </a:rPr>
              <a:t>             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( المستقيم يوازي المستوى 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شكل بيضاوي 55"/>
          <p:cNvSpPr/>
          <p:nvPr/>
        </p:nvSpPr>
        <p:spPr>
          <a:xfrm>
            <a:off x="8334536" y="3866575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endParaRPr lang="ar-KW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/>
              <p:cNvSpPr txBox="1"/>
              <p:nvPr/>
            </p:nvSpPr>
            <p:spPr>
              <a:xfrm>
                <a:off x="381000" y="5105400"/>
                <a:ext cx="3047999" cy="5783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ar-KW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ar-KW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∩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ar-KW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⃡"/>
                        <m:ctrlPr>
                          <a:rPr lang="ar-KW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ar-KW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ar-KW" sz="2800" dirty="0"/>
                  <a:t>  </a:t>
                </a:r>
                <a:r>
                  <a:rPr lang="en-US" sz="2800" dirty="0"/>
                  <a:t>   </a:t>
                </a:r>
                <a:endParaRPr lang="ar-KW" sz="2800" dirty="0"/>
              </a:p>
            </p:txBody>
          </p:sp>
        </mc:Choice>
        <mc:Fallback xmlns="">
          <p:sp>
            <p:nvSpPr>
              <p:cNvPr id="32" name="مربع نص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05400"/>
                <a:ext cx="3047999" cy="578300"/>
              </a:xfrm>
              <a:prstGeom prst="rect">
                <a:avLst/>
              </a:prstGeom>
              <a:blipFill>
                <a:blip r:embed="rId4"/>
                <a:stretch>
                  <a:fillRect t="-4255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>
                <a:off x="4557486" y="1828800"/>
                <a:ext cx="58258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486" y="1828800"/>
                <a:ext cx="582580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6379" r="-38947" b="-35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3581400" y="2405742"/>
                <a:ext cx="58258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405742"/>
                <a:ext cx="582580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6379" r="-38947" b="-35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3608420" y="2949714"/>
                <a:ext cx="58258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8420" y="2949714"/>
                <a:ext cx="58258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6379" r="-57292" b="-35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4724400" y="2263914"/>
                <a:ext cx="58258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7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263914"/>
                <a:ext cx="582580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6239" r="-58333" b="-341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/>
              <p:cNvSpPr txBox="1"/>
              <p:nvPr/>
            </p:nvSpPr>
            <p:spPr>
              <a:xfrm>
                <a:off x="304801" y="5638800"/>
                <a:ext cx="3428999" cy="5783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⊂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5638800"/>
                <a:ext cx="3428999" cy="5783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مجموعة 2"/>
          <p:cNvGrpSpPr/>
          <p:nvPr/>
        </p:nvGrpSpPr>
        <p:grpSpPr>
          <a:xfrm>
            <a:off x="2286000" y="6132252"/>
            <a:ext cx="3428999" cy="589216"/>
            <a:chOff x="2286000" y="6132252"/>
            <a:chExt cx="3428999" cy="589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مربع نص 44"/>
                <p:cNvSpPr txBox="1"/>
                <p:nvPr/>
              </p:nvSpPr>
              <p:spPr>
                <a:xfrm>
                  <a:off x="2286000" y="6143168"/>
                  <a:ext cx="3428999" cy="57830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⃡"/>
                            <m:ctrlPr>
                              <a:rPr lang="ar-KW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8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⫽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oMath>
                    </m:oMathPara>
                  </a14:m>
                  <a:endParaRPr lang="en-US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5" name="مربع نص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6143168"/>
                  <a:ext cx="3428999" cy="5783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مربع نص 56"/>
                <p:cNvSpPr txBox="1"/>
                <p:nvPr/>
              </p:nvSpPr>
              <p:spPr>
                <a:xfrm>
                  <a:off x="2975185" y="6132252"/>
                  <a:ext cx="266420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∴</m:t>
                        </m:r>
                      </m:oMath>
                    </m:oMathPara>
                  </a14:m>
                  <a:endParaRPr lang="ar-KW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مربع نص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185" y="6132252"/>
                  <a:ext cx="266420" cy="523220"/>
                </a:xfrm>
                <a:prstGeom prst="rect">
                  <a:avLst/>
                </a:prstGeom>
                <a:blipFill>
                  <a:blip r:embed="rId11"/>
                  <a:stretch>
                    <a:fillRect t="-11628" r="-12045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351017" y="6486525"/>
            <a:ext cx="2133600" cy="365125"/>
          </a:xfrm>
        </p:spPr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ar-K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/>
      <p:bldP spid="55" grpId="0"/>
      <p:bldP spid="56" grpId="0" animBg="1"/>
      <p:bldP spid="32" grpId="0"/>
      <p:bldP spid="34" grpId="0"/>
      <p:bldP spid="35" grpId="0"/>
      <p:bldP spid="36" grpId="0"/>
      <p:bldP spid="37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685800" y="6788224"/>
            <a:ext cx="1905000" cy="457200"/>
          </a:xfrm>
        </p:spPr>
        <p:txBody>
          <a:bodyPr/>
          <a:lstStyle/>
          <a:p>
            <a:pPr marL="0" marR="0" lvl="0" indent="0" algn="l" defTabSz="914400" rtl="1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AE2D0-0CF1-4639-8F4F-583F70A8F0DD}" type="slidenum">
              <a:rPr kumimoji="0" lang="ar-K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itchFamily="34" charset="0"/>
              </a:rPr>
              <a:pPr marL="0" marR="0" lvl="0" indent="0" algn="l" defTabSz="914400" rtl="1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870" y="925904"/>
            <a:ext cx="867906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يمكن أن يمر عدد لا نهائي من المستويات في مستقيم واحد 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4269914"/>
            <a:ext cx="49971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ف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كّر في باب مفتوح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في أوضاع مختلفة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45798" y="5089514"/>
            <a:ext cx="540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تمثّل كل وضعية من واجهة الباب مستويًا يمر عبر خط وهمي تحدده مصاريع الباب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EG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2229175" y="1744391"/>
            <a:ext cx="1214476" cy="2584473"/>
            <a:chOff x="1313645" y="2132856"/>
            <a:chExt cx="504056" cy="1440160"/>
          </a:xfrm>
          <a:blipFill>
            <a:blip r:embed="rId4"/>
            <a:tile tx="0" ty="0" sx="100000" sy="100000" flip="none" algn="tl"/>
          </a:blipFill>
        </p:grpSpPr>
        <p:sp>
          <p:nvSpPr>
            <p:cNvPr id="8" name="شبه منحرف 7"/>
            <p:cNvSpPr/>
            <p:nvPr/>
          </p:nvSpPr>
          <p:spPr>
            <a:xfrm rot="16200000">
              <a:off x="845593" y="2600908"/>
              <a:ext cx="1440160" cy="504056"/>
            </a:xfrm>
            <a:prstGeom prst="trapezoid">
              <a:avLst>
                <a:gd name="adj" fmla="val 20590"/>
              </a:avLst>
            </a:prstGeom>
            <a:grpFill/>
            <a:ln w="38100" cap="flat" cmpd="sng" algn="ctr">
              <a:solidFill>
                <a:srgbClr val="6633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9" name="قوس 8"/>
            <p:cNvSpPr/>
            <p:nvPr/>
          </p:nvSpPr>
          <p:spPr>
            <a:xfrm>
              <a:off x="1627832" y="2852935"/>
              <a:ext cx="180000" cy="72000"/>
            </a:xfrm>
            <a:prstGeom prst="arc">
              <a:avLst/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903813" y="2026148"/>
            <a:ext cx="1325362" cy="2033524"/>
            <a:chOff x="683568" y="2276872"/>
            <a:chExt cx="648072" cy="1170301"/>
          </a:xfrm>
          <a:solidFill>
            <a:srgbClr val="C0504D">
              <a:lumMod val="20000"/>
              <a:lumOff val="80000"/>
            </a:srgbClr>
          </a:solidFill>
        </p:grpSpPr>
        <p:sp>
          <p:nvSpPr>
            <p:cNvPr id="11" name="مستطيل 10"/>
            <p:cNvSpPr/>
            <p:nvPr/>
          </p:nvSpPr>
          <p:spPr>
            <a:xfrm>
              <a:off x="683568" y="2276872"/>
              <a:ext cx="648072" cy="1170301"/>
            </a:xfrm>
            <a:prstGeom prst="rect">
              <a:avLst/>
            </a:prstGeom>
            <a:grpFill/>
            <a:ln w="571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721668" y="3447173"/>
              <a:ext cx="576000" cy="0"/>
            </a:xfrm>
            <a:prstGeom prst="lin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grpSp>
        <p:nvGrpSpPr>
          <p:cNvPr id="13" name="مجموعة 12"/>
          <p:cNvGrpSpPr/>
          <p:nvPr/>
        </p:nvGrpSpPr>
        <p:grpSpPr>
          <a:xfrm>
            <a:off x="2231441" y="1750432"/>
            <a:ext cx="944697" cy="2578434"/>
            <a:chOff x="1350690" y="2132856"/>
            <a:chExt cx="504056" cy="1440160"/>
          </a:xfrm>
          <a:blipFill>
            <a:blip r:embed="rId4"/>
            <a:tile tx="0" ty="0" sx="100000" sy="100000" flip="none" algn="tl"/>
          </a:blipFill>
        </p:grpSpPr>
        <p:sp>
          <p:nvSpPr>
            <p:cNvPr id="14" name="شبه منحرف 13"/>
            <p:cNvSpPr/>
            <p:nvPr/>
          </p:nvSpPr>
          <p:spPr>
            <a:xfrm rot="16200000">
              <a:off x="882638" y="2600908"/>
              <a:ext cx="1440160" cy="504056"/>
            </a:xfrm>
            <a:prstGeom prst="trapezoid">
              <a:avLst/>
            </a:prstGeom>
            <a:grpFill/>
            <a:ln w="38100" cap="flat" cmpd="sng" algn="ctr">
              <a:solidFill>
                <a:srgbClr val="6633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5" name="قوس 14"/>
            <p:cNvSpPr/>
            <p:nvPr/>
          </p:nvSpPr>
          <p:spPr>
            <a:xfrm>
              <a:off x="1651110" y="2852935"/>
              <a:ext cx="180000" cy="72000"/>
            </a:xfrm>
            <a:prstGeom prst="arc">
              <a:avLst/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16" name="متوازي أضلاع 15"/>
          <p:cNvSpPr/>
          <p:nvPr/>
        </p:nvSpPr>
        <p:spPr>
          <a:xfrm>
            <a:off x="5220072" y="2888704"/>
            <a:ext cx="2304256" cy="1246202"/>
          </a:xfrm>
          <a:prstGeom prst="parallelogram">
            <a:avLst>
              <a:gd name="adj" fmla="val 39881"/>
            </a:avLst>
          </a:prstGeom>
          <a:blipFill>
            <a:blip r:embed="rId5"/>
            <a:tile tx="0" ty="0" sx="100000" sy="100000" flip="none" algn="tl"/>
          </a:blip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4519897" y="2898230"/>
            <a:ext cx="3508487" cy="0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8" name="متوازي أضلاع 17"/>
          <p:cNvSpPr/>
          <p:nvPr/>
        </p:nvSpPr>
        <p:spPr>
          <a:xfrm flipV="1">
            <a:off x="5220072" y="1664567"/>
            <a:ext cx="2304256" cy="1224135"/>
          </a:xfrm>
          <a:prstGeom prst="parallelogram">
            <a:avLst>
              <a:gd name="adj" fmla="val 39881"/>
            </a:avLst>
          </a:prstGeom>
          <a:blipFill>
            <a:blip r:embed="rId6"/>
            <a:tile tx="0" ty="0" sx="100000" sy="100000" flip="none" algn="tl"/>
          </a:blip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متوازي أضلاع 18"/>
          <p:cNvSpPr/>
          <p:nvPr/>
        </p:nvSpPr>
        <p:spPr>
          <a:xfrm flipV="1">
            <a:off x="4716016" y="1943072"/>
            <a:ext cx="2765422" cy="945631"/>
          </a:xfrm>
          <a:prstGeom prst="parallelogram">
            <a:avLst>
              <a:gd name="adj" fmla="val 106021"/>
            </a:avLst>
          </a:prstGeom>
          <a:blipFill>
            <a:blip r:embed="rId7"/>
            <a:tile tx="0" ty="0" sx="100000" sy="100000" flip="none" algn="tl"/>
          </a:blip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متوازي أضلاع 19"/>
          <p:cNvSpPr/>
          <p:nvPr/>
        </p:nvSpPr>
        <p:spPr>
          <a:xfrm>
            <a:off x="4840384" y="2874849"/>
            <a:ext cx="2683944" cy="864096"/>
          </a:xfrm>
          <a:prstGeom prst="parallelogram">
            <a:avLst>
              <a:gd name="adj" fmla="val 106021"/>
            </a:avLst>
          </a:prstGeom>
          <a:solidFill>
            <a:srgbClr val="00B0F0">
              <a:alpha val="50196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1096566" y="1297272"/>
            <a:ext cx="0" cy="0"/>
          </a:xfrm>
          <a:prstGeom prst="straightConnector1">
            <a:avLst/>
          </a:prstGeom>
          <a:noFill/>
          <a:ln w="38100" cap="flat" cmpd="sng" algn="ctr">
            <a:solidFill>
              <a:srgbClr val="4BACC6">
                <a:lumMod val="7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22" name="مجموعة 21"/>
          <p:cNvGrpSpPr/>
          <p:nvPr/>
        </p:nvGrpSpPr>
        <p:grpSpPr>
          <a:xfrm>
            <a:off x="2175474" y="1664567"/>
            <a:ext cx="812350" cy="2747338"/>
            <a:chOff x="1350690" y="2060849"/>
            <a:chExt cx="504056" cy="1440160"/>
          </a:xfrm>
          <a:blipFill>
            <a:blip r:embed="rId4"/>
            <a:tile tx="0" ty="0" sx="100000" sy="100000" flip="none" algn="tl"/>
          </a:blipFill>
        </p:grpSpPr>
        <p:sp>
          <p:nvSpPr>
            <p:cNvPr id="23" name="شبه منحرف 22"/>
            <p:cNvSpPr/>
            <p:nvPr/>
          </p:nvSpPr>
          <p:spPr>
            <a:xfrm rot="16200000">
              <a:off x="882638" y="2528901"/>
              <a:ext cx="1440160" cy="504056"/>
            </a:xfrm>
            <a:prstGeom prst="trapezoid">
              <a:avLst>
                <a:gd name="adj" fmla="val 43521"/>
              </a:avLst>
            </a:prstGeom>
            <a:grpFill/>
            <a:ln w="38100" cap="flat" cmpd="sng" algn="ctr">
              <a:solidFill>
                <a:srgbClr val="6633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4" name="قوس 23"/>
            <p:cNvSpPr/>
            <p:nvPr/>
          </p:nvSpPr>
          <p:spPr>
            <a:xfrm>
              <a:off x="1602719" y="2819278"/>
              <a:ext cx="187429" cy="72000"/>
            </a:xfrm>
            <a:prstGeom prst="arc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2195754" y="1622296"/>
            <a:ext cx="620344" cy="2850584"/>
            <a:chOff x="264527" y="2100157"/>
            <a:chExt cx="504056" cy="1440160"/>
          </a:xfrm>
          <a:blipFill>
            <a:blip r:embed="rId4"/>
            <a:tile tx="0" ty="0" sx="100000" sy="100000" flip="none" algn="tl"/>
          </a:blipFill>
        </p:grpSpPr>
        <p:sp>
          <p:nvSpPr>
            <p:cNvPr id="26" name="شبه منحرف 25"/>
            <p:cNvSpPr/>
            <p:nvPr/>
          </p:nvSpPr>
          <p:spPr>
            <a:xfrm rot="16200000">
              <a:off x="-203525" y="2568209"/>
              <a:ext cx="1440160" cy="504056"/>
            </a:xfrm>
            <a:prstGeom prst="trapezoid">
              <a:avLst>
                <a:gd name="adj" fmla="val 66200"/>
              </a:avLst>
            </a:prstGeom>
            <a:grpFill/>
            <a:ln w="38100" cap="flat" cmpd="sng" algn="ctr">
              <a:solidFill>
                <a:srgbClr val="6633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7" name="قوس 26"/>
            <p:cNvSpPr/>
            <p:nvPr/>
          </p:nvSpPr>
          <p:spPr>
            <a:xfrm>
              <a:off x="559197" y="2900508"/>
              <a:ext cx="180000" cy="72000"/>
            </a:xfrm>
            <a:prstGeom prst="arc">
              <a:avLst/>
            </a:prstGeom>
            <a:grpFill/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cxnSp>
        <p:nvCxnSpPr>
          <p:cNvPr id="36" name="رابط كسهم مستقيم 35"/>
          <p:cNvCxnSpPr/>
          <p:nvPr/>
        </p:nvCxnSpPr>
        <p:spPr>
          <a:xfrm flipV="1">
            <a:off x="2159700" y="1592560"/>
            <a:ext cx="27920" cy="285058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 w="med" len="med"/>
            <a:tailEnd type="triangl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56" y="4328865"/>
            <a:ext cx="2960003" cy="24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6516662" y="6376604"/>
            <a:ext cx="25918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99FF"/>
                    </a:gs>
                    <a:gs pos="5000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المستويان متقاطعان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0" name="Group 5"/>
          <p:cNvGrpSpPr>
            <a:grpSpLocks noChangeAspect="1"/>
          </p:cNvGrpSpPr>
          <p:nvPr/>
        </p:nvGrpSpPr>
        <p:grpSpPr bwMode="auto">
          <a:xfrm>
            <a:off x="1907704" y="116632"/>
            <a:ext cx="5212592" cy="740594"/>
            <a:chOff x="2079" y="2015"/>
            <a:chExt cx="1602" cy="294"/>
          </a:xfrm>
          <a:effectLst>
            <a:glow rad="228600">
              <a:srgbClr val="8064A2">
                <a:satMod val="175000"/>
                <a:alpha val="40000"/>
              </a:srgbClr>
            </a:glow>
          </a:effectLst>
        </p:grpSpPr>
        <p:sp>
          <p:nvSpPr>
            <p:cNvPr id="31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9" y="2015"/>
              <a:ext cx="1602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" y="2015"/>
              <a:ext cx="160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3033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8" grpId="0" animBg="1"/>
      <p:bldP spid="19" grpId="0" animBg="1"/>
      <p:bldP spid="20" grpId="0" animBg="1"/>
      <p:bldP spid="43" grpId="0"/>
      <p:bldP spid="4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ستطيل مستدير الزوايا 29"/>
          <p:cNvSpPr/>
          <p:nvPr/>
        </p:nvSpPr>
        <p:spPr>
          <a:xfrm>
            <a:off x="899592" y="1196752"/>
            <a:ext cx="7334643" cy="1571588"/>
          </a:xfrm>
          <a:prstGeom prst="roundRect">
            <a:avLst>
              <a:gd name="adj" fmla="val 31550"/>
            </a:avLst>
          </a:prstGeom>
          <a:solidFill>
            <a:schemeClr val="bg2">
              <a:lumMod val="40000"/>
              <a:lumOff val="60000"/>
              <a:alpha val="49804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827584" y="1196752"/>
            <a:ext cx="73346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إذا اشترك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EG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مستويان مختلفان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في نقطة 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فإنه يوجد على الأقل نقطة أخرى مشتركة بين هذين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المستويين 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" name="متوازي أضلاع 31"/>
          <p:cNvSpPr/>
          <p:nvPr/>
        </p:nvSpPr>
        <p:spPr>
          <a:xfrm>
            <a:off x="2915816" y="4063219"/>
            <a:ext cx="3024336" cy="898150"/>
          </a:xfrm>
          <a:prstGeom prst="parallelogram">
            <a:avLst>
              <a:gd name="adj" fmla="val 39881"/>
            </a:avLst>
          </a:prstGeom>
          <a:solidFill>
            <a:srgbClr val="FFFF00">
              <a:alpha val="50196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3" name="متوازي أضلاع 32"/>
          <p:cNvSpPr/>
          <p:nvPr/>
        </p:nvSpPr>
        <p:spPr>
          <a:xfrm flipV="1">
            <a:off x="2843808" y="2996952"/>
            <a:ext cx="3096344" cy="1051545"/>
          </a:xfrm>
          <a:prstGeom prst="parallelogram">
            <a:avLst>
              <a:gd name="adj" fmla="val 39881"/>
            </a:avLst>
          </a:prstGeom>
          <a:solidFill>
            <a:srgbClr val="A9077B">
              <a:alpha val="50196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34" name="مجموعة 33"/>
          <p:cNvGrpSpPr/>
          <p:nvPr/>
        </p:nvGrpSpPr>
        <p:grpSpPr>
          <a:xfrm>
            <a:off x="3910073" y="3614583"/>
            <a:ext cx="288032" cy="523220"/>
            <a:chOff x="811856" y="2167259"/>
            <a:chExt cx="288032" cy="335588"/>
          </a:xfrm>
        </p:grpSpPr>
        <p:sp>
          <p:nvSpPr>
            <p:cNvPr id="35" name="شكل بيضاوي 34"/>
            <p:cNvSpPr/>
            <p:nvPr/>
          </p:nvSpPr>
          <p:spPr>
            <a:xfrm>
              <a:off x="1051992" y="2429272"/>
              <a:ext cx="36000" cy="36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811856" y="2167259"/>
              <a:ext cx="288032" cy="33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B</a:t>
              </a:r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4932040" y="3988480"/>
            <a:ext cx="288032" cy="584776"/>
            <a:chOff x="898451" y="2400697"/>
            <a:chExt cx="288032" cy="375069"/>
          </a:xfrm>
        </p:grpSpPr>
        <p:sp>
          <p:nvSpPr>
            <p:cNvPr id="39" name="شكل بيضاوي 38"/>
            <p:cNvSpPr/>
            <p:nvPr/>
          </p:nvSpPr>
          <p:spPr>
            <a:xfrm>
              <a:off x="1051992" y="2429272"/>
              <a:ext cx="36000" cy="36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0" name="مربع نص 39"/>
            <p:cNvSpPr txBox="1"/>
            <p:nvPr/>
          </p:nvSpPr>
          <p:spPr>
            <a:xfrm>
              <a:off x="898451" y="2400697"/>
              <a:ext cx="288032" cy="375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A</a:t>
              </a:r>
            </a:p>
          </p:txBody>
        </p:sp>
      </p:grpSp>
      <p:sp>
        <p:nvSpPr>
          <p:cNvPr id="41" name="Oval 82"/>
          <p:cNvSpPr>
            <a:spLocks noChangeArrowheads="1"/>
          </p:cNvSpPr>
          <p:nvPr/>
        </p:nvSpPr>
        <p:spPr bwMode="auto">
          <a:xfrm rot="15509756">
            <a:off x="5071950" y="4014815"/>
            <a:ext cx="69850" cy="6985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3" name="Oval 82"/>
          <p:cNvSpPr>
            <a:spLocks noChangeArrowheads="1"/>
          </p:cNvSpPr>
          <p:nvPr/>
        </p:nvSpPr>
        <p:spPr bwMode="auto">
          <a:xfrm rot="15509756">
            <a:off x="4145188" y="4037624"/>
            <a:ext cx="45719" cy="45719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46" name="مجموعة 45"/>
          <p:cNvGrpSpPr/>
          <p:nvPr/>
        </p:nvGrpSpPr>
        <p:grpSpPr>
          <a:xfrm>
            <a:off x="395536" y="5301208"/>
            <a:ext cx="4118311" cy="1364282"/>
            <a:chOff x="6420966" y="2348880"/>
            <a:chExt cx="2520000" cy="270000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7" name="مستطيل مستدير الزوايا 46"/>
            <p:cNvSpPr/>
            <p:nvPr/>
          </p:nvSpPr>
          <p:spPr>
            <a:xfrm>
              <a:off x="6420966" y="2348880"/>
              <a:ext cx="2520000" cy="2700000"/>
            </a:xfrm>
            <a:prstGeom prst="roundRect">
              <a:avLst>
                <a:gd name="adj" fmla="val 11753"/>
              </a:avLst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8" name="مستطيل 47"/>
            <p:cNvSpPr/>
            <p:nvPr/>
          </p:nvSpPr>
          <p:spPr>
            <a:xfrm>
              <a:off x="6660232" y="2414726"/>
              <a:ext cx="184731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53" name="مستطيل 52"/>
          <p:cNvSpPr/>
          <p:nvPr/>
        </p:nvSpPr>
        <p:spPr>
          <a:xfrm>
            <a:off x="381681" y="5242555"/>
            <a:ext cx="41183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معلومة</a:t>
            </a:r>
            <a:r>
              <a:rPr kumimoji="0" lang="ar-SA" sz="2000" b="1" i="1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EG" sz="2000" b="1" i="1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lang="ar-EG" sz="2000" b="1" i="1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مستقيمات </a:t>
            </a:r>
            <a:r>
              <a:rPr kumimoji="0" lang="ar-EG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تتقاطع مثنى مثنى تعني أن كل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مستقيمين يتقاطعان في نقطة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ar-EG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 flipV="1">
            <a:off x="4587458" y="5474440"/>
            <a:ext cx="1872208" cy="8640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6" name="رابط مستقيم 55"/>
          <p:cNvCxnSpPr/>
          <p:nvPr/>
        </p:nvCxnSpPr>
        <p:spPr>
          <a:xfrm flipV="1">
            <a:off x="5940152" y="4941168"/>
            <a:ext cx="792088" cy="1736064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57" name="Oval 82"/>
          <p:cNvSpPr>
            <a:spLocks noChangeArrowheads="1"/>
          </p:cNvSpPr>
          <p:nvPr/>
        </p:nvSpPr>
        <p:spPr bwMode="auto">
          <a:xfrm rot="15509756">
            <a:off x="5284489" y="5761247"/>
            <a:ext cx="69850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8" name="Oval 82"/>
          <p:cNvSpPr>
            <a:spLocks noChangeArrowheads="1"/>
          </p:cNvSpPr>
          <p:nvPr/>
        </p:nvSpPr>
        <p:spPr bwMode="auto">
          <a:xfrm rot="15509756">
            <a:off x="6378464" y="5603376"/>
            <a:ext cx="69850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9" name="Oval 82"/>
          <p:cNvSpPr>
            <a:spLocks noChangeArrowheads="1"/>
          </p:cNvSpPr>
          <p:nvPr/>
        </p:nvSpPr>
        <p:spPr bwMode="auto">
          <a:xfrm rot="15509756">
            <a:off x="6138215" y="6152482"/>
            <a:ext cx="69850" cy="6985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54" name="رابط مستقيم 53"/>
          <p:cNvCxnSpPr/>
          <p:nvPr/>
        </p:nvCxnSpPr>
        <p:spPr>
          <a:xfrm flipH="1">
            <a:off x="4644008" y="5525104"/>
            <a:ext cx="2448272" cy="360040"/>
          </a:xfrm>
          <a:prstGeom prst="line">
            <a:avLst/>
          </a:prstGeom>
          <a:noFill/>
          <a:ln w="38100" cap="flat" cmpd="sng" algn="ctr">
            <a:solidFill>
              <a:srgbClr val="006600"/>
            </a:solidFill>
            <a:prstDash val="solid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0764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1" grpId="0" animBg="1"/>
      <p:bldP spid="43" grpId="0" animBg="1"/>
      <p:bldP spid="53" grpId="0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 rot="5400000">
            <a:off x="1725270" y="2921197"/>
            <a:ext cx="3688537" cy="1887974"/>
          </a:xfrm>
          <a:prstGeom prst="parallelogram">
            <a:avLst>
              <a:gd name="adj" fmla="val 76461"/>
            </a:avLst>
          </a:prstGeom>
          <a:blipFill>
            <a:blip r:embed="rId3"/>
            <a:tile tx="0" ty="0" sx="100000" sy="100000" flip="none" algn="tl"/>
          </a:blipFill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5759624" flipH="1">
            <a:off x="3586084" y="2934464"/>
            <a:ext cx="3700558" cy="1874430"/>
          </a:xfrm>
          <a:prstGeom prst="parallelogram">
            <a:avLst>
              <a:gd name="adj" fmla="val 76461"/>
            </a:avLst>
          </a:prstGeom>
          <a:blipFill>
            <a:blip r:embed="rId4"/>
            <a:tile tx="0" ty="0" sx="100000" sy="100000" flip="none" algn="tl"/>
          </a:blipFill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2" name="WordArt 65"/>
          <p:cNvSpPr>
            <a:spLocks noChangeArrowheads="1" noChangeShapeType="1" noTextEdit="1"/>
          </p:cNvSpPr>
          <p:nvPr/>
        </p:nvSpPr>
        <p:spPr bwMode="auto">
          <a:xfrm>
            <a:off x="899592" y="764704"/>
            <a:ext cx="7131024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uLnTx/>
                <a:uFillTx/>
                <a:latin typeface="Arial"/>
                <a:ea typeface="+mn-ea"/>
                <a:cs typeface="Times New Roman"/>
              </a:rPr>
              <a:t>اذا أشترك مستويان في نقطة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uLnTx/>
                <a:uFillTx/>
                <a:latin typeface="Arial"/>
                <a:ea typeface="+mn-ea"/>
                <a:cs typeface="Times New Roman"/>
              </a:rPr>
              <a:t> فإنه توجد نقطة أخرى مشتركة بينهما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355976" y="283377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355976" y="564208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22078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152400" y="6311801"/>
            <a:ext cx="2133600" cy="365125"/>
          </a:xfrm>
        </p:spPr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62537" y="4004932"/>
            <a:ext cx="3148012" cy="1295739"/>
            <a:chOff x="2902" y="965"/>
            <a:chExt cx="2733" cy="109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3457" y="1052"/>
              <a:ext cx="2178" cy="726"/>
            </a:xfrm>
            <a:prstGeom prst="parallelogram">
              <a:avLst>
                <a:gd name="adj" fmla="val 75000"/>
              </a:avLst>
            </a:prstGeom>
            <a:gradFill rotWithShape="1">
              <a:gsLst>
                <a:gs pos="0">
                  <a:srgbClr val="FBCD79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E52F1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 flipV="1">
              <a:off x="3247" y="1415"/>
              <a:ext cx="210" cy="363"/>
            </a:xfrm>
            <a:prstGeom prst="line">
              <a:avLst/>
            </a:prstGeom>
            <a:noFill/>
            <a:ln w="28575">
              <a:solidFill>
                <a:srgbClr val="E52F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247" y="1415"/>
              <a:ext cx="1638" cy="0"/>
            </a:xfrm>
            <a:prstGeom prst="line">
              <a:avLst/>
            </a:prstGeom>
            <a:noFill/>
            <a:ln w="28575">
              <a:solidFill>
                <a:srgbClr val="E52F1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3247" y="1415"/>
              <a:ext cx="210" cy="363"/>
            </a:xfrm>
            <a:prstGeom prst="line">
              <a:avLst/>
            </a:prstGeom>
            <a:noFill/>
            <a:ln w="28575">
              <a:solidFill>
                <a:srgbClr val="E52F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247" y="1415"/>
              <a:ext cx="528" cy="0"/>
            </a:xfrm>
            <a:prstGeom prst="line">
              <a:avLst/>
            </a:prstGeom>
            <a:noFill/>
            <a:ln w="28575">
              <a:solidFill>
                <a:srgbClr val="E52F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4885" y="1404"/>
              <a:ext cx="210" cy="363"/>
            </a:xfrm>
            <a:prstGeom prst="line">
              <a:avLst/>
            </a:prstGeom>
            <a:noFill/>
            <a:ln w="28575">
              <a:solidFill>
                <a:srgbClr val="E52F1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510" y="1750"/>
              <a:ext cx="63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A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902" y="1801"/>
              <a:ext cx="63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B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932" y="1300"/>
              <a:ext cx="6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4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2</a:t>
              </a:r>
              <a:endParaRPr lang="en-US" sz="2400" b="1" baseline="-25000" dirty="0">
                <a:latin typeface="Tahoma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838" y="965"/>
              <a:ext cx="63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4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1</a:t>
              </a:r>
              <a:endParaRPr lang="en-US" sz="2400" b="1" baseline="-25000" dirty="0">
                <a:latin typeface="Tahoma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2992" y="1778"/>
              <a:ext cx="2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137318" y="3857625"/>
            <a:ext cx="3125787" cy="2619375"/>
            <a:chOff x="99" y="831"/>
            <a:chExt cx="1969" cy="1650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917" y="916"/>
              <a:ext cx="6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latin typeface="Tahoma" pitchFamily="34" charset="0"/>
                </a:rPr>
                <a:t>A</a:t>
              </a:r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522" y="1161"/>
              <a:ext cx="1546" cy="1271"/>
              <a:chOff x="3926" y="1525"/>
              <a:chExt cx="1546" cy="1271"/>
            </a:xfrm>
          </p:grpSpPr>
          <p:sp>
            <p:nvSpPr>
              <p:cNvPr id="23" name="AutoShape 17"/>
              <p:cNvSpPr>
                <a:spLocks noChangeArrowheads="1"/>
              </p:cNvSpPr>
              <p:nvPr/>
            </p:nvSpPr>
            <p:spPr bwMode="auto">
              <a:xfrm rot="-5400000">
                <a:off x="4451" y="1775"/>
                <a:ext cx="1271" cy="771"/>
              </a:xfrm>
              <a:prstGeom prst="parallelogram">
                <a:avLst>
                  <a:gd name="adj" fmla="val 41213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E52F11"/>
                  </a:gs>
                </a:gsLst>
                <a:path path="shape">
                  <a:fillToRect l="50000" t="50000" r="50000" b="50000"/>
                </a:path>
              </a:gradFill>
              <a:ln w="28575" algn="ctr">
                <a:solidFill>
                  <a:srgbClr val="E52F1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 sz="2800" b="1">
                  <a:latin typeface="Tahoma" pitchFamily="34" charset="0"/>
                </a:endParaRPr>
              </a:p>
            </p:txBody>
          </p:sp>
          <p:sp>
            <p:nvSpPr>
              <p:cNvPr id="24" name="AutoShape 18"/>
              <p:cNvSpPr>
                <a:spLocks noChangeArrowheads="1"/>
              </p:cNvSpPr>
              <p:nvPr/>
            </p:nvSpPr>
            <p:spPr bwMode="auto">
              <a:xfrm rot="5400000" flipH="1">
                <a:off x="3676" y="1775"/>
                <a:ext cx="1271" cy="771"/>
              </a:xfrm>
              <a:prstGeom prst="parallelogram">
                <a:avLst>
                  <a:gd name="adj" fmla="val 41213"/>
                </a:avLst>
              </a:prstGeom>
              <a:gradFill rotWithShape="1">
                <a:gsLst>
                  <a:gs pos="0">
                    <a:srgbClr val="00FF00"/>
                  </a:gs>
                  <a:gs pos="100000">
                    <a:srgbClr val="E52F11"/>
                  </a:gs>
                </a:gsLst>
                <a:path path="shape">
                  <a:fillToRect l="50000" t="50000" r="50000" b="50000"/>
                </a:path>
              </a:gradFill>
              <a:ln w="28575" algn="ctr">
                <a:solidFill>
                  <a:srgbClr val="E52F1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en-US" sz="2800" b="1">
                  <a:latin typeface="Tahoma" pitchFamily="34" charset="0"/>
                </a:endParaRPr>
              </a:p>
            </p:txBody>
          </p:sp>
        </p:grp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40" y="2142"/>
              <a:ext cx="6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latin typeface="Tahoma" pitchFamily="34" charset="0"/>
                </a:rPr>
                <a:t>B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99" y="1415"/>
              <a:ext cx="6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4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2</a:t>
              </a:r>
              <a:endParaRPr lang="en-US" sz="2400" b="1" baseline="-25000" dirty="0">
                <a:latin typeface="Tahoma" pitchFamily="34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1414" y="1439"/>
              <a:ext cx="6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4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1</a:t>
              </a:r>
              <a:endParaRPr lang="en-US" sz="2400" b="1" baseline="-25000" dirty="0">
                <a:latin typeface="Tahoma" pitchFamily="34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306" y="831"/>
              <a:ext cx="0" cy="1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547688" y="1101726"/>
            <a:ext cx="3394075" cy="2708274"/>
            <a:chOff x="-250" y="2304"/>
            <a:chExt cx="2138" cy="1706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02" y="3177"/>
              <a:ext cx="699" cy="833"/>
            </a:xfrm>
            <a:prstGeom prst="rect">
              <a:avLst/>
            </a:prstGeom>
            <a:gradFill rotWithShape="1">
              <a:gsLst>
                <a:gs pos="0">
                  <a:srgbClr val="00FF00">
                    <a:alpha val="53000"/>
                  </a:srgbClr>
                </a:gs>
                <a:gs pos="100000">
                  <a:srgbClr val="FF99FF"/>
                </a:gs>
              </a:gsLst>
              <a:lin ang="5400000" scaled="1"/>
            </a:gradFill>
            <a:ln w="28575" algn="ctr">
              <a:solidFill>
                <a:srgbClr val="E52F1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-250" y="2735"/>
              <a:ext cx="2138" cy="700"/>
            </a:xfrm>
            <a:prstGeom prst="parallelogram">
              <a:avLst>
                <a:gd name="adj" fmla="val 7635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CC00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E52F1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502" y="2367"/>
              <a:ext cx="699" cy="833"/>
            </a:xfrm>
            <a:prstGeom prst="rect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00FF00">
                    <a:alpha val="53000"/>
                  </a:srgbClr>
                </a:gs>
              </a:gsLst>
              <a:lin ang="5400000" scaled="1"/>
            </a:gradFill>
            <a:ln w="28575" algn="ctr">
              <a:solidFill>
                <a:srgbClr val="E52F1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747" y="2928"/>
              <a:ext cx="63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latin typeface="Tahoma" pitchFamily="34" charset="0"/>
                </a:rPr>
                <a:t>A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-167" y="2928"/>
              <a:ext cx="63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latin typeface="Tahoma" pitchFamily="34" charset="0"/>
                </a:rPr>
                <a:t>B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174" y="2645"/>
              <a:ext cx="6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4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1</a:t>
              </a:r>
              <a:endParaRPr lang="en-US" sz="2400" b="1" baseline="-25000" dirty="0">
                <a:latin typeface="Tahoma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87" y="2304"/>
              <a:ext cx="6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4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2</a:t>
              </a:r>
              <a:endParaRPr lang="en-US" sz="2400" b="1" baseline="-25000" dirty="0">
                <a:latin typeface="Tahoma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111" y="3200"/>
              <a:ext cx="13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5044870" y="1711322"/>
            <a:ext cx="3168650" cy="1828801"/>
            <a:chOff x="5647" y="2003"/>
            <a:chExt cx="1996" cy="1152"/>
          </a:xfrm>
        </p:grpSpPr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 rot="59955">
              <a:off x="5900" y="2267"/>
              <a:ext cx="718" cy="654"/>
            </a:xfrm>
            <a:prstGeom prst="parallelogram">
              <a:avLst>
                <a:gd name="adj" fmla="val 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66">
                    <a:alpha val="71999"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E52F1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 rot="-557750">
              <a:off x="5647" y="2269"/>
              <a:ext cx="1996" cy="654"/>
            </a:xfrm>
            <a:prstGeom prst="parallelogram">
              <a:avLst>
                <a:gd name="adj" fmla="val 20502"/>
              </a:avLst>
            </a:prstGeom>
            <a:gradFill rotWithShape="1">
              <a:gsLst>
                <a:gs pos="0">
                  <a:srgbClr val="E52F11"/>
                </a:gs>
                <a:gs pos="100000">
                  <a:srgbClr val="E5F60E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E52F1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rot="59955">
              <a:off x="6623" y="2268"/>
              <a:ext cx="718" cy="654"/>
            </a:xfrm>
            <a:prstGeom prst="parallelogram">
              <a:avLst>
                <a:gd name="adj" fmla="val 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66">
                    <a:alpha val="71999"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E52F1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 rot="402590">
              <a:off x="5871" y="2409"/>
              <a:ext cx="750" cy="534"/>
            </a:xfrm>
            <a:custGeom>
              <a:avLst/>
              <a:gdLst>
                <a:gd name="T0" fmla="*/ 0 w 1134"/>
                <a:gd name="T1" fmla="*/ 0 h 1044"/>
                <a:gd name="T2" fmla="*/ 7 w 1134"/>
                <a:gd name="T3" fmla="*/ 19 h 1044"/>
                <a:gd name="T4" fmla="*/ 95 w 1134"/>
                <a:gd name="T5" fmla="*/ 16 h 1044"/>
                <a:gd name="T6" fmla="*/ 0 60000 65536"/>
                <a:gd name="T7" fmla="*/ 0 60000 65536"/>
                <a:gd name="T8" fmla="*/ 0 60000 65536"/>
                <a:gd name="T9" fmla="*/ 0 w 1134"/>
                <a:gd name="T10" fmla="*/ 0 h 1044"/>
                <a:gd name="T11" fmla="*/ 1134 w 1134"/>
                <a:gd name="T12" fmla="*/ 1044 h 10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4" h="1044">
                  <a:moveTo>
                    <a:pt x="0" y="0"/>
                  </a:moveTo>
                  <a:lnTo>
                    <a:pt x="90" y="1044"/>
                  </a:lnTo>
                  <a:lnTo>
                    <a:pt x="1134" y="908"/>
                  </a:lnTo>
                </a:path>
              </a:pathLst>
            </a:custGeom>
            <a:noFill/>
            <a:ln w="28575">
              <a:solidFill>
                <a:srgbClr val="E52F1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6348" y="2961"/>
              <a:ext cx="4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B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7144" y="2075"/>
              <a:ext cx="4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4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1</a:t>
              </a:r>
              <a:endParaRPr lang="en-US" sz="2400" b="1" baseline="-25000" dirty="0">
                <a:latin typeface="Tahoma" pitchFamily="34" charset="0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6900" y="2219"/>
              <a:ext cx="43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4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2</a:t>
              </a:r>
              <a:endParaRPr lang="en-US" sz="2400" b="1" baseline="-25000" dirty="0">
                <a:latin typeface="Tahoma" pitchFamily="34" charset="0"/>
              </a:endParaRP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6397" y="2003"/>
              <a:ext cx="43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latin typeface="Tahoma" pitchFamily="34" charset="0"/>
                </a:rPr>
                <a:t>A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2800" b="1" dirty="0">
                <a:latin typeface="Tahoma" pitchFamily="34" charset="0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6628" y="2078"/>
              <a:ext cx="0" cy="10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ar-KW"/>
            </a:p>
          </p:txBody>
        </p:sp>
      </p:grpSp>
      <p:sp>
        <p:nvSpPr>
          <p:cNvPr id="47" name="_s1030"/>
          <p:cNvSpPr>
            <a:spLocks noChangeArrowheads="1"/>
          </p:cNvSpPr>
          <p:nvPr/>
        </p:nvSpPr>
        <p:spPr bwMode="auto">
          <a:xfrm>
            <a:off x="3855533" y="658473"/>
            <a:ext cx="4169568" cy="593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المستويان متقاطعان في مستقيم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_s1028"/>
          <p:cNvSpPr>
            <a:spLocks noChangeArrowheads="1"/>
          </p:cNvSpPr>
          <p:nvPr/>
        </p:nvSpPr>
        <p:spPr bwMode="auto">
          <a:xfrm>
            <a:off x="3262314" y="76434"/>
            <a:ext cx="52816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ar-KW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الأوضاع المختلفة لمستويين في الفضاء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3014082" y="6096000"/>
            <a:ext cx="3449637" cy="1163924"/>
            <a:chOff x="2311627" y="5907887"/>
            <a:chExt cx="3449637" cy="1163924"/>
          </a:xfrm>
        </p:grpSpPr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4455744" y="5907887"/>
              <a:ext cx="511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ar-KW"/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2311627" y="5994593"/>
              <a:ext cx="344963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AB</a:t>
              </a:r>
              <a:r>
                <a:rPr lang="ar-KW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8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2</a:t>
              </a:r>
              <a:r>
                <a:rPr lang="ar-KW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∩  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 </a:t>
              </a:r>
              <a:r>
                <a:rPr lang="en-US" sz="2800" b="1" baseline="-25000" dirty="0">
                  <a:solidFill>
                    <a:srgbClr val="000000"/>
                  </a:solidFill>
                  <a:latin typeface="Tahoma" pitchFamily="34" charset="0"/>
                  <a:sym typeface="Symbol" pitchFamily="18" charset="2"/>
                </a:rPr>
                <a:t>1</a:t>
              </a:r>
              <a:endParaRPr lang="en-US" sz="2800" b="1" baseline="-25000" dirty="0">
                <a:latin typeface="Tahoma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0" name="شكل بيضاوي 49"/>
          <p:cNvSpPr/>
          <p:nvPr/>
        </p:nvSpPr>
        <p:spPr>
          <a:xfrm>
            <a:off x="8315326" y="724134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endParaRPr lang="ar-KW" b="1" dirty="0">
              <a:solidFill>
                <a:schemeClr val="tx1"/>
              </a:solidFill>
            </a:endParaRPr>
          </a:p>
        </p:txBody>
      </p:sp>
      <p:pic>
        <p:nvPicPr>
          <p:cNvPr id="51" name="Picture 2" descr="C:\Users\TOSHIBA\Desktop\كتاب ص122.gif">
            <a:extLst>
              <a:ext uri="{FF2B5EF4-FFF2-40B4-BE49-F238E27FC236}">
                <a16:creationId xmlns:a16="http://schemas.microsoft.com/office/drawing/2014/main" id="{0877CBC7-BEC5-4BA4-9F46-E21CDA58A7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6" y="1201737"/>
            <a:ext cx="7919273" cy="547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97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_s1031"/>
          <p:cNvSpPr>
            <a:spLocks noChangeArrowheads="1"/>
          </p:cNvSpPr>
          <p:nvPr/>
        </p:nvSpPr>
        <p:spPr bwMode="auto">
          <a:xfrm>
            <a:off x="2124075" y="3657600"/>
            <a:ext cx="6048375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ar-KW" sz="2800" b="1" dirty="0"/>
              <a:t> 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المستويان لا يشتركان في أي نقطة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297114" y="1125538"/>
            <a:ext cx="5802312" cy="574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المستويان منطبقان  (يشتركان في جميع النقاط 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_s1028"/>
          <p:cNvSpPr>
            <a:spLocks noChangeArrowheads="1"/>
          </p:cNvSpPr>
          <p:nvPr/>
        </p:nvSpPr>
        <p:spPr bwMode="auto">
          <a:xfrm>
            <a:off x="2590800" y="333375"/>
            <a:ext cx="608647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ar-KW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تابع الأوضاع المختلفة لمستويين في الفضاء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859338" y="1912938"/>
            <a:ext cx="3313112" cy="1379537"/>
          </a:xfrm>
          <a:prstGeom prst="parallelogram">
            <a:avLst>
              <a:gd name="adj" fmla="val 60040"/>
            </a:avLst>
          </a:prstGeom>
          <a:gradFill rotWithShape="1">
            <a:gsLst>
              <a:gs pos="0">
                <a:srgbClr val="CCFF66"/>
              </a:gs>
              <a:gs pos="100000">
                <a:srgbClr val="33CCFF"/>
              </a:gs>
            </a:gsLst>
            <a:path path="rect">
              <a:fillToRect l="100000" b="100000"/>
            </a:path>
          </a:gradFill>
          <a:ln w="28575" algn="ctr">
            <a:solidFill>
              <a:srgbClr val="E52F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845050" y="2205037"/>
            <a:ext cx="2816225" cy="1082675"/>
          </a:xfrm>
          <a:prstGeom prst="parallelogram">
            <a:avLst>
              <a:gd name="adj" fmla="val 60640"/>
            </a:avLst>
          </a:prstGeom>
          <a:gradFill rotWithShape="1">
            <a:gsLst>
              <a:gs pos="0">
                <a:srgbClr val="FF99FF"/>
              </a:gs>
              <a:gs pos="100000">
                <a:schemeClr val="hlink">
                  <a:alpha val="60999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E52F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27088" y="5688013"/>
            <a:ext cx="2940050" cy="865187"/>
          </a:xfrm>
          <a:prstGeom prst="parallelogram">
            <a:avLst>
              <a:gd name="adj" fmla="val 84954"/>
            </a:avLst>
          </a:prstGeom>
          <a:gradFill rotWithShape="1">
            <a:gsLst>
              <a:gs pos="0">
                <a:srgbClr val="FF99FF"/>
              </a:gs>
              <a:gs pos="50000">
                <a:srgbClr val="E5F60E"/>
              </a:gs>
              <a:gs pos="100000">
                <a:srgbClr val="FF99FF"/>
              </a:gs>
            </a:gsLst>
            <a:lin ang="0" scaled="1"/>
          </a:gradFill>
          <a:ln w="28575" algn="ctr">
            <a:solidFill>
              <a:srgbClr val="E52F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827088" y="4648200"/>
            <a:ext cx="2940050" cy="865187"/>
          </a:xfrm>
          <a:prstGeom prst="parallelogram">
            <a:avLst>
              <a:gd name="adj" fmla="val 84954"/>
            </a:avLst>
          </a:prstGeom>
          <a:gradFill rotWithShape="1">
            <a:gsLst>
              <a:gs pos="0">
                <a:srgbClr val="FF99FF"/>
              </a:gs>
              <a:gs pos="50000">
                <a:srgbClr val="E5F60E"/>
              </a:gs>
              <a:gs pos="100000">
                <a:srgbClr val="FF99FF"/>
              </a:gs>
            </a:gsLst>
            <a:lin ang="0" scaled="1"/>
          </a:gradFill>
          <a:ln w="28575" algn="ctr">
            <a:solidFill>
              <a:srgbClr val="E52F1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68538" y="2205038"/>
            <a:ext cx="22987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=   </a:t>
            </a:r>
            <a:r>
              <a:rPr lang="en-US" sz="2400" b="1" baseline="-25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ar-KW" sz="2400" b="1" dirty="0">
                <a:latin typeface="Tahoma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</a:t>
            </a:r>
            <a:r>
              <a:rPr lang="en-US" sz="2400" b="1" baseline="-25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11638" y="5445125"/>
            <a:ext cx="34496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</a:t>
            </a:r>
            <a:r>
              <a:rPr lang="en-US" sz="2400" b="1" baseline="-25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 ∩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</a:t>
            </a:r>
            <a:r>
              <a:rPr lang="en-US" sz="2400" b="1" baseline="-25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010400" y="1839913"/>
            <a:ext cx="1008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</a:t>
            </a:r>
            <a:r>
              <a:rPr lang="en-US" sz="2400" b="1" baseline="-25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1</a:t>
            </a:r>
            <a:endParaRPr lang="en-US" sz="2400" b="1" baseline="-25000" dirty="0">
              <a:latin typeface="Tahoma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343400" y="2895600"/>
            <a:ext cx="1008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</a:t>
            </a:r>
            <a:r>
              <a:rPr lang="en-US" sz="2400" b="1" baseline="-25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endParaRPr lang="en-US" sz="2400" b="1" baseline="-25000" dirty="0">
              <a:latin typeface="Tahoma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48342" y="5105400"/>
            <a:ext cx="1008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</a:t>
            </a:r>
            <a:r>
              <a:rPr lang="en-US" sz="2400" b="1" baseline="-25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1</a:t>
            </a:r>
            <a:endParaRPr lang="en-US" sz="2400" b="1" baseline="-25000" dirty="0">
              <a:latin typeface="Tahoma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81000" y="6168799"/>
            <a:ext cx="1008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</a:t>
            </a:r>
            <a:r>
              <a:rPr lang="en-US" sz="2400" b="1" baseline="-25000" dirty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endParaRPr lang="en-US" sz="2400" b="1" baseline="-25000" dirty="0"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4199249" y="6140906"/>
                <a:ext cx="344963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⫽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  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Tahoma" pitchFamily="34" charset="0"/>
                    <a:sym typeface="Symbol" pitchFamily="18" charset="2"/>
                  </a:rPr>
                  <a:t>2</a:t>
                </a:r>
                <a:r>
                  <a:rPr lang="ar-KW" sz="2400" b="1" dirty="0">
                    <a:latin typeface="Tahoma" pitchFamily="34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</a:t>
                </a:r>
                <a:r>
                  <a:rPr lang="en-US" sz="2000" b="1" baseline="-25000" dirty="0">
                    <a:solidFill>
                      <a:srgbClr val="000000"/>
                    </a:solidFill>
                    <a:latin typeface="Tahoma" pitchFamily="34" charset="0"/>
                    <a:sym typeface="Symbol" pitchFamily="18" charset="2"/>
                  </a:rPr>
                  <a:t>1</a:t>
                </a:r>
                <a:endParaRPr lang="en-US" sz="2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249" y="6140906"/>
                <a:ext cx="3449637" cy="430887"/>
              </a:xfrm>
              <a:prstGeom prst="rect">
                <a:avLst/>
              </a:prstGeom>
              <a:blipFill>
                <a:blip r:embed="rId2"/>
                <a:stretch>
                  <a:fillRect t="-28169" b="-46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1409701" y="2750974"/>
                <a:ext cx="344963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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Tahoma" pitchFamily="34" charset="0"/>
                    <a:sym typeface="Symbol" pitchFamily="18" charset="2"/>
                  </a:rPr>
                  <a:t>2</a:t>
                </a:r>
                <a:r>
                  <a:rPr lang="ar-KW" sz="2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⫽</m:t>
                    </m:r>
                  </m:oMath>
                </a14:m>
                <a:r>
                  <a:rPr lang="ar-KW" sz="2400" b="1" dirty="0">
                    <a:latin typeface="Tahoma" pitchFamily="34" charset="0"/>
                  </a:rPr>
                  <a:t>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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Tahoma" pitchFamily="34" charset="0"/>
                    <a:sym typeface="Symbol" pitchFamily="18" charset="2"/>
                  </a:rPr>
                  <a:t>1</a:t>
                </a:r>
                <a:endParaRPr lang="en-US" sz="2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9701" y="2750974"/>
                <a:ext cx="3449637" cy="430887"/>
              </a:xfrm>
              <a:prstGeom prst="rect">
                <a:avLst/>
              </a:prstGeom>
              <a:blipFill>
                <a:blip r:embed="rId3"/>
                <a:stretch>
                  <a:fillRect t="-25352" b="-49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شكل بيضاوي 24"/>
          <p:cNvSpPr/>
          <p:nvPr/>
        </p:nvSpPr>
        <p:spPr>
          <a:xfrm>
            <a:off x="8382000" y="114300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endParaRPr lang="ar-KW" b="1" dirty="0">
              <a:solidFill>
                <a:schemeClr val="tx1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8382000" y="38100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endParaRPr lang="ar-KW" b="1" dirty="0">
              <a:solidFill>
                <a:schemeClr val="tx1"/>
              </a:solidFill>
            </a:endParaRPr>
          </a:p>
        </p:txBody>
      </p:sp>
      <p:pic>
        <p:nvPicPr>
          <p:cNvPr id="20" name="Picture 2" descr="C:\Users\TOSHIBA\Desktop\مستويين متوازيين.gif">
            <a:extLst>
              <a:ext uri="{FF2B5EF4-FFF2-40B4-BE49-F238E27FC236}">
                <a16:creationId xmlns:a16="http://schemas.microsoft.com/office/drawing/2014/main" id="{FAD77D8A-B6EC-4B49-9DAF-83F5EDCC8E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6" y="4376738"/>
            <a:ext cx="3837433" cy="25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12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t="27254" r="50691" b="30738"/>
          <a:stretch/>
        </p:blipFill>
        <p:spPr bwMode="auto">
          <a:xfrm>
            <a:off x="457200" y="1752600"/>
            <a:ext cx="446715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وسيلة شرح بيضاوية 5"/>
          <p:cNvSpPr/>
          <p:nvPr/>
        </p:nvSpPr>
        <p:spPr>
          <a:xfrm>
            <a:off x="6172200" y="457200"/>
            <a:ext cx="2825702" cy="457200"/>
          </a:xfrm>
          <a:prstGeom prst="wedgeEllipseCallout">
            <a:avLst>
              <a:gd name="adj1" fmla="val -31037"/>
              <a:gd name="adj2" fmla="val 90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تدريب (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KW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05000" y="762000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الرسم المقابل ، أشر إلى 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8382000" y="1828800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endParaRPr lang="ar-KW" b="1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1752600"/>
            <a:ext cx="3200400" cy="566737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1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مستقيمين متخالفين</a:t>
            </a:r>
            <a:endParaRPr lang="en-US" sz="31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8382000" y="3072719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endParaRPr lang="ar-KW" b="1" dirty="0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3014663"/>
            <a:ext cx="3200400" cy="566737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1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مستقيم مواز لمستو</a:t>
            </a:r>
            <a:endParaRPr lang="en-US" sz="31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382000" y="42672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endParaRPr lang="ar-KW" b="1" dirty="0">
              <a:solidFill>
                <a:schemeClr val="tx1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4267200"/>
            <a:ext cx="3200400" cy="566737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1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مستقيم يقطع مستو</a:t>
            </a:r>
            <a:endParaRPr lang="en-US" sz="31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382000" y="5376863"/>
            <a:ext cx="4572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</a:t>
            </a:r>
            <a:endParaRPr lang="ar-KW" b="1" dirty="0">
              <a:solidFill>
                <a:schemeClr val="tx1"/>
              </a:solidFill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5376863"/>
            <a:ext cx="3200400" cy="566737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1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مستقيم يقع في مستو</a:t>
            </a:r>
            <a:endParaRPr lang="en-US" sz="31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 flipH="1">
            <a:off x="3581400" y="1905000"/>
            <a:ext cx="762000" cy="203903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2133600" y="3247683"/>
            <a:ext cx="0" cy="203903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خمس عادي 20"/>
          <p:cNvSpPr/>
          <p:nvPr/>
        </p:nvSpPr>
        <p:spPr>
          <a:xfrm>
            <a:off x="3715660" y="2031999"/>
            <a:ext cx="914300" cy="3222165"/>
          </a:xfrm>
          <a:custGeom>
            <a:avLst/>
            <a:gdLst>
              <a:gd name="connsiteX0" fmla="*/ 2 w 2057400"/>
              <a:gd name="connsiteY0" fmla="*/ 1047806 h 2743200"/>
              <a:gd name="connsiteX1" fmla="*/ 1028700 w 2057400"/>
              <a:gd name="connsiteY1" fmla="*/ 0 h 2743200"/>
              <a:gd name="connsiteX2" fmla="*/ 2057398 w 2057400"/>
              <a:gd name="connsiteY2" fmla="*/ 1047806 h 2743200"/>
              <a:gd name="connsiteX3" fmla="*/ 1664470 w 2057400"/>
              <a:gd name="connsiteY3" fmla="*/ 2743193 h 2743200"/>
              <a:gd name="connsiteX4" fmla="*/ 392930 w 2057400"/>
              <a:gd name="connsiteY4" fmla="*/ 2743193 h 2743200"/>
              <a:gd name="connsiteX5" fmla="*/ 2 w 2057400"/>
              <a:gd name="connsiteY5" fmla="*/ 1047806 h 2743200"/>
              <a:gd name="connsiteX0" fmla="*/ 0 w 2057396"/>
              <a:gd name="connsiteY0" fmla="*/ 1047806 h 2743193"/>
              <a:gd name="connsiteX1" fmla="*/ 1028698 w 2057396"/>
              <a:gd name="connsiteY1" fmla="*/ 0 h 2743193"/>
              <a:gd name="connsiteX2" fmla="*/ 2057396 w 2057396"/>
              <a:gd name="connsiteY2" fmla="*/ 1047806 h 2743193"/>
              <a:gd name="connsiteX3" fmla="*/ 1664468 w 2057396"/>
              <a:gd name="connsiteY3" fmla="*/ 2743193 h 2743193"/>
              <a:gd name="connsiteX4" fmla="*/ 117157 w 2057396"/>
              <a:gd name="connsiteY4" fmla="*/ 2510965 h 2743193"/>
              <a:gd name="connsiteX5" fmla="*/ 0 w 2057396"/>
              <a:gd name="connsiteY5" fmla="*/ 1047806 h 2743193"/>
              <a:gd name="connsiteX0" fmla="*/ 0 w 2057396"/>
              <a:gd name="connsiteY0" fmla="*/ 1047806 h 2510965"/>
              <a:gd name="connsiteX1" fmla="*/ 1028698 w 2057396"/>
              <a:gd name="connsiteY1" fmla="*/ 0 h 2510965"/>
              <a:gd name="connsiteX2" fmla="*/ 2057396 w 2057396"/>
              <a:gd name="connsiteY2" fmla="*/ 1047806 h 2510965"/>
              <a:gd name="connsiteX3" fmla="*/ 953268 w 2057396"/>
              <a:gd name="connsiteY3" fmla="*/ 2452907 h 2510965"/>
              <a:gd name="connsiteX4" fmla="*/ 117157 w 2057396"/>
              <a:gd name="connsiteY4" fmla="*/ 2510965 h 2510965"/>
              <a:gd name="connsiteX5" fmla="*/ 0 w 2057396"/>
              <a:gd name="connsiteY5" fmla="*/ 1047806 h 2510965"/>
              <a:gd name="connsiteX0" fmla="*/ 0 w 2057396"/>
              <a:gd name="connsiteY0" fmla="*/ 1759006 h 3222165"/>
              <a:gd name="connsiteX1" fmla="*/ 665841 w 2057396"/>
              <a:gd name="connsiteY1" fmla="*/ 0 h 3222165"/>
              <a:gd name="connsiteX2" fmla="*/ 2057396 w 2057396"/>
              <a:gd name="connsiteY2" fmla="*/ 1759006 h 3222165"/>
              <a:gd name="connsiteX3" fmla="*/ 953268 w 2057396"/>
              <a:gd name="connsiteY3" fmla="*/ 3164107 h 3222165"/>
              <a:gd name="connsiteX4" fmla="*/ 117157 w 2057396"/>
              <a:gd name="connsiteY4" fmla="*/ 3222165 h 3222165"/>
              <a:gd name="connsiteX5" fmla="*/ 0 w 2057396"/>
              <a:gd name="connsiteY5" fmla="*/ 1759006 h 3222165"/>
              <a:gd name="connsiteX0" fmla="*/ 0 w 1026882"/>
              <a:gd name="connsiteY0" fmla="*/ 1759006 h 3222165"/>
              <a:gd name="connsiteX1" fmla="*/ 665841 w 1026882"/>
              <a:gd name="connsiteY1" fmla="*/ 0 h 3222165"/>
              <a:gd name="connsiteX2" fmla="*/ 1026882 w 1026882"/>
              <a:gd name="connsiteY2" fmla="*/ 2005749 h 3222165"/>
              <a:gd name="connsiteX3" fmla="*/ 953268 w 1026882"/>
              <a:gd name="connsiteY3" fmla="*/ 3164107 h 3222165"/>
              <a:gd name="connsiteX4" fmla="*/ 117157 w 1026882"/>
              <a:gd name="connsiteY4" fmla="*/ 3222165 h 3222165"/>
              <a:gd name="connsiteX5" fmla="*/ 0 w 1026882"/>
              <a:gd name="connsiteY5" fmla="*/ 1759006 h 3222165"/>
              <a:gd name="connsiteX0" fmla="*/ 0 w 1027147"/>
              <a:gd name="connsiteY0" fmla="*/ 1759006 h 3222165"/>
              <a:gd name="connsiteX1" fmla="*/ 665841 w 1027147"/>
              <a:gd name="connsiteY1" fmla="*/ 0 h 3222165"/>
              <a:gd name="connsiteX2" fmla="*/ 1026882 w 1027147"/>
              <a:gd name="connsiteY2" fmla="*/ 2005749 h 3222165"/>
              <a:gd name="connsiteX3" fmla="*/ 953268 w 1027147"/>
              <a:gd name="connsiteY3" fmla="*/ 3164107 h 3222165"/>
              <a:gd name="connsiteX4" fmla="*/ 117157 w 1027147"/>
              <a:gd name="connsiteY4" fmla="*/ 3222165 h 3222165"/>
              <a:gd name="connsiteX5" fmla="*/ 0 w 1027147"/>
              <a:gd name="connsiteY5" fmla="*/ 1759006 h 3222165"/>
              <a:gd name="connsiteX0" fmla="*/ 0 w 1027147"/>
              <a:gd name="connsiteY0" fmla="*/ 1759006 h 3222165"/>
              <a:gd name="connsiteX1" fmla="*/ 665841 w 1027147"/>
              <a:gd name="connsiteY1" fmla="*/ 0 h 3222165"/>
              <a:gd name="connsiteX2" fmla="*/ 1026882 w 1027147"/>
              <a:gd name="connsiteY2" fmla="*/ 2005749 h 3222165"/>
              <a:gd name="connsiteX3" fmla="*/ 953268 w 1027147"/>
              <a:gd name="connsiteY3" fmla="*/ 3164107 h 3222165"/>
              <a:gd name="connsiteX4" fmla="*/ 117157 w 1027147"/>
              <a:gd name="connsiteY4" fmla="*/ 3222165 h 3222165"/>
              <a:gd name="connsiteX5" fmla="*/ 0 w 1027147"/>
              <a:gd name="connsiteY5" fmla="*/ 1759006 h 3222165"/>
              <a:gd name="connsiteX0" fmla="*/ 0 w 972357"/>
              <a:gd name="connsiteY0" fmla="*/ 1759006 h 3222165"/>
              <a:gd name="connsiteX1" fmla="*/ 665841 w 972357"/>
              <a:gd name="connsiteY1" fmla="*/ 0 h 3222165"/>
              <a:gd name="connsiteX2" fmla="*/ 968825 w 972357"/>
              <a:gd name="connsiteY2" fmla="*/ 2005749 h 3222165"/>
              <a:gd name="connsiteX3" fmla="*/ 953268 w 972357"/>
              <a:gd name="connsiteY3" fmla="*/ 3164107 h 3222165"/>
              <a:gd name="connsiteX4" fmla="*/ 117157 w 972357"/>
              <a:gd name="connsiteY4" fmla="*/ 3222165 h 3222165"/>
              <a:gd name="connsiteX5" fmla="*/ 0 w 972357"/>
              <a:gd name="connsiteY5" fmla="*/ 1759006 h 3222165"/>
              <a:gd name="connsiteX0" fmla="*/ 0 w 914300"/>
              <a:gd name="connsiteY0" fmla="*/ 1817063 h 3222165"/>
              <a:gd name="connsiteX1" fmla="*/ 607784 w 914300"/>
              <a:gd name="connsiteY1" fmla="*/ 0 h 3222165"/>
              <a:gd name="connsiteX2" fmla="*/ 910768 w 914300"/>
              <a:gd name="connsiteY2" fmla="*/ 2005749 h 3222165"/>
              <a:gd name="connsiteX3" fmla="*/ 895211 w 914300"/>
              <a:gd name="connsiteY3" fmla="*/ 3164107 h 3222165"/>
              <a:gd name="connsiteX4" fmla="*/ 59100 w 914300"/>
              <a:gd name="connsiteY4" fmla="*/ 3222165 h 3222165"/>
              <a:gd name="connsiteX5" fmla="*/ 0 w 914300"/>
              <a:gd name="connsiteY5" fmla="*/ 1817063 h 322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00" h="3222165">
                <a:moveTo>
                  <a:pt x="0" y="1817063"/>
                </a:moveTo>
                <a:lnTo>
                  <a:pt x="607784" y="0"/>
                </a:lnTo>
                <a:cubicBezTo>
                  <a:pt x="728131" y="668583"/>
                  <a:pt x="906536" y="1990308"/>
                  <a:pt x="910768" y="2005749"/>
                </a:cubicBezTo>
                <a:cubicBezTo>
                  <a:pt x="915259" y="1985468"/>
                  <a:pt x="919749" y="2777988"/>
                  <a:pt x="895211" y="3164107"/>
                </a:cubicBezTo>
                <a:lnTo>
                  <a:pt x="59100" y="3222165"/>
                </a:lnTo>
                <a:lnTo>
                  <a:pt x="0" y="1817063"/>
                </a:lnTo>
                <a:close/>
              </a:path>
            </a:pathLst>
          </a:cu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23" name="رابط كسهم مستقيم 22"/>
          <p:cNvCxnSpPr/>
          <p:nvPr/>
        </p:nvCxnSpPr>
        <p:spPr>
          <a:xfrm>
            <a:off x="2133600" y="3283964"/>
            <a:ext cx="0" cy="203903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توازي أضلاع 23"/>
          <p:cNvSpPr/>
          <p:nvPr/>
        </p:nvSpPr>
        <p:spPr>
          <a:xfrm>
            <a:off x="677274" y="1992087"/>
            <a:ext cx="3579040" cy="1770061"/>
          </a:xfrm>
          <a:custGeom>
            <a:avLst/>
            <a:gdLst>
              <a:gd name="connsiteX0" fmla="*/ 0 w 1371600"/>
              <a:gd name="connsiteY0" fmla="*/ 1015319 h 1015319"/>
              <a:gd name="connsiteX1" fmla="*/ 253830 w 1371600"/>
              <a:gd name="connsiteY1" fmla="*/ 0 h 1015319"/>
              <a:gd name="connsiteX2" fmla="*/ 1371600 w 1371600"/>
              <a:gd name="connsiteY2" fmla="*/ 0 h 1015319"/>
              <a:gd name="connsiteX3" fmla="*/ 1117770 w 1371600"/>
              <a:gd name="connsiteY3" fmla="*/ 1015319 h 1015319"/>
              <a:gd name="connsiteX4" fmla="*/ 0 w 1371600"/>
              <a:gd name="connsiteY4" fmla="*/ 1015319 h 1015319"/>
              <a:gd name="connsiteX0" fmla="*/ 0 w 2235370"/>
              <a:gd name="connsiteY0" fmla="*/ 1015319 h 1015319"/>
              <a:gd name="connsiteX1" fmla="*/ 253830 w 2235370"/>
              <a:gd name="connsiteY1" fmla="*/ 0 h 1015319"/>
              <a:gd name="connsiteX2" fmla="*/ 1371600 w 2235370"/>
              <a:gd name="connsiteY2" fmla="*/ 0 h 1015319"/>
              <a:gd name="connsiteX3" fmla="*/ 2235370 w 2235370"/>
              <a:gd name="connsiteY3" fmla="*/ 1015319 h 1015319"/>
              <a:gd name="connsiteX4" fmla="*/ 0 w 2235370"/>
              <a:gd name="connsiteY4" fmla="*/ 1015319 h 1015319"/>
              <a:gd name="connsiteX0" fmla="*/ 0 w 2808514"/>
              <a:gd name="connsiteY0" fmla="*/ 1537833 h 1537833"/>
              <a:gd name="connsiteX1" fmla="*/ 253830 w 2808514"/>
              <a:gd name="connsiteY1" fmla="*/ 522514 h 1537833"/>
              <a:gd name="connsiteX2" fmla="*/ 2808514 w 2808514"/>
              <a:gd name="connsiteY2" fmla="*/ 0 h 1537833"/>
              <a:gd name="connsiteX3" fmla="*/ 2235370 w 2808514"/>
              <a:gd name="connsiteY3" fmla="*/ 1537833 h 1537833"/>
              <a:gd name="connsiteX4" fmla="*/ 0 w 2808514"/>
              <a:gd name="connsiteY4" fmla="*/ 1537833 h 1537833"/>
              <a:gd name="connsiteX0" fmla="*/ 0 w 2808514"/>
              <a:gd name="connsiteY0" fmla="*/ 1537833 h 1537833"/>
              <a:gd name="connsiteX1" fmla="*/ 65144 w 2808514"/>
              <a:gd name="connsiteY1" fmla="*/ 478971 h 1537833"/>
              <a:gd name="connsiteX2" fmla="*/ 2808514 w 2808514"/>
              <a:gd name="connsiteY2" fmla="*/ 0 h 1537833"/>
              <a:gd name="connsiteX3" fmla="*/ 2235370 w 2808514"/>
              <a:gd name="connsiteY3" fmla="*/ 1537833 h 1537833"/>
              <a:gd name="connsiteX4" fmla="*/ 0 w 2808514"/>
              <a:gd name="connsiteY4" fmla="*/ 1537833 h 1537833"/>
              <a:gd name="connsiteX0" fmla="*/ 0 w 3650343"/>
              <a:gd name="connsiteY0" fmla="*/ 1697490 h 1697490"/>
              <a:gd name="connsiteX1" fmla="*/ 906973 w 3650343"/>
              <a:gd name="connsiteY1" fmla="*/ 478971 h 1697490"/>
              <a:gd name="connsiteX2" fmla="*/ 3650343 w 3650343"/>
              <a:gd name="connsiteY2" fmla="*/ 0 h 1697490"/>
              <a:gd name="connsiteX3" fmla="*/ 3077199 w 3650343"/>
              <a:gd name="connsiteY3" fmla="*/ 1537833 h 1697490"/>
              <a:gd name="connsiteX4" fmla="*/ 0 w 3650343"/>
              <a:gd name="connsiteY4" fmla="*/ 1697490 h 1697490"/>
              <a:gd name="connsiteX0" fmla="*/ 0 w 3650343"/>
              <a:gd name="connsiteY0" fmla="*/ 1697490 h 1697490"/>
              <a:gd name="connsiteX1" fmla="*/ 906973 w 3650343"/>
              <a:gd name="connsiteY1" fmla="*/ 478971 h 1697490"/>
              <a:gd name="connsiteX2" fmla="*/ 3650343 w 3650343"/>
              <a:gd name="connsiteY2" fmla="*/ 0 h 1697490"/>
              <a:gd name="connsiteX3" fmla="*/ 3077199 w 3650343"/>
              <a:gd name="connsiteY3" fmla="*/ 1537833 h 1697490"/>
              <a:gd name="connsiteX4" fmla="*/ 0 w 3650343"/>
              <a:gd name="connsiteY4" fmla="*/ 1697490 h 1697490"/>
              <a:gd name="connsiteX0" fmla="*/ 1128 w 3651471"/>
              <a:gd name="connsiteY0" fmla="*/ 1697490 h 1697490"/>
              <a:gd name="connsiteX1" fmla="*/ 908101 w 3651471"/>
              <a:gd name="connsiteY1" fmla="*/ 478971 h 1697490"/>
              <a:gd name="connsiteX2" fmla="*/ 3651471 w 3651471"/>
              <a:gd name="connsiteY2" fmla="*/ 0 h 1697490"/>
              <a:gd name="connsiteX3" fmla="*/ 3078327 w 3651471"/>
              <a:gd name="connsiteY3" fmla="*/ 1537833 h 1697490"/>
              <a:gd name="connsiteX4" fmla="*/ 1128 w 3651471"/>
              <a:gd name="connsiteY4" fmla="*/ 1697490 h 1697490"/>
              <a:gd name="connsiteX0" fmla="*/ 1128 w 3651471"/>
              <a:gd name="connsiteY0" fmla="*/ 1697490 h 1697490"/>
              <a:gd name="connsiteX1" fmla="*/ 908101 w 3651471"/>
              <a:gd name="connsiteY1" fmla="*/ 478971 h 1697490"/>
              <a:gd name="connsiteX2" fmla="*/ 3651471 w 3651471"/>
              <a:gd name="connsiteY2" fmla="*/ 0 h 1697490"/>
              <a:gd name="connsiteX3" fmla="*/ 3078327 w 3651471"/>
              <a:gd name="connsiteY3" fmla="*/ 1537833 h 1697490"/>
              <a:gd name="connsiteX4" fmla="*/ 1128 w 3651471"/>
              <a:gd name="connsiteY4" fmla="*/ 1697490 h 1697490"/>
              <a:gd name="connsiteX0" fmla="*/ 1268 w 3579040"/>
              <a:gd name="connsiteY0" fmla="*/ 1770061 h 1770061"/>
              <a:gd name="connsiteX1" fmla="*/ 835670 w 3579040"/>
              <a:gd name="connsiteY1" fmla="*/ 478971 h 1770061"/>
              <a:gd name="connsiteX2" fmla="*/ 3579040 w 3579040"/>
              <a:gd name="connsiteY2" fmla="*/ 0 h 1770061"/>
              <a:gd name="connsiteX3" fmla="*/ 3005896 w 3579040"/>
              <a:gd name="connsiteY3" fmla="*/ 1537833 h 1770061"/>
              <a:gd name="connsiteX4" fmla="*/ 1268 w 3579040"/>
              <a:gd name="connsiteY4" fmla="*/ 1770061 h 177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040" h="1770061">
                <a:moveTo>
                  <a:pt x="1268" y="1770061"/>
                </a:moveTo>
                <a:cubicBezTo>
                  <a:pt x="-30237" y="1697716"/>
                  <a:pt x="533346" y="885144"/>
                  <a:pt x="835670" y="478971"/>
                </a:cubicBezTo>
                <a:lnTo>
                  <a:pt x="3579040" y="0"/>
                </a:lnTo>
                <a:lnTo>
                  <a:pt x="3005896" y="1537833"/>
                </a:lnTo>
                <a:cubicBezTo>
                  <a:pt x="1980163" y="1591052"/>
                  <a:pt x="-32542" y="1716842"/>
                  <a:pt x="1268" y="1770061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26" name="رابط كسهم مستقيم 25"/>
          <p:cNvCxnSpPr/>
          <p:nvPr/>
        </p:nvCxnSpPr>
        <p:spPr>
          <a:xfrm>
            <a:off x="3748317" y="1596564"/>
            <a:ext cx="0" cy="36576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914400" y="3762148"/>
            <a:ext cx="1219200" cy="13432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1676400" y="3795270"/>
            <a:ext cx="0" cy="131013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1" grpId="1" animBg="1"/>
      <p:bldP spid="24" grpId="0" animBg="1"/>
      <p:bldP spid="24" grpId="1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وليد توجيه\كراسة تمارين 11 ع  فصل ثاني\صور كراسة التمارين 2014\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70" t="56601" r="37362" b="25539"/>
          <a:stretch/>
        </p:blipFill>
        <p:spPr bwMode="auto">
          <a:xfrm>
            <a:off x="838200" y="2387581"/>
            <a:ext cx="3372756" cy="38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وليد توجيه\كراسة تمارين 11 ع  فصل ثاني\صور كراسة التمارين 2014\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49620" r="1729" b="43399"/>
          <a:stretch/>
        </p:blipFill>
        <p:spPr bwMode="auto">
          <a:xfrm>
            <a:off x="762000" y="399221"/>
            <a:ext cx="7653138" cy="112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وليد توجيه\كراسة تمارين 11 ع  فصل ثاني\صور كراسة التمارين 2014\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88128" r="3557" b="8588"/>
          <a:stretch/>
        </p:blipFill>
        <p:spPr bwMode="auto">
          <a:xfrm>
            <a:off x="2953062" y="1524001"/>
            <a:ext cx="5538276" cy="70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/>
          <p:nvPr/>
        </p:nvCxnSpPr>
        <p:spPr>
          <a:xfrm>
            <a:off x="685800" y="3886200"/>
            <a:ext cx="3733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2497604" y="2387581"/>
            <a:ext cx="1936510" cy="209735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حر 4"/>
          <p:cNvSpPr/>
          <p:nvPr/>
        </p:nvSpPr>
        <p:spPr>
          <a:xfrm>
            <a:off x="725714" y="2380343"/>
            <a:ext cx="3686629" cy="2075543"/>
          </a:xfrm>
          <a:custGeom>
            <a:avLst/>
            <a:gdLst>
              <a:gd name="connsiteX0" fmla="*/ 1770743 w 3686629"/>
              <a:gd name="connsiteY0" fmla="*/ 2075543 h 2075543"/>
              <a:gd name="connsiteX1" fmla="*/ 3657600 w 3686629"/>
              <a:gd name="connsiteY1" fmla="*/ 1494971 h 2075543"/>
              <a:gd name="connsiteX2" fmla="*/ 3686629 w 3686629"/>
              <a:gd name="connsiteY2" fmla="*/ 0 h 2075543"/>
              <a:gd name="connsiteX3" fmla="*/ 0 w 3686629"/>
              <a:gd name="connsiteY3" fmla="*/ 1509486 h 2075543"/>
              <a:gd name="connsiteX4" fmla="*/ 1770743 w 3686629"/>
              <a:gd name="connsiteY4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6629" h="2075543">
                <a:moveTo>
                  <a:pt x="1770743" y="2075543"/>
                </a:moveTo>
                <a:lnTo>
                  <a:pt x="3657600" y="1494971"/>
                </a:lnTo>
                <a:lnTo>
                  <a:pt x="3686629" y="0"/>
                </a:lnTo>
                <a:lnTo>
                  <a:pt x="0" y="1509486"/>
                </a:lnTo>
                <a:lnTo>
                  <a:pt x="1770743" y="2075543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شكل بيضاوي 19">
            <a:extLst>
              <a:ext uri="{FF2B5EF4-FFF2-40B4-BE49-F238E27FC236}">
                <a16:creationId xmlns:a16="http://schemas.microsoft.com/office/drawing/2014/main" id="{F5F3EE4F-281E-48EC-879B-D2E7AAFC3E4F}"/>
              </a:ext>
            </a:extLst>
          </p:cNvPr>
          <p:cNvSpPr/>
          <p:nvPr/>
        </p:nvSpPr>
        <p:spPr>
          <a:xfrm>
            <a:off x="7467600" y="2743200"/>
            <a:ext cx="457200" cy="457200"/>
          </a:xfrm>
          <a:prstGeom prst="ellipse">
            <a:avLst/>
          </a:prstGeom>
          <a:solidFill>
            <a:srgbClr val="FF0000">
              <a:alpha val="7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شكل بيضاوي 11">
            <a:extLst>
              <a:ext uri="{FF2B5EF4-FFF2-40B4-BE49-F238E27FC236}">
                <a16:creationId xmlns:a16="http://schemas.microsoft.com/office/drawing/2014/main" id="{4E354173-89D0-4724-A23E-E38C8E3A0F53}"/>
              </a:ext>
            </a:extLst>
          </p:cNvPr>
          <p:cNvSpPr/>
          <p:nvPr/>
        </p:nvSpPr>
        <p:spPr>
          <a:xfrm>
            <a:off x="7467600" y="2746755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مستدير الزوايا 10">
                <a:extLst>
                  <a:ext uri="{FF2B5EF4-FFF2-40B4-BE49-F238E27FC236}">
                    <a16:creationId xmlns:a16="http://schemas.microsoft.com/office/drawing/2014/main" id="{C6E57A1D-85A1-480B-AACA-3441E9FB0702}"/>
                  </a:ext>
                </a:extLst>
              </p:cNvPr>
              <p:cNvSpPr/>
              <p:nvPr/>
            </p:nvSpPr>
            <p:spPr>
              <a:xfrm>
                <a:off x="4953000" y="3620013"/>
                <a:ext cx="1524906" cy="57829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K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أحسنت</m:t>
                      </m:r>
                    </m:oMath>
                  </m:oMathPara>
                </a14:m>
                <a:endPara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مستطيل مستدير الزوايا 10">
                <a:extLst>
                  <a:ext uri="{FF2B5EF4-FFF2-40B4-BE49-F238E27FC236}">
                    <a16:creationId xmlns:a16="http://schemas.microsoft.com/office/drawing/2014/main" id="{C6E57A1D-85A1-480B-AACA-3441E9FB0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620013"/>
                <a:ext cx="1524906" cy="5782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id="{C063ECCC-7286-4864-9C8F-E23C0E148C1D}"/>
              </a:ext>
            </a:extLst>
          </p:cNvPr>
          <p:cNvSpPr/>
          <p:nvPr/>
        </p:nvSpPr>
        <p:spPr>
          <a:xfrm>
            <a:off x="7117346" y="3591441"/>
            <a:ext cx="1645654" cy="57829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حاول مرة اخرى</a:t>
            </a:r>
          </a:p>
        </p:txBody>
      </p:sp>
      <p:sp>
        <p:nvSpPr>
          <p:cNvPr id="23" name="شكل بيضاوي 19">
            <a:extLst>
              <a:ext uri="{FF2B5EF4-FFF2-40B4-BE49-F238E27FC236}">
                <a16:creationId xmlns:a16="http://schemas.microsoft.com/office/drawing/2014/main" id="{2F9FEF81-4456-4970-9C40-ABF0CBF3CCC7}"/>
              </a:ext>
            </a:extLst>
          </p:cNvPr>
          <p:cNvSpPr/>
          <p:nvPr/>
        </p:nvSpPr>
        <p:spPr>
          <a:xfrm>
            <a:off x="5715000" y="2743200"/>
            <a:ext cx="457200" cy="457200"/>
          </a:xfrm>
          <a:prstGeom prst="ellipse">
            <a:avLst/>
          </a:prstGeom>
          <a:solidFill>
            <a:srgbClr val="00B050">
              <a:alpha val="7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شكل بيضاوي 7">
            <a:extLst>
              <a:ext uri="{FF2B5EF4-FFF2-40B4-BE49-F238E27FC236}">
                <a16:creationId xmlns:a16="http://schemas.microsoft.com/office/drawing/2014/main" id="{849F5DB0-72AB-42CE-AECC-C1D8B6540747}"/>
              </a:ext>
            </a:extLst>
          </p:cNvPr>
          <p:cNvSpPr/>
          <p:nvPr/>
        </p:nvSpPr>
        <p:spPr>
          <a:xfrm>
            <a:off x="5715000" y="2746755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وليد توجيه\كراسة تمارين 11 ع  فصل ثاني\صور كراسة التمارين 2014\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4754" r="77464" b="81259"/>
          <a:stretch/>
        </p:blipFill>
        <p:spPr bwMode="auto">
          <a:xfrm>
            <a:off x="152400" y="2136608"/>
            <a:ext cx="3459587" cy="32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وليد توجيه\كراسة تمارين 11 ع  فصل ثاني\صور كراسة التمارين 2014\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85" t="11112" r="14933" b="85073"/>
          <a:stretch/>
        </p:blipFill>
        <p:spPr bwMode="auto">
          <a:xfrm>
            <a:off x="6820525" y="1600200"/>
            <a:ext cx="1409075" cy="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وليد توجيه\كراسة تمارين 11 ع  فصل ثاني\صور كراسة التمارين 2014\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11112" r="56163" b="84532"/>
          <a:stretch/>
        </p:blipFill>
        <p:spPr bwMode="auto">
          <a:xfrm>
            <a:off x="6628766" y="2425951"/>
            <a:ext cx="1618938" cy="6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وليد توجيه\كراسة تمارين 11 ع  فصل ثاني\صور كراسة التمارين 2014\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45" t="14927" r="14793" b="81259"/>
          <a:stretch/>
        </p:blipFill>
        <p:spPr bwMode="auto">
          <a:xfrm>
            <a:off x="5843665" y="3407170"/>
            <a:ext cx="2271010" cy="4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وليد توجيه\كراسة تمارين 11 ع  فصل ثاني\صور كراسة التمارين 2014\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14927" r="56444" b="81259"/>
          <a:stretch/>
        </p:blipFill>
        <p:spPr bwMode="auto">
          <a:xfrm>
            <a:off x="5843977" y="4152346"/>
            <a:ext cx="2270698" cy="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وليد توجيه\كراسة تمارين 11 ع  فصل ثاني\صور كراسة التمارين 2014\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5" t="4182" r="5757" b="92226"/>
          <a:stretch/>
        </p:blipFill>
        <p:spPr bwMode="auto">
          <a:xfrm>
            <a:off x="2810134" y="35788"/>
            <a:ext cx="6067062" cy="5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وليد توجيه\كراسة تمارين 11 ع  فصل ثاني\صور كراسة التمارين 2014\5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90" t="7922" r="5551" b="88728"/>
          <a:stretch/>
        </p:blipFill>
        <p:spPr bwMode="auto">
          <a:xfrm>
            <a:off x="5041151" y="589277"/>
            <a:ext cx="3264649" cy="5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470680" y="4477626"/>
            <a:ext cx="112306" cy="1123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1158206" y="4889380"/>
            <a:ext cx="112306" cy="1123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شكل بيضاوي 28"/>
          <p:cNvSpPr/>
          <p:nvPr/>
        </p:nvSpPr>
        <p:spPr>
          <a:xfrm>
            <a:off x="3162784" y="4492616"/>
            <a:ext cx="112306" cy="1123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539623" y="4548770"/>
            <a:ext cx="2685143" cy="340610"/>
          </a:xfrm>
          <a:custGeom>
            <a:avLst/>
            <a:gdLst>
              <a:gd name="connsiteX0" fmla="*/ 682171 w 2685143"/>
              <a:gd name="connsiteY0" fmla="*/ 377372 h 377372"/>
              <a:gd name="connsiteX1" fmla="*/ 2685143 w 2685143"/>
              <a:gd name="connsiteY1" fmla="*/ 0 h 377372"/>
              <a:gd name="connsiteX2" fmla="*/ 0 w 2685143"/>
              <a:gd name="connsiteY2" fmla="*/ 0 h 377372"/>
              <a:gd name="connsiteX3" fmla="*/ 682171 w 2685143"/>
              <a:gd name="connsiteY3" fmla="*/ 377372 h 37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143" h="377372">
                <a:moveTo>
                  <a:pt x="682171" y="377372"/>
                </a:moveTo>
                <a:lnTo>
                  <a:pt x="2685143" y="0"/>
                </a:lnTo>
                <a:lnTo>
                  <a:pt x="0" y="0"/>
                </a:lnTo>
                <a:lnTo>
                  <a:pt x="682171" y="37737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شكل بيضاوي 19">
            <a:extLst>
              <a:ext uri="{FF2B5EF4-FFF2-40B4-BE49-F238E27FC236}">
                <a16:creationId xmlns:a16="http://schemas.microsoft.com/office/drawing/2014/main" id="{8285F193-6C31-4E3E-A487-57B601E7DE0E}"/>
              </a:ext>
            </a:extLst>
          </p:cNvPr>
          <p:cNvSpPr/>
          <p:nvPr/>
        </p:nvSpPr>
        <p:spPr>
          <a:xfrm>
            <a:off x="8296373" y="4153310"/>
            <a:ext cx="457200" cy="457200"/>
          </a:xfrm>
          <a:prstGeom prst="ellipse">
            <a:avLst/>
          </a:prstGeom>
          <a:solidFill>
            <a:srgbClr val="FF0000">
              <a:alpha val="7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شكل بيضاوي 19">
            <a:extLst>
              <a:ext uri="{FF2B5EF4-FFF2-40B4-BE49-F238E27FC236}">
                <a16:creationId xmlns:a16="http://schemas.microsoft.com/office/drawing/2014/main" id="{D56AA64A-D0DC-4917-81BB-893479A4E953}"/>
              </a:ext>
            </a:extLst>
          </p:cNvPr>
          <p:cNvSpPr/>
          <p:nvPr/>
        </p:nvSpPr>
        <p:spPr>
          <a:xfrm>
            <a:off x="8305800" y="3344175"/>
            <a:ext cx="457200" cy="457200"/>
          </a:xfrm>
          <a:prstGeom prst="ellipse">
            <a:avLst/>
          </a:prstGeom>
          <a:solidFill>
            <a:srgbClr val="FF0000">
              <a:alpha val="7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شكل بيضاوي 19">
            <a:extLst>
              <a:ext uri="{FF2B5EF4-FFF2-40B4-BE49-F238E27FC236}">
                <a16:creationId xmlns:a16="http://schemas.microsoft.com/office/drawing/2014/main" id="{74A61752-4D01-4DF2-B165-8405609D5576}"/>
              </a:ext>
            </a:extLst>
          </p:cNvPr>
          <p:cNvSpPr/>
          <p:nvPr/>
        </p:nvSpPr>
        <p:spPr>
          <a:xfrm>
            <a:off x="8305800" y="1662532"/>
            <a:ext cx="457200" cy="457200"/>
          </a:xfrm>
          <a:prstGeom prst="ellipse">
            <a:avLst/>
          </a:prstGeom>
          <a:solidFill>
            <a:srgbClr val="00B050">
              <a:alpha val="7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شكل بيضاوي 19">
            <a:extLst>
              <a:ext uri="{FF2B5EF4-FFF2-40B4-BE49-F238E27FC236}">
                <a16:creationId xmlns:a16="http://schemas.microsoft.com/office/drawing/2014/main" id="{B41D60E6-02FF-49F2-8A09-3A9E295E354C}"/>
              </a:ext>
            </a:extLst>
          </p:cNvPr>
          <p:cNvSpPr/>
          <p:nvPr/>
        </p:nvSpPr>
        <p:spPr>
          <a:xfrm>
            <a:off x="8305800" y="2474672"/>
            <a:ext cx="457200" cy="457200"/>
          </a:xfrm>
          <a:prstGeom prst="ellipse">
            <a:avLst/>
          </a:prstGeom>
          <a:solidFill>
            <a:srgbClr val="FF0000">
              <a:alpha val="7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شكل بيضاوي 7">
            <a:extLst>
              <a:ext uri="{FF2B5EF4-FFF2-40B4-BE49-F238E27FC236}">
                <a16:creationId xmlns:a16="http://schemas.microsoft.com/office/drawing/2014/main" id="{4A40777C-9E5E-45B3-A3B3-242DC0E79E95}"/>
              </a:ext>
            </a:extLst>
          </p:cNvPr>
          <p:cNvSpPr/>
          <p:nvPr/>
        </p:nvSpPr>
        <p:spPr>
          <a:xfrm>
            <a:off x="8290707" y="1677819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شكل بيضاوي 11">
            <a:extLst>
              <a:ext uri="{FF2B5EF4-FFF2-40B4-BE49-F238E27FC236}">
                <a16:creationId xmlns:a16="http://schemas.microsoft.com/office/drawing/2014/main" id="{C6A12408-E5FD-44AC-B4ED-078B2ED6C216}"/>
              </a:ext>
            </a:extLst>
          </p:cNvPr>
          <p:cNvSpPr/>
          <p:nvPr/>
        </p:nvSpPr>
        <p:spPr>
          <a:xfrm>
            <a:off x="8290707" y="2492724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ستطيل مستدير الزوايا 10">
                <a:extLst>
                  <a:ext uri="{FF2B5EF4-FFF2-40B4-BE49-F238E27FC236}">
                    <a16:creationId xmlns:a16="http://schemas.microsoft.com/office/drawing/2014/main" id="{36CF67E0-42B9-4794-85DD-8661C5248F61}"/>
                  </a:ext>
                </a:extLst>
              </p:cNvPr>
              <p:cNvSpPr/>
              <p:nvPr/>
            </p:nvSpPr>
            <p:spPr>
              <a:xfrm>
                <a:off x="3962400" y="1600200"/>
                <a:ext cx="1645654" cy="57829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KW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أحسنت</m:t>
                      </m:r>
                    </m:oMath>
                  </m:oMathPara>
                </a14:m>
                <a:endPara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مستطيل مستدير الزوايا 10">
                <a:extLst>
                  <a:ext uri="{FF2B5EF4-FFF2-40B4-BE49-F238E27FC236}">
                    <a16:creationId xmlns:a16="http://schemas.microsoft.com/office/drawing/2014/main" id="{36CF67E0-42B9-4794-85DD-8661C5248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600200"/>
                <a:ext cx="1645654" cy="5782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مستطيل مستدير الزوايا 13">
            <a:extLst>
              <a:ext uri="{FF2B5EF4-FFF2-40B4-BE49-F238E27FC236}">
                <a16:creationId xmlns:a16="http://schemas.microsoft.com/office/drawing/2014/main" id="{183BCE37-5743-4885-9E9B-FF818797CAAE}"/>
              </a:ext>
            </a:extLst>
          </p:cNvPr>
          <p:cNvSpPr/>
          <p:nvPr/>
        </p:nvSpPr>
        <p:spPr>
          <a:xfrm>
            <a:off x="3962400" y="2425951"/>
            <a:ext cx="1645654" cy="57829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حاول مرة اخرى</a:t>
            </a:r>
          </a:p>
        </p:txBody>
      </p:sp>
      <p:sp>
        <p:nvSpPr>
          <p:cNvPr id="52" name="شكل بيضاوي 11">
            <a:extLst>
              <a:ext uri="{FF2B5EF4-FFF2-40B4-BE49-F238E27FC236}">
                <a16:creationId xmlns:a16="http://schemas.microsoft.com/office/drawing/2014/main" id="{2150E094-3610-4F39-8D61-3F5BECA73F86}"/>
              </a:ext>
            </a:extLst>
          </p:cNvPr>
          <p:cNvSpPr/>
          <p:nvPr/>
        </p:nvSpPr>
        <p:spPr>
          <a:xfrm>
            <a:off x="8292167" y="3362227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 مستدير الزوايا 13">
            <a:extLst>
              <a:ext uri="{FF2B5EF4-FFF2-40B4-BE49-F238E27FC236}">
                <a16:creationId xmlns:a16="http://schemas.microsoft.com/office/drawing/2014/main" id="{7F34D174-C4BC-4659-BD28-840F5C61ECD7}"/>
              </a:ext>
            </a:extLst>
          </p:cNvPr>
          <p:cNvSpPr/>
          <p:nvPr/>
        </p:nvSpPr>
        <p:spPr>
          <a:xfrm>
            <a:off x="3963860" y="3295454"/>
            <a:ext cx="1645654" cy="57829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حاول مرة اخرى</a:t>
            </a:r>
          </a:p>
        </p:txBody>
      </p:sp>
      <p:sp>
        <p:nvSpPr>
          <p:cNvPr id="54" name="شكل بيضاوي 11">
            <a:extLst>
              <a:ext uri="{FF2B5EF4-FFF2-40B4-BE49-F238E27FC236}">
                <a16:creationId xmlns:a16="http://schemas.microsoft.com/office/drawing/2014/main" id="{C46A16D2-C4EF-43C6-A591-9A0107CD6980}"/>
              </a:ext>
            </a:extLst>
          </p:cNvPr>
          <p:cNvSpPr/>
          <p:nvPr/>
        </p:nvSpPr>
        <p:spPr>
          <a:xfrm>
            <a:off x="8293735" y="4161935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ar-K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 مستدير الزوايا 13">
            <a:extLst>
              <a:ext uri="{FF2B5EF4-FFF2-40B4-BE49-F238E27FC236}">
                <a16:creationId xmlns:a16="http://schemas.microsoft.com/office/drawing/2014/main" id="{670B65F5-0DE7-40FE-BFB2-1DBB36BE3539}"/>
              </a:ext>
            </a:extLst>
          </p:cNvPr>
          <p:cNvSpPr/>
          <p:nvPr/>
        </p:nvSpPr>
        <p:spPr>
          <a:xfrm>
            <a:off x="3962400" y="4095162"/>
            <a:ext cx="1640935" cy="57829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حاول مرة اخرى</a:t>
            </a:r>
          </a:p>
        </p:txBody>
      </p:sp>
    </p:spTree>
    <p:extLst>
      <p:ext uri="{BB962C8B-B14F-4D97-AF65-F5344CB8AC3E}">
        <p14:creationId xmlns:p14="http://schemas.microsoft.com/office/powerpoint/2010/main" val="352446067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5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ar-K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مستطيل ذو زاوية واحدة مخدوشة 1"/>
          <p:cNvSpPr/>
          <p:nvPr/>
        </p:nvSpPr>
        <p:spPr>
          <a:xfrm>
            <a:off x="1676400" y="304800"/>
            <a:ext cx="6019800" cy="6858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1" anchor="ctr"/>
          <a:lstStyle/>
          <a:p>
            <a:pPr algn="ctr"/>
            <a:r>
              <a:rPr lang="ar-KW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تابع حالات تعيين المستوى في الفضاء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84582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57200" y="1143000"/>
            <a:ext cx="7848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KW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 مستقيمان متقاطعان يعينان مستويا واحدا فقط</a:t>
            </a:r>
          </a:p>
        </p:txBody>
      </p:sp>
      <p:sp>
        <p:nvSpPr>
          <p:cNvPr id="20" name="شكل بيضاوي 19"/>
          <p:cNvSpPr/>
          <p:nvPr/>
        </p:nvSpPr>
        <p:spPr>
          <a:xfrm>
            <a:off x="8458200" y="386873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457200" y="3563937"/>
            <a:ext cx="7848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KW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 مستقيمان متوازيان مختلفان يعينان مستويا واحدا فقط</a:t>
            </a:r>
          </a:p>
        </p:txBody>
      </p: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2242814" y="1922010"/>
            <a:ext cx="4248773" cy="1659056"/>
            <a:chOff x="147" y="2568"/>
            <a:chExt cx="2688" cy="1351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147" y="2568"/>
              <a:ext cx="2688" cy="1200"/>
            </a:xfrm>
            <a:prstGeom prst="parallelogram">
              <a:avLst>
                <a:gd name="adj" fmla="val 56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74" y="3343"/>
              <a:ext cx="38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7030A0"/>
                  </a:solidFill>
                  <a:latin typeface="Barakat" pitchFamily="2" charset="0"/>
                  <a:cs typeface="Times New Roman" pitchFamily="18" charset="0"/>
                </a:rPr>
                <a:t>G</a:t>
              </a:r>
              <a:r>
                <a:rPr lang="ar-KW" sz="4000" b="1" dirty="0">
                  <a:solidFill>
                    <a:schemeClr val="bg2"/>
                  </a:solidFill>
                  <a:latin typeface="Barakat" pitchFamily="2" charset="0"/>
                  <a:cs typeface="Times New Roman" pitchFamily="18" charset="0"/>
                </a:rPr>
                <a:t>  </a:t>
              </a:r>
              <a:endParaRPr lang="en-US" sz="4000" b="1" dirty="0">
                <a:solidFill>
                  <a:schemeClr val="bg2"/>
                </a:solidFill>
                <a:latin typeface="Barakat" pitchFamily="2" charset="0"/>
                <a:cs typeface="Times New Roman" pitchFamily="18" charset="0"/>
              </a:endParaRPr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5180732" y="2319338"/>
            <a:ext cx="457645" cy="575718"/>
            <a:chOff x="1082" y="1069"/>
            <a:chExt cx="431" cy="431"/>
          </a:xfrm>
        </p:grpSpPr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1082" y="1111"/>
              <a:ext cx="43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2994025" y="1905000"/>
            <a:ext cx="3008312" cy="1296988"/>
            <a:chOff x="601" y="2568"/>
            <a:chExt cx="1904" cy="817"/>
          </a:xfrm>
        </p:grpSpPr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H="1">
              <a:off x="601" y="2795"/>
              <a:ext cx="1723" cy="59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ar-KW"/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2188" y="2568"/>
              <a:ext cx="31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</a:pPr>
              <a:r>
                <a:rPr lang="ar-KW" sz="3200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ل</a:t>
              </a:r>
              <a:endPara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3346450" y="1976439"/>
            <a:ext cx="145336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KW"/>
          </a:p>
        </p:txBody>
      </p: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3810420" y="2285680"/>
            <a:ext cx="1071562" cy="555580"/>
            <a:chOff x="1851" y="903"/>
            <a:chExt cx="408" cy="259"/>
          </a:xfrm>
        </p:grpSpPr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1973" y="1117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1851" y="903"/>
              <a:ext cx="40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4110001" y="2927568"/>
            <a:ext cx="540467" cy="518817"/>
            <a:chOff x="822" y="891"/>
            <a:chExt cx="509" cy="551"/>
          </a:xfrm>
        </p:grpSpPr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822" y="891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2666897" y="4440752"/>
            <a:ext cx="3335439" cy="2205483"/>
            <a:chOff x="185" y="1247"/>
            <a:chExt cx="2650" cy="246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7" name="AutoShape 55"/>
            <p:cNvSpPr>
              <a:spLocks noChangeArrowheads="1"/>
            </p:cNvSpPr>
            <p:nvPr/>
          </p:nvSpPr>
          <p:spPr bwMode="auto">
            <a:xfrm flipV="1">
              <a:off x="204" y="1247"/>
              <a:ext cx="2631" cy="22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0 h 21600"/>
                <a:gd name="T14" fmla="*/ 1710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KW"/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185" y="2927"/>
              <a:ext cx="384" cy="78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 dirty="0">
                  <a:latin typeface="Barakat" pitchFamily="2" charset="0"/>
                  <a:cs typeface="Times New Roman" pitchFamily="18" charset="0"/>
                  <a:sym typeface="Symbol" pitchFamily="18" charset="2"/>
                </a:rPr>
                <a:t></a:t>
              </a:r>
              <a:endParaRPr lang="en-US" sz="4000" dirty="0">
                <a:solidFill>
                  <a:schemeClr val="bg2"/>
                </a:solidFill>
                <a:latin typeface="Barakat" pitchFamily="2" charset="0"/>
                <a:cs typeface="Times New Roman" pitchFamily="18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/>
        </p:nvGrpSpPr>
        <p:grpSpPr bwMode="auto">
          <a:xfrm>
            <a:off x="2978150" y="5738816"/>
            <a:ext cx="3422650" cy="523875"/>
            <a:chOff x="294" y="1633"/>
            <a:chExt cx="2397" cy="330"/>
          </a:xfrm>
        </p:grpSpPr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H="1">
              <a:off x="294" y="1797"/>
              <a:ext cx="199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ar-KW"/>
            </a:p>
          </p:txBody>
        </p:sp>
        <p:sp>
          <p:nvSpPr>
            <p:cNvPr id="63" name="Text Box 61"/>
            <p:cNvSpPr txBox="1">
              <a:spLocks noChangeArrowheads="1"/>
            </p:cNvSpPr>
            <p:nvPr/>
          </p:nvSpPr>
          <p:spPr bwMode="auto">
            <a:xfrm>
              <a:off x="2328" y="1633"/>
              <a:ext cx="36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3194050" y="4752975"/>
            <a:ext cx="2665412" cy="541338"/>
            <a:chOff x="294" y="1661"/>
            <a:chExt cx="2269" cy="1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flipH="1">
              <a:off x="294" y="1797"/>
              <a:ext cx="199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ar-KW"/>
            </a:p>
          </p:txBody>
        </p:sp>
        <p:sp>
          <p:nvSpPr>
            <p:cNvPr id="66" name="Text Box 64"/>
            <p:cNvSpPr txBox="1">
              <a:spLocks noChangeArrowheads="1"/>
            </p:cNvSpPr>
            <p:nvPr/>
          </p:nvSpPr>
          <p:spPr bwMode="auto">
            <a:xfrm>
              <a:off x="2200" y="1661"/>
              <a:ext cx="36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</p:grpSp>
      <p:grpSp>
        <p:nvGrpSpPr>
          <p:cNvPr id="67" name="Group 65"/>
          <p:cNvGrpSpPr>
            <a:grpSpLocks/>
          </p:cNvGrpSpPr>
          <p:nvPr/>
        </p:nvGrpSpPr>
        <p:grpSpPr bwMode="auto">
          <a:xfrm rot="1498140">
            <a:off x="4202112" y="5203825"/>
            <a:ext cx="647700" cy="579438"/>
            <a:chOff x="1927" y="1025"/>
            <a:chExt cx="408" cy="365"/>
          </a:xfrm>
        </p:grpSpPr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1973" y="1117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69" name="Text Box 67"/>
            <p:cNvSpPr txBox="1">
              <a:spLocks noChangeArrowheads="1"/>
            </p:cNvSpPr>
            <p:nvPr/>
          </p:nvSpPr>
          <p:spPr bwMode="auto">
            <a:xfrm rot="20101860">
              <a:off x="1927" y="1025"/>
              <a:ext cx="4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 A</a:t>
              </a:r>
            </a:p>
          </p:txBody>
        </p:sp>
      </p:grp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4340622" y="5940425"/>
            <a:ext cx="459898" cy="520700"/>
            <a:chOff x="952" y="1069"/>
            <a:chExt cx="431" cy="553"/>
          </a:xfrm>
        </p:grpSpPr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952" y="1071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73" name="Group 71"/>
          <p:cNvGrpSpPr>
            <a:grpSpLocks/>
          </p:cNvGrpSpPr>
          <p:nvPr/>
        </p:nvGrpSpPr>
        <p:grpSpPr bwMode="auto">
          <a:xfrm>
            <a:off x="3425890" y="5956300"/>
            <a:ext cx="459899" cy="568721"/>
            <a:chOff x="1035" y="1069"/>
            <a:chExt cx="431" cy="604"/>
          </a:xfrm>
        </p:grpSpPr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1235" y="106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1035" y="1122"/>
              <a:ext cx="431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4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20" grpId="0" animBg="1"/>
      <p:bldP spid="21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مستطيل ذو زاوية واحدة مخدوشة 2"/>
          <p:cNvSpPr/>
          <p:nvPr/>
        </p:nvSpPr>
        <p:spPr>
          <a:xfrm>
            <a:off x="6477000" y="304800"/>
            <a:ext cx="2133600" cy="6858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1" anchor="ctr"/>
          <a:lstStyle/>
          <a:p>
            <a:pPr algn="ctr"/>
            <a:r>
              <a:rPr lang="ar-KW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معلومة  :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85799" y="1341796"/>
            <a:ext cx="78486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0" rIns="91440" bIns="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KW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المستقيمان اللذان لا يمكن أن يحويهما مستو واحد يسميان </a:t>
            </a:r>
          </a:p>
          <a:p>
            <a:pPr algn="ctr"/>
            <a:r>
              <a:rPr lang="ar-KW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مستقيمان متخالفان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385218" y="3046867"/>
            <a:ext cx="4449763" cy="2976562"/>
          </a:xfrm>
          <a:prstGeom prst="cube">
            <a:avLst>
              <a:gd name="adj" fmla="val 25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6096000" y="3046867"/>
            <a:ext cx="738981" cy="76313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2385218" y="6023429"/>
            <a:ext cx="371078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2362200" y="3810000"/>
            <a:ext cx="3710782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6099630" y="5257800"/>
            <a:ext cx="735351" cy="772884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3124199" y="3046867"/>
            <a:ext cx="3710782" cy="0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6099630" y="3810000"/>
            <a:ext cx="0" cy="2213429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2887" y="336253"/>
            <a:ext cx="777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3200" dirty="0">
                <a:latin typeface="Calibri" panose="020F0502020204030204" pitchFamily="34" charset="0"/>
                <a:cs typeface="Calibri" panose="020F0502020204030204" pitchFamily="34" charset="0"/>
              </a:rPr>
              <a:t>يحوي الفضاء على الأقل أربع نقاط مختلفة غير مستوية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8309429" y="38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</a:t>
            </a:r>
            <a:endParaRPr lang="ar-KW" dirty="0"/>
          </a:p>
        </p:txBody>
      </p:sp>
      <p:sp>
        <p:nvSpPr>
          <p:cNvPr id="7" name="Freeform 2" descr="قصاصات ورق كبيرة"/>
          <p:cNvSpPr>
            <a:spLocks/>
          </p:cNvSpPr>
          <p:nvPr/>
        </p:nvSpPr>
        <p:spPr bwMode="auto">
          <a:xfrm>
            <a:off x="3319462" y="1727200"/>
            <a:ext cx="2160588" cy="1584325"/>
          </a:xfrm>
          <a:custGeom>
            <a:avLst/>
            <a:gdLst>
              <a:gd name="T0" fmla="*/ 2147483647 w 1361"/>
              <a:gd name="T1" fmla="*/ 0 h 998"/>
              <a:gd name="T2" fmla="*/ 2147483647 w 1361"/>
              <a:gd name="T3" fmla="*/ 2147483647 h 998"/>
              <a:gd name="T4" fmla="*/ 0 w 1361"/>
              <a:gd name="T5" fmla="*/ 2147483647 h 998"/>
              <a:gd name="T6" fmla="*/ 2147483647 w 1361"/>
              <a:gd name="T7" fmla="*/ 0 h 998"/>
              <a:gd name="T8" fmla="*/ 0 60000 65536"/>
              <a:gd name="T9" fmla="*/ 0 60000 65536"/>
              <a:gd name="T10" fmla="*/ 0 60000 65536"/>
              <a:gd name="T11" fmla="*/ 0 60000 65536"/>
              <a:gd name="T12" fmla="*/ 0 w 1361"/>
              <a:gd name="T13" fmla="*/ 0 h 998"/>
              <a:gd name="T14" fmla="*/ 1361 w 1361"/>
              <a:gd name="T15" fmla="*/ 998 h 9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1" h="998">
                <a:moveTo>
                  <a:pt x="771" y="0"/>
                </a:moveTo>
                <a:lnTo>
                  <a:pt x="1361" y="998"/>
                </a:lnTo>
                <a:lnTo>
                  <a:pt x="0" y="862"/>
                </a:lnTo>
                <a:lnTo>
                  <a:pt x="771" y="0"/>
                </a:lnTo>
                <a:close/>
              </a:path>
            </a:pathLst>
          </a:custGeom>
          <a:pattFill prst="lgConfetti">
            <a:fgClr>
              <a:srgbClr val="FBCD79">
                <a:alpha val="50980"/>
              </a:srgbClr>
            </a:fgClr>
            <a:bgClr>
              <a:srgbClr val="CCFF66">
                <a:alpha val="50980"/>
              </a:srgbClr>
            </a:bgClr>
          </a:pattFill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ar-KW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3319462" y="1727200"/>
            <a:ext cx="1223963" cy="2376487"/>
          </a:xfrm>
          <a:custGeom>
            <a:avLst/>
            <a:gdLst>
              <a:gd name="T0" fmla="*/ 2147483647 w 771"/>
              <a:gd name="T1" fmla="*/ 0 h 1497"/>
              <a:gd name="T2" fmla="*/ 2147483647 w 771"/>
              <a:gd name="T3" fmla="*/ 2147483647 h 1497"/>
              <a:gd name="T4" fmla="*/ 0 w 771"/>
              <a:gd name="T5" fmla="*/ 2147483647 h 1497"/>
              <a:gd name="T6" fmla="*/ 2147483647 w 771"/>
              <a:gd name="T7" fmla="*/ 0 h 1497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1497"/>
              <a:gd name="T14" fmla="*/ 771 w 771"/>
              <a:gd name="T15" fmla="*/ 1497 h 1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1497">
                <a:moveTo>
                  <a:pt x="771" y="0"/>
                </a:moveTo>
                <a:lnTo>
                  <a:pt x="499" y="1497"/>
                </a:lnTo>
                <a:lnTo>
                  <a:pt x="0" y="862"/>
                </a:lnTo>
                <a:lnTo>
                  <a:pt x="771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85999"/>
                </a:srgbClr>
              </a:gs>
              <a:gs pos="100000">
                <a:srgbClr val="E52F11">
                  <a:alpha val="43999"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ar-KW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3305175" y="1741487"/>
            <a:ext cx="1238250" cy="1382713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19400" y="2936557"/>
            <a:ext cx="360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E52F11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518150" y="3012757"/>
            <a:ext cx="349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E52F11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81400" y="4155757"/>
            <a:ext cx="53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E52F11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281362" y="3089275"/>
            <a:ext cx="68263" cy="682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3290887" y="3124200"/>
            <a:ext cx="2160588" cy="965200"/>
          </a:xfrm>
          <a:custGeom>
            <a:avLst/>
            <a:gdLst>
              <a:gd name="T0" fmla="*/ 2147483647 w 1361"/>
              <a:gd name="T1" fmla="*/ 2147483647 h 608"/>
              <a:gd name="T2" fmla="*/ 2147483647 w 1361"/>
              <a:gd name="T3" fmla="*/ 2147483647 h 608"/>
              <a:gd name="T4" fmla="*/ 0 w 1361"/>
              <a:gd name="T5" fmla="*/ 0 h 608"/>
              <a:gd name="T6" fmla="*/ 2147483647 w 1361"/>
              <a:gd name="T7" fmla="*/ 2147483647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1361"/>
              <a:gd name="T13" fmla="*/ 0 h 608"/>
              <a:gd name="T14" fmla="*/ 1361 w 1361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1" h="608">
                <a:moveTo>
                  <a:pt x="1361" y="136"/>
                </a:moveTo>
                <a:lnTo>
                  <a:pt x="544" y="608"/>
                </a:lnTo>
                <a:lnTo>
                  <a:pt x="0" y="0"/>
                </a:lnTo>
                <a:lnTo>
                  <a:pt x="1361" y="136"/>
                </a:lnTo>
                <a:close/>
              </a:path>
            </a:pathLst>
          </a:custGeom>
          <a:solidFill>
            <a:srgbClr val="00FF0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038600" y="1295400"/>
            <a:ext cx="476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E52F11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529137" y="1741487"/>
            <a:ext cx="936625" cy="1549400"/>
          </a:xfrm>
          <a:prstGeom prst="line">
            <a:avLst/>
          </a:prstGeom>
          <a:noFill/>
          <a:ln w="28575">
            <a:solidFill>
              <a:srgbClr val="E52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500562" y="1727200"/>
            <a:ext cx="68263" cy="682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451475" y="3276600"/>
            <a:ext cx="68262" cy="682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4129087" y="1795462"/>
            <a:ext cx="401638" cy="2311400"/>
          </a:xfrm>
          <a:custGeom>
            <a:avLst/>
            <a:gdLst>
              <a:gd name="T0" fmla="*/ 2147483647 w 253"/>
              <a:gd name="T1" fmla="*/ 0 h 1456"/>
              <a:gd name="T2" fmla="*/ 0 w 253"/>
              <a:gd name="T3" fmla="*/ 2147483647 h 1456"/>
              <a:gd name="T4" fmla="*/ 0 60000 65536"/>
              <a:gd name="T5" fmla="*/ 0 60000 65536"/>
              <a:gd name="T6" fmla="*/ 0 w 253"/>
              <a:gd name="T7" fmla="*/ 0 h 1456"/>
              <a:gd name="T8" fmla="*/ 253 w 253"/>
              <a:gd name="T9" fmla="*/ 1456 h 14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3" h="1456">
                <a:moveTo>
                  <a:pt x="253" y="0"/>
                </a:moveTo>
                <a:lnTo>
                  <a:pt x="0" y="1456"/>
                </a:lnTo>
              </a:path>
            </a:pathLst>
          </a:custGeom>
          <a:noFill/>
          <a:ln w="28575">
            <a:solidFill>
              <a:srgbClr val="E52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ar-KW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4102100" y="4062412"/>
            <a:ext cx="68262" cy="68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4111625" y="1727200"/>
            <a:ext cx="1368425" cy="2376487"/>
          </a:xfrm>
          <a:custGeom>
            <a:avLst/>
            <a:gdLst>
              <a:gd name="T0" fmla="*/ 2147483647 w 862"/>
              <a:gd name="T1" fmla="*/ 0 h 1497"/>
              <a:gd name="T2" fmla="*/ 2147483647 w 862"/>
              <a:gd name="T3" fmla="*/ 2147483647 h 1497"/>
              <a:gd name="T4" fmla="*/ 0 w 862"/>
              <a:gd name="T5" fmla="*/ 2147483647 h 1497"/>
              <a:gd name="T6" fmla="*/ 2147483647 w 862"/>
              <a:gd name="T7" fmla="*/ 0 h 1497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497"/>
              <a:gd name="T14" fmla="*/ 862 w 862"/>
              <a:gd name="T15" fmla="*/ 1497 h 1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497">
                <a:moveTo>
                  <a:pt x="272" y="0"/>
                </a:moveTo>
                <a:lnTo>
                  <a:pt x="862" y="998"/>
                </a:lnTo>
                <a:lnTo>
                  <a:pt x="0" y="1497"/>
                </a:lnTo>
                <a:lnTo>
                  <a:pt x="272" y="0"/>
                </a:lnTo>
                <a:close/>
              </a:path>
            </a:pathLst>
          </a:custGeom>
          <a:gradFill rotWithShape="1">
            <a:gsLst>
              <a:gs pos="0">
                <a:srgbClr val="E52F11">
                  <a:alpha val="21999"/>
                </a:srgbClr>
              </a:gs>
              <a:gs pos="100000">
                <a:srgbClr val="CCFF66">
                  <a:alpha val="85001"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E52F1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ar-KW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590800" y="5048547"/>
            <a:ext cx="4826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3200" dirty="0">
                <a:latin typeface="Calibri" panose="020F0502020204030204" pitchFamily="34" charset="0"/>
                <a:cs typeface="Calibri" panose="020F0502020204030204" pitchFamily="34" charset="0"/>
              </a:rPr>
              <a:t>و على الأقل أربع مستويات مختلفة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185862" y="5675769"/>
            <a:ext cx="6629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3200" dirty="0">
                <a:latin typeface="Calibri" panose="020F0502020204030204" pitchFamily="34" charset="0"/>
                <a:cs typeface="Calibri" panose="020F0502020204030204" pitchFamily="34" charset="0"/>
              </a:rPr>
              <a:t>النقاط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A , B , C , C  </a:t>
            </a:r>
            <a:r>
              <a:rPr lang="ar-KW" sz="3200" dirty="0">
                <a:latin typeface="Calibri" panose="020F0502020204030204" pitchFamily="34" charset="0"/>
                <a:cs typeface="Calibri" panose="020F0502020204030204" pitchFamily="34" charset="0"/>
              </a:rPr>
              <a:t>لا تقع في مستو واحد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2" y="346158"/>
            <a:ext cx="6353175" cy="67627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>
                <a:solidFill>
                  <a:srgbClr val="C00000"/>
                </a:solidFill>
              </a:rPr>
              <a:t>  </a:t>
            </a:r>
            <a:r>
              <a:rPr lang="ar-KW" sz="36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الأوضاع المختلفة لمستقيمين في الفضاء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flipV="1">
            <a:off x="1600200" y="3018513"/>
            <a:ext cx="5867400" cy="24678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4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0235" y="1921022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إذا وقعا في مستو واحد و كان بينهما نقطة واحدة مشتركة فقط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200401" y="3184526"/>
            <a:ext cx="3048001" cy="1768475"/>
            <a:chOff x="3878" y="918"/>
            <a:chExt cx="1920" cy="1114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878" y="918"/>
              <a:ext cx="1750" cy="11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344" y="976"/>
                  <a:ext cx="454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800" i="1">
                            <a:latin typeface="Cambria Math"/>
                            <a:ea typeface="Cambria Math"/>
                          </a:rPr>
                          <m:t>ℓ</m:t>
                        </m:r>
                      </m:oMath>
                    </m:oMathPara>
                  </a14:m>
                  <a:endParaRPr lang="en-US" sz="2800" dirty="0">
                    <a:solidFill>
                      <a:schemeClr val="hlink"/>
                    </a:solidFill>
                    <a:latin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44" y="976"/>
                  <a:ext cx="454" cy="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941" r="-7627" b="-3058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2971804" y="3184527"/>
            <a:ext cx="3124201" cy="1997075"/>
            <a:chOff x="3734" y="918"/>
            <a:chExt cx="1968" cy="1258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022" y="918"/>
              <a:ext cx="1680" cy="12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KW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34" y="918"/>
                  <a:ext cx="454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800" i="1">
                            <a:latin typeface="Cambria Math"/>
                            <a:ea typeface="Cambria Math"/>
                          </a:rPr>
                          <m:t>𝓂</m:t>
                        </m:r>
                      </m:oMath>
                    </m:oMathPara>
                  </a14:m>
                  <a:endParaRPr lang="en-US" sz="2800" dirty="0">
                    <a:solidFill>
                      <a:schemeClr val="hlink"/>
                    </a:solidFill>
                    <a:latin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4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4" y="918"/>
                  <a:ext cx="454" cy="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791" r="-20339" b="-302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4211637" y="4078190"/>
                <a:ext cx="7207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</m:oMath>
                  </m:oMathPara>
                </a14:m>
                <a:endParaRPr lang="en-US" sz="2800" dirty="0">
                  <a:solidFill>
                    <a:schemeClr val="hlink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637" y="4078190"/>
                <a:ext cx="72072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978527" y="1239163"/>
            <a:ext cx="2012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متقاطعان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شكل بيضاوي 32"/>
          <p:cNvSpPr/>
          <p:nvPr/>
        </p:nvSpPr>
        <p:spPr>
          <a:xfrm>
            <a:off x="8229600" y="1265914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endParaRPr lang="ar-KW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/>
              <p:cNvSpPr txBox="1"/>
              <p:nvPr/>
            </p:nvSpPr>
            <p:spPr>
              <a:xfrm>
                <a:off x="5712213" y="5486400"/>
                <a:ext cx="266419" cy="68730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∩ </m:t>
                      </m:r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𝓂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ar-KW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213" y="5486400"/>
                <a:ext cx="266419" cy="687304"/>
              </a:xfrm>
              <a:prstGeom prst="rect">
                <a:avLst/>
              </a:prstGeom>
              <a:blipFill>
                <a:blip r:embed="rId5"/>
                <a:stretch>
                  <a:fillRect r="-822727" b="-2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:\Users\TOSHIBA\Desktop\مستقيمين متقاطعيين.gif">
            <a:extLst>
              <a:ext uri="{FF2B5EF4-FFF2-40B4-BE49-F238E27FC236}">
                <a16:creationId xmlns:a16="http://schemas.microsoft.com/office/drawing/2014/main" id="{733ADD9A-4E5E-4DC4-B545-EADF56C67F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19" y="2602881"/>
            <a:ext cx="6894693" cy="36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9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5" grpId="0"/>
      <p:bldP spid="30" grpId="0"/>
      <p:bldP spid="3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353175" cy="67627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6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الأوضاع المختلفة لمستقيمين في الفضاء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133600" y="2743200"/>
            <a:ext cx="4716462" cy="2463645"/>
          </a:xfrm>
          <a:prstGeom prst="parallelogram">
            <a:avLst>
              <a:gd name="adj" fmla="val 56284"/>
            </a:avLst>
          </a:prstGeom>
          <a:solidFill>
            <a:schemeClr val="bg1">
              <a:lumMod val="85000"/>
              <a:alpha val="54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>
              <a:latin typeface="Tahoma" pitchFamily="34" charset="0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3394074" y="3200400"/>
            <a:ext cx="2160588" cy="671513"/>
            <a:chOff x="2382" y="966"/>
            <a:chExt cx="1361" cy="423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2382" y="1344"/>
              <a:ext cx="1360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KW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289" y="966"/>
                  <a:ext cx="454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lvl="0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2800" i="1">
                            <a:latin typeface="Cambria Math"/>
                            <a:ea typeface="Cambria Math"/>
                          </a:rPr>
                          <m:t>ℓ</m:t>
                        </m:r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  <a:latin typeface="Tahoma" pitchFamily="34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9" y="966"/>
                  <a:ext cx="454" cy="3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791" r="-7627" b="-302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033712" y="4303711"/>
            <a:ext cx="2159000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4329112" y="3886853"/>
                <a:ext cx="7207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800" i="1">
                          <a:latin typeface="Cambria Math"/>
                          <a:ea typeface="Cambria Math"/>
                        </a:rPr>
                        <m:t>𝓂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ahoma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1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9112" y="3886853"/>
                <a:ext cx="72072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2941" r="-21186" b="-3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2013" y="1208543"/>
            <a:ext cx="2294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متوازيان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295400" y="1872096"/>
            <a:ext cx="6254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إذا وقعا في مستو واحد و كانا غير متقاطعين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8243886" y="1316493"/>
            <a:ext cx="457200" cy="457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endParaRPr lang="ar-KW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/>
              <p:cNvSpPr txBox="1"/>
              <p:nvPr/>
            </p:nvSpPr>
            <p:spPr>
              <a:xfrm>
                <a:off x="1752601" y="5473545"/>
                <a:ext cx="5029200" cy="12822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⊂ </m:t>
                      </m:r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, </m:t>
                      </m:r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𝓂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⊂ </m:t>
                      </m:r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ar-KW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∩ </m:t>
                      </m:r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𝓂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=∅⟹</m:t>
                      </m:r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⫽</m:t>
                      </m:r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𝓂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ar-KW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مربع نص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5473545"/>
                <a:ext cx="5029200" cy="1282274"/>
              </a:xfrm>
              <a:prstGeom prst="rect">
                <a:avLst/>
              </a:prstGeom>
              <a:blipFill>
                <a:blip r:embed="rId4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TOSHIBA\Desktop\مستقيمين متوازيين.gif">
            <a:extLst>
              <a:ext uri="{FF2B5EF4-FFF2-40B4-BE49-F238E27FC236}">
                <a16:creationId xmlns:a16="http://schemas.microsoft.com/office/drawing/2014/main" id="{DA764B76-1536-477D-AD69-7F4BE30EE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6" y="2489986"/>
            <a:ext cx="6848475" cy="42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544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2.5E-6 4.44444E-6 -0.00017 -0.07037 -2.5E-6 -0.07037 C 0.00017 -0.07037 -2.5E-6 4.44444E-6 -2.5E-6 4.44444E-6 Z " pathEditMode="relative" ptsTypes="aaa">
                                      <p:cBhvr>
                                        <p:cTn id="5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20" grpId="1" animBg="1"/>
      <p:bldP spid="21" grpId="0"/>
      <p:bldP spid="22" grpId="0"/>
      <p:bldP spid="31" grpId="0"/>
      <p:bldP spid="34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04800"/>
            <a:ext cx="6353175" cy="67627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6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الأوضاع المختلفة لمستقيمين في الفضاء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536815" y="4441250"/>
            <a:ext cx="0" cy="11461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019800" y="1263650"/>
            <a:ext cx="2210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متخالفان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1752600" y="3336280"/>
            <a:ext cx="5317989" cy="1855856"/>
          </a:xfrm>
          <a:prstGeom prst="parallelogram">
            <a:avLst>
              <a:gd name="adj" fmla="val 56222"/>
            </a:avLst>
          </a:prstGeom>
          <a:solidFill>
            <a:srgbClr val="00CC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 b="1">
              <a:latin typeface="Tahoma" pitchFamily="34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4257539" y="3504119"/>
            <a:ext cx="719931" cy="1278444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3548742" y="2514600"/>
            <a:ext cx="0" cy="197903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K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4617903" y="3555425"/>
                <a:ext cx="719137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</a:pPr>
                <a:r>
                  <a:rPr lang="ar-KW" sz="4000" b="1" dirty="0">
                    <a:solidFill>
                      <a:schemeClr val="hlink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KW" sz="2800" i="1"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ahoma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8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7903" y="3555425"/>
                <a:ext cx="719137" cy="701675"/>
              </a:xfrm>
              <a:prstGeom prst="rect">
                <a:avLst/>
              </a:prstGeom>
              <a:blipFill rotWithShape="1">
                <a:blip r:embed="rId2"/>
                <a:stretch>
                  <a:fillRect l="-3419" t="-15652" r="-30769" b="-37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3465378" y="2514600"/>
                <a:ext cx="71913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4000" i="1">
                          <a:latin typeface="Cambria Math"/>
                          <a:ea typeface="Cambria Math"/>
                        </a:rPr>
                        <m:t>𝓂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ahoma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5378" y="2514600"/>
                <a:ext cx="719137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438400" y="1905000"/>
            <a:ext cx="4389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إذا كان لا </a:t>
            </a:r>
            <a:r>
              <a:rPr lang="ar-KW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يحويهما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 مستو واحد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8396514" y="1320225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  <a:endParaRPr lang="ar-KW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/>
              <p:cNvSpPr txBox="1"/>
              <p:nvPr/>
            </p:nvSpPr>
            <p:spPr>
              <a:xfrm>
                <a:off x="3898627" y="5562600"/>
                <a:ext cx="2654573" cy="128227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⊂ </m:t>
                      </m:r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, </m:t>
                      </m:r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𝓂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⊄</m:t>
                      </m:r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∩</m:t>
                      </m:r>
                      <m:acc>
                        <m:accPr>
                          <m:chr m:val="⃡"/>
                          <m:ctrlPr>
                            <a:rPr lang="ar-KW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ar-KW" sz="28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𝓂</m:t>
                          </m:r>
                        </m:e>
                      </m:acc>
                      <m:r>
                        <a:rPr lang="ar-KW" sz="280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=∅</m:t>
                      </m:r>
                    </m:oMath>
                  </m:oMathPara>
                </a14:m>
                <a:endParaRPr lang="ar-KW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27" y="5562600"/>
                <a:ext cx="2654573" cy="1282274"/>
              </a:xfrm>
              <a:prstGeom prst="rect">
                <a:avLst/>
              </a:prstGeom>
              <a:blipFill>
                <a:blip r:embed="rId4"/>
                <a:stretch>
                  <a:fillRect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TOSHIBA\Desktop\مستقيمين متخالفين.gif">
            <a:extLst>
              <a:ext uri="{FF2B5EF4-FFF2-40B4-BE49-F238E27FC236}">
                <a16:creationId xmlns:a16="http://schemas.microsoft.com/office/drawing/2014/main" id="{E723DECC-0D88-44CB-8377-F3B6AE58B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63" y="2509837"/>
            <a:ext cx="6726862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/>
      <p:bldP spid="24" grpId="0" animBg="1"/>
      <p:bldP spid="25" grpId="0" animBg="1"/>
      <p:bldP spid="26" grpId="0" animBg="1"/>
      <p:bldP spid="28" grpId="0"/>
      <p:bldP spid="29" grpId="0"/>
      <p:bldP spid="32" grpId="0"/>
      <p:bldP spid="35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1B4654-CEB4-CB3F-6D30-623F65EA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327A7F8-7B4C-8914-6067-B06433128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447800"/>
            <a:ext cx="9221057" cy="25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6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5591175" cy="67627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r" eaLnBrk="1" hangingPunct="1"/>
            <a:r>
              <a:rPr lang="ar-KW" sz="4000" b="1" dirty="0"/>
              <a:t>  </a:t>
            </a:r>
            <a:r>
              <a:rPr lang="ar-KW" sz="36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أوضاع مستقيم و مستو في الفضاء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2209797" y="2155824"/>
            <a:ext cx="4310061" cy="1428751"/>
            <a:chOff x="1927" y="753"/>
            <a:chExt cx="2042" cy="900"/>
          </a:xfrm>
          <a:solidFill>
            <a:schemeClr val="bg1">
              <a:lumMod val="85000"/>
            </a:schemeClr>
          </a:solidFill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1927" y="753"/>
              <a:ext cx="2042" cy="727"/>
            </a:xfrm>
            <a:prstGeom prst="parallelogram">
              <a:avLst>
                <a:gd name="adj" fmla="val 7022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latin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27" y="1134"/>
                  <a:ext cx="453" cy="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oMath>
                    </m:oMathPara>
                  </a14:m>
                  <a:endParaRPr lang="en-US" sz="4800" b="1" dirty="0">
                    <a:latin typeface="Barakat" pitchFamily="2" charset="0"/>
                  </a:endParaRPr>
                </a:p>
              </p:txBody>
            </p:sp>
          </mc:Choice>
          <mc:Fallback xmlns="">
            <p:sp>
              <p:nvSpPr>
                <p:cNvPr id="1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7" y="1134"/>
                  <a:ext cx="453" cy="51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3278188" y="1143000"/>
            <a:ext cx="3656012" cy="754063"/>
            <a:chOff x="1792" y="1064"/>
            <a:chExt cx="2303" cy="475"/>
          </a:xfrm>
        </p:grpSpPr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H="1">
              <a:off x="1792" y="1344"/>
              <a:ext cx="1950" cy="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1440"/>
            <a:lstStyle/>
            <a:p>
              <a:endParaRPr lang="ar-KW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641" y="1064"/>
                  <a:ext cx="454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tIns="9144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lvl="0"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ar-KW" sz="4000" i="1">
                            <a:latin typeface="Cambria Math"/>
                            <a:ea typeface="Cambria Math"/>
                          </a:rPr>
                          <m:t>ℓ</m:t>
                        </m:r>
                      </m:oMath>
                    </m:oMathPara>
                  </a14:m>
                  <a:endParaRPr lang="en-US" sz="4000" dirty="0">
                    <a:solidFill>
                      <a:srgbClr val="0000FF"/>
                    </a:solidFill>
                    <a:latin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41" y="1064"/>
                  <a:ext cx="454" cy="4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756" r="-31933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4545012" y="3733800"/>
            <a:ext cx="3380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صفر نقطة مشتركة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04800" y="4394537"/>
            <a:ext cx="550091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KW" sz="2400" b="1" dirty="0">
                <a:latin typeface="Tahoma" pitchFamily="34" charset="0"/>
              </a:rPr>
              <a:t>       </a:t>
            </a:r>
            <a:r>
              <a:rPr lang="ar-KW" sz="2800" b="1" dirty="0">
                <a:latin typeface="Tahoma" pitchFamily="34" charset="0"/>
              </a:rPr>
              <a:t> </a:t>
            </a: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المستقيم موازي للمستوى </a:t>
            </a:r>
          </a:p>
          <a:p>
            <a:pPr eaLnBrk="1" hangingPunct="1">
              <a:spcBef>
                <a:spcPct val="50000"/>
              </a:spcBef>
            </a:pPr>
            <a:r>
              <a:rPr lang="ar-KW" sz="2800" dirty="0">
                <a:latin typeface="Calibri" panose="020F0502020204030204" pitchFamily="34" charset="0"/>
                <a:cs typeface="Calibri" panose="020F0502020204030204" pitchFamily="34" charset="0"/>
              </a:rPr>
              <a:t>( في هذه الحالة يكون البعد بينهما ثابت 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شكل بيضاوي 49"/>
          <p:cNvSpPr/>
          <p:nvPr/>
        </p:nvSpPr>
        <p:spPr>
          <a:xfrm>
            <a:off x="8091714" y="3790375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  <a:endParaRPr lang="ar-KW" b="1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722B-A9AC-4D9D-BEA4-B8264B6ACB21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مربع نص 57"/>
              <p:cNvSpPr txBox="1"/>
              <p:nvPr/>
            </p:nvSpPr>
            <p:spPr>
              <a:xfrm>
                <a:off x="1846598" y="5248504"/>
                <a:ext cx="5036457" cy="111819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KW" sz="2800" b="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ar-KW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KW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acc>
                    <m:r>
                      <a:rPr lang="ar-KW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∩</m:t>
                    </m:r>
                    <m:r>
                      <a:rPr lang="ar-KW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ar-KW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=∅⟹</m:t>
                    </m:r>
                    <m:acc>
                      <m:accPr>
                        <m:chr m:val="⃡"/>
                        <m:ctrlPr>
                          <a:rPr lang="ar-KW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KW" sz="28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⫽</m:t>
                    </m:r>
                    <m:r>
                      <a:rPr lang="ar-KW" sz="28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ar-KW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8" name="مربع نص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598" y="5248504"/>
                <a:ext cx="5036457" cy="1118191"/>
              </a:xfrm>
              <a:prstGeom prst="rect">
                <a:avLst/>
              </a:prstGeom>
              <a:blipFill>
                <a:blip r:embed="rId4"/>
                <a:stretch>
                  <a:fillRect b="-1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31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/>
      <p:bldP spid="49" grpId="0"/>
      <p:bldP spid="50" grpId="0" animBg="1"/>
      <p:bldP spid="58" grpId="0"/>
    </p:bld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555</Words>
  <Application>Microsoft Office PowerPoint</Application>
  <PresentationFormat>عرض على الشاشة (4:3)</PresentationFormat>
  <Paragraphs>179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Arial</vt:lpstr>
      <vt:lpstr>Barakat</vt:lpstr>
      <vt:lpstr>Calibri</vt:lpstr>
      <vt:lpstr>Cambria Math</vt:lpstr>
      <vt:lpstr>Tahoma</vt:lpstr>
      <vt:lpstr>Times New Roman</vt:lpstr>
      <vt:lpstr>1_نسق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الأوضاع المختلفة لمستقيمين في الفضاء</vt:lpstr>
      <vt:lpstr>  الأوضاع المختلفة لمستقيمين في الفضاء</vt:lpstr>
      <vt:lpstr>  الأوضاع المختلفة لمستقيمين في الفضاء</vt:lpstr>
      <vt:lpstr>عرض تقديمي في PowerPoint</vt:lpstr>
      <vt:lpstr>  أوضاع مستقيم و مستو في الفضاء</vt:lpstr>
      <vt:lpstr>  أوضاع مستقيم و مستو في الفضاء</vt:lpstr>
      <vt:lpstr>  أوضاع مستقيم و مستو في الفضاء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مستقيمين متخالفين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شروق زيدان عبدالرحمن الجعبه</cp:lastModifiedBy>
  <cp:revision>155</cp:revision>
  <dcterms:created xsi:type="dcterms:W3CDTF">2014-02-04T15:31:53Z</dcterms:created>
  <dcterms:modified xsi:type="dcterms:W3CDTF">2023-03-22T10:01:05Z</dcterms:modified>
</cp:coreProperties>
</file>