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7" r:id="rId2"/>
  </p:sldMasterIdLst>
  <p:sldIdLst>
    <p:sldId id="264" r:id="rId3"/>
    <p:sldId id="1089" r:id="rId4"/>
    <p:sldId id="1315" r:id="rId5"/>
    <p:sldId id="1274" r:id="rId6"/>
    <p:sldId id="1275" r:id="rId7"/>
    <p:sldId id="1276" r:id="rId8"/>
    <p:sldId id="1277" r:id="rId9"/>
    <p:sldId id="1278" r:id="rId10"/>
    <p:sldId id="1279" r:id="rId11"/>
    <p:sldId id="1280" r:id="rId12"/>
    <p:sldId id="263" r:id="rId13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3978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26425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3296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59211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009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4146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51335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65341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7360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7551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13276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793336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96436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61162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770867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98499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83924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09123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96624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508476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782747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294080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924873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77654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90850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078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4572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3190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0912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7584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7228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7480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1D51-4749-4055-BF13-EE3843C29C53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6752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6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98.png"/><Relationship Id="rId7" Type="http://schemas.openxmlformats.org/officeDocument/2006/relationships/image" Target="../media/image4.emf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2.png"/><Relationship Id="rId5" Type="http://schemas.openxmlformats.org/officeDocument/2006/relationships/image" Target="../media/image111.png"/><Relationship Id="rId10" Type="http://schemas.openxmlformats.org/officeDocument/2006/relationships/image" Target="../media/image7.png"/><Relationship Id="rId4" Type="http://schemas.openxmlformats.org/officeDocument/2006/relationships/image" Target="../media/image110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7.emf"/><Relationship Id="rId7" Type="http://schemas.openxmlformats.org/officeDocument/2006/relationships/image" Target="NUL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9.png"/><Relationship Id="rId4" Type="http://schemas.openxmlformats.org/officeDocument/2006/relationships/image" Target="NUL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NULL"/><Relationship Id="rId7" Type="http://schemas.openxmlformats.org/officeDocument/2006/relationships/image" Target="../media/image8.emf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13.png"/><Relationship Id="rId4" Type="http://schemas.openxmlformats.org/officeDocument/2006/relationships/image" Target="NULL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128.png"/><Relationship Id="rId7" Type="http://schemas.openxmlformats.org/officeDocument/2006/relationships/image" Target="../media/image130.png"/><Relationship Id="rId12" Type="http://schemas.openxmlformats.org/officeDocument/2006/relationships/image" Target="../media/image18.png"/><Relationship Id="rId2" Type="http://schemas.openxmlformats.org/officeDocument/2006/relationships/image" Target="../media/image127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11" Type="http://schemas.openxmlformats.org/officeDocument/2006/relationships/image" Target="../media/image17.png"/><Relationship Id="rId5" Type="http://schemas.openxmlformats.org/officeDocument/2006/relationships/image" Target="../media/image10.emf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29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13.emf"/><Relationship Id="rId12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emf"/><Relationship Id="rId11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52.png"/><Relationship Id="rId7" Type="http://schemas.openxmlformats.org/officeDocument/2006/relationships/image" Target="../media/image34.png"/><Relationship Id="rId2" Type="http://schemas.openxmlformats.org/officeDocument/2006/relationships/image" Target="../media/image1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10" Type="http://schemas.openxmlformats.org/officeDocument/2006/relationships/image" Target="../media/image37.png"/><Relationship Id="rId4" Type="http://schemas.openxmlformats.org/officeDocument/2006/relationships/image" Target="../media/image153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40809" y="1179568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(6 – 4 )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928351"/>
            <a:ext cx="6039663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5000" b="1" i="0" u="none" strike="noStrike" kern="1200" cap="none" spc="50" normalizeH="0" baseline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المعادلات التفاضلية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345221" y="2869789"/>
            <a:ext cx="272659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السادسة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84434" y="148175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91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169573" y="136635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964434" y="148176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E92C1DCF-94A5-433B-AEEC-BB339DE40D73}"/>
              </a:ext>
            </a:extLst>
          </p:cNvPr>
          <p:cNvSpPr txBox="1"/>
          <p:nvPr/>
        </p:nvSpPr>
        <p:spPr>
          <a:xfrm>
            <a:off x="7554671" y="2381882"/>
            <a:ext cx="933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sz="2800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sz="2800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4FB0CC89-4367-4526-A63A-802F79DC35E2}"/>
                  </a:ext>
                </a:extLst>
              </p:cNvPr>
              <p:cNvSpPr txBox="1"/>
              <p:nvPr/>
            </p:nvSpPr>
            <p:spPr>
              <a:xfrm>
                <a:off x="2396877" y="2415686"/>
                <a:ext cx="3561873" cy="113018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8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4FB0CC89-4367-4526-A63A-802F79DC3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877" y="2415686"/>
                <a:ext cx="3561873" cy="11301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453C5C4D-20DC-4F4D-8FD3-8695068B7FBF}"/>
                  </a:ext>
                </a:extLst>
              </p:cNvPr>
              <p:cNvSpPr txBox="1"/>
              <p:nvPr/>
            </p:nvSpPr>
            <p:spPr>
              <a:xfrm>
                <a:off x="2354095" y="3665522"/>
                <a:ext cx="319914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8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453C5C4D-20DC-4F4D-8FD3-8695068B7F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095" y="3665522"/>
                <a:ext cx="3199146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A8B4E81F-047F-4B43-B87A-443378549026}"/>
                  </a:ext>
                </a:extLst>
              </p:cNvPr>
              <p:cNvSpPr txBox="1"/>
              <p:nvPr/>
            </p:nvSpPr>
            <p:spPr>
              <a:xfrm>
                <a:off x="2207332" y="4313865"/>
                <a:ext cx="4077591" cy="113018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8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8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8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A8B4E81F-047F-4B43-B87A-443378549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32" y="4313865"/>
                <a:ext cx="4077591" cy="11301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B88D391-1561-4C34-B556-E656B971E1EF}"/>
                  </a:ext>
                </a:extLst>
              </p:cNvPr>
              <p:cNvSpPr txBox="1"/>
              <p:nvPr/>
            </p:nvSpPr>
            <p:spPr>
              <a:xfrm>
                <a:off x="2207332" y="5512250"/>
                <a:ext cx="3846887" cy="85997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8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8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8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𝐶𝑥</m:t>
                      </m:r>
                      <m:r>
                        <a:rPr lang="en-AE" sz="28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AE" sz="28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ar-KW" sz="28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B88D391-1561-4C34-B556-E656B971E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32" y="5512250"/>
                <a:ext cx="3846887" cy="859979"/>
              </a:xfrm>
              <a:prstGeom prst="rect">
                <a:avLst/>
              </a:prstGeom>
              <a:blipFill>
                <a:blip r:embed="rId5"/>
                <a:stretch>
                  <a:fillRect b="-70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صورة 3">
            <a:extLst>
              <a:ext uri="{FF2B5EF4-FFF2-40B4-BE49-F238E27FC236}">
                <a16:creationId xmlns:a16="http://schemas.microsoft.com/office/drawing/2014/main" id="{A3BB4195-701F-46F2-B8DD-CC137E0308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9752" y="541947"/>
            <a:ext cx="4820010" cy="160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/>
      <p:bldP spid="28" grpId="0"/>
      <p:bldP spid="29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1103587" y="2235249"/>
            <a:ext cx="8251347" cy="3927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1) يتعرف تعريف (1) المعادلات التفاضلية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2) يتعرف تعريف (2) رتبة المعادلة التفاضلية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3) يتعرف تعريف (3) درجة المعادلة التفاضلية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4) يتعرف على بعض القواعد التي تساعد في حل معادلات تفاضلية من الدرجة الأولى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5) يحل معادلات تفاضلية  الحالات ( الثالثة –الرابعة- الخامسة )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مجموعة 59">
            <a:extLst>
              <a:ext uri="{FF2B5EF4-FFF2-40B4-BE49-F238E27FC236}">
                <a16:creationId xmlns:a16="http://schemas.microsoft.com/office/drawing/2014/main" id="{BB15FB0C-FEAF-42F7-8B0E-56DF4E799A11}"/>
              </a:ext>
            </a:extLst>
          </p:cNvPr>
          <p:cNvGrpSpPr/>
          <p:nvPr/>
        </p:nvGrpSpPr>
        <p:grpSpPr>
          <a:xfrm>
            <a:off x="1060961" y="1640655"/>
            <a:ext cx="7639682" cy="967915"/>
            <a:chOff x="611362" y="1741650"/>
            <a:chExt cx="7639682" cy="967915"/>
          </a:xfrm>
        </p:grpSpPr>
        <p:grpSp>
          <p:nvGrpSpPr>
            <p:cNvPr id="63" name="مجموعة 62">
              <a:extLst>
                <a:ext uri="{FF2B5EF4-FFF2-40B4-BE49-F238E27FC236}">
                  <a16:creationId xmlns:a16="http://schemas.microsoft.com/office/drawing/2014/main" id="{D25494E8-A1BA-49AB-97D1-86D3D4938869}"/>
                </a:ext>
              </a:extLst>
            </p:cNvPr>
            <p:cNvGrpSpPr/>
            <p:nvPr/>
          </p:nvGrpSpPr>
          <p:grpSpPr>
            <a:xfrm>
              <a:off x="611362" y="1741650"/>
              <a:ext cx="7639682" cy="923330"/>
              <a:chOff x="704219" y="1676196"/>
              <a:chExt cx="7639682" cy="923330"/>
            </a:xfrm>
          </p:grpSpPr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CD6C5C99-5BAA-4630-A0B2-3610B42E2F2E}"/>
                  </a:ext>
                </a:extLst>
              </p:cNvPr>
              <p:cNvSpPr txBox="1"/>
              <p:nvPr/>
            </p:nvSpPr>
            <p:spPr>
              <a:xfrm>
                <a:off x="704219" y="1676196"/>
                <a:ext cx="7639682" cy="9233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rtl="0"/>
                <a:r>
                  <a:rPr lang="ar-SA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منحنى الدالة         الذي ميله عند أي نقطة عليه          هو :</a:t>
                </a:r>
                <a:r>
                  <a:rPr lang="ar-AE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            و يمر بالنقطة </a:t>
                </a:r>
                <a:r>
                  <a:rPr lang="ar-SA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  <a:r>
                  <a:rPr lang="ar-AE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      </a:t>
                </a:r>
                <a:r>
                  <a:rPr lang="ar-SA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  <a:endParaRPr lang="ar-AE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  <a:p>
                <a:pPr rtl="0"/>
                <a:endParaRPr lang="ar-AE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  <a:p>
                <a:pPr rtl="0"/>
                <a:r>
                  <a:rPr lang="ar-AE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  <a:r>
                  <a:rPr lang="ar-SA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معادلته :</a:t>
                </a:r>
                <a:endParaRPr lang="en-A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مربع نص 65">
                    <a:extLst>
                      <a:ext uri="{FF2B5EF4-FFF2-40B4-BE49-F238E27FC236}">
                        <a16:creationId xmlns:a16="http://schemas.microsoft.com/office/drawing/2014/main" id="{0B587BD0-801D-4661-97BC-7D86AD242555}"/>
                      </a:ext>
                    </a:extLst>
                  </p:cNvPr>
                  <p:cNvSpPr txBox="1"/>
                  <p:nvPr/>
                </p:nvSpPr>
                <p:spPr>
                  <a:xfrm>
                    <a:off x="6942344" y="1697352"/>
                    <a:ext cx="19749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oMath>
                      </m:oMathPara>
                    </a14:m>
                    <a:endParaRPr lang="ar-KW" dirty="0"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66" name="مربع نص 65">
                    <a:extLst>
                      <a:ext uri="{FF2B5EF4-FFF2-40B4-BE49-F238E27FC236}">
                        <a16:creationId xmlns:a16="http://schemas.microsoft.com/office/drawing/2014/main" id="{0B587BD0-801D-4661-97BC-7D86AD2425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42344" y="1697352"/>
                    <a:ext cx="197490" cy="27699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39394" r="-33333" b="-37778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مربع نص 66">
                    <a:extLst>
                      <a:ext uri="{FF2B5EF4-FFF2-40B4-BE49-F238E27FC236}">
                        <a16:creationId xmlns:a16="http://schemas.microsoft.com/office/drawing/2014/main" id="{5DA38A8D-6D5A-478B-BAFC-652D54A979D9}"/>
                      </a:ext>
                    </a:extLst>
                  </p:cNvPr>
                  <p:cNvSpPr txBox="1"/>
                  <p:nvPr/>
                </p:nvSpPr>
                <p:spPr>
                  <a:xfrm>
                    <a:off x="3080938" y="1726243"/>
                    <a:ext cx="71147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AE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ar-KW" dirty="0"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67" name="مربع نص 66">
                    <a:extLst>
                      <a:ext uri="{FF2B5EF4-FFF2-40B4-BE49-F238E27FC236}">
                        <a16:creationId xmlns:a16="http://schemas.microsoft.com/office/drawing/2014/main" id="{5DA38A8D-6D5A-478B-BAFC-652D54A979D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0938" y="1726243"/>
                    <a:ext cx="711477" cy="27699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3419" t="-2222" r="-5983" b="-8889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مربع نص 67">
                    <a:extLst>
                      <a:ext uri="{FF2B5EF4-FFF2-40B4-BE49-F238E27FC236}">
                        <a16:creationId xmlns:a16="http://schemas.microsoft.com/office/drawing/2014/main" id="{2390C749-194C-48F7-AABE-380797B84DF1}"/>
                      </a:ext>
                    </a:extLst>
                  </p:cNvPr>
                  <p:cNvSpPr txBox="1"/>
                  <p:nvPr/>
                </p:nvSpPr>
                <p:spPr>
                  <a:xfrm>
                    <a:off x="4180336" y="1690039"/>
                    <a:ext cx="607282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ar-KW" dirty="0"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68" name="مربع نص 67">
                    <a:extLst>
                      <a:ext uri="{FF2B5EF4-FFF2-40B4-BE49-F238E27FC236}">
                        <a16:creationId xmlns:a16="http://schemas.microsoft.com/office/drawing/2014/main" id="{2390C749-194C-48F7-AABE-380797B84DF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80336" y="1690039"/>
                    <a:ext cx="607282" cy="27699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2000" t="-2222" r="-12000" b="-37778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مربع نص 90">
                    <a:extLst>
                      <a:ext uri="{FF2B5EF4-FFF2-40B4-BE49-F238E27FC236}">
                        <a16:creationId xmlns:a16="http://schemas.microsoft.com/office/drawing/2014/main" id="{89B4A729-8257-4F5E-8BCE-CF0B8B0A8B3A}"/>
                      </a:ext>
                    </a:extLst>
                  </p:cNvPr>
                  <p:cNvSpPr txBox="1"/>
                  <p:nvPr/>
                </p:nvSpPr>
                <p:spPr>
                  <a:xfrm>
                    <a:off x="1317382" y="1697757"/>
                    <a:ext cx="70916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AE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ar-KW" dirty="0"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91" name="مربع نص 90">
                    <a:extLst>
                      <a:ext uri="{FF2B5EF4-FFF2-40B4-BE49-F238E27FC236}">
                        <a16:creationId xmlns:a16="http://schemas.microsoft.com/office/drawing/2014/main" id="{89B4A729-8257-4F5E-8BCE-CF0B8B0A8B3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17382" y="1697757"/>
                    <a:ext cx="709168" cy="27699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6897" r="-11207" b="-37778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مربع نص 63">
                  <a:extLst>
                    <a:ext uri="{FF2B5EF4-FFF2-40B4-BE49-F238E27FC236}">
                      <a16:creationId xmlns:a16="http://schemas.microsoft.com/office/drawing/2014/main" id="{649AAA29-06E8-4800-B240-2D9E49158D09}"/>
                    </a:ext>
                  </a:extLst>
                </p:cNvPr>
                <p:cNvSpPr txBox="1"/>
                <p:nvPr/>
              </p:nvSpPr>
              <p:spPr>
                <a:xfrm>
                  <a:off x="5379183" y="2156721"/>
                  <a:ext cx="2002600" cy="5528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ar-KW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4" name="مربع نص 63">
                  <a:extLst>
                    <a:ext uri="{FF2B5EF4-FFF2-40B4-BE49-F238E27FC236}">
                      <a16:creationId xmlns:a16="http://schemas.microsoft.com/office/drawing/2014/main" id="{649AAA29-06E8-4800-B240-2D9E49158D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79183" y="2156721"/>
                  <a:ext cx="2002600" cy="55284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00048" y="13766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ص 32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80048" y="13766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47F7FD-3BC2-446B-9CA1-919E5E40FB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40304" y="508612"/>
            <a:ext cx="3374265" cy="603115"/>
          </a:xfrm>
          <a:prstGeom prst="rect">
            <a:avLst/>
          </a:prstGeom>
        </p:spPr>
      </p:pic>
      <p:sp>
        <p:nvSpPr>
          <p:cNvPr id="21" name="مستطيل 20">
            <a:extLst>
              <a:ext uri="{FF2B5EF4-FFF2-40B4-BE49-F238E27FC236}">
                <a16:creationId xmlns:a16="http://schemas.microsoft.com/office/drawing/2014/main" id="{07657B9E-AAF7-4328-870A-E998E660AF5A}"/>
              </a:ext>
            </a:extLst>
          </p:cNvPr>
          <p:cNvSpPr/>
          <p:nvPr/>
        </p:nvSpPr>
        <p:spPr>
          <a:xfrm>
            <a:off x="8688154" y="1785470"/>
            <a:ext cx="502418" cy="51246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AE" dirty="0">
                <a:solidFill>
                  <a:srgbClr val="FF0000"/>
                </a:solidFill>
                <a:latin typeface="Calibri" panose="020F0502020204030204"/>
              </a:rPr>
              <a:t>2</a:t>
            </a:r>
            <a:endParaRPr lang="ar-KW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F4FC08C-6A33-458B-9CF9-F687ABBC7C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58772" y="1089634"/>
            <a:ext cx="6490952" cy="453957"/>
          </a:xfrm>
          <a:prstGeom prst="rect">
            <a:avLst/>
          </a:prstGeom>
        </p:spPr>
      </p:pic>
      <p:sp>
        <p:nvSpPr>
          <p:cNvPr id="89" name="TextBox 35">
            <a:extLst>
              <a:ext uri="{FF2B5EF4-FFF2-40B4-BE49-F238E27FC236}">
                <a16:creationId xmlns:a16="http://schemas.microsoft.com/office/drawing/2014/main" id="{09E3ED7A-6495-4481-B1A9-2612631FFC5F}"/>
              </a:ext>
            </a:extLst>
          </p:cNvPr>
          <p:cNvSpPr txBox="1"/>
          <p:nvPr/>
        </p:nvSpPr>
        <p:spPr>
          <a:xfrm>
            <a:off x="6285187" y="12612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طول قوس ومعادلة منحنى دالة( 3 - 6 )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71" name="شكل بيضاوي 70">
            <a:extLst>
              <a:ext uri="{FF2B5EF4-FFF2-40B4-BE49-F238E27FC236}">
                <a16:creationId xmlns:a16="http://schemas.microsoft.com/office/drawing/2014/main" id="{FF784576-9812-48F1-9997-4A5C3310336F}"/>
              </a:ext>
            </a:extLst>
          </p:cNvPr>
          <p:cNvSpPr/>
          <p:nvPr/>
        </p:nvSpPr>
        <p:spPr>
          <a:xfrm>
            <a:off x="6062889" y="2977213"/>
            <a:ext cx="428625" cy="438023"/>
          </a:xfrm>
          <a:prstGeom prst="ellipse">
            <a:avLst/>
          </a:prstGeom>
          <a:solidFill>
            <a:srgbClr val="00B05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2" name="شكل بيضاوي 71">
            <a:extLst>
              <a:ext uri="{FF2B5EF4-FFF2-40B4-BE49-F238E27FC236}">
                <a16:creationId xmlns:a16="http://schemas.microsoft.com/office/drawing/2014/main" id="{38995034-C58D-45F0-9498-94BC5E17EC1D}"/>
              </a:ext>
            </a:extLst>
          </p:cNvPr>
          <p:cNvSpPr/>
          <p:nvPr/>
        </p:nvSpPr>
        <p:spPr>
          <a:xfrm>
            <a:off x="2940304" y="2922113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3" name="شكل بيضاوي 72">
            <a:extLst>
              <a:ext uri="{FF2B5EF4-FFF2-40B4-BE49-F238E27FC236}">
                <a16:creationId xmlns:a16="http://schemas.microsoft.com/office/drawing/2014/main" id="{FF928483-1F75-4880-8BAE-D5E9B5203FE1}"/>
              </a:ext>
            </a:extLst>
          </p:cNvPr>
          <p:cNvSpPr/>
          <p:nvPr/>
        </p:nvSpPr>
        <p:spPr>
          <a:xfrm>
            <a:off x="2948175" y="2922114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4" name="شكل بيضاوي 73">
            <a:extLst>
              <a:ext uri="{FF2B5EF4-FFF2-40B4-BE49-F238E27FC236}">
                <a16:creationId xmlns:a16="http://schemas.microsoft.com/office/drawing/2014/main" id="{F00107AD-C7E4-4BAC-91A7-105F7E4A15C1}"/>
              </a:ext>
            </a:extLst>
          </p:cNvPr>
          <p:cNvSpPr/>
          <p:nvPr/>
        </p:nvSpPr>
        <p:spPr>
          <a:xfrm>
            <a:off x="6070760" y="2977213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نجمة: 6 نقاط 74">
                <a:extLst>
                  <a:ext uri="{FF2B5EF4-FFF2-40B4-BE49-F238E27FC236}">
                    <a16:creationId xmlns:a16="http://schemas.microsoft.com/office/drawing/2014/main" id="{54868E52-F8D9-4E78-8BD5-D01FEA62C6D5}"/>
                  </a:ext>
                </a:extLst>
              </p:cNvPr>
              <p:cNvSpPr/>
              <p:nvPr/>
            </p:nvSpPr>
            <p:spPr>
              <a:xfrm>
                <a:off x="5378568" y="3703659"/>
                <a:ext cx="1872000" cy="1656000"/>
              </a:xfrm>
              <a:prstGeom prst="star6">
                <a:avLst/>
              </a:prstGeom>
              <a:solidFill>
                <a:srgbClr val="00B05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KW" sz="3200" b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Mudir MT" pitchFamily="2" charset="-78"/>
                        </a:rPr>
                        <m:t>أحسنت</m:t>
                      </m:r>
                    </m:oMath>
                  </m:oMathPara>
                </a14:m>
                <a:endParaRPr lang="ar-KW" sz="3200" b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Trebuchet MS" panose="020B0603020202020204"/>
                  <a:cs typeface="Mudir MT" pitchFamily="2" charset="-78"/>
                </a:endParaRPr>
              </a:p>
            </p:txBody>
          </p:sp>
        </mc:Choice>
        <mc:Fallback xmlns="">
          <p:sp>
            <p:nvSpPr>
              <p:cNvPr id="75" name="نجمة: 6 نقاط 74">
                <a:extLst>
                  <a:ext uri="{FF2B5EF4-FFF2-40B4-BE49-F238E27FC236}">
                    <a16:creationId xmlns:a16="http://schemas.microsoft.com/office/drawing/2014/main" id="{54868E52-F8D9-4E78-8BD5-D01FEA62C6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568" y="3703659"/>
                <a:ext cx="1872000" cy="1656000"/>
              </a:xfrm>
              <a:prstGeom prst="star6">
                <a:avLst/>
              </a:prstGeom>
              <a:blipFill>
                <a:blip r:embed="rId9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نجمة: 6 نقاط 75">
                <a:extLst>
                  <a:ext uri="{FF2B5EF4-FFF2-40B4-BE49-F238E27FC236}">
                    <a16:creationId xmlns:a16="http://schemas.microsoft.com/office/drawing/2014/main" id="{B61A857F-C8C7-4B1F-87CB-E2C4DB47A696}"/>
                  </a:ext>
                </a:extLst>
              </p:cNvPr>
              <p:cNvSpPr/>
              <p:nvPr/>
            </p:nvSpPr>
            <p:spPr>
              <a:xfrm>
                <a:off x="2237209" y="3703659"/>
                <a:ext cx="1872000" cy="1656000"/>
              </a:xfrm>
              <a:prstGeom prst="star6">
                <a:avLst/>
              </a:prstGeom>
              <a:solidFill>
                <a:srgbClr val="FF000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AE" sz="4000" b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Mudir MT" pitchFamily="2" charset="-78"/>
                        </a:rPr>
                        <m:t>خطــأ</m:t>
                      </m:r>
                    </m:oMath>
                  </m:oMathPara>
                </a14:m>
                <a:endParaRPr lang="ar-KW" sz="4000" b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Trebuchet MS" panose="020B0603020202020204"/>
                  <a:cs typeface="Mudir MT" pitchFamily="2" charset="-78"/>
                </a:endParaRPr>
              </a:p>
            </p:txBody>
          </p:sp>
        </mc:Choice>
        <mc:Fallback xmlns="">
          <p:sp>
            <p:nvSpPr>
              <p:cNvPr id="76" name="نجمة: 6 نقاط 75">
                <a:extLst>
                  <a:ext uri="{FF2B5EF4-FFF2-40B4-BE49-F238E27FC236}">
                    <a16:creationId xmlns:a16="http://schemas.microsoft.com/office/drawing/2014/main" id="{B61A857F-C8C7-4B1F-87CB-E2C4DB47A6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7209" y="3703659"/>
                <a:ext cx="1872000" cy="1656000"/>
              </a:xfrm>
              <a:prstGeom prst="star6">
                <a:avLst/>
              </a:prstGeom>
              <a:blipFill>
                <a:blip r:embed="rId10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4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  <p:bldLst>
      <p:bldP spid="21" grpId="0" animBg="1"/>
      <p:bldP spid="71" grpId="0" animBg="1"/>
      <p:bldP spid="71" grpId="1" animBg="1"/>
      <p:bldP spid="72" grpId="0" animBg="1"/>
      <p:bldP spid="72" grpId="1" animBg="1"/>
      <p:bldP spid="73" grpId="0" animBg="1"/>
      <p:bldP spid="74" grpId="0" animBg="1"/>
      <p:bldP spid="75" grpId="0" animBg="1"/>
      <p:bldP spid="75" grpId="1" animBg="1"/>
      <p:bldP spid="76" grpId="0" animBg="1"/>
      <p:bldP spid="7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84434" y="9562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89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169573" y="8408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964434" y="9562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09:18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21681923-B358-4236-8F4E-07E0330CA98B}"/>
              </a:ext>
            </a:extLst>
          </p:cNvPr>
          <p:cNvGrpSpPr/>
          <p:nvPr/>
        </p:nvGrpSpPr>
        <p:grpSpPr>
          <a:xfrm>
            <a:off x="521248" y="585143"/>
            <a:ext cx="8580569" cy="400110"/>
            <a:chOff x="447675" y="501059"/>
            <a:chExt cx="8580569" cy="240560"/>
          </a:xfrm>
        </p:grpSpPr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F4C2E70D-D2B5-4584-8460-14AEFB901ACC}"/>
                </a:ext>
              </a:extLst>
            </p:cNvPr>
            <p:cNvSpPr txBox="1"/>
            <p:nvPr/>
          </p:nvSpPr>
          <p:spPr>
            <a:xfrm>
              <a:off x="447675" y="501059"/>
              <a:ext cx="8580569" cy="2405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000" b="1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Arial" panose="020B0604020202020204" pitchFamily="34" charset="0"/>
                </a:rPr>
                <a:t>المعادلات التفاضلية على الصورة                حيث            حلولها هي :                 حيث    </a:t>
              </a:r>
              <a:endParaRPr kumimoji="0" lang="en-AE" sz="2000" b="1" i="0" u="none" strike="noStrike" kern="1200" cap="none" spc="0" normalizeH="0" baseline="0" noProof="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مربع نص 24">
                  <a:extLst>
                    <a:ext uri="{FF2B5EF4-FFF2-40B4-BE49-F238E27FC236}">
                      <a16:creationId xmlns:a16="http://schemas.microsoft.com/office/drawing/2014/main" id="{E764D96B-58B9-413B-A525-E6AC54799574}"/>
                    </a:ext>
                  </a:extLst>
                </p:cNvPr>
                <p:cNvSpPr txBox="1"/>
                <p:nvPr/>
              </p:nvSpPr>
              <p:spPr>
                <a:xfrm>
                  <a:off x="5241066" y="501059"/>
                  <a:ext cx="931409" cy="1850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en-AE" sz="2000" b="0" i="1" u="none" strike="noStrike" kern="1200" cap="none" spc="0" normalizeH="0" baseline="0" noProof="0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  <m:sup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′</m:t>
                            </m:r>
                          </m:sup>
                        </m:sSup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𝑎𝑦</m:t>
                        </m:r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5" name="مربع نص 24">
                  <a:extLst>
                    <a:ext uri="{FF2B5EF4-FFF2-40B4-BE49-F238E27FC236}">
                      <a16:creationId xmlns:a16="http://schemas.microsoft.com/office/drawing/2014/main" id="{E764D96B-58B9-413B-A525-E6AC547995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066" y="501059"/>
                  <a:ext cx="931409" cy="185046"/>
                </a:xfrm>
                <a:prstGeom prst="rect">
                  <a:avLst/>
                </a:prstGeom>
                <a:blipFill>
                  <a:blip r:embed="rId2"/>
                  <a:stretch>
                    <a:fillRect b="-200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مربع نص 31">
                  <a:extLst>
                    <a:ext uri="{FF2B5EF4-FFF2-40B4-BE49-F238E27FC236}">
                      <a16:creationId xmlns:a16="http://schemas.microsoft.com/office/drawing/2014/main" id="{F5CAFBCE-BF36-4FDA-998D-39E5DD2292EC}"/>
                    </a:ext>
                  </a:extLst>
                </p:cNvPr>
                <p:cNvSpPr txBox="1"/>
                <p:nvPr/>
              </p:nvSpPr>
              <p:spPr>
                <a:xfrm>
                  <a:off x="465088" y="501059"/>
                  <a:ext cx="813043" cy="1850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AE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𝑘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∈</m:t>
                        </m:r>
                        <m:sSup>
                          <m:sSupPr>
                            <m:ctrlP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ℝ</m:t>
                            </m:r>
                          </m:e>
                          <m:sup>
                            <m:r>
                              <a:rPr kumimoji="0" lang="en-AE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∗</m:t>
                            </m:r>
                          </m:sup>
                        </m:sSup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مربع نص 31">
                  <a:extLst>
                    <a:ext uri="{FF2B5EF4-FFF2-40B4-BE49-F238E27FC236}">
                      <a16:creationId xmlns:a16="http://schemas.microsoft.com/office/drawing/2014/main" id="{F5CAFBCE-BF36-4FDA-998D-39E5DD2292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088" y="501059"/>
                  <a:ext cx="813043" cy="18504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مربع نص 33">
                  <a:extLst>
                    <a:ext uri="{FF2B5EF4-FFF2-40B4-BE49-F238E27FC236}">
                      <a16:creationId xmlns:a16="http://schemas.microsoft.com/office/drawing/2014/main" id="{EF5565DD-D68D-4DE8-980F-4B72D9C50394}"/>
                    </a:ext>
                  </a:extLst>
                </p:cNvPr>
                <p:cNvSpPr txBox="1"/>
                <p:nvPr/>
              </p:nvSpPr>
              <p:spPr>
                <a:xfrm>
                  <a:off x="4040973" y="520296"/>
                  <a:ext cx="696986" cy="1850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AE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𝑎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≠</m:t>
                        </m:r>
                        <m:r>
                          <a:rPr kumimoji="0" lang="en-AE" sz="2000" b="0" i="1" u="none" strike="noStrike" kern="1200" cap="none" spc="0" normalizeH="0" baseline="0" noProof="0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0</m:t>
                        </m:r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4" name="مربع نص 33">
                  <a:extLst>
                    <a:ext uri="{FF2B5EF4-FFF2-40B4-BE49-F238E27FC236}">
                      <a16:creationId xmlns:a16="http://schemas.microsoft.com/office/drawing/2014/main" id="{EF5565DD-D68D-4DE8-980F-4B72D9C503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0973" y="520296"/>
                  <a:ext cx="696986" cy="18504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مربع نص 35">
                  <a:extLst>
                    <a:ext uri="{FF2B5EF4-FFF2-40B4-BE49-F238E27FC236}">
                      <a16:creationId xmlns:a16="http://schemas.microsoft.com/office/drawing/2014/main" id="{A75F25CF-C94E-4F7C-B548-7DC6B956FCCA}"/>
                    </a:ext>
                  </a:extLst>
                </p:cNvPr>
                <p:cNvSpPr txBox="1"/>
                <p:nvPr/>
              </p:nvSpPr>
              <p:spPr>
                <a:xfrm>
                  <a:off x="1836992" y="514013"/>
                  <a:ext cx="1086258" cy="1850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US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2000" b="0" i="1" u="none" strike="noStrike" kern="1200" cap="none" spc="0" normalizeH="0" baseline="0" noProof="0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𝑘</m:t>
                        </m:r>
                        <m:sSup>
                          <m:sSup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𝑒</m:t>
                            </m:r>
                          </m:e>
                          <m:sup>
                            <m:r>
                              <a:rPr kumimoji="0" lang="en-US" sz="2000" b="0" i="1" u="none" strike="noStrike" kern="1200" cap="none" spc="0" normalizeH="0" baseline="0" noProof="0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𝑎𝑥</m:t>
                            </m:r>
                          </m:sup>
                        </m:sSup>
                      </m:oMath>
                    </m:oMathPara>
                  </a14:m>
                  <a:endParaRPr kumimoji="0" lang="ar-KW" sz="2000" b="0" i="0" u="none" strike="noStrike" kern="1200" cap="none" spc="0" normalizeH="0" baseline="0" noProof="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مربع نص 35">
                  <a:extLst>
                    <a:ext uri="{FF2B5EF4-FFF2-40B4-BE49-F238E27FC236}">
                      <a16:creationId xmlns:a16="http://schemas.microsoft.com/office/drawing/2014/main" id="{A75F25CF-C94E-4F7C-B548-7DC6B956FC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6992" y="514013"/>
                  <a:ext cx="1086258" cy="185046"/>
                </a:xfrm>
                <a:prstGeom prst="rect">
                  <a:avLst/>
                </a:prstGeom>
                <a:blipFill>
                  <a:blip r:embed="rId5"/>
                  <a:stretch>
                    <a:fillRect b="-200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B072ED21-1946-48A5-B6AF-86EAD05DD98F}"/>
              </a:ext>
            </a:extLst>
          </p:cNvPr>
          <p:cNvSpPr txBox="1"/>
          <p:nvPr/>
        </p:nvSpPr>
        <p:spPr>
          <a:xfrm>
            <a:off x="6469148" y="1235074"/>
            <a:ext cx="243798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0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يمكن توضيح ذلك كالتالي :</a:t>
            </a:r>
            <a:endParaRPr kumimoji="0" lang="ar-KW" sz="1800" b="0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EE2FA81B-534C-4FA9-9A12-3EAB6923C503}"/>
                  </a:ext>
                </a:extLst>
              </p:cNvPr>
              <p:cNvSpPr txBox="1"/>
              <p:nvPr/>
            </p:nvSpPr>
            <p:spPr>
              <a:xfrm>
                <a:off x="3695777" y="1432957"/>
                <a:ext cx="8375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  <m:sup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sup>
                      </m:sSup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𝑎𝑦</m:t>
                      </m:r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EE2FA81B-534C-4FA9-9A12-3EAB6923C5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777" y="1432957"/>
                <a:ext cx="837537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D2D9D26B-6EB0-4958-98FD-AC3DC67E4BFE}"/>
                  </a:ext>
                </a:extLst>
              </p:cNvPr>
              <p:cNvSpPr txBox="1"/>
              <p:nvPr/>
            </p:nvSpPr>
            <p:spPr>
              <a:xfrm>
                <a:off x="3672592" y="1971535"/>
                <a:ext cx="894412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𝑑𝑥</m:t>
                          </m:r>
                        </m:den>
                      </m:f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𝑎𝑦</m:t>
                      </m:r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D2D9D26B-6EB0-4958-98FD-AC3DC67E4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592" y="1971535"/>
                <a:ext cx="894412" cy="5259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A69E6CEF-1CDF-49FF-A0CC-968A61B52C2D}"/>
                  </a:ext>
                </a:extLst>
              </p:cNvPr>
              <p:cNvSpPr txBox="1"/>
              <p:nvPr/>
            </p:nvSpPr>
            <p:spPr>
              <a:xfrm>
                <a:off x="3638902" y="2759026"/>
                <a:ext cx="1081002" cy="57323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ar-KW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𝑑𝑦</m:t>
                          </m:r>
                        </m:num>
                        <m:den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den>
                      </m:f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𝑑𝑥</m:t>
                      </m:r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A69E6CEF-1CDF-49FF-A0CC-968A61B52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902" y="2759026"/>
                <a:ext cx="1081002" cy="5732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E181C6A3-5579-404D-9DF8-4047E9E00CDD}"/>
                  </a:ext>
                </a:extLst>
              </p:cNvPr>
              <p:cNvSpPr txBox="1"/>
              <p:nvPr/>
            </p:nvSpPr>
            <p:spPr>
              <a:xfrm>
                <a:off x="3442694" y="3514594"/>
                <a:ext cx="1530354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kumimoji="0" lang="ar-KW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kumimoji="0" lang="ar-KW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fPr>
                            <m:num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den>
                          </m:f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𝑎</m:t>
                              </m:r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E181C6A3-5579-404D-9DF8-4047E9E00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694" y="3514594"/>
                <a:ext cx="1530354" cy="7265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3CA72D31-E314-43BD-9A78-65F3B96609C8}"/>
                  </a:ext>
                </a:extLst>
              </p:cNvPr>
              <p:cNvSpPr txBox="1"/>
              <p:nvPr/>
            </p:nvSpPr>
            <p:spPr>
              <a:xfrm>
                <a:off x="3355297" y="4304172"/>
                <a:ext cx="15368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AE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𝑙𝑛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AE" sz="1800" b="0" i="1" u="none" strike="noStrike" kern="1200" cap="none" spc="0" normalizeH="0" baseline="0" noProof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e>
                          </m:d>
                        </m:e>
                      </m:func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𝑎𝑥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3CA72D31-E314-43BD-9A78-65F3B9660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297" y="4304172"/>
                <a:ext cx="1536896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0F4ABE1C-B781-47EC-B285-CB47B06C3561}"/>
                  </a:ext>
                </a:extLst>
              </p:cNvPr>
              <p:cNvSpPr txBox="1"/>
              <p:nvPr/>
            </p:nvSpPr>
            <p:spPr>
              <a:xfrm>
                <a:off x="3376388" y="4921241"/>
                <a:ext cx="1222578" cy="27789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AE" sz="1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d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p>
                        <m:sSupPr>
                          <m:ctrlP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𝑎𝑥</m:t>
                          </m:r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0F4ABE1C-B781-47EC-B285-CB47B06C3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88" y="4921241"/>
                <a:ext cx="1222578" cy="277897"/>
              </a:xfrm>
              <a:prstGeom prst="rect">
                <a:avLst/>
              </a:prstGeom>
              <a:blipFill>
                <a:blip r:embed="rId11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B52BE09E-CFCF-4C1F-BF39-419925932372}"/>
                  </a:ext>
                </a:extLst>
              </p:cNvPr>
              <p:cNvSpPr txBox="1"/>
              <p:nvPr/>
            </p:nvSpPr>
            <p:spPr>
              <a:xfrm>
                <a:off x="3431611" y="5400259"/>
                <a:ext cx="1310039" cy="27789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AE" sz="1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  <m:r>
                      <a:rPr kumimoji="0" lang="en-AE" sz="1800" b="0" i="1" u="none" strike="noStrike" kern="1200" cap="none" spc="0" normalizeH="0" baseline="0" noProof="0" smtClean="0">
                        <a:ln>
                          <a:solidFill>
                            <a:srgbClr val="0070C0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=±</m:t>
                    </m:r>
                    <m:sSup>
                      <m:sSupPr>
                        <m:ctrlP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</m:t>
                        </m:r>
                      </m:sup>
                    </m:sSup>
                  </m:oMath>
                </a14:m>
                <a:r>
                  <a:rPr kumimoji="0" lang="en-AE" sz="1800" b="0" i="1" u="none" strike="noStrike" kern="1200" cap="none" spc="0" normalizeH="0" baseline="0" noProof="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kumimoji="0" lang="en-AE" sz="1800" b="0" i="1" u="none" strike="noStrike" kern="1200" cap="none" spc="0" normalizeH="0" baseline="0" noProof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𝑎𝑥</m:t>
                        </m:r>
                      </m:sup>
                    </m:sSup>
                  </m:oMath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B52BE09E-CFCF-4C1F-BF39-4199259323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611" y="5400259"/>
                <a:ext cx="1310039" cy="277897"/>
              </a:xfrm>
              <a:prstGeom prst="rect">
                <a:avLst/>
              </a:prstGeom>
              <a:blipFill>
                <a:blip r:embed="rId12"/>
                <a:stretch>
                  <a:fillRect l="-46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E79BC7ED-71B9-4E00-ACF6-EF7B99C4D476}"/>
                  </a:ext>
                </a:extLst>
              </p:cNvPr>
              <p:cNvSpPr txBox="1"/>
              <p:nvPr/>
            </p:nvSpPr>
            <p:spPr>
              <a:xfrm>
                <a:off x="3422085" y="5879277"/>
                <a:ext cx="9780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1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1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1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𝑎𝑥</m:t>
                          </m:r>
                        </m:sup>
                      </m:sSup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E79BC7ED-71B9-4E00-ACF6-EF7B99C4D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2085" y="5879277"/>
                <a:ext cx="978088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مربع نص 34">
                <a:extLst>
                  <a:ext uri="{FF2B5EF4-FFF2-40B4-BE49-F238E27FC236}">
                    <a16:creationId xmlns:a16="http://schemas.microsoft.com/office/drawing/2014/main" id="{6C58359C-1584-4CF1-8AD2-A4D424C2B1FA}"/>
                  </a:ext>
                </a:extLst>
              </p:cNvPr>
              <p:cNvSpPr txBox="1"/>
              <p:nvPr/>
            </p:nvSpPr>
            <p:spPr>
              <a:xfrm>
                <a:off x="5254173" y="5879277"/>
                <a:ext cx="1052339" cy="27789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1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 :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1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=±</m:t>
                      </m:r>
                      <m:sSup>
                        <m:sSupPr>
                          <m:ctrlPr>
                            <a:rPr kumimoji="0" lang="ar-KW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1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kumimoji="0" lang="ar-KW" sz="1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مربع نص 34">
                <a:extLst>
                  <a:ext uri="{FF2B5EF4-FFF2-40B4-BE49-F238E27FC236}">
                    <a16:creationId xmlns:a16="http://schemas.microsoft.com/office/drawing/2014/main" id="{6C58359C-1584-4CF1-8AD2-A4D424C2B1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173" y="5879277"/>
                <a:ext cx="1052339" cy="27789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69DCD6CF-0B5B-4752-A940-39F724BA92E0}"/>
              </a:ext>
            </a:extLst>
          </p:cNvPr>
          <p:cNvSpPr/>
          <p:nvPr/>
        </p:nvSpPr>
        <p:spPr>
          <a:xfrm>
            <a:off x="9229837" y="252745"/>
            <a:ext cx="2103196" cy="1015663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/>
              <a:t>الحالة الثالثة</a:t>
            </a:r>
          </a:p>
        </p:txBody>
      </p:sp>
    </p:spTree>
    <p:extLst>
      <p:ext uri="{BB962C8B-B14F-4D97-AF65-F5344CB8AC3E}">
        <p14:creationId xmlns:p14="http://schemas.microsoft.com/office/powerpoint/2010/main" val="166350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20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فقاعة التفكير: على شكل سحابة 1">
            <a:extLst>
              <a:ext uri="{FF2B5EF4-FFF2-40B4-BE49-F238E27FC236}">
                <a16:creationId xmlns:a16="http://schemas.microsoft.com/office/drawing/2014/main" id="{9A180CA5-AD7D-4C58-ADFB-EE0F518D4A99}"/>
              </a:ext>
            </a:extLst>
          </p:cNvPr>
          <p:cNvSpPr/>
          <p:nvPr/>
        </p:nvSpPr>
        <p:spPr>
          <a:xfrm>
            <a:off x="6772126" y="1984613"/>
            <a:ext cx="3541847" cy="235431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10558" y="9562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90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95697" y="8408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90558" y="9562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09:18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8006BA54-9BEF-40DD-A0AC-86625D7B4F11}"/>
              </a:ext>
            </a:extLst>
          </p:cNvPr>
          <p:cNvGrpSpPr/>
          <p:nvPr/>
        </p:nvGrpSpPr>
        <p:grpSpPr>
          <a:xfrm>
            <a:off x="1996965" y="399948"/>
            <a:ext cx="6673718" cy="1057668"/>
            <a:chOff x="3157341" y="380872"/>
            <a:chExt cx="5975797" cy="505838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F30EA7DC-EADF-425F-9B9E-2F250C49C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33127" y="380872"/>
              <a:ext cx="1700011" cy="505838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C56FEE3C-9171-4A35-AD98-4D13CFDB0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57341" y="400109"/>
              <a:ext cx="4275786" cy="453957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78D954C5-98E0-4C76-8658-B6C4AD5F5B50}"/>
              </a:ext>
            </a:extLst>
          </p:cNvPr>
          <p:cNvSpPr txBox="1"/>
          <p:nvPr/>
        </p:nvSpPr>
        <p:spPr>
          <a:xfrm>
            <a:off x="7528013" y="1580077"/>
            <a:ext cx="933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الحل :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439D8D8A-EAAB-45FD-9F85-F770F9E0FD97}"/>
                  </a:ext>
                </a:extLst>
              </p:cNvPr>
              <p:cNvSpPr txBox="1"/>
              <p:nvPr/>
            </p:nvSpPr>
            <p:spPr>
              <a:xfrm>
                <a:off x="3673528" y="2162388"/>
                <a:ext cx="129772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sup>
                      </m:sSup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439D8D8A-EAAB-45FD-9F85-F770F9E0F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528" y="2162388"/>
                <a:ext cx="1297728" cy="430887"/>
              </a:xfrm>
              <a:prstGeom prst="rect">
                <a:avLst/>
              </a:prstGeom>
              <a:blipFill>
                <a:blip r:embed="rId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82B804C-5630-494E-ACA3-762AC5E7E047}"/>
                  </a:ext>
                </a:extLst>
              </p:cNvPr>
              <p:cNvSpPr txBox="1"/>
              <p:nvPr/>
            </p:nvSpPr>
            <p:spPr>
              <a:xfrm>
                <a:off x="3567698" y="2946329"/>
                <a:ext cx="150938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82B804C-5630-494E-ACA3-762AC5E7E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7698" y="2946329"/>
                <a:ext cx="1509388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B2543D4D-A3C9-4390-ACCE-51D8D83CBE25}"/>
                  </a:ext>
                </a:extLst>
              </p:cNvPr>
              <p:cNvSpPr txBox="1"/>
              <p:nvPr/>
            </p:nvSpPr>
            <p:spPr>
              <a:xfrm>
                <a:off x="3467702" y="3858580"/>
                <a:ext cx="1709379" cy="44877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B2543D4D-A3C9-4390-ACCE-51D8D83CBE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702" y="3858580"/>
                <a:ext cx="1709379" cy="448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6C56D3AC-8C36-469D-A81E-63D0B23C2999}"/>
                  </a:ext>
                </a:extLst>
              </p:cNvPr>
              <p:cNvSpPr txBox="1"/>
              <p:nvPr/>
            </p:nvSpPr>
            <p:spPr>
              <a:xfrm>
                <a:off x="3673528" y="4785123"/>
                <a:ext cx="97469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6C56D3AC-8C36-469D-A81E-63D0B23C29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528" y="4785123"/>
                <a:ext cx="974690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5FE91B4A-39C4-455D-B0B8-8052F5B5B890}"/>
                  </a:ext>
                </a:extLst>
              </p:cNvPr>
              <p:cNvSpPr txBox="1"/>
              <p:nvPr/>
            </p:nvSpPr>
            <p:spPr>
              <a:xfrm>
                <a:off x="3567698" y="5693776"/>
                <a:ext cx="14988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5FE91B4A-39C4-455D-B0B8-8052F5B5B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7698" y="5693776"/>
                <a:ext cx="1498872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76860F95-BDC6-4BFA-AF43-7B13E8E304DB}"/>
                  </a:ext>
                </a:extLst>
              </p:cNvPr>
              <p:cNvSpPr txBox="1"/>
              <p:nvPr/>
            </p:nvSpPr>
            <p:spPr>
              <a:xfrm>
                <a:off x="7900184" y="2449562"/>
                <a:ext cx="167186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AE" sz="3600" b="0" i="1" u="none" strike="noStrike" kern="1200" cap="none" spc="0" normalizeH="0" baseline="0" noProof="0" dirty="0" smtClean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𝑦</m:t>
                          </m:r>
                        </m:e>
                        <m:sup>
                          <m:r>
                            <a:rPr kumimoji="0" lang="en-AE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′</m:t>
                          </m:r>
                        </m:sup>
                      </m:sSup>
                      <m:r>
                        <a:rPr kumimoji="0" lang="en-AE" sz="3600" b="0" i="1" u="none" strike="noStrike" kern="1200" cap="none" spc="0" normalizeH="0" baseline="0" noProof="0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r>
                        <a:rPr kumimoji="0" lang="en-AE" sz="3600" b="0" i="1" u="none" strike="noStrike" kern="1200" cap="none" spc="0" normalizeH="0" baseline="0" noProof="0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𝑎𝑦</m:t>
                      </m:r>
                    </m:oMath>
                  </m:oMathPara>
                </a14:m>
                <a:endParaRPr kumimoji="0" lang="ar-KW" sz="36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76860F95-BDC6-4BFA-AF43-7B13E8E304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184" y="2449562"/>
                <a:ext cx="1671868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48D4D46C-25A1-4FB3-A386-B58C76400B1C}"/>
                  </a:ext>
                </a:extLst>
              </p:cNvPr>
              <p:cNvSpPr txBox="1"/>
              <p:nvPr/>
            </p:nvSpPr>
            <p:spPr>
              <a:xfrm>
                <a:off x="7814266" y="3207542"/>
                <a:ext cx="19547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𝑦</m:t>
                      </m:r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𝑘</m:t>
                      </m:r>
                      <m:sSup>
                        <m:sSupPr>
                          <m:ctrlP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𝑒</m:t>
                          </m:r>
                        </m:e>
                        <m:sup>
                          <m: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𝑎𝑥</m:t>
                          </m:r>
                        </m:sup>
                      </m:sSup>
                    </m:oMath>
                  </m:oMathPara>
                </a14:m>
                <a:endParaRPr kumimoji="0" lang="ar-KW" sz="36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48D4D46C-25A1-4FB3-A386-B58C76400B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266" y="3207542"/>
                <a:ext cx="1954766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57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27" grpId="0"/>
      <p:bldP spid="28" grpId="0"/>
      <p:bldP spid="29" grpId="0"/>
      <p:bldP spid="30" grpId="0"/>
      <p:bldP spid="31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58007" y="12715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كتاب الطالب ص 90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43146" y="115614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المعادلات التفاضلية    ( 4 - 6 ) </a:t>
            </a:r>
            <a:r>
              <a:rPr kumimoji="0" lang="en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38007" y="12715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78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F4214-2E0D-4E03-AF79-BEDD7E029383}" type="datetime12">
              <a:rPr kumimoji="0" lang="ar-KW" sz="1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pPr marL="0" marR="0" lvl="0" indent="0" algn="ctr" defTabSz="685783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28/02/2026 09:18 م</a:t>
            </a:fld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78D954C5-98E0-4C76-8658-B6C4AD5F5B50}"/>
              </a:ext>
            </a:extLst>
          </p:cNvPr>
          <p:cNvSpPr txBox="1"/>
          <p:nvPr/>
        </p:nvSpPr>
        <p:spPr>
          <a:xfrm>
            <a:off x="7988981" y="1734451"/>
            <a:ext cx="933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الحل :</a:t>
            </a:r>
            <a:endParaRPr kumimoji="0" lang="ar-KW" sz="2800" b="1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439D8D8A-EAAB-45FD-9F85-F770F9E0FD97}"/>
                  </a:ext>
                </a:extLst>
              </p:cNvPr>
              <p:cNvSpPr txBox="1"/>
              <p:nvPr/>
            </p:nvSpPr>
            <p:spPr>
              <a:xfrm>
                <a:off x="2841160" y="2106163"/>
                <a:ext cx="156542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ar-KW" sz="2800" b="0" i="1" u="none" strike="noStrike" kern="1200" cap="none" spc="0" normalizeH="0" baseline="0" noProof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sup>
                      </m:sSup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AE" sz="2800" b="0" i="1" u="none" strike="noStrike" kern="1200" cap="none" spc="0" normalizeH="0" baseline="0" noProof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439D8D8A-EAAB-45FD-9F85-F770F9E0F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1160" y="2106163"/>
                <a:ext cx="156542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82B804C-5630-494E-ACA3-762AC5E7E047}"/>
                  </a:ext>
                </a:extLst>
              </p:cNvPr>
              <p:cNvSpPr txBox="1"/>
              <p:nvPr/>
            </p:nvSpPr>
            <p:spPr>
              <a:xfrm>
                <a:off x="2824280" y="2971938"/>
                <a:ext cx="170014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82B804C-5630-494E-ACA3-762AC5E7E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280" y="2971938"/>
                <a:ext cx="170014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B2543D4D-A3C9-4390-ACCE-51D8D83CBE25}"/>
                  </a:ext>
                </a:extLst>
              </p:cNvPr>
              <p:cNvSpPr txBox="1"/>
              <p:nvPr/>
            </p:nvSpPr>
            <p:spPr>
              <a:xfrm>
                <a:off x="2841160" y="3679570"/>
                <a:ext cx="1900136" cy="44877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B2543D4D-A3C9-4390-ACCE-51D8D83CBE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1160" y="3679570"/>
                <a:ext cx="1900136" cy="448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6C56D3AC-8C36-469D-A81E-63D0B23C2999}"/>
                  </a:ext>
                </a:extLst>
              </p:cNvPr>
              <p:cNvSpPr txBox="1"/>
              <p:nvPr/>
            </p:nvSpPr>
            <p:spPr>
              <a:xfrm>
                <a:off x="2841160" y="4564596"/>
                <a:ext cx="97469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6C56D3AC-8C36-469D-A81E-63D0B23C29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1160" y="4564596"/>
                <a:ext cx="97469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5FE91B4A-39C4-455D-B0B8-8052F5B5B890}"/>
                  </a:ext>
                </a:extLst>
              </p:cNvPr>
              <p:cNvSpPr txBox="1"/>
              <p:nvPr/>
            </p:nvSpPr>
            <p:spPr>
              <a:xfrm>
                <a:off x="2779059" y="5431732"/>
                <a:ext cx="168963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AE" sz="2800" b="0" i="1" u="none" strike="noStrike" kern="1200" cap="none" spc="0" normalizeH="0" baseline="0" noProof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  <m:sSup>
                        <m:sSupPr>
                          <m:ctrlP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AE" sz="2800" b="0" i="1" u="none" strike="noStrike" kern="1200" cap="none" spc="0" normalizeH="0" baseline="0" noProof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0" lang="ar-KW" sz="2800" b="0" i="1" u="none" strike="noStrike" kern="1200" cap="none" spc="0" normalizeH="0" baseline="0" noProof="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5FE91B4A-39C4-455D-B0B8-8052F5B5B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059" y="5431732"/>
                <a:ext cx="1689630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45250FB4-A76D-4C23-A299-A2832584AC80}"/>
              </a:ext>
            </a:extLst>
          </p:cNvPr>
          <p:cNvGrpSpPr/>
          <p:nvPr/>
        </p:nvGrpSpPr>
        <p:grpSpPr>
          <a:xfrm>
            <a:off x="1639614" y="496485"/>
            <a:ext cx="7640669" cy="1191935"/>
            <a:chOff x="2890862" y="380872"/>
            <a:chExt cx="6242276" cy="505838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B691C6AD-10D7-461E-B3E0-F37FC7ABD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613431" y="380872"/>
              <a:ext cx="1519707" cy="505838"/>
            </a:xfrm>
            <a:prstGeom prst="rect">
              <a:avLst/>
            </a:prstGeom>
          </p:spPr>
        </p:pic>
        <p:pic>
          <p:nvPicPr>
            <p:cNvPr id="10" name="صورة 9">
              <a:extLst>
                <a:ext uri="{FF2B5EF4-FFF2-40B4-BE49-F238E27FC236}">
                  <a16:creationId xmlns:a16="http://schemas.microsoft.com/office/drawing/2014/main" id="{14A3ABF2-CE50-4514-B7D3-9D81DB52215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90862" y="392412"/>
              <a:ext cx="4713668" cy="395591"/>
            </a:xfrm>
            <a:prstGeom prst="rect">
              <a:avLst/>
            </a:prstGeom>
          </p:spPr>
        </p:pic>
      </p:grpSp>
      <p:sp>
        <p:nvSpPr>
          <p:cNvPr id="14" name="فقاعة التفكير: على شكل سحابة 13">
            <a:extLst>
              <a:ext uri="{FF2B5EF4-FFF2-40B4-BE49-F238E27FC236}">
                <a16:creationId xmlns:a16="http://schemas.microsoft.com/office/drawing/2014/main" id="{89D7C036-2A44-4070-80B1-23E5CA9C2B7E}"/>
              </a:ext>
            </a:extLst>
          </p:cNvPr>
          <p:cNvSpPr/>
          <p:nvPr/>
        </p:nvSpPr>
        <p:spPr>
          <a:xfrm>
            <a:off x="6908761" y="2499212"/>
            <a:ext cx="3541847" cy="235431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9D85E97D-4B01-44DF-9869-62FCC9160B6A}"/>
                  </a:ext>
                </a:extLst>
              </p:cNvPr>
              <p:cNvSpPr txBox="1"/>
              <p:nvPr/>
            </p:nvSpPr>
            <p:spPr>
              <a:xfrm>
                <a:off x="8036819" y="2964161"/>
                <a:ext cx="167186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AE" sz="3600" b="0" i="1" u="none" strike="noStrike" kern="1200" cap="none" spc="0" normalizeH="0" baseline="0" noProof="0" dirty="0" smtClean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AE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𝑦</m:t>
                          </m:r>
                        </m:e>
                        <m:sup>
                          <m:r>
                            <a:rPr kumimoji="0" lang="en-AE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′</m:t>
                          </m:r>
                        </m:sup>
                      </m:sSup>
                      <m:r>
                        <a:rPr kumimoji="0" lang="en-AE" sz="3600" b="0" i="1" u="none" strike="noStrike" kern="1200" cap="none" spc="0" normalizeH="0" baseline="0" noProof="0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r>
                        <a:rPr kumimoji="0" lang="en-AE" sz="3600" b="0" i="1" u="none" strike="noStrike" kern="1200" cap="none" spc="0" normalizeH="0" baseline="0" noProof="0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𝑎𝑦</m:t>
                      </m:r>
                    </m:oMath>
                  </m:oMathPara>
                </a14:m>
                <a:endParaRPr kumimoji="0" lang="ar-KW" sz="36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9D85E97D-4B01-44DF-9869-62FCC9160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819" y="2964161"/>
                <a:ext cx="1671868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F3C2BCB-8F86-439D-99F8-0C57A24831E3}"/>
                  </a:ext>
                </a:extLst>
              </p:cNvPr>
              <p:cNvSpPr txBox="1"/>
              <p:nvPr/>
            </p:nvSpPr>
            <p:spPr>
              <a:xfrm>
                <a:off x="7950901" y="3722141"/>
                <a:ext cx="19547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𝑦</m:t>
                      </m:r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r>
                        <a:rPr kumimoji="0" lang="en-US" sz="3600" b="0" i="1" u="none" strike="noStrike" kern="1200" cap="none" spc="0" normalizeH="0" baseline="0" noProof="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𝑘</m:t>
                      </m:r>
                      <m:sSup>
                        <m:sSupPr>
                          <m:ctrlP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pPr>
                        <m:e>
                          <m: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𝑒</m:t>
                          </m:r>
                        </m:e>
                        <m:sup>
                          <m:r>
                            <a:rPr kumimoji="0" lang="en-US" sz="3600" b="0" i="1" u="none" strike="noStrike" kern="1200" cap="none" spc="0" normalizeH="0" baseline="0" noProof="0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𝑎𝑥</m:t>
                          </m:r>
                        </m:sup>
                      </m:sSup>
                    </m:oMath>
                  </m:oMathPara>
                </a14:m>
                <a:endParaRPr kumimoji="0" lang="ar-KW" sz="3600" b="0" i="0" u="none" strike="noStrike" kern="1200" cap="none" spc="0" normalizeH="0" baseline="0" noProof="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F3C2BCB-8F86-439D-99F8-0C57A2483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0901" y="3722141"/>
                <a:ext cx="1954766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75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14" grpId="0" animBg="1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58007" y="19121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90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43146" y="17967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38007" y="19121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AB061EE0-E62F-4172-8482-8569A926D93B}"/>
              </a:ext>
            </a:extLst>
          </p:cNvPr>
          <p:cNvGrpSpPr/>
          <p:nvPr/>
        </p:nvGrpSpPr>
        <p:grpSpPr>
          <a:xfrm>
            <a:off x="458556" y="664149"/>
            <a:ext cx="8690641" cy="584391"/>
            <a:chOff x="511435" y="798800"/>
            <a:chExt cx="8690641" cy="584391"/>
          </a:xfrm>
        </p:grpSpPr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FC9919B1-7A63-4E9A-ABE5-B8AFFFDAD1E8}"/>
                </a:ext>
              </a:extLst>
            </p:cNvPr>
            <p:cNvSpPr txBox="1"/>
            <p:nvPr/>
          </p:nvSpPr>
          <p:spPr>
            <a:xfrm>
              <a:off x="621507" y="916042"/>
              <a:ext cx="858056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rtl="0"/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 Light" panose="020F0302020204030204"/>
                  <a:cs typeface="Arial" panose="020B0604020202020204" pitchFamily="34" charset="0"/>
                </a:rPr>
                <a:t>المعادلات التفاضلية على الصورة                     حيث                      حلولها هي 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مربع نص 16">
                  <a:extLst>
                    <a:ext uri="{FF2B5EF4-FFF2-40B4-BE49-F238E27FC236}">
                      <a16:creationId xmlns:a16="http://schemas.microsoft.com/office/drawing/2014/main" id="{F3AD795A-2CFC-40F1-9147-3989B7721A72}"/>
                    </a:ext>
                  </a:extLst>
                </p:cNvPr>
                <p:cNvSpPr txBox="1"/>
                <p:nvPr/>
              </p:nvSpPr>
              <p:spPr>
                <a:xfrm>
                  <a:off x="5026091" y="968156"/>
                  <a:ext cx="138127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AE" sz="2000" i="1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𝑎𝑦</m:t>
                        </m:r>
                        <m:r>
                          <a:rPr lang="en-US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7" name="مربع نص 16">
                  <a:extLst>
                    <a:ext uri="{FF2B5EF4-FFF2-40B4-BE49-F238E27FC236}">
                      <a16:creationId xmlns:a16="http://schemas.microsoft.com/office/drawing/2014/main" id="{F3AD795A-2CFC-40F1-9147-3989B7721A7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6091" y="968156"/>
                  <a:ext cx="1381276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3540" r="-3540" b="-27451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مربع نص 18">
                  <a:extLst>
                    <a:ext uri="{FF2B5EF4-FFF2-40B4-BE49-F238E27FC236}">
                      <a16:creationId xmlns:a16="http://schemas.microsoft.com/office/drawing/2014/main" id="{AB39ED61-1118-42A2-B637-3B5EF59EB75B}"/>
                    </a:ext>
                  </a:extLst>
                </p:cNvPr>
                <p:cNvSpPr txBox="1"/>
                <p:nvPr/>
              </p:nvSpPr>
              <p:spPr>
                <a:xfrm>
                  <a:off x="3149117" y="937108"/>
                  <a:ext cx="1540293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 xmlns:m="http://schemas.openxmlformats.org/officeDocument/2006/math">
                      <m:r>
                        <a:rPr lang="en-AE" sz="2000" i="1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AE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AE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</m:t>
                      </m:r>
                      <m:r>
                        <a:rPr lang="en-US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AE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AE" sz="20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a14:m>
                  <a:r>
                    <a:rPr lang="ar-AE" sz="2000" dirty="0">
                      <a:ln>
                        <a:solidFill>
                          <a:srgbClr val="7030A0"/>
                        </a:solidFill>
                      </a:ln>
                      <a:solidFill>
                        <a:srgbClr val="FF0000"/>
                      </a:solidFill>
                      <a:latin typeface="Calibri" panose="020F0502020204030204"/>
                      <a:cs typeface="Arial" panose="020B0604020202020204" pitchFamily="34" charset="0"/>
                    </a:rPr>
                    <a:t>  </a:t>
                  </a:r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9" name="مربع نص 18">
                  <a:extLst>
                    <a:ext uri="{FF2B5EF4-FFF2-40B4-BE49-F238E27FC236}">
                      <a16:creationId xmlns:a16="http://schemas.microsoft.com/office/drawing/2014/main" id="{AB39ED61-1118-42A2-B637-3B5EF59EB7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9117" y="937108"/>
                  <a:ext cx="1540293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4365" t="-23529" r="-8730" b="-5098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مربع نص 19">
                  <a:extLst>
                    <a:ext uri="{FF2B5EF4-FFF2-40B4-BE49-F238E27FC236}">
                      <a16:creationId xmlns:a16="http://schemas.microsoft.com/office/drawing/2014/main" id="{523C7521-37A9-49E9-B83A-99E303841814}"/>
                    </a:ext>
                  </a:extLst>
                </p:cNvPr>
                <p:cNvSpPr txBox="1"/>
                <p:nvPr/>
              </p:nvSpPr>
              <p:spPr>
                <a:xfrm>
                  <a:off x="511435" y="798800"/>
                  <a:ext cx="1541576" cy="5843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000" i="1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i="1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sSup>
                          <m:sSupPr>
                            <m:ctrlPr>
                              <a:rPr lang="en-US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𝑎𝑥</m:t>
                            </m:r>
                          </m:sup>
                        </m:sSup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0" name="مربع نص 19">
                  <a:extLst>
                    <a:ext uri="{FF2B5EF4-FFF2-40B4-BE49-F238E27FC236}">
                      <a16:creationId xmlns:a16="http://schemas.microsoft.com/office/drawing/2014/main" id="{523C7521-37A9-49E9-B83A-99E3038418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1435" y="798800"/>
                  <a:ext cx="1541576" cy="58439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206F47A2-7007-4D2C-A358-D0ADBDFEE877}"/>
              </a:ext>
            </a:extLst>
          </p:cNvPr>
          <p:cNvGrpSpPr/>
          <p:nvPr/>
        </p:nvGrpSpPr>
        <p:grpSpPr>
          <a:xfrm>
            <a:off x="3268718" y="1233615"/>
            <a:ext cx="5960832" cy="906012"/>
            <a:chOff x="3776309" y="1053941"/>
            <a:chExt cx="5306096" cy="836579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55EE93BA-66C9-4ECE-8FFC-19ED97801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05120" y="1119069"/>
              <a:ext cx="1777285" cy="460443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0D22F6D0-79C9-4054-ACC9-F890CD0F9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76309" y="1053941"/>
              <a:ext cx="3528811" cy="836579"/>
            </a:xfrm>
            <a:prstGeom prst="rect">
              <a:avLst/>
            </a:prstGeom>
          </p:spPr>
        </p:pic>
      </p:grp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BC0383C-C9B6-49D4-9F6C-ADF642D5CD63}"/>
              </a:ext>
            </a:extLst>
          </p:cNvPr>
          <p:cNvSpPr txBox="1"/>
          <p:nvPr/>
        </p:nvSpPr>
        <p:spPr>
          <a:xfrm>
            <a:off x="8106083" y="2165976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11E8C1B3-E32A-4CA8-BF37-5D4B57F56EB2}"/>
                  </a:ext>
                </a:extLst>
              </p:cNvPr>
              <p:cNvSpPr txBox="1"/>
              <p:nvPr/>
            </p:nvSpPr>
            <p:spPr>
              <a:xfrm>
                <a:off x="1467813" y="2421713"/>
                <a:ext cx="18764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11E8C1B3-E32A-4CA8-BF37-5D4B57F56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813" y="2421713"/>
                <a:ext cx="187647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A7269EC2-0F04-41D1-888A-0687E076473C}"/>
                  </a:ext>
                </a:extLst>
              </p:cNvPr>
              <p:cNvSpPr txBox="1"/>
              <p:nvPr/>
            </p:nvSpPr>
            <p:spPr>
              <a:xfrm>
                <a:off x="1393651" y="3779455"/>
                <a:ext cx="1990801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A7269EC2-0F04-41D1-888A-0687E0764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651" y="3779455"/>
                <a:ext cx="1990801" cy="5350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D042C4E9-8553-47C4-B0B8-FDD3B52F272E}"/>
                  </a:ext>
                </a:extLst>
              </p:cNvPr>
              <p:cNvSpPr txBox="1"/>
              <p:nvPr/>
            </p:nvSpPr>
            <p:spPr>
              <a:xfrm>
                <a:off x="1401138" y="2955112"/>
                <a:ext cx="1979068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D042C4E9-8553-47C4-B0B8-FDD3B52F2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138" y="2955112"/>
                <a:ext cx="1979068" cy="69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493614BF-E6F0-4B17-A3AE-9EC02842537C}"/>
                  </a:ext>
                </a:extLst>
              </p:cNvPr>
              <p:cNvSpPr txBox="1"/>
              <p:nvPr/>
            </p:nvSpPr>
            <p:spPr>
              <a:xfrm>
                <a:off x="1391145" y="4447345"/>
                <a:ext cx="2324162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493614BF-E6F0-4B17-A3AE-9EC028425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145" y="4447345"/>
                <a:ext cx="2324162" cy="53501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4139DC6-CA54-4430-9B9E-5103943D0EAB}"/>
                  </a:ext>
                </a:extLst>
              </p:cNvPr>
              <p:cNvSpPr txBox="1"/>
              <p:nvPr/>
            </p:nvSpPr>
            <p:spPr>
              <a:xfrm>
                <a:off x="1401138" y="5126715"/>
                <a:ext cx="1681358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4139DC6-CA54-4430-9B9E-5103943D0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138" y="5126715"/>
                <a:ext cx="1681358" cy="53501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08B82316-8E38-47C0-8C48-EADC4AB7726B}"/>
                  </a:ext>
                </a:extLst>
              </p:cNvPr>
              <p:cNvSpPr txBox="1"/>
              <p:nvPr/>
            </p:nvSpPr>
            <p:spPr>
              <a:xfrm>
                <a:off x="1534887" y="5926342"/>
                <a:ext cx="1145378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08B82316-8E38-47C0-8C48-EADC4AB77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887" y="5926342"/>
                <a:ext cx="1145378" cy="5350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6DD4B215-6B45-43A9-BE88-B495FD62DC6E}"/>
                  </a:ext>
                </a:extLst>
              </p:cNvPr>
              <p:cNvSpPr txBox="1"/>
              <p:nvPr/>
            </p:nvSpPr>
            <p:spPr>
              <a:xfrm>
                <a:off x="5495016" y="2452137"/>
                <a:ext cx="975460" cy="87075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6DD4B215-6B45-43A9-BE88-B495FD62D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5016" y="2452137"/>
                <a:ext cx="975460" cy="87075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8537508E-31AE-426A-BC24-0C2890F6DD42}"/>
                  </a:ext>
                </a:extLst>
              </p:cNvPr>
              <p:cNvSpPr txBox="1"/>
              <p:nvPr/>
            </p:nvSpPr>
            <p:spPr>
              <a:xfrm>
                <a:off x="5509798" y="3488176"/>
                <a:ext cx="1138966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8537508E-31AE-426A-BC24-0C2890F6DD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798" y="3488176"/>
                <a:ext cx="1138966" cy="53501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247B3A4A-5E3F-4872-9C7E-AF24A34DC1CF}"/>
              </a:ext>
            </a:extLst>
          </p:cNvPr>
          <p:cNvCxnSpPr/>
          <p:nvPr/>
        </p:nvCxnSpPr>
        <p:spPr>
          <a:xfrm>
            <a:off x="4433395" y="2350643"/>
            <a:ext cx="0" cy="4210781"/>
          </a:xfrm>
          <a:prstGeom prst="line">
            <a:avLst/>
          </a:prstGeom>
          <a:ln w="381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C6B2E374-DDE6-426A-9043-3C76A2019772}"/>
                  </a:ext>
                </a:extLst>
              </p:cNvPr>
              <p:cNvSpPr txBox="1"/>
              <p:nvPr/>
            </p:nvSpPr>
            <p:spPr>
              <a:xfrm>
                <a:off x="5399438" y="4335704"/>
                <a:ext cx="2400529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C6B2E374-DDE6-426A-9043-3C76A2019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438" y="4335704"/>
                <a:ext cx="2400529" cy="53501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56BAC7A4-2BAD-4556-AFB6-85FFAE40E226}"/>
                  </a:ext>
                </a:extLst>
              </p:cNvPr>
              <p:cNvSpPr txBox="1"/>
              <p:nvPr/>
            </p:nvSpPr>
            <p:spPr>
              <a:xfrm>
                <a:off x="5419219" y="5180898"/>
                <a:ext cx="2105192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56BAC7A4-2BAD-4556-AFB6-85FFAE40E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219" y="5180898"/>
                <a:ext cx="2105192" cy="53501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شكل بيضاوي 25">
            <a:extLst>
              <a:ext uri="{FF2B5EF4-FFF2-40B4-BE49-F238E27FC236}">
                <a16:creationId xmlns:a16="http://schemas.microsoft.com/office/drawing/2014/main" id="{FE803DE9-24DF-4B92-ACE2-970AB9A840D5}"/>
              </a:ext>
            </a:extLst>
          </p:cNvPr>
          <p:cNvSpPr/>
          <p:nvPr/>
        </p:nvSpPr>
        <p:spPr>
          <a:xfrm>
            <a:off x="9302334" y="325673"/>
            <a:ext cx="2103196" cy="1015663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/>
              <a:t>الحالة الرابعة</a:t>
            </a:r>
          </a:p>
        </p:txBody>
      </p:sp>
    </p:spTree>
    <p:extLst>
      <p:ext uri="{BB962C8B-B14F-4D97-AF65-F5344CB8AC3E}">
        <p14:creationId xmlns:p14="http://schemas.microsoft.com/office/powerpoint/2010/main" val="320462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فقاعة التفكير: على شكل سحابة 17">
            <a:extLst>
              <a:ext uri="{FF2B5EF4-FFF2-40B4-BE49-F238E27FC236}">
                <a16:creationId xmlns:a16="http://schemas.microsoft.com/office/drawing/2014/main" id="{29629BD8-EE41-4576-8C16-822FE878D78B}"/>
              </a:ext>
            </a:extLst>
          </p:cNvPr>
          <p:cNvSpPr/>
          <p:nvPr/>
        </p:nvSpPr>
        <p:spPr>
          <a:xfrm>
            <a:off x="7305182" y="2251841"/>
            <a:ext cx="3541847" cy="235431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21069" y="10613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90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306208" y="9459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101069" y="10613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BC0383C-C9B6-49D4-9F6C-ADF642D5CD63}"/>
              </a:ext>
            </a:extLst>
          </p:cNvPr>
          <p:cNvSpPr txBox="1"/>
          <p:nvPr/>
        </p:nvSpPr>
        <p:spPr>
          <a:xfrm>
            <a:off x="7263883" y="1789633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11E8C1B3-E32A-4CA8-BF37-5D4B57F56EB2}"/>
                  </a:ext>
                </a:extLst>
              </p:cNvPr>
              <p:cNvSpPr txBox="1"/>
              <p:nvPr/>
            </p:nvSpPr>
            <p:spPr>
              <a:xfrm>
                <a:off x="2607542" y="1784361"/>
                <a:ext cx="181716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11E8C1B3-E32A-4CA8-BF37-5D4B57F56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542" y="1784361"/>
                <a:ext cx="1817164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A7269EC2-0F04-41D1-888A-0687E076473C}"/>
                  </a:ext>
                </a:extLst>
              </p:cNvPr>
              <p:cNvSpPr txBox="1"/>
              <p:nvPr/>
            </p:nvSpPr>
            <p:spPr>
              <a:xfrm>
                <a:off x="2726164" y="3079247"/>
                <a:ext cx="1827295" cy="53764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A7269EC2-0F04-41D1-888A-0687E0764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164" y="3079247"/>
                <a:ext cx="1827295" cy="5376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D042C4E9-8553-47C4-B0B8-FDD3B52F272E}"/>
                  </a:ext>
                </a:extLst>
              </p:cNvPr>
              <p:cNvSpPr txBox="1"/>
              <p:nvPr/>
            </p:nvSpPr>
            <p:spPr>
              <a:xfrm>
                <a:off x="2726164" y="2346763"/>
                <a:ext cx="169854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D042C4E9-8553-47C4-B0B8-FDD3B52F2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164" y="2346763"/>
                <a:ext cx="1698542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493614BF-E6F0-4B17-A3AE-9EC02842537C}"/>
                  </a:ext>
                </a:extLst>
              </p:cNvPr>
              <p:cNvSpPr txBox="1"/>
              <p:nvPr/>
            </p:nvSpPr>
            <p:spPr>
              <a:xfrm>
                <a:off x="2726164" y="3772640"/>
                <a:ext cx="2160656" cy="53501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493614BF-E6F0-4B17-A3AE-9EC028425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164" y="3772640"/>
                <a:ext cx="2160656" cy="5350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3E1A4D64-6011-49F0-9C31-1CCD8C118D66}"/>
              </a:ext>
            </a:extLst>
          </p:cNvPr>
          <p:cNvGrpSpPr/>
          <p:nvPr/>
        </p:nvGrpSpPr>
        <p:grpSpPr>
          <a:xfrm>
            <a:off x="1935115" y="458631"/>
            <a:ext cx="7341283" cy="1079373"/>
            <a:chOff x="1724907" y="364039"/>
            <a:chExt cx="7341283" cy="542228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799F6DC6-410C-471B-B1B6-B279F41A3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69210" y="393944"/>
              <a:ext cx="1596980" cy="512323"/>
            </a:xfrm>
            <a:prstGeom prst="rect">
              <a:avLst/>
            </a:prstGeom>
          </p:spPr>
        </p:pic>
        <p:pic>
          <p:nvPicPr>
            <p:cNvPr id="10" name="صورة 9">
              <a:extLst>
                <a:ext uri="{FF2B5EF4-FFF2-40B4-BE49-F238E27FC236}">
                  <a16:creationId xmlns:a16="http://schemas.microsoft.com/office/drawing/2014/main" id="{430B3DB8-FCD4-4B47-B0B4-67FAF616BC0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724907" y="364039"/>
              <a:ext cx="5795493" cy="473413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F5BF7590-E35A-43D1-9E4F-8D278B94834B}"/>
                  </a:ext>
                </a:extLst>
              </p:cNvPr>
              <p:cNvSpPr txBox="1"/>
              <p:nvPr/>
            </p:nvSpPr>
            <p:spPr>
              <a:xfrm>
                <a:off x="2726164" y="4577415"/>
                <a:ext cx="136999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F5BF7590-E35A-43D1-9E4F-8D278B9483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164" y="4577415"/>
                <a:ext cx="13699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8DA7ACB9-7526-4863-941A-0B0336A426D2}"/>
                  </a:ext>
                </a:extLst>
              </p:cNvPr>
              <p:cNvSpPr txBox="1"/>
              <p:nvPr/>
            </p:nvSpPr>
            <p:spPr>
              <a:xfrm>
                <a:off x="2808856" y="5258238"/>
                <a:ext cx="8340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8DA7ACB9-7526-4863-941A-0B0336A42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856" y="5258238"/>
                <a:ext cx="83401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86906F56-2B52-4900-8EB7-8080A5B4629F}"/>
                  </a:ext>
                </a:extLst>
              </p:cNvPr>
              <p:cNvSpPr txBox="1"/>
              <p:nvPr/>
            </p:nvSpPr>
            <p:spPr>
              <a:xfrm>
                <a:off x="2845524" y="5923853"/>
                <a:ext cx="1818255" cy="53764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ar-KW" sz="2400" b="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ar-KW" sz="2400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86906F56-2B52-4900-8EB7-8080A5B46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524" y="5923853"/>
                <a:ext cx="1818255" cy="53764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529534C9-D0D7-4C2E-AE67-4CDF6F0ABF60}"/>
                  </a:ext>
                </a:extLst>
              </p:cNvPr>
              <p:cNvSpPr txBox="1"/>
              <p:nvPr/>
            </p:nvSpPr>
            <p:spPr>
              <a:xfrm>
                <a:off x="7790954" y="2570971"/>
                <a:ext cx="220592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sz="3200" i="1" dirty="0" smtClean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AE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32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z="32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𝑎𝑦</m:t>
                      </m:r>
                      <m:r>
                        <a:rPr lang="en-US" sz="32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ar-KW" sz="32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529534C9-D0D7-4C2E-AE67-4CDF6F0ABF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954" y="2570971"/>
                <a:ext cx="2205925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655BC3A6-CDB6-48F2-9E8F-228230BD9FD8}"/>
                  </a:ext>
                </a:extLst>
              </p:cNvPr>
              <p:cNvSpPr txBox="1"/>
              <p:nvPr/>
            </p:nvSpPr>
            <p:spPr>
              <a:xfrm>
                <a:off x="7730608" y="3161381"/>
                <a:ext cx="2464649" cy="935000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200" i="1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en-US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</m:sup>
                      </m:sSup>
                      <m:r>
                        <a:rPr lang="en-AE" sz="3200" i="1" dirty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AE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AE" sz="3200" i="1" dirty="0">
                              <a:ln>
                                <a:solidFill>
                                  <a:srgbClr val="7030A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ar-KW" sz="32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655BC3A6-CDB6-48F2-9E8F-228230BD9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0608" y="3161381"/>
                <a:ext cx="2464649" cy="935000"/>
              </a:xfrm>
              <a:prstGeom prst="rect">
                <a:avLst/>
              </a:prstGeom>
              <a:blipFill>
                <a:blip r:embed="rId12"/>
                <a:stretch>
                  <a:fillRect b="-654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767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/>
      <p:bldP spid="32" grpId="0"/>
      <p:bldP spid="33" grpId="0"/>
      <p:bldP spid="37" grpId="0"/>
      <p:bldP spid="38" grpId="0"/>
      <p:bldP spid="30" grpId="0"/>
      <p:bldP spid="31" grpId="0"/>
      <p:bldP spid="34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58007" y="10613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91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43146" y="94593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rtl="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المعادلات التفاضلية    ( 4 - 6 )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38007" y="10613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7097A194-229E-40FD-9C26-DCB6932D871A}"/>
              </a:ext>
            </a:extLst>
          </p:cNvPr>
          <p:cNvGrpSpPr/>
          <p:nvPr/>
        </p:nvGrpSpPr>
        <p:grpSpPr>
          <a:xfrm>
            <a:off x="578153" y="610586"/>
            <a:ext cx="8580569" cy="2165919"/>
            <a:chOff x="621507" y="916042"/>
            <a:chExt cx="8580569" cy="2165919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26D4AC38-870F-48FD-9222-1E9B940DDAC9}"/>
                </a:ext>
              </a:extLst>
            </p:cNvPr>
            <p:cNvSpPr txBox="1"/>
            <p:nvPr/>
          </p:nvSpPr>
          <p:spPr>
            <a:xfrm>
              <a:off x="621507" y="916042"/>
              <a:ext cx="8580569" cy="193899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rtl="0"/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 Light" panose="020F0302020204030204"/>
                  <a:cs typeface="Arial" panose="020B0604020202020204" pitchFamily="34" charset="0"/>
                </a:rPr>
                <a:t>المعادلات التفاضلية على الصورة                     </a:t>
              </a:r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Calibri Light" panose="020F0302020204030204"/>
              </a:endParaRPr>
            </a:p>
            <a:p>
              <a:pPr rtl="0"/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Calibri Light" panose="020F0302020204030204"/>
              </a:endParaRPr>
            </a:p>
            <a:p>
              <a:pPr rtl="0"/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 Light" panose="020F0302020204030204"/>
                  <a:cs typeface="Arial" panose="020B0604020202020204" pitchFamily="34" charset="0"/>
                </a:rPr>
                <a:t>يتم حل هذه المعادلة بخطوتين :</a:t>
              </a:r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Calibri Light" panose="020F0302020204030204"/>
              </a:endParaRPr>
            </a:p>
            <a:p>
              <a:pPr rtl="0"/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Calibri Light" panose="020F0302020204030204"/>
              </a:endParaRPr>
            </a:p>
            <a:p>
              <a:pPr rtl="0"/>
              <a:endParaRPr lang="en-AE" sz="2000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Calibri Light" panose="020F0302020204030204"/>
              </a:endParaRPr>
            </a:p>
            <a:p>
              <a:pPr rtl="0"/>
              <a:r>
                <a:rPr lang="en-AE" sz="20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 Light" panose="020F0302020204030204"/>
                </a:rPr>
                <a:t>                       </a:t>
              </a:r>
              <a:r>
                <a:rPr lang="ar-AE" sz="2000" dirty="0">
                  <a:ln>
                    <a:solidFill>
                      <a:srgbClr val="7030A0"/>
                    </a:solidFill>
                  </a:ln>
                  <a:solidFill>
                    <a:srgbClr val="FF0000"/>
                  </a:solidFill>
                  <a:latin typeface="Calibri Light" panose="020F0302020204030204"/>
                  <a:cs typeface="Arial" panose="020B0604020202020204" pitchFamily="34" charset="0"/>
                </a:rPr>
                <a:t>                          ثم  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مربع نص 17">
                  <a:extLst>
                    <a:ext uri="{FF2B5EF4-FFF2-40B4-BE49-F238E27FC236}">
                      <a16:creationId xmlns:a16="http://schemas.microsoft.com/office/drawing/2014/main" id="{37636F1F-1085-4978-9CD1-377BF54FE12F}"/>
                    </a:ext>
                  </a:extLst>
                </p:cNvPr>
                <p:cNvSpPr txBox="1"/>
                <p:nvPr/>
              </p:nvSpPr>
              <p:spPr>
                <a:xfrm>
                  <a:off x="5026091" y="968156"/>
                  <a:ext cx="121161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AE" sz="2000" i="1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8" name="مربع نص 17">
                  <a:extLst>
                    <a:ext uri="{FF2B5EF4-FFF2-40B4-BE49-F238E27FC236}">
                      <a16:creationId xmlns:a16="http://schemas.microsoft.com/office/drawing/2014/main" id="{37636F1F-1085-4978-9CD1-377BF54FE1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6091" y="968156"/>
                  <a:ext cx="1211614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4020" r="-6533" b="-37255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مربع نص 18">
                  <a:extLst>
                    <a:ext uri="{FF2B5EF4-FFF2-40B4-BE49-F238E27FC236}">
                      <a16:creationId xmlns:a16="http://schemas.microsoft.com/office/drawing/2014/main" id="{70078210-D4CC-4DCA-8F66-2DC19B24BC21}"/>
                    </a:ext>
                  </a:extLst>
                </p:cNvPr>
                <p:cNvSpPr txBox="1"/>
                <p:nvPr/>
              </p:nvSpPr>
              <p:spPr>
                <a:xfrm>
                  <a:off x="3375184" y="1423873"/>
                  <a:ext cx="3073214" cy="8073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AE" sz="2000" i="1" dirty="0" smtClean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  <m:d>
                              <m:dPr>
                                <m:ctrlP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nary>
                        <m:r>
                          <a:rPr lang="ar-AE" sz="2000" i="1" dirty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9" name="مربع نص 18">
                  <a:extLst>
                    <a:ext uri="{FF2B5EF4-FFF2-40B4-BE49-F238E27FC236}">
                      <a16:creationId xmlns:a16="http://schemas.microsoft.com/office/drawing/2014/main" id="{70078210-D4CC-4DCA-8F66-2DC19B24BC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5184" y="1423873"/>
                  <a:ext cx="3073214" cy="80733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مربع نص 19">
                  <a:extLst>
                    <a:ext uri="{FF2B5EF4-FFF2-40B4-BE49-F238E27FC236}">
                      <a16:creationId xmlns:a16="http://schemas.microsoft.com/office/drawing/2014/main" id="{A57EDEF4-9FD8-4875-A1BB-D9AD1EE01C9F}"/>
                    </a:ext>
                  </a:extLst>
                </p:cNvPr>
                <p:cNvSpPr txBox="1"/>
                <p:nvPr/>
              </p:nvSpPr>
              <p:spPr>
                <a:xfrm>
                  <a:off x="3370215" y="2274624"/>
                  <a:ext cx="2260812" cy="8073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000" i="1" dirty="0" smtClean="0">
                            <a:ln>
                              <a:solidFill>
                                <a:srgbClr val="7030A0"/>
                              </a:solidFill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d>
                                  <m:dPr>
                                    <m:ctrlPr>
                                      <a:rPr lang="en-AE" sz="2000" i="1" dirty="0">
                                        <a:ln>
                                          <a:solidFill>
                                            <a:srgbClr val="7030A0"/>
                                          </a:solidFill>
                                        </a:ln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AE" sz="2000" i="1" dirty="0">
                                        <a:ln>
                                          <a:solidFill>
                                            <a:srgbClr val="7030A0"/>
                                          </a:solidFill>
                                        </a:ln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AE" sz="2000" i="1" dirty="0">
                                    <a:ln>
                                      <a:solidFill>
                                        <a:srgbClr val="7030A0"/>
                                      </a:solidFill>
                                    </a:ln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  <m:r>
                              <a:rPr lang="en-AE" sz="2000" i="1" dirty="0">
                                <a:ln>
                                  <a:solidFill>
                                    <a:srgbClr val="7030A0"/>
                                  </a:solidFill>
                                </a:ln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sz="2000" dirty="0">
                    <a:ln>
                      <a:solidFill>
                        <a:srgbClr val="7030A0"/>
                      </a:solidFill>
                    </a:ln>
                    <a:solidFill>
                      <a:srgbClr val="FF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0" name="مربع نص 19">
                  <a:extLst>
                    <a:ext uri="{FF2B5EF4-FFF2-40B4-BE49-F238E27FC236}">
                      <a16:creationId xmlns:a16="http://schemas.microsoft.com/office/drawing/2014/main" id="{A57EDEF4-9FD8-4875-A1BB-D9AD1EE01C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0215" y="2274624"/>
                  <a:ext cx="2260812" cy="80733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9865FAC3-8CFC-4DBA-B237-2DB1BF6E9BC4}"/>
              </a:ext>
            </a:extLst>
          </p:cNvPr>
          <p:cNvGrpSpPr/>
          <p:nvPr/>
        </p:nvGrpSpPr>
        <p:grpSpPr>
          <a:xfrm>
            <a:off x="4957979" y="2776505"/>
            <a:ext cx="4300147" cy="942293"/>
            <a:chOff x="4810833" y="2681911"/>
            <a:chExt cx="4300147" cy="499353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0EE4BFC9-797F-4AA3-B557-BCF3152FB0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9453" y="2681911"/>
              <a:ext cx="1751527" cy="499353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525B3170-A2D3-46F2-906E-891B34586E7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10833" y="2681911"/>
              <a:ext cx="2472744" cy="402077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E92C1DCF-94A5-433B-AEEC-BB339DE40D73}"/>
              </a:ext>
            </a:extLst>
          </p:cNvPr>
          <p:cNvSpPr txBox="1"/>
          <p:nvPr/>
        </p:nvSpPr>
        <p:spPr>
          <a:xfrm>
            <a:off x="7761715" y="3909458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ar-AE" b="1" dirty="0"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4FB0CC89-4367-4526-A63A-802F79DC35E2}"/>
                  </a:ext>
                </a:extLst>
              </p:cNvPr>
              <p:cNvSpPr txBox="1"/>
              <p:nvPr/>
            </p:nvSpPr>
            <p:spPr>
              <a:xfrm>
                <a:off x="2973110" y="3369466"/>
                <a:ext cx="2820644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4FB0CC89-4367-4526-A63A-802F79DC3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3110" y="3369466"/>
                <a:ext cx="2820644" cy="9687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453C5C4D-20DC-4F4D-8FD3-8695068B7FBF}"/>
                  </a:ext>
                </a:extLst>
              </p:cNvPr>
              <p:cNvSpPr txBox="1"/>
              <p:nvPr/>
            </p:nvSpPr>
            <p:spPr>
              <a:xfrm>
                <a:off x="2965647" y="4444759"/>
                <a:ext cx="234038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453C5C4D-20DC-4F4D-8FD3-8695068B7F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647" y="4444759"/>
                <a:ext cx="234038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A8B4E81F-047F-4B43-B87A-443378549026}"/>
                  </a:ext>
                </a:extLst>
              </p:cNvPr>
              <p:cNvSpPr txBox="1"/>
              <p:nvPr/>
            </p:nvSpPr>
            <p:spPr>
              <a:xfrm>
                <a:off x="2973110" y="4822556"/>
                <a:ext cx="3092193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AE" sz="2400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A8B4E81F-047F-4B43-B87A-443378549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3110" y="4822556"/>
                <a:ext cx="3092193" cy="9687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B88D391-1561-4C34-B556-E656B971E1EF}"/>
                  </a:ext>
                </a:extLst>
              </p:cNvPr>
              <p:cNvSpPr txBox="1"/>
              <p:nvPr/>
            </p:nvSpPr>
            <p:spPr>
              <a:xfrm>
                <a:off x="2965647" y="5808213"/>
                <a:ext cx="3064878" cy="741100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AE" sz="2400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𝐶𝑥</m:t>
                      </m:r>
                      <m:r>
                        <a:rPr lang="en-AE" sz="2400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ar-KW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B88D391-1561-4C34-B556-E656B971E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647" y="5808213"/>
                <a:ext cx="3064878" cy="741100"/>
              </a:xfrm>
              <a:prstGeom prst="rect">
                <a:avLst/>
              </a:prstGeom>
              <a:blipFill>
                <a:blip r:embed="rId10"/>
                <a:stretch>
                  <a:fillRect b="-82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C0D91695-1452-4AC9-9B80-7AEB1EE78929}"/>
              </a:ext>
            </a:extLst>
          </p:cNvPr>
          <p:cNvSpPr/>
          <p:nvPr/>
        </p:nvSpPr>
        <p:spPr>
          <a:xfrm>
            <a:off x="9280285" y="475465"/>
            <a:ext cx="2103196" cy="1015663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/>
              <a:t>الحالة الخامسة</a:t>
            </a:r>
          </a:p>
        </p:txBody>
      </p:sp>
    </p:spTree>
    <p:extLst>
      <p:ext uri="{BB962C8B-B14F-4D97-AF65-F5344CB8AC3E}">
        <p14:creationId xmlns:p14="http://schemas.microsoft.com/office/powerpoint/2010/main" val="324448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/>
      <p:bldP spid="28" grpId="0"/>
      <p:bldP spid="29" grpId="0"/>
      <p:bldP spid="35" grpId="0"/>
      <p:bldP spid="21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558</Words>
  <Application>Microsoft Office PowerPoint</Application>
  <PresentationFormat>شاشة عريضة</PresentationFormat>
  <Paragraphs>131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Century Gothic</vt:lpstr>
      <vt:lpstr>Monotype Corsiva</vt:lpstr>
      <vt:lpstr>Trebuchet MS</vt:lpstr>
      <vt:lpstr>Tw Cen MT</vt:lpstr>
      <vt:lpstr>Wingdings 3</vt:lpstr>
      <vt:lpstr>واجهة</vt:lpstr>
      <vt:lpstr>1_واجهة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10</cp:revision>
  <dcterms:created xsi:type="dcterms:W3CDTF">2021-04-02T22:28:05Z</dcterms:created>
  <dcterms:modified xsi:type="dcterms:W3CDTF">2026-02-28T18:18:17Z</dcterms:modified>
</cp:coreProperties>
</file>