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8" r:id="rId2"/>
  </p:sldMasterIdLst>
  <p:sldIdLst>
    <p:sldId id="264" r:id="rId3"/>
    <p:sldId id="1089" r:id="rId4"/>
    <p:sldId id="269" r:id="rId5"/>
    <p:sldId id="305" r:id="rId6"/>
    <p:sldId id="1090" r:id="rId7"/>
    <p:sldId id="1091" r:id="rId8"/>
    <p:sldId id="263" r:id="rId9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65832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86376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7546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46102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7476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33781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54798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602935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0C26-178C-4C7F-864A-BC46C8BD482F}" type="datetime8">
              <a:rPr lang="ar-KW" smtClean="0"/>
              <a:t>18 آذار، 26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D0C88-FD47-4942-AB86-EF92671F3350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80731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32811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24856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621911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51847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81725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934481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57697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00370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340255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529348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387794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86956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4630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440646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82087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773054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8625582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350983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27202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3519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23676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5282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17790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30/09/1447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8838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8E979-2997-4F7C-B3B5-12F0E31D7F6B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81615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5367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../media/image5.png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../media/image42.png"/><Relationship Id="rId16" Type="http://schemas.openxmlformats.org/officeDocument/2006/relationships/image" Target="NULL"/><Relationship Id="rId20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6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5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3">
            <a:extLst>
              <a:ext uri="{FF2B5EF4-FFF2-40B4-BE49-F238E27FC236}">
                <a16:creationId xmlns:a16="http://schemas.microsoft.com/office/drawing/2014/main" id="{75CCDCB1-47D1-49E1-A0F4-08E7B9D641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933605">
            <a:off x="4540809" y="1179568"/>
            <a:ext cx="3379898" cy="1471894"/>
          </a:xfrm>
          <a:prstGeom prst="rect">
            <a:avLst/>
          </a:prstGeom>
        </p:spPr>
        <p:txBody>
          <a:bodyPr wrap="none" numCol="1" fromWordArt="1">
            <a:prstTxWarp prst="textInflateTop">
              <a:avLst>
                <a:gd name="adj" fmla="val 31917"/>
              </a:avLst>
            </a:prstTxWarp>
          </a:bodyPr>
          <a:lstStyle>
            <a:defPPr>
              <a:defRPr lang="ar-KW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ALAWI-3-8" pitchFamily="2" charset="-78"/>
              </a:rPr>
              <a:t>(7 – 3 )</a:t>
            </a:r>
            <a:endParaRPr kumimoji="0" lang="ar-KW" sz="3600" b="1" i="0" u="none" strike="noStrike" kern="10" cap="none" spc="0" normalizeH="0" baseline="0" noProof="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prstShdw prst="shdw13" dist="53882" dir="13500000">
                  <a:srgbClr val="875B0D">
                    <a:alpha val="50000"/>
                  </a:srgbClr>
                </a:prstShdw>
              </a:effectLst>
              <a:uLnTx/>
              <a:uFillTx/>
              <a:latin typeface="Monotype Corsiva" panose="03010101010201010101" pitchFamily="66" charset="0"/>
              <a:ea typeface="+mn-ea"/>
              <a:cs typeface="ALAWI-3-8" pitchFamily="2" charset="-78"/>
            </a:endParaRPr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3F63F14A-51B1-492C-B119-791DDF03BB0C}"/>
              </a:ext>
            </a:extLst>
          </p:cNvPr>
          <p:cNvGrpSpPr>
            <a:grpSpLocks/>
          </p:cNvGrpSpPr>
          <p:nvPr/>
        </p:nvGrpSpPr>
        <p:grpSpPr bwMode="auto">
          <a:xfrm>
            <a:off x="66261" y="15227"/>
            <a:ext cx="12059477" cy="6858000"/>
            <a:chOff x="0" y="0"/>
            <a:chExt cx="5760" cy="4320"/>
          </a:xfrm>
        </p:grpSpPr>
        <p:pic>
          <p:nvPicPr>
            <p:cNvPr id="23" name="Picture 5" descr="barrepointsrougesc&amp;e">
              <a:extLst>
                <a:ext uri="{FF2B5EF4-FFF2-40B4-BE49-F238E27FC236}">
                  <a16:creationId xmlns:a16="http://schemas.microsoft.com/office/drawing/2014/main" id="{D588EE2A-1C94-4954-9861-0691B81B2C5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6" descr="barrepointsrougesc&amp;e">
              <a:extLst>
                <a:ext uri="{FF2B5EF4-FFF2-40B4-BE49-F238E27FC236}">
                  <a16:creationId xmlns:a16="http://schemas.microsoft.com/office/drawing/2014/main" id="{C94E3F54-B8C6-4CD5-B2E5-40DC825BA56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" descr="barrepointsrougesc&amp;e">
              <a:extLst>
                <a:ext uri="{FF2B5EF4-FFF2-40B4-BE49-F238E27FC236}">
                  <a16:creationId xmlns:a16="http://schemas.microsoft.com/office/drawing/2014/main" id="{A3CE8E7D-54B1-40C8-9562-4E971014C7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" descr="barrepointsrougesc&amp;e">
              <a:extLst>
                <a:ext uri="{FF2B5EF4-FFF2-40B4-BE49-F238E27FC236}">
                  <a16:creationId xmlns:a16="http://schemas.microsoft.com/office/drawing/2014/main" id="{185C88B3-9AF3-4033-AE62-7C081C3DC74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Group 4">
            <a:extLst>
              <a:ext uri="{FF2B5EF4-FFF2-40B4-BE49-F238E27FC236}">
                <a16:creationId xmlns:a16="http://schemas.microsoft.com/office/drawing/2014/main" id="{A76BC95D-2924-412A-8DC9-2253823F56D8}"/>
              </a:ext>
            </a:extLst>
          </p:cNvPr>
          <p:cNvGrpSpPr>
            <a:grpSpLocks/>
          </p:cNvGrpSpPr>
          <p:nvPr/>
        </p:nvGrpSpPr>
        <p:grpSpPr bwMode="auto">
          <a:xfrm rot="20601390">
            <a:off x="3276125" y="1157735"/>
            <a:ext cx="6663552" cy="3743135"/>
            <a:chOff x="0" y="0"/>
            <a:chExt cx="5760" cy="4320"/>
          </a:xfrm>
        </p:grpSpPr>
        <p:pic>
          <p:nvPicPr>
            <p:cNvPr id="29" name="Picture 5" descr="barrepointsrougesc&amp;e">
              <a:extLst>
                <a:ext uri="{FF2B5EF4-FFF2-40B4-BE49-F238E27FC236}">
                  <a16:creationId xmlns:a16="http://schemas.microsoft.com/office/drawing/2014/main" id="{765D0718-4321-4E53-B85D-E0B13E1CDA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barrepointsrougesc&amp;e">
              <a:extLst>
                <a:ext uri="{FF2B5EF4-FFF2-40B4-BE49-F238E27FC236}">
                  <a16:creationId xmlns:a16="http://schemas.microsoft.com/office/drawing/2014/main" id="{760BFC97-31E2-4178-B40F-BD9DE45B3FA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7" descr="barrepointsrougesc&amp;e">
              <a:extLst>
                <a:ext uri="{FF2B5EF4-FFF2-40B4-BE49-F238E27FC236}">
                  <a16:creationId xmlns:a16="http://schemas.microsoft.com/office/drawing/2014/main" id="{0AB9C72C-90F9-4CD6-94E9-99AC700D59A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8" descr="barrepointsrougesc&amp;e">
              <a:extLst>
                <a:ext uri="{FF2B5EF4-FFF2-40B4-BE49-F238E27FC236}">
                  <a16:creationId xmlns:a16="http://schemas.microsoft.com/office/drawing/2014/main" id="{7C0DE0AC-DC1A-4DA7-8ECD-92401105E9A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F6853795-084A-4086-ADDC-78ED087A62EE}"/>
              </a:ext>
            </a:extLst>
          </p:cNvPr>
          <p:cNvSpPr/>
          <p:nvPr/>
        </p:nvSpPr>
        <p:spPr>
          <a:xfrm rot="20634193">
            <a:off x="3686209" y="2805240"/>
            <a:ext cx="603966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ar-KW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600" b="1" i="0" u="none" strike="noStrike" kern="1200" cap="none" spc="50" normalizeH="0" baseline="0" noProof="0" dirty="0">
                <a:ln w="1143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PT Bold Broken" pitchFamily="2" charset="-78"/>
              </a:rPr>
              <a:t>القطــــــع الزائد 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13B2D820-8815-44FA-9A51-BE0930EFC209}"/>
              </a:ext>
            </a:extLst>
          </p:cNvPr>
          <p:cNvSpPr/>
          <p:nvPr/>
        </p:nvSpPr>
        <p:spPr>
          <a:xfrm>
            <a:off x="534364" y="4126214"/>
            <a:ext cx="2543408" cy="1077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Mudir MT" pitchFamily="2" charset="-78"/>
              </a:rPr>
              <a:t>الحصة</a:t>
            </a:r>
            <a:endParaRPr kumimoji="0" lang="ar-KW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  <a:ea typeface="+mn-ea"/>
              <a:cs typeface="Mudir MT" pitchFamily="2" charset="-78"/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D61F4E5-2128-4E7E-810F-359A3C180CE7}"/>
              </a:ext>
            </a:extLst>
          </p:cNvPr>
          <p:cNvSpPr/>
          <p:nvPr/>
        </p:nvSpPr>
        <p:spPr>
          <a:xfrm>
            <a:off x="554972" y="5378682"/>
            <a:ext cx="2543408" cy="1077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Mudir MT" pitchFamily="2" charset="-78"/>
              </a:rPr>
              <a:t>التاريخ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  <a:ea typeface="+mn-ea"/>
              <a:cs typeface="Mudir MT" pitchFamily="2" charset="-78"/>
            </a:endParaRP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8BAEF9E5-25B5-486E-BB7D-C10E94618A6E}"/>
              </a:ext>
            </a:extLst>
          </p:cNvPr>
          <p:cNvSpPr/>
          <p:nvPr/>
        </p:nvSpPr>
        <p:spPr>
          <a:xfrm>
            <a:off x="528411" y="2869789"/>
            <a:ext cx="2543408" cy="1077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Mudir MT" pitchFamily="2" charset="-78"/>
              </a:rPr>
              <a:t>الأسبوع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ADBB8615-C8F2-4842-B735-B29817A2C1C5}"/>
              </a:ext>
            </a:extLst>
          </p:cNvPr>
          <p:cNvSpPr/>
          <p:nvPr/>
        </p:nvSpPr>
        <p:spPr>
          <a:xfrm rot="20415484">
            <a:off x="1121770" y="704462"/>
            <a:ext cx="3436883" cy="1302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Fanan" pitchFamily="2" charset="-78"/>
              </a:rPr>
              <a:t>الوحدة السابعة  </a:t>
            </a:r>
          </a:p>
        </p:txBody>
      </p:sp>
      <p:pic>
        <p:nvPicPr>
          <p:cNvPr id="28" name="Picture 13" descr="kuwait">
            <a:extLst>
              <a:ext uri="{FF2B5EF4-FFF2-40B4-BE49-F238E27FC236}">
                <a16:creationId xmlns:a16="http://schemas.microsoft.com/office/drawing/2014/main" id="{489DBA78-C144-411E-AFAC-98AC891613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5676"/>
            <a:ext cx="1601787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1" descr="شعار الكويت 2">
            <a:extLst>
              <a:ext uri="{FF2B5EF4-FFF2-40B4-BE49-F238E27FC236}">
                <a16:creationId xmlns:a16="http://schemas.microsoft.com/office/drawing/2014/main" id="{C19CB09A-6A0A-4AC8-8706-673207499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40559" y="235734"/>
            <a:ext cx="1006219" cy="115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2632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5" grpId="0"/>
      <p:bldP spid="18" grpId="0" animBg="1"/>
      <p:bldP spid="19" grpId="0" animBg="1"/>
      <p:bldP spid="20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>
            <a:extLst>
              <a:ext uri="{FF2B5EF4-FFF2-40B4-BE49-F238E27FC236}">
                <a16:creationId xmlns:a16="http://schemas.microsoft.com/office/drawing/2014/main" id="{F10F0077-AAAE-4928-A9B8-95AB9F1D0DF4}"/>
              </a:ext>
            </a:extLst>
          </p:cNvPr>
          <p:cNvSpPr/>
          <p:nvPr/>
        </p:nvSpPr>
        <p:spPr>
          <a:xfrm>
            <a:off x="6318525" y="474326"/>
            <a:ext cx="3036409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الأهداف السلوكية</a:t>
            </a:r>
            <a:endParaRPr kumimoji="0" lang="en-US" sz="4000" b="1" i="0" u="none" strike="noStrike" kern="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375813E-E827-4DB2-8F8B-6F409B264BFD}"/>
              </a:ext>
            </a:extLst>
          </p:cNvPr>
          <p:cNvSpPr txBox="1"/>
          <p:nvPr/>
        </p:nvSpPr>
        <p:spPr>
          <a:xfrm>
            <a:off x="2207172" y="1376855"/>
            <a:ext cx="71477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Mudir MT" pitchFamily="2" charset="-78"/>
              </a:rPr>
              <a:t>أتوقع في نهاية الحصة أن يكون الطالب قادراً على أن </a:t>
            </a:r>
          </a:p>
        </p:txBody>
      </p:sp>
      <p:sp>
        <p:nvSpPr>
          <p:cNvPr id="2" name="عنصر نائب للمحتوى 2">
            <a:extLst>
              <a:ext uri="{FF2B5EF4-FFF2-40B4-BE49-F238E27FC236}">
                <a16:creationId xmlns:a16="http://schemas.microsoft.com/office/drawing/2014/main" id="{590D8921-2FC3-4860-8C9A-06C50BC0A27F}"/>
              </a:ext>
            </a:extLst>
          </p:cNvPr>
          <p:cNvSpPr txBox="1">
            <a:spLocks/>
          </p:cNvSpPr>
          <p:nvPr/>
        </p:nvSpPr>
        <p:spPr>
          <a:xfrm>
            <a:off x="409903" y="2294414"/>
            <a:ext cx="9512589" cy="3927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KW" sz="2800" b="1" i="0" u="none" strike="noStrike" kern="1200" cap="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/>
                <a:ea typeface="+mn-ea"/>
                <a:cs typeface="Mudir MT" pitchFamily="2" charset="-78"/>
              </a:rPr>
              <a:t>1) يتعرف القطع الزائد .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KW" sz="2800" b="1" i="0" u="none" strike="noStrike" kern="1200" cap="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/>
                <a:ea typeface="+mn-ea"/>
                <a:cs typeface="Mudir MT" pitchFamily="2" charset="-78"/>
              </a:rPr>
              <a:t>2) يتعرف البؤرتين – مركز القطع الزائد – المحور القاطع – المحور المرافق – رأسي القطع الزائد – خط التناظر للقطع الزائد  – طول المحور القاطع – طول المحور المرافق – العلاقة الأساسية – معادلتا الدليلين – معادلتا الخطين المقاربين  . 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KW" sz="2800" b="1" i="0" u="none" strike="noStrike" kern="1200" cap="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/>
                <a:ea typeface="+mn-ea"/>
                <a:cs typeface="Mudir MT" pitchFamily="2" charset="-78"/>
              </a:rPr>
              <a:t>3) يتعرف معادلة وبيان القطع الزائد بحالتيه .  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KW" sz="2800" b="1" i="0" u="none" strike="noStrike" kern="1200" cap="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/>
                <a:ea typeface="+mn-ea"/>
                <a:cs typeface="Mudir MT" pitchFamily="2" charset="-78"/>
              </a:rPr>
              <a:t>5) يحل تمارين على القطع الزائد . 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KW" sz="2800" b="1" i="0" u="none" strike="noStrike" kern="1200" cap="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/>
                <a:ea typeface="+mn-ea"/>
                <a:cs typeface="Mudir MT" pitchFamily="2" charset="-7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6747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329ED80-557D-4C16-B1DD-C303FE674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462" y="-72008"/>
            <a:ext cx="5633539" cy="7002016"/>
          </a:xfrm>
          <a:prstGeom prst="rect">
            <a:avLst/>
          </a:prstGeom>
        </p:spPr>
      </p:pic>
      <p:pic>
        <p:nvPicPr>
          <p:cNvPr id="45" name="صورة 44">
            <a:extLst>
              <a:ext uri="{FF2B5EF4-FFF2-40B4-BE49-F238E27FC236}">
                <a16:creationId xmlns:a16="http://schemas.microsoft.com/office/drawing/2014/main" id="{97E82AE6-46B9-4E92-8CC6-703DDD013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44016"/>
            <a:ext cx="6217719" cy="6858000"/>
          </a:xfrm>
          <a:prstGeom prst="rect">
            <a:avLst/>
          </a:prstGeom>
        </p:spPr>
      </p:pic>
      <p:cxnSp>
        <p:nvCxnSpPr>
          <p:cNvPr id="47" name="رابط مستقيم 46">
            <a:extLst>
              <a:ext uri="{FF2B5EF4-FFF2-40B4-BE49-F238E27FC236}">
                <a16:creationId xmlns:a16="http://schemas.microsoft.com/office/drawing/2014/main" id="{D227CF1F-2F9F-4E8C-A325-9961B1AE539A}"/>
              </a:ext>
            </a:extLst>
          </p:cNvPr>
          <p:cNvCxnSpPr/>
          <p:nvPr/>
        </p:nvCxnSpPr>
        <p:spPr>
          <a:xfrm>
            <a:off x="6388100" y="300608"/>
            <a:ext cx="0" cy="62567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117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71933" y="1187424"/>
                <a:ext cx="2736304" cy="717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𝒚</m:t>
                              </m:r>
                            </m:e>
                            <m:sup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𝒂</m:t>
                              </m:r>
                            </m:e>
                            <m:sup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kumimoji="0" 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𝒙</m:t>
                              </m:r>
                            </m:e>
                            <m:sup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𝒃</m:t>
                              </m:r>
                            </m:e>
                            <m:sup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kumimoji="0" 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r>
                        <a:rPr kumimoji="0" 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933" y="1187424"/>
                <a:ext cx="2736304" cy="7177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مربع نص 2"/>
          <p:cNvSpPr txBox="1"/>
          <p:nvPr/>
        </p:nvSpPr>
        <p:spPr>
          <a:xfrm>
            <a:off x="5176466" y="1038109"/>
            <a:ext cx="3148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∵ </a:t>
            </a:r>
            <a:r>
              <a:rPr kumimoji="0" lang="ar-K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itchFamily="66" charset="0"/>
                <a:ea typeface="+mn-ea"/>
                <a:cs typeface="Times New Roman" panose="02020603050405020304" pitchFamily="18" charset="0"/>
              </a:rPr>
              <a:t>البؤرتان </a:t>
            </a:r>
            <a:r>
              <a:rPr kumimoji="0" lang="ar-K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itchFamily="66" charset="0"/>
                <a:ea typeface="+mn-ea"/>
                <a:cs typeface="Arial" panose="020B0604020202020204" pitchFamily="34" charset="0"/>
              </a:rPr>
              <a:t>تقعان</a:t>
            </a:r>
            <a:r>
              <a:rPr kumimoji="0" lang="ar-K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itchFamily="66" charset="0"/>
                <a:ea typeface="+mn-ea"/>
                <a:cs typeface="Times New Roman" panose="02020603050405020304" pitchFamily="18" charset="0"/>
              </a:rPr>
              <a:t> على محور الصادات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مربع نص 2"/>
              <p:cNvSpPr txBox="1"/>
              <p:nvPr/>
            </p:nvSpPr>
            <p:spPr>
              <a:xfrm>
                <a:off x="4393085" y="2736862"/>
                <a:ext cx="1946094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𝒚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𝒙</m:t>
                      </m:r>
                    </m:oMath>
                  </m:oMathPara>
                </a14:m>
                <a:endParaRPr kumimoji="0" lang="ar-KW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itchFamily="66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085" y="2736862"/>
                <a:ext cx="1946094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"/>
              <p:cNvSpPr txBox="1"/>
              <p:nvPr/>
            </p:nvSpPr>
            <p:spPr>
              <a:xfrm>
                <a:off x="2625552" y="2269930"/>
                <a:ext cx="1543326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ar-KW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j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𝑪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ar-KW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j-cs"/>
                        </a:rPr>
                        <m:t>=</m:t>
                      </m:r>
                      <m:sSup>
                        <m:sSupPr>
                          <m:ctrlPr>
                            <a:rPr kumimoji="0" lang="ar-KW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j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𝒂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ar-KW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j-cs"/>
                        </a:rPr>
                        <m:t>+</m:t>
                      </m:r>
                      <m:sSup>
                        <m:sSupPr>
                          <m:ctrlPr>
                            <a:rPr kumimoji="0" lang="ar-KW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j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𝒃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0" lang="ar-KW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itchFamily="66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552" y="2269930"/>
                <a:ext cx="1543326" cy="3755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مربع نص 2"/>
              <p:cNvSpPr txBox="1"/>
              <p:nvPr/>
            </p:nvSpPr>
            <p:spPr>
              <a:xfrm>
                <a:off x="2493992" y="4169040"/>
                <a:ext cx="2352110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𝟓</m:t>
                      </m:r>
                      <m:r>
                        <a:rPr kumimoji="0" lang="ar-KW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j-cs"/>
                        </a:rPr>
                        <m:t>=(</m:t>
                      </m:r>
                      <m:sSup>
                        <m:sSupPr>
                          <m:ctrlPr>
                            <a:rPr kumimoji="0" lang="ar-KW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j-cs"/>
                            </a:rPr>
                          </m:ctrlPr>
                        </m:sSupPr>
                        <m:e>
                          <m:r>
                            <a:rPr kumimoji="0" lang="ar-KW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j-cs"/>
                            </a:rPr>
                            <m:t>𝟐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𝒃</m:t>
                          </m:r>
                          <m:r>
                            <a:rPr kumimoji="0" lang="ar-KW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j-cs"/>
                            </a:rPr>
                            <m:t>)</m:t>
                          </m:r>
                        </m:e>
                        <m:sup>
                          <m:r>
                            <a:rPr kumimoji="0" lang="ar-KW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j-cs"/>
                            </a:rPr>
                            <m:t>𝟐</m:t>
                          </m:r>
                        </m:sup>
                      </m:sSup>
                      <m:r>
                        <a:rPr kumimoji="0" lang="ar-KW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j-cs"/>
                        </a:rPr>
                        <m:t>+</m:t>
                      </m:r>
                      <m:sSup>
                        <m:sSupPr>
                          <m:ctrlPr>
                            <a:rPr kumimoji="0" lang="ar-KW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j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𝒃</m:t>
                          </m:r>
                        </m:e>
                        <m:sup>
                          <m:r>
                            <a:rPr kumimoji="0" lang="ar-KW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j-cs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0" lang="ar-KW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itchFamily="66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992" y="4169040"/>
                <a:ext cx="2352110" cy="375552"/>
              </a:xfrm>
              <a:prstGeom prst="rect">
                <a:avLst/>
              </a:prstGeom>
              <a:blipFill>
                <a:blip r:embed="rId5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مربع نص 23"/>
          <p:cNvSpPr txBox="1"/>
          <p:nvPr/>
        </p:nvSpPr>
        <p:spPr>
          <a:xfrm>
            <a:off x="5417302" y="3620170"/>
            <a:ext cx="290160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بالتعويض من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(2)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في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(1)</a:t>
            </a:r>
            <a:r>
              <a: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ربع نص 7"/>
              <p:cNvSpPr txBox="1"/>
              <p:nvPr/>
            </p:nvSpPr>
            <p:spPr>
              <a:xfrm>
                <a:off x="5869597" y="1865845"/>
                <a:ext cx="2736304" cy="3981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KW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∵ </a:t>
                </a:r>
                <a:r>
                  <a:rPr kumimoji="0" lang="ar-KW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Times New Roman" panose="02020603050405020304" pitchFamily="18" charset="0"/>
                  </a:rPr>
                  <a:t>احدي البؤرتين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m:t>F</m:t>
                    </m:r>
                    <m:r>
                      <m:rPr>
                        <m:nor/>
                      </m:rPr>
                      <a:rPr kumimoji="0" lang="en-US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m:t>0</m:t>
                    </m:r>
                    <m:r>
                      <m:rPr>
                        <m:nor/>
                      </m:rPr>
                      <a: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ad>
                      <m:radPr>
                        <m:degHide m:val="on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ar-KW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j-cs"/>
                          </a:rPr>
                          <m:t>𝟓</m:t>
                        </m:r>
                      </m:e>
                    </m:ra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)</a:t>
                </a:r>
                <a:endParaRPr kumimoji="0" lang="ar-KW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مربع نص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597" y="1865845"/>
                <a:ext cx="2736304" cy="398186"/>
              </a:xfrm>
              <a:prstGeom prst="rect">
                <a:avLst/>
              </a:prstGeom>
              <a:blipFill>
                <a:blip r:embed="rId6"/>
                <a:stretch>
                  <a:fillRect t="-1538" r="-1782" b="-24615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مربع نص 2"/>
              <p:cNvSpPr txBox="1"/>
              <p:nvPr/>
            </p:nvSpPr>
            <p:spPr>
              <a:xfrm>
                <a:off x="4555950" y="2291454"/>
                <a:ext cx="1412604" cy="3796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ar-KW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j-cs"/>
                        </a:rPr>
                        <m:t>𝟓</m:t>
                      </m:r>
                      <m:r>
                        <a:rPr kumimoji="0" lang="ar-KW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j-cs"/>
                        </a:rPr>
                        <m:t>=</m:t>
                      </m:r>
                      <m:sSup>
                        <m:sSupPr>
                          <m:ctrlPr>
                            <a:rPr kumimoji="0" lang="ar-KW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j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𝒂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ar-KW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j-cs"/>
                        </a:rPr>
                        <m:t>+</m:t>
                      </m:r>
                      <m:sSup>
                        <m:sSupPr>
                          <m:ctrlPr>
                            <a:rPr kumimoji="0" lang="ar-KW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j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𝒃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0" lang="ar-KW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itchFamily="66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950" y="2291454"/>
                <a:ext cx="1412604" cy="3796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5"/>
              <p:cNvSpPr txBox="1"/>
              <p:nvPr/>
            </p:nvSpPr>
            <p:spPr>
              <a:xfrm>
                <a:off x="4226366" y="5503053"/>
                <a:ext cx="2736304" cy="717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𝒚</m:t>
                              </m:r>
                            </m:e>
                            <m:sup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  <m:r>
                        <a:rPr kumimoji="0" 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𝒙</m:t>
                              </m:r>
                            </m:e>
                            <m:sup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𝟏</m:t>
                          </m:r>
                        </m:den>
                      </m:f>
                      <m:r>
                        <a:rPr kumimoji="0" 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r>
                        <a:rPr kumimoji="0" 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366" y="5503053"/>
                <a:ext cx="2736304" cy="7177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مربع نص 28"/>
          <p:cNvSpPr txBox="1"/>
          <p:nvPr/>
        </p:nvSpPr>
        <p:spPr>
          <a:xfrm>
            <a:off x="5968554" y="2713167"/>
            <a:ext cx="26234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∵ </a:t>
            </a:r>
            <a:r>
              <a:rPr kumimoji="0" lang="ar-K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معادلة أحد الخطين المقاربين: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12"/>
              <p:cNvSpPr txBox="1"/>
              <p:nvPr/>
            </p:nvSpPr>
            <p:spPr>
              <a:xfrm>
                <a:off x="1806421" y="2567048"/>
                <a:ext cx="1798930" cy="623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𝒚</m:t>
                      </m:r>
                      <m:r>
                        <a:rPr kumimoji="0" 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𝒂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𝒃</m:t>
                          </m:r>
                        </m:den>
                      </m:f>
                      <m:r>
                        <a:rPr kumimoji="0" 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𝒙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421" y="2567048"/>
                <a:ext cx="1798930" cy="6238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12"/>
              <p:cNvSpPr txBox="1"/>
              <p:nvPr/>
            </p:nvSpPr>
            <p:spPr>
              <a:xfrm>
                <a:off x="3468383" y="3145414"/>
                <a:ext cx="3940331" cy="560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∴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𝟏</m:t>
                        </m:r>
                      </m:den>
                    </m:f>
                    <m:r>
                      <a:rPr kumimoji="0" 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𝒂</m:t>
                        </m:r>
                      </m:num>
                      <m:den>
                        <m:r>
                          <a:rPr kumimoji="0" 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𝒃</m:t>
                        </m:r>
                      </m:den>
                    </m:f>
                    <m:r>
                      <a:rPr kumimoji="0" 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      </m:t>
                    </m:r>
                    <m:groupChr>
                      <m:groupChrPr>
                        <m:chr m:val="⇒"/>
                        <m:pos m:val="top"/>
                        <m:ctrlPr>
                          <a:rPr kumimoji="0" 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groupChrPr>
                      <m:e/>
                    </m:groupChr>
                    <m:r>
                      <a:rPr kumimoji="0" 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    </m:t>
                    </m:r>
                    <m:r>
                      <a:rPr kumimoji="0" 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𝒂</m:t>
                    </m:r>
                    <m:r>
                      <a:rPr kumimoji="0" 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𝒃</m:t>
                    </m:r>
                  </m:oMath>
                </a14:m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…..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(2)</a:t>
                </a:r>
              </a:p>
            </p:txBody>
          </p:sp>
        </mc:Choice>
        <mc:Fallback xmlns="">
          <p:sp>
            <p:nvSpPr>
              <p:cNvPr id="2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383" y="3145414"/>
                <a:ext cx="3940331" cy="560859"/>
              </a:xfrm>
              <a:prstGeom prst="rect">
                <a:avLst/>
              </a:prstGeom>
              <a:blipFill>
                <a:blip r:embed="rId10"/>
                <a:stretch>
                  <a:fillRect l="-1548" b="-3261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ستطيل 8"/>
              <p:cNvSpPr/>
              <p:nvPr/>
            </p:nvSpPr>
            <p:spPr>
              <a:xfrm>
                <a:off x="4452824" y="4195263"/>
                <a:ext cx="1022701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𝟓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𝒃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𝟓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مستطيل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824" y="4195263"/>
                <a:ext cx="1022701" cy="3755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مستطيل 31"/>
              <p:cNvSpPr/>
              <p:nvPr/>
            </p:nvSpPr>
            <p:spPr>
              <a:xfrm>
                <a:off x="5902049" y="4081599"/>
                <a:ext cx="1440160" cy="618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𝒃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𝟓</m:t>
                          </m:r>
                        </m:den>
                      </m:f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مستطيل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049" y="4081599"/>
                <a:ext cx="1440160" cy="61837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مستطيل 32"/>
              <p:cNvSpPr/>
              <p:nvPr/>
            </p:nvSpPr>
            <p:spPr>
              <a:xfrm>
                <a:off x="3655091" y="4638028"/>
                <a:ext cx="199345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𝒂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𝟏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𝟐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مستطيل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091" y="4638028"/>
                <a:ext cx="199345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مستطيل 33"/>
              <p:cNvSpPr/>
              <p:nvPr/>
            </p:nvSpPr>
            <p:spPr>
              <a:xfrm>
                <a:off x="4174461" y="5090693"/>
                <a:ext cx="237565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𝟒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مستطيل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461" y="5090693"/>
                <a:ext cx="237565" cy="375552"/>
              </a:xfrm>
              <a:prstGeom prst="rect">
                <a:avLst/>
              </a:prstGeom>
              <a:blipFill>
                <a:blip r:embed="rId14"/>
                <a:stretch>
                  <a:fillRect r="-261538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مربع نص 34"/>
          <p:cNvSpPr txBox="1"/>
          <p:nvPr/>
        </p:nvSpPr>
        <p:spPr>
          <a:xfrm>
            <a:off x="7125670" y="5645228"/>
            <a:ext cx="15008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معادلة القطع هي:</a:t>
            </a:r>
          </a:p>
        </p:txBody>
      </p:sp>
      <p:sp>
        <p:nvSpPr>
          <p:cNvPr id="31" name="TextBox 2">
            <a:extLst>
              <a:ext uri="{FF2B5EF4-FFF2-40B4-BE49-F238E27FC236}">
                <a16:creationId xmlns:a16="http://schemas.microsoft.com/office/drawing/2014/main" id="{16CB97B1-72F4-401B-AC0E-6423D3647B92}"/>
              </a:ext>
            </a:extLst>
          </p:cNvPr>
          <p:cNvSpPr txBox="1"/>
          <p:nvPr/>
        </p:nvSpPr>
        <p:spPr>
          <a:xfrm>
            <a:off x="8128031" y="770379"/>
            <a:ext cx="865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Calligraphy" pitchFamily="66" charset="0"/>
                <a:ea typeface="+mn-ea"/>
                <a:cs typeface="Arial" pitchFamily="34" charset="0"/>
              </a:rPr>
              <a:t>الحل</a:t>
            </a:r>
            <a:r>
              <a:rPr kumimoji="0" lang="ar-KW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Calligraphy" pitchFamily="66" charset="0"/>
                <a:ea typeface="+mn-ea"/>
                <a:cs typeface="Arial" pitchFamily="34" charset="0"/>
              </a:rPr>
              <a:t>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Calligraphy" pitchFamily="66" charset="0"/>
              <a:ea typeface="+mn-ea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3DFAC429-F36A-4632-B5E1-E13CE516DE3B}"/>
                  </a:ext>
                </a:extLst>
              </p:cNvPr>
              <p:cNvSpPr txBox="1"/>
              <p:nvPr/>
            </p:nvSpPr>
            <p:spPr>
              <a:xfrm>
                <a:off x="109182" y="140849"/>
                <a:ext cx="8888950" cy="740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(4)</a:t>
                </a:r>
                <a:r>
                  <a:rPr kumimoji="0" lang="ar-KW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أوجد معادلة القطع الزائد الذي مركزه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( 0 , 0 )</a:t>
                </a:r>
                <a:r>
                  <a:rPr kumimoji="0" lang="ar-KW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و إحدى بؤرتيه </a:t>
                </a:r>
                <a:r>
                  <a:rPr kumimoji="0" lang="en-US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F</a:t>
                </a:r>
                <a:r>
                  <a:rPr kumimoji="0" lang="en-US" sz="2000" b="1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( 0 , </a:t>
                </a:r>
                <a14:m>
                  <m:oMath xmlns:m="http://schemas.openxmlformats.org/officeDocument/2006/math">
                    <m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kumimoji="0" lang="en-US" sz="20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20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)</a:t>
                </a:r>
                <a:r>
                  <a:rPr kumimoji="0" lang="ar-KW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و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ar-KW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معادلة أحد خطيه المقاربين </a:t>
                </a:r>
                <a:r>
                  <a:rPr kumimoji="0" lang="en-US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y =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  <a:r>
                  <a:rPr kumimoji="0" lang="en-US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x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3DFAC429-F36A-4632-B5E1-E13CE516D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82" y="140849"/>
                <a:ext cx="8888950" cy="740074"/>
              </a:xfrm>
              <a:prstGeom prst="rect">
                <a:avLst/>
              </a:prstGeom>
              <a:blipFill>
                <a:blip r:embed="rId15"/>
                <a:stretch>
                  <a:fillRect l="-549" r="-754" b="-13115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مربع نص 36">
            <a:extLst>
              <a:ext uri="{FF2B5EF4-FFF2-40B4-BE49-F238E27FC236}">
                <a16:creationId xmlns:a16="http://schemas.microsoft.com/office/drawing/2014/main" id="{DEBA2BBE-4BD4-4286-8251-DA500A13A663}"/>
              </a:ext>
            </a:extLst>
          </p:cNvPr>
          <p:cNvSpPr txBox="1"/>
          <p:nvPr/>
        </p:nvSpPr>
        <p:spPr>
          <a:xfrm>
            <a:off x="5464499" y="1435084"/>
            <a:ext cx="28544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∴</a:t>
            </a:r>
            <a:r>
              <a:rPr kumimoji="0" lang="ar-K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itchFamily="66" charset="0"/>
                <a:ea typeface="+mn-ea"/>
                <a:cs typeface="Times New Roman" panose="02020603050405020304" pitchFamily="18" charset="0"/>
              </a:rPr>
              <a:t> معادلة القطع تكون علي الصورة: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5BCAB2A2-C3CC-400D-8442-C3B6605BB689}"/>
              </a:ext>
            </a:extLst>
          </p:cNvPr>
          <p:cNvSpPr txBox="1"/>
          <p:nvPr/>
        </p:nvSpPr>
        <p:spPr>
          <a:xfrm>
            <a:off x="5319441" y="1880272"/>
            <a:ext cx="55015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⇐</a:t>
            </a:r>
            <a:endParaRPr kumimoji="0" lang="ar-KW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42306B9F-8DBA-4343-8681-90BF2C1E6AAD}"/>
                  </a:ext>
                </a:extLst>
              </p:cNvPr>
              <p:cNvSpPr txBox="1"/>
              <p:nvPr/>
            </p:nvSpPr>
            <p:spPr>
              <a:xfrm>
                <a:off x="4309655" y="1865845"/>
                <a:ext cx="1107647" cy="3981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ad>
                      <m:radPr>
                        <m:degHide m:val="on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ar-KW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j-cs"/>
                          </a:rPr>
                          <m:t>𝟓</m:t>
                        </m:r>
                      </m:e>
                    </m:rad>
                  </m:oMath>
                </a14:m>
                <a:endParaRPr kumimoji="0" lang="ar-KW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42306B9F-8DBA-4343-8681-90BF2C1E6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655" y="1865845"/>
                <a:ext cx="1107647" cy="398186"/>
              </a:xfrm>
              <a:prstGeom prst="rect">
                <a:avLst/>
              </a:prstGeom>
              <a:blipFill>
                <a:blip r:embed="rId16"/>
                <a:stretch>
                  <a:fillRect r="-549" b="-24615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مربع نص 2">
                <a:extLst>
                  <a:ext uri="{FF2B5EF4-FFF2-40B4-BE49-F238E27FC236}">
                    <a16:creationId xmlns:a16="http://schemas.microsoft.com/office/drawing/2014/main" id="{8D0CCF30-2799-442A-BB5D-EFD95B76AB95}"/>
                  </a:ext>
                </a:extLst>
              </p:cNvPr>
              <p:cNvSpPr txBox="1"/>
              <p:nvPr/>
            </p:nvSpPr>
            <p:spPr>
              <a:xfrm>
                <a:off x="4147371" y="2273507"/>
                <a:ext cx="473665" cy="3796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ar-KW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⇒</m:t>
                      </m:r>
                    </m:oMath>
                  </m:oMathPara>
                </a14:m>
                <a:endParaRPr kumimoji="0" lang="ar-KW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itchFamily="66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مربع نص 2">
                <a:extLst>
                  <a:ext uri="{FF2B5EF4-FFF2-40B4-BE49-F238E27FC236}">
                    <a16:creationId xmlns:a16="http://schemas.microsoft.com/office/drawing/2014/main" id="{8D0CCF30-2799-442A-BB5D-EFD95B76A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371" y="2273507"/>
                <a:ext cx="473665" cy="37965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مربع نص 2">
            <a:extLst>
              <a:ext uri="{FF2B5EF4-FFF2-40B4-BE49-F238E27FC236}">
                <a16:creationId xmlns:a16="http://schemas.microsoft.com/office/drawing/2014/main" id="{3FE59C14-EBFC-44AF-B27E-EC9FF117BD90}"/>
              </a:ext>
            </a:extLst>
          </p:cNvPr>
          <p:cNvSpPr txBox="1"/>
          <p:nvPr/>
        </p:nvSpPr>
        <p:spPr>
          <a:xfrm>
            <a:off x="5924102" y="2249604"/>
            <a:ext cx="1412604" cy="379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…….(1)</a:t>
            </a:r>
            <a:endParaRPr kumimoji="0" lang="ar-KW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TextBox 12">
            <a:extLst>
              <a:ext uri="{FF2B5EF4-FFF2-40B4-BE49-F238E27FC236}">
                <a16:creationId xmlns:a16="http://schemas.microsoft.com/office/drawing/2014/main" id="{7A1DBB45-3D34-4280-B4A7-DD8942085217}"/>
              </a:ext>
            </a:extLst>
          </p:cNvPr>
          <p:cNvSpPr txBox="1"/>
          <p:nvPr/>
        </p:nvSpPr>
        <p:spPr>
          <a:xfrm>
            <a:off x="3099753" y="2746648"/>
            <a:ext cx="1798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بالمقارنة بالمعادلة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مربع نص 2">
                <a:extLst>
                  <a:ext uri="{FF2B5EF4-FFF2-40B4-BE49-F238E27FC236}">
                    <a16:creationId xmlns:a16="http://schemas.microsoft.com/office/drawing/2014/main" id="{7BC2EC35-C62D-4999-947C-5CAF63FB8FB6}"/>
                  </a:ext>
                </a:extLst>
              </p:cNvPr>
              <p:cNvSpPr txBox="1"/>
              <p:nvPr/>
            </p:nvSpPr>
            <p:spPr>
              <a:xfrm>
                <a:off x="4178154" y="4187352"/>
                <a:ext cx="473665" cy="3796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ar-KW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⇒</m:t>
                      </m:r>
                    </m:oMath>
                  </m:oMathPara>
                </a14:m>
                <a:endParaRPr kumimoji="0" lang="ar-KW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itchFamily="66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مربع نص 2">
                <a:extLst>
                  <a:ext uri="{FF2B5EF4-FFF2-40B4-BE49-F238E27FC236}">
                    <a16:creationId xmlns:a16="http://schemas.microsoft.com/office/drawing/2014/main" id="{7BC2EC35-C62D-4999-947C-5CAF63FB8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154" y="4187352"/>
                <a:ext cx="473665" cy="37965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مربع نص 2">
                <a:extLst>
                  <a:ext uri="{FF2B5EF4-FFF2-40B4-BE49-F238E27FC236}">
                    <a16:creationId xmlns:a16="http://schemas.microsoft.com/office/drawing/2014/main" id="{BDCCAAEF-0BC2-4E1A-8E04-1825089BC98F}"/>
                  </a:ext>
                </a:extLst>
              </p:cNvPr>
              <p:cNvSpPr txBox="1"/>
              <p:nvPr/>
            </p:nvSpPr>
            <p:spPr>
              <a:xfrm>
                <a:off x="5522158" y="4195263"/>
                <a:ext cx="473665" cy="3796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ar-KW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⇒</m:t>
                      </m:r>
                    </m:oMath>
                  </m:oMathPara>
                </a14:m>
                <a:endParaRPr kumimoji="0" lang="ar-KW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itchFamily="66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مربع نص 2">
                <a:extLst>
                  <a:ext uri="{FF2B5EF4-FFF2-40B4-BE49-F238E27FC236}">
                    <a16:creationId xmlns:a16="http://schemas.microsoft.com/office/drawing/2014/main" id="{BDCCAAEF-0BC2-4E1A-8E04-1825089BC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158" y="4195263"/>
                <a:ext cx="473665" cy="37965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مربع نص 44">
            <a:extLst>
              <a:ext uri="{FF2B5EF4-FFF2-40B4-BE49-F238E27FC236}">
                <a16:creationId xmlns:a16="http://schemas.microsoft.com/office/drawing/2014/main" id="{F5BE847B-139D-4912-84E4-F0D8C73A8BF7}"/>
              </a:ext>
            </a:extLst>
          </p:cNvPr>
          <p:cNvSpPr txBox="1"/>
          <p:nvPr/>
        </p:nvSpPr>
        <p:spPr>
          <a:xfrm>
            <a:off x="6437586" y="4658924"/>
            <a:ext cx="20949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بالتعويض في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(2)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</a:t>
            </a:r>
          </a:p>
        </p:txBody>
      </p:sp>
      <p:grpSp>
        <p:nvGrpSpPr>
          <p:cNvPr id="46" name="Group 4">
            <a:extLst>
              <a:ext uri="{FF2B5EF4-FFF2-40B4-BE49-F238E27FC236}">
                <a16:creationId xmlns:a16="http://schemas.microsoft.com/office/drawing/2014/main" id="{B0FB7BE5-E363-4012-BB7F-A8BE03D28E85}"/>
              </a:ext>
            </a:extLst>
          </p:cNvPr>
          <p:cNvGrpSpPr>
            <a:grpSpLocks/>
          </p:cNvGrpSpPr>
          <p:nvPr/>
        </p:nvGrpSpPr>
        <p:grpSpPr bwMode="auto">
          <a:xfrm>
            <a:off x="38100" y="0"/>
            <a:ext cx="9072000" cy="6804000"/>
            <a:chOff x="0" y="0"/>
            <a:chExt cx="5760" cy="4320"/>
          </a:xfrm>
        </p:grpSpPr>
        <p:pic>
          <p:nvPicPr>
            <p:cNvPr id="47" name="Picture 5" descr="barrepointsrougesc&amp;e">
              <a:extLst>
                <a:ext uri="{FF2B5EF4-FFF2-40B4-BE49-F238E27FC236}">
                  <a16:creationId xmlns:a16="http://schemas.microsoft.com/office/drawing/2014/main" id="{13965BC5-5F72-4B38-8202-ECC886CCC13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6" descr="barrepointsrougesc&amp;e">
              <a:extLst>
                <a:ext uri="{FF2B5EF4-FFF2-40B4-BE49-F238E27FC236}">
                  <a16:creationId xmlns:a16="http://schemas.microsoft.com/office/drawing/2014/main" id="{2B6EF69E-BF99-4DE8-B7D0-CB1F15AB80C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7" descr="barrepointsrougesc&amp;e">
              <a:extLst>
                <a:ext uri="{FF2B5EF4-FFF2-40B4-BE49-F238E27FC236}">
                  <a16:creationId xmlns:a16="http://schemas.microsoft.com/office/drawing/2014/main" id="{CF2DE253-E52A-41AA-9DC2-CE194E8CE8D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8" descr="barrepointsrougesc&amp;e">
              <a:extLst>
                <a:ext uri="{FF2B5EF4-FFF2-40B4-BE49-F238E27FC236}">
                  <a16:creationId xmlns:a16="http://schemas.microsoft.com/office/drawing/2014/main" id="{EB6BCBD7-2F70-4BE4-8514-DA12D0C5978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2" name="صورة 51">
            <a:extLst>
              <a:ext uri="{FF2B5EF4-FFF2-40B4-BE49-F238E27FC236}">
                <a16:creationId xmlns:a16="http://schemas.microsoft.com/office/drawing/2014/main" id="{FA074A46-A351-48F3-8A1F-1198FB06903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067573" y="80228"/>
            <a:ext cx="3124428" cy="68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19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7" grpId="0"/>
      <p:bldP spid="21" grpId="0"/>
      <p:bldP spid="22" grpId="0"/>
      <p:bldP spid="24" grpId="0"/>
      <p:bldP spid="8" grpId="0"/>
      <p:bldP spid="27" grpId="0"/>
      <p:bldP spid="28" grpId="0"/>
      <p:bldP spid="29" grpId="0"/>
      <p:bldP spid="30" grpId="0"/>
      <p:bldP spid="23" grpId="0"/>
      <p:bldP spid="9" grpId="0"/>
      <p:bldP spid="32" grpId="0"/>
      <p:bldP spid="33" grpId="0"/>
      <p:bldP spid="34" grpId="0"/>
      <p:bldP spid="35" grpId="0"/>
      <p:bldP spid="31" grpId="0"/>
      <p:bldP spid="36" grpId="0" uiExpand="1" build="p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EF0E2C-C631-22AF-5DC2-68DB55BBA8DB}"/>
              </a:ext>
            </a:extLst>
          </p:cNvPr>
          <p:cNvSpPr txBox="1"/>
          <p:nvPr/>
        </p:nvSpPr>
        <p:spPr>
          <a:xfrm>
            <a:off x="5793553" y="102323"/>
            <a:ext cx="2545768" cy="369332"/>
          </a:xfrm>
          <a:prstGeom prst="rect">
            <a:avLst/>
          </a:prstGeom>
          <a:solidFill>
            <a:srgbClr val="FF0000"/>
          </a:solidFill>
          <a:ln w="190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(7-3)</a:t>
            </a:r>
            <a:r>
              <a:rPr kumimoji="0" lang="ar-KW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القطع الزائد ص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124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Rectangle: Rounded Corners 13">
            <a:extLst>
              <a:ext uri="{FF2B5EF4-FFF2-40B4-BE49-F238E27FC236}">
                <a16:creationId xmlns:a16="http://schemas.microsoft.com/office/drawing/2014/main" id="{540398EB-AF98-9F6F-9923-5D9E9E3BE0BC}"/>
              </a:ext>
            </a:extLst>
          </p:cNvPr>
          <p:cNvSpPr/>
          <p:nvPr/>
        </p:nvSpPr>
        <p:spPr>
          <a:xfrm>
            <a:off x="4724577" y="1277156"/>
            <a:ext cx="195942" cy="5580844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: Rounded Corners 61">
            <a:extLst>
              <a:ext uri="{FF2B5EF4-FFF2-40B4-BE49-F238E27FC236}">
                <a16:creationId xmlns:a16="http://schemas.microsoft.com/office/drawing/2014/main" id="{E697D23F-ACD4-CE01-0136-DF4570D69CE9}"/>
              </a:ext>
            </a:extLst>
          </p:cNvPr>
          <p:cNvSpPr/>
          <p:nvPr/>
        </p:nvSpPr>
        <p:spPr>
          <a:xfrm>
            <a:off x="2191602" y="1277156"/>
            <a:ext cx="2353926" cy="360000"/>
          </a:xfrm>
          <a:prstGeom prst="round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إحدى الرأسين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62">
                <a:extLst>
                  <a:ext uri="{FF2B5EF4-FFF2-40B4-BE49-F238E27FC236}">
                    <a16:creationId xmlns:a16="http://schemas.microsoft.com/office/drawing/2014/main" id="{87B636B9-0F9C-62C6-EF06-FBEE24E54525}"/>
                  </a:ext>
                </a:extLst>
              </p:cNvPr>
              <p:cNvSpPr/>
              <p:nvPr/>
            </p:nvSpPr>
            <p:spPr>
              <a:xfrm>
                <a:off x="568996" y="1282811"/>
                <a:ext cx="1564677" cy="360000"/>
              </a:xfrm>
              <a:prstGeom prst="roundRect">
                <a:avLst/>
              </a:prstGeom>
              <a:solidFill>
                <a:srgbClr val="00206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</m:t>
                          </m:r>
                        </m:e>
                        <m:sub>
                          <m: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( −</m:t>
                      </m:r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</m:t>
                      </m:r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, </m:t>
                      </m:r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ar-KW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: Rounded Corners 62">
                <a:extLst>
                  <a:ext uri="{FF2B5EF4-FFF2-40B4-BE49-F238E27FC236}">
                    <a16:creationId xmlns:a16="http://schemas.microsoft.com/office/drawing/2014/main" id="{87B636B9-0F9C-62C6-EF06-FBEE24E545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96" y="1282811"/>
                <a:ext cx="1564677" cy="3600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63">
                <a:extLst>
                  <a:ext uri="{FF2B5EF4-FFF2-40B4-BE49-F238E27FC236}">
                    <a16:creationId xmlns:a16="http://schemas.microsoft.com/office/drawing/2014/main" id="{EB0737DC-6DF5-3F29-7ACB-BD995A7808E6}"/>
                  </a:ext>
                </a:extLst>
              </p:cNvPr>
              <p:cNvSpPr/>
              <p:nvPr/>
            </p:nvSpPr>
            <p:spPr>
              <a:xfrm>
                <a:off x="568996" y="1702535"/>
                <a:ext cx="1564677" cy="360000"/>
              </a:xfrm>
              <a:prstGeom prst="roundRect">
                <a:avLst/>
              </a:prstGeom>
              <a:solidFill>
                <a:srgbClr val="00206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</m:t>
                          </m:r>
                        </m:e>
                        <m:sub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  <m:r>
                        <a:rPr kumimoji="0" lang="en-US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</m:t>
                      </m:r>
                      <m:r>
                        <a:rPr kumimoji="0" lang="en-US" sz="2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, </m:t>
                      </m:r>
                      <m:r>
                        <a:rPr kumimoji="0" lang="en-US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en-US" sz="2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ar-KW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: Rounded Corners 63">
                <a:extLst>
                  <a:ext uri="{FF2B5EF4-FFF2-40B4-BE49-F238E27FC236}">
                    <a16:creationId xmlns:a16="http://schemas.microsoft.com/office/drawing/2014/main" id="{EB0737DC-6DF5-3F29-7ACB-BD995A7808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96" y="1702535"/>
                <a:ext cx="1564677" cy="360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4">
            <a:extLst>
              <a:ext uri="{FF2B5EF4-FFF2-40B4-BE49-F238E27FC236}">
                <a16:creationId xmlns:a16="http://schemas.microsoft.com/office/drawing/2014/main" id="{531FC7B7-129E-1844-A9FD-710C531C11DF}"/>
              </a:ext>
            </a:extLst>
          </p:cNvPr>
          <p:cNvSpPr/>
          <p:nvPr/>
        </p:nvSpPr>
        <p:spPr>
          <a:xfrm>
            <a:off x="2191601" y="1704515"/>
            <a:ext cx="2353925" cy="360000"/>
          </a:xfrm>
          <a:prstGeom prst="round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الرأس الثانية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69">
                <a:extLst>
                  <a:ext uri="{FF2B5EF4-FFF2-40B4-BE49-F238E27FC236}">
                    <a16:creationId xmlns:a16="http://schemas.microsoft.com/office/drawing/2014/main" id="{374B915A-6D10-C200-122C-EC7ABD831492}"/>
                  </a:ext>
                </a:extLst>
              </p:cNvPr>
              <p:cNvSpPr/>
              <p:nvPr/>
            </p:nvSpPr>
            <p:spPr>
              <a:xfrm>
                <a:off x="568996" y="2135907"/>
                <a:ext cx="1564677" cy="360000"/>
              </a:xfrm>
              <a:prstGeom prst="roundRect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𝒂</m:t>
                      </m:r>
                      <m:r>
                        <a:rPr kumimoji="0" lang="en-US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  <m:r>
                        <a:rPr kumimoji="0" lang="en-US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</m:t>
                      </m:r>
                    </m:oMath>
                  </m:oMathPara>
                </a14:m>
                <a:endParaRPr kumimoji="0" lang="ar-KW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: Rounded Corners 69">
                <a:extLst>
                  <a:ext uri="{FF2B5EF4-FFF2-40B4-BE49-F238E27FC236}">
                    <a16:creationId xmlns:a16="http://schemas.microsoft.com/office/drawing/2014/main" id="{374B915A-6D10-C200-122C-EC7ABD8314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96" y="2135907"/>
                <a:ext cx="1564677" cy="360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70">
            <a:extLst>
              <a:ext uri="{FF2B5EF4-FFF2-40B4-BE49-F238E27FC236}">
                <a16:creationId xmlns:a16="http://schemas.microsoft.com/office/drawing/2014/main" id="{28E4F6D3-7D2F-4D93-5517-08390279BFE2}"/>
              </a:ext>
            </a:extLst>
          </p:cNvPr>
          <p:cNvSpPr/>
          <p:nvPr/>
        </p:nvSpPr>
        <p:spPr>
          <a:xfrm>
            <a:off x="568998" y="2619108"/>
            <a:ext cx="3960000" cy="360000"/>
          </a:xfrm>
          <a:prstGeom prst="round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الرأسان تقعان على محور </a:t>
            </a:r>
            <a:r>
              <a:rPr kumimoji="0" lang="ar-KW" sz="2000" b="1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السينات</a:t>
            </a:r>
          </a:p>
        </p:txBody>
      </p:sp>
      <p:sp>
        <p:nvSpPr>
          <p:cNvPr id="10" name="Rectangle: Rounded Corners 71">
            <a:extLst>
              <a:ext uri="{FF2B5EF4-FFF2-40B4-BE49-F238E27FC236}">
                <a16:creationId xmlns:a16="http://schemas.microsoft.com/office/drawing/2014/main" id="{3D85FD85-EAB2-133E-977A-B96889F0C113}"/>
              </a:ext>
            </a:extLst>
          </p:cNvPr>
          <p:cNvSpPr/>
          <p:nvPr/>
        </p:nvSpPr>
        <p:spPr>
          <a:xfrm>
            <a:off x="568997" y="3065204"/>
            <a:ext cx="3960000" cy="360000"/>
          </a:xfrm>
          <a:prstGeom prst="round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المحور القاطع ينطبق على محور </a:t>
            </a:r>
            <a:r>
              <a:rPr kumimoji="0" lang="ar-KW" sz="2000" b="1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السينات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72">
                <a:extLst>
                  <a:ext uri="{FF2B5EF4-FFF2-40B4-BE49-F238E27FC236}">
                    <a16:creationId xmlns:a16="http://schemas.microsoft.com/office/drawing/2014/main" id="{95D1BD84-6AA7-970D-B384-E27759E6636F}"/>
                  </a:ext>
                </a:extLst>
              </p:cNvPr>
              <p:cNvSpPr/>
              <p:nvPr/>
            </p:nvSpPr>
            <p:spPr>
              <a:xfrm>
                <a:off x="568996" y="3949923"/>
                <a:ext cx="3960000" cy="720000"/>
              </a:xfrm>
              <a:prstGeom prst="round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tlCol="1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p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0" lang="en-US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</m:t>
                              </m:r>
                            </m:e>
                            <m:sup>
                              <m:r>
                                <a:rPr kumimoji="0" lang="en-US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kumimoji="0" lang="en-US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𝒚</m:t>
                              </m:r>
                            </m:e>
                            <m:sup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𝒃</m:t>
                              </m:r>
                            </m:e>
                            <m:sup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kumimoji="0" lang="en-US" sz="20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ar-KW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: Rounded Corners 72">
                <a:extLst>
                  <a:ext uri="{FF2B5EF4-FFF2-40B4-BE49-F238E27FC236}">
                    <a16:creationId xmlns:a16="http://schemas.microsoft.com/office/drawing/2014/main" id="{95D1BD84-6AA7-970D-B384-E27759E663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96" y="3949923"/>
                <a:ext cx="3960000" cy="7200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73">
            <a:extLst>
              <a:ext uri="{FF2B5EF4-FFF2-40B4-BE49-F238E27FC236}">
                <a16:creationId xmlns:a16="http://schemas.microsoft.com/office/drawing/2014/main" id="{EE106F22-2A2C-81F1-557B-AF8612413EA0}"/>
              </a:ext>
            </a:extLst>
          </p:cNvPr>
          <p:cNvSpPr/>
          <p:nvPr/>
        </p:nvSpPr>
        <p:spPr>
          <a:xfrm>
            <a:off x="568997" y="3511122"/>
            <a:ext cx="3960000" cy="360000"/>
          </a:xfrm>
          <a:prstGeom prst="round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معادلة القطع الزائد هي</a:t>
            </a:r>
            <a:endParaRPr kumimoji="0" lang="ar-KW" sz="2000" b="1" i="0" u="sng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7FA9F6DE-D871-1054-1B89-FFD092FF98BF}"/>
              </a:ext>
            </a:extLst>
          </p:cNvPr>
          <p:cNvSpPr txBox="1"/>
          <p:nvPr/>
        </p:nvSpPr>
        <p:spPr>
          <a:xfrm>
            <a:off x="4573189" y="102323"/>
            <a:ext cx="1080000" cy="369332"/>
          </a:xfrm>
          <a:prstGeom prst="rect">
            <a:avLst/>
          </a:prstGeom>
          <a:solidFill>
            <a:srgbClr val="00B050"/>
          </a:solidFill>
          <a:ln w="190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مثال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3970BA9A-B7D1-361A-FF40-C2D6E33042E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2665" t="46984" r="11608" b="46044"/>
          <a:stretch/>
        </p:blipFill>
        <p:spPr>
          <a:xfrm>
            <a:off x="269106" y="591642"/>
            <a:ext cx="7333963" cy="6199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Rectangle: Rounded Corners 33">
            <a:extLst>
              <a:ext uri="{FF2B5EF4-FFF2-40B4-BE49-F238E27FC236}">
                <a16:creationId xmlns:a16="http://schemas.microsoft.com/office/drawing/2014/main" id="{E2426D16-DB50-52A0-B5A4-17243AED8E93}"/>
              </a:ext>
            </a:extLst>
          </p:cNvPr>
          <p:cNvSpPr/>
          <p:nvPr/>
        </p:nvSpPr>
        <p:spPr>
          <a:xfrm>
            <a:off x="1976372" y="4754795"/>
            <a:ext cx="2532975" cy="360000"/>
          </a:xfrm>
          <a:prstGeom prst="round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يمر القطع بالنقطة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: Rounded Corners 34">
                <a:extLst>
                  <a:ext uri="{FF2B5EF4-FFF2-40B4-BE49-F238E27FC236}">
                    <a16:creationId xmlns:a16="http://schemas.microsoft.com/office/drawing/2014/main" id="{70D98A08-1E15-C65A-9195-0D9590FCCD12}"/>
                  </a:ext>
                </a:extLst>
              </p:cNvPr>
              <p:cNvSpPr/>
              <p:nvPr/>
            </p:nvSpPr>
            <p:spPr>
              <a:xfrm>
                <a:off x="550444" y="4770370"/>
                <a:ext cx="1368000" cy="360000"/>
              </a:xfrm>
              <a:prstGeom prst="roundRect">
                <a:avLst/>
              </a:prstGeom>
              <a:solidFill>
                <a:srgbClr val="ED7D31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( </m:t>
                      </m:r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</m:t>
                      </m:r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, −</m:t>
                      </m:r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)</m:t>
                      </m:r>
                    </m:oMath>
                  </m:oMathPara>
                </a14:m>
                <a:endParaRPr kumimoji="0" lang="ar-KW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: Rounded Corners 34">
                <a:extLst>
                  <a:ext uri="{FF2B5EF4-FFF2-40B4-BE49-F238E27FC236}">
                    <a16:creationId xmlns:a16="http://schemas.microsoft.com/office/drawing/2014/main" id="{70D98A08-1E15-C65A-9195-0D9590FCCD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44" y="4770370"/>
                <a:ext cx="1368000" cy="3600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: Rounded Corners 35">
                <a:extLst>
                  <a:ext uri="{FF2B5EF4-FFF2-40B4-BE49-F238E27FC236}">
                    <a16:creationId xmlns:a16="http://schemas.microsoft.com/office/drawing/2014/main" id="{1D56801D-F9D6-C8BA-F548-9C840CB4D69A}"/>
                  </a:ext>
                </a:extLst>
              </p:cNvPr>
              <p:cNvSpPr/>
              <p:nvPr/>
            </p:nvSpPr>
            <p:spPr>
              <a:xfrm>
                <a:off x="568996" y="5182907"/>
                <a:ext cx="1368000" cy="360000"/>
              </a:xfrm>
              <a:prstGeom prst="roundRect">
                <a:avLst/>
              </a:prstGeom>
              <a:solidFill>
                <a:srgbClr val="ED7D31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𝒙</m:t>
                      </m:r>
                      <m:r>
                        <a:rPr kumimoji="0" lang="en-US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  <m:r>
                        <a:rPr kumimoji="0" lang="en-US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kumimoji="0" lang="ar-KW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: Rounded Corners 35">
                <a:extLst>
                  <a:ext uri="{FF2B5EF4-FFF2-40B4-BE49-F238E27FC236}">
                    <a16:creationId xmlns:a16="http://schemas.microsoft.com/office/drawing/2014/main" id="{1D56801D-F9D6-C8BA-F548-9C840CB4D6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96" y="5182907"/>
                <a:ext cx="1368000" cy="36000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: Rounded Corners 36">
                <a:extLst>
                  <a:ext uri="{FF2B5EF4-FFF2-40B4-BE49-F238E27FC236}">
                    <a16:creationId xmlns:a16="http://schemas.microsoft.com/office/drawing/2014/main" id="{3D2E0AAD-4096-5A61-3C83-A6683FB72230}"/>
                  </a:ext>
                </a:extLst>
              </p:cNvPr>
              <p:cNvSpPr/>
              <p:nvPr/>
            </p:nvSpPr>
            <p:spPr>
              <a:xfrm>
                <a:off x="2121600" y="5182907"/>
                <a:ext cx="1368000" cy="360000"/>
              </a:xfrm>
              <a:prstGeom prst="roundRect">
                <a:avLst/>
              </a:prstGeom>
              <a:solidFill>
                <a:srgbClr val="ED7D31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𝒚</m:t>
                      </m:r>
                      <m:r>
                        <a:rPr kumimoji="0" lang="en-US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=−</m:t>
                      </m:r>
                      <m:r>
                        <a:rPr kumimoji="0" lang="en-US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kumimoji="0" lang="ar-KW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: Rounded Corners 36">
                <a:extLst>
                  <a:ext uri="{FF2B5EF4-FFF2-40B4-BE49-F238E27FC236}">
                    <a16:creationId xmlns:a16="http://schemas.microsoft.com/office/drawing/2014/main" id="{3D2E0AAD-4096-5A61-3C83-A6683FB722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600" y="5182907"/>
                <a:ext cx="1368000" cy="36000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: Rounded Corners 37">
            <a:extLst>
              <a:ext uri="{FF2B5EF4-FFF2-40B4-BE49-F238E27FC236}">
                <a16:creationId xmlns:a16="http://schemas.microsoft.com/office/drawing/2014/main" id="{21CD12C4-F27B-5C8F-C241-2FB26DD7B2C9}"/>
              </a:ext>
            </a:extLst>
          </p:cNvPr>
          <p:cNvSpPr/>
          <p:nvPr/>
        </p:nvSpPr>
        <p:spPr>
          <a:xfrm>
            <a:off x="568995" y="5640738"/>
            <a:ext cx="3940351" cy="360000"/>
          </a:xfrm>
          <a:prstGeom prst="round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بالتعويض في معادلة القطع الناقص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: Rounded Corners 38">
                <a:extLst>
                  <a:ext uri="{FF2B5EF4-FFF2-40B4-BE49-F238E27FC236}">
                    <a16:creationId xmlns:a16="http://schemas.microsoft.com/office/drawing/2014/main" id="{0B255DC4-91C6-0DB9-D1C1-769324BAEE20}"/>
                  </a:ext>
                </a:extLst>
              </p:cNvPr>
              <p:cNvSpPr/>
              <p:nvPr/>
            </p:nvSpPr>
            <p:spPr>
              <a:xfrm>
                <a:off x="550444" y="6080370"/>
                <a:ext cx="3960000" cy="720000"/>
              </a:xfrm>
              <a:prstGeom prst="round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tlCol="1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𝟓</m:t>
                              </m:r>
                            </m:e>
                            <m:sup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0" lang="en-US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𝟒</m:t>
                              </m:r>
                            </m:e>
                            <m:sup>
                              <m:r>
                                <a:rPr kumimoji="0" lang="en-US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kumimoji="0" lang="en-US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(−</m:t>
                              </m:r>
                              <m:r>
                                <a:rPr kumimoji="0" lang="en-US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kumimoji="0" lang="en-US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0" lang="en-US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𝒃</m:t>
                              </m:r>
                            </m:e>
                            <m:sup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kumimoji="0" lang="en-US" sz="20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ar-KW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: Rounded Corners 38">
                <a:extLst>
                  <a:ext uri="{FF2B5EF4-FFF2-40B4-BE49-F238E27FC236}">
                    <a16:creationId xmlns:a16="http://schemas.microsoft.com/office/drawing/2014/main" id="{0B255DC4-91C6-0DB9-D1C1-769324BAEE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44" y="6080370"/>
                <a:ext cx="3960000" cy="72000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40">
                <a:extLst>
                  <a:ext uri="{FF2B5EF4-FFF2-40B4-BE49-F238E27FC236}">
                    <a16:creationId xmlns:a16="http://schemas.microsoft.com/office/drawing/2014/main" id="{F52AD85B-8371-A84E-16CA-1A5982D9ED01}"/>
                  </a:ext>
                </a:extLst>
              </p:cNvPr>
              <p:cNvSpPr/>
              <p:nvPr/>
            </p:nvSpPr>
            <p:spPr>
              <a:xfrm>
                <a:off x="5072857" y="1308309"/>
                <a:ext cx="2520000" cy="648000"/>
              </a:xfrm>
              <a:prstGeom prst="round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tlCol="1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𝟐𝟓</m:t>
                          </m:r>
                        </m:num>
                        <m:den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𝟏𝟔</m:t>
                          </m:r>
                        </m:den>
                      </m:f>
                      <m:r>
                        <a:rPr kumimoji="0" lang="en-US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𝒃</m:t>
                              </m:r>
                            </m:e>
                            <m:sup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kumimoji="0" lang="en-US" sz="20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ar-KW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: Rounded Corners 40">
                <a:extLst>
                  <a:ext uri="{FF2B5EF4-FFF2-40B4-BE49-F238E27FC236}">
                    <a16:creationId xmlns:a16="http://schemas.microsoft.com/office/drawing/2014/main" id="{F52AD85B-8371-A84E-16CA-1A5982D9ED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857" y="1308309"/>
                <a:ext cx="2520000" cy="648000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: Rounded Corners 41">
                <a:extLst>
                  <a:ext uri="{FF2B5EF4-FFF2-40B4-BE49-F238E27FC236}">
                    <a16:creationId xmlns:a16="http://schemas.microsoft.com/office/drawing/2014/main" id="{3F28845C-91CA-8073-8673-0BC06AC11D52}"/>
                  </a:ext>
                </a:extLst>
              </p:cNvPr>
              <p:cNvSpPr/>
              <p:nvPr/>
            </p:nvSpPr>
            <p:spPr>
              <a:xfrm>
                <a:off x="5088325" y="2028218"/>
                <a:ext cx="2514744" cy="648000"/>
              </a:xfrm>
              <a:prstGeom prst="round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tlCol="1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𝟐𝟓</m:t>
                          </m:r>
                        </m:num>
                        <m:den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𝟏𝟔</m:t>
                          </m:r>
                        </m:den>
                      </m:f>
                      <m:r>
                        <a:rPr kumimoji="0" lang="en-US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en-US" sz="20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𝒃</m:t>
                              </m:r>
                            </m:e>
                            <m:sup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ar-KW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: Rounded Corners 41">
                <a:extLst>
                  <a:ext uri="{FF2B5EF4-FFF2-40B4-BE49-F238E27FC236}">
                    <a16:creationId xmlns:a16="http://schemas.microsoft.com/office/drawing/2014/main" id="{3F28845C-91CA-8073-8673-0BC06AC11D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325" y="2028218"/>
                <a:ext cx="2514744" cy="648000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42">
                <a:extLst>
                  <a:ext uri="{FF2B5EF4-FFF2-40B4-BE49-F238E27FC236}">
                    <a16:creationId xmlns:a16="http://schemas.microsoft.com/office/drawing/2014/main" id="{6E901CE6-8D49-0506-6D15-0DA77397DBF0}"/>
                  </a:ext>
                </a:extLst>
              </p:cNvPr>
              <p:cNvSpPr/>
              <p:nvPr/>
            </p:nvSpPr>
            <p:spPr>
              <a:xfrm>
                <a:off x="5113189" y="2743012"/>
                <a:ext cx="2479668" cy="648000"/>
              </a:xfrm>
              <a:prstGeom prst="round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tlCol="1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𝟗</m:t>
                          </m:r>
                        </m:num>
                        <m:den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𝟏𝟔</m:t>
                          </m:r>
                        </m:den>
                      </m:f>
                      <m:r>
                        <a:rPr kumimoji="0" lang="en-US" sz="2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0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𝒃</m:t>
                              </m:r>
                            </m:e>
                            <m:sup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ar-KW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: Rounded Corners 42">
                <a:extLst>
                  <a:ext uri="{FF2B5EF4-FFF2-40B4-BE49-F238E27FC236}">
                    <a16:creationId xmlns:a16="http://schemas.microsoft.com/office/drawing/2014/main" id="{6E901CE6-8D49-0506-6D15-0DA77397DB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189" y="2743012"/>
                <a:ext cx="2479668" cy="648000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: Rounded Corners 43">
                <a:extLst>
                  <a:ext uri="{FF2B5EF4-FFF2-40B4-BE49-F238E27FC236}">
                    <a16:creationId xmlns:a16="http://schemas.microsoft.com/office/drawing/2014/main" id="{A67CB2F5-1D01-D994-2100-3278D51CA69B}"/>
                  </a:ext>
                </a:extLst>
              </p:cNvPr>
              <p:cNvSpPr/>
              <p:nvPr/>
            </p:nvSpPr>
            <p:spPr>
              <a:xfrm>
                <a:off x="5122240" y="3443911"/>
                <a:ext cx="2470617" cy="648000"/>
              </a:xfrm>
              <a:prstGeom prst="round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tlCol="1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</m:e>
                        <m:sup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2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0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𝟔𝟒</m:t>
                          </m:r>
                        </m:num>
                        <m:den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kumimoji="0" lang="ar-KW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: Rounded Corners 43">
                <a:extLst>
                  <a:ext uri="{FF2B5EF4-FFF2-40B4-BE49-F238E27FC236}">
                    <a16:creationId xmlns:a16="http://schemas.microsoft.com/office/drawing/2014/main" id="{A67CB2F5-1D01-D994-2100-3278D51CA6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240" y="3443911"/>
                <a:ext cx="2470617" cy="648000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: Rounded Corners 44">
            <a:extLst>
              <a:ext uri="{FF2B5EF4-FFF2-40B4-BE49-F238E27FC236}">
                <a16:creationId xmlns:a16="http://schemas.microsoft.com/office/drawing/2014/main" id="{7C45EA75-373C-C58A-A793-1DB5D6045834}"/>
              </a:ext>
            </a:extLst>
          </p:cNvPr>
          <p:cNvSpPr/>
          <p:nvPr/>
        </p:nvSpPr>
        <p:spPr>
          <a:xfrm>
            <a:off x="5134652" y="4179571"/>
            <a:ext cx="2458205" cy="360000"/>
          </a:xfrm>
          <a:prstGeom prst="round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معادلة القطع الزائد هي</a:t>
            </a:r>
            <a:endParaRPr kumimoji="0" lang="ar-KW" sz="2000" b="1" i="0" u="sng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: Rounded Corners 45">
                <a:extLst>
                  <a:ext uri="{FF2B5EF4-FFF2-40B4-BE49-F238E27FC236}">
                    <a16:creationId xmlns:a16="http://schemas.microsoft.com/office/drawing/2014/main" id="{29ED5692-88E7-35D7-26EA-DF124890BE8A}"/>
                  </a:ext>
                </a:extLst>
              </p:cNvPr>
              <p:cNvSpPr/>
              <p:nvPr/>
            </p:nvSpPr>
            <p:spPr>
              <a:xfrm>
                <a:off x="5122240" y="4609939"/>
                <a:ext cx="2470617" cy="864000"/>
              </a:xfrm>
              <a:prstGeom prst="round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tlCol="1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p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𝟐𝟓</m:t>
                          </m:r>
                        </m:den>
                      </m:f>
                      <m:r>
                        <a:rPr kumimoji="0" lang="en-US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𝒚</m:t>
                              </m:r>
                            </m:e>
                            <m:sup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kumimoji="0" lang="en-US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𝟔𝟒</m:t>
                              </m:r>
                            </m:num>
                            <m:den>
                              <m:r>
                                <a:rPr kumimoji="0" lang="en-US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𝟗</m:t>
                              </m:r>
                            </m:den>
                          </m:f>
                        </m:den>
                      </m:f>
                      <m:r>
                        <a:rPr kumimoji="0" lang="en-US" sz="20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ar-KW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: Rounded Corners 45">
                <a:extLst>
                  <a:ext uri="{FF2B5EF4-FFF2-40B4-BE49-F238E27FC236}">
                    <a16:creationId xmlns:a16="http://schemas.microsoft.com/office/drawing/2014/main" id="{29ED5692-88E7-35D7-26EA-DF124890BE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240" y="4609939"/>
                <a:ext cx="2470617" cy="864000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: Rounded Corners 46">
                <a:extLst>
                  <a:ext uri="{FF2B5EF4-FFF2-40B4-BE49-F238E27FC236}">
                    <a16:creationId xmlns:a16="http://schemas.microsoft.com/office/drawing/2014/main" id="{D4858E52-99B4-457D-5321-2C60F94BE894}"/>
                  </a:ext>
                </a:extLst>
              </p:cNvPr>
              <p:cNvSpPr/>
              <p:nvPr/>
            </p:nvSpPr>
            <p:spPr>
              <a:xfrm>
                <a:off x="5134652" y="5542907"/>
                <a:ext cx="2470617" cy="648000"/>
              </a:xfrm>
              <a:prstGeom prst="round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tlCol="1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p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𝟐𝟓</m:t>
                          </m:r>
                        </m:den>
                      </m:f>
                      <m:r>
                        <a:rPr kumimoji="0" lang="en-US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𝟗</m:t>
                              </m:r>
                              <m:r>
                                <a:rPr kumimoji="0" lang="en-US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𝒚</m:t>
                              </m:r>
                            </m:e>
                            <m:sup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𝟔𝟒</m:t>
                          </m:r>
                        </m:den>
                      </m:f>
                      <m:r>
                        <a:rPr kumimoji="0" lang="en-US" sz="20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ar-KW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: Rounded Corners 46">
                <a:extLst>
                  <a:ext uri="{FF2B5EF4-FFF2-40B4-BE49-F238E27FC236}">
                    <a16:creationId xmlns:a16="http://schemas.microsoft.com/office/drawing/2014/main" id="{D4858E52-99B4-457D-5321-2C60F94BE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652" y="5542907"/>
                <a:ext cx="2470617" cy="648000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صورة 27">
            <a:extLst>
              <a:ext uri="{FF2B5EF4-FFF2-40B4-BE49-F238E27FC236}">
                <a16:creationId xmlns:a16="http://schemas.microsoft.com/office/drawing/2014/main" id="{97EFF85C-DECE-B445-62AB-5FE1D1663EF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306663" y="-83315"/>
            <a:ext cx="3852679" cy="702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25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DD4A27-2945-BC60-7F83-2DB1DF10D675}"/>
              </a:ext>
            </a:extLst>
          </p:cNvPr>
          <p:cNvSpPr txBox="1"/>
          <p:nvPr/>
        </p:nvSpPr>
        <p:spPr>
          <a:xfrm>
            <a:off x="5226022" y="29690"/>
            <a:ext cx="2545768" cy="369332"/>
          </a:xfrm>
          <a:prstGeom prst="rect">
            <a:avLst/>
          </a:prstGeom>
          <a:solidFill>
            <a:srgbClr val="FF0000"/>
          </a:solidFill>
          <a:ln w="190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(7-3)</a:t>
            </a:r>
            <a:r>
              <a:rPr kumimoji="0" lang="ar-KW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القطع الزائد ص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124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Rectangle: Rounded Corners 13">
            <a:extLst>
              <a:ext uri="{FF2B5EF4-FFF2-40B4-BE49-F238E27FC236}">
                <a16:creationId xmlns:a16="http://schemas.microsoft.com/office/drawing/2014/main" id="{9A184E3B-4DD3-66DD-E973-3F71C422AA74}"/>
              </a:ext>
            </a:extLst>
          </p:cNvPr>
          <p:cNvSpPr/>
          <p:nvPr/>
        </p:nvSpPr>
        <p:spPr>
          <a:xfrm>
            <a:off x="4876799" y="1019081"/>
            <a:ext cx="195942" cy="5580844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: Rounded Corners 61">
            <a:extLst>
              <a:ext uri="{FF2B5EF4-FFF2-40B4-BE49-F238E27FC236}">
                <a16:creationId xmlns:a16="http://schemas.microsoft.com/office/drawing/2014/main" id="{4B829D6B-879C-CBC2-9EEC-332A2876806E}"/>
              </a:ext>
            </a:extLst>
          </p:cNvPr>
          <p:cNvSpPr/>
          <p:nvPr/>
        </p:nvSpPr>
        <p:spPr>
          <a:xfrm>
            <a:off x="2343824" y="979892"/>
            <a:ext cx="2353926" cy="396000"/>
          </a:xfrm>
          <a:prstGeom prst="round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إحدى الرأسين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62">
                <a:extLst>
                  <a:ext uri="{FF2B5EF4-FFF2-40B4-BE49-F238E27FC236}">
                    <a16:creationId xmlns:a16="http://schemas.microsoft.com/office/drawing/2014/main" id="{F3613363-7559-52B1-FA07-678F41A7235D}"/>
                  </a:ext>
                </a:extLst>
              </p:cNvPr>
              <p:cNvSpPr/>
              <p:nvPr/>
            </p:nvSpPr>
            <p:spPr>
              <a:xfrm>
                <a:off x="721218" y="985547"/>
                <a:ext cx="1564677" cy="396000"/>
              </a:xfrm>
              <a:prstGeom prst="roundRect">
                <a:avLst/>
              </a:prstGeom>
              <a:solidFill>
                <a:srgbClr val="00206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𝑭</m:t>
                          </m:r>
                        </m:e>
                        <m:sub>
                          <m: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sz="1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( </m:t>
                      </m:r>
                      <m:r>
                        <a:rPr kumimoji="0" lang="en-US" sz="1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en-US" sz="1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f>
                        <m:fPr>
                          <m:ctrlP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  <m:r>
                        <a:rPr kumimoji="0" lang="en-US" sz="1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ar-KW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: Rounded Corners 62">
                <a:extLst>
                  <a:ext uri="{FF2B5EF4-FFF2-40B4-BE49-F238E27FC236}">
                    <a16:creationId xmlns:a16="http://schemas.microsoft.com/office/drawing/2014/main" id="{F3613363-7559-52B1-FA07-678F41A723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18" y="985547"/>
                <a:ext cx="1564677" cy="3960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63">
                <a:extLst>
                  <a:ext uri="{FF2B5EF4-FFF2-40B4-BE49-F238E27FC236}">
                    <a16:creationId xmlns:a16="http://schemas.microsoft.com/office/drawing/2014/main" id="{12FFC4A3-2AFA-9938-2D40-6AEF4FA6258D}"/>
                  </a:ext>
                </a:extLst>
              </p:cNvPr>
              <p:cNvSpPr/>
              <p:nvPr/>
            </p:nvSpPr>
            <p:spPr>
              <a:xfrm>
                <a:off x="721218" y="1418334"/>
                <a:ext cx="1564677" cy="396000"/>
              </a:xfrm>
              <a:prstGeom prst="roundRect">
                <a:avLst/>
              </a:prstGeom>
              <a:solidFill>
                <a:srgbClr val="00206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𝑭</m:t>
                          </m:r>
                        </m:e>
                        <m:sub>
                          <m: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  <m:r>
                        <a:rPr kumimoji="0" lang="en-US" sz="14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( </m:t>
                      </m:r>
                      <m:r>
                        <a:rPr kumimoji="0" lang="en-US" sz="14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en-US" sz="14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−</m:t>
                      </m:r>
                      <m:f>
                        <m:fPr>
                          <m:ctrlPr>
                            <a:rPr kumimoji="0" lang="en-US" sz="14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14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  <m:r>
                        <a:rPr kumimoji="0" lang="en-US" sz="14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ar-KW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: Rounded Corners 63">
                <a:extLst>
                  <a:ext uri="{FF2B5EF4-FFF2-40B4-BE49-F238E27FC236}">
                    <a16:creationId xmlns:a16="http://schemas.microsoft.com/office/drawing/2014/main" id="{12FFC4A3-2AFA-9938-2D40-6AEF4FA625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18" y="1418334"/>
                <a:ext cx="1564677" cy="396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4">
            <a:extLst>
              <a:ext uri="{FF2B5EF4-FFF2-40B4-BE49-F238E27FC236}">
                <a16:creationId xmlns:a16="http://schemas.microsoft.com/office/drawing/2014/main" id="{9BA2790F-7426-D860-2D78-21B9D7780763}"/>
              </a:ext>
            </a:extLst>
          </p:cNvPr>
          <p:cNvSpPr/>
          <p:nvPr/>
        </p:nvSpPr>
        <p:spPr>
          <a:xfrm>
            <a:off x="2343823" y="1446440"/>
            <a:ext cx="2353925" cy="396000"/>
          </a:xfrm>
          <a:prstGeom prst="round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الرأس الثانية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69">
                <a:extLst>
                  <a:ext uri="{FF2B5EF4-FFF2-40B4-BE49-F238E27FC236}">
                    <a16:creationId xmlns:a16="http://schemas.microsoft.com/office/drawing/2014/main" id="{4A46343A-AA14-4A0D-8B7C-441A2BEC6610}"/>
                  </a:ext>
                </a:extLst>
              </p:cNvPr>
              <p:cNvSpPr/>
              <p:nvPr/>
            </p:nvSpPr>
            <p:spPr>
              <a:xfrm>
                <a:off x="721218" y="1877832"/>
                <a:ext cx="1564677" cy="396000"/>
              </a:xfrm>
              <a:prstGeom prst="roundRect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𝒂</m:t>
                      </m:r>
                      <m:r>
                        <a:rPr kumimoji="0" lang="en-US" sz="1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ar-KW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: Rounded Corners 69">
                <a:extLst>
                  <a:ext uri="{FF2B5EF4-FFF2-40B4-BE49-F238E27FC236}">
                    <a16:creationId xmlns:a16="http://schemas.microsoft.com/office/drawing/2014/main" id="{4A46343A-AA14-4A0D-8B7C-441A2BEC66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18" y="1877832"/>
                <a:ext cx="1564677" cy="396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70">
            <a:extLst>
              <a:ext uri="{FF2B5EF4-FFF2-40B4-BE49-F238E27FC236}">
                <a16:creationId xmlns:a16="http://schemas.microsoft.com/office/drawing/2014/main" id="{B3C8E300-D3C4-BA7D-E628-FB5C283BA3D6}"/>
              </a:ext>
            </a:extLst>
          </p:cNvPr>
          <p:cNvSpPr/>
          <p:nvPr/>
        </p:nvSpPr>
        <p:spPr>
          <a:xfrm>
            <a:off x="721220" y="2361033"/>
            <a:ext cx="3960000" cy="360000"/>
          </a:xfrm>
          <a:prstGeom prst="round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الرأسان تقعان على محور </a:t>
            </a:r>
            <a:r>
              <a:rPr kumimoji="0" lang="ar-KW" sz="2000" b="1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الصادات</a:t>
            </a:r>
          </a:p>
        </p:txBody>
      </p:sp>
      <p:sp>
        <p:nvSpPr>
          <p:cNvPr id="10" name="Rectangle: Rounded Corners 71">
            <a:extLst>
              <a:ext uri="{FF2B5EF4-FFF2-40B4-BE49-F238E27FC236}">
                <a16:creationId xmlns:a16="http://schemas.microsoft.com/office/drawing/2014/main" id="{EE8CF4B1-D4BF-B83C-B0EA-13EDA26B4FC9}"/>
              </a:ext>
            </a:extLst>
          </p:cNvPr>
          <p:cNvSpPr/>
          <p:nvPr/>
        </p:nvSpPr>
        <p:spPr>
          <a:xfrm>
            <a:off x="721219" y="2807129"/>
            <a:ext cx="3960000" cy="360000"/>
          </a:xfrm>
          <a:prstGeom prst="round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المحور القاطع ينطبق على محور </a:t>
            </a:r>
            <a:r>
              <a:rPr kumimoji="0" lang="ar-KW" sz="2000" b="1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الصادات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72">
                <a:extLst>
                  <a:ext uri="{FF2B5EF4-FFF2-40B4-BE49-F238E27FC236}">
                    <a16:creationId xmlns:a16="http://schemas.microsoft.com/office/drawing/2014/main" id="{02356F6C-E775-4804-8B61-3352A5E3078D}"/>
                  </a:ext>
                </a:extLst>
              </p:cNvPr>
              <p:cNvSpPr/>
              <p:nvPr/>
            </p:nvSpPr>
            <p:spPr>
              <a:xfrm>
                <a:off x="721218" y="3691848"/>
                <a:ext cx="3960000" cy="720000"/>
              </a:xfrm>
              <a:prstGeom prst="round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tlCol="1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𝒚</m:t>
                              </m:r>
                            </m:e>
                            <m:sup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0" lang="en-US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</m:t>
                              </m:r>
                            </m:e>
                            <m:sup>
                              <m:r>
                                <a:rPr kumimoji="0" lang="en-US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kumimoji="0" lang="en-US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p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𝒃</m:t>
                              </m:r>
                            </m:e>
                            <m:sup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kumimoji="0" lang="en-US" sz="20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ar-KW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: Rounded Corners 72">
                <a:extLst>
                  <a:ext uri="{FF2B5EF4-FFF2-40B4-BE49-F238E27FC236}">
                    <a16:creationId xmlns:a16="http://schemas.microsoft.com/office/drawing/2014/main" id="{02356F6C-E775-4804-8B61-3352A5E307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18" y="3691848"/>
                <a:ext cx="3960000" cy="7200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73">
            <a:extLst>
              <a:ext uri="{FF2B5EF4-FFF2-40B4-BE49-F238E27FC236}">
                <a16:creationId xmlns:a16="http://schemas.microsoft.com/office/drawing/2014/main" id="{CC1E919A-429D-F801-BE29-A03BB91F6D62}"/>
              </a:ext>
            </a:extLst>
          </p:cNvPr>
          <p:cNvSpPr/>
          <p:nvPr/>
        </p:nvSpPr>
        <p:spPr>
          <a:xfrm>
            <a:off x="721219" y="3253047"/>
            <a:ext cx="3960000" cy="360000"/>
          </a:xfrm>
          <a:prstGeom prst="round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معادلة القطع الزائد هي</a:t>
            </a:r>
            <a:endParaRPr kumimoji="0" lang="ar-KW" sz="2000" b="1" i="0" u="sng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: Rounded Corners 33">
            <a:extLst>
              <a:ext uri="{FF2B5EF4-FFF2-40B4-BE49-F238E27FC236}">
                <a16:creationId xmlns:a16="http://schemas.microsoft.com/office/drawing/2014/main" id="{18C4C37F-DA6B-4DDA-A22E-3D6C3F1C5BC5}"/>
              </a:ext>
            </a:extLst>
          </p:cNvPr>
          <p:cNvSpPr/>
          <p:nvPr/>
        </p:nvSpPr>
        <p:spPr>
          <a:xfrm>
            <a:off x="2128594" y="4496720"/>
            <a:ext cx="2532975" cy="396000"/>
          </a:xfrm>
          <a:prstGeom prst="round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يمر القطع بالنقطة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34">
                <a:extLst>
                  <a:ext uri="{FF2B5EF4-FFF2-40B4-BE49-F238E27FC236}">
                    <a16:creationId xmlns:a16="http://schemas.microsoft.com/office/drawing/2014/main" id="{C29B5F25-2C9E-CCA1-8C65-B03FCFC2C2DC}"/>
                  </a:ext>
                </a:extLst>
              </p:cNvPr>
              <p:cNvSpPr/>
              <p:nvPr/>
            </p:nvSpPr>
            <p:spPr>
              <a:xfrm>
                <a:off x="715729" y="4512295"/>
                <a:ext cx="1368000" cy="396000"/>
              </a:xfrm>
              <a:prstGeom prst="roundRect">
                <a:avLst/>
              </a:prstGeom>
              <a:solidFill>
                <a:srgbClr val="ED7D31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( −</m:t>
                      </m:r>
                      <m:rad>
                        <m:radPr>
                          <m:degHide m:val="on"/>
                          <m:ctrlP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</m:rad>
                      <m:r>
                        <a:rPr kumimoji="0" lang="en-US" sz="1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, −</m:t>
                      </m:r>
                      <m:f>
                        <m:fPr>
                          <m:ctrlP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  <m:r>
                        <a:rPr kumimoji="0" lang="en-US" sz="1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)</m:t>
                      </m:r>
                    </m:oMath>
                  </m:oMathPara>
                </a14:m>
                <a:endParaRPr kumimoji="0" lang="ar-KW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: Rounded Corners 34">
                <a:extLst>
                  <a:ext uri="{FF2B5EF4-FFF2-40B4-BE49-F238E27FC236}">
                    <a16:creationId xmlns:a16="http://schemas.microsoft.com/office/drawing/2014/main" id="{C29B5F25-2C9E-CCA1-8C65-B03FCFC2C2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29" y="4512295"/>
                <a:ext cx="1368000" cy="3960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35">
                <a:extLst>
                  <a:ext uri="{FF2B5EF4-FFF2-40B4-BE49-F238E27FC236}">
                    <a16:creationId xmlns:a16="http://schemas.microsoft.com/office/drawing/2014/main" id="{AE8C555C-C09F-1E74-764B-364F563987BD}"/>
                  </a:ext>
                </a:extLst>
              </p:cNvPr>
              <p:cNvSpPr/>
              <p:nvPr/>
            </p:nvSpPr>
            <p:spPr>
              <a:xfrm>
                <a:off x="721218" y="4950958"/>
                <a:ext cx="1368000" cy="396000"/>
              </a:xfrm>
              <a:prstGeom prst="roundRect">
                <a:avLst/>
              </a:prstGeom>
              <a:solidFill>
                <a:srgbClr val="ED7D31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𝒙</m:t>
                      </m:r>
                      <m:r>
                        <a:rPr kumimoji="0" lang="en-US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kumimoji="0" lang="ar-KW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: Rounded Corners 35">
                <a:extLst>
                  <a:ext uri="{FF2B5EF4-FFF2-40B4-BE49-F238E27FC236}">
                    <a16:creationId xmlns:a16="http://schemas.microsoft.com/office/drawing/2014/main" id="{AE8C555C-C09F-1E74-764B-364F563987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18" y="4950958"/>
                <a:ext cx="1368000" cy="39600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: Rounded Corners 36">
                <a:extLst>
                  <a:ext uri="{FF2B5EF4-FFF2-40B4-BE49-F238E27FC236}">
                    <a16:creationId xmlns:a16="http://schemas.microsoft.com/office/drawing/2014/main" id="{38DD7D7E-69A2-D26B-4A3F-629526B2B38D}"/>
                  </a:ext>
                </a:extLst>
              </p:cNvPr>
              <p:cNvSpPr/>
              <p:nvPr/>
            </p:nvSpPr>
            <p:spPr>
              <a:xfrm>
                <a:off x="2273822" y="4950958"/>
                <a:ext cx="1368000" cy="396000"/>
              </a:xfrm>
              <a:prstGeom prst="roundRect">
                <a:avLst/>
              </a:prstGeom>
              <a:solidFill>
                <a:srgbClr val="ED7D31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𝒚</m:t>
                      </m:r>
                      <m:r>
                        <a:rPr kumimoji="0" lang="en-US" sz="1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ar-KW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: Rounded Corners 36">
                <a:extLst>
                  <a:ext uri="{FF2B5EF4-FFF2-40B4-BE49-F238E27FC236}">
                    <a16:creationId xmlns:a16="http://schemas.microsoft.com/office/drawing/2014/main" id="{38DD7D7E-69A2-D26B-4A3F-629526B2B3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822" y="4950958"/>
                <a:ext cx="1368000" cy="3960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: Rounded Corners 37">
            <a:extLst>
              <a:ext uri="{FF2B5EF4-FFF2-40B4-BE49-F238E27FC236}">
                <a16:creationId xmlns:a16="http://schemas.microsoft.com/office/drawing/2014/main" id="{AB8A3945-3F39-57DA-D6CE-64AE2ABBBAE6}"/>
              </a:ext>
            </a:extLst>
          </p:cNvPr>
          <p:cNvSpPr/>
          <p:nvPr/>
        </p:nvSpPr>
        <p:spPr>
          <a:xfrm>
            <a:off x="721217" y="5408789"/>
            <a:ext cx="3940351" cy="360000"/>
          </a:xfrm>
          <a:prstGeom prst="round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بالتعويض في معادلة القطع الناقص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: Rounded Corners 38">
                <a:extLst>
                  <a:ext uri="{FF2B5EF4-FFF2-40B4-BE49-F238E27FC236}">
                    <a16:creationId xmlns:a16="http://schemas.microsoft.com/office/drawing/2014/main" id="{71980695-8463-0797-C58D-EB02E1BF4E28}"/>
                  </a:ext>
                </a:extLst>
              </p:cNvPr>
              <p:cNvSpPr/>
              <p:nvPr/>
            </p:nvSpPr>
            <p:spPr>
              <a:xfrm>
                <a:off x="702666" y="5874547"/>
                <a:ext cx="3960000" cy="825010"/>
              </a:xfrm>
              <a:prstGeom prst="round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tlCol="1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1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16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6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</m:t>
                              </m:r>
                              <m:r>
                                <a:rPr kumimoji="0" lang="en-US" sz="16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(−</m:t>
                              </m:r>
                              <m:f>
                                <m:fPr>
                                  <m:ctrlPr>
                                    <a:rPr kumimoji="0" lang="en-US" sz="16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>
                                          <a:lumMod val="95000"/>
                                          <a:lumOff val="5000"/>
                                        </a:prst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6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>
                                          <a:lumMod val="95000"/>
                                          <a:lumOff val="5000"/>
                                        </a:prst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kumimoji="0" lang="en-US" sz="16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>
                                          <a:lumMod val="95000"/>
                                          <a:lumOff val="5000"/>
                                        </a:prst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kumimoji="0" lang="en-US" sz="16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n-US" sz="16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sz="1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 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16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6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kumimoji="0" lang="en-US" sz="16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>
                                          <a:lumMod val="95000"/>
                                          <a:lumOff val="5000"/>
                                        </a:prst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6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>
                                          <a:lumMod val="95000"/>
                                          <a:lumOff val="5000"/>
                                        </a:prst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kumimoji="0" lang="en-US" sz="16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>
                                          <a:lumMod val="95000"/>
                                          <a:lumOff val="5000"/>
                                        </a:prst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kumimoji="0" lang="en-US" sz="16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n-US" sz="16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kumimoji="0" lang="en-US" sz="16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1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16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6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(−</m:t>
                              </m:r>
                              <m:rad>
                                <m:radPr>
                                  <m:degHide m:val="on"/>
                                  <m:ctrlPr>
                                    <a:rPr kumimoji="0" lang="en-US" sz="16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>
                                          <a:lumMod val="95000"/>
                                          <a:lumOff val="5000"/>
                                        </a:prst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US" sz="16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>
                                          <a:lumMod val="95000"/>
                                          <a:lumOff val="5000"/>
                                        </a:prst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kumimoji="0" lang="en-US" sz="16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n-US" sz="16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0" lang="en-US" sz="16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6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𝒃</m:t>
                              </m:r>
                            </m:e>
                            <m:sup>
                              <m:r>
                                <a:rPr kumimoji="0" lang="en-US" sz="16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ar-KW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: Rounded Corners 38">
                <a:extLst>
                  <a:ext uri="{FF2B5EF4-FFF2-40B4-BE49-F238E27FC236}">
                    <a16:creationId xmlns:a16="http://schemas.microsoft.com/office/drawing/2014/main" id="{71980695-8463-0797-C58D-EB02E1BF4E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666" y="5874547"/>
                <a:ext cx="3960000" cy="82501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39">
                <a:extLst>
                  <a:ext uri="{FF2B5EF4-FFF2-40B4-BE49-F238E27FC236}">
                    <a16:creationId xmlns:a16="http://schemas.microsoft.com/office/drawing/2014/main" id="{84E853D3-11D4-7B1B-4AAD-91E2BE09C8A1}"/>
                  </a:ext>
                </a:extLst>
              </p:cNvPr>
              <p:cNvSpPr/>
              <p:nvPr/>
            </p:nvSpPr>
            <p:spPr>
              <a:xfrm>
                <a:off x="5282687" y="895620"/>
                <a:ext cx="2520000" cy="846258"/>
              </a:xfrm>
              <a:prstGeom prst="round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tlCol="1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1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  </m:t>
                          </m:r>
                          <m:f>
                            <m:fPr>
                              <m:ctrlPr>
                                <a:rPr kumimoji="0" lang="en-US" sz="16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6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𝟐𝟓</m:t>
                              </m:r>
                            </m:num>
                            <m:den>
                              <m:r>
                                <a:rPr kumimoji="0" lang="en-US" sz="16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𝟒</m:t>
                              </m:r>
                            </m:den>
                          </m:f>
                          <m:r>
                            <a:rPr kumimoji="0" lang="en-US" sz="1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  </m:t>
                          </m:r>
                        </m:num>
                        <m:den>
                          <m:f>
                            <m:fPr>
                              <m:ctrlPr>
                                <a:rPr kumimoji="0" lang="en-US" sz="16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6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𝟐𝟓</m:t>
                              </m:r>
                            </m:num>
                            <m:den>
                              <m:r>
                                <a:rPr kumimoji="0" lang="en-US" sz="16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𝟏𝟔</m:t>
                              </m:r>
                            </m:den>
                          </m:f>
                        </m:den>
                      </m:f>
                      <m:r>
                        <a:rPr kumimoji="0" lang="en-US" sz="16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1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16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6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𝒃</m:t>
                              </m:r>
                            </m:e>
                            <m:sup>
                              <m:r>
                                <a:rPr kumimoji="0" lang="en-US" sz="16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ar-KW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: Rounded Corners 39">
                <a:extLst>
                  <a:ext uri="{FF2B5EF4-FFF2-40B4-BE49-F238E27FC236}">
                    <a16:creationId xmlns:a16="http://schemas.microsoft.com/office/drawing/2014/main" id="{84E853D3-11D4-7B1B-4AAD-91E2BE09C8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687" y="895620"/>
                <a:ext cx="2520000" cy="846258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: Rounded Corners 40">
                <a:extLst>
                  <a:ext uri="{FF2B5EF4-FFF2-40B4-BE49-F238E27FC236}">
                    <a16:creationId xmlns:a16="http://schemas.microsoft.com/office/drawing/2014/main" id="{2D21F0E4-6F71-7421-7030-818B7F54EA67}"/>
                  </a:ext>
                </a:extLst>
              </p:cNvPr>
              <p:cNvSpPr/>
              <p:nvPr/>
            </p:nvSpPr>
            <p:spPr>
              <a:xfrm>
                <a:off x="5264853" y="1821033"/>
                <a:ext cx="2520000" cy="648000"/>
              </a:xfrm>
              <a:prstGeom prst="round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tlCol="1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</m:t>
                      </m:r>
                      <m:r>
                        <a:rPr kumimoji="0" lang="en-US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𝒃</m:t>
                              </m:r>
                            </m:e>
                            <m:sup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kumimoji="0" lang="en-US" sz="20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ar-KW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: Rounded Corners 40">
                <a:extLst>
                  <a:ext uri="{FF2B5EF4-FFF2-40B4-BE49-F238E27FC236}">
                    <a16:creationId xmlns:a16="http://schemas.microsoft.com/office/drawing/2014/main" id="{2D21F0E4-6F71-7421-7030-818B7F54EA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853" y="1821033"/>
                <a:ext cx="2520000" cy="64800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41">
                <a:extLst>
                  <a:ext uri="{FF2B5EF4-FFF2-40B4-BE49-F238E27FC236}">
                    <a16:creationId xmlns:a16="http://schemas.microsoft.com/office/drawing/2014/main" id="{42AC6797-FAD4-6477-836D-617252751BF8}"/>
                  </a:ext>
                </a:extLst>
              </p:cNvPr>
              <p:cNvSpPr/>
              <p:nvPr/>
            </p:nvSpPr>
            <p:spPr>
              <a:xfrm>
                <a:off x="5280321" y="2527879"/>
                <a:ext cx="2514744" cy="648000"/>
              </a:xfrm>
              <a:prstGeom prst="round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tlCol="1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</m:t>
                      </m:r>
                      <m:r>
                        <a:rPr kumimoji="0" lang="en-US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en-US" sz="20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𝒃</m:t>
                              </m:r>
                            </m:e>
                            <m:sup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ar-KW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: Rounded Corners 41">
                <a:extLst>
                  <a:ext uri="{FF2B5EF4-FFF2-40B4-BE49-F238E27FC236}">
                    <a16:creationId xmlns:a16="http://schemas.microsoft.com/office/drawing/2014/main" id="{42AC6797-FAD4-6477-836D-617252751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321" y="2527879"/>
                <a:ext cx="2514744" cy="648000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: Rounded Corners 42">
                <a:extLst>
                  <a:ext uri="{FF2B5EF4-FFF2-40B4-BE49-F238E27FC236}">
                    <a16:creationId xmlns:a16="http://schemas.microsoft.com/office/drawing/2014/main" id="{6A1BE5A8-398C-1CF6-4969-A8099254C4DF}"/>
                  </a:ext>
                </a:extLst>
              </p:cNvPr>
              <p:cNvSpPr/>
              <p:nvPr/>
            </p:nvSpPr>
            <p:spPr>
              <a:xfrm>
                <a:off x="5305185" y="3229610"/>
                <a:ext cx="2479668" cy="648000"/>
              </a:xfrm>
              <a:prstGeom prst="round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tlCol="1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  <m:r>
                        <a:rPr kumimoji="0" lang="en-US" sz="20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𝒃</m:t>
                              </m:r>
                            </m:e>
                            <m:sup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ar-KW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: Rounded Corners 42">
                <a:extLst>
                  <a:ext uri="{FF2B5EF4-FFF2-40B4-BE49-F238E27FC236}">
                    <a16:creationId xmlns:a16="http://schemas.microsoft.com/office/drawing/2014/main" id="{6A1BE5A8-398C-1CF6-4969-A8099254C4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185" y="3229610"/>
                <a:ext cx="2479668" cy="648000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43">
                <a:extLst>
                  <a:ext uri="{FF2B5EF4-FFF2-40B4-BE49-F238E27FC236}">
                    <a16:creationId xmlns:a16="http://schemas.microsoft.com/office/drawing/2014/main" id="{FC1431ED-6782-C1D0-5483-93AFE1599222}"/>
                  </a:ext>
                </a:extLst>
              </p:cNvPr>
              <p:cNvSpPr/>
              <p:nvPr/>
            </p:nvSpPr>
            <p:spPr>
              <a:xfrm>
                <a:off x="5314236" y="3982761"/>
                <a:ext cx="2470617" cy="648000"/>
              </a:xfrm>
              <a:prstGeom prst="round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tlCol="1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</m:e>
                        <m:sup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2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0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ar-KW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: Rounded Corners 43">
                <a:extLst>
                  <a:ext uri="{FF2B5EF4-FFF2-40B4-BE49-F238E27FC236}">
                    <a16:creationId xmlns:a16="http://schemas.microsoft.com/office/drawing/2014/main" id="{FC1431ED-6782-C1D0-5483-93AFE15992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236" y="3982761"/>
                <a:ext cx="2470617" cy="648000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: Rounded Corners 44">
            <a:extLst>
              <a:ext uri="{FF2B5EF4-FFF2-40B4-BE49-F238E27FC236}">
                <a16:creationId xmlns:a16="http://schemas.microsoft.com/office/drawing/2014/main" id="{222219C1-3B96-DBAD-379C-163E5608816D}"/>
              </a:ext>
            </a:extLst>
          </p:cNvPr>
          <p:cNvSpPr/>
          <p:nvPr/>
        </p:nvSpPr>
        <p:spPr>
          <a:xfrm>
            <a:off x="5313585" y="4626980"/>
            <a:ext cx="2458205" cy="360000"/>
          </a:xfrm>
          <a:prstGeom prst="round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معادلة القطع الزائد هي</a:t>
            </a:r>
            <a:endParaRPr kumimoji="0" lang="ar-KW" sz="2000" b="1" i="0" u="sng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: Rounded Corners 45">
                <a:extLst>
                  <a:ext uri="{FF2B5EF4-FFF2-40B4-BE49-F238E27FC236}">
                    <a16:creationId xmlns:a16="http://schemas.microsoft.com/office/drawing/2014/main" id="{596BCCA9-B09F-1025-BF56-B147DA01C9F2}"/>
                  </a:ext>
                </a:extLst>
              </p:cNvPr>
              <p:cNvSpPr/>
              <p:nvPr/>
            </p:nvSpPr>
            <p:spPr>
              <a:xfrm>
                <a:off x="5301173" y="5057348"/>
                <a:ext cx="2470617" cy="864000"/>
              </a:xfrm>
              <a:prstGeom prst="round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tlCol="1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𝒚</m:t>
                              </m:r>
                            </m:e>
                            <m:sup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𝟐𝟓</m:t>
                              </m:r>
                            </m:num>
                            <m:den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𝟏𝟔</m:t>
                              </m:r>
                            </m:den>
                          </m:f>
                        </m:den>
                      </m:f>
                      <m:r>
                        <a:rPr kumimoji="0" lang="en-US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p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den>
                      </m:f>
                      <m:r>
                        <a:rPr kumimoji="0" lang="en-US" sz="20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ar-KW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: Rounded Corners 45">
                <a:extLst>
                  <a:ext uri="{FF2B5EF4-FFF2-40B4-BE49-F238E27FC236}">
                    <a16:creationId xmlns:a16="http://schemas.microsoft.com/office/drawing/2014/main" id="{596BCCA9-B09F-1025-BF56-B147DA01C9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173" y="5057348"/>
                <a:ext cx="2470617" cy="864000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: Rounded Corners 46">
                <a:extLst>
                  <a:ext uri="{FF2B5EF4-FFF2-40B4-BE49-F238E27FC236}">
                    <a16:creationId xmlns:a16="http://schemas.microsoft.com/office/drawing/2014/main" id="{401F2686-93EA-581E-7C12-669006F43B2D}"/>
                  </a:ext>
                </a:extLst>
              </p:cNvPr>
              <p:cNvSpPr/>
              <p:nvPr/>
            </p:nvSpPr>
            <p:spPr>
              <a:xfrm>
                <a:off x="5313585" y="5990316"/>
                <a:ext cx="2470617" cy="648000"/>
              </a:xfrm>
              <a:prstGeom prst="round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tlCol="1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𝟏𝟔</m:t>
                          </m:r>
                          <m:sSup>
                            <m:sSupPr>
                              <m:ctrlPr>
                                <a:rPr kumimoji="0" lang="en-US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𝒚</m:t>
                              </m:r>
                            </m:e>
                            <m:sup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𝟐𝟓</m:t>
                          </m:r>
                        </m:den>
                      </m:f>
                      <m:r>
                        <a:rPr kumimoji="0" lang="en-US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p>
                        <m:sSupPr>
                          <m:ctrlP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20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ar-KW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: Rounded Corners 46">
                <a:extLst>
                  <a:ext uri="{FF2B5EF4-FFF2-40B4-BE49-F238E27FC236}">
                    <a16:creationId xmlns:a16="http://schemas.microsoft.com/office/drawing/2014/main" id="{401F2686-93EA-581E-7C12-669006F43B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585" y="5990316"/>
                <a:ext cx="2470617" cy="648000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">
            <a:extLst>
              <a:ext uri="{FF2B5EF4-FFF2-40B4-BE49-F238E27FC236}">
                <a16:creationId xmlns:a16="http://schemas.microsoft.com/office/drawing/2014/main" id="{A80529B1-0226-1F18-3A8F-909E5C85BD1A}"/>
              </a:ext>
            </a:extLst>
          </p:cNvPr>
          <p:cNvSpPr txBox="1"/>
          <p:nvPr/>
        </p:nvSpPr>
        <p:spPr>
          <a:xfrm>
            <a:off x="3395081" y="22140"/>
            <a:ext cx="1645783" cy="369332"/>
          </a:xfrm>
          <a:prstGeom prst="rect">
            <a:avLst/>
          </a:prstGeom>
          <a:solidFill>
            <a:srgbClr val="FFC000"/>
          </a:solidFill>
          <a:ln w="190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8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حاول أن تحل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8" name="Picture 8">
            <a:extLst>
              <a:ext uri="{FF2B5EF4-FFF2-40B4-BE49-F238E27FC236}">
                <a16:creationId xmlns:a16="http://schemas.microsoft.com/office/drawing/2014/main" id="{49F063BA-ECE5-F9F5-50EB-7DDF1BB05BC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duotone>
              <a:prstClr val="black"/>
              <a:srgbClr val="70AD47">
                <a:tint val="45000"/>
                <a:satMod val="400000"/>
              </a:srgbClr>
            </a:duotone>
          </a:blip>
          <a:srcRect l="37393" t="21365" r="14179" b="71867"/>
          <a:stretch/>
        </p:blipFill>
        <p:spPr>
          <a:xfrm>
            <a:off x="87086" y="439781"/>
            <a:ext cx="7811390" cy="4639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E659005D-578B-B69E-7DE3-4FA63687841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43341" y="54000"/>
            <a:ext cx="42786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6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Point Star 8">
            <a:extLst>
              <a:ext uri="{FF2B5EF4-FFF2-40B4-BE49-F238E27FC236}">
                <a16:creationId xmlns:a16="http://schemas.microsoft.com/office/drawing/2014/main" id="{923E7919-5796-4E19-908D-8FC9807752D9}"/>
              </a:ext>
            </a:extLst>
          </p:cNvPr>
          <p:cNvSpPr/>
          <p:nvPr/>
        </p:nvSpPr>
        <p:spPr bwMode="auto">
          <a:xfrm rot="20539763">
            <a:off x="999748" y="765823"/>
            <a:ext cx="5400000" cy="5400000"/>
          </a:xfrm>
          <a:prstGeom prst="star32">
            <a:avLst>
              <a:gd name="adj" fmla="val 13466"/>
            </a:avLst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3" name="8-Point Star 3">
            <a:extLst>
              <a:ext uri="{FF2B5EF4-FFF2-40B4-BE49-F238E27FC236}">
                <a16:creationId xmlns:a16="http://schemas.microsoft.com/office/drawing/2014/main" id="{4F35DA6A-39EE-4E6A-ABD9-4A5AB471E1DF}"/>
              </a:ext>
            </a:extLst>
          </p:cNvPr>
          <p:cNvSpPr/>
          <p:nvPr/>
        </p:nvSpPr>
        <p:spPr bwMode="auto">
          <a:xfrm>
            <a:off x="911841" y="765823"/>
            <a:ext cx="5400000" cy="5400000"/>
          </a:xfrm>
          <a:prstGeom prst="star8">
            <a:avLst>
              <a:gd name="adj" fmla="val 13357"/>
            </a:avLst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4" name="12-Point Star 7">
            <a:extLst>
              <a:ext uri="{FF2B5EF4-FFF2-40B4-BE49-F238E27FC236}">
                <a16:creationId xmlns:a16="http://schemas.microsoft.com/office/drawing/2014/main" id="{5241852F-C466-4C93-B892-73813525B628}"/>
              </a:ext>
            </a:extLst>
          </p:cNvPr>
          <p:cNvSpPr/>
          <p:nvPr/>
        </p:nvSpPr>
        <p:spPr bwMode="auto">
          <a:xfrm rot="21290353">
            <a:off x="855731" y="709714"/>
            <a:ext cx="5400000" cy="5400000"/>
          </a:xfrm>
          <a:prstGeom prst="star12">
            <a:avLst>
              <a:gd name="adj" fmla="val 9921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AB430E52-9491-443E-9A66-77619EE37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116" y="765823"/>
            <a:ext cx="4278313" cy="483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287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1_واجهة">
  <a:themeElements>
    <a:clrScheme name="أصفر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واجهة">
  <a:themeElements>
    <a:clrScheme name="أصفر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470</Words>
  <Application>Microsoft Office PowerPoint</Application>
  <PresentationFormat>شاشة عريضة</PresentationFormat>
  <Paragraphs>90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7</vt:i4>
      </vt:variant>
    </vt:vector>
  </HeadingPairs>
  <TitlesOfParts>
    <vt:vector size="19" baseType="lpstr">
      <vt:lpstr>Arial</vt:lpstr>
      <vt:lpstr>Calibri</vt:lpstr>
      <vt:lpstr>Cambria Math</vt:lpstr>
      <vt:lpstr>Century Gothic</vt:lpstr>
      <vt:lpstr>Lucida Calligraphy</vt:lpstr>
      <vt:lpstr>Monotype Corsiva</vt:lpstr>
      <vt:lpstr>Times New Roman</vt:lpstr>
      <vt:lpstr>Trebuchet MS</vt:lpstr>
      <vt:lpstr>Tw Cen MT</vt:lpstr>
      <vt:lpstr>Wingdings 3</vt:lpstr>
      <vt:lpstr>1_واجهة</vt:lpstr>
      <vt:lpstr>واجهة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محمد السيد عبدالعزيز محمود الحلاج</dc:creator>
  <cp:lastModifiedBy>محمد السيد عبدالعزيز محمود الحلاج</cp:lastModifiedBy>
  <cp:revision>2</cp:revision>
  <dcterms:created xsi:type="dcterms:W3CDTF">2026-03-17T21:18:09Z</dcterms:created>
  <dcterms:modified xsi:type="dcterms:W3CDTF">2026-03-17T22:49:19Z</dcterms:modified>
</cp:coreProperties>
</file>