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9"/>
  </p:notesMasterIdLst>
  <p:sldIdLst>
    <p:sldId id="282" r:id="rId2"/>
    <p:sldId id="312" r:id="rId3"/>
    <p:sldId id="313" r:id="rId4"/>
    <p:sldId id="314" r:id="rId5"/>
    <p:sldId id="315" r:id="rId6"/>
    <p:sldId id="316" r:id="rId7"/>
    <p:sldId id="31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FCCB"/>
    <a:srgbClr val="FF99FF"/>
    <a:srgbClr val="99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5097" autoAdjust="0"/>
  </p:normalViewPr>
  <p:slideViewPr>
    <p:cSldViewPr snapToGrid="0">
      <p:cViewPr>
        <p:scale>
          <a:sx n="75" d="100"/>
          <a:sy n="75" d="100"/>
        </p:scale>
        <p:origin x="37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94CA461-6EED-4A19-95AA-2541DDB2C366}" type="datetimeFigureOut">
              <a:rPr lang="ar-KW" smtClean="0"/>
              <a:t>20/09/1447</a:t>
            </a:fld>
            <a:endParaRPr lang="ar-KW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KW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A70D3C0-B231-4BDB-851D-32CD0CF3D70A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8814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08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08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08 آذار،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08 آذار،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165371" y="3680061"/>
            <a:ext cx="118482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مراجعة</a:t>
            </a:r>
            <a:r>
              <a:rPr kumimoji="0" lang="ar-KW" sz="4400" b="1" i="0" u="none" strike="noStrike" kern="1200" cap="none" spc="0" normalizeH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الوحدة السادسة</a:t>
            </a: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KW" sz="4400" b="1" baseline="0" dirty="0">
              <a:ln>
                <a:solidFill>
                  <a:srgbClr val="000000"/>
                </a:solidFill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KW" sz="4400" b="1" baseline="0" dirty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المعادلات الخطية والمتباينات الخطية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68EB42D-B437-2191-3EA9-472988DE7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173" y="1296237"/>
            <a:ext cx="9746686" cy="209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صورة 27">
            <a:extLst>
              <a:ext uri="{FF2B5EF4-FFF2-40B4-BE49-F238E27FC236}">
                <a16:creationId xmlns:a16="http://schemas.microsoft.com/office/drawing/2014/main" id="{99B5E6AD-1EDA-1156-DB94-1FB57A6FE3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389" b="91614"/>
          <a:stretch>
            <a:fillRect/>
          </a:stretch>
        </p:blipFill>
        <p:spPr>
          <a:xfrm>
            <a:off x="2902143" y="437729"/>
            <a:ext cx="8799967" cy="593096"/>
          </a:xfrm>
          <a:prstGeom prst="rect">
            <a:avLst/>
          </a:prstGeom>
        </p:spPr>
      </p:pic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D54534A1-8DBE-ABF2-1660-289D7E1C08FB}"/>
              </a:ext>
            </a:extLst>
          </p:cNvPr>
          <p:cNvSpPr/>
          <p:nvPr/>
        </p:nvSpPr>
        <p:spPr>
          <a:xfrm>
            <a:off x="283527" y="272097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125</a:t>
            </a:r>
          </a:p>
        </p:txBody>
      </p: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9F663921-3776-EC7C-B0AE-3A6F1235876E}"/>
              </a:ext>
            </a:extLst>
          </p:cNvPr>
          <p:cNvGrpSpPr/>
          <p:nvPr/>
        </p:nvGrpSpPr>
        <p:grpSpPr>
          <a:xfrm>
            <a:off x="6528095" y="2690337"/>
            <a:ext cx="1833585" cy="954107"/>
            <a:chOff x="8123215" y="1259518"/>
            <a:chExt cx="1833585" cy="954107"/>
          </a:xfrm>
        </p:grpSpPr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63D1CEDE-8C72-6BBF-D58B-4ABF8154032C}"/>
                </a:ext>
              </a:extLst>
            </p:cNvPr>
            <p:cNvSpPr txBox="1"/>
            <p:nvPr/>
          </p:nvSpPr>
          <p:spPr>
            <a:xfrm>
              <a:off x="8123215" y="1259518"/>
              <a:ext cx="1823426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ص2 – ص1</a:t>
              </a:r>
            </a:p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س2 – س1</a:t>
              </a:r>
            </a:p>
          </p:txBody>
        </p:sp>
        <p:cxnSp>
          <p:nvCxnSpPr>
            <p:cNvPr id="34" name="رابط مستقيم 33">
              <a:extLst>
                <a:ext uri="{FF2B5EF4-FFF2-40B4-BE49-F238E27FC236}">
                  <a16:creationId xmlns:a16="http://schemas.microsoft.com/office/drawing/2014/main" id="{1309E7F0-1A7C-24F6-3DB0-6EAFACD88AE8}"/>
                </a:ext>
              </a:extLst>
            </p:cNvPr>
            <p:cNvCxnSpPr>
              <a:stCxn id="11" idx="1"/>
            </p:cNvCxnSpPr>
            <p:nvPr/>
          </p:nvCxnSpPr>
          <p:spPr>
            <a:xfrm>
              <a:off x="8123215" y="1736572"/>
              <a:ext cx="1833585" cy="78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0648FA1C-BEB1-E73F-16D0-5D97F2A10831}"/>
              </a:ext>
            </a:extLst>
          </p:cNvPr>
          <p:cNvSpPr txBox="1"/>
          <p:nvPr/>
        </p:nvSpPr>
        <p:spPr>
          <a:xfrm>
            <a:off x="3901440" y="2905780"/>
            <a:ext cx="570454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الميل =                       =                 =</a:t>
            </a:r>
          </a:p>
        </p:txBody>
      </p: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E03B7F5B-ED8F-C561-5F56-00AEC1B1B64E}"/>
              </a:ext>
            </a:extLst>
          </p:cNvPr>
          <p:cNvGrpSpPr/>
          <p:nvPr/>
        </p:nvGrpSpPr>
        <p:grpSpPr>
          <a:xfrm>
            <a:off x="4526577" y="2690336"/>
            <a:ext cx="1447505" cy="954107"/>
            <a:chOff x="8123215" y="1259518"/>
            <a:chExt cx="1833585" cy="954107"/>
          </a:xfrm>
        </p:grpSpPr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13F7AEFA-B6C0-595C-23DD-031D034F709A}"/>
                </a:ext>
              </a:extLst>
            </p:cNvPr>
            <p:cNvSpPr txBox="1"/>
            <p:nvPr/>
          </p:nvSpPr>
          <p:spPr>
            <a:xfrm>
              <a:off x="8123215" y="1259518"/>
              <a:ext cx="1823426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-4 - 5</a:t>
              </a:r>
            </a:p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3 - 2</a:t>
              </a:r>
            </a:p>
          </p:txBody>
        </p:sp>
        <p:cxnSp>
          <p:nvCxnSpPr>
            <p:cNvPr id="41" name="رابط مستقيم 40">
              <a:extLst>
                <a:ext uri="{FF2B5EF4-FFF2-40B4-BE49-F238E27FC236}">
                  <a16:creationId xmlns:a16="http://schemas.microsoft.com/office/drawing/2014/main" id="{1DD47058-1B24-874E-5992-0181C03AB6E0}"/>
                </a:ext>
              </a:extLst>
            </p:cNvPr>
            <p:cNvCxnSpPr>
              <a:stCxn id="40" idx="1"/>
            </p:cNvCxnSpPr>
            <p:nvPr/>
          </p:nvCxnSpPr>
          <p:spPr>
            <a:xfrm>
              <a:off x="8123215" y="1736572"/>
              <a:ext cx="1833585" cy="78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755CD6E7-D0B2-6CE4-2E84-B1F1148591F3}"/>
              </a:ext>
            </a:extLst>
          </p:cNvPr>
          <p:cNvSpPr txBox="1"/>
          <p:nvPr/>
        </p:nvSpPr>
        <p:spPr>
          <a:xfrm>
            <a:off x="5984675" y="4135140"/>
            <a:ext cx="36217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الميل = -9</a:t>
            </a:r>
          </a:p>
        </p:txBody>
      </p:sp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C71F2E16-001B-C8C1-FEDC-55EAEF6939BA}"/>
              </a:ext>
            </a:extLst>
          </p:cNvPr>
          <p:cNvGrpSpPr/>
          <p:nvPr/>
        </p:nvGrpSpPr>
        <p:grpSpPr>
          <a:xfrm>
            <a:off x="3329838" y="2690336"/>
            <a:ext cx="634706" cy="954107"/>
            <a:chOff x="8123215" y="1259518"/>
            <a:chExt cx="1833585" cy="954107"/>
          </a:xfrm>
        </p:grpSpPr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3E68909E-9D20-86C4-70F8-97804E363DC0}"/>
                </a:ext>
              </a:extLst>
            </p:cNvPr>
            <p:cNvSpPr txBox="1"/>
            <p:nvPr/>
          </p:nvSpPr>
          <p:spPr>
            <a:xfrm>
              <a:off x="8123215" y="1259518"/>
              <a:ext cx="1823426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-9</a:t>
              </a:r>
            </a:p>
            <a:p>
              <a:pPr algn="ctr" rtl="1"/>
              <a:r>
                <a:rPr lang="ar-KW" sz="2800" b="1" dirty="0">
                  <a:solidFill>
                    <a:srgbClr val="0070C0"/>
                  </a:solidFill>
                </a:rPr>
                <a:t>1</a:t>
              </a:r>
            </a:p>
          </p:txBody>
        </p:sp>
        <p:cxnSp>
          <p:nvCxnSpPr>
            <p:cNvPr id="45" name="رابط مستقيم 44">
              <a:extLst>
                <a:ext uri="{FF2B5EF4-FFF2-40B4-BE49-F238E27FC236}">
                  <a16:creationId xmlns:a16="http://schemas.microsoft.com/office/drawing/2014/main" id="{1FCD38D1-8AB9-48B2-F99F-0AD8166D4075}"/>
                </a:ext>
              </a:extLst>
            </p:cNvPr>
            <p:cNvCxnSpPr>
              <a:stCxn id="44" idx="1"/>
            </p:cNvCxnSpPr>
            <p:nvPr/>
          </p:nvCxnSpPr>
          <p:spPr>
            <a:xfrm>
              <a:off x="8123215" y="1736572"/>
              <a:ext cx="1833585" cy="78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46" name="صورة 45">
            <a:extLst>
              <a:ext uri="{FF2B5EF4-FFF2-40B4-BE49-F238E27FC236}">
                <a16:creationId xmlns:a16="http://schemas.microsoft.com/office/drawing/2014/main" id="{DD6DF3A5-99A5-838F-DBA1-14A95F79B7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8924" t="8272" r="3400" b="82221"/>
          <a:stretch>
            <a:fillRect/>
          </a:stretch>
        </p:blipFill>
        <p:spPr>
          <a:xfrm>
            <a:off x="6913446" y="1292434"/>
            <a:ext cx="4132574" cy="75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7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159D4CC-CEBD-9C4A-FFD8-EB3F0EB2AB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77" b="86487"/>
          <a:stretch>
            <a:fillRect/>
          </a:stretch>
        </p:blipFill>
        <p:spPr>
          <a:xfrm>
            <a:off x="924560" y="224155"/>
            <a:ext cx="11125517" cy="868964"/>
          </a:xfrm>
          <a:prstGeom prst="rect">
            <a:avLst/>
          </a:prstGeom>
        </p:spPr>
      </p:pic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B1C8AC4C-5AC0-70F8-C372-05E6DC4BD91A}"/>
              </a:ext>
            </a:extLst>
          </p:cNvPr>
          <p:cNvSpPr/>
          <p:nvPr/>
        </p:nvSpPr>
        <p:spPr>
          <a:xfrm>
            <a:off x="304800" y="708977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125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EF698DE-164B-9F8E-6ECA-4E7EB692443F}"/>
              </a:ext>
            </a:extLst>
          </p:cNvPr>
          <p:cNvSpPr txBox="1"/>
          <p:nvPr/>
        </p:nvSpPr>
        <p:spPr>
          <a:xfrm>
            <a:off x="6487318" y="2543906"/>
            <a:ext cx="263144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6ص = -5س + 2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A700ED7-A83E-1A3C-7E94-7BC6D569A250}"/>
              </a:ext>
            </a:extLst>
          </p:cNvPr>
          <p:cNvSpPr txBox="1"/>
          <p:nvPr/>
        </p:nvSpPr>
        <p:spPr>
          <a:xfrm>
            <a:off x="4236719" y="882308"/>
            <a:ext cx="263144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3200" b="1" dirty="0">
                <a:solidFill>
                  <a:srgbClr val="EE0000"/>
                </a:solidFill>
              </a:rPr>
              <a:t>ص = م س + 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3C9B7535-487D-30E5-6FF1-3CFF8F69D317}"/>
              </a:ext>
            </a:extLst>
          </p:cNvPr>
          <p:cNvSpPr txBox="1"/>
          <p:nvPr/>
        </p:nvSpPr>
        <p:spPr>
          <a:xfrm>
            <a:off x="4550994" y="2472331"/>
            <a:ext cx="9170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× </a:t>
            </a:r>
            <a:r>
              <a:rPr lang="ar-KW" sz="2800" b="1" dirty="0">
                <a:solidFill>
                  <a:srgbClr val="0070C0"/>
                </a:solidFill>
                <a:sym typeface="ZA-Fractions-1" panose="05010101010101010101" pitchFamily="2" charset="2"/>
              </a:rPr>
              <a:t>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5C07A88A-0FF1-9C8F-6340-D0DF82DD9F87}"/>
              </a:ext>
            </a:extLst>
          </p:cNvPr>
          <p:cNvSpPr txBox="1"/>
          <p:nvPr/>
        </p:nvSpPr>
        <p:spPr>
          <a:xfrm>
            <a:off x="5908039" y="3230278"/>
            <a:ext cx="30731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ص = - </a:t>
            </a:r>
            <a:r>
              <a:rPr lang="ar-KW" sz="2800" b="1" dirty="0">
                <a:solidFill>
                  <a:srgbClr val="0070C0"/>
                </a:solidFill>
                <a:sym typeface="ZA-Fractions-1" panose="05010101010101010101" pitchFamily="2" charset="2"/>
              </a:rPr>
              <a:t> س </a:t>
            </a:r>
            <a:r>
              <a:rPr lang="ar-KW" sz="28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  <a:sym typeface="ZA-Fractions-1" panose="05010101010101010101" pitchFamily="2" charset="2"/>
              </a:rPr>
              <a:t>+</a:t>
            </a:r>
            <a:r>
              <a:rPr lang="ar-KW" sz="2800" b="1" dirty="0">
                <a:solidFill>
                  <a:srgbClr val="0070C0"/>
                </a:solidFill>
                <a:sym typeface="ZA-Fractions-1" panose="05010101010101010101" pitchFamily="2" charset="2"/>
              </a:rPr>
              <a:t> 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F79D079-34F8-B0C4-931C-7D5A7E5443AD}"/>
              </a:ext>
            </a:extLst>
          </p:cNvPr>
          <p:cNvSpPr txBox="1"/>
          <p:nvPr/>
        </p:nvSpPr>
        <p:spPr>
          <a:xfrm>
            <a:off x="8408450" y="4000127"/>
            <a:ext cx="16405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</a:rPr>
              <a:t>الميل = </a:t>
            </a:r>
            <a:r>
              <a:rPr lang="ar-KW" sz="2800" b="1" dirty="0">
                <a:solidFill>
                  <a:srgbClr val="0070C0"/>
                </a:solidFill>
                <a:sym typeface="ZA-Fractions-1" panose="05010101010101010101" pitchFamily="2" charset="2"/>
              </a:rPr>
              <a:t></a:t>
            </a:r>
            <a:endParaRPr lang="ar-KW" sz="2800" b="1" dirty="0">
              <a:solidFill>
                <a:srgbClr val="0070C0"/>
              </a:solidFill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91C6BCC-5E0B-45A5-435A-66AB46597701}"/>
              </a:ext>
            </a:extLst>
          </p:cNvPr>
          <p:cNvSpPr txBox="1"/>
          <p:nvPr/>
        </p:nvSpPr>
        <p:spPr>
          <a:xfrm>
            <a:off x="2409614" y="4014984"/>
            <a:ext cx="42827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400" b="1" dirty="0">
                <a:solidFill>
                  <a:srgbClr val="0070C0"/>
                </a:solidFill>
              </a:rPr>
              <a:t>الجزء المقطوع من محور الصادات = </a:t>
            </a:r>
            <a:r>
              <a:rPr lang="ar-KW" sz="2400" b="1" dirty="0">
                <a:solidFill>
                  <a:srgbClr val="0070C0"/>
                </a:solidFill>
                <a:sym typeface="ZA-Fractions-1" panose="05010101010101010101" pitchFamily="2" charset="2"/>
              </a:rPr>
              <a:t></a:t>
            </a:r>
            <a:endParaRPr lang="ar-KW" sz="2400" b="1" dirty="0">
              <a:solidFill>
                <a:srgbClr val="0070C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BF032EF-23CC-EEC7-25DF-5CECF6AFADED}"/>
              </a:ext>
            </a:extLst>
          </p:cNvPr>
          <p:cNvSpPr txBox="1"/>
          <p:nvPr/>
        </p:nvSpPr>
        <p:spPr>
          <a:xfrm>
            <a:off x="5278937" y="5034417"/>
            <a:ext cx="28268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400" b="1" dirty="0">
                <a:solidFill>
                  <a:srgbClr val="0070C0"/>
                </a:solidFill>
              </a:rPr>
              <a:t>5 س + 6 × 0 – 2 = 0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3EE8AD0-55FA-9FF4-2D31-0A14F13057FE}"/>
              </a:ext>
            </a:extLst>
          </p:cNvPr>
          <p:cNvSpPr txBox="1"/>
          <p:nvPr/>
        </p:nvSpPr>
        <p:spPr>
          <a:xfrm>
            <a:off x="4345938" y="5758158"/>
            <a:ext cx="42827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400" b="1" dirty="0">
                <a:solidFill>
                  <a:srgbClr val="0070C0"/>
                </a:solidFill>
              </a:rPr>
              <a:t>الجزء المقطوع من محور السينات = </a:t>
            </a:r>
            <a:r>
              <a:rPr lang="ar-KW" sz="2400" b="1" dirty="0">
                <a:solidFill>
                  <a:srgbClr val="0070C0"/>
                </a:solidFill>
                <a:sym typeface="ZA-Fractions-1" panose="05010101010101010101" pitchFamily="2" charset="2"/>
              </a:rPr>
              <a:t></a:t>
            </a:r>
            <a:endParaRPr lang="ar-KW" sz="2400" b="1" dirty="0">
              <a:solidFill>
                <a:srgbClr val="0070C0"/>
              </a:solidFill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2AD72228-707C-A98F-10A9-C4407D7F89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79" t="58643" r="52767" b="30872"/>
          <a:stretch>
            <a:fillRect/>
          </a:stretch>
        </p:blipFill>
        <p:spPr>
          <a:xfrm>
            <a:off x="7050963" y="1331574"/>
            <a:ext cx="4216477" cy="868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8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81DD577-6049-A5B5-06C5-810723928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281" y="228917"/>
            <a:ext cx="8816022" cy="1612009"/>
          </a:xfrm>
          <a:prstGeom prst="rect">
            <a:avLst/>
          </a:prstGeom>
        </p:spPr>
      </p:pic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43342E40-227A-F79A-0C17-112679D841B5}"/>
              </a:ext>
            </a:extLst>
          </p:cNvPr>
          <p:cNvSpPr/>
          <p:nvPr/>
        </p:nvSpPr>
        <p:spPr>
          <a:xfrm>
            <a:off x="365760" y="296882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126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F92CCDA-9E33-8711-66C2-B0C9AB6EE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96401"/>
            <a:ext cx="2428875" cy="6191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953DF23-F209-D9ED-9494-678D11FADD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" y="1793998"/>
            <a:ext cx="313372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6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13E4F18-5506-BC56-C7BB-AAC3EA660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080" y="123509"/>
            <a:ext cx="10080000" cy="1099437"/>
          </a:xfrm>
          <a:prstGeom prst="rect">
            <a:avLst/>
          </a:prstGeom>
        </p:spPr>
      </p:pic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BFE4805A-4566-2FAE-1B1E-7FABC419FB66}"/>
              </a:ext>
            </a:extLst>
          </p:cNvPr>
          <p:cNvSpPr/>
          <p:nvPr/>
        </p:nvSpPr>
        <p:spPr>
          <a:xfrm>
            <a:off x="141436" y="215602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126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48A6CEA-D298-BF01-F90B-2A3132E085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20" y="1090930"/>
            <a:ext cx="2094240" cy="140613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EB1B2EC-80D1-D661-C4AF-1098A68801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920" y="2519362"/>
            <a:ext cx="2094240" cy="141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1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0A54182-CD2C-4FB6-78C0-C60AE198C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04" y="345440"/>
            <a:ext cx="6082919" cy="590994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33DBCAE-E191-0B4B-DC0D-1570582FF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503" y="136207"/>
            <a:ext cx="5342637" cy="2435010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87E44046-2EA2-FF09-10E9-97DD9FAAFC16}"/>
              </a:ext>
            </a:extLst>
          </p:cNvPr>
          <p:cNvSpPr/>
          <p:nvPr/>
        </p:nvSpPr>
        <p:spPr>
          <a:xfrm>
            <a:off x="141436" y="215602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127</a:t>
            </a:r>
          </a:p>
        </p:txBody>
      </p:sp>
    </p:spTree>
    <p:extLst>
      <p:ext uri="{BB962C8B-B14F-4D97-AF65-F5344CB8AC3E}">
        <p14:creationId xmlns:p14="http://schemas.microsoft.com/office/powerpoint/2010/main" val="95208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41C02F7-EB70-A0AB-2B78-CD2E3E973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317" y="880110"/>
            <a:ext cx="5532139" cy="541274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E11ACFE-F904-BCB9-E9D9-369B127ED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563" y="347980"/>
            <a:ext cx="5829242" cy="1064260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6DE25E9C-34E6-A0FE-2CF8-B2832B95E26C}"/>
              </a:ext>
            </a:extLst>
          </p:cNvPr>
          <p:cNvSpPr/>
          <p:nvPr/>
        </p:nvSpPr>
        <p:spPr>
          <a:xfrm>
            <a:off x="141436" y="215602"/>
            <a:ext cx="1687513" cy="6225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KW" sz="4000" b="1" dirty="0"/>
              <a:t>128</a:t>
            </a:r>
          </a:p>
        </p:txBody>
      </p:sp>
    </p:spTree>
    <p:extLst>
      <p:ext uri="{BB962C8B-B14F-4D97-AF65-F5344CB8AC3E}">
        <p14:creationId xmlns:p14="http://schemas.microsoft.com/office/powerpoint/2010/main" val="175149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929</TotalTime>
  <Words>85</Words>
  <Application>Microsoft Office PowerPoint</Application>
  <PresentationFormat>شاشة عريضة</PresentationFormat>
  <Paragraphs>25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5" baseType="lpstr">
      <vt:lpstr>Aptos</vt:lpstr>
      <vt:lpstr>Calibri</vt:lpstr>
      <vt:lpstr>Tw Cen MT</vt:lpstr>
      <vt:lpstr>Tw Cen MT Condensed</vt:lpstr>
      <vt:lpstr>Wingdings 3</vt:lpstr>
      <vt:lpstr>ZA-Fractions-1</vt:lpstr>
      <vt:lpstr>ZA-SYMBOLS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احمد السيد الحسيني شعبان</cp:lastModifiedBy>
  <cp:revision>47</cp:revision>
  <dcterms:created xsi:type="dcterms:W3CDTF">2026-01-23T00:30:52Z</dcterms:created>
  <dcterms:modified xsi:type="dcterms:W3CDTF">2026-03-07T23:49:58Z</dcterms:modified>
</cp:coreProperties>
</file>