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notesMasterIdLst>
    <p:notesMasterId r:id="rId16"/>
  </p:notesMasterIdLst>
  <p:handoutMasterIdLst>
    <p:handoutMasterId r:id="rId17"/>
  </p:handoutMasterIdLst>
  <p:sldIdLst>
    <p:sldId id="571" r:id="rId5"/>
    <p:sldId id="591" r:id="rId6"/>
    <p:sldId id="592" r:id="rId7"/>
    <p:sldId id="593" r:id="rId8"/>
    <p:sldId id="594" r:id="rId9"/>
    <p:sldId id="595" r:id="rId10"/>
    <p:sldId id="596" r:id="rId11"/>
    <p:sldId id="597" r:id="rId12"/>
    <p:sldId id="598" r:id="rId13"/>
    <p:sldId id="599" r:id="rId14"/>
    <p:sldId id="286" r:id="rId15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C9900"/>
    <a:srgbClr val="CC0066"/>
    <a:srgbClr val="C9F006"/>
    <a:srgbClr val="D3EB43"/>
    <a:srgbClr val="FFCA21"/>
    <a:srgbClr val="EAFA1A"/>
    <a:srgbClr val="EBB727"/>
    <a:srgbClr val="ECBA2E"/>
    <a:srgbClr val="F1F1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CAA240-5AE3-4F19-AE5E-90F2B8F5F316}" v="12" dt="2021-03-14T23:32:21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848" autoAdjust="0"/>
    <p:restoredTop sz="98208" autoAdjust="0"/>
  </p:normalViewPr>
  <p:slideViewPr>
    <p:cSldViewPr>
      <p:cViewPr varScale="1">
        <p:scale>
          <a:sx n="70" d="100"/>
          <a:sy n="70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 w" userId="893b2f8cbad16a81" providerId="LiveId" clId="{C7CAA240-5AE3-4F19-AE5E-90F2B8F5F316}"/>
    <pc:docChg chg="undo custSel modSld">
      <pc:chgData name="h w" userId="893b2f8cbad16a81" providerId="LiveId" clId="{C7CAA240-5AE3-4F19-AE5E-90F2B8F5F316}" dt="2021-03-15T13:03:32.478" v="50" actId="20577"/>
      <pc:docMkLst>
        <pc:docMk/>
      </pc:docMkLst>
      <pc:sldChg chg="modSp mod">
        <pc:chgData name="h w" userId="893b2f8cbad16a81" providerId="LiveId" clId="{C7CAA240-5AE3-4F19-AE5E-90F2B8F5F316}" dt="2021-03-14T23:32:47.883" v="18" actId="14100"/>
        <pc:sldMkLst>
          <pc:docMk/>
          <pc:sldMk cId="1091433057" sldId="429"/>
        </pc:sldMkLst>
        <pc:spChg chg="mod">
          <ac:chgData name="h w" userId="893b2f8cbad16a81" providerId="LiveId" clId="{C7CAA240-5AE3-4F19-AE5E-90F2B8F5F316}" dt="2021-03-14T23:32:47.883" v="18" actId="14100"/>
          <ac:spMkLst>
            <pc:docMk/>
            <pc:sldMk cId="1091433057" sldId="429"/>
            <ac:spMk id="2" creationId="{921EB740-2B56-FB47-BC61-A10FF6C1D816}"/>
          </ac:spMkLst>
        </pc:spChg>
        <pc:picChg chg="mod">
          <ac:chgData name="h w" userId="893b2f8cbad16a81" providerId="LiveId" clId="{C7CAA240-5AE3-4F19-AE5E-90F2B8F5F316}" dt="2021-03-14T23:32:34.690" v="16" actId="14100"/>
          <ac:picMkLst>
            <pc:docMk/>
            <pc:sldMk cId="1091433057" sldId="429"/>
            <ac:picMk id="18436" creationId="{97D930A7-14AE-4E4B-8B33-4FDB20B09067}"/>
          </ac:picMkLst>
        </pc:picChg>
      </pc:sldChg>
      <pc:sldChg chg="delSp modSp mod">
        <pc:chgData name="h w" userId="893b2f8cbad16a81" providerId="LiveId" clId="{C7CAA240-5AE3-4F19-AE5E-90F2B8F5F316}" dt="2021-03-15T13:03:32.478" v="50" actId="20577"/>
        <pc:sldMkLst>
          <pc:docMk/>
          <pc:sldMk cId="3194160069" sldId="436"/>
        </pc:sldMkLst>
        <pc:spChg chg="mod">
          <ac:chgData name="h w" userId="893b2f8cbad16a81" providerId="LiveId" clId="{C7CAA240-5AE3-4F19-AE5E-90F2B8F5F316}" dt="2021-03-15T13:03:20.936" v="48" actId="20577"/>
          <ac:spMkLst>
            <pc:docMk/>
            <pc:sldMk cId="3194160069" sldId="436"/>
            <ac:spMk id="40" creationId="{6091E8D7-2132-47C2-9675-C5622BC2B715}"/>
          </ac:spMkLst>
        </pc:spChg>
        <pc:spChg chg="mod">
          <ac:chgData name="h w" userId="893b2f8cbad16a81" providerId="LiveId" clId="{C7CAA240-5AE3-4F19-AE5E-90F2B8F5F316}" dt="2021-03-15T13:03:32.478" v="50" actId="20577"/>
          <ac:spMkLst>
            <pc:docMk/>
            <pc:sldMk cId="3194160069" sldId="436"/>
            <ac:spMk id="55" creationId="{0EBDA0BC-9DE3-417E-94A5-2936AFD4C25E}"/>
          </ac:spMkLst>
        </pc:spChg>
        <pc:grpChg chg="del">
          <ac:chgData name="h w" userId="893b2f8cbad16a81" providerId="LiveId" clId="{C7CAA240-5AE3-4F19-AE5E-90F2B8F5F316}" dt="2021-03-14T23:33:29.886" v="22" actId="478"/>
          <ac:grpSpMkLst>
            <pc:docMk/>
            <pc:sldMk cId="3194160069" sldId="436"/>
            <ac:grpSpMk id="41" creationId="{9E5A9EBD-4BA1-42A7-A041-35DAC63E6A43}"/>
          </ac:grpSpMkLst>
        </pc:grpChg>
        <pc:grpChg chg="del">
          <ac:chgData name="h w" userId="893b2f8cbad16a81" providerId="LiveId" clId="{C7CAA240-5AE3-4F19-AE5E-90F2B8F5F316}" dt="2021-03-14T23:33:38.161" v="24" actId="478"/>
          <ac:grpSpMkLst>
            <pc:docMk/>
            <pc:sldMk cId="3194160069" sldId="436"/>
            <ac:grpSpMk id="57" creationId="{B6AB8405-84B1-451D-BED6-458ECBD89B7B}"/>
          </ac:grpSpMkLst>
        </pc:grpChg>
        <pc:grpChg chg="del">
          <ac:chgData name="h w" userId="893b2f8cbad16a81" providerId="LiveId" clId="{C7CAA240-5AE3-4F19-AE5E-90F2B8F5F316}" dt="2021-03-14T23:33:19.052" v="20" actId="478"/>
          <ac:grpSpMkLst>
            <pc:docMk/>
            <pc:sldMk cId="3194160069" sldId="436"/>
            <ac:grpSpMk id="69" creationId="{6B47F887-C74B-4E06-AE1F-BA4376D1446F}"/>
          </ac:grpSpMkLst>
        </pc:grpChg>
        <pc:cxnChg chg="del">
          <ac:chgData name="h w" userId="893b2f8cbad16a81" providerId="LiveId" clId="{C7CAA240-5AE3-4F19-AE5E-90F2B8F5F316}" dt="2021-03-14T23:33:25.567" v="21" actId="478"/>
          <ac:cxnSpMkLst>
            <pc:docMk/>
            <pc:sldMk cId="3194160069" sldId="436"/>
            <ac:cxnSpMk id="44" creationId="{C88B34FC-92A4-4D26-9293-B7C05F6F220D}"/>
          </ac:cxnSpMkLst>
        </pc:cxnChg>
        <pc:cxnChg chg="del">
          <ac:chgData name="h w" userId="893b2f8cbad16a81" providerId="LiveId" clId="{C7CAA240-5AE3-4F19-AE5E-90F2B8F5F316}" dt="2021-03-14T23:33:29.886" v="22" actId="478"/>
          <ac:cxnSpMkLst>
            <pc:docMk/>
            <pc:sldMk cId="3194160069" sldId="436"/>
            <ac:cxnSpMk id="49" creationId="{2D68523D-B8E5-4C0E-A5A2-4952C1544903}"/>
          </ac:cxnSpMkLst>
        </pc:cxnChg>
        <pc:cxnChg chg="del">
          <ac:chgData name="h w" userId="893b2f8cbad16a81" providerId="LiveId" clId="{C7CAA240-5AE3-4F19-AE5E-90F2B8F5F316}" dt="2021-03-14T23:33:34.872" v="23" actId="478"/>
          <ac:cxnSpMkLst>
            <pc:docMk/>
            <pc:sldMk cId="3194160069" sldId="436"/>
            <ac:cxnSpMk id="59" creationId="{21AEF94D-C413-41F7-88CC-B052D8981B72}"/>
          </ac:cxnSpMkLst>
        </pc:cxnChg>
        <pc:cxnChg chg="del">
          <ac:chgData name="h w" userId="893b2f8cbad16a81" providerId="LiveId" clId="{C7CAA240-5AE3-4F19-AE5E-90F2B8F5F316}" dt="2021-03-14T23:33:38.161" v="24" actId="478"/>
          <ac:cxnSpMkLst>
            <pc:docMk/>
            <pc:sldMk cId="3194160069" sldId="436"/>
            <ac:cxnSpMk id="62" creationId="{2B12CA15-174A-4273-8B05-93155BC9F55F}"/>
          </ac:cxnSpMkLst>
        </pc:cxnChg>
        <pc:cxnChg chg="del">
          <ac:chgData name="h w" userId="893b2f8cbad16a81" providerId="LiveId" clId="{C7CAA240-5AE3-4F19-AE5E-90F2B8F5F316}" dt="2021-03-14T23:33:15.788" v="19" actId="478"/>
          <ac:cxnSpMkLst>
            <pc:docMk/>
            <pc:sldMk cId="3194160069" sldId="436"/>
            <ac:cxnSpMk id="71" creationId="{B6B9F15E-9515-4AB5-B0AF-6411B4B4D8DE}"/>
          </ac:cxnSpMkLst>
        </pc:cxnChg>
        <pc:cxnChg chg="del">
          <ac:chgData name="h w" userId="893b2f8cbad16a81" providerId="LiveId" clId="{C7CAA240-5AE3-4F19-AE5E-90F2B8F5F316}" dt="2021-03-14T23:33:19.052" v="20" actId="478"/>
          <ac:cxnSpMkLst>
            <pc:docMk/>
            <pc:sldMk cId="3194160069" sldId="436"/>
            <ac:cxnSpMk id="72" creationId="{5103E25B-9A74-4E04-B2CF-A515ADE84F1F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B3685D4-097F-4F1E-83B7-B9EA84B3DAB1}" type="datetimeFigureOut">
              <a:rPr lang="ar-EG" smtClean="0"/>
              <a:pPr/>
              <a:t>19/09/1447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2438F96-D7FB-4D63-88DC-542581C280BA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D599CF4-2D4C-4A2B-8473-B04FF8D84BC9}" type="datetimeFigureOut">
              <a:rPr lang="ar-EG" smtClean="0"/>
              <a:pPr/>
              <a:t>19/09/1447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BA7C559-EBE5-4C9F-8A7B-E6ED21714C85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493969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55BF53-D129-4B28-BDF0-485D69667A7D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0061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878AE8-8EF0-4AE0-8E87-E9F039F41DBA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9611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1E2F77-A9B1-468A-BA36-17904C6864E2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9339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27281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215298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62D16-67C9-40CE-AD11-1A0ED7171129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894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F58CA7-2AE0-421E-9F31-C53452E9F38A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1967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C49F41-8187-4AC7-BA5A-EB7AB3E7BD23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4823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D73C30-9D1E-4A6B-BB7E-CE733650732E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286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63E9F9A-AFA2-440B-B631-63EB997C409B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649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9738F9-0FB5-4233-8A5F-BBB32F484669}" type="datetime8">
              <a:rPr lang="ar-EG" smtClean="0"/>
              <a:t>07 آذار، 26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2107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6464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B6F60852-6A0A-4842-808B-843B4B158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766346"/>
              </p:ext>
            </p:extLst>
          </p:nvPr>
        </p:nvGraphicFramePr>
        <p:xfrm>
          <a:off x="611561" y="1196753"/>
          <a:ext cx="7704856" cy="335366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621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3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9102">
                <a:tc>
                  <a:txBody>
                    <a:bodyPr/>
                    <a:lstStyle/>
                    <a:p>
                      <a:pPr algn="ctr" rtl="1"/>
                      <a:r>
                        <a:rPr lang="ar-KW" sz="4000" b="1" dirty="0">
                          <a:solidFill>
                            <a:srgbClr val="C00000"/>
                          </a:solidFill>
                        </a:rPr>
                        <a:t>الوحدة</a:t>
                      </a:r>
                      <a:r>
                        <a:rPr lang="ar-KW" sz="4000" b="1" baseline="0" dirty="0">
                          <a:solidFill>
                            <a:srgbClr val="C00000"/>
                          </a:solidFill>
                        </a:rPr>
                        <a:t> الثامنة</a:t>
                      </a:r>
                      <a:endParaRPr lang="ar-SA" sz="4000" b="1" dirty="0">
                        <a:solidFill>
                          <a:srgbClr val="C00000"/>
                        </a:solidFill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KW" sz="4800" b="1" dirty="0">
                          <a:solidFill>
                            <a:srgbClr val="7030A0"/>
                          </a:solidFill>
                        </a:rPr>
                        <a:t>هندسة المثلث</a:t>
                      </a:r>
                      <a:endParaRPr lang="ar-SA" sz="4800" b="1" dirty="0">
                        <a:solidFill>
                          <a:srgbClr val="7030A0"/>
                        </a:solidFill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9102">
                <a:tc>
                  <a:txBody>
                    <a:bodyPr/>
                    <a:lstStyle/>
                    <a:p>
                      <a:pPr algn="ctr" rtl="1"/>
                      <a:r>
                        <a:rPr lang="ar-SA" sz="3000" b="1" dirty="0">
                          <a:solidFill>
                            <a:srgbClr val="C00000"/>
                          </a:solidFill>
                        </a:rPr>
                        <a:t>البند</a:t>
                      </a: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KW" sz="3000" b="1" kern="1200" dirty="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( 7</a:t>
                      </a:r>
                      <a:r>
                        <a:rPr kumimoji="0" lang="ar-SA" sz="3000" b="1" kern="1200" dirty="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kumimoji="0" lang="ar-KW" sz="3000" b="1" kern="1200" dirty="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1 ) ح1</a:t>
                      </a: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462">
                <a:tc>
                  <a:txBody>
                    <a:bodyPr/>
                    <a:lstStyle/>
                    <a:p>
                      <a:pPr algn="ctr" rtl="1"/>
                      <a:r>
                        <a:rPr lang="ar-SA" sz="3000" b="1" dirty="0">
                          <a:solidFill>
                            <a:srgbClr val="C00000"/>
                          </a:solidFill>
                        </a:rPr>
                        <a:t>عنوان الدرس</a:t>
                      </a: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3600" b="1" dirty="0">
                          <a:solidFill>
                            <a:srgbClr val="7030A0"/>
                          </a:solidFill>
                        </a:rPr>
                        <a:t>القطعة المستقيمة الواصلة بين منتصفي ضلعين</a:t>
                      </a:r>
                      <a:r>
                        <a:rPr lang="ar-KW" sz="3600" b="1" dirty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ar-EG" sz="3600" b="1" dirty="0">
                          <a:solidFill>
                            <a:srgbClr val="7030A0"/>
                          </a:solidFill>
                        </a:rPr>
                        <a:t>في مثلث .</a:t>
                      </a:r>
                      <a:endParaRPr lang="ar-KW" sz="3600" b="1" dirty="0">
                        <a:solidFill>
                          <a:srgbClr val="7030A0"/>
                        </a:solidFill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42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E63BF-2F6F-B0C6-7E4F-712A94B46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AA25804-F24E-19EE-3358-5F5B1BFAD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116633"/>
            <a:ext cx="2183772" cy="670754"/>
          </a:xfrm>
          <a:prstGeom prst="rect">
            <a:avLst/>
          </a:prstGeom>
        </p:spPr>
      </p:pic>
      <p:sp>
        <p:nvSpPr>
          <p:cNvPr id="7" name="مربع نص 42">
            <a:extLst>
              <a:ext uri="{FF2B5EF4-FFF2-40B4-BE49-F238E27FC236}">
                <a16:creationId xmlns:a16="http://schemas.microsoft.com/office/drawing/2014/main" id="{4E87F4FD-E53D-E27D-BA94-C3B5FD5BD6E4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150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3D47C6-6D9E-1438-3DE3-B56BB71B6A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7703" y="762963"/>
            <a:ext cx="5332510" cy="7049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F69F2A-5FBF-AD22-2741-506A7914471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48264" y="1412776"/>
            <a:ext cx="1753126" cy="40010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4AEC93-C2E7-2DCD-ACD6-793707A155D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55977" y="1482823"/>
            <a:ext cx="1957982" cy="36200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6986878-0326-6C4F-CA61-0CFB7D0D2443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7235" y="588746"/>
            <a:ext cx="2724003" cy="244827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376894D-FB84-9711-FCC5-54146B564F16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85481" y="1031828"/>
            <a:ext cx="2562583" cy="466790"/>
          </a:xfrm>
          <a:prstGeom prst="rect">
            <a:avLst/>
          </a:prstGeom>
        </p:spPr>
      </p:pic>
      <p:sp>
        <p:nvSpPr>
          <p:cNvPr id="16" name="مربع نص 36">
            <a:extLst>
              <a:ext uri="{FF2B5EF4-FFF2-40B4-BE49-F238E27FC236}">
                <a16:creationId xmlns:a16="http://schemas.microsoft.com/office/drawing/2014/main" id="{3D3D7107-16CA-6944-5497-8C3D13C3379D}"/>
              </a:ext>
            </a:extLst>
          </p:cNvPr>
          <p:cNvSpPr txBox="1"/>
          <p:nvPr/>
        </p:nvSpPr>
        <p:spPr>
          <a:xfrm>
            <a:off x="7628090" y="1898082"/>
            <a:ext cx="13986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البرهان :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0C85DD9-C5B4-A1F8-D53B-72FED82837C0}"/>
              </a:ext>
            </a:extLst>
          </p:cNvPr>
          <p:cNvGrpSpPr/>
          <p:nvPr/>
        </p:nvGrpSpPr>
        <p:grpSpPr>
          <a:xfrm>
            <a:off x="3380431" y="2348880"/>
            <a:ext cx="5533768" cy="584775"/>
            <a:chOff x="1395727" y="5342551"/>
            <a:chExt cx="5533768" cy="584775"/>
          </a:xfrm>
        </p:grpSpPr>
        <p:sp>
          <p:nvSpPr>
            <p:cNvPr id="18" name="Rectangle 55">
              <a:extLst>
                <a:ext uri="{FF2B5EF4-FFF2-40B4-BE49-F238E27FC236}">
                  <a16:creationId xmlns:a16="http://schemas.microsoft.com/office/drawing/2014/main" id="{7B04AF89-F421-D8A1-73ED-1E7A074402D2}"/>
                </a:ext>
              </a:extLst>
            </p:cNvPr>
            <p:cNvSpPr/>
            <p:nvPr/>
          </p:nvSpPr>
          <p:spPr>
            <a:xfrm>
              <a:off x="1395727" y="5342551"/>
              <a:ext cx="5533768" cy="584775"/>
            </a:xfrm>
            <a:prstGeom prst="rect">
              <a:avLst/>
            </a:prstGeom>
            <a:noFill/>
            <a:ln>
              <a:noFill/>
            </a:ln>
            <a:effectLst>
              <a:softEdge rad="63500"/>
            </a:effec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chemeClr val="accent1"/>
                  </a:solidFill>
                </a:rPr>
                <a:t>هـ</a:t>
              </a:r>
              <a:r>
                <a:rPr lang="ar-SA" sz="3200" b="1" dirty="0">
                  <a:solidFill>
                    <a:schemeClr val="accent1"/>
                  </a:solidFill>
                </a:rPr>
                <a:t> منتصف</a:t>
              </a:r>
              <a:r>
                <a:rPr lang="ar-KW" sz="3200" b="1" dirty="0">
                  <a:solidFill>
                    <a:schemeClr val="accent1"/>
                  </a:solidFill>
                </a:rPr>
                <a:t>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س ص</a:t>
              </a:r>
              <a:r>
                <a:rPr lang="ar-SA" sz="3200" b="1" dirty="0">
                  <a:solidFill>
                    <a:schemeClr val="accent1"/>
                  </a:solidFill>
                </a:rPr>
                <a:t>, </a:t>
              </a:r>
              <a:r>
                <a:rPr lang="ar-KW" sz="3200" b="1" dirty="0">
                  <a:solidFill>
                    <a:schemeClr val="accent1"/>
                  </a:solidFill>
                </a:rPr>
                <a:t>ك </a:t>
              </a:r>
              <a:r>
                <a:rPr lang="ar-SA" sz="3200" b="1" dirty="0">
                  <a:solidFill>
                    <a:schemeClr val="accent1"/>
                  </a:solidFill>
                </a:rPr>
                <a:t>منتصف</a:t>
              </a:r>
              <a:r>
                <a:rPr lang="ar-KW" sz="3200" b="1" dirty="0">
                  <a:solidFill>
                    <a:schemeClr val="accent1"/>
                  </a:solidFill>
                </a:rPr>
                <a:t>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س ع</a:t>
              </a:r>
              <a:endParaRPr lang="ar-EG" sz="32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5044E73-744A-35D3-1F26-AD111543EAA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171472" y="5414973"/>
              <a:ext cx="803206" cy="63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3B1EA04-012D-EA9D-F5E7-C0677D19D88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23200" y="5342551"/>
              <a:ext cx="44161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55">
            <a:extLst>
              <a:ext uri="{FF2B5EF4-FFF2-40B4-BE49-F238E27FC236}">
                <a16:creationId xmlns:a16="http://schemas.microsoft.com/office/drawing/2014/main" id="{4E89509F-B66E-DD6C-CA86-2818BD9724CA}"/>
              </a:ext>
            </a:extLst>
          </p:cNvPr>
          <p:cNvSpPr/>
          <p:nvPr/>
        </p:nvSpPr>
        <p:spPr>
          <a:xfrm>
            <a:off x="5445394" y="1855534"/>
            <a:ext cx="2391887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في </a:t>
            </a:r>
            <a:r>
              <a:rPr lang="ar-KW" sz="3200" b="1" dirty="0">
                <a:solidFill>
                  <a:schemeClr val="accent1"/>
                </a:solidFill>
                <a:sym typeface="Symbol" panose="05050102010706020507" pitchFamily="18" charset="2"/>
              </a:rPr>
              <a:t></a:t>
            </a:r>
            <a:r>
              <a:rPr lang="ar-KW" sz="3200" b="1" dirty="0">
                <a:solidFill>
                  <a:schemeClr val="accent1"/>
                </a:solidFill>
              </a:rPr>
              <a:t> </a:t>
            </a:r>
            <a:r>
              <a:rPr lang="ar-KW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 ص ع</a:t>
            </a:r>
            <a:endParaRPr lang="ar-EG" sz="3200" b="1" dirty="0">
              <a:solidFill>
                <a:schemeClr val="accent1"/>
              </a:solidFill>
            </a:endParaRPr>
          </a:p>
        </p:txBody>
      </p:sp>
      <p:sp>
        <p:nvSpPr>
          <p:cNvPr id="28" name="Rectangle 55">
            <a:extLst>
              <a:ext uri="{FF2B5EF4-FFF2-40B4-BE49-F238E27FC236}">
                <a16:creationId xmlns:a16="http://schemas.microsoft.com/office/drawing/2014/main" id="{41556FA3-7107-2110-9F5D-57D682DF2307}"/>
              </a:ext>
            </a:extLst>
          </p:cNvPr>
          <p:cNvSpPr/>
          <p:nvPr/>
        </p:nvSpPr>
        <p:spPr>
          <a:xfrm>
            <a:off x="2533414" y="2957374"/>
            <a:ext cx="125295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(نظرية)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29" name="Rectangle 55">
            <a:extLst>
              <a:ext uri="{FF2B5EF4-FFF2-40B4-BE49-F238E27FC236}">
                <a16:creationId xmlns:a16="http://schemas.microsoft.com/office/drawing/2014/main" id="{F547373D-94E1-E59B-E802-E51F81C0AD71}"/>
              </a:ext>
            </a:extLst>
          </p:cNvPr>
          <p:cNvSpPr/>
          <p:nvPr/>
        </p:nvSpPr>
        <p:spPr>
          <a:xfrm>
            <a:off x="2386773" y="2250387"/>
            <a:ext cx="125295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(معطى)</a:t>
            </a:r>
            <a:endParaRPr lang="ar-EG" sz="3200" b="1" dirty="0">
              <a:solidFill>
                <a:srgbClr val="FF0000"/>
              </a:solidFill>
            </a:endParaRPr>
          </a:p>
        </p:txBody>
      </p:sp>
      <p:cxnSp>
        <p:nvCxnSpPr>
          <p:cNvPr id="30" name="Straight Connector 49">
            <a:extLst>
              <a:ext uri="{FF2B5EF4-FFF2-40B4-BE49-F238E27FC236}">
                <a16:creationId xmlns:a16="http://schemas.microsoft.com/office/drawing/2014/main" id="{584CB589-2421-0D47-4CD8-E160E64645B4}"/>
              </a:ext>
            </a:extLst>
          </p:cNvPr>
          <p:cNvCxnSpPr>
            <a:cxnSpLocks/>
          </p:cNvCxnSpPr>
          <p:nvPr/>
        </p:nvCxnSpPr>
        <p:spPr>
          <a:xfrm flipH="1" flipV="1">
            <a:off x="865949" y="1842202"/>
            <a:ext cx="1060503" cy="2942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50">
            <a:extLst>
              <a:ext uri="{FF2B5EF4-FFF2-40B4-BE49-F238E27FC236}">
                <a16:creationId xmlns:a16="http://schemas.microsoft.com/office/drawing/2014/main" id="{861B79CD-EDA9-D992-507C-03D7C5187886}"/>
              </a:ext>
            </a:extLst>
          </p:cNvPr>
          <p:cNvCxnSpPr>
            <a:cxnSpLocks/>
          </p:cNvCxnSpPr>
          <p:nvPr/>
        </p:nvCxnSpPr>
        <p:spPr>
          <a:xfrm flipH="1">
            <a:off x="378844" y="2889291"/>
            <a:ext cx="2034715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55">
            <a:extLst>
              <a:ext uri="{FF2B5EF4-FFF2-40B4-BE49-F238E27FC236}">
                <a16:creationId xmlns:a16="http://schemas.microsoft.com/office/drawing/2014/main" id="{C3D0E51C-140A-D9D8-9573-493F3B2149AC}"/>
              </a:ext>
            </a:extLst>
          </p:cNvPr>
          <p:cNvSpPr/>
          <p:nvPr/>
        </p:nvSpPr>
        <p:spPr>
          <a:xfrm>
            <a:off x="6087430" y="3610050"/>
            <a:ext cx="2814348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∴ ص ع </a:t>
            </a:r>
            <a:r>
              <a:rPr lang="ar-SA" sz="3200" b="1" dirty="0">
                <a:solidFill>
                  <a:schemeClr val="accent1"/>
                </a:solidFill>
              </a:rPr>
              <a:t>= </a:t>
            </a:r>
            <a:r>
              <a:rPr lang="ar-KW" sz="3200" b="1" dirty="0">
                <a:solidFill>
                  <a:schemeClr val="accent1"/>
                </a:solidFill>
              </a:rPr>
              <a:t>2 هـ ك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33" name="Rectangle 55">
            <a:extLst>
              <a:ext uri="{FF2B5EF4-FFF2-40B4-BE49-F238E27FC236}">
                <a16:creationId xmlns:a16="http://schemas.microsoft.com/office/drawing/2014/main" id="{C6387217-60DB-B599-9627-504680F754CB}"/>
              </a:ext>
            </a:extLst>
          </p:cNvPr>
          <p:cNvSpPr/>
          <p:nvPr/>
        </p:nvSpPr>
        <p:spPr>
          <a:xfrm>
            <a:off x="4691329" y="3665500"/>
            <a:ext cx="1476311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chemeClr val="accent1"/>
                </a:solidFill>
              </a:rPr>
              <a:t>= </a:t>
            </a:r>
            <a:r>
              <a:rPr lang="ar-KW" sz="3200" b="1" dirty="0">
                <a:solidFill>
                  <a:schemeClr val="accent1"/>
                </a:solidFill>
              </a:rPr>
              <a:t>2 × 7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34" name="Rectangle 55">
            <a:extLst>
              <a:ext uri="{FF2B5EF4-FFF2-40B4-BE49-F238E27FC236}">
                <a16:creationId xmlns:a16="http://schemas.microsoft.com/office/drawing/2014/main" id="{A261C376-C9C6-C1F7-912F-9BFE34592AFC}"/>
              </a:ext>
            </a:extLst>
          </p:cNvPr>
          <p:cNvSpPr/>
          <p:nvPr/>
        </p:nvSpPr>
        <p:spPr>
          <a:xfrm>
            <a:off x="3092966" y="3610050"/>
            <a:ext cx="1552254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chemeClr val="accent1"/>
                </a:solidFill>
              </a:rPr>
              <a:t>= </a:t>
            </a:r>
            <a:r>
              <a:rPr lang="ar-KW" sz="3200" b="1" dirty="0">
                <a:solidFill>
                  <a:schemeClr val="accent1"/>
                </a:solidFill>
              </a:rPr>
              <a:t>14 سم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41" name="Rectangle 55">
            <a:extLst>
              <a:ext uri="{FF2B5EF4-FFF2-40B4-BE49-F238E27FC236}">
                <a16:creationId xmlns:a16="http://schemas.microsoft.com/office/drawing/2014/main" id="{AF8F040E-978C-BD9C-F23F-B51B4D0A3001}"/>
              </a:ext>
            </a:extLst>
          </p:cNvPr>
          <p:cNvSpPr/>
          <p:nvPr/>
        </p:nvSpPr>
        <p:spPr>
          <a:xfrm>
            <a:off x="4604418" y="4284385"/>
            <a:ext cx="4297360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A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 </a:t>
            </a:r>
            <a:r>
              <a:rPr lang="ar-KW" sz="3200" b="1" dirty="0">
                <a:solidFill>
                  <a:schemeClr val="accent1"/>
                </a:solidFill>
                <a:sym typeface="Symbol" panose="05050102010706020507" pitchFamily="18" charset="2"/>
              </a:rPr>
              <a:t></a:t>
            </a:r>
            <a:r>
              <a:rPr lang="ar-KW" sz="3200" b="1" dirty="0">
                <a:solidFill>
                  <a:schemeClr val="accent1"/>
                </a:solidFill>
              </a:rPr>
              <a:t> </a:t>
            </a:r>
            <a:r>
              <a:rPr lang="ar-KW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 ص ع متطابق الضلعين</a:t>
            </a:r>
            <a:endParaRPr lang="ar-EG" sz="3200" b="1" dirty="0">
              <a:solidFill>
                <a:srgbClr val="0070C0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76E5F9F-24D6-5515-2892-9DA0CD7ABB68}"/>
              </a:ext>
            </a:extLst>
          </p:cNvPr>
          <p:cNvGrpSpPr/>
          <p:nvPr/>
        </p:nvGrpSpPr>
        <p:grpSpPr>
          <a:xfrm>
            <a:off x="7049780" y="5304943"/>
            <a:ext cx="1772418" cy="790094"/>
            <a:chOff x="6618781" y="2318475"/>
            <a:chExt cx="2366966" cy="790094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4B9166D-B016-34F7-3BF9-E9AF8864BE93}"/>
                </a:ext>
              </a:extLst>
            </p:cNvPr>
            <p:cNvSpPr txBox="1"/>
            <p:nvPr/>
          </p:nvSpPr>
          <p:spPr>
            <a:xfrm>
              <a:off x="6618781" y="2523794"/>
              <a:ext cx="23669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chemeClr val="accent1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ق(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ع</a:t>
              </a:r>
              <a:r>
                <a:rPr lang="ar-KW" sz="3200" b="1" dirty="0">
                  <a:solidFill>
                    <a:srgbClr val="0070C0"/>
                  </a:solidFill>
                </a:rPr>
                <a:t>) =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002B5DC-CDFC-A6E8-9732-33D54CDA8421}"/>
                </a:ext>
              </a:extLst>
            </p:cNvPr>
            <p:cNvSpPr txBox="1"/>
            <p:nvPr/>
          </p:nvSpPr>
          <p:spPr>
            <a:xfrm>
              <a:off x="7425766" y="2318475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3694CA23-9168-4984-4E9E-2F1F2D01B2EF}"/>
              </a:ext>
            </a:extLst>
          </p:cNvPr>
          <p:cNvGrpSpPr/>
          <p:nvPr/>
        </p:nvGrpSpPr>
        <p:grpSpPr>
          <a:xfrm>
            <a:off x="3798034" y="2799020"/>
            <a:ext cx="5189987" cy="701946"/>
            <a:chOff x="3798034" y="2799020"/>
            <a:chExt cx="5189987" cy="701946"/>
          </a:xfrm>
        </p:grpSpPr>
        <p:grpSp>
          <p:nvGrpSpPr>
            <p:cNvPr id="22" name="Group 66">
              <a:extLst>
                <a:ext uri="{FF2B5EF4-FFF2-40B4-BE49-F238E27FC236}">
                  <a16:creationId xmlns:a16="http://schemas.microsoft.com/office/drawing/2014/main" id="{C802AEE8-FCC0-1F7B-2FD8-F275956CB529}"/>
                </a:ext>
              </a:extLst>
            </p:cNvPr>
            <p:cNvGrpSpPr/>
            <p:nvPr/>
          </p:nvGrpSpPr>
          <p:grpSpPr>
            <a:xfrm>
              <a:off x="3798034" y="2799020"/>
              <a:ext cx="5189987" cy="701946"/>
              <a:chOff x="5317619" y="3867687"/>
              <a:chExt cx="3980207" cy="701946"/>
            </a:xfrm>
            <a:noFill/>
          </p:grpSpPr>
          <p:sp>
            <p:nvSpPr>
              <p:cNvPr id="23" name="Rectangle 67">
                <a:extLst>
                  <a:ext uri="{FF2B5EF4-FFF2-40B4-BE49-F238E27FC236}">
                    <a16:creationId xmlns:a16="http://schemas.microsoft.com/office/drawing/2014/main" id="{17492A46-BFA0-39A5-E460-CC364135D40F}"/>
                  </a:ext>
                </a:extLst>
              </p:cNvPr>
              <p:cNvSpPr/>
              <p:nvPr/>
            </p:nvSpPr>
            <p:spPr>
              <a:xfrm>
                <a:off x="5317619" y="3984858"/>
                <a:ext cx="3980207" cy="584775"/>
              </a:xfrm>
              <a:prstGeom prst="rect">
                <a:avLst/>
              </a:prstGeom>
              <a:grpFill/>
              <a:ln>
                <a:noFill/>
              </a:ln>
              <a:effectLst>
                <a:softEdge rad="127000"/>
              </a:effectLst>
            </p:spPr>
            <p:txBody>
              <a:bodyPr wrap="square">
                <a:spAutoFit/>
              </a:bodyPr>
              <a:lstStyle/>
              <a:p>
                <a:r>
                  <a:rPr lang="ar-KW" sz="3200" b="1" dirty="0">
                    <a:solidFill>
                      <a:schemeClr val="accent1"/>
                    </a:solidFill>
                  </a:rPr>
                  <a:t>∴ هـ ك </a:t>
                </a:r>
                <a:r>
                  <a:rPr lang="ar-SA" sz="3200" b="1" dirty="0">
                    <a:solidFill>
                      <a:schemeClr val="accent1"/>
                    </a:solidFill>
                  </a:rPr>
                  <a:t>=     </a:t>
                </a:r>
                <a:r>
                  <a:rPr lang="ar-KW" sz="3200" b="1" dirty="0">
                    <a:solidFill>
                      <a:schemeClr val="accent1"/>
                    </a:solidFill>
                  </a:rPr>
                  <a:t>ب جـ  ،  هـ ك </a:t>
                </a:r>
                <a:r>
                  <a:rPr lang="ar-KW" sz="3200" b="1" dirty="0">
                    <a:solidFill>
                      <a:srgbClr val="0070C0"/>
                    </a:solidFill>
                  </a:rPr>
                  <a:t>// ص ع</a:t>
                </a:r>
                <a:endParaRPr lang="ar-EG" sz="3200" b="1" dirty="0">
                  <a:solidFill>
                    <a:schemeClr val="accent1"/>
                  </a:solidFill>
                </a:endParaRPr>
              </a:p>
            </p:txBody>
          </p:sp>
          <p:grpSp>
            <p:nvGrpSpPr>
              <p:cNvPr id="24" name="Group 15">
                <a:extLst>
                  <a:ext uri="{FF2B5EF4-FFF2-40B4-BE49-F238E27FC236}">
                    <a16:creationId xmlns:a16="http://schemas.microsoft.com/office/drawing/2014/main" id="{6166A9D4-1C46-1983-55AD-FDA8E378DF6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811387" y="3867687"/>
                <a:ext cx="403300" cy="679113"/>
                <a:chOff x="10289" y="1146"/>
                <a:chExt cx="414" cy="1383"/>
              </a:xfrm>
              <a:grpFill/>
            </p:grpSpPr>
            <p:sp>
              <p:nvSpPr>
                <p:cNvPr id="25" name="Text Box 16">
                  <a:extLst>
                    <a:ext uri="{FF2B5EF4-FFF2-40B4-BE49-F238E27FC236}">
                      <a16:creationId xmlns:a16="http://schemas.microsoft.com/office/drawing/2014/main" id="{58CC0C48-5658-1D8E-BC83-FA6E98145A3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331" y="1146"/>
                  <a:ext cx="372" cy="95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200" b="1" dirty="0">
                      <a:solidFill>
                        <a:schemeClr val="accent1"/>
                      </a:solidFill>
                    </a:rPr>
                    <a:t>١</a:t>
                  </a:r>
                  <a:endParaRPr lang="ar-EG" sz="3200" b="1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26" name="Text Box 17">
                  <a:extLst>
                    <a:ext uri="{FF2B5EF4-FFF2-40B4-BE49-F238E27FC236}">
                      <a16:creationId xmlns:a16="http://schemas.microsoft.com/office/drawing/2014/main" id="{62D178F2-2A73-2A95-F565-BC9985191DB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289" y="1807"/>
                  <a:ext cx="409" cy="72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200" b="1">
                      <a:solidFill>
                        <a:schemeClr val="accent1"/>
                      </a:solidFill>
                    </a:rPr>
                    <a:t>٢</a:t>
                  </a:r>
                  <a:endParaRPr lang="ar-EG" sz="3200" b="1" dirty="0">
                    <a:solidFill>
                      <a:schemeClr val="accent1"/>
                    </a:solidFill>
                  </a:endParaRPr>
                </a:p>
              </p:txBody>
            </p:sp>
            <p:cxnSp>
              <p:nvCxnSpPr>
                <p:cNvPr id="27" name="AutoShape 18">
                  <a:extLst>
                    <a:ext uri="{FF2B5EF4-FFF2-40B4-BE49-F238E27FC236}">
                      <a16:creationId xmlns:a16="http://schemas.microsoft.com/office/drawing/2014/main" id="{92BF8CB1-57C0-5FFA-FBF8-B156A26C3C2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0379" y="1994"/>
                  <a:ext cx="288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0070C0"/>
                  </a:solidFill>
                  <a:round/>
                  <a:headEnd/>
                  <a:tailEnd/>
                </a:ln>
              </p:spPr>
            </p:cxnSp>
          </p:grp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CDF68AE9-46BB-DC40-7D28-67600A1448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61161" y="2961114"/>
              <a:ext cx="44161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B7CF2F0-4AC4-AB0A-4054-4066E0D765F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54374" y="2981564"/>
              <a:ext cx="803206" cy="63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5">
            <a:extLst>
              <a:ext uri="{FF2B5EF4-FFF2-40B4-BE49-F238E27FC236}">
                <a16:creationId xmlns:a16="http://schemas.microsoft.com/office/drawing/2014/main" id="{76AC0C9C-253B-DF23-5780-8E6DBBB56ABB}"/>
              </a:ext>
            </a:extLst>
          </p:cNvPr>
          <p:cNvSpPr/>
          <p:nvPr/>
        </p:nvSpPr>
        <p:spPr>
          <a:xfrm>
            <a:off x="671859" y="2889291"/>
            <a:ext cx="1091242" cy="523220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2800" b="1" dirty="0">
                <a:solidFill>
                  <a:srgbClr val="00B050"/>
                </a:solidFill>
              </a:rPr>
              <a:t>14 سم</a:t>
            </a:r>
            <a:endParaRPr lang="ar-EG" sz="2800" dirty="0">
              <a:solidFill>
                <a:srgbClr val="00B050"/>
              </a:solidFill>
            </a:endParaRPr>
          </a:p>
        </p:txBody>
      </p:sp>
      <p:sp>
        <p:nvSpPr>
          <p:cNvPr id="59" name="مربع نص 1">
            <a:extLst>
              <a:ext uri="{FF2B5EF4-FFF2-40B4-BE49-F238E27FC236}">
                <a16:creationId xmlns:a16="http://schemas.microsoft.com/office/drawing/2014/main" id="{1C1B60A0-4661-84A9-4124-507E4BEC92F0}"/>
              </a:ext>
            </a:extLst>
          </p:cNvPr>
          <p:cNvSpPr txBox="1"/>
          <p:nvPr/>
        </p:nvSpPr>
        <p:spPr>
          <a:xfrm>
            <a:off x="1959646" y="4194825"/>
            <a:ext cx="95172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60</a:t>
            </a:r>
          </a:p>
        </p:txBody>
      </p:sp>
      <p:sp>
        <p:nvSpPr>
          <p:cNvPr id="60" name="Rectangle 55">
            <a:extLst>
              <a:ext uri="{FF2B5EF4-FFF2-40B4-BE49-F238E27FC236}">
                <a16:creationId xmlns:a16="http://schemas.microsoft.com/office/drawing/2014/main" id="{E8D8154B-7380-C881-3208-38029FF6DB4C}"/>
              </a:ext>
            </a:extLst>
          </p:cNvPr>
          <p:cNvSpPr/>
          <p:nvPr/>
        </p:nvSpPr>
        <p:spPr>
          <a:xfrm>
            <a:off x="4355977" y="4882351"/>
            <a:ext cx="4545801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∴ </a:t>
            </a:r>
            <a:r>
              <a:rPr lang="ar-KW" sz="3200" b="1" dirty="0">
                <a:solidFill>
                  <a:schemeClr val="accent1"/>
                </a:solidFill>
                <a:sym typeface="Symbol" panose="05050102010706020507" pitchFamily="18" charset="2"/>
              </a:rPr>
              <a:t></a:t>
            </a:r>
            <a:r>
              <a:rPr lang="ar-KW" sz="3200" b="1" dirty="0">
                <a:solidFill>
                  <a:schemeClr val="accent1"/>
                </a:solidFill>
              </a:rPr>
              <a:t> </a:t>
            </a:r>
            <a:r>
              <a:rPr lang="ar-KW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 ص ع متطابق الأضلاع</a:t>
            </a:r>
            <a:endParaRPr lang="ar-EG" sz="3200" b="1" dirty="0">
              <a:solidFill>
                <a:schemeClr val="accent1"/>
              </a:solidFill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39D0717D-AD99-4C82-42FD-93B39F9B9B6D}"/>
              </a:ext>
            </a:extLst>
          </p:cNvPr>
          <p:cNvGrpSpPr/>
          <p:nvPr/>
        </p:nvGrpSpPr>
        <p:grpSpPr>
          <a:xfrm>
            <a:off x="2620341" y="4104827"/>
            <a:ext cx="1989199" cy="777524"/>
            <a:chOff x="6618781" y="2331045"/>
            <a:chExt cx="2366965" cy="777524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29C9AE0-2903-9CB6-D69B-717E8C5449B9}"/>
                </a:ext>
              </a:extLst>
            </p:cNvPr>
            <p:cNvSpPr txBox="1"/>
            <p:nvPr/>
          </p:nvSpPr>
          <p:spPr>
            <a:xfrm>
              <a:off x="6618781" y="2523794"/>
              <a:ext cx="236696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chemeClr val="accent1"/>
                  </a:solidFill>
                </a:rPr>
                <a:t>،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ق(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ص</a:t>
              </a:r>
              <a:r>
                <a:rPr lang="ar-KW" sz="3200" b="1" dirty="0">
                  <a:solidFill>
                    <a:srgbClr val="0070C0"/>
                  </a:solidFill>
                </a:rPr>
                <a:t>) =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E7D4636F-9954-EECA-20DD-15978D973779}"/>
                </a:ext>
              </a:extLst>
            </p:cNvPr>
            <p:cNvSpPr txBox="1"/>
            <p:nvPr/>
          </p:nvSpPr>
          <p:spPr>
            <a:xfrm>
              <a:off x="7458971" y="2331045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64" name="مربع نص 1">
            <a:extLst>
              <a:ext uri="{FF2B5EF4-FFF2-40B4-BE49-F238E27FC236}">
                <a16:creationId xmlns:a16="http://schemas.microsoft.com/office/drawing/2014/main" id="{40952300-693E-4B63-14A9-5B2C33124A41}"/>
              </a:ext>
            </a:extLst>
          </p:cNvPr>
          <p:cNvSpPr txBox="1"/>
          <p:nvPr/>
        </p:nvSpPr>
        <p:spPr>
          <a:xfrm>
            <a:off x="6212374" y="5452009"/>
            <a:ext cx="95172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60</a:t>
            </a:r>
          </a:p>
        </p:txBody>
      </p:sp>
      <p:sp>
        <p:nvSpPr>
          <p:cNvPr id="65" name="Rectangle 55">
            <a:extLst>
              <a:ext uri="{FF2B5EF4-FFF2-40B4-BE49-F238E27FC236}">
                <a16:creationId xmlns:a16="http://schemas.microsoft.com/office/drawing/2014/main" id="{B4F3ECD8-9721-5564-9453-7777C2171F53}"/>
              </a:ext>
            </a:extLst>
          </p:cNvPr>
          <p:cNvSpPr/>
          <p:nvPr/>
        </p:nvSpPr>
        <p:spPr>
          <a:xfrm>
            <a:off x="2906752" y="5428900"/>
            <a:ext cx="253864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س ع =</a:t>
            </a:r>
            <a:r>
              <a:rPr lang="ar-SA" sz="3200" b="1" dirty="0">
                <a:solidFill>
                  <a:schemeClr val="accent1"/>
                </a:solidFill>
              </a:rPr>
              <a:t> </a:t>
            </a:r>
            <a:r>
              <a:rPr lang="ar-KW" sz="3200" b="1" dirty="0">
                <a:solidFill>
                  <a:schemeClr val="accent1"/>
                </a:solidFill>
              </a:rPr>
              <a:t>14 سم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66" name="Rectangle 55">
            <a:extLst>
              <a:ext uri="{FF2B5EF4-FFF2-40B4-BE49-F238E27FC236}">
                <a16:creationId xmlns:a16="http://schemas.microsoft.com/office/drawing/2014/main" id="{52C5C527-B99E-A406-61E9-9F4A4ACD8B66}"/>
              </a:ext>
            </a:extLst>
          </p:cNvPr>
          <p:cNvSpPr/>
          <p:nvPr/>
        </p:nvSpPr>
        <p:spPr>
          <a:xfrm>
            <a:off x="5588323" y="5259623"/>
            <a:ext cx="499107" cy="923330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5400" dirty="0">
                <a:solidFill>
                  <a:schemeClr val="accent1"/>
                </a:solidFill>
              </a:rPr>
              <a:t>،</a:t>
            </a:r>
            <a:endParaRPr lang="ar-EG" sz="5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30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  <p:bldP spid="28" grpId="0"/>
      <p:bldP spid="29" grpId="0"/>
      <p:bldP spid="32" grpId="0"/>
      <p:bldP spid="33" grpId="0"/>
      <p:bldP spid="34" grpId="0"/>
      <p:bldP spid="41" grpId="0"/>
      <p:bldP spid="55" grpId="0"/>
      <p:bldP spid="59" grpId="0"/>
      <p:bldP spid="60" grpId="0"/>
      <p:bldP spid="64" grpId="0"/>
      <p:bldP spid="65" grpId="0"/>
      <p:bldP spid="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croll: Horizontal 10">
            <a:extLst>
              <a:ext uri="{FF2B5EF4-FFF2-40B4-BE49-F238E27FC236}">
                <a16:creationId xmlns:a16="http://schemas.microsoft.com/office/drawing/2014/main" id="{9393368D-39FE-4AFC-AF53-691135274E42}"/>
              </a:ext>
            </a:extLst>
          </p:cNvPr>
          <p:cNvSpPr/>
          <p:nvPr/>
        </p:nvSpPr>
        <p:spPr>
          <a:xfrm>
            <a:off x="3649280" y="332656"/>
            <a:ext cx="2564296" cy="847670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300" b="1" dirty="0">
                <a:solidFill>
                  <a:srgbClr val="C00000"/>
                </a:solidFill>
                <a:cs typeface="+mj-cs"/>
              </a:rPr>
              <a:t>التقييم المختصر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BCD38C-DF16-2007-6148-242173216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512625"/>
            <a:ext cx="8605877" cy="2222800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1D4FF79-C05D-23FC-B5D9-2BFE17A3222F}"/>
              </a:ext>
            </a:extLst>
          </p:cNvPr>
          <p:cNvSpPr/>
          <p:nvPr/>
        </p:nvSpPr>
        <p:spPr>
          <a:xfrm>
            <a:off x="710864" y="2393592"/>
            <a:ext cx="432048" cy="504056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مربع نص 42">
            <a:extLst>
              <a:ext uri="{FF2B5EF4-FFF2-40B4-BE49-F238E27FC236}">
                <a16:creationId xmlns:a16="http://schemas.microsoft.com/office/drawing/2014/main" id="{E83E04F6-A6D5-EEF3-A421-C7F890B3AF80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196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736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7FA1BA-FF11-8A38-A6F8-1875A589D7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256" r="3925" b="34530"/>
          <a:stretch/>
        </p:blipFill>
        <p:spPr>
          <a:xfrm>
            <a:off x="3059832" y="980728"/>
            <a:ext cx="3672408" cy="273630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C39DF0-9E1F-EE36-20E2-5A7FED7AE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704" y="3821444"/>
            <a:ext cx="4608512" cy="1983820"/>
          </a:xfrm>
          <a:prstGeom prst="rect">
            <a:avLst/>
          </a:prstGeom>
        </p:spPr>
      </p:pic>
      <p:sp>
        <p:nvSpPr>
          <p:cNvPr id="7" name="مربع نص 42">
            <a:extLst>
              <a:ext uri="{FF2B5EF4-FFF2-40B4-BE49-F238E27FC236}">
                <a16:creationId xmlns:a16="http://schemas.microsoft.com/office/drawing/2014/main" id="{5C2589A0-EFD7-A3C3-52F9-31CA28FA4C40}"/>
              </a:ext>
            </a:extLst>
          </p:cNvPr>
          <p:cNvSpPr txBox="1"/>
          <p:nvPr/>
        </p:nvSpPr>
        <p:spPr>
          <a:xfrm>
            <a:off x="0" y="81498"/>
            <a:ext cx="2140605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139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B6EC731-EECD-4D92-9375-29450793ACF8}"/>
              </a:ext>
            </a:extLst>
          </p:cNvPr>
          <p:cNvSpPr/>
          <p:nvPr/>
        </p:nvSpPr>
        <p:spPr>
          <a:xfrm>
            <a:off x="7214783" y="59175"/>
            <a:ext cx="1713248" cy="67586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ar-KW" sz="4000" b="1" dirty="0">
                <a:solidFill>
                  <a:schemeClr val="bg1"/>
                </a:solidFill>
                <a:cs typeface="+mj-cs"/>
              </a:rPr>
              <a:t>مقدمة</a:t>
            </a:r>
            <a:endParaRPr lang="en-US" sz="4000" b="1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8" name="مربع نص 1">
            <a:extLst>
              <a:ext uri="{FF2B5EF4-FFF2-40B4-BE49-F238E27FC236}">
                <a16:creationId xmlns:a16="http://schemas.microsoft.com/office/drawing/2014/main" id="{47E7D60C-E5E6-6370-CB1D-E1BD6951952A}"/>
              </a:ext>
            </a:extLst>
          </p:cNvPr>
          <p:cNvSpPr txBox="1"/>
          <p:nvPr/>
        </p:nvSpPr>
        <p:spPr>
          <a:xfrm>
            <a:off x="3690168" y="3933056"/>
            <a:ext cx="104358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baseline="30000" dirty="0">
                <a:solidFill>
                  <a:srgbClr val="7030A0"/>
                </a:solidFill>
              </a:rPr>
              <a:t>5</a:t>
            </a:r>
            <a:r>
              <a:rPr lang="ar-KW" sz="4000" b="1" dirty="0">
                <a:solidFill>
                  <a:srgbClr val="7030A0"/>
                </a:solidFill>
              </a:rPr>
              <a:t>90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D77D98E-BB8E-83E2-62E7-9C4E7F4EB72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0778"/>
          <a:stretch/>
        </p:blipFill>
        <p:spPr>
          <a:xfrm>
            <a:off x="6583021" y="836712"/>
            <a:ext cx="2345010" cy="67586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2A78B1B9-AFA7-35E2-732D-5857618983E5}"/>
              </a:ext>
            </a:extLst>
          </p:cNvPr>
          <p:cNvGrpSpPr/>
          <p:nvPr/>
        </p:nvGrpSpPr>
        <p:grpSpPr>
          <a:xfrm>
            <a:off x="631029" y="4645115"/>
            <a:ext cx="4608511" cy="938719"/>
            <a:chOff x="631029" y="4645115"/>
            <a:chExt cx="4608511" cy="938719"/>
          </a:xfrm>
        </p:grpSpPr>
        <p:sp>
          <p:nvSpPr>
            <p:cNvPr id="9" name="مربع نص 16">
              <a:extLst>
                <a:ext uri="{FF2B5EF4-FFF2-40B4-BE49-F238E27FC236}">
                  <a16:creationId xmlns:a16="http://schemas.microsoft.com/office/drawing/2014/main" id="{9D9F5EF5-AD53-CB5D-9F87-285998102F1C}"/>
                </a:ext>
              </a:extLst>
            </p:cNvPr>
            <p:cNvSpPr txBox="1"/>
            <p:nvPr/>
          </p:nvSpPr>
          <p:spPr>
            <a:xfrm>
              <a:off x="631029" y="4875948"/>
              <a:ext cx="460851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KW" sz="4000" b="1" dirty="0">
                  <a:ln>
                    <a:solidFill>
                      <a:srgbClr val="002060"/>
                    </a:solidFill>
                  </a:ln>
                  <a:solidFill>
                    <a:schemeClr val="tx2"/>
                  </a:solidFill>
                </a:rPr>
                <a:t>بالتناظر والتوازي مع (ب)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3A124B1-6356-60FE-E734-0D40447FE4AE}"/>
                </a:ext>
              </a:extLst>
            </p:cNvPr>
            <p:cNvSpPr txBox="1"/>
            <p:nvPr/>
          </p:nvSpPr>
          <p:spPr>
            <a:xfrm>
              <a:off x="899592" y="4645115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chemeClr val="tx2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B8BCC9A-B964-7524-2939-E8FC77E03252}"/>
              </a:ext>
            </a:extLst>
          </p:cNvPr>
          <p:cNvSpPr/>
          <p:nvPr/>
        </p:nvSpPr>
        <p:spPr>
          <a:xfrm flipH="1">
            <a:off x="5239540" y="3186180"/>
            <a:ext cx="340572" cy="21602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8D8439-F4F7-36D3-ACBE-5032AFC2CE39}"/>
              </a:ext>
            </a:extLst>
          </p:cNvPr>
          <p:cNvSpPr/>
          <p:nvPr/>
        </p:nvSpPr>
        <p:spPr>
          <a:xfrm flipH="1">
            <a:off x="5239540" y="2132856"/>
            <a:ext cx="340572" cy="21602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4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42">
            <a:extLst>
              <a:ext uri="{FF2B5EF4-FFF2-40B4-BE49-F238E27FC236}">
                <a16:creationId xmlns:a16="http://schemas.microsoft.com/office/drawing/2014/main" id="{CD82CB66-2198-23E4-AC89-BAE054DD5FA1}"/>
              </a:ext>
            </a:extLst>
          </p:cNvPr>
          <p:cNvSpPr txBox="1"/>
          <p:nvPr/>
        </p:nvSpPr>
        <p:spPr>
          <a:xfrm>
            <a:off x="0" y="81498"/>
            <a:ext cx="2140605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139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27F68E8-B2E2-678A-D3C6-3A96F61531C6}"/>
              </a:ext>
            </a:extLst>
          </p:cNvPr>
          <p:cNvSpPr/>
          <p:nvPr/>
        </p:nvSpPr>
        <p:spPr>
          <a:xfrm>
            <a:off x="7214783" y="59175"/>
            <a:ext cx="1713248" cy="67586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ar-KW" sz="4000" b="1" dirty="0">
                <a:solidFill>
                  <a:schemeClr val="bg1"/>
                </a:solidFill>
                <a:cs typeface="+mj-cs"/>
              </a:rPr>
              <a:t>مقدمة</a:t>
            </a:r>
            <a:endParaRPr lang="en-US" sz="4000" b="1" dirty="0">
              <a:solidFill>
                <a:schemeClr val="bg1"/>
              </a:solidFill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2BE31A-AA4E-E624-8C66-4CE6E66B1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825918"/>
            <a:ext cx="5343437" cy="288032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AF69403-0DBC-306C-3C75-F4399566F02A}"/>
              </a:ext>
            </a:extLst>
          </p:cNvPr>
          <p:cNvGrpSpPr/>
          <p:nvPr/>
        </p:nvGrpSpPr>
        <p:grpSpPr>
          <a:xfrm>
            <a:off x="5099981" y="3797121"/>
            <a:ext cx="3456384" cy="772739"/>
            <a:chOff x="5529363" y="2335830"/>
            <a:chExt cx="3456384" cy="77273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5FF1C38-757C-D90B-5CA7-1B92584C5D31}"/>
                </a:ext>
              </a:extLst>
            </p:cNvPr>
            <p:cNvSpPr txBox="1"/>
            <p:nvPr/>
          </p:nvSpPr>
          <p:spPr>
            <a:xfrm>
              <a:off x="5529363" y="2523794"/>
              <a:ext cx="34563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ق(س د و) = ق(ص)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F6C47FD-8BA2-2615-6B34-2C4B3A29FFCE}"/>
                </a:ext>
              </a:extLst>
            </p:cNvPr>
            <p:cNvSpPr txBox="1"/>
            <p:nvPr/>
          </p:nvSpPr>
          <p:spPr>
            <a:xfrm>
              <a:off x="7356866" y="2335830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FFAC9FE-3BD4-077F-665D-54F58A84694C}"/>
                </a:ext>
              </a:extLst>
            </p:cNvPr>
            <p:cNvSpPr txBox="1"/>
            <p:nvPr/>
          </p:nvSpPr>
          <p:spPr>
            <a:xfrm>
              <a:off x="5779470" y="2354515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5D4B9B4-00E1-D95F-B663-0433952AA7F9}"/>
              </a:ext>
            </a:extLst>
          </p:cNvPr>
          <p:cNvSpPr txBox="1"/>
          <p:nvPr/>
        </p:nvSpPr>
        <p:spPr>
          <a:xfrm>
            <a:off x="587635" y="4014853"/>
            <a:ext cx="2938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3399"/>
                </a:solidFill>
              </a:rPr>
              <a:t>وهما في وضع تناظر</a:t>
            </a:r>
            <a:endParaRPr lang="en-US" sz="3200" b="1" dirty="0">
              <a:solidFill>
                <a:srgbClr val="FF3399"/>
              </a:solidFill>
            </a:endParaRPr>
          </a:p>
        </p:txBody>
      </p:sp>
      <p:sp>
        <p:nvSpPr>
          <p:cNvPr id="12" name="مربع نص 1">
            <a:extLst>
              <a:ext uri="{FF2B5EF4-FFF2-40B4-BE49-F238E27FC236}">
                <a16:creationId xmlns:a16="http://schemas.microsoft.com/office/drawing/2014/main" id="{B96C3B9C-C822-0BB2-ED87-5DFF5A1FE558}"/>
              </a:ext>
            </a:extLst>
          </p:cNvPr>
          <p:cNvSpPr txBox="1"/>
          <p:nvPr/>
        </p:nvSpPr>
        <p:spPr>
          <a:xfrm>
            <a:off x="3726867" y="3985085"/>
            <a:ext cx="14981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dirty="0">
                <a:solidFill>
                  <a:srgbClr val="0070C0"/>
                </a:solidFill>
              </a:rPr>
              <a:t>= </a:t>
            </a:r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50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489A702-1BCD-5196-438F-DB37A9CB1802}"/>
              </a:ext>
            </a:extLst>
          </p:cNvPr>
          <p:cNvGrpSpPr/>
          <p:nvPr/>
        </p:nvGrpSpPr>
        <p:grpSpPr>
          <a:xfrm>
            <a:off x="2915816" y="4992771"/>
            <a:ext cx="3281173" cy="707886"/>
            <a:chOff x="2915816" y="4992771"/>
            <a:chExt cx="3281173" cy="707886"/>
          </a:xfrm>
        </p:grpSpPr>
        <p:sp>
          <p:nvSpPr>
            <p:cNvPr id="14" name="مربع نص 40">
              <a:extLst>
                <a:ext uri="{FF2B5EF4-FFF2-40B4-BE49-F238E27FC236}">
                  <a16:creationId xmlns:a16="http://schemas.microsoft.com/office/drawing/2014/main" id="{83C96D9E-030B-18B1-60AB-3F615BF96BFC}"/>
                </a:ext>
              </a:extLst>
            </p:cNvPr>
            <p:cNvSpPr txBox="1"/>
            <p:nvPr/>
          </p:nvSpPr>
          <p:spPr>
            <a:xfrm>
              <a:off x="2915816" y="4992771"/>
              <a:ext cx="3281173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KW" sz="40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</a:t>
              </a:r>
              <a:r>
                <a:rPr lang="en-US" sz="40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B </a:t>
              </a:r>
              <a:r>
                <a:rPr lang="ar-KW" sz="40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 </a:t>
              </a:r>
              <a:r>
                <a:rPr lang="ar-KW" sz="4000" b="1" dirty="0">
                  <a:solidFill>
                    <a:srgbClr val="0070C0"/>
                  </a:solidFill>
                </a:rPr>
                <a:t>د و  //</a:t>
              </a:r>
              <a:r>
                <a:rPr lang="ar-KW" sz="4000" b="1" dirty="0">
                  <a:solidFill>
                    <a:srgbClr val="0070C0"/>
                  </a:solidFill>
                  <a:sym typeface="Symbol" panose="05050102010706020507" pitchFamily="18" charset="2"/>
                </a:rPr>
                <a:t>  </a:t>
              </a:r>
              <a:r>
                <a:rPr lang="ar-KW" sz="4000" b="1" dirty="0">
                  <a:solidFill>
                    <a:srgbClr val="0070C0"/>
                  </a:solidFill>
                </a:rPr>
                <a:t>ص ع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E358F59-A4B0-8143-47C8-ABFBA1FA3C00}"/>
                </a:ext>
              </a:extLst>
            </p:cNvPr>
            <p:cNvCxnSpPr/>
            <p:nvPr/>
          </p:nvCxnSpPr>
          <p:spPr>
            <a:xfrm flipH="1">
              <a:off x="5076056" y="5085184"/>
              <a:ext cx="576064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47080CE-7D27-9551-F0F4-D20339791CC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75856" y="5071536"/>
              <a:ext cx="826677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D0F286E-45F8-00FE-3A83-22A76C385B4C}"/>
              </a:ext>
            </a:extLst>
          </p:cNvPr>
          <p:cNvSpPr/>
          <p:nvPr/>
        </p:nvSpPr>
        <p:spPr>
          <a:xfrm>
            <a:off x="5722306" y="3175367"/>
            <a:ext cx="412781" cy="295912"/>
          </a:xfrm>
          <a:custGeom>
            <a:avLst/>
            <a:gdLst>
              <a:gd name="connsiteX0" fmla="*/ 412781 w 412781"/>
              <a:gd name="connsiteY0" fmla="*/ 269407 h 295912"/>
              <a:gd name="connsiteX1" fmla="*/ 267007 w 412781"/>
              <a:gd name="connsiteY1" fmla="*/ 4364 h 295912"/>
              <a:gd name="connsiteX2" fmla="*/ 68224 w 412781"/>
              <a:gd name="connsiteY2" fmla="*/ 110381 h 295912"/>
              <a:gd name="connsiteX3" fmla="*/ 28468 w 412781"/>
              <a:gd name="connsiteY3" fmla="*/ 189894 h 295912"/>
              <a:gd name="connsiteX4" fmla="*/ 1963 w 412781"/>
              <a:gd name="connsiteY4" fmla="*/ 269407 h 295912"/>
              <a:gd name="connsiteX5" fmla="*/ 1963 w 412781"/>
              <a:gd name="connsiteY5" fmla="*/ 295912 h 295912"/>
              <a:gd name="connsiteX6" fmla="*/ 412781 w 412781"/>
              <a:gd name="connsiteY6" fmla="*/ 269407 h 295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2781" h="295912">
                <a:moveTo>
                  <a:pt x="412781" y="269407"/>
                </a:moveTo>
                <a:cubicBezTo>
                  <a:pt x="368607" y="150137"/>
                  <a:pt x="324433" y="30868"/>
                  <a:pt x="267007" y="4364"/>
                </a:cubicBezTo>
                <a:cubicBezTo>
                  <a:pt x="209581" y="-22140"/>
                  <a:pt x="107980" y="79459"/>
                  <a:pt x="68224" y="110381"/>
                </a:cubicBezTo>
                <a:cubicBezTo>
                  <a:pt x="28468" y="141303"/>
                  <a:pt x="39512" y="163390"/>
                  <a:pt x="28468" y="189894"/>
                </a:cubicBezTo>
                <a:cubicBezTo>
                  <a:pt x="17424" y="216398"/>
                  <a:pt x="1963" y="269407"/>
                  <a:pt x="1963" y="269407"/>
                </a:cubicBezTo>
                <a:cubicBezTo>
                  <a:pt x="-2454" y="287077"/>
                  <a:pt x="1963" y="295912"/>
                  <a:pt x="1963" y="295912"/>
                </a:cubicBezTo>
                <a:lnTo>
                  <a:pt x="412781" y="269407"/>
                </a:lnTo>
                <a:close/>
              </a:path>
            </a:pathLst>
          </a:cu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8768807-25D0-E1E0-8D3E-DE664DF13149}"/>
              </a:ext>
            </a:extLst>
          </p:cNvPr>
          <p:cNvSpPr/>
          <p:nvPr/>
        </p:nvSpPr>
        <p:spPr>
          <a:xfrm>
            <a:off x="4936915" y="2329102"/>
            <a:ext cx="412781" cy="295912"/>
          </a:xfrm>
          <a:custGeom>
            <a:avLst/>
            <a:gdLst>
              <a:gd name="connsiteX0" fmla="*/ 412781 w 412781"/>
              <a:gd name="connsiteY0" fmla="*/ 269407 h 295912"/>
              <a:gd name="connsiteX1" fmla="*/ 267007 w 412781"/>
              <a:gd name="connsiteY1" fmla="*/ 4364 h 295912"/>
              <a:gd name="connsiteX2" fmla="*/ 68224 w 412781"/>
              <a:gd name="connsiteY2" fmla="*/ 110381 h 295912"/>
              <a:gd name="connsiteX3" fmla="*/ 28468 w 412781"/>
              <a:gd name="connsiteY3" fmla="*/ 189894 h 295912"/>
              <a:gd name="connsiteX4" fmla="*/ 1963 w 412781"/>
              <a:gd name="connsiteY4" fmla="*/ 269407 h 295912"/>
              <a:gd name="connsiteX5" fmla="*/ 1963 w 412781"/>
              <a:gd name="connsiteY5" fmla="*/ 295912 h 295912"/>
              <a:gd name="connsiteX6" fmla="*/ 412781 w 412781"/>
              <a:gd name="connsiteY6" fmla="*/ 269407 h 295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2781" h="295912">
                <a:moveTo>
                  <a:pt x="412781" y="269407"/>
                </a:moveTo>
                <a:cubicBezTo>
                  <a:pt x="368607" y="150137"/>
                  <a:pt x="324433" y="30868"/>
                  <a:pt x="267007" y="4364"/>
                </a:cubicBezTo>
                <a:cubicBezTo>
                  <a:pt x="209581" y="-22140"/>
                  <a:pt x="107980" y="79459"/>
                  <a:pt x="68224" y="110381"/>
                </a:cubicBezTo>
                <a:cubicBezTo>
                  <a:pt x="28468" y="141303"/>
                  <a:pt x="39512" y="163390"/>
                  <a:pt x="28468" y="189894"/>
                </a:cubicBezTo>
                <a:cubicBezTo>
                  <a:pt x="17424" y="216398"/>
                  <a:pt x="1963" y="269407"/>
                  <a:pt x="1963" y="269407"/>
                </a:cubicBezTo>
                <a:cubicBezTo>
                  <a:pt x="-2454" y="287077"/>
                  <a:pt x="1963" y="295912"/>
                  <a:pt x="1963" y="295912"/>
                </a:cubicBezTo>
                <a:lnTo>
                  <a:pt x="412781" y="269407"/>
                </a:lnTo>
                <a:close/>
              </a:path>
            </a:pathLst>
          </a:cu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889ECA-C7F1-8FE2-638D-03204CBB46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404664"/>
            <a:ext cx="8454338" cy="19442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850F5E-CE1A-12A2-2FBE-5139FE384C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808" y="2347084"/>
            <a:ext cx="3635896" cy="3096063"/>
          </a:xfrm>
          <a:prstGeom prst="rect">
            <a:avLst/>
          </a:prstGeom>
        </p:spPr>
      </p:pic>
      <p:sp>
        <p:nvSpPr>
          <p:cNvPr id="7" name="Rectangle 21">
            <a:extLst>
              <a:ext uri="{FF2B5EF4-FFF2-40B4-BE49-F238E27FC236}">
                <a16:creationId xmlns:a16="http://schemas.microsoft.com/office/drawing/2014/main" id="{26DE935D-09C8-06FE-433C-1F547284C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3101" y="2949468"/>
            <a:ext cx="2886944" cy="646331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KW" sz="3600" b="1" dirty="0">
                <a:solidFill>
                  <a:srgbClr val="FF3399"/>
                </a:solidFill>
              </a:rPr>
              <a:t>في المثلث </a:t>
            </a:r>
            <a:r>
              <a:rPr lang="ar-KW" sz="3600" b="1" dirty="0">
                <a:solidFill>
                  <a:srgbClr val="FF3399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600" b="1" dirty="0">
                <a:solidFill>
                  <a:srgbClr val="FF3399"/>
                </a:solidFill>
              </a:rPr>
              <a:t> ب جـ </a:t>
            </a:r>
            <a:endParaRPr lang="ar-SA" sz="3600" b="1" dirty="0">
              <a:solidFill>
                <a:srgbClr val="FF3399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9200BFB-ED4E-9730-74C1-9C946E767E23}"/>
              </a:ext>
            </a:extLst>
          </p:cNvPr>
          <p:cNvGrpSpPr/>
          <p:nvPr/>
        </p:nvGrpSpPr>
        <p:grpSpPr>
          <a:xfrm>
            <a:off x="2256323" y="5401558"/>
            <a:ext cx="6808934" cy="829056"/>
            <a:chOff x="2377160" y="3861793"/>
            <a:chExt cx="6808934" cy="82905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693613E-41FE-39FC-3B99-D1BC8AD99E28}"/>
                </a:ext>
              </a:extLst>
            </p:cNvPr>
            <p:cNvSpPr/>
            <p:nvPr/>
          </p:nvSpPr>
          <p:spPr>
            <a:xfrm>
              <a:off x="2377160" y="3921408"/>
              <a:ext cx="6808934" cy="76944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effectLst>
              <a:softEdge rad="127000"/>
            </a:effectLst>
          </p:spPr>
          <p:txBody>
            <a:bodyPr wrap="square">
              <a:spAutoFit/>
            </a:bodyPr>
            <a:lstStyle/>
            <a:p>
              <a:r>
                <a:rPr lang="ar-KW" sz="4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∴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د هـ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ZA-SYMBOLS" panose="020B0604030504040204" pitchFamily="34" charset="0"/>
                  <a:cs typeface="ZA-SYMBOLS" panose="020B0604030504040204" pitchFamily="34" charset="0"/>
                </a:rPr>
                <a:t>//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ب جـ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, 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د هـ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     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ب جـ</a:t>
              </a:r>
              <a:endParaRPr lang="ar-EG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8AC15AC-1981-1B50-63FE-1B8E3457EA5F}"/>
                </a:ext>
              </a:extLst>
            </p:cNvPr>
            <p:cNvGrpSpPr/>
            <p:nvPr/>
          </p:nvGrpSpPr>
          <p:grpSpPr>
            <a:xfrm>
              <a:off x="3604977" y="3861793"/>
              <a:ext cx="4972047" cy="828880"/>
              <a:chOff x="3604977" y="3861793"/>
              <a:chExt cx="4972047" cy="828880"/>
            </a:xfrm>
          </p:grpSpPr>
          <p:grpSp>
            <p:nvGrpSpPr>
              <p:cNvPr id="11" name="Group 15">
                <a:extLst>
                  <a:ext uri="{FF2B5EF4-FFF2-40B4-BE49-F238E27FC236}">
                    <a16:creationId xmlns:a16="http://schemas.microsoft.com/office/drawing/2014/main" id="{79EF7D19-BDF1-50FF-2C7F-246F643B11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04977" y="3861793"/>
                <a:ext cx="485128" cy="828880"/>
                <a:chOff x="5971" y="1134"/>
                <a:chExt cx="498" cy="1688"/>
              </a:xfrm>
            </p:grpSpPr>
            <p:sp>
              <p:nvSpPr>
                <p:cNvPr id="14" name="Text Box 16">
                  <a:extLst>
                    <a:ext uri="{FF2B5EF4-FFF2-40B4-BE49-F238E27FC236}">
                      <a16:creationId xmlns:a16="http://schemas.microsoft.com/office/drawing/2014/main" id="{13993BC6-97EA-BA39-E4A0-0CBD1BABC6C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07" y="1134"/>
                  <a:ext cx="409" cy="95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3600" b="0" i="0" u="none" strike="noStrike" cap="none" normalizeH="0" baseline="0" dirty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١</a:t>
                  </a:r>
                  <a:endParaRPr kumimoji="0" lang="ar-EG" sz="36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" name="Text Box 17">
                  <a:extLst>
                    <a:ext uri="{FF2B5EF4-FFF2-40B4-BE49-F238E27FC236}">
                      <a16:creationId xmlns:a16="http://schemas.microsoft.com/office/drawing/2014/main" id="{39460017-6E1B-70AC-05AD-6E96DE7C95A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971" y="1905"/>
                  <a:ext cx="498" cy="9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600" dirty="0">
                      <a:solidFill>
                        <a:srgbClr val="C00000"/>
                      </a:solidFill>
                      <a:latin typeface="Arial" pitchFamily="34" charset="0"/>
                      <a:cs typeface="Arial" pitchFamily="34" charset="0"/>
                    </a:rPr>
                    <a:t>٢</a:t>
                  </a:r>
                  <a:endParaRPr kumimoji="0" lang="ar-EG" sz="48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6" name="AutoShape 18">
                  <a:extLst>
                    <a:ext uri="{FF2B5EF4-FFF2-40B4-BE49-F238E27FC236}">
                      <a16:creationId xmlns:a16="http://schemas.microsoft.com/office/drawing/2014/main" id="{EE94D5F1-C582-CE28-7117-4088EF70EE91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981" y="2091"/>
                  <a:ext cx="488" cy="0"/>
                </a:xfrm>
                <a:prstGeom prst="straightConnector1">
                  <a:avLst/>
                </a:prstGeom>
                <a:noFill/>
                <a:ln w="57150">
                  <a:solidFill>
                    <a:srgbClr val="C00000"/>
                  </a:solidFill>
                  <a:round/>
                  <a:headEnd/>
                  <a:tailEnd/>
                </a:ln>
              </p:spPr>
            </p:cxnSp>
          </p:grpSp>
          <p:cxnSp>
            <p:nvCxnSpPr>
              <p:cNvPr id="12" name="AutoShape 10">
                <a:extLst>
                  <a:ext uri="{FF2B5EF4-FFF2-40B4-BE49-F238E27FC236}">
                    <a16:creationId xmlns:a16="http://schemas.microsoft.com/office/drawing/2014/main" id="{9F9A3340-EDC0-52C3-097D-7651F11C455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06334" y="4071942"/>
                <a:ext cx="670690" cy="0"/>
              </a:xfrm>
              <a:prstGeom prst="straightConnector1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</p:cxnSp>
          <p:cxnSp>
            <p:nvCxnSpPr>
              <p:cNvPr id="13" name="AutoShape 11">
                <a:extLst>
                  <a:ext uri="{FF2B5EF4-FFF2-40B4-BE49-F238E27FC236}">
                    <a16:creationId xmlns:a16="http://schemas.microsoft.com/office/drawing/2014/main" id="{74E05848-7D9A-80E0-642E-A299C68E4E0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158197" y="4124950"/>
                <a:ext cx="793238" cy="0"/>
              </a:xfrm>
              <a:prstGeom prst="straightConnector1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58435B2-485C-E362-B1B5-5C656BA325A2}"/>
              </a:ext>
            </a:extLst>
          </p:cNvPr>
          <p:cNvGrpSpPr/>
          <p:nvPr/>
        </p:nvGrpSpPr>
        <p:grpSpPr>
          <a:xfrm>
            <a:off x="3278804" y="4105183"/>
            <a:ext cx="5571070" cy="646331"/>
            <a:chOff x="3644400" y="2278613"/>
            <a:chExt cx="5571070" cy="646331"/>
          </a:xfrm>
          <a:solidFill>
            <a:srgbClr val="050B07"/>
          </a:solidFill>
        </p:grpSpPr>
        <p:sp>
          <p:nvSpPr>
            <p:cNvPr id="18" name="Rectangle 21">
              <a:extLst>
                <a:ext uri="{FF2B5EF4-FFF2-40B4-BE49-F238E27FC236}">
                  <a16:creationId xmlns:a16="http://schemas.microsoft.com/office/drawing/2014/main" id="{142E410D-B3CC-A19A-D99B-40CCAB823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4400" y="2278613"/>
              <a:ext cx="557107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softEdge rad="63500"/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SimSun" pitchFamily="2" charset="-122"/>
                  <a:cs typeface="Arial" pitchFamily="34" charset="0"/>
                </a:rPr>
                <a:t>∵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</a:t>
              </a: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د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منتصف 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ZA-SYMBOLS" panose="020B0604030504040204" pitchFamily="34" charset="0"/>
                  <a:ea typeface="Calibri" pitchFamily="34" charset="0"/>
                  <a:cs typeface="ZA-SYMBOLS" panose="020B0604030504040204" pitchFamily="34" charset="0"/>
                </a:rPr>
                <a:t>ا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</a:t>
              </a: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ب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, هـ منتصف 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ZA-SYMBOLS" panose="020B0604030504040204" pitchFamily="34" charset="0"/>
                  <a:ea typeface="Calibri" pitchFamily="34" charset="0"/>
                  <a:cs typeface="ZA-SYMBOLS" panose="020B0604030504040204" pitchFamily="34" charset="0"/>
                </a:rPr>
                <a:t>ا</a:t>
              </a: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ZA-SYMBOLS" panose="020B0604030504040204" pitchFamily="34" charset="0"/>
                  <a:ea typeface="Calibri" pitchFamily="34" charset="0"/>
                  <a:cs typeface="ZA-SYMBOLS" panose="020B0604030504040204" pitchFamily="34" charset="0"/>
                </a:rPr>
                <a:t> 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جـ </a:t>
              </a:r>
              <a:endParaRPr kumimoji="0" lang="ar-SA" sz="4400" b="1" i="0" u="none" strike="noStrike" normalizeH="0" baseline="0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C3BF722-9954-E86A-AA1A-B271FAD3749A}"/>
                </a:ext>
              </a:extLst>
            </p:cNvPr>
            <p:cNvCxnSpPr/>
            <p:nvPr/>
          </p:nvCxnSpPr>
          <p:spPr>
            <a:xfrm flipH="1">
              <a:off x="6541974" y="2316115"/>
              <a:ext cx="558810" cy="0"/>
            </a:xfrm>
            <a:prstGeom prst="line">
              <a:avLst/>
            </a:prstGeom>
            <a:grpFill/>
            <a:ln w="412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61F3904-A38A-F57D-462A-C7D5DDFF0D21}"/>
                </a:ext>
              </a:extLst>
            </p:cNvPr>
            <p:cNvCxnSpPr/>
            <p:nvPr/>
          </p:nvCxnSpPr>
          <p:spPr>
            <a:xfrm flipH="1">
              <a:off x="3860424" y="2331355"/>
              <a:ext cx="558810" cy="0"/>
            </a:xfrm>
            <a:prstGeom prst="line">
              <a:avLst/>
            </a:prstGeom>
            <a:grpFill/>
            <a:ln w="412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855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5A9DDD-894A-CF94-7A4B-4C4ECE2DB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8827" y="116632"/>
            <a:ext cx="2496180" cy="720080"/>
          </a:xfrm>
          <a:prstGeom prst="rect">
            <a:avLst/>
          </a:prstGeom>
        </p:spPr>
      </p:pic>
      <p:sp>
        <p:nvSpPr>
          <p:cNvPr id="5" name="مربع نص 42">
            <a:extLst>
              <a:ext uri="{FF2B5EF4-FFF2-40B4-BE49-F238E27FC236}">
                <a16:creationId xmlns:a16="http://schemas.microsoft.com/office/drawing/2014/main" id="{A802487E-9152-9910-6B99-A1EFF5726FE6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141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20955D-329F-35BE-73AA-677B37D6A3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0000"/>
          <a:stretch/>
        </p:blipFill>
        <p:spPr>
          <a:xfrm>
            <a:off x="2903991" y="836712"/>
            <a:ext cx="6199191" cy="7200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1C475E-C339-9FC8-7FDF-2C3DB190AF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1772816"/>
            <a:ext cx="8560531" cy="3240360"/>
          </a:xfrm>
          <a:prstGeom prst="rect">
            <a:avLst/>
          </a:prstGeom>
        </p:spPr>
      </p:pic>
      <p:sp>
        <p:nvSpPr>
          <p:cNvPr id="10" name="مربع نص 1">
            <a:extLst>
              <a:ext uri="{FF2B5EF4-FFF2-40B4-BE49-F238E27FC236}">
                <a16:creationId xmlns:a16="http://schemas.microsoft.com/office/drawing/2014/main" id="{253C1D06-DF4F-8916-9CF4-B4E715D56763}"/>
              </a:ext>
            </a:extLst>
          </p:cNvPr>
          <p:cNvSpPr txBox="1"/>
          <p:nvPr/>
        </p:nvSpPr>
        <p:spPr>
          <a:xfrm>
            <a:off x="6372200" y="4428401"/>
            <a:ext cx="129614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</a:rPr>
              <a:t>4 سم</a:t>
            </a:r>
          </a:p>
        </p:txBody>
      </p:sp>
      <p:sp>
        <p:nvSpPr>
          <p:cNvPr id="11" name="شكل بيضاوي 2">
            <a:extLst>
              <a:ext uri="{FF2B5EF4-FFF2-40B4-BE49-F238E27FC236}">
                <a16:creationId xmlns:a16="http://schemas.microsoft.com/office/drawing/2014/main" id="{E9B2FA0F-F330-8FE2-78E1-0DDBDE0ED459}"/>
              </a:ext>
            </a:extLst>
          </p:cNvPr>
          <p:cNvSpPr/>
          <p:nvPr/>
        </p:nvSpPr>
        <p:spPr>
          <a:xfrm>
            <a:off x="1619672" y="3933056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BC006F-9943-6500-6FE5-BD6871FB7E40}"/>
              </a:ext>
            </a:extLst>
          </p:cNvPr>
          <p:cNvSpPr/>
          <p:nvPr/>
        </p:nvSpPr>
        <p:spPr>
          <a:xfrm>
            <a:off x="2114552" y="2780928"/>
            <a:ext cx="585240" cy="404139"/>
          </a:xfrm>
          <a:custGeom>
            <a:avLst/>
            <a:gdLst>
              <a:gd name="connsiteX0" fmla="*/ 850 w 266902"/>
              <a:gd name="connsiteY0" fmla="*/ 204738 h 223523"/>
              <a:gd name="connsiteX1" fmla="*/ 260157 w 266902"/>
              <a:gd name="connsiteY1" fmla="*/ 191090 h 223523"/>
              <a:gd name="connsiteX2" fmla="*/ 178271 w 266902"/>
              <a:gd name="connsiteY2" fmla="*/ 21 h 223523"/>
              <a:gd name="connsiteX3" fmla="*/ 850 w 266902"/>
              <a:gd name="connsiteY3" fmla="*/ 204738 h 22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6902" h="223523">
                <a:moveTo>
                  <a:pt x="850" y="204738"/>
                </a:moveTo>
                <a:cubicBezTo>
                  <a:pt x="14498" y="236583"/>
                  <a:pt x="230587" y="225210"/>
                  <a:pt x="260157" y="191090"/>
                </a:cubicBezTo>
                <a:cubicBezTo>
                  <a:pt x="289727" y="156970"/>
                  <a:pt x="214665" y="2296"/>
                  <a:pt x="178271" y="21"/>
                </a:cubicBezTo>
                <a:cubicBezTo>
                  <a:pt x="141877" y="-2254"/>
                  <a:pt x="-12798" y="172893"/>
                  <a:pt x="850" y="2047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53988F4-1EE3-E968-C9DC-9F0DCF8EAEB4}"/>
              </a:ext>
            </a:extLst>
          </p:cNvPr>
          <p:cNvSpPr/>
          <p:nvPr/>
        </p:nvSpPr>
        <p:spPr>
          <a:xfrm>
            <a:off x="1491346" y="3667982"/>
            <a:ext cx="441223" cy="440154"/>
          </a:xfrm>
          <a:custGeom>
            <a:avLst/>
            <a:gdLst>
              <a:gd name="connsiteX0" fmla="*/ 850 w 266902"/>
              <a:gd name="connsiteY0" fmla="*/ 204738 h 223523"/>
              <a:gd name="connsiteX1" fmla="*/ 260157 w 266902"/>
              <a:gd name="connsiteY1" fmla="*/ 191090 h 223523"/>
              <a:gd name="connsiteX2" fmla="*/ 178271 w 266902"/>
              <a:gd name="connsiteY2" fmla="*/ 21 h 223523"/>
              <a:gd name="connsiteX3" fmla="*/ 850 w 266902"/>
              <a:gd name="connsiteY3" fmla="*/ 204738 h 22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6902" h="223523">
                <a:moveTo>
                  <a:pt x="850" y="204738"/>
                </a:moveTo>
                <a:cubicBezTo>
                  <a:pt x="14498" y="236583"/>
                  <a:pt x="230587" y="225210"/>
                  <a:pt x="260157" y="191090"/>
                </a:cubicBezTo>
                <a:cubicBezTo>
                  <a:pt x="289727" y="156970"/>
                  <a:pt x="214665" y="2296"/>
                  <a:pt x="178271" y="21"/>
                </a:cubicBezTo>
                <a:cubicBezTo>
                  <a:pt x="141877" y="-2254"/>
                  <a:pt x="-12798" y="172893"/>
                  <a:pt x="850" y="2047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مربع نص 1">
            <a:extLst>
              <a:ext uri="{FF2B5EF4-FFF2-40B4-BE49-F238E27FC236}">
                <a16:creationId xmlns:a16="http://schemas.microsoft.com/office/drawing/2014/main" id="{C75D78C3-3A49-E2CA-571A-2C6F6AD1DC95}"/>
              </a:ext>
            </a:extLst>
          </p:cNvPr>
          <p:cNvSpPr txBox="1"/>
          <p:nvPr/>
        </p:nvSpPr>
        <p:spPr>
          <a:xfrm>
            <a:off x="2123728" y="4366845"/>
            <a:ext cx="104811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288496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4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C954B-6F56-414B-4BC1-4036B7016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1FD2F7-4BF9-46CC-BDC6-DA38B093B8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621368"/>
            <a:ext cx="8572615" cy="375184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9B23D80-306E-FCCE-024D-DCF7393B0D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8827" y="116632"/>
            <a:ext cx="2496180" cy="720080"/>
          </a:xfrm>
          <a:prstGeom prst="rect">
            <a:avLst/>
          </a:prstGeom>
        </p:spPr>
      </p:pic>
      <p:sp>
        <p:nvSpPr>
          <p:cNvPr id="5" name="مربع نص 42">
            <a:extLst>
              <a:ext uri="{FF2B5EF4-FFF2-40B4-BE49-F238E27FC236}">
                <a16:creationId xmlns:a16="http://schemas.microsoft.com/office/drawing/2014/main" id="{7BDA2B75-5BAA-E57F-FCAC-E4AFBCEFDD19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141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E44C94-51E8-AF9F-8A94-3F83CE8832C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0000"/>
          <a:stretch/>
        </p:blipFill>
        <p:spPr>
          <a:xfrm>
            <a:off x="2903991" y="836712"/>
            <a:ext cx="6199191" cy="720080"/>
          </a:xfrm>
          <a:prstGeom prst="rect">
            <a:avLst/>
          </a:prstGeom>
        </p:spPr>
      </p:pic>
      <p:sp>
        <p:nvSpPr>
          <p:cNvPr id="10" name="مربع نص 1">
            <a:extLst>
              <a:ext uri="{FF2B5EF4-FFF2-40B4-BE49-F238E27FC236}">
                <a16:creationId xmlns:a16="http://schemas.microsoft.com/office/drawing/2014/main" id="{1F0BD492-BD93-096A-76A4-6B735D64712D}"/>
              </a:ext>
            </a:extLst>
          </p:cNvPr>
          <p:cNvSpPr txBox="1"/>
          <p:nvPr/>
        </p:nvSpPr>
        <p:spPr>
          <a:xfrm>
            <a:off x="2471341" y="4693054"/>
            <a:ext cx="129614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</a:rPr>
              <a:t>2,5 سم</a:t>
            </a:r>
          </a:p>
        </p:txBody>
      </p:sp>
      <p:sp>
        <p:nvSpPr>
          <p:cNvPr id="11" name="شكل بيضاوي 2">
            <a:extLst>
              <a:ext uri="{FF2B5EF4-FFF2-40B4-BE49-F238E27FC236}">
                <a16:creationId xmlns:a16="http://schemas.microsoft.com/office/drawing/2014/main" id="{030792EB-BE4A-5065-B3D9-742F9D36A871}"/>
              </a:ext>
            </a:extLst>
          </p:cNvPr>
          <p:cNvSpPr/>
          <p:nvPr/>
        </p:nvSpPr>
        <p:spPr>
          <a:xfrm>
            <a:off x="7128296" y="2982997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A65E50B-264F-BF58-BCF3-4EF515779B2A}"/>
              </a:ext>
            </a:extLst>
          </p:cNvPr>
          <p:cNvSpPr/>
          <p:nvPr/>
        </p:nvSpPr>
        <p:spPr>
          <a:xfrm>
            <a:off x="6907684" y="2762920"/>
            <a:ext cx="441223" cy="440154"/>
          </a:xfrm>
          <a:custGeom>
            <a:avLst/>
            <a:gdLst>
              <a:gd name="connsiteX0" fmla="*/ 850 w 266902"/>
              <a:gd name="connsiteY0" fmla="*/ 204738 h 223523"/>
              <a:gd name="connsiteX1" fmla="*/ 260157 w 266902"/>
              <a:gd name="connsiteY1" fmla="*/ 191090 h 223523"/>
              <a:gd name="connsiteX2" fmla="*/ 178271 w 266902"/>
              <a:gd name="connsiteY2" fmla="*/ 21 h 223523"/>
              <a:gd name="connsiteX3" fmla="*/ 850 w 266902"/>
              <a:gd name="connsiteY3" fmla="*/ 204738 h 22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6902" h="223523">
                <a:moveTo>
                  <a:pt x="850" y="204738"/>
                </a:moveTo>
                <a:cubicBezTo>
                  <a:pt x="14498" y="236583"/>
                  <a:pt x="230587" y="225210"/>
                  <a:pt x="260157" y="191090"/>
                </a:cubicBezTo>
                <a:cubicBezTo>
                  <a:pt x="289727" y="156970"/>
                  <a:pt x="214665" y="2296"/>
                  <a:pt x="178271" y="21"/>
                </a:cubicBezTo>
                <a:cubicBezTo>
                  <a:pt x="141877" y="-2254"/>
                  <a:pt x="-12798" y="172893"/>
                  <a:pt x="850" y="204738"/>
                </a:cubicBezTo>
                <a:close/>
              </a:path>
            </a:pathLst>
          </a:custGeom>
          <a:solidFill>
            <a:srgbClr val="FFFF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مربع نص 1">
            <a:extLst>
              <a:ext uri="{FF2B5EF4-FFF2-40B4-BE49-F238E27FC236}">
                <a16:creationId xmlns:a16="http://schemas.microsoft.com/office/drawing/2014/main" id="{068E3D1F-2EF9-32F8-97BA-FD7B0CCE6023}"/>
              </a:ext>
            </a:extLst>
          </p:cNvPr>
          <p:cNvSpPr txBox="1"/>
          <p:nvPr/>
        </p:nvSpPr>
        <p:spPr>
          <a:xfrm>
            <a:off x="5960178" y="4631498"/>
            <a:ext cx="104811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70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8343716-A4B6-A916-0517-DD20483F7C8B}"/>
              </a:ext>
            </a:extLst>
          </p:cNvPr>
          <p:cNvSpPr/>
          <p:nvPr/>
        </p:nvSpPr>
        <p:spPr>
          <a:xfrm>
            <a:off x="7067829" y="3589330"/>
            <a:ext cx="545521" cy="646043"/>
          </a:xfrm>
          <a:custGeom>
            <a:avLst/>
            <a:gdLst>
              <a:gd name="connsiteX0" fmla="*/ 520326 w 545521"/>
              <a:gd name="connsiteY0" fmla="*/ 600533 h 646043"/>
              <a:gd name="connsiteX1" fmla="*/ 1711 w 545521"/>
              <a:gd name="connsiteY1" fmla="*/ 600533 h 646043"/>
              <a:gd name="connsiteX2" fmla="*/ 356553 w 545521"/>
              <a:gd name="connsiteY2" fmla="*/ 31 h 646043"/>
              <a:gd name="connsiteX3" fmla="*/ 452087 w 545521"/>
              <a:gd name="connsiteY3" fmla="*/ 573237 h 646043"/>
              <a:gd name="connsiteX4" fmla="*/ 520326 w 545521"/>
              <a:gd name="connsiteY4" fmla="*/ 600533 h 646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521" h="646043">
                <a:moveTo>
                  <a:pt x="520326" y="600533"/>
                </a:moveTo>
                <a:cubicBezTo>
                  <a:pt x="445263" y="605082"/>
                  <a:pt x="29006" y="700617"/>
                  <a:pt x="1711" y="600533"/>
                </a:cubicBezTo>
                <a:cubicBezTo>
                  <a:pt x="-25585" y="500449"/>
                  <a:pt x="281490" y="4580"/>
                  <a:pt x="356553" y="31"/>
                </a:cubicBezTo>
                <a:cubicBezTo>
                  <a:pt x="431616" y="-4518"/>
                  <a:pt x="422517" y="477703"/>
                  <a:pt x="452087" y="573237"/>
                </a:cubicBezTo>
                <a:cubicBezTo>
                  <a:pt x="481657" y="668771"/>
                  <a:pt x="595389" y="595984"/>
                  <a:pt x="520326" y="600533"/>
                </a:cubicBezTo>
                <a:close/>
              </a:path>
            </a:pathLst>
          </a:custGeom>
          <a:solidFill>
            <a:srgbClr val="FFFF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4" grpId="0" animBg="1"/>
      <p:bldP spid="15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55E41E-8F65-0DFC-1806-1F7C3D7C80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21" t="3508"/>
          <a:stretch/>
        </p:blipFill>
        <p:spPr>
          <a:xfrm>
            <a:off x="827584" y="1196752"/>
            <a:ext cx="8160436" cy="39604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7CB953-4A90-1F01-F8C0-1ABB82DE3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116633"/>
            <a:ext cx="2183772" cy="670754"/>
          </a:xfrm>
          <a:prstGeom prst="rect">
            <a:avLst/>
          </a:prstGeom>
        </p:spPr>
      </p:pic>
      <p:sp>
        <p:nvSpPr>
          <p:cNvPr id="7" name="مربع نص 42">
            <a:extLst>
              <a:ext uri="{FF2B5EF4-FFF2-40B4-BE49-F238E27FC236}">
                <a16:creationId xmlns:a16="http://schemas.microsoft.com/office/drawing/2014/main" id="{4DA98672-F935-D6CF-905B-4DBE39D6A6F2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149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sp>
        <p:nvSpPr>
          <p:cNvPr id="8" name="شكل بيضاوي 11">
            <a:extLst>
              <a:ext uri="{FF2B5EF4-FFF2-40B4-BE49-F238E27FC236}">
                <a16:creationId xmlns:a16="http://schemas.microsoft.com/office/drawing/2014/main" id="{761ED6E0-C8FE-FCEE-55A9-3642D1A09372}"/>
              </a:ext>
            </a:extLst>
          </p:cNvPr>
          <p:cNvSpPr/>
          <p:nvPr/>
        </p:nvSpPr>
        <p:spPr>
          <a:xfrm>
            <a:off x="7092280" y="2384896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9" name="مربع نص 10">
            <a:extLst>
              <a:ext uri="{FF2B5EF4-FFF2-40B4-BE49-F238E27FC236}">
                <a16:creationId xmlns:a16="http://schemas.microsoft.com/office/drawing/2014/main" id="{443EBFB5-E22A-F72F-E129-E612CABEE68F}"/>
              </a:ext>
            </a:extLst>
          </p:cNvPr>
          <p:cNvSpPr txBox="1"/>
          <p:nvPr/>
        </p:nvSpPr>
        <p:spPr>
          <a:xfrm>
            <a:off x="4788024" y="4221087"/>
            <a:ext cx="11521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baseline="30000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</a:rPr>
              <a:t>5</a:t>
            </a:r>
            <a:r>
              <a:rPr lang="ar-KW" sz="32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</a:rPr>
              <a:t>110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F43CC3B-662E-3140-06A6-D2FF7C3520AE}"/>
              </a:ext>
            </a:extLst>
          </p:cNvPr>
          <p:cNvCxnSpPr/>
          <p:nvPr/>
        </p:nvCxnSpPr>
        <p:spPr>
          <a:xfrm>
            <a:off x="1728849" y="2060848"/>
            <a:ext cx="0" cy="1584176"/>
          </a:xfrm>
          <a:prstGeom prst="line">
            <a:avLst/>
          </a:prstGeom>
          <a:ln w="762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ربع نص 1">
            <a:extLst>
              <a:ext uri="{FF2B5EF4-FFF2-40B4-BE49-F238E27FC236}">
                <a16:creationId xmlns:a16="http://schemas.microsoft.com/office/drawing/2014/main" id="{5CE2177B-CB9F-A2D3-EF44-79A221E900FA}"/>
              </a:ext>
            </a:extLst>
          </p:cNvPr>
          <p:cNvSpPr txBox="1"/>
          <p:nvPr/>
        </p:nvSpPr>
        <p:spPr>
          <a:xfrm>
            <a:off x="1728849" y="4221087"/>
            <a:ext cx="129614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</a:rPr>
              <a:t>6 سم</a:t>
            </a:r>
          </a:p>
        </p:txBody>
      </p:sp>
    </p:spTree>
    <p:extLst>
      <p:ext uri="{BB962C8B-B14F-4D97-AF65-F5344CB8AC3E}">
        <p14:creationId xmlns:p14="http://schemas.microsoft.com/office/powerpoint/2010/main" val="328947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5ED3B-AAED-A9C0-BDAA-FAB2C9F63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42">
            <a:extLst>
              <a:ext uri="{FF2B5EF4-FFF2-40B4-BE49-F238E27FC236}">
                <a16:creationId xmlns:a16="http://schemas.microsoft.com/office/drawing/2014/main" id="{04A6D186-04E8-800D-9EAF-813F650CC605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141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128B24-4864-75A2-E867-C04FC0F1F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116632"/>
            <a:ext cx="6020082" cy="23042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B9BDA7E-59D6-DDE9-78D1-8331ACB83A5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556" r="9173"/>
          <a:stretch/>
        </p:blipFill>
        <p:spPr>
          <a:xfrm>
            <a:off x="90268" y="609203"/>
            <a:ext cx="3014810" cy="245975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0F485DC-9FF7-51B4-3749-AAB1FDA4D88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31640" y="2420889"/>
            <a:ext cx="7370581" cy="417646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7F24FC8-313A-11ED-E6D3-EB03CB41359A}"/>
              </a:ext>
            </a:extLst>
          </p:cNvPr>
          <p:cNvSpPr/>
          <p:nvPr/>
        </p:nvSpPr>
        <p:spPr>
          <a:xfrm>
            <a:off x="7740352" y="2420888"/>
            <a:ext cx="961869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12B31C-FD33-C7DA-E001-0C89189A4346}"/>
              </a:ext>
            </a:extLst>
          </p:cNvPr>
          <p:cNvSpPr/>
          <p:nvPr/>
        </p:nvSpPr>
        <p:spPr>
          <a:xfrm>
            <a:off x="6038925" y="2420888"/>
            <a:ext cx="170142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AEC2164-D326-F19D-5483-0FAB38B3A3B6}"/>
              </a:ext>
            </a:extLst>
          </p:cNvPr>
          <p:cNvSpPr/>
          <p:nvPr/>
        </p:nvSpPr>
        <p:spPr>
          <a:xfrm>
            <a:off x="3707904" y="2924944"/>
            <a:ext cx="392129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03469-BD4F-9936-E444-38BE0DE8382F}"/>
              </a:ext>
            </a:extLst>
          </p:cNvPr>
          <p:cNvSpPr/>
          <p:nvPr/>
        </p:nvSpPr>
        <p:spPr>
          <a:xfrm>
            <a:off x="2555776" y="2996952"/>
            <a:ext cx="961869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E0B908-E9D6-C18C-F8E1-156FAD7CD4C5}"/>
              </a:ext>
            </a:extLst>
          </p:cNvPr>
          <p:cNvSpPr/>
          <p:nvPr/>
        </p:nvSpPr>
        <p:spPr>
          <a:xfrm>
            <a:off x="3893202" y="3429000"/>
            <a:ext cx="392129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D83AB1D-0E09-E2C6-1B05-F69C454C9DAC}"/>
              </a:ext>
            </a:extLst>
          </p:cNvPr>
          <p:cNvSpPr/>
          <p:nvPr/>
        </p:nvSpPr>
        <p:spPr>
          <a:xfrm>
            <a:off x="2524542" y="3455938"/>
            <a:ext cx="961869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B9FD6D4-CF6C-92B1-0A63-12E0788C3D44}"/>
              </a:ext>
            </a:extLst>
          </p:cNvPr>
          <p:cNvSpPr/>
          <p:nvPr/>
        </p:nvSpPr>
        <p:spPr>
          <a:xfrm>
            <a:off x="4788023" y="3937539"/>
            <a:ext cx="3044013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59EF4F4-2C0D-02C4-03C0-9D31266BE48C}"/>
              </a:ext>
            </a:extLst>
          </p:cNvPr>
          <p:cNvSpPr/>
          <p:nvPr/>
        </p:nvSpPr>
        <p:spPr>
          <a:xfrm>
            <a:off x="4759504" y="4512888"/>
            <a:ext cx="3044013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EE1B9F6-6AE9-FD9B-A253-4CE43F377A4C}"/>
              </a:ext>
            </a:extLst>
          </p:cNvPr>
          <p:cNvSpPr/>
          <p:nvPr/>
        </p:nvSpPr>
        <p:spPr>
          <a:xfrm>
            <a:off x="4179098" y="5021627"/>
            <a:ext cx="356125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9EFDAAE-E0B3-DB1A-3B1B-47AE4A32A9A1}"/>
              </a:ext>
            </a:extLst>
          </p:cNvPr>
          <p:cNvSpPr/>
          <p:nvPr/>
        </p:nvSpPr>
        <p:spPr>
          <a:xfrm>
            <a:off x="1514803" y="5085300"/>
            <a:ext cx="19324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72BAD3F-28B6-C473-4993-2AC5C0821878}"/>
              </a:ext>
            </a:extLst>
          </p:cNvPr>
          <p:cNvSpPr/>
          <p:nvPr/>
        </p:nvSpPr>
        <p:spPr>
          <a:xfrm>
            <a:off x="3275856" y="5593466"/>
            <a:ext cx="44644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F28A0F8-ACF9-7969-3B7C-DDA5FEB18BD4}"/>
              </a:ext>
            </a:extLst>
          </p:cNvPr>
          <p:cNvSpPr/>
          <p:nvPr/>
        </p:nvSpPr>
        <p:spPr>
          <a:xfrm>
            <a:off x="5868144" y="6049718"/>
            <a:ext cx="196389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E02CBCD-6D8C-6E0B-9A4A-8F53D020D3F1}"/>
              </a:ext>
            </a:extLst>
          </p:cNvPr>
          <p:cNvSpPr/>
          <p:nvPr/>
        </p:nvSpPr>
        <p:spPr>
          <a:xfrm>
            <a:off x="3517645" y="6062445"/>
            <a:ext cx="225232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1194319-974B-4946-624D-86ED23EEAC90}"/>
              </a:ext>
            </a:extLst>
          </p:cNvPr>
          <p:cNvSpPr/>
          <p:nvPr/>
        </p:nvSpPr>
        <p:spPr>
          <a:xfrm>
            <a:off x="1095540" y="6164300"/>
            <a:ext cx="225232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شكل بيضاوي 11">
            <a:extLst>
              <a:ext uri="{FF2B5EF4-FFF2-40B4-BE49-F238E27FC236}">
                <a16:creationId xmlns:a16="http://schemas.microsoft.com/office/drawing/2014/main" id="{A5E525D7-EDB5-036E-1912-34696C764B66}"/>
              </a:ext>
            </a:extLst>
          </p:cNvPr>
          <p:cNvSpPr/>
          <p:nvPr/>
        </p:nvSpPr>
        <p:spPr>
          <a:xfrm>
            <a:off x="1925724" y="176823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0" name="شكل بيضاوي 11">
            <a:extLst>
              <a:ext uri="{FF2B5EF4-FFF2-40B4-BE49-F238E27FC236}">
                <a16:creationId xmlns:a16="http://schemas.microsoft.com/office/drawing/2014/main" id="{54C1897A-BB27-FEEC-3343-F42D63583181}"/>
              </a:ext>
            </a:extLst>
          </p:cNvPr>
          <p:cNvSpPr/>
          <p:nvPr/>
        </p:nvSpPr>
        <p:spPr>
          <a:xfrm>
            <a:off x="773883" y="178508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4F30F42-882C-0EDC-46B0-6823A437607A}"/>
              </a:ext>
            </a:extLst>
          </p:cNvPr>
          <p:cNvCxnSpPr>
            <a:cxnSpLocks/>
          </p:cNvCxnSpPr>
          <p:nvPr/>
        </p:nvCxnSpPr>
        <p:spPr>
          <a:xfrm flipV="1">
            <a:off x="827883" y="1811344"/>
            <a:ext cx="1113657" cy="1034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C2D2632-1604-C917-EAEF-1AE594632BD6}"/>
              </a:ext>
            </a:extLst>
          </p:cNvPr>
          <p:cNvCxnSpPr>
            <a:cxnSpLocks/>
          </p:cNvCxnSpPr>
          <p:nvPr/>
        </p:nvCxnSpPr>
        <p:spPr>
          <a:xfrm>
            <a:off x="428131" y="2740338"/>
            <a:ext cx="2324411" cy="35591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55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6F534-2F71-2303-6E62-8293279A7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42">
            <a:extLst>
              <a:ext uri="{FF2B5EF4-FFF2-40B4-BE49-F238E27FC236}">
                <a16:creationId xmlns:a16="http://schemas.microsoft.com/office/drawing/2014/main" id="{3045E15D-8019-A285-3C5F-728AE9C614FC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149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3F8B8F-7166-5591-6202-009FCBC553B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75856" y="699753"/>
            <a:ext cx="5868144" cy="9361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1C9DE4C-20E7-39EC-7C9E-4940C30B7A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106395"/>
            <a:ext cx="3193005" cy="59335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7AAC030-5428-446E-0255-E688544D709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07616" y="1022154"/>
            <a:ext cx="2333951" cy="74221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DFC590A-1278-4E26-C027-B795D59E9EB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" t="72232" r="1233"/>
          <a:stretch/>
        </p:blipFill>
        <p:spPr>
          <a:xfrm>
            <a:off x="5673916" y="1484784"/>
            <a:ext cx="3293428" cy="74221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4EDF01F-2C33-60B6-D45E-C760152607F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9"/>
              </a:clrFrom>
              <a:clrTo>
                <a:srgbClr val="FFFFF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44384" y="1995683"/>
            <a:ext cx="2110924" cy="46263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D5FBE3A-6AB4-77FA-1600-57C69E157B13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5617" r="8296"/>
          <a:stretch/>
        </p:blipFill>
        <p:spPr>
          <a:xfrm>
            <a:off x="4519888" y="1916832"/>
            <a:ext cx="2110923" cy="53041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FD5A22A-0DF3-F39E-DB86-D4A83390153D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08520" y="466116"/>
            <a:ext cx="3681231" cy="2585231"/>
          </a:xfrm>
          <a:prstGeom prst="rect">
            <a:avLst/>
          </a:prstGeom>
        </p:spPr>
      </p:pic>
      <p:sp>
        <p:nvSpPr>
          <p:cNvPr id="25" name="مربع نص 36">
            <a:extLst>
              <a:ext uri="{FF2B5EF4-FFF2-40B4-BE49-F238E27FC236}">
                <a16:creationId xmlns:a16="http://schemas.microsoft.com/office/drawing/2014/main" id="{EFF30F66-7DF8-072F-8103-15DC6DF64CBC}"/>
              </a:ext>
            </a:extLst>
          </p:cNvPr>
          <p:cNvSpPr txBox="1"/>
          <p:nvPr/>
        </p:nvSpPr>
        <p:spPr>
          <a:xfrm>
            <a:off x="7684568" y="2509120"/>
            <a:ext cx="13986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البرهان :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64D7888-4C92-74C2-12F1-0599B57168E9}"/>
              </a:ext>
            </a:extLst>
          </p:cNvPr>
          <p:cNvGrpSpPr/>
          <p:nvPr/>
        </p:nvGrpSpPr>
        <p:grpSpPr>
          <a:xfrm>
            <a:off x="3771040" y="3051347"/>
            <a:ext cx="4877776" cy="584775"/>
            <a:chOff x="2051719" y="5342551"/>
            <a:chExt cx="4877776" cy="584775"/>
          </a:xfrm>
        </p:grpSpPr>
        <p:sp>
          <p:nvSpPr>
            <p:cNvPr id="27" name="Rectangle 55">
              <a:extLst>
                <a:ext uri="{FF2B5EF4-FFF2-40B4-BE49-F238E27FC236}">
                  <a16:creationId xmlns:a16="http://schemas.microsoft.com/office/drawing/2014/main" id="{500089E3-D0BE-88A0-0F71-86E80BE4D5AD}"/>
                </a:ext>
              </a:extLst>
            </p:cNvPr>
            <p:cNvSpPr/>
            <p:nvPr/>
          </p:nvSpPr>
          <p:spPr>
            <a:xfrm>
              <a:off x="2051719" y="5342551"/>
              <a:ext cx="4877776" cy="584775"/>
            </a:xfrm>
            <a:prstGeom prst="rect">
              <a:avLst/>
            </a:prstGeom>
            <a:noFill/>
            <a:ln>
              <a:noFill/>
            </a:ln>
            <a:effectLst>
              <a:softEdge rad="63500"/>
            </a:effectLst>
          </p:spPr>
          <p:txBody>
            <a:bodyPr wrap="square">
              <a:spAutoFit/>
            </a:bodyPr>
            <a:lstStyle/>
            <a:p>
              <a:r>
                <a:rPr lang="en-US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dirty="0">
                  <a:solidFill>
                    <a:schemeClr val="accent1"/>
                  </a:solidFill>
                </a:rPr>
                <a:t>د</a:t>
              </a:r>
              <a:r>
                <a:rPr lang="ar-SA" sz="3200" dirty="0">
                  <a:solidFill>
                    <a:schemeClr val="accent1"/>
                  </a:solidFill>
                </a:rPr>
                <a:t> منتصف</a:t>
              </a:r>
              <a:r>
                <a:rPr lang="ar-KW" sz="3200" dirty="0">
                  <a:solidFill>
                    <a:schemeClr val="accent1"/>
                  </a:solidFill>
                </a:rPr>
                <a:t> 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dirty="0">
                  <a:solidFill>
                    <a:schemeClr val="accent1"/>
                  </a:solidFill>
                </a:rPr>
                <a:t> ب</a:t>
              </a:r>
              <a:r>
                <a:rPr lang="ar-SA" sz="3200" dirty="0">
                  <a:solidFill>
                    <a:schemeClr val="accent1"/>
                  </a:solidFill>
                </a:rPr>
                <a:t> , </a:t>
              </a:r>
              <a:r>
                <a:rPr lang="ar-KW" sz="3200" dirty="0">
                  <a:solidFill>
                    <a:schemeClr val="accent1"/>
                  </a:solidFill>
                </a:rPr>
                <a:t>و </a:t>
              </a:r>
              <a:r>
                <a:rPr lang="ar-SA" sz="3200" dirty="0">
                  <a:solidFill>
                    <a:schemeClr val="accent1"/>
                  </a:solidFill>
                </a:rPr>
                <a:t>منتصف</a:t>
              </a:r>
              <a:r>
                <a:rPr lang="ar-KW" sz="3200" dirty="0">
                  <a:solidFill>
                    <a:schemeClr val="accent1"/>
                  </a:solidFill>
                </a:rPr>
                <a:t> 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dirty="0">
                  <a:solidFill>
                    <a:schemeClr val="accent1"/>
                  </a:solidFill>
                </a:rPr>
                <a:t> جـ </a:t>
              </a:r>
              <a:endParaRPr lang="ar-EG" sz="3200" dirty="0">
                <a:solidFill>
                  <a:schemeClr val="accent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FA5CDC4-9D9A-B661-3C76-C8E529FAC6A2}"/>
                </a:ext>
              </a:extLst>
            </p:cNvPr>
            <p:cNvCxnSpPr/>
            <p:nvPr/>
          </p:nvCxnSpPr>
          <p:spPr>
            <a:xfrm flipH="1">
              <a:off x="4571999" y="5345929"/>
              <a:ext cx="402679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E188837-FF38-FDE1-9685-95834D963A1B}"/>
                </a:ext>
              </a:extLst>
            </p:cNvPr>
            <p:cNvCxnSpPr/>
            <p:nvPr/>
          </p:nvCxnSpPr>
          <p:spPr>
            <a:xfrm flipH="1">
              <a:off x="2195735" y="5417937"/>
              <a:ext cx="402679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55">
            <a:extLst>
              <a:ext uri="{FF2B5EF4-FFF2-40B4-BE49-F238E27FC236}">
                <a16:creationId xmlns:a16="http://schemas.microsoft.com/office/drawing/2014/main" id="{CD7E7CBD-B227-5A1B-4CBA-EF05EEED98A5}"/>
              </a:ext>
            </a:extLst>
          </p:cNvPr>
          <p:cNvSpPr/>
          <p:nvPr/>
        </p:nvSpPr>
        <p:spPr>
          <a:xfrm>
            <a:off x="5790532" y="2466572"/>
            <a:ext cx="2103227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dirty="0">
                <a:solidFill>
                  <a:schemeClr val="accent1"/>
                </a:solidFill>
              </a:rPr>
              <a:t>في </a:t>
            </a:r>
            <a:r>
              <a:rPr lang="ar-KW" sz="3200" dirty="0">
                <a:solidFill>
                  <a:schemeClr val="accent1"/>
                </a:solidFill>
                <a:sym typeface="Symbol" panose="05050102010706020507" pitchFamily="18" charset="2"/>
              </a:rPr>
              <a:t></a:t>
            </a:r>
            <a:r>
              <a:rPr lang="ar-KW" sz="3200" dirty="0">
                <a:solidFill>
                  <a:schemeClr val="accent1"/>
                </a:solidFill>
              </a:rPr>
              <a:t> </a:t>
            </a:r>
            <a:r>
              <a:rPr lang="ar-KW" sz="3200" dirty="0">
                <a:solidFill>
                  <a:schemeClr val="accent1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200" dirty="0">
                <a:solidFill>
                  <a:schemeClr val="accent1"/>
                </a:solidFill>
              </a:rPr>
              <a:t> ب جـ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31" name="Oval 46">
            <a:extLst>
              <a:ext uri="{FF2B5EF4-FFF2-40B4-BE49-F238E27FC236}">
                <a16:creationId xmlns:a16="http://schemas.microsoft.com/office/drawing/2014/main" id="{0586B76D-F124-B1A1-9F49-DD1504692AFC}"/>
              </a:ext>
            </a:extLst>
          </p:cNvPr>
          <p:cNvSpPr/>
          <p:nvPr/>
        </p:nvSpPr>
        <p:spPr>
          <a:xfrm>
            <a:off x="2986335" y="1764368"/>
            <a:ext cx="108000" cy="106228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2" name="Oval 47">
            <a:extLst>
              <a:ext uri="{FF2B5EF4-FFF2-40B4-BE49-F238E27FC236}">
                <a16:creationId xmlns:a16="http://schemas.microsoft.com/office/drawing/2014/main" id="{2AB1BADF-DAC8-D1FE-7612-9953023EFE09}"/>
              </a:ext>
            </a:extLst>
          </p:cNvPr>
          <p:cNvSpPr/>
          <p:nvPr/>
        </p:nvSpPr>
        <p:spPr>
          <a:xfrm>
            <a:off x="1808163" y="1745034"/>
            <a:ext cx="108000" cy="106228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40" name="Rectangle 55">
            <a:extLst>
              <a:ext uri="{FF2B5EF4-FFF2-40B4-BE49-F238E27FC236}">
                <a16:creationId xmlns:a16="http://schemas.microsoft.com/office/drawing/2014/main" id="{B75BE8F3-EE90-8DDE-F661-CD7B2EF3C09F}"/>
              </a:ext>
            </a:extLst>
          </p:cNvPr>
          <p:cNvSpPr/>
          <p:nvPr/>
        </p:nvSpPr>
        <p:spPr>
          <a:xfrm>
            <a:off x="2297197" y="3637994"/>
            <a:ext cx="125295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(نظرية)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41" name="Rectangle 55">
            <a:extLst>
              <a:ext uri="{FF2B5EF4-FFF2-40B4-BE49-F238E27FC236}">
                <a16:creationId xmlns:a16="http://schemas.microsoft.com/office/drawing/2014/main" id="{2E5292D7-CC61-C2E2-9215-4BA8E4FE6208}"/>
              </a:ext>
            </a:extLst>
          </p:cNvPr>
          <p:cNvSpPr/>
          <p:nvPr/>
        </p:nvSpPr>
        <p:spPr>
          <a:xfrm>
            <a:off x="2353469" y="3022408"/>
            <a:ext cx="125295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</a:rPr>
              <a:t>(معطى)</a:t>
            </a:r>
            <a:endParaRPr lang="ar-EG" sz="3200" b="1" dirty="0">
              <a:solidFill>
                <a:srgbClr val="FF0000"/>
              </a:solidFill>
            </a:endParaRPr>
          </a:p>
        </p:txBody>
      </p:sp>
      <p:cxnSp>
        <p:nvCxnSpPr>
          <p:cNvPr id="42" name="Straight Connector 49">
            <a:extLst>
              <a:ext uri="{FF2B5EF4-FFF2-40B4-BE49-F238E27FC236}">
                <a16:creationId xmlns:a16="http://schemas.microsoft.com/office/drawing/2014/main" id="{3B329C74-31FE-D86A-3A4B-5A17914CF0A4}"/>
              </a:ext>
            </a:extLst>
          </p:cNvPr>
          <p:cNvCxnSpPr>
            <a:cxnSpLocks/>
          </p:cNvCxnSpPr>
          <p:nvPr/>
        </p:nvCxnSpPr>
        <p:spPr>
          <a:xfrm flipH="1" flipV="1">
            <a:off x="1914761" y="1798791"/>
            <a:ext cx="1060503" cy="2942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50">
            <a:extLst>
              <a:ext uri="{FF2B5EF4-FFF2-40B4-BE49-F238E27FC236}">
                <a16:creationId xmlns:a16="http://schemas.microsoft.com/office/drawing/2014/main" id="{A2D20E8E-55B0-E50C-409C-FD1BB75E044B}"/>
              </a:ext>
            </a:extLst>
          </p:cNvPr>
          <p:cNvCxnSpPr>
            <a:cxnSpLocks/>
          </p:cNvCxnSpPr>
          <p:nvPr/>
        </p:nvCxnSpPr>
        <p:spPr>
          <a:xfrm flipH="1">
            <a:off x="556494" y="2852936"/>
            <a:ext cx="2503338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55">
            <a:extLst>
              <a:ext uri="{FF2B5EF4-FFF2-40B4-BE49-F238E27FC236}">
                <a16:creationId xmlns:a16="http://schemas.microsoft.com/office/drawing/2014/main" id="{CB531357-B289-F7B6-5BB4-870CBAA55242}"/>
              </a:ext>
            </a:extLst>
          </p:cNvPr>
          <p:cNvSpPr/>
          <p:nvPr/>
        </p:nvSpPr>
        <p:spPr>
          <a:xfrm>
            <a:off x="6126512" y="4221088"/>
            <a:ext cx="2549944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∴ ب جـ </a:t>
            </a:r>
            <a:r>
              <a:rPr lang="ar-SA" sz="3200" b="1" dirty="0">
                <a:solidFill>
                  <a:schemeClr val="accent1"/>
                </a:solidFill>
              </a:rPr>
              <a:t>= </a:t>
            </a:r>
            <a:r>
              <a:rPr lang="ar-KW" sz="3200" b="1" dirty="0">
                <a:solidFill>
                  <a:schemeClr val="accent1"/>
                </a:solidFill>
              </a:rPr>
              <a:t>2 د و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49" name="Rectangle 55">
            <a:extLst>
              <a:ext uri="{FF2B5EF4-FFF2-40B4-BE49-F238E27FC236}">
                <a16:creationId xmlns:a16="http://schemas.microsoft.com/office/drawing/2014/main" id="{171BAF3A-98E1-2166-B42B-93BA8F0858B2}"/>
              </a:ext>
            </a:extLst>
          </p:cNvPr>
          <p:cNvSpPr/>
          <p:nvPr/>
        </p:nvSpPr>
        <p:spPr>
          <a:xfrm>
            <a:off x="4739296" y="4264023"/>
            <a:ext cx="1476311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chemeClr val="accent1"/>
                </a:solidFill>
              </a:rPr>
              <a:t>= </a:t>
            </a:r>
            <a:r>
              <a:rPr lang="ar-KW" sz="3200" b="1" dirty="0">
                <a:solidFill>
                  <a:schemeClr val="accent1"/>
                </a:solidFill>
              </a:rPr>
              <a:t>2 × 3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50" name="Rectangle 55">
            <a:extLst>
              <a:ext uri="{FF2B5EF4-FFF2-40B4-BE49-F238E27FC236}">
                <a16:creationId xmlns:a16="http://schemas.microsoft.com/office/drawing/2014/main" id="{6C15E973-621D-AA37-8ADE-0D1E6395B59B}"/>
              </a:ext>
            </a:extLst>
          </p:cNvPr>
          <p:cNvSpPr/>
          <p:nvPr/>
        </p:nvSpPr>
        <p:spPr>
          <a:xfrm>
            <a:off x="3315925" y="4264023"/>
            <a:ext cx="1476311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chemeClr val="accent1"/>
                </a:solidFill>
              </a:rPr>
              <a:t>= </a:t>
            </a:r>
            <a:r>
              <a:rPr lang="ar-KW" sz="3200" b="1" dirty="0">
                <a:solidFill>
                  <a:schemeClr val="accent1"/>
                </a:solidFill>
              </a:rPr>
              <a:t>6 سم</a:t>
            </a:r>
            <a:endParaRPr lang="ar-EG" sz="3200" dirty="0">
              <a:solidFill>
                <a:schemeClr val="accent1"/>
              </a:solidFill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283E541-03E1-402C-8AE9-EDE1C881CBFC}"/>
              </a:ext>
            </a:extLst>
          </p:cNvPr>
          <p:cNvGrpSpPr/>
          <p:nvPr/>
        </p:nvGrpSpPr>
        <p:grpSpPr>
          <a:xfrm>
            <a:off x="5220072" y="4553144"/>
            <a:ext cx="3456384" cy="820731"/>
            <a:chOff x="5529363" y="2287838"/>
            <a:chExt cx="3456384" cy="820731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30E2090-227F-09AC-4142-5A5CAD24FE17}"/>
                </a:ext>
              </a:extLst>
            </p:cNvPr>
            <p:cNvSpPr txBox="1"/>
            <p:nvPr/>
          </p:nvSpPr>
          <p:spPr>
            <a:xfrm>
              <a:off x="5529363" y="2523794"/>
              <a:ext cx="34563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chemeClr val="accent1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ق(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b="1" dirty="0">
                  <a:solidFill>
                    <a:srgbClr val="0070C0"/>
                  </a:solidFill>
                </a:rPr>
                <a:t> د و) = ق(ب)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55101BE-7EA7-BCB0-878E-7093D1860B96}"/>
                </a:ext>
              </a:extLst>
            </p:cNvPr>
            <p:cNvSpPr txBox="1"/>
            <p:nvPr/>
          </p:nvSpPr>
          <p:spPr>
            <a:xfrm>
              <a:off x="7506642" y="2331192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FEC7EDF-9A6C-402C-7709-B620B5A9CC34}"/>
                </a:ext>
              </a:extLst>
            </p:cNvPr>
            <p:cNvSpPr txBox="1"/>
            <p:nvPr/>
          </p:nvSpPr>
          <p:spPr>
            <a:xfrm>
              <a:off x="5999581" y="2287838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8FC565B7-1011-9372-BE48-CEED83CECB9D}"/>
              </a:ext>
            </a:extLst>
          </p:cNvPr>
          <p:cNvSpPr txBox="1"/>
          <p:nvPr/>
        </p:nvSpPr>
        <p:spPr>
          <a:xfrm>
            <a:off x="1119936" y="4804813"/>
            <a:ext cx="2670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FF0000"/>
                </a:solidFill>
                <a:cs typeface="+mj-cs"/>
              </a:rPr>
              <a:t>بالتناظر و التوازي</a:t>
            </a:r>
            <a:endParaRPr lang="en-US" sz="32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56" name="مربع نص 1">
            <a:extLst>
              <a:ext uri="{FF2B5EF4-FFF2-40B4-BE49-F238E27FC236}">
                <a16:creationId xmlns:a16="http://schemas.microsoft.com/office/drawing/2014/main" id="{2D80DB96-E9C5-72A3-97B4-9E3F65E285AB}"/>
              </a:ext>
            </a:extLst>
          </p:cNvPr>
          <p:cNvSpPr txBox="1"/>
          <p:nvPr/>
        </p:nvSpPr>
        <p:spPr>
          <a:xfrm>
            <a:off x="4077181" y="4757312"/>
            <a:ext cx="14981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dirty="0">
                <a:solidFill>
                  <a:srgbClr val="0070C0"/>
                </a:solidFill>
              </a:rPr>
              <a:t>= </a:t>
            </a:r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90</a:t>
            </a:r>
          </a:p>
        </p:txBody>
      </p:sp>
      <p:sp>
        <p:nvSpPr>
          <p:cNvPr id="58" name="Rectangle 55">
            <a:extLst>
              <a:ext uri="{FF2B5EF4-FFF2-40B4-BE49-F238E27FC236}">
                <a16:creationId xmlns:a16="http://schemas.microsoft.com/office/drawing/2014/main" id="{B735A789-B62D-CFAB-69E9-6A40A3509291}"/>
              </a:ext>
            </a:extLst>
          </p:cNvPr>
          <p:cNvSpPr/>
          <p:nvPr/>
        </p:nvSpPr>
        <p:spPr>
          <a:xfrm rot="17791175">
            <a:off x="2277790" y="1100873"/>
            <a:ext cx="931892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baseline="30000" dirty="0">
                <a:solidFill>
                  <a:srgbClr val="FF0000"/>
                </a:solidFill>
              </a:rPr>
              <a:t>5</a:t>
            </a:r>
            <a:r>
              <a:rPr lang="ar-KW" sz="3200" b="1" dirty="0">
                <a:solidFill>
                  <a:srgbClr val="FF0000"/>
                </a:solidFill>
              </a:rPr>
              <a:t>40</a:t>
            </a:r>
            <a:endParaRPr lang="ar-EG" sz="3200" dirty="0">
              <a:solidFill>
                <a:srgbClr val="FF0000"/>
              </a:solidFill>
            </a:endParaRPr>
          </a:p>
        </p:txBody>
      </p:sp>
      <p:sp>
        <p:nvSpPr>
          <p:cNvPr id="62" name="Rectangle 55">
            <a:extLst>
              <a:ext uri="{FF2B5EF4-FFF2-40B4-BE49-F238E27FC236}">
                <a16:creationId xmlns:a16="http://schemas.microsoft.com/office/drawing/2014/main" id="{3FAED6D7-2362-C229-451F-0AEB52B085E7}"/>
              </a:ext>
            </a:extLst>
          </p:cNvPr>
          <p:cNvSpPr/>
          <p:nvPr/>
        </p:nvSpPr>
        <p:spPr>
          <a:xfrm>
            <a:off x="1966911" y="5357112"/>
            <a:ext cx="6681905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A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 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+mj-cs"/>
              </a:rPr>
              <a:t>مجموع قياسات زوايا المثلث الداخلة = </a:t>
            </a:r>
            <a:r>
              <a:rPr lang="ar-KW" sz="3200" b="1" baseline="30000" dirty="0">
                <a:solidFill>
                  <a:srgbClr val="0070C0"/>
                </a:solidFill>
              </a:rPr>
              <a:t>5</a:t>
            </a:r>
            <a:r>
              <a:rPr lang="ar-KW" sz="3200" b="1" dirty="0">
                <a:solidFill>
                  <a:srgbClr val="0070C0"/>
                </a:solidFill>
              </a:rPr>
              <a:t>1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+mj-cs"/>
              </a:rPr>
              <a:t>80</a:t>
            </a:r>
            <a:endParaRPr lang="ar-EG" sz="3200" b="1" dirty="0">
              <a:solidFill>
                <a:srgbClr val="0070C0"/>
              </a:solidFill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88569FC-E315-7518-0E70-698C912D30D5}"/>
              </a:ext>
            </a:extLst>
          </p:cNvPr>
          <p:cNvGrpSpPr/>
          <p:nvPr/>
        </p:nvGrpSpPr>
        <p:grpSpPr>
          <a:xfrm>
            <a:off x="6516216" y="5718018"/>
            <a:ext cx="2366966" cy="777377"/>
            <a:chOff x="6618781" y="2331192"/>
            <a:chExt cx="2366966" cy="777377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ED1ADBBF-2384-D80E-7420-2C0A8396008B}"/>
                </a:ext>
              </a:extLst>
            </p:cNvPr>
            <p:cNvSpPr txBox="1"/>
            <p:nvPr/>
          </p:nvSpPr>
          <p:spPr>
            <a:xfrm>
              <a:off x="6618781" y="2523794"/>
              <a:ext cx="23669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chemeClr val="accent1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ق(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b="1" dirty="0">
                  <a:solidFill>
                    <a:srgbClr val="0070C0"/>
                  </a:solidFill>
                </a:rPr>
                <a:t> و د) =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A7927FF-6496-F9CD-8675-ABFA8FB9262C}"/>
                </a:ext>
              </a:extLst>
            </p:cNvPr>
            <p:cNvSpPr txBox="1"/>
            <p:nvPr/>
          </p:nvSpPr>
          <p:spPr>
            <a:xfrm>
              <a:off x="7506642" y="2331192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67" name="Rectangle 55">
            <a:extLst>
              <a:ext uri="{FF2B5EF4-FFF2-40B4-BE49-F238E27FC236}">
                <a16:creationId xmlns:a16="http://schemas.microsoft.com/office/drawing/2014/main" id="{821AE250-3174-2D9F-CC33-61E51989E032}"/>
              </a:ext>
            </a:extLst>
          </p:cNvPr>
          <p:cNvSpPr/>
          <p:nvPr/>
        </p:nvSpPr>
        <p:spPr>
          <a:xfrm>
            <a:off x="3572711" y="5889365"/>
            <a:ext cx="3271408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baseline="30000" dirty="0">
                <a:solidFill>
                  <a:srgbClr val="0070C0"/>
                </a:solidFill>
              </a:rPr>
              <a:t>5</a:t>
            </a:r>
            <a:r>
              <a:rPr lang="ar-KW" sz="3200" b="1" dirty="0">
                <a:solidFill>
                  <a:srgbClr val="0070C0"/>
                </a:solidFill>
              </a:rPr>
              <a:t>1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</a:rPr>
              <a:t>80 – (</a:t>
            </a:r>
            <a:r>
              <a:rPr lang="ar-KW" sz="3200" b="1" baseline="30000" dirty="0">
                <a:solidFill>
                  <a:srgbClr val="0070C0"/>
                </a:solidFill>
              </a:rPr>
              <a:t>5</a:t>
            </a:r>
            <a:r>
              <a:rPr lang="ar-KW" sz="3200" b="1" dirty="0">
                <a:solidFill>
                  <a:srgbClr val="0070C0"/>
                </a:solidFill>
              </a:rPr>
              <a:t>4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</a:rPr>
              <a:t>0 +</a:t>
            </a:r>
            <a:r>
              <a:rPr lang="ar-KW" sz="3200" b="1" baseline="30000" dirty="0">
                <a:solidFill>
                  <a:srgbClr val="0070C0"/>
                </a:solidFill>
              </a:rPr>
              <a:t> 5</a:t>
            </a:r>
            <a:r>
              <a:rPr lang="ar-KW" sz="3200" b="1" dirty="0">
                <a:solidFill>
                  <a:srgbClr val="0070C0"/>
                </a:solidFill>
              </a:rPr>
              <a:t>9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</a:rPr>
              <a:t>0)</a:t>
            </a:r>
            <a:endParaRPr lang="ar-EG" sz="3200" dirty="0">
              <a:solidFill>
                <a:schemeClr val="accent1"/>
              </a:solidFill>
            </a:endParaRPr>
          </a:p>
        </p:txBody>
      </p:sp>
      <p:sp>
        <p:nvSpPr>
          <p:cNvPr id="70" name="مربع نص 1">
            <a:extLst>
              <a:ext uri="{FF2B5EF4-FFF2-40B4-BE49-F238E27FC236}">
                <a16:creationId xmlns:a16="http://schemas.microsoft.com/office/drawing/2014/main" id="{F1F9A541-1B92-73E9-D80F-4E7BC5701A66}"/>
              </a:ext>
            </a:extLst>
          </p:cNvPr>
          <p:cNvSpPr txBox="1"/>
          <p:nvPr/>
        </p:nvSpPr>
        <p:spPr>
          <a:xfrm>
            <a:off x="2174589" y="5874864"/>
            <a:ext cx="14981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dirty="0">
                <a:solidFill>
                  <a:srgbClr val="0070C0"/>
                </a:solidFill>
              </a:rPr>
              <a:t>= </a:t>
            </a:r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50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C022060-51A4-FBE2-61ED-80A5B7132057}"/>
              </a:ext>
            </a:extLst>
          </p:cNvPr>
          <p:cNvGrpSpPr/>
          <p:nvPr/>
        </p:nvGrpSpPr>
        <p:grpSpPr>
          <a:xfrm>
            <a:off x="3572711" y="3513977"/>
            <a:ext cx="5076105" cy="701988"/>
            <a:chOff x="3572711" y="3513977"/>
            <a:chExt cx="5076105" cy="701988"/>
          </a:xfrm>
        </p:grpSpPr>
        <p:grpSp>
          <p:nvGrpSpPr>
            <p:cNvPr id="33" name="Group 66">
              <a:extLst>
                <a:ext uri="{FF2B5EF4-FFF2-40B4-BE49-F238E27FC236}">
                  <a16:creationId xmlns:a16="http://schemas.microsoft.com/office/drawing/2014/main" id="{BAB111EE-2A37-44AC-CAC2-E6555265F8CE}"/>
                </a:ext>
              </a:extLst>
            </p:cNvPr>
            <p:cNvGrpSpPr/>
            <p:nvPr/>
          </p:nvGrpSpPr>
          <p:grpSpPr>
            <a:xfrm>
              <a:off x="3572711" y="3513977"/>
              <a:ext cx="5076105" cy="701988"/>
              <a:chOff x="5329696" y="3867687"/>
              <a:chExt cx="3892871" cy="701988"/>
            </a:xfrm>
            <a:noFill/>
          </p:grpSpPr>
          <p:sp>
            <p:nvSpPr>
              <p:cNvPr id="34" name="Rectangle 67">
                <a:extLst>
                  <a:ext uri="{FF2B5EF4-FFF2-40B4-BE49-F238E27FC236}">
                    <a16:creationId xmlns:a16="http://schemas.microsoft.com/office/drawing/2014/main" id="{3444F372-8E91-D0A4-2953-E5678918B1DF}"/>
                  </a:ext>
                </a:extLst>
              </p:cNvPr>
              <p:cNvSpPr/>
              <p:nvPr/>
            </p:nvSpPr>
            <p:spPr>
              <a:xfrm>
                <a:off x="5329696" y="3984900"/>
                <a:ext cx="3892871" cy="584775"/>
              </a:xfrm>
              <a:prstGeom prst="rect">
                <a:avLst/>
              </a:prstGeom>
              <a:grpFill/>
              <a:ln>
                <a:noFill/>
              </a:ln>
              <a:effectLst>
                <a:softEdge rad="127000"/>
              </a:effectLst>
            </p:spPr>
            <p:txBody>
              <a:bodyPr wrap="square">
                <a:spAutoFit/>
              </a:bodyPr>
              <a:lstStyle/>
              <a:p>
                <a:r>
                  <a:rPr lang="ar-KW" sz="3200" b="1" dirty="0">
                    <a:solidFill>
                      <a:schemeClr val="accent1"/>
                    </a:solidFill>
                  </a:rPr>
                  <a:t>∴ د و </a:t>
                </a:r>
                <a:r>
                  <a:rPr lang="ar-SA" sz="3200" b="1" dirty="0">
                    <a:solidFill>
                      <a:schemeClr val="accent1"/>
                    </a:solidFill>
                  </a:rPr>
                  <a:t>=     </a:t>
                </a:r>
                <a:r>
                  <a:rPr lang="ar-KW" sz="3200" b="1" dirty="0">
                    <a:solidFill>
                      <a:schemeClr val="accent1"/>
                    </a:solidFill>
                  </a:rPr>
                  <a:t>ب جـ   ،  د و </a:t>
                </a:r>
                <a:r>
                  <a:rPr lang="ar-KW" sz="3200" b="1" dirty="0">
                    <a:solidFill>
                      <a:srgbClr val="0070C0"/>
                    </a:solidFill>
                  </a:rPr>
                  <a:t>// ب جـ</a:t>
                </a:r>
                <a:r>
                  <a:rPr lang="ar-KW" sz="3200" b="1" dirty="0">
                    <a:solidFill>
                      <a:schemeClr val="accent1"/>
                    </a:solidFill>
                  </a:rPr>
                  <a:t> </a:t>
                </a:r>
                <a:endParaRPr lang="ar-EG" sz="3200" b="1" dirty="0">
                  <a:solidFill>
                    <a:schemeClr val="accent1"/>
                  </a:solidFill>
                </a:endParaRPr>
              </a:p>
            </p:txBody>
          </p:sp>
          <p:grpSp>
            <p:nvGrpSpPr>
              <p:cNvPr id="35" name="Group 15">
                <a:extLst>
                  <a:ext uri="{FF2B5EF4-FFF2-40B4-BE49-F238E27FC236}">
                    <a16:creationId xmlns:a16="http://schemas.microsoft.com/office/drawing/2014/main" id="{CF955EEF-FB21-55BB-61AB-A523A554AC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811387" y="3867687"/>
                <a:ext cx="403300" cy="679113"/>
                <a:chOff x="10289" y="1146"/>
                <a:chExt cx="414" cy="1383"/>
              </a:xfrm>
              <a:grpFill/>
            </p:grpSpPr>
            <p:sp>
              <p:nvSpPr>
                <p:cNvPr id="36" name="Text Box 16">
                  <a:extLst>
                    <a:ext uri="{FF2B5EF4-FFF2-40B4-BE49-F238E27FC236}">
                      <a16:creationId xmlns:a16="http://schemas.microsoft.com/office/drawing/2014/main" id="{9C438106-65DB-DE8E-24C7-0B43E46D903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331" y="1146"/>
                  <a:ext cx="372" cy="95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200" b="1" dirty="0">
                      <a:solidFill>
                        <a:schemeClr val="accent1"/>
                      </a:solidFill>
                    </a:rPr>
                    <a:t>١</a:t>
                  </a:r>
                  <a:endParaRPr lang="ar-EG" sz="3200" b="1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37" name="Text Box 17">
                  <a:extLst>
                    <a:ext uri="{FF2B5EF4-FFF2-40B4-BE49-F238E27FC236}">
                      <a16:creationId xmlns:a16="http://schemas.microsoft.com/office/drawing/2014/main" id="{403295E9-0157-2E23-04CA-E53A62FF1DD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289" y="1807"/>
                  <a:ext cx="409" cy="72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200" b="1">
                      <a:solidFill>
                        <a:schemeClr val="accent1"/>
                      </a:solidFill>
                    </a:rPr>
                    <a:t>٢</a:t>
                  </a:r>
                  <a:endParaRPr lang="ar-EG" sz="3200" b="1" dirty="0">
                    <a:solidFill>
                      <a:schemeClr val="accent1"/>
                    </a:solidFill>
                  </a:endParaRPr>
                </a:p>
              </p:txBody>
            </p:sp>
            <p:cxnSp>
              <p:nvCxnSpPr>
                <p:cNvPr id="38" name="AutoShape 18">
                  <a:extLst>
                    <a:ext uri="{FF2B5EF4-FFF2-40B4-BE49-F238E27FC236}">
                      <a16:creationId xmlns:a16="http://schemas.microsoft.com/office/drawing/2014/main" id="{A14953A6-5665-F678-11B2-516A3D6204D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0379" y="1994"/>
                  <a:ext cx="288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0070C0"/>
                  </a:solidFill>
                  <a:round/>
                  <a:headEnd/>
                  <a:tailEnd/>
                </a:ln>
              </p:spPr>
            </p:cxnSp>
          </p:grpSp>
        </p:grpSp>
        <p:cxnSp>
          <p:nvCxnSpPr>
            <p:cNvPr id="2" name="Straight Connector 1">
              <a:extLst>
                <a:ext uri="{FF2B5EF4-FFF2-40B4-BE49-F238E27FC236}">
                  <a16:creationId xmlns:a16="http://schemas.microsoft.com/office/drawing/2014/main" id="{1AEAC461-185B-DDD6-17AA-35F21AA17557}"/>
                </a:ext>
              </a:extLst>
            </p:cNvPr>
            <p:cNvCxnSpPr/>
            <p:nvPr/>
          </p:nvCxnSpPr>
          <p:spPr>
            <a:xfrm flipH="1">
              <a:off x="5046028" y="3719882"/>
              <a:ext cx="402679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A3B2EDEF-BD05-6E9E-763B-5894A09651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7181" y="3723552"/>
              <a:ext cx="494819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4933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  <p:bldP spid="31" grpId="0" animBg="1"/>
      <p:bldP spid="32" grpId="0" animBg="1"/>
      <p:bldP spid="40" grpId="0"/>
      <p:bldP spid="41" grpId="0"/>
      <p:bldP spid="48" grpId="0"/>
      <p:bldP spid="49" grpId="0"/>
      <p:bldP spid="50" grpId="0"/>
      <p:bldP spid="55" grpId="0"/>
      <p:bldP spid="56" grpId="0"/>
      <p:bldP spid="58" grpId="0"/>
      <p:bldP spid="62" grpId="0"/>
      <p:bldP spid="67" grpId="0"/>
      <p:bldP spid="7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23B635D3C5DDAA43A24CEB0BE8DD1CA7" ma:contentTypeVersion="2" ma:contentTypeDescription="إنشاء مستند جديد." ma:contentTypeScope="" ma:versionID="c3481a51e22eefcf4f0433d60032a8f6">
  <xsd:schema xmlns:xsd="http://www.w3.org/2001/XMLSchema" xmlns:xs="http://www.w3.org/2001/XMLSchema" xmlns:p="http://schemas.microsoft.com/office/2006/metadata/properties" xmlns:ns2="6fce9608-a929-4131-a960-3689fb7c2f48" targetNamespace="http://schemas.microsoft.com/office/2006/metadata/properties" ma:root="true" ma:fieldsID="602851cd65cadea225195bf8b85b27da" ns2:_="">
    <xsd:import namespace="6fce9608-a929-4131-a960-3689fb7c2f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e9608-a929-4131-a960-3689fb7c2f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4F6C9D-E7F6-4A7F-AC34-C9EBDE82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ce9608-a929-4131-a960-3689fb7c2f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117C14-D390-4D7B-84A2-01C373EB13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27BFBE-A109-40A5-AB74-3096CFAFCFE7}">
  <ds:schemaRefs>
    <ds:schemaRef ds:uri="http://purl.org/dc/elements/1.1/"/>
    <ds:schemaRef ds:uri="http://schemas.microsoft.com/office/2006/metadata/properties"/>
    <ds:schemaRef ds:uri="4abc1a99-653c-4fa8-8ae1-a0ad001b6bb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55859ffc-d6e4-40df-822e-b14666f416fd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19313</TotalTime>
  <Words>304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ZA-SYMBOLS</vt:lpstr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Noha</dc:creator>
  <cp:lastModifiedBy>محمد عبدالحميد محمد رشاد</cp:lastModifiedBy>
  <cp:revision>2693</cp:revision>
  <dcterms:created xsi:type="dcterms:W3CDTF">2012-01-23T08:13:04Z</dcterms:created>
  <dcterms:modified xsi:type="dcterms:W3CDTF">2026-03-07T19:14:53Z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0x01010023B635D3C5DDAA43A24CEB0BE8DD1CA7</vt:lpwstr>
  </property>
</Properties>
</file>