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6" r:id="rId1"/>
    <p:sldMasterId id="2147483783" r:id="rId2"/>
  </p:sldMasterIdLst>
  <p:sldIdLst>
    <p:sldId id="256" r:id="rId3"/>
    <p:sldId id="1089" r:id="rId4"/>
    <p:sldId id="1296" r:id="rId5"/>
    <p:sldId id="1294" r:id="rId6"/>
    <p:sldId id="257" r:id="rId7"/>
    <p:sldId id="261" r:id="rId8"/>
    <p:sldId id="258" r:id="rId9"/>
    <p:sldId id="259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75950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59264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556741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91663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861285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96681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88852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93965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268639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64897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124585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2858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01798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2273088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1382900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037936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901534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016206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960095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0323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852322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9665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322639"/>
      </p:ext>
    </p:extLst>
  </p:cSld>
  <p:clrMapOvr>
    <a:masterClrMapping/>
  </p:clrMapOvr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918978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7863522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33919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98773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33693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28315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65208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02435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41301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8082C-0922-4249-A612-B415F5231620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68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A1E75-FEBE-498B-9DD8-361CA56F29C8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12C1AC-C9B4-4FE4-A898-F48E8C5A35A4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685649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5.emf"/><Relationship Id="rId7" Type="http://schemas.openxmlformats.org/officeDocument/2006/relationships/image" Target="NUL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6.emf"/><Relationship Id="rId7" Type="http://schemas.openxmlformats.org/officeDocument/2006/relationships/image" Target="NUL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11" Type="http://schemas.openxmlformats.org/officeDocument/2006/relationships/image" Target="../media/image9.png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11" Type="http://schemas.openxmlformats.org/officeDocument/2006/relationships/image" Target="../media/image90.png"/><Relationship Id="rId5" Type="http://schemas.openxmlformats.org/officeDocument/2006/relationships/image" Target="../media/image3.png"/><Relationship Id="rId10" Type="http://schemas.openxmlformats.org/officeDocument/2006/relationships/image" Target="../media/image80.png"/><Relationship Id="rId4" Type="http://schemas.openxmlformats.org/officeDocument/2006/relationships/image" Target="../media/image2.png"/><Relationship Id="rId9" Type="http://schemas.openxmlformats.org/officeDocument/2006/relationships/image" Target="../media/image7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hyperlink" Target="&#1581;&#1604;&#1608;&#1604;%20&#1575;&#1604;&#1576;&#1606;&#1583;%203-6%20&#1603;&#1585;&#1575;&#1587;&#1577;%20&#1575;&#1604;&#1578;&#1605;&#1575;&#1585;&#1610;&#1606;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0.png"/><Relationship Id="rId10" Type="http://schemas.openxmlformats.org/officeDocument/2006/relationships/image" Target="../media/image16.png"/><Relationship Id="rId4" Type="http://schemas.microsoft.com/office/2007/relationships/hdphoto" Target="../media/hdphoto2.wdp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microsoft.com/office/2007/relationships/hdphoto" Target="../media/hdphoto3.wdp"/><Relationship Id="rId7" Type="http://schemas.openxmlformats.org/officeDocument/2006/relationships/image" Target="../media/image2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microsoft.com/office/2007/relationships/hdphoto" Target="../media/hdphoto4.wdp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hyperlink" Target="&#1581;&#1604;&#1608;&#1604;%20&#1575;&#1604;&#1576;&#1606;&#1583;%203-6%20&#1603;&#1585;&#1575;&#1587;&#1577;%20&#1575;&#1604;&#1578;&#1605;&#1575;&#1585;&#1610;&#1606;.pdf" TargetMode="External"/><Relationship Id="rId1" Type="http://schemas.openxmlformats.org/officeDocument/2006/relationships/slideLayout" Target="../slideLayouts/slideLayout7.xml"/><Relationship Id="rId4" Type="http://schemas.microsoft.com/office/2007/relationships/hdphoto" Target="../media/hdphoto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WordArt 3">
            <a:extLst>
              <a:ext uri="{FF2B5EF4-FFF2-40B4-BE49-F238E27FC236}">
                <a16:creationId xmlns:a16="http://schemas.microsoft.com/office/drawing/2014/main" id="{75CCDCB1-47D1-49E1-A0F4-08E7B9D6410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33605">
            <a:off x="4538516" y="971540"/>
            <a:ext cx="3379898" cy="1471894"/>
          </a:xfrm>
          <a:prstGeom prst="rect">
            <a:avLst/>
          </a:prstGeom>
        </p:spPr>
        <p:txBody>
          <a:bodyPr wrap="none" numCol="1" fromWordArt="1">
            <a:prstTxWarp prst="textInflateTop">
              <a:avLst>
                <a:gd name="adj" fmla="val 31917"/>
              </a:avLst>
            </a:prstTxWarp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18000">
                  <a:solidFill>
                    <a:srgbClr val="2E83C3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onotype Corsiva" panose="03010101010201010101" pitchFamily="66" charset="0"/>
                <a:ea typeface="+mn-ea"/>
                <a:cs typeface="ALAWI-3-8" pitchFamily="2" charset="-78"/>
              </a:rPr>
              <a:t>(6 – 3 )</a:t>
            </a:r>
            <a:endParaRPr kumimoji="0" lang="ar-KW" sz="3600" b="1" i="0" u="none" strike="noStrike" kern="10" cap="none" spc="0" normalizeH="0" baseline="0" noProof="0" dirty="0">
              <a:ln w="12700">
                <a:solidFill>
                  <a:prstClr val="black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prstShdw prst="shdw13" dist="53882" dir="13500000">
                  <a:srgbClr val="875B0D">
                    <a:alpha val="50000"/>
                  </a:srgbClr>
                </a:prstShdw>
              </a:effectLst>
              <a:uLnTx/>
              <a:uFillTx/>
              <a:latin typeface="Monotype Corsiva" panose="03010101010201010101" pitchFamily="66" charset="0"/>
              <a:ea typeface="+mn-ea"/>
              <a:cs typeface="ALAWI-3-8" pitchFamily="2" charset="-78"/>
            </a:endParaRPr>
          </a:p>
        </p:txBody>
      </p:sp>
      <p:grpSp>
        <p:nvGrpSpPr>
          <p:cNvPr id="27" name="Group 4">
            <a:extLst>
              <a:ext uri="{FF2B5EF4-FFF2-40B4-BE49-F238E27FC236}">
                <a16:creationId xmlns:a16="http://schemas.microsoft.com/office/drawing/2014/main" id="{3F63F14A-51B1-492C-B119-791DDF03BB0C}"/>
              </a:ext>
            </a:extLst>
          </p:cNvPr>
          <p:cNvGrpSpPr>
            <a:grpSpLocks/>
          </p:cNvGrpSpPr>
          <p:nvPr/>
        </p:nvGrpSpPr>
        <p:grpSpPr bwMode="auto">
          <a:xfrm>
            <a:off x="66261" y="15227"/>
            <a:ext cx="12059477" cy="6858000"/>
            <a:chOff x="0" y="0"/>
            <a:chExt cx="5760" cy="4320"/>
          </a:xfrm>
        </p:grpSpPr>
        <p:pic>
          <p:nvPicPr>
            <p:cNvPr id="23" name="Picture 5" descr="barrepointsrougesc&amp;e">
              <a:extLst>
                <a:ext uri="{FF2B5EF4-FFF2-40B4-BE49-F238E27FC236}">
                  <a16:creationId xmlns:a16="http://schemas.microsoft.com/office/drawing/2014/main" id="{D588EE2A-1C94-4954-9861-0691B81B2C5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6" descr="barrepointsrougesc&amp;e">
              <a:extLst>
                <a:ext uri="{FF2B5EF4-FFF2-40B4-BE49-F238E27FC236}">
                  <a16:creationId xmlns:a16="http://schemas.microsoft.com/office/drawing/2014/main" id="{C94E3F54-B8C6-4CD5-B2E5-40DC825BA56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7" descr="barrepointsrougesc&amp;e">
              <a:extLst>
                <a:ext uri="{FF2B5EF4-FFF2-40B4-BE49-F238E27FC236}">
                  <a16:creationId xmlns:a16="http://schemas.microsoft.com/office/drawing/2014/main" id="{A3CE8E7D-54B1-40C8-9562-4E971014C76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8" descr="barrepointsrougesc&amp;e">
              <a:extLst>
                <a:ext uri="{FF2B5EF4-FFF2-40B4-BE49-F238E27FC236}">
                  <a16:creationId xmlns:a16="http://schemas.microsoft.com/office/drawing/2014/main" id="{185C88B3-9AF3-4033-AE62-7C081C3DC74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3" name="Group 4">
            <a:extLst>
              <a:ext uri="{FF2B5EF4-FFF2-40B4-BE49-F238E27FC236}">
                <a16:creationId xmlns:a16="http://schemas.microsoft.com/office/drawing/2014/main" id="{A76BC95D-2924-412A-8DC9-2253823F56D8}"/>
              </a:ext>
            </a:extLst>
          </p:cNvPr>
          <p:cNvGrpSpPr>
            <a:grpSpLocks/>
          </p:cNvGrpSpPr>
          <p:nvPr/>
        </p:nvGrpSpPr>
        <p:grpSpPr bwMode="auto">
          <a:xfrm rot="20601390">
            <a:off x="3276125" y="1157735"/>
            <a:ext cx="6663552" cy="3743135"/>
            <a:chOff x="0" y="0"/>
            <a:chExt cx="5760" cy="4320"/>
          </a:xfrm>
        </p:grpSpPr>
        <p:pic>
          <p:nvPicPr>
            <p:cNvPr id="29" name="Picture 5" descr="barrepointsrougesc&amp;e">
              <a:extLst>
                <a:ext uri="{FF2B5EF4-FFF2-40B4-BE49-F238E27FC236}">
                  <a16:creationId xmlns:a16="http://schemas.microsoft.com/office/drawing/2014/main" id="{765D0718-4321-4E53-B85D-E0B13E1CDAC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6" descr="barrepointsrougesc&amp;e">
              <a:extLst>
                <a:ext uri="{FF2B5EF4-FFF2-40B4-BE49-F238E27FC236}">
                  <a16:creationId xmlns:a16="http://schemas.microsoft.com/office/drawing/2014/main" id="{760BFC97-31E2-4178-B40F-BD9DE45B3FA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7" descr="barrepointsrougesc&amp;e">
              <a:extLst>
                <a:ext uri="{FF2B5EF4-FFF2-40B4-BE49-F238E27FC236}">
                  <a16:creationId xmlns:a16="http://schemas.microsoft.com/office/drawing/2014/main" id="{0AB9C72C-90F9-4CD6-94E9-99AC700D59A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8" descr="barrepointsrougesc&amp;e">
              <a:extLst>
                <a:ext uri="{FF2B5EF4-FFF2-40B4-BE49-F238E27FC236}">
                  <a16:creationId xmlns:a16="http://schemas.microsoft.com/office/drawing/2014/main" id="{7C0DE0AC-DC1A-4DA7-8ECD-92401105E9A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5" name="مستطيل 34">
            <a:extLst>
              <a:ext uri="{FF2B5EF4-FFF2-40B4-BE49-F238E27FC236}">
                <a16:creationId xmlns:a16="http://schemas.microsoft.com/office/drawing/2014/main" id="{F6853795-084A-4086-ADDC-78ED087A62EE}"/>
              </a:ext>
            </a:extLst>
          </p:cNvPr>
          <p:cNvSpPr/>
          <p:nvPr/>
        </p:nvSpPr>
        <p:spPr>
          <a:xfrm rot="20634193">
            <a:off x="3686209" y="2543630"/>
            <a:ext cx="6039663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5000" b="1" i="0" u="none" strike="noStrike" kern="1200" cap="none" spc="50" normalizeH="0" baseline="0" noProof="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PT Bold Broken" pitchFamily="2" charset="-78"/>
              </a:rPr>
              <a:t>إيجاد معادلة</a:t>
            </a:r>
            <a:r>
              <a:rPr kumimoji="0" lang="ar-KW" sz="5000" b="1" i="0" u="none" strike="noStrike" kern="1200" cap="none" spc="50" normalizeH="0" noProof="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PT Bold Broken" pitchFamily="2" charset="-78"/>
              </a:rPr>
              <a:t> منحنى دالة باستخدام التكامل </a:t>
            </a:r>
            <a:endParaRPr kumimoji="0" lang="ar-KW" sz="5000" b="1" i="0" u="none" strike="noStrike" kern="1200" cap="none" spc="50" normalizeH="0" baseline="0" noProof="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rebuchet MS" panose="020B0603020202020204"/>
              <a:ea typeface="+mn-ea"/>
              <a:cs typeface="PT Bold Broken" pitchFamily="2" charset="-78"/>
            </a:endParaRP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13B2D820-8815-44FA-9A51-BE0930EFC209}"/>
              </a:ext>
            </a:extLst>
          </p:cNvPr>
          <p:cNvSpPr/>
          <p:nvPr/>
        </p:nvSpPr>
        <p:spPr>
          <a:xfrm>
            <a:off x="534364" y="4126214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الحصة</a:t>
            </a:r>
            <a:endParaRPr kumimoji="0" lang="ar-KW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Mudir MT" pitchFamily="2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D61F4E5-2128-4E7E-810F-359A3C180CE7}"/>
              </a:ext>
            </a:extLst>
          </p:cNvPr>
          <p:cNvSpPr/>
          <p:nvPr/>
        </p:nvSpPr>
        <p:spPr>
          <a:xfrm>
            <a:off x="554972" y="5378682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التاريخ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Mudir MT" pitchFamily="2" charset="-78"/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8BAEF9E5-25B5-486E-BB7D-C10E94618A6E}"/>
              </a:ext>
            </a:extLst>
          </p:cNvPr>
          <p:cNvSpPr/>
          <p:nvPr/>
        </p:nvSpPr>
        <p:spPr>
          <a:xfrm>
            <a:off x="528411" y="2869789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الأسبوع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DBB8615-C8F2-4842-B735-B29817A2C1C5}"/>
              </a:ext>
            </a:extLst>
          </p:cNvPr>
          <p:cNvSpPr/>
          <p:nvPr/>
        </p:nvSpPr>
        <p:spPr>
          <a:xfrm rot="20415484">
            <a:off x="1121770" y="704462"/>
            <a:ext cx="3436883" cy="1302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+mn-ea"/>
                <a:cs typeface="Fanan" pitchFamily="2" charset="-78"/>
              </a:rPr>
              <a:t>الوحدة السادسة </a:t>
            </a:r>
          </a:p>
        </p:txBody>
      </p:sp>
      <p:pic>
        <p:nvPicPr>
          <p:cNvPr id="28" name="Picture 13" descr="kuwait">
            <a:extLst>
              <a:ext uri="{FF2B5EF4-FFF2-40B4-BE49-F238E27FC236}">
                <a16:creationId xmlns:a16="http://schemas.microsoft.com/office/drawing/2014/main" id="{489DBA78-C144-411E-AFAC-98AC891613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5676"/>
            <a:ext cx="1601787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1" descr="شعار الكويت 2">
            <a:extLst>
              <a:ext uri="{FF2B5EF4-FFF2-40B4-BE49-F238E27FC236}">
                <a16:creationId xmlns:a16="http://schemas.microsoft.com/office/drawing/2014/main" id="{C19CB09A-6A0A-4AC8-8706-673207499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40559" y="235734"/>
            <a:ext cx="1006219" cy="1157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263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/>
      <p:bldP spid="18" grpId="0" animBg="1"/>
      <p:bldP spid="19" grpId="0" animBg="1"/>
      <p:bldP spid="20" grpId="0" animBg="1"/>
      <p:bldP spid="2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2-Point Star 8">
            <a:extLst>
              <a:ext uri="{FF2B5EF4-FFF2-40B4-BE49-F238E27FC236}">
                <a16:creationId xmlns:a16="http://schemas.microsoft.com/office/drawing/2014/main" id="{923E7919-5796-4E19-908D-8FC9807752D9}"/>
              </a:ext>
            </a:extLst>
          </p:cNvPr>
          <p:cNvSpPr/>
          <p:nvPr/>
        </p:nvSpPr>
        <p:spPr bwMode="auto">
          <a:xfrm rot="20539763">
            <a:off x="999748" y="765823"/>
            <a:ext cx="5400000" cy="5400000"/>
          </a:xfrm>
          <a:prstGeom prst="star32">
            <a:avLst>
              <a:gd name="adj" fmla="val 13466"/>
            </a:avLst>
          </a:prstGeom>
          <a:gradFill flip="none" rotWithShape="1">
            <a:gsLst>
              <a:gs pos="0">
                <a:srgbClr val="99CC00"/>
              </a:gs>
              <a:gs pos="100000">
                <a:srgbClr val="ECF6ED"/>
              </a:gs>
              <a:gs pos="57000">
                <a:srgbClr val="92D050"/>
              </a:gs>
              <a:gs pos="40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</a:endParaRPr>
          </a:p>
        </p:txBody>
      </p:sp>
      <p:sp>
        <p:nvSpPr>
          <p:cNvPr id="3" name="8-Point Star 3">
            <a:extLst>
              <a:ext uri="{FF2B5EF4-FFF2-40B4-BE49-F238E27FC236}">
                <a16:creationId xmlns:a16="http://schemas.microsoft.com/office/drawing/2014/main" id="{4F35DA6A-39EE-4E6A-ABD9-4A5AB471E1DF}"/>
              </a:ext>
            </a:extLst>
          </p:cNvPr>
          <p:cNvSpPr/>
          <p:nvPr/>
        </p:nvSpPr>
        <p:spPr bwMode="auto">
          <a:xfrm>
            <a:off x="911841" y="765823"/>
            <a:ext cx="5400000" cy="5400000"/>
          </a:xfrm>
          <a:prstGeom prst="star8">
            <a:avLst>
              <a:gd name="adj" fmla="val 13357"/>
            </a:avLst>
          </a:prstGeom>
          <a:gradFill>
            <a:gsLst>
              <a:gs pos="0">
                <a:srgbClr val="FF0000"/>
              </a:gs>
              <a:gs pos="23000">
                <a:srgbClr val="FF6600"/>
              </a:gs>
              <a:gs pos="69000">
                <a:srgbClr val="FF7C80"/>
              </a:gs>
              <a:gs pos="97000">
                <a:srgbClr val="4CF230"/>
              </a:gs>
            </a:gsLst>
            <a:path path="circle">
              <a:fillToRect l="50000" t="50000" r="50000" b="50000"/>
            </a:path>
          </a:gra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</a:endParaRPr>
          </a:p>
        </p:txBody>
      </p:sp>
      <p:sp>
        <p:nvSpPr>
          <p:cNvPr id="4" name="12-Point Star 7">
            <a:extLst>
              <a:ext uri="{FF2B5EF4-FFF2-40B4-BE49-F238E27FC236}">
                <a16:creationId xmlns:a16="http://schemas.microsoft.com/office/drawing/2014/main" id="{5241852F-C466-4C93-B892-73813525B628}"/>
              </a:ext>
            </a:extLst>
          </p:cNvPr>
          <p:cNvSpPr/>
          <p:nvPr/>
        </p:nvSpPr>
        <p:spPr bwMode="auto">
          <a:xfrm rot="21290353">
            <a:off x="855731" y="709714"/>
            <a:ext cx="5400000" cy="5400000"/>
          </a:xfrm>
          <a:prstGeom prst="star12">
            <a:avLst>
              <a:gd name="adj" fmla="val 9921"/>
            </a:avLst>
          </a:prstGeom>
          <a:gradFill flip="none" rotWithShape="1">
            <a:gsLst>
              <a:gs pos="0">
                <a:srgbClr val="E1562F"/>
              </a:gs>
              <a:gs pos="23000">
                <a:srgbClr val="FED051"/>
              </a:gs>
              <a:gs pos="69000">
                <a:srgbClr val="E1693D"/>
              </a:gs>
              <a:gs pos="97000">
                <a:srgbClr val="FEBF23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</a:endParaRP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AB430E52-9491-443E-9A66-77619EE37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116" y="765823"/>
            <a:ext cx="4278313" cy="4839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287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590D8921-2FC3-4860-8C9A-06C50BC0A27F}"/>
              </a:ext>
            </a:extLst>
          </p:cNvPr>
          <p:cNvSpPr txBox="1">
            <a:spLocks/>
          </p:cNvSpPr>
          <p:nvPr/>
        </p:nvSpPr>
        <p:spPr>
          <a:xfrm>
            <a:off x="1655167" y="2567685"/>
            <a:ext cx="7773339" cy="20568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3200" b="1" i="0" u="none" strike="noStrike" kern="1200" cap="all" spc="0" normalizeH="0" baseline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 1) يوجد معادلة منحنى دالة بمعلومية ميله عند أي نقطة عليه</a:t>
            </a:r>
            <a:r>
              <a:rPr kumimoji="0" lang="ar-KW" sz="3200" b="1" i="0" u="none" strike="noStrike" kern="1200" cap="all" spc="0" normalizeH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 ويمر بنقطة معلومة باستخدام التكامل </a:t>
            </a:r>
            <a:r>
              <a:rPr kumimoji="0" lang="ar-KW" sz="3200" b="1" i="0" u="none" strike="noStrike" kern="1200" cap="all" spc="0" normalizeH="0" baseline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.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3200" b="1" i="0" u="none" strike="noStrike" kern="1200" cap="all" spc="0" normalizeH="0" baseline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  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F10F0077-AAAE-4928-A9B8-95AB9F1D0DF4}"/>
              </a:ext>
            </a:extLst>
          </p:cNvPr>
          <p:cNvSpPr/>
          <p:nvPr/>
        </p:nvSpPr>
        <p:spPr>
          <a:xfrm>
            <a:off x="6318525" y="474326"/>
            <a:ext cx="3036409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000" b="1" i="0" u="none" strike="noStrike" kern="0" cap="none" spc="0" normalizeH="0" baseline="0" noProof="0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الأهداف السلوكية</a:t>
            </a:r>
            <a:endParaRPr kumimoji="0" lang="en-US" sz="4000" b="1" i="0" u="none" strike="noStrike" kern="0" cap="none" spc="0" normalizeH="0" baseline="0" noProof="0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375813E-E827-4DB2-8F8B-6F409B264BFD}"/>
              </a:ext>
            </a:extLst>
          </p:cNvPr>
          <p:cNvSpPr txBox="1"/>
          <p:nvPr/>
        </p:nvSpPr>
        <p:spPr>
          <a:xfrm>
            <a:off x="2207172" y="1376855"/>
            <a:ext cx="71477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أتوقع في نهاية الحصة أن يكون الطالب قادراً على أن </a:t>
            </a:r>
          </a:p>
        </p:txBody>
      </p:sp>
    </p:spTree>
    <p:extLst>
      <p:ext uri="{BB962C8B-B14F-4D97-AF65-F5344CB8AC3E}">
        <p14:creationId xmlns:p14="http://schemas.microsoft.com/office/powerpoint/2010/main" val="16674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شكل بيضاوي 57">
            <a:extLst>
              <a:ext uri="{FF2B5EF4-FFF2-40B4-BE49-F238E27FC236}">
                <a16:creationId xmlns:a16="http://schemas.microsoft.com/office/drawing/2014/main" id="{B419ED39-F0ED-4B18-8414-568C40B275DB}"/>
              </a:ext>
            </a:extLst>
          </p:cNvPr>
          <p:cNvSpPr/>
          <p:nvPr/>
        </p:nvSpPr>
        <p:spPr>
          <a:xfrm>
            <a:off x="6517065" y="3385439"/>
            <a:ext cx="428625" cy="438023"/>
          </a:xfrm>
          <a:prstGeom prst="ellipse">
            <a:avLst/>
          </a:prstGeom>
          <a:solidFill>
            <a:srgbClr val="FF000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solidFill>
                  <a:srgbClr val="0000FF"/>
                </a:solidFill>
                <a:latin typeface="Calibri" panose="020F0502020204030204"/>
              </a:rPr>
              <a:t>b</a:t>
            </a:r>
            <a:endParaRPr lang="ar-KW" sz="2800" dirty="0"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57" name="شكل بيضاوي 56">
            <a:extLst>
              <a:ext uri="{FF2B5EF4-FFF2-40B4-BE49-F238E27FC236}">
                <a16:creationId xmlns:a16="http://schemas.microsoft.com/office/drawing/2014/main" id="{FD2E97D7-DC67-49D8-9568-12A0C3AA7E20}"/>
              </a:ext>
            </a:extLst>
          </p:cNvPr>
          <p:cNvSpPr/>
          <p:nvPr/>
        </p:nvSpPr>
        <p:spPr>
          <a:xfrm>
            <a:off x="3026605" y="3343658"/>
            <a:ext cx="428625" cy="438023"/>
          </a:xfrm>
          <a:prstGeom prst="ellipse">
            <a:avLst/>
          </a:prstGeom>
          <a:solidFill>
            <a:srgbClr val="00B05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solidFill>
                  <a:srgbClr val="0000FF"/>
                </a:solidFill>
                <a:latin typeface="Calibri" panose="020F0502020204030204"/>
              </a:rPr>
              <a:t>a</a:t>
            </a:r>
            <a:endParaRPr lang="ar-KW" sz="2800" dirty="0"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242089" y="148174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كراسة التمارين  </a:t>
            </a:r>
            <a:r>
              <a:rPr lang="ar-AE" b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ص 28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327228" y="136634"/>
            <a:ext cx="3037139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defTabSz="914400"/>
            <a:r>
              <a:rPr lang="ar-AE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المساحات في المستوي  ( 1 - 6 ) </a:t>
            </a:r>
            <a:r>
              <a:rPr lang="en-AE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122089" y="148175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28/02/2026 09:18 م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E47F7FD-3BC2-446B-9CA1-919E5E40F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2345" y="519122"/>
            <a:ext cx="3374265" cy="60311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53DED43-886A-40F2-B07A-0BE7818FF9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8657" y="1095320"/>
            <a:ext cx="6719050" cy="438023"/>
          </a:xfrm>
          <a:prstGeom prst="rect">
            <a:avLst/>
          </a:prstGeom>
        </p:spPr>
      </p:pic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A302D6DD-F566-46E5-AA02-DB3BAD87C677}"/>
              </a:ext>
            </a:extLst>
          </p:cNvPr>
          <p:cNvSpPr/>
          <p:nvPr/>
        </p:nvSpPr>
        <p:spPr>
          <a:xfrm>
            <a:off x="3026605" y="3339527"/>
            <a:ext cx="428625" cy="438023"/>
          </a:xfrm>
          <a:prstGeom prst="ellipse">
            <a:avLst/>
          </a:prstGeom>
          <a:noFill/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solidFill>
                  <a:srgbClr val="0000FF"/>
                </a:solidFill>
                <a:latin typeface="Calibri" panose="020F0502020204030204"/>
              </a:rPr>
              <a:t>a</a:t>
            </a:r>
            <a:endParaRPr lang="ar-KW" sz="2800" dirty="0"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4D6ADD50-2CF6-40BF-8D91-E24A87980FFC}"/>
              </a:ext>
            </a:extLst>
          </p:cNvPr>
          <p:cNvSpPr/>
          <p:nvPr/>
        </p:nvSpPr>
        <p:spPr>
          <a:xfrm>
            <a:off x="6508800" y="3378342"/>
            <a:ext cx="428625" cy="438023"/>
          </a:xfrm>
          <a:prstGeom prst="ellipse">
            <a:avLst/>
          </a:prstGeom>
          <a:noFill/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solidFill>
                  <a:srgbClr val="0000FF"/>
                </a:solidFill>
                <a:latin typeface="Calibri" panose="020F0502020204030204"/>
              </a:rPr>
              <a:t>b</a:t>
            </a:r>
            <a:endParaRPr lang="ar-KW" sz="2800" dirty="0"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07657B9E-AAF7-4328-870A-E998E660AF5A}"/>
              </a:ext>
            </a:extLst>
          </p:cNvPr>
          <p:cNvSpPr/>
          <p:nvPr/>
        </p:nvSpPr>
        <p:spPr>
          <a:xfrm>
            <a:off x="8781262" y="1926792"/>
            <a:ext cx="502418" cy="51246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dirty="0">
                <a:solidFill>
                  <a:srgbClr val="FF0000"/>
                </a:solidFill>
                <a:latin typeface="Calibri" panose="020F0502020204030204"/>
              </a:rPr>
              <a:t>2</a:t>
            </a:r>
            <a:endParaRPr lang="ar-KW" dirty="0"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2" name="مجموعة 21">
            <a:extLst>
              <a:ext uri="{FF2B5EF4-FFF2-40B4-BE49-F238E27FC236}">
                <a16:creationId xmlns:a16="http://schemas.microsoft.com/office/drawing/2014/main" id="{A5C8100B-7882-40E1-9896-47C796CBD11A}"/>
              </a:ext>
            </a:extLst>
          </p:cNvPr>
          <p:cNvGrpSpPr/>
          <p:nvPr/>
        </p:nvGrpSpPr>
        <p:grpSpPr>
          <a:xfrm>
            <a:off x="2935498" y="1815731"/>
            <a:ext cx="5705475" cy="1031510"/>
            <a:chOff x="2545568" y="1705508"/>
            <a:chExt cx="5705475" cy="1031510"/>
          </a:xfrm>
        </p:grpSpPr>
        <p:grpSp>
          <p:nvGrpSpPr>
            <p:cNvPr id="23" name="مجموعة 22">
              <a:extLst>
                <a:ext uri="{FF2B5EF4-FFF2-40B4-BE49-F238E27FC236}">
                  <a16:creationId xmlns:a16="http://schemas.microsoft.com/office/drawing/2014/main" id="{5857F308-66CF-4C25-8D3D-EF1478F5FC6C}"/>
                </a:ext>
              </a:extLst>
            </p:cNvPr>
            <p:cNvGrpSpPr/>
            <p:nvPr/>
          </p:nvGrpSpPr>
          <p:grpSpPr>
            <a:xfrm>
              <a:off x="2545568" y="1705508"/>
              <a:ext cx="5705475" cy="923330"/>
              <a:chOff x="2638425" y="1640054"/>
              <a:chExt cx="5705475" cy="923330"/>
            </a:xfrm>
          </p:grpSpPr>
          <p:sp>
            <p:nvSpPr>
              <p:cNvPr id="25" name="مربع نص 24">
                <a:extLst>
                  <a:ext uri="{FF2B5EF4-FFF2-40B4-BE49-F238E27FC236}">
                    <a16:creationId xmlns:a16="http://schemas.microsoft.com/office/drawing/2014/main" id="{BE749B65-E29C-4C0D-8D66-497DE18785B0}"/>
                  </a:ext>
                </a:extLst>
              </p:cNvPr>
              <p:cNvSpPr txBox="1"/>
              <p:nvPr/>
            </p:nvSpPr>
            <p:spPr>
              <a:xfrm>
                <a:off x="2638425" y="1640054"/>
                <a:ext cx="5705475" cy="9233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defTabSz="914400"/>
                <a:r>
                  <a:rPr lang="ar-AE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مساحة المنطقة المحددة بمنحنى الدالة      :</a:t>
                </a:r>
                <a:endParaRPr lang="en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r" defTabSz="914400"/>
                <a:r>
                  <a:rPr lang="ar-AE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  <a:p>
                <a:pPr algn="r" defTabSz="914400"/>
                <a:r>
                  <a:rPr lang="ar-AE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و محور السينات في             هي  : </a:t>
                </a:r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مربع نص 25">
                    <a:extLst>
                      <a:ext uri="{FF2B5EF4-FFF2-40B4-BE49-F238E27FC236}">
                        <a16:creationId xmlns:a16="http://schemas.microsoft.com/office/drawing/2014/main" id="{429B9B77-5315-4907-803B-A4C4667B8171}"/>
                      </a:ext>
                    </a:extLst>
                  </p:cNvPr>
                  <p:cNvSpPr txBox="1"/>
                  <p:nvPr/>
                </p:nvSpPr>
                <p:spPr>
                  <a:xfrm>
                    <a:off x="5293672" y="1719487"/>
                    <a:ext cx="197490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 defTabSz="91440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AE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oMath>
                      </m:oMathPara>
                    </a14:m>
                    <a:endParaRPr lang="ar-KW" dirty="0">
                      <a:ln>
                        <a:solidFill>
                          <a:srgbClr val="0070C0"/>
                        </a:solidFill>
                      </a:ln>
                      <a:solidFill>
                        <a:prstClr val="black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26" name="مربع نص 25">
                    <a:extLst>
                      <a:ext uri="{FF2B5EF4-FFF2-40B4-BE49-F238E27FC236}">
                        <a16:creationId xmlns:a16="http://schemas.microsoft.com/office/drawing/2014/main" id="{429B9B77-5315-4907-803B-A4C4667B817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93672" y="1719487"/>
                    <a:ext cx="197490" cy="276999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39394" r="-33333" b="-34783"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مربع نص 26">
                    <a:extLst>
                      <a:ext uri="{FF2B5EF4-FFF2-40B4-BE49-F238E27FC236}">
                        <a16:creationId xmlns:a16="http://schemas.microsoft.com/office/drawing/2014/main" id="{B660AF39-2DC0-4A34-85CF-51250CEC3589}"/>
                      </a:ext>
                    </a:extLst>
                  </p:cNvPr>
                  <p:cNvSpPr txBox="1"/>
                  <p:nvPr/>
                </p:nvSpPr>
                <p:spPr>
                  <a:xfrm>
                    <a:off x="3676010" y="1714294"/>
                    <a:ext cx="1468222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 defTabSz="91440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AE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oMath>
                      </m:oMathPara>
                    </a14:m>
                    <a:endParaRPr lang="ar-KW" dirty="0">
                      <a:ln>
                        <a:solidFill>
                          <a:srgbClr val="0070C0"/>
                        </a:solidFill>
                      </a:ln>
                      <a:solidFill>
                        <a:prstClr val="black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27" name="مربع نص 26">
                    <a:extLst>
                      <a:ext uri="{FF2B5EF4-FFF2-40B4-BE49-F238E27FC236}">
                        <a16:creationId xmlns:a16="http://schemas.microsoft.com/office/drawing/2014/main" id="{B660AF39-2DC0-4A34-85CF-51250CEC358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76010" y="1714294"/>
                    <a:ext cx="1468222" cy="276999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4979" t="-2222" r="-415" b="-37778"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مربع نص 27">
                    <a:extLst>
                      <a:ext uri="{FF2B5EF4-FFF2-40B4-BE49-F238E27FC236}">
                        <a16:creationId xmlns:a16="http://schemas.microsoft.com/office/drawing/2014/main" id="{D6DE4ED0-BA27-4502-8EEC-0615BC3A0494}"/>
                      </a:ext>
                    </a:extLst>
                  </p:cNvPr>
                  <p:cNvSpPr txBox="1"/>
                  <p:nvPr/>
                </p:nvSpPr>
                <p:spPr>
                  <a:xfrm>
                    <a:off x="6042072" y="2224285"/>
                    <a:ext cx="740587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 defTabSz="91440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AE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[−</m:t>
                          </m:r>
                          <m:r>
                            <a:rPr lang="en-AE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AE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AE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AE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oMath>
                      </m:oMathPara>
                    </a14:m>
                    <a:endParaRPr lang="ar-KW" dirty="0">
                      <a:ln>
                        <a:solidFill>
                          <a:srgbClr val="0070C0"/>
                        </a:solidFill>
                      </a:ln>
                      <a:solidFill>
                        <a:prstClr val="black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28" name="مربع نص 27">
                    <a:extLst>
                      <a:ext uri="{FF2B5EF4-FFF2-40B4-BE49-F238E27FC236}">
                        <a16:creationId xmlns:a16="http://schemas.microsoft.com/office/drawing/2014/main" id="{D6DE4ED0-BA27-4502-8EEC-0615BC3A049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42072" y="2224285"/>
                    <a:ext cx="740587" cy="276999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10744" r="-10744" b="-39130"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مربع نص 23">
                  <a:extLst>
                    <a:ext uri="{FF2B5EF4-FFF2-40B4-BE49-F238E27FC236}">
                      <a16:creationId xmlns:a16="http://schemas.microsoft.com/office/drawing/2014/main" id="{D2AB34A9-B3FB-41B1-891B-9053C2E74C1C}"/>
                    </a:ext>
                  </a:extLst>
                </p:cNvPr>
                <p:cNvSpPr txBox="1"/>
                <p:nvPr/>
              </p:nvSpPr>
              <p:spPr>
                <a:xfrm>
                  <a:off x="4015437" y="2114219"/>
                  <a:ext cx="1272143" cy="6227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dirty="0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nary>
                          <m:naryPr>
                            <m:ctrlP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  <m:e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AE" i="1" dirty="0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AE" i="1" dirty="0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nary>
                        <m:r>
                          <a:rPr lang="en-AE" i="1" dirty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4" name="مربع نص 23">
                  <a:extLst>
                    <a:ext uri="{FF2B5EF4-FFF2-40B4-BE49-F238E27FC236}">
                      <a16:creationId xmlns:a16="http://schemas.microsoft.com/office/drawing/2014/main" id="{D2AB34A9-B3FB-41B1-891B-9053C2E74C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15437" y="2114219"/>
                  <a:ext cx="1272143" cy="622799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نجمة: 6 نقاط 58">
                <a:extLst>
                  <a:ext uri="{FF2B5EF4-FFF2-40B4-BE49-F238E27FC236}">
                    <a16:creationId xmlns:a16="http://schemas.microsoft.com/office/drawing/2014/main" id="{9081CB3F-B51A-48D4-AFE2-668E0A249951}"/>
                  </a:ext>
                </a:extLst>
              </p:cNvPr>
              <p:cNvSpPr/>
              <p:nvPr/>
            </p:nvSpPr>
            <p:spPr>
              <a:xfrm>
                <a:off x="2304916" y="3939194"/>
                <a:ext cx="1872000" cy="1656000"/>
              </a:xfrm>
              <a:prstGeom prst="star6">
                <a:avLst/>
              </a:prstGeom>
              <a:solidFill>
                <a:srgbClr val="00B050">
                  <a:alpha val="70000"/>
                </a:srgbClr>
              </a:solidFill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914400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ar-KW" sz="3600" b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أحسنت</m:t>
                      </m:r>
                    </m:oMath>
                  </m:oMathPara>
                </a14:m>
                <a:endParaRPr lang="ar-KW" sz="3600" b="1" dirty="0">
                  <a:solidFill>
                    <a:prstClr val="white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9" name="نجمة: 6 نقاط 58">
                <a:extLst>
                  <a:ext uri="{FF2B5EF4-FFF2-40B4-BE49-F238E27FC236}">
                    <a16:creationId xmlns:a16="http://schemas.microsoft.com/office/drawing/2014/main" id="{9081CB3F-B51A-48D4-AFE2-668E0A2499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4916" y="3939194"/>
                <a:ext cx="1872000" cy="1656000"/>
              </a:xfrm>
              <a:prstGeom prst="star6">
                <a:avLst/>
              </a:prstGeom>
              <a:blipFill>
                <a:blip r:embed="rId8"/>
                <a:stretch>
                  <a:fillRect/>
                </a:stretch>
              </a:blipFill>
              <a:ln w="508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نجمة: 6 نقاط 59">
                <a:extLst>
                  <a:ext uri="{FF2B5EF4-FFF2-40B4-BE49-F238E27FC236}">
                    <a16:creationId xmlns:a16="http://schemas.microsoft.com/office/drawing/2014/main" id="{729620CF-D4D4-4DB3-9CC7-8794B238A3D2}"/>
                  </a:ext>
                </a:extLst>
              </p:cNvPr>
              <p:cNvSpPr/>
              <p:nvPr/>
            </p:nvSpPr>
            <p:spPr>
              <a:xfrm>
                <a:off x="5795376" y="3939194"/>
                <a:ext cx="1872000" cy="1656000"/>
              </a:xfrm>
              <a:prstGeom prst="star6">
                <a:avLst/>
              </a:prstGeom>
              <a:solidFill>
                <a:srgbClr val="FF0000">
                  <a:alpha val="70000"/>
                </a:srgbClr>
              </a:solidFill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914400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ar-AE" sz="4400" b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خطــأ</m:t>
                      </m:r>
                    </m:oMath>
                  </m:oMathPara>
                </a14:m>
                <a:endParaRPr lang="ar-KW" sz="4400" b="1" dirty="0">
                  <a:solidFill>
                    <a:prstClr val="white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0" name="نجمة: 6 نقاط 59">
                <a:extLst>
                  <a:ext uri="{FF2B5EF4-FFF2-40B4-BE49-F238E27FC236}">
                    <a16:creationId xmlns:a16="http://schemas.microsoft.com/office/drawing/2014/main" id="{729620CF-D4D4-4DB3-9CC7-8794B238A3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5376" y="3939194"/>
                <a:ext cx="1872000" cy="1656000"/>
              </a:xfrm>
              <a:prstGeom prst="star6">
                <a:avLst/>
              </a:prstGeom>
              <a:blipFill>
                <a:blip r:embed="rId9"/>
                <a:stretch>
                  <a:fillRect/>
                </a:stretch>
              </a:blipFill>
              <a:ln w="508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75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7" grpId="0" animBg="1"/>
      <p:bldP spid="57" grpId="1" animBg="1"/>
      <p:bldP spid="13" grpId="0" animBg="1"/>
      <p:bldP spid="14" grpId="0" animBg="1"/>
      <p:bldP spid="21" grpId="0" animBg="1"/>
      <p:bldP spid="59" grpId="0" animBg="1"/>
      <p:bldP spid="59" grpId="1" animBg="1"/>
      <p:bldP spid="60" grpId="0" animBg="1"/>
      <p:bldP spid="6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شكل بيضاوي 97">
            <a:extLst>
              <a:ext uri="{FF2B5EF4-FFF2-40B4-BE49-F238E27FC236}">
                <a16:creationId xmlns:a16="http://schemas.microsoft.com/office/drawing/2014/main" id="{C133C2AE-797D-49BA-AC71-FACF453A28FE}"/>
              </a:ext>
            </a:extLst>
          </p:cNvPr>
          <p:cNvSpPr/>
          <p:nvPr/>
        </p:nvSpPr>
        <p:spPr>
          <a:xfrm>
            <a:off x="334360" y="5560499"/>
            <a:ext cx="428625" cy="438023"/>
          </a:xfrm>
          <a:prstGeom prst="ellipse">
            <a:avLst/>
          </a:prstGeom>
          <a:solidFill>
            <a:srgbClr val="FF000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</a:rPr>
              <a:t>d</a:t>
            </a:r>
            <a:endParaRPr lang="ar-KW" sz="2800" dirty="0">
              <a:ln>
                <a:solidFill>
                  <a:srgbClr val="0070C0"/>
                </a:solidFill>
              </a:ln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97" name="شكل بيضاوي 96">
            <a:extLst>
              <a:ext uri="{FF2B5EF4-FFF2-40B4-BE49-F238E27FC236}">
                <a16:creationId xmlns:a16="http://schemas.microsoft.com/office/drawing/2014/main" id="{0EBE0E91-F75F-4BCF-99E3-CACDCE4A1E0F}"/>
              </a:ext>
            </a:extLst>
          </p:cNvPr>
          <p:cNvSpPr/>
          <p:nvPr/>
        </p:nvSpPr>
        <p:spPr>
          <a:xfrm>
            <a:off x="334905" y="4411864"/>
            <a:ext cx="428625" cy="438023"/>
          </a:xfrm>
          <a:prstGeom prst="ellipse">
            <a:avLst/>
          </a:prstGeom>
          <a:solidFill>
            <a:srgbClr val="FF000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</a:rPr>
              <a:t>c</a:t>
            </a:r>
            <a:endParaRPr lang="ar-KW" sz="2800" dirty="0">
              <a:ln>
                <a:solidFill>
                  <a:srgbClr val="0070C0"/>
                </a:solidFill>
              </a:ln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96" name="شكل بيضاوي 95">
            <a:extLst>
              <a:ext uri="{FF2B5EF4-FFF2-40B4-BE49-F238E27FC236}">
                <a16:creationId xmlns:a16="http://schemas.microsoft.com/office/drawing/2014/main" id="{00ECA24C-1AC3-4F83-9272-1108A0D9F3B6}"/>
              </a:ext>
            </a:extLst>
          </p:cNvPr>
          <p:cNvSpPr/>
          <p:nvPr/>
        </p:nvSpPr>
        <p:spPr>
          <a:xfrm>
            <a:off x="326130" y="3432242"/>
            <a:ext cx="428625" cy="438023"/>
          </a:xfrm>
          <a:prstGeom prst="ellipse">
            <a:avLst/>
          </a:prstGeom>
          <a:solidFill>
            <a:srgbClr val="00B05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</a:rPr>
              <a:t>b</a:t>
            </a:r>
            <a:endParaRPr lang="ar-KW" sz="2800" dirty="0">
              <a:ln>
                <a:solidFill>
                  <a:srgbClr val="0070C0"/>
                </a:solidFill>
              </a:ln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95" name="شكل بيضاوي 94">
            <a:extLst>
              <a:ext uri="{FF2B5EF4-FFF2-40B4-BE49-F238E27FC236}">
                <a16:creationId xmlns:a16="http://schemas.microsoft.com/office/drawing/2014/main" id="{D60F4986-D995-4FA6-B9A6-6BFCEF049D5D}"/>
              </a:ext>
            </a:extLst>
          </p:cNvPr>
          <p:cNvSpPr/>
          <p:nvPr/>
        </p:nvSpPr>
        <p:spPr>
          <a:xfrm>
            <a:off x="331281" y="2394042"/>
            <a:ext cx="428625" cy="438023"/>
          </a:xfrm>
          <a:prstGeom prst="ellipse">
            <a:avLst/>
          </a:prstGeom>
          <a:solidFill>
            <a:srgbClr val="FF000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</a:rPr>
              <a:t>a</a:t>
            </a:r>
            <a:endParaRPr lang="ar-KW" sz="2800" dirty="0">
              <a:ln>
                <a:solidFill>
                  <a:srgbClr val="0070C0"/>
                </a:solidFill>
              </a:ln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168517" y="106133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كراسة التمارين  </a:t>
            </a:r>
            <a:r>
              <a:rPr lang="ar-AE" b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ص 28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253656" y="94593"/>
            <a:ext cx="3037139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defTabSz="914400"/>
            <a:r>
              <a:rPr lang="ar-AE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المساحات في المستوي  ( 1 - 6 ) </a:t>
            </a:r>
            <a:r>
              <a:rPr lang="en-AE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048517" y="106134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28/02/2026 09:18 م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E47F7FD-3BC2-446B-9CA1-919E5E40F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773" y="477081"/>
            <a:ext cx="3374265" cy="603115"/>
          </a:xfrm>
          <a:prstGeom prst="rect">
            <a:avLst/>
          </a:prstGeom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E6B244AB-5DE9-4FA7-88C6-2B1F002C18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2661" y="1159369"/>
            <a:ext cx="5478994" cy="428110"/>
          </a:xfrm>
          <a:prstGeom prst="rect">
            <a:avLst/>
          </a:prstGeom>
        </p:spPr>
      </p:pic>
      <p:grpSp>
        <p:nvGrpSpPr>
          <p:cNvPr id="56" name="مجموعة 55">
            <a:extLst>
              <a:ext uri="{FF2B5EF4-FFF2-40B4-BE49-F238E27FC236}">
                <a16:creationId xmlns:a16="http://schemas.microsoft.com/office/drawing/2014/main" id="{D68B2113-F551-4CA6-9BF1-22749731FE7B}"/>
              </a:ext>
            </a:extLst>
          </p:cNvPr>
          <p:cNvGrpSpPr/>
          <p:nvPr/>
        </p:nvGrpSpPr>
        <p:grpSpPr>
          <a:xfrm>
            <a:off x="326128" y="1637029"/>
            <a:ext cx="8212872" cy="646331"/>
            <a:chOff x="101647" y="1673320"/>
            <a:chExt cx="8212872" cy="646331"/>
          </a:xfrm>
        </p:grpSpPr>
        <p:sp>
          <p:nvSpPr>
            <p:cNvPr id="58" name="مربع نص 57">
              <a:extLst>
                <a:ext uri="{FF2B5EF4-FFF2-40B4-BE49-F238E27FC236}">
                  <a16:creationId xmlns:a16="http://schemas.microsoft.com/office/drawing/2014/main" id="{F415AE41-A13C-4DA8-93E7-DEDBC51C6753}"/>
                </a:ext>
              </a:extLst>
            </p:cNvPr>
            <p:cNvSpPr txBox="1"/>
            <p:nvPr/>
          </p:nvSpPr>
          <p:spPr>
            <a:xfrm>
              <a:off x="101647" y="1673320"/>
              <a:ext cx="821287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/>
              <a:r>
                <a:rPr lang="ar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مساحة المنطقة المحددة بمنحنى الدالة     :                             ومحور السينات في الفترة          </a:t>
              </a:r>
            </a:p>
            <a:p>
              <a:pPr algn="r" defTabSz="914400"/>
              <a:r>
                <a:rPr lang="ar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بالوحدات المربعة  هي 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مربع نص 58">
                  <a:extLst>
                    <a:ext uri="{FF2B5EF4-FFF2-40B4-BE49-F238E27FC236}">
                      <a16:creationId xmlns:a16="http://schemas.microsoft.com/office/drawing/2014/main" id="{064EEA2D-A63B-44C9-AA67-AB627C02BD84}"/>
                    </a:ext>
                  </a:extLst>
                </p:cNvPr>
                <p:cNvSpPr txBox="1"/>
                <p:nvPr/>
              </p:nvSpPr>
              <p:spPr>
                <a:xfrm>
                  <a:off x="5293672" y="1719487"/>
                  <a:ext cx="20916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59" name="مربع نص 58">
                  <a:extLst>
                    <a:ext uri="{FF2B5EF4-FFF2-40B4-BE49-F238E27FC236}">
                      <a16:creationId xmlns:a16="http://schemas.microsoft.com/office/drawing/2014/main" id="{064EEA2D-A63B-44C9-AA67-AB627C02BD8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3672" y="1719487"/>
                  <a:ext cx="209160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25714" r="-20000" b="-28889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مربع نص 59">
                  <a:extLst>
                    <a:ext uri="{FF2B5EF4-FFF2-40B4-BE49-F238E27FC236}">
                      <a16:creationId xmlns:a16="http://schemas.microsoft.com/office/drawing/2014/main" id="{6688D00A-4600-4A89-9997-C0F0DC3465BF}"/>
                    </a:ext>
                  </a:extLst>
                </p:cNvPr>
                <p:cNvSpPr txBox="1"/>
                <p:nvPr/>
              </p:nvSpPr>
              <p:spPr>
                <a:xfrm>
                  <a:off x="3464079" y="1719486"/>
                  <a:ext cx="165494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AE" i="1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60" name="مربع نص 59">
                  <a:extLst>
                    <a:ext uri="{FF2B5EF4-FFF2-40B4-BE49-F238E27FC236}">
                      <a16:creationId xmlns:a16="http://schemas.microsoft.com/office/drawing/2014/main" id="{6688D00A-4600-4A89-9997-C0F0DC3465B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64079" y="1719486"/>
                  <a:ext cx="1654940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2941" t="-2222" r="-1103" b="-37778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مربع نص 79">
                  <a:extLst>
                    <a:ext uri="{FF2B5EF4-FFF2-40B4-BE49-F238E27FC236}">
                      <a16:creationId xmlns:a16="http://schemas.microsoft.com/office/drawing/2014/main" id="{5D42949F-0B34-441B-8498-3664482054A6}"/>
                    </a:ext>
                  </a:extLst>
                </p:cNvPr>
                <p:cNvSpPr txBox="1"/>
                <p:nvPr/>
              </p:nvSpPr>
              <p:spPr>
                <a:xfrm>
                  <a:off x="927763" y="1707161"/>
                  <a:ext cx="52899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80" name="مربع نص 79">
                  <a:extLst>
                    <a:ext uri="{FF2B5EF4-FFF2-40B4-BE49-F238E27FC236}">
                      <a16:creationId xmlns:a16="http://schemas.microsoft.com/office/drawing/2014/main" id="{5D42949F-0B34-441B-8498-3664482054A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7763" y="1707161"/>
                  <a:ext cx="528991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13793" t="-2222" r="-16092" b="-40000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5" name="مستطيل 74">
            <a:extLst>
              <a:ext uri="{FF2B5EF4-FFF2-40B4-BE49-F238E27FC236}">
                <a16:creationId xmlns:a16="http://schemas.microsoft.com/office/drawing/2014/main" id="{764CF756-1E8F-4056-A64B-413724778F53}"/>
              </a:ext>
            </a:extLst>
          </p:cNvPr>
          <p:cNvSpPr/>
          <p:nvPr/>
        </p:nvSpPr>
        <p:spPr>
          <a:xfrm>
            <a:off x="8644383" y="1703961"/>
            <a:ext cx="502418" cy="51246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dirty="0">
                <a:solidFill>
                  <a:srgbClr val="FF0000"/>
                </a:solidFill>
                <a:latin typeface="Calibri" panose="020F0502020204030204"/>
              </a:rPr>
              <a:t>7</a:t>
            </a:r>
            <a:endParaRPr lang="ar-KW" dirty="0"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81" name="مجموعة 80">
            <a:extLst>
              <a:ext uri="{FF2B5EF4-FFF2-40B4-BE49-F238E27FC236}">
                <a16:creationId xmlns:a16="http://schemas.microsoft.com/office/drawing/2014/main" id="{95A8B3A3-692C-4F32-9C19-7A9C1CA0A88C}"/>
              </a:ext>
            </a:extLst>
          </p:cNvPr>
          <p:cNvGrpSpPr/>
          <p:nvPr/>
        </p:nvGrpSpPr>
        <p:grpSpPr>
          <a:xfrm>
            <a:off x="326128" y="3327410"/>
            <a:ext cx="1878578" cy="622799"/>
            <a:chOff x="2303442" y="4088646"/>
            <a:chExt cx="1878578" cy="622799"/>
          </a:xfrm>
        </p:grpSpPr>
        <p:sp>
          <p:nvSpPr>
            <p:cNvPr id="82" name="شكل بيضاوي 81">
              <a:extLst>
                <a:ext uri="{FF2B5EF4-FFF2-40B4-BE49-F238E27FC236}">
                  <a16:creationId xmlns:a16="http://schemas.microsoft.com/office/drawing/2014/main" id="{A70E6A7E-23AD-4F69-8E16-F50125D6CF33}"/>
                </a:ext>
              </a:extLst>
            </p:cNvPr>
            <p:cNvSpPr/>
            <p:nvPr/>
          </p:nvSpPr>
          <p:spPr>
            <a:xfrm>
              <a:off x="2303442" y="4193479"/>
              <a:ext cx="428625" cy="438023"/>
            </a:xfrm>
            <a:prstGeom prst="ellipse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914400"/>
              <a:r>
                <a:rPr lang="en-AE" sz="2800" dirty="0">
                  <a:ln>
                    <a:solidFill>
                      <a:srgbClr val="0070C0"/>
                    </a:solidFill>
                  </a:ln>
                  <a:solidFill>
                    <a:srgbClr val="0000FF"/>
                  </a:solidFill>
                  <a:latin typeface="Calibri" panose="020F0502020204030204"/>
                </a:rPr>
                <a:t>b</a:t>
              </a:r>
              <a:endParaRPr lang="ar-KW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مربع نص 82">
                  <a:extLst>
                    <a:ext uri="{FF2B5EF4-FFF2-40B4-BE49-F238E27FC236}">
                      <a16:creationId xmlns:a16="http://schemas.microsoft.com/office/drawing/2014/main" id="{941DD92E-F52D-4309-8369-A791CB150CF0}"/>
                    </a:ext>
                  </a:extLst>
                </p:cNvPr>
                <p:cNvSpPr txBox="1"/>
                <p:nvPr/>
              </p:nvSpPr>
              <p:spPr>
                <a:xfrm>
                  <a:off x="2763555" y="4088646"/>
                  <a:ext cx="1418465" cy="6227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AE" i="1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nary>
                          <m:naryPr>
                            <m:ctrlP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  <m:e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𝑔</m:t>
                            </m:r>
                            <m:d>
                              <m:dPr>
                                <m:ctrlPr>
                                  <a:rPr lang="en-AE" i="1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AE" i="1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e>
                        </m:nary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83" name="مربع نص 82">
                  <a:extLst>
                    <a:ext uri="{FF2B5EF4-FFF2-40B4-BE49-F238E27FC236}">
                      <a16:creationId xmlns:a16="http://schemas.microsoft.com/office/drawing/2014/main" id="{941DD92E-F52D-4309-8369-A791CB150CF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63555" y="4088646"/>
                  <a:ext cx="1418465" cy="622799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9C3B5B9C-702F-478A-ACCC-5DBC09A0195A}"/>
              </a:ext>
            </a:extLst>
          </p:cNvPr>
          <p:cNvGrpSpPr/>
          <p:nvPr/>
        </p:nvGrpSpPr>
        <p:grpSpPr>
          <a:xfrm>
            <a:off x="334360" y="2332909"/>
            <a:ext cx="1730197" cy="622799"/>
            <a:chOff x="351188" y="4101089"/>
            <a:chExt cx="1730197" cy="622799"/>
          </a:xfrm>
        </p:grpSpPr>
        <p:sp>
          <p:nvSpPr>
            <p:cNvPr id="85" name="شكل بيضاوي 84">
              <a:extLst>
                <a:ext uri="{FF2B5EF4-FFF2-40B4-BE49-F238E27FC236}">
                  <a16:creationId xmlns:a16="http://schemas.microsoft.com/office/drawing/2014/main" id="{495C0087-5250-4D99-AF9B-97BC82BED1FA}"/>
                </a:ext>
              </a:extLst>
            </p:cNvPr>
            <p:cNvSpPr/>
            <p:nvPr/>
          </p:nvSpPr>
          <p:spPr>
            <a:xfrm>
              <a:off x="351188" y="4162222"/>
              <a:ext cx="428625" cy="438023"/>
            </a:xfrm>
            <a:prstGeom prst="ellipse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914400"/>
              <a:r>
                <a:rPr lang="en-AE" sz="2800" dirty="0">
                  <a:ln>
                    <a:solidFill>
                      <a:srgbClr val="0070C0"/>
                    </a:solidFill>
                  </a:ln>
                  <a:solidFill>
                    <a:srgbClr val="0000FF"/>
                  </a:solidFill>
                  <a:latin typeface="Calibri" panose="020F0502020204030204"/>
                </a:rPr>
                <a:t>a</a:t>
              </a:r>
              <a:endParaRPr lang="ar-KW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مربع نص 85">
                  <a:extLst>
                    <a:ext uri="{FF2B5EF4-FFF2-40B4-BE49-F238E27FC236}">
                      <a16:creationId xmlns:a16="http://schemas.microsoft.com/office/drawing/2014/main" id="{5A6A2EE2-CFE3-4C3B-919B-129266A225E6}"/>
                    </a:ext>
                  </a:extLst>
                </p:cNvPr>
                <p:cNvSpPr txBox="1"/>
                <p:nvPr/>
              </p:nvSpPr>
              <p:spPr>
                <a:xfrm>
                  <a:off x="836044" y="4101089"/>
                  <a:ext cx="1245341" cy="6227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nary>
                          <m:naryPr>
                            <m:ctrlP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  <m:e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𝑔</m:t>
                            </m:r>
                            <m:d>
                              <m:dPr>
                                <m:ctrlPr>
                                  <a:rPr lang="en-AE" i="1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AE" i="1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e>
                        </m:nary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86" name="مربع نص 85">
                  <a:extLst>
                    <a:ext uri="{FF2B5EF4-FFF2-40B4-BE49-F238E27FC236}">
                      <a16:creationId xmlns:a16="http://schemas.microsoft.com/office/drawing/2014/main" id="{5A6A2EE2-CFE3-4C3B-919B-129266A225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6044" y="4101089"/>
                  <a:ext cx="1245341" cy="62279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7" name="مجموعة 86">
            <a:extLst>
              <a:ext uri="{FF2B5EF4-FFF2-40B4-BE49-F238E27FC236}">
                <a16:creationId xmlns:a16="http://schemas.microsoft.com/office/drawing/2014/main" id="{6AFD31BE-3988-47D4-92F0-2F85CE646741}"/>
              </a:ext>
            </a:extLst>
          </p:cNvPr>
          <p:cNvGrpSpPr/>
          <p:nvPr/>
        </p:nvGrpSpPr>
        <p:grpSpPr>
          <a:xfrm>
            <a:off x="334359" y="4371460"/>
            <a:ext cx="1723524" cy="622799"/>
            <a:chOff x="4419199" y="4140744"/>
            <a:chExt cx="1723524" cy="622799"/>
          </a:xfrm>
        </p:grpSpPr>
        <p:sp>
          <p:nvSpPr>
            <p:cNvPr id="88" name="شكل بيضاوي 87">
              <a:extLst>
                <a:ext uri="{FF2B5EF4-FFF2-40B4-BE49-F238E27FC236}">
                  <a16:creationId xmlns:a16="http://schemas.microsoft.com/office/drawing/2014/main" id="{843E305C-33DD-4EBD-9742-654FF8800560}"/>
                </a:ext>
              </a:extLst>
            </p:cNvPr>
            <p:cNvSpPr/>
            <p:nvPr/>
          </p:nvSpPr>
          <p:spPr>
            <a:xfrm>
              <a:off x="4419199" y="4193478"/>
              <a:ext cx="428625" cy="438023"/>
            </a:xfrm>
            <a:prstGeom prst="ellipse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914400"/>
              <a:r>
                <a:rPr lang="en-AE" sz="2800" dirty="0">
                  <a:ln>
                    <a:solidFill>
                      <a:srgbClr val="0070C0"/>
                    </a:solidFill>
                  </a:ln>
                  <a:solidFill>
                    <a:srgbClr val="0000FF"/>
                  </a:solidFill>
                  <a:latin typeface="Calibri" panose="020F0502020204030204"/>
                </a:rPr>
                <a:t>c</a:t>
              </a:r>
              <a:endParaRPr lang="ar-KW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مربع نص 88">
                  <a:extLst>
                    <a:ext uri="{FF2B5EF4-FFF2-40B4-BE49-F238E27FC236}">
                      <a16:creationId xmlns:a16="http://schemas.microsoft.com/office/drawing/2014/main" id="{992F78EF-B727-45A1-B221-7DBD1D3FCB7B}"/>
                    </a:ext>
                  </a:extLst>
                </p:cNvPr>
                <p:cNvSpPr txBox="1"/>
                <p:nvPr/>
              </p:nvSpPr>
              <p:spPr>
                <a:xfrm>
                  <a:off x="5064094" y="4140744"/>
                  <a:ext cx="1078629" cy="6227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trlPr>
                              <a:rPr lang="en-AE" i="1" smtClean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  <m:e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𝑔</m:t>
                            </m:r>
                            <m:d>
                              <m:dPr>
                                <m:ctrlPr>
                                  <a:rPr lang="en-AE" i="1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AE" i="1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e>
                        </m:nary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89" name="مربع نص 88">
                  <a:extLst>
                    <a:ext uri="{FF2B5EF4-FFF2-40B4-BE49-F238E27FC236}">
                      <a16:creationId xmlns:a16="http://schemas.microsoft.com/office/drawing/2014/main" id="{992F78EF-B727-45A1-B221-7DBD1D3FCB7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4094" y="4140744"/>
                  <a:ext cx="1078629" cy="622799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0" name="مجموعة 89">
            <a:extLst>
              <a:ext uri="{FF2B5EF4-FFF2-40B4-BE49-F238E27FC236}">
                <a16:creationId xmlns:a16="http://schemas.microsoft.com/office/drawing/2014/main" id="{1FFB910B-8EAF-410C-964A-38C6284B04DE}"/>
              </a:ext>
            </a:extLst>
          </p:cNvPr>
          <p:cNvGrpSpPr/>
          <p:nvPr/>
        </p:nvGrpSpPr>
        <p:grpSpPr>
          <a:xfrm>
            <a:off x="334359" y="5455914"/>
            <a:ext cx="1965710" cy="622799"/>
            <a:chOff x="6695674" y="4082499"/>
            <a:chExt cx="1965710" cy="622799"/>
          </a:xfrm>
        </p:grpSpPr>
        <p:sp>
          <p:nvSpPr>
            <p:cNvPr id="91" name="شكل بيضاوي 90">
              <a:extLst>
                <a:ext uri="{FF2B5EF4-FFF2-40B4-BE49-F238E27FC236}">
                  <a16:creationId xmlns:a16="http://schemas.microsoft.com/office/drawing/2014/main" id="{8DFF406B-2B24-431A-AD8F-892049E6F34C}"/>
                </a:ext>
              </a:extLst>
            </p:cNvPr>
            <p:cNvSpPr/>
            <p:nvPr/>
          </p:nvSpPr>
          <p:spPr>
            <a:xfrm>
              <a:off x="6695674" y="4193479"/>
              <a:ext cx="428625" cy="438023"/>
            </a:xfrm>
            <a:prstGeom prst="ellipse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914400"/>
              <a:r>
                <a:rPr lang="en-AE" sz="2800" dirty="0">
                  <a:ln>
                    <a:solidFill>
                      <a:srgbClr val="0070C0"/>
                    </a:solidFill>
                  </a:ln>
                  <a:solidFill>
                    <a:srgbClr val="0000FF"/>
                  </a:solidFill>
                  <a:latin typeface="Calibri" panose="020F0502020204030204"/>
                </a:rPr>
                <a:t>d</a:t>
              </a:r>
              <a:endParaRPr lang="ar-KW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مربع نص 91">
                  <a:extLst>
                    <a:ext uri="{FF2B5EF4-FFF2-40B4-BE49-F238E27FC236}">
                      <a16:creationId xmlns:a16="http://schemas.microsoft.com/office/drawing/2014/main" id="{40A5805D-C597-4ED1-9346-6DFDD5A02FF5}"/>
                    </a:ext>
                  </a:extLst>
                </p:cNvPr>
                <p:cNvSpPr txBox="1"/>
                <p:nvPr/>
              </p:nvSpPr>
              <p:spPr>
                <a:xfrm>
                  <a:off x="7242919" y="4082499"/>
                  <a:ext cx="1418465" cy="6227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AE" i="1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nary>
                          <m:naryPr>
                            <m:ctrlP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  <m:e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𝑔</m:t>
                            </m:r>
                            <m:d>
                              <m:dPr>
                                <m:ctrlPr>
                                  <a:rPr lang="en-AE" i="1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AE" i="1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e>
                        </m:nary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92" name="مربع نص 91">
                  <a:extLst>
                    <a:ext uri="{FF2B5EF4-FFF2-40B4-BE49-F238E27FC236}">
                      <a16:creationId xmlns:a16="http://schemas.microsoft.com/office/drawing/2014/main" id="{40A5805D-C597-4ED1-9346-6DFDD5A02F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42919" y="4082499"/>
                  <a:ext cx="1418465" cy="62279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مستطيل: زوايا مستديرة 98">
                <a:extLst>
                  <a:ext uri="{FF2B5EF4-FFF2-40B4-BE49-F238E27FC236}">
                    <a16:creationId xmlns:a16="http://schemas.microsoft.com/office/drawing/2014/main" id="{6C3B6FAB-7F24-40CF-980F-5BD9C9B6377E}"/>
                  </a:ext>
                </a:extLst>
              </p:cNvPr>
              <p:cNvSpPr/>
              <p:nvPr/>
            </p:nvSpPr>
            <p:spPr>
              <a:xfrm>
                <a:off x="3086617" y="3334719"/>
                <a:ext cx="1872000" cy="694884"/>
              </a:xfrm>
              <a:prstGeom prst="roundRect">
                <a:avLst/>
              </a:prstGeom>
              <a:solidFill>
                <a:srgbClr val="00B050">
                  <a:alpha val="70000"/>
                </a:srgbClr>
              </a:solidFill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ar-KW" sz="28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أحسنت</m:t>
                      </m:r>
                    </m:oMath>
                  </m:oMathPara>
                </a14:m>
                <a:endParaRPr lang="ar-KW" sz="3600" b="1" dirty="0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9" name="مستطيل: زوايا مستديرة 98">
                <a:extLst>
                  <a:ext uri="{FF2B5EF4-FFF2-40B4-BE49-F238E27FC236}">
                    <a16:creationId xmlns:a16="http://schemas.microsoft.com/office/drawing/2014/main" id="{6C3B6FAB-7F24-40CF-980F-5BD9C9B637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6617" y="3334719"/>
                <a:ext cx="1872000" cy="694884"/>
              </a:xfrm>
              <a:prstGeom prst="roundRect">
                <a:avLst/>
              </a:prstGeom>
              <a:blipFill>
                <a:blip r:embed="rId11"/>
                <a:stretch>
                  <a:fillRect/>
                </a:stretch>
              </a:blipFill>
              <a:ln w="508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مستطيل: زوايا مستديرة 99">
            <a:extLst>
              <a:ext uri="{FF2B5EF4-FFF2-40B4-BE49-F238E27FC236}">
                <a16:creationId xmlns:a16="http://schemas.microsoft.com/office/drawing/2014/main" id="{6A6E5B93-7E11-402F-8DD9-E5392B5735AB}"/>
              </a:ext>
            </a:extLst>
          </p:cNvPr>
          <p:cNvSpPr/>
          <p:nvPr/>
        </p:nvSpPr>
        <p:spPr>
          <a:xfrm>
            <a:off x="3048517" y="4322347"/>
            <a:ext cx="1872000" cy="694884"/>
          </a:xfrm>
          <a:prstGeom prst="roundRect">
            <a:avLst/>
          </a:prstGeom>
          <a:solidFill>
            <a:srgbClr val="FF00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KW" sz="24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حاول مرة أخرى</a:t>
            </a:r>
          </a:p>
        </p:txBody>
      </p:sp>
      <p:sp>
        <p:nvSpPr>
          <p:cNvPr id="101" name="مستطيل: زوايا مستديرة 100">
            <a:extLst>
              <a:ext uri="{FF2B5EF4-FFF2-40B4-BE49-F238E27FC236}">
                <a16:creationId xmlns:a16="http://schemas.microsoft.com/office/drawing/2014/main" id="{2181A310-E61F-416B-BE9E-73602503D581}"/>
              </a:ext>
            </a:extLst>
          </p:cNvPr>
          <p:cNvSpPr/>
          <p:nvPr/>
        </p:nvSpPr>
        <p:spPr>
          <a:xfrm>
            <a:off x="3074625" y="5383828"/>
            <a:ext cx="1872000" cy="694884"/>
          </a:xfrm>
          <a:prstGeom prst="roundRect">
            <a:avLst/>
          </a:prstGeom>
          <a:solidFill>
            <a:srgbClr val="FF00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KW" sz="24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حاول مرة أخرى</a:t>
            </a:r>
          </a:p>
        </p:txBody>
      </p:sp>
      <p:sp>
        <p:nvSpPr>
          <p:cNvPr id="102" name="مستطيل: زوايا مستديرة 101">
            <a:extLst>
              <a:ext uri="{FF2B5EF4-FFF2-40B4-BE49-F238E27FC236}">
                <a16:creationId xmlns:a16="http://schemas.microsoft.com/office/drawing/2014/main" id="{C2E259BA-2E30-4E95-97CC-178663AB5E16}"/>
              </a:ext>
            </a:extLst>
          </p:cNvPr>
          <p:cNvSpPr/>
          <p:nvPr/>
        </p:nvSpPr>
        <p:spPr>
          <a:xfrm>
            <a:off x="3114791" y="2394716"/>
            <a:ext cx="1872000" cy="694884"/>
          </a:xfrm>
          <a:prstGeom prst="roundRect">
            <a:avLst/>
          </a:prstGeom>
          <a:solidFill>
            <a:srgbClr val="FF00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KW" sz="24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حاول مرة أخرى</a:t>
            </a:r>
          </a:p>
        </p:txBody>
      </p:sp>
    </p:spTree>
    <p:extLst>
      <p:ext uri="{BB962C8B-B14F-4D97-AF65-F5344CB8AC3E}">
        <p14:creationId xmlns:p14="http://schemas.microsoft.com/office/powerpoint/2010/main" val="88739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</p:childTnLst>
        </p:cTn>
      </p:par>
    </p:tnLst>
    <p:bldLst>
      <p:bldP spid="98" grpId="0" animBg="1"/>
      <p:bldP spid="98" grpId="1" animBg="1"/>
      <p:bldP spid="97" grpId="0" animBg="1"/>
      <p:bldP spid="97" grpId="1" animBg="1"/>
      <p:bldP spid="96" grpId="0" animBg="1"/>
      <p:bldP spid="96" grpId="1" animBg="1"/>
      <p:bldP spid="95" grpId="0" animBg="1"/>
      <p:bldP spid="95" grpId="1" animBg="1"/>
      <p:bldP spid="75" grpId="0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>
            <a:extLst>
              <a:ext uri="{FF2B5EF4-FFF2-40B4-BE49-F238E27FC236}">
                <a16:creationId xmlns:a16="http://schemas.microsoft.com/office/drawing/2014/main" id="{D143B1FB-4156-4A88-A817-90523AE95AE5}"/>
              </a:ext>
            </a:extLst>
          </p:cNvPr>
          <p:cNvSpPr txBox="1"/>
          <p:nvPr/>
        </p:nvSpPr>
        <p:spPr>
          <a:xfrm>
            <a:off x="5698158" y="201182"/>
            <a:ext cx="3395870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KW" sz="2000" b="1" dirty="0">
                <a:solidFill>
                  <a:srgbClr val="C00000"/>
                </a:solidFill>
                <a:cs typeface="Mudir MT" pitchFamily="2" charset="-78"/>
              </a:rPr>
              <a:t>معادلة منحنى دالة ( الحصة الأولى ) </a:t>
            </a:r>
            <a:endParaRPr lang="en-US" sz="2000" b="1" dirty="0">
              <a:solidFill>
                <a:srgbClr val="C00000"/>
              </a:solidFill>
              <a:cs typeface="Mudir MT" pitchFamily="2" charset="-78"/>
            </a:endParaRPr>
          </a:p>
        </p:txBody>
      </p:sp>
      <p:sp>
        <p:nvSpPr>
          <p:cNvPr id="3" name="TextBox 24">
            <a:extLst>
              <a:ext uri="{FF2B5EF4-FFF2-40B4-BE49-F238E27FC236}">
                <a16:creationId xmlns:a16="http://schemas.microsoft.com/office/drawing/2014/main" id="{4162CC96-7242-428A-83A4-6850FF22BE28}"/>
              </a:ext>
            </a:extLst>
          </p:cNvPr>
          <p:cNvSpPr txBox="1"/>
          <p:nvPr/>
        </p:nvSpPr>
        <p:spPr>
          <a:xfrm>
            <a:off x="2988785" y="217074"/>
            <a:ext cx="267235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K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كتاب الطالب </a:t>
            </a:r>
            <a:r>
              <a:rPr lang="ar-B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صــــــ   </a:t>
            </a:r>
            <a:r>
              <a:rPr lang="ar-K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83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udir MT" pitchFamily="2" charset="-78"/>
            </a:endParaRPr>
          </a:p>
        </p:txBody>
      </p:sp>
      <p:cxnSp>
        <p:nvCxnSpPr>
          <p:cNvPr id="4" name="Straight Connector 33">
            <a:extLst>
              <a:ext uri="{FF2B5EF4-FFF2-40B4-BE49-F238E27FC236}">
                <a16:creationId xmlns:a16="http://schemas.microsoft.com/office/drawing/2014/main" id="{AA79D04B-6BEE-4A64-BE1F-C2397B6E44B6}"/>
              </a:ext>
            </a:extLst>
          </p:cNvPr>
          <p:cNvCxnSpPr/>
          <p:nvPr/>
        </p:nvCxnSpPr>
        <p:spPr>
          <a:xfrm flipV="1">
            <a:off x="4842791" y="2734351"/>
            <a:ext cx="0" cy="235989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>
            <a:extLst>
              <a:ext uri="{FF2B5EF4-FFF2-40B4-BE49-F238E27FC236}">
                <a16:creationId xmlns:a16="http://schemas.microsoft.com/office/drawing/2014/main" id="{2942C39E-695B-4B11-A40F-2FA0BFB55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67000"/>
                    </a14:imgEffect>
                    <a14:imgEffect>
                      <a14:brightnessContrast brigh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250" y="1319710"/>
            <a:ext cx="6781573" cy="533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2">
                <a:extLst>
                  <a:ext uri="{FF2B5EF4-FFF2-40B4-BE49-F238E27FC236}">
                    <a16:creationId xmlns:a16="http://schemas.microsoft.com/office/drawing/2014/main" id="{A0331815-FAED-4568-A343-8AF01811F786}"/>
                  </a:ext>
                </a:extLst>
              </p:cNvPr>
              <p:cNvSpPr txBox="1"/>
              <p:nvPr/>
            </p:nvSpPr>
            <p:spPr>
              <a:xfrm>
                <a:off x="1422540" y="2576645"/>
                <a:ext cx="18594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6" name="TextBox 2">
                <a:extLst>
                  <a:ext uri="{FF2B5EF4-FFF2-40B4-BE49-F238E27FC236}">
                    <a16:creationId xmlns:a16="http://schemas.microsoft.com/office/drawing/2014/main" id="{A0331815-FAED-4568-A343-8AF01811F7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2540" y="2576645"/>
                <a:ext cx="1859483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4">
                <a:extLst>
                  <a:ext uri="{FF2B5EF4-FFF2-40B4-BE49-F238E27FC236}">
                    <a16:creationId xmlns:a16="http://schemas.microsoft.com/office/drawing/2014/main" id="{CDC118B0-5C00-4BDF-8078-6754F8204D01}"/>
                  </a:ext>
                </a:extLst>
              </p:cNvPr>
              <p:cNvSpPr txBox="1"/>
              <p:nvPr/>
            </p:nvSpPr>
            <p:spPr>
              <a:xfrm>
                <a:off x="1504909" y="2995773"/>
                <a:ext cx="2527166" cy="8188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 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 </m:t>
                              </m:r>
                            </m:e>
                          </m:d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7" name="TextBox 4">
                <a:extLst>
                  <a:ext uri="{FF2B5EF4-FFF2-40B4-BE49-F238E27FC236}">
                    <a16:creationId xmlns:a16="http://schemas.microsoft.com/office/drawing/2014/main" id="{CDC118B0-5C00-4BDF-8078-6754F8204D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4909" y="2995773"/>
                <a:ext cx="2527166" cy="8188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5">
                <a:extLst>
                  <a:ext uri="{FF2B5EF4-FFF2-40B4-BE49-F238E27FC236}">
                    <a16:creationId xmlns:a16="http://schemas.microsoft.com/office/drawing/2014/main" id="{5110A2CF-E849-48A6-AD47-5E6F707C2216}"/>
                  </a:ext>
                </a:extLst>
              </p:cNvPr>
              <p:cNvSpPr txBox="1"/>
              <p:nvPr/>
            </p:nvSpPr>
            <p:spPr>
              <a:xfrm>
                <a:off x="2043194" y="3715317"/>
                <a:ext cx="177484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8" name="TextBox 5">
                <a:extLst>
                  <a:ext uri="{FF2B5EF4-FFF2-40B4-BE49-F238E27FC236}">
                    <a16:creationId xmlns:a16="http://schemas.microsoft.com/office/drawing/2014/main" id="{5110A2CF-E849-48A6-AD47-5E6F707C22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194" y="3715317"/>
                <a:ext cx="1774845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6">
                <a:extLst>
                  <a:ext uri="{FF2B5EF4-FFF2-40B4-BE49-F238E27FC236}">
                    <a16:creationId xmlns:a16="http://schemas.microsoft.com/office/drawing/2014/main" id="{D1C1A426-088D-44E5-80E2-1A5C8424C925}"/>
                  </a:ext>
                </a:extLst>
              </p:cNvPr>
              <p:cNvSpPr txBox="1"/>
              <p:nvPr/>
            </p:nvSpPr>
            <p:spPr>
              <a:xfrm>
                <a:off x="1517637" y="4435394"/>
                <a:ext cx="2461058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9" name="TextBox 6">
                <a:extLst>
                  <a:ext uri="{FF2B5EF4-FFF2-40B4-BE49-F238E27FC236}">
                    <a16:creationId xmlns:a16="http://schemas.microsoft.com/office/drawing/2014/main" id="{D1C1A426-088D-44E5-80E2-1A5C8424C9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637" y="4435394"/>
                <a:ext cx="2461058" cy="6109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32">
            <a:extLst>
              <a:ext uri="{FF2B5EF4-FFF2-40B4-BE49-F238E27FC236}">
                <a16:creationId xmlns:a16="http://schemas.microsoft.com/office/drawing/2014/main" id="{5EF2823B-C66A-4BAC-A752-4C2679F60AB0}"/>
              </a:ext>
            </a:extLst>
          </p:cNvPr>
          <p:cNvSpPr txBox="1"/>
          <p:nvPr/>
        </p:nvSpPr>
        <p:spPr>
          <a:xfrm>
            <a:off x="7001396" y="2576645"/>
            <a:ext cx="2327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</a:rPr>
              <a:t>لتعيين قيمة </a:t>
            </a:r>
            <a:r>
              <a:rPr 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</a:rPr>
              <a:t> </a:t>
            </a:r>
            <a:r>
              <a:rPr lang="en-US" b="1" i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</a:rPr>
              <a:t>C</a:t>
            </a:r>
            <a:r>
              <a:rPr lang="ar-EG" b="1" i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</a:rPr>
              <a:t> :</a:t>
            </a:r>
            <a:endParaRPr lang="en-US" b="1" i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1">
                <a:extLst>
                  <a:ext uri="{FF2B5EF4-FFF2-40B4-BE49-F238E27FC236}">
                    <a16:creationId xmlns:a16="http://schemas.microsoft.com/office/drawing/2014/main" id="{3A41BF56-F8DF-4D49-A8C5-D820636D9D1B}"/>
                  </a:ext>
                </a:extLst>
              </p:cNvPr>
              <p:cNvSpPr txBox="1"/>
              <p:nvPr/>
            </p:nvSpPr>
            <p:spPr>
              <a:xfrm>
                <a:off x="5157834" y="2576645"/>
                <a:ext cx="11315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11" name="TextBox 11">
                <a:extLst>
                  <a:ext uri="{FF2B5EF4-FFF2-40B4-BE49-F238E27FC236}">
                    <a16:creationId xmlns:a16="http://schemas.microsoft.com/office/drawing/2014/main" id="{3A41BF56-F8DF-4D49-A8C5-D820636D9D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7834" y="2576645"/>
                <a:ext cx="1131592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2">
                <a:extLst>
                  <a:ext uri="{FF2B5EF4-FFF2-40B4-BE49-F238E27FC236}">
                    <a16:creationId xmlns:a16="http://schemas.microsoft.com/office/drawing/2014/main" id="{1D4327C4-BD4C-4939-91CF-1E374CDFAE0A}"/>
                  </a:ext>
                </a:extLst>
              </p:cNvPr>
              <p:cNvSpPr txBox="1"/>
              <p:nvPr/>
            </p:nvSpPr>
            <p:spPr>
              <a:xfrm>
                <a:off x="4973516" y="3099742"/>
                <a:ext cx="2605585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(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2</m:t>
                      </m:r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 ( 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2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𝐶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12" name="TextBox 12">
                <a:extLst>
                  <a:ext uri="{FF2B5EF4-FFF2-40B4-BE49-F238E27FC236}">
                    <a16:creationId xmlns:a16="http://schemas.microsoft.com/office/drawing/2014/main" id="{1D4327C4-BD4C-4939-91CF-1E374CDFAE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3516" y="3099742"/>
                <a:ext cx="2605585" cy="61093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3">
                <a:extLst>
                  <a:ext uri="{FF2B5EF4-FFF2-40B4-BE49-F238E27FC236}">
                    <a16:creationId xmlns:a16="http://schemas.microsoft.com/office/drawing/2014/main" id="{784BEBD2-1FCC-4906-B069-EA3B410562A0}"/>
                  </a:ext>
                </a:extLst>
              </p:cNvPr>
              <p:cNvSpPr txBox="1"/>
              <p:nvPr/>
            </p:nvSpPr>
            <p:spPr>
              <a:xfrm>
                <a:off x="5157834" y="3804427"/>
                <a:ext cx="9995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𝐶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13" name="TextBox 13">
                <a:extLst>
                  <a:ext uri="{FF2B5EF4-FFF2-40B4-BE49-F238E27FC236}">
                    <a16:creationId xmlns:a16="http://schemas.microsoft.com/office/drawing/2014/main" id="{784BEBD2-1FCC-4906-B069-EA3B410562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7834" y="3804427"/>
                <a:ext cx="999504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4">
                <a:extLst>
                  <a:ext uri="{FF2B5EF4-FFF2-40B4-BE49-F238E27FC236}">
                    <a16:creationId xmlns:a16="http://schemas.microsoft.com/office/drawing/2014/main" id="{D0C518B2-B8EB-485C-98CE-9389817B5F54}"/>
                  </a:ext>
                </a:extLst>
              </p:cNvPr>
              <p:cNvSpPr txBox="1"/>
              <p:nvPr/>
            </p:nvSpPr>
            <p:spPr>
              <a:xfrm>
                <a:off x="5354334" y="4280051"/>
                <a:ext cx="2741070" cy="61093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  <a:ea typeface="Cambria Math"/>
                        </a:rPr>
                        <m:t>∴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  <a:ea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  <a:ea typeface="Cambria Math"/>
                        </a:rPr>
                        <m:t>= </m:t>
                      </m:r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  <a:ea typeface="Cambria Math"/>
                        </a:rPr>
                        <m:t>+ </m:t>
                      </m:r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  <a:ea typeface="Cambria Math"/>
                        </a:rPr>
                        <m:t> −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  <a:ea typeface="Cambria Math"/>
                        </a:rPr>
                        <m:t>8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14" name="TextBox 14">
                <a:extLst>
                  <a:ext uri="{FF2B5EF4-FFF2-40B4-BE49-F238E27FC236}">
                    <a16:creationId xmlns:a16="http://schemas.microsoft.com/office/drawing/2014/main" id="{D0C518B2-B8EB-485C-98CE-9389817B5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4334" y="4280051"/>
                <a:ext cx="2741070" cy="61093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16199E0B-D06A-4D88-A3BA-FEC69545EC41}"/>
              </a:ext>
            </a:extLst>
          </p:cNvPr>
          <p:cNvSpPr/>
          <p:nvPr/>
        </p:nvSpPr>
        <p:spPr>
          <a:xfrm>
            <a:off x="8454887" y="1944772"/>
            <a:ext cx="1192696" cy="533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dirty="0">
                <a:solidFill>
                  <a:srgbClr val="002060"/>
                </a:solidFill>
                <a:cs typeface="Mudir MT" pitchFamily="2" charset="-78"/>
              </a:rPr>
              <a:t>الحل</a:t>
            </a:r>
            <a:endParaRPr lang="ar-KW" sz="2400" dirty="0">
              <a:solidFill>
                <a:srgbClr val="002060"/>
              </a:solidFill>
              <a:cs typeface="Mudir MT" pitchFamily="2" charset="-78"/>
            </a:endParaRP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id="{347D47B8-DBF0-4150-AEB6-93D12DA3A1CA}"/>
              </a:ext>
            </a:extLst>
          </p:cNvPr>
          <p:cNvSpPr txBox="1"/>
          <p:nvPr/>
        </p:nvSpPr>
        <p:spPr>
          <a:xfrm>
            <a:off x="7422597" y="775835"/>
            <a:ext cx="172238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B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حاول أن تحل   </a:t>
            </a:r>
            <a:r>
              <a:rPr lang="ar-K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3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udi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10148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>
            <a:extLst>
              <a:ext uri="{FF2B5EF4-FFF2-40B4-BE49-F238E27FC236}">
                <a16:creationId xmlns:a16="http://schemas.microsoft.com/office/drawing/2014/main" id="{C169671D-1751-4F97-8D2B-96135908CF48}"/>
              </a:ext>
            </a:extLst>
          </p:cNvPr>
          <p:cNvSpPr txBox="1"/>
          <p:nvPr/>
        </p:nvSpPr>
        <p:spPr>
          <a:xfrm>
            <a:off x="5698158" y="201182"/>
            <a:ext cx="3395870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KW" sz="2000" b="1" dirty="0">
                <a:solidFill>
                  <a:srgbClr val="C00000"/>
                </a:solidFill>
                <a:cs typeface="Mudir MT" pitchFamily="2" charset="-78"/>
              </a:rPr>
              <a:t>معادلة منحنى دالة ( الحصة الأولى ) </a:t>
            </a:r>
            <a:endParaRPr lang="en-US" sz="2000" b="1" dirty="0">
              <a:solidFill>
                <a:srgbClr val="C00000"/>
              </a:solidFill>
              <a:cs typeface="Mudir MT" pitchFamily="2" charset="-78"/>
            </a:endParaRPr>
          </a:p>
        </p:txBody>
      </p:sp>
      <p:sp>
        <p:nvSpPr>
          <p:cNvPr id="3" name="TextBox 24">
            <a:extLst>
              <a:ext uri="{FF2B5EF4-FFF2-40B4-BE49-F238E27FC236}">
                <a16:creationId xmlns:a16="http://schemas.microsoft.com/office/drawing/2014/main" id="{2E1B69C7-FCFE-4A8E-81F3-B8FC196EF529}"/>
              </a:ext>
            </a:extLst>
          </p:cNvPr>
          <p:cNvSpPr txBox="1"/>
          <p:nvPr/>
        </p:nvSpPr>
        <p:spPr>
          <a:xfrm>
            <a:off x="2988785" y="217074"/>
            <a:ext cx="267235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K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كراسة التمارين  </a:t>
            </a:r>
            <a:r>
              <a:rPr lang="ar-B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صــــــ   </a:t>
            </a:r>
            <a:r>
              <a:rPr lang="ar-K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32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udir MT" pitchFamily="2" charset="-78"/>
            </a:endParaRPr>
          </a:p>
        </p:txBody>
      </p:sp>
      <p:pic>
        <p:nvPicPr>
          <p:cNvPr id="4" name="Picture 2">
            <a:hlinkClick r:id="rId2" action="ppaction://hlinkfile"/>
            <a:extLst>
              <a:ext uri="{FF2B5EF4-FFF2-40B4-BE49-F238E27FC236}">
                <a16:creationId xmlns:a16="http://schemas.microsoft.com/office/drawing/2014/main" id="{CB0CAA2A-4F4A-4C6F-92B2-1FCEFDE15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8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934" y="786611"/>
            <a:ext cx="7702555" cy="549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33">
            <a:extLst>
              <a:ext uri="{FF2B5EF4-FFF2-40B4-BE49-F238E27FC236}">
                <a16:creationId xmlns:a16="http://schemas.microsoft.com/office/drawing/2014/main" id="{EF2D7BD2-17AA-49A6-95CB-5281C9431875}"/>
              </a:ext>
            </a:extLst>
          </p:cNvPr>
          <p:cNvCxnSpPr/>
          <p:nvPr/>
        </p:nvCxnSpPr>
        <p:spPr>
          <a:xfrm flipV="1">
            <a:off x="4842791" y="2734351"/>
            <a:ext cx="0" cy="235989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2">
                <a:extLst>
                  <a:ext uri="{FF2B5EF4-FFF2-40B4-BE49-F238E27FC236}">
                    <a16:creationId xmlns:a16="http://schemas.microsoft.com/office/drawing/2014/main" id="{3246F36D-3496-4F11-A928-68FE96A0881F}"/>
                  </a:ext>
                </a:extLst>
              </p:cNvPr>
              <p:cNvSpPr txBox="1"/>
              <p:nvPr/>
            </p:nvSpPr>
            <p:spPr>
              <a:xfrm>
                <a:off x="1430017" y="2441614"/>
                <a:ext cx="24606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𝑥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6" name="TextBox 2">
                <a:extLst>
                  <a:ext uri="{FF2B5EF4-FFF2-40B4-BE49-F238E27FC236}">
                    <a16:creationId xmlns:a16="http://schemas.microsoft.com/office/drawing/2014/main" id="{3246F36D-3496-4F11-A928-68FE96A088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0017" y="2441614"/>
                <a:ext cx="246061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4">
                <a:extLst>
                  <a:ext uri="{FF2B5EF4-FFF2-40B4-BE49-F238E27FC236}">
                    <a16:creationId xmlns:a16="http://schemas.microsoft.com/office/drawing/2014/main" id="{2AB6C7AA-8107-4F53-AD02-5352ED0D868E}"/>
                  </a:ext>
                </a:extLst>
              </p:cNvPr>
              <p:cNvSpPr txBox="1"/>
              <p:nvPr/>
            </p:nvSpPr>
            <p:spPr>
              <a:xfrm>
                <a:off x="1504909" y="2995773"/>
                <a:ext cx="3128292" cy="8188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 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 </m:t>
                              </m:r>
                            </m:e>
                          </m:d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7" name="TextBox 4">
                <a:extLst>
                  <a:ext uri="{FF2B5EF4-FFF2-40B4-BE49-F238E27FC236}">
                    <a16:creationId xmlns:a16="http://schemas.microsoft.com/office/drawing/2014/main" id="{2AB6C7AA-8107-4F53-AD02-5352ED0D86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4909" y="2995773"/>
                <a:ext cx="3128292" cy="8188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5">
                <a:extLst>
                  <a:ext uri="{FF2B5EF4-FFF2-40B4-BE49-F238E27FC236}">
                    <a16:creationId xmlns:a16="http://schemas.microsoft.com/office/drawing/2014/main" id="{FB53B2D0-142C-4F6A-99A3-78C9E382617E}"/>
                  </a:ext>
                </a:extLst>
              </p:cNvPr>
              <p:cNvSpPr txBox="1"/>
              <p:nvPr/>
            </p:nvSpPr>
            <p:spPr>
              <a:xfrm>
                <a:off x="1859301" y="3909179"/>
                <a:ext cx="2675925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8" name="TextBox 5">
                <a:extLst>
                  <a:ext uri="{FF2B5EF4-FFF2-40B4-BE49-F238E27FC236}">
                    <a16:creationId xmlns:a16="http://schemas.microsoft.com/office/drawing/2014/main" id="{FB53B2D0-142C-4F6A-99A3-78C9E38261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9301" y="3909179"/>
                <a:ext cx="2675925" cy="6127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6">
                <a:extLst>
                  <a:ext uri="{FF2B5EF4-FFF2-40B4-BE49-F238E27FC236}">
                    <a16:creationId xmlns:a16="http://schemas.microsoft.com/office/drawing/2014/main" id="{888646A1-CCEB-4365-911B-3D3A0766E1F5}"/>
                  </a:ext>
                </a:extLst>
              </p:cNvPr>
              <p:cNvSpPr txBox="1"/>
              <p:nvPr/>
            </p:nvSpPr>
            <p:spPr>
              <a:xfrm>
                <a:off x="1342093" y="4724916"/>
                <a:ext cx="3244927" cy="8897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US" b="1" i="1">
                                  <a:ln w="12700">
                                    <a:solidFill>
                                      <a:srgbClr val="2C3C43">
                                        <a:lumMod val="75000"/>
                                      </a:srgb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rgbClr val="2C3C43"/>
                                    </a:fgClr>
                                    <a:bgClr>
                                      <a:srgbClr val="2C3C43">
                                        <a:lumMod val="20000"/>
                                        <a:lumOff val="80000"/>
                                      </a:srgbClr>
                                    </a:bgClr>
                                  </a:patt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ln w="12700">
                                    <a:solidFill>
                                      <a:srgbClr val="2C3C43">
                                        <a:lumMod val="75000"/>
                                      </a:srgb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rgbClr val="2C3C43"/>
                                    </a:fgClr>
                                    <a:bgClr>
                                      <a:srgbClr val="2C3C43">
                                        <a:lumMod val="20000"/>
                                        <a:lumOff val="80000"/>
                                      </a:srgbClr>
                                    </a:bgClr>
                                  </a:patt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>
                                  <a:ln w="12700">
                                    <a:solidFill>
                                      <a:srgbClr val="2C3C43">
                                        <a:lumMod val="75000"/>
                                      </a:srgb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rgbClr val="2C3C43"/>
                                    </a:fgClr>
                                    <a:bgClr>
                                      <a:srgbClr val="2C3C43">
                                        <a:lumMod val="20000"/>
                                        <a:lumOff val="80000"/>
                                      </a:srgbClr>
                                    </a:bgClr>
                                  </a:patt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>
                                  <a:ln w="12700">
                                    <a:solidFill>
                                      <a:srgbClr val="2C3C43">
                                        <a:lumMod val="75000"/>
                                      </a:srgb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rgbClr val="2C3C43"/>
                                    </a:fgClr>
                                    <a:bgClr>
                                      <a:srgbClr val="2C3C43">
                                        <a:lumMod val="20000"/>
                                        <a:lumOff val="80000"/>
                                      </a:srgbClr>
                                    </a:bgClr>
                                  </a:patt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rgbClr val="2C3C43">
                        <a:lumMod val="75000"/>
                      </a:srgbClr>
                    </a:solidFill>
                    <a:prstDash val="solid"/>
                  </a:ln>
                  <a:pattFill prst="dkUpDiag">
                    <a:fgClr>
                      <a:srgbClr val="2C3C43"/>
                    </a:fgClr>
                    <a:bgClr>
                      <a:srgbClr val="2C3C43">
                        <a:lumMod val="20000"/>
                        <a:lumOff val="80000"/>
                      </a:srgbClr>
                    </a:bgClr>
                  </a:pattFill>
                </a:endParaRPr>
              </a:p>
              <a:p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9" name="TextBox 6">
                <a:extLst>
                  <a:ext uri="{FF2B5EF4-FFF2-40B4-BE49-F238E27FC236}">
                    <a16:creationId xmlns:a16="http://schemas.microsoft.com/office/drawing/2014/main" id="{888646A1-CCEB-4365-911B-3D3A0766E1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2093" y="4724916"/>
                <a:ext cx="3244927" cy="8897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32">
            <a:extLst>
              <a:ext uri="{FF2B5EF4-FFF2-40B4-BE49-F238E27FC236}">
                <a16:creationId xmlns:a16="http://schemas.microsoft.com/office/drawing/2014/main" id="{17868AAE-B23B-4AEA-AD15-44FFC6F7FD76}"/>
              </a:ext>
            </a:extLst>
          </p:cNvPr>
          <p:cNvSpPr txBox="1"/>
          <p:nvPr/>
        </p:nvSpPr>
        <p:spPr>
          <a:xfrm>
            <a:off x="7434470" y="2576645"/>
            <a:ext cx="1894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EG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cs typeface="Mudir MT" pitchFamily="2" charset="-78"/>
              </a:rPr>
              <a:t>لتعيين قيمة</a:t>
            </a:r>
            <a:r>
              <a:rPr lang="ar-KW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cs typeface="Mudir MT" pitchFamily="2" charset="-78"/>
              </a:rPr>
              <a:t>  الثابت   </a:t>
            </a:r>
            <a:r>
              <a:rPr 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cs typeface="Mudir MT" pitchFamily="2" charset="-78"/>
              </a:rPr>
              <a:t>  </a:t>
            </a:r>
            <a:endParaRPr lang="en-US" b="1" i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1">
                <a:extLst>
                  <a:ext uri="{FF2B5EF4-FFF2-40B4-BE49-F238E27FC236}">
                    <a16:creationId xmlns:a16="http://schemas.microsoft.com/office/drawing/2014/main" id="{7DA50C42-EBC2-477F-A964-7F69314053EF}"/>
                  </a:ext>
                </a:extLst>
              </p:cNvPr>
              <p:cNvSpPr txBox="1"/>
              <p:nvPr/>
            </p:nvSpPr>
            <p:spPr>
              <a:xfrm>
                <a:off x="5157834" y="2576645"/>
                <a:ext cx="11460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11" name="TextBox 11">
                <a:extLst>
                  <a:ext uri="{FF2B5EF4-FFF2-40B4-BE49-F238E27FC236}">
                    <a16:creationId xmlns:a16="http://schemas.microsoft.com/office/drawing/2014/main" id="{7DA50C42-EBC2-477F-A964-7F69314053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7834" y="2576645"/>
                <a:ext cx="1146018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2">
                <a:extLst>
                  <a:ext uri="{FF2B5EF4-FFF2-40B4-BE49-F238E27FC236}">
                    <a16:creationId xmlns:a16="http://schemas.microsoft.com/office/drawing/2014/main" id="{0E9065AE-AFDB-4D2D-B299-B1910ECE4E20}"/>
                  </a:ext>
                </a:extLst>
              </p:cNvPr>
              <p:cNvSpPr txBox="1"/>
              <p:nvPr/>
            </p:nvSpPr>
            <p:spPr>
              <a:xfrm>
                <a:off x="4694528" y="3240742"/>
                <a:ext cx="4355561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US" b="1" i="1">
                                  <a:ln w="12700">
                                    <a:solidFill>
                                      <a:srgbClr val="2C3C43">
                                        <a:lumMod val="75000"/>
                                      </a:srgb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rgbClr val="2C3C43"/>
                                    </a:fgClr>
                                    <a:bgClr>
                                      <a:srgbClr val="2C3C43">
                                        <a:lumMod val="20000"/>
                                        <a:lumOff val="80000"/>
                                      </a:srgbClr>
                                    </a:bgClr>
                                  </a:patt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ln w="12700">
                                    <a:solidFill>
                                      <a:srgbClr val="2C3C43">
                                        <a:lumMod val="75000"/>
                                      </a:srgb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rgbClr val="2C3C43"/>
                                    </a:fgClr>
                                    <a:bgClr>
                                      <a:srgbClr val="2C3C43">
                                        <a:lumMod val="20000"/>
                                        <a:lumOff val="80000"/>
                                      </a:srgbClr>
                                    </a:bgClr>
                                  </a:patt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>
                                  <a:ln w="12700">
                                    <a:solidFill>
                                      <a:srgbClr val="2C3C43">
                                        <a:lumMod val="75000"/>
                                      </a:srgb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rgbClr val="2C3C43"/>
                                    </a:fgClr>
                                    <a:bgClr>
                                      <a:srgbClr val="2C3C43">
                                        <a:lumMod val="20000"/>
                                        <a:lumOff val="80000"/>
                                      </a:srgbClr>
                                    </a:bgClr>
                                  </a:patt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>
                                  <a:ln w="12700">
                                    <a:solidFill>
                                      <a:srgbClr val="2C3C43">
                                        <a:lumMod val="75000"/>
                                      </a:srgb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rgbClr val="2C3C43"/>
                                    </a:fgClr>
                                    <a:bgClr>
                                      <a:srgbClr val="2C3C43">
                                        <a:lumMod val="20000"/>
                                        <a:lumOff val="80000"/>
                                      </a:srgbClr>
                                    </a:bgClr>
                                  </a:patt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b="1" i="1" smtClean="0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 smtClean="0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b="1" i="1" smtClean="0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 smtClean="0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b="1" i="1" smtClean="0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b="1" i="1" smtClean="0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1" smtClean="0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b="1" i="1" smtClean="0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)+</m:t>
                      </m:r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𝐶</m:t>
                      </m:r>
                      <m:r>
                        <a:rPr lang="en-US" b="1" i="1" smtClean="0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rgbClr val="2C3C43">
                        <a:lumMod val="75000"/>
                      </a:srgbClr>
                    </a:solidFill>
                    <a:prstDash val="solid"/>
                  </a:ln>
                  <a:pattFill prst="dkUpDiag">
                    <a:fgClr>
                      <a:srgbClr val="2C3C43"/>
                    </a:fgClr>
                    <a:bgClr>
                      <a:srgbClr val="2C3C43">
                        <a:lumMod val="20000"/>
                        <a:lumOff val="80000"/>
                      </a:srgbClr>
                    </a:bgClr>
                  </a:pattFill>
                </a:endParaRPr>
              </a:p>
            </p:txBody>
          </p:sp>
        </mc:Choice>
        <mc:Fallback xmlns="">
          <p:sp>
            <p:nvSpPr>
              <p:cNvPr id="12" name="TextBox 12">
                <a:extLst>
                  <a:ext uri="{FF2B5EF4-FFF2-40B4-BE49-F238E27FC236}">
                    <a16:creationId xmlns:a16="http://schemas.microsoft.com/office/drawing/2014/main" id="{0E9065AE-AFDB-4D2D-B299-B1910ECE4E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528" y="3240742"/>
                <a:ext cx="4355561" cy="6127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3">
                <a:extLst>
                  <a:ext uri="{FF2B5EF4-FFF2-40B4-BE49-F238E27FC236}">
                    <a16:creationId xmlns:a16="http://schemas.microsoft.com/office/drawing/2014/main" id="{7C636173-50DF-4E72-9915-6214F6219F4F}"/>
                  </a:ext>
                </a:extLst>
              </p:cNvPr>
              <p:cNvSpPr txBox="1"/>
              <p:nvPr/>
            </p:nvSpPr>
            <p:spPr>
              <a:xfrm>
                <a:off x="5241510" y="4002043"/>
                <a:ext cx="9786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𝐶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𝟏𝟗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13" name="TextBox 13">
                <a:extLst>
                  <a:ext uri="{FF2B5EF4-FFF2-40B4-BE49-F238E27FC236}">
                    <a16:creationId xmlns:a16="http://schemas.microsoft.com/office/drawing/2014/main" id="{7C636173-50DF-4E72-9915-6214F6219F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1510" y="4002043"/>
                <a:ext cx="978666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4">
                <a:extLst>
                  <a:ext uri="{FF2B5EF4-FFF2-40B4-BE49-F238E27FC236}">
                    <a16:creationId xmlns:a16="http://schemas.microsoft.com/office/drawing/2014/main" id="{E8B1DAD8-B1B2-46DF-BB6A-50F21071E241}"/>
                  </a:ext>
                </a:extLst>
              </p:cNvPr>
              <p:cNvSpPr txBox="1"/>
              <p:nvPr/>
            </p:nvSpPr>
            <p:spPr>
              <a:xfrm>
                <a:off x="5261569" y="4690568"/>
                <a:ext cx="3532442" cy="8897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  <a:ea typeface="Cambria Math"/>
                        </a:rPr>
                        <m:t>∴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  <a:ea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US" b="1" i="1">
                                  <a:ln w="12700">
                                    <a:solidFill>
                                      <a:srgbClr val="2C3C43">
                                        <a:lumMod val="75000"/>
                                      </a:srgb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rgbClr val="2C3C43"/>
                                    </a:fgClr>
                                    <a:bgClr>
                                      <a:srgbClr val="2C3C43">
                                        <a:lumMod val="20000"/>
                                        <a:lumOff val="80000"/>
                                      </a:srgbClr>
                                    </a:bgClr>
                                  </a:patt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ln w="12700">
                                    <a:solidFill>
                                      <a:srgbClr val="2C3C43">
                                        <a:lumMod val="75000"/>
                                      </a:srgb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rgbClr val="2C3C43"/>
                                    </a:fgClr>
                                    <a:bgClr>
                                      <a:srgbClr val="2C3C43">
                                        <a:lumMod val="20000"/>
                                        <a:lumOff val="80000"/>
                                      </a:srgbClr>
                                    </a:bgClr>
                                  </a:patt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>
                                  <a:ln w="12700">
                                    <a:solidFill>
                                      <a:srgbClr val="2C3C43">
                                        <a:lumMod val="75000"/>
                                      </a:srgb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rgbClr val="2C3C43"/>
                                    </a:fgClr>
                                    <a:bgClr>
                                      <a:srgbClr val="2C3C43">
                                        <a:lumMod val="20000"/>
                                        <a:lumOff val="80000"/>
                                      </a:srgbClr>
                                    </a:bgClr>
                                  </a:patt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>
                                  <a:ln w="12700">
                                    <a:solidFill>
                                      <a:srgbClr val="2C3C43">
                                        <a:lumMod val="75000"/>
                                      </a:srgb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rgbClr val="2C3C43"/>
                                    </a:fgClr>
                                    <a:bgClr>
                                      <a:srgbClr val="2C3C43">
                                        <a:lumMod val="20000"/>
                                        <a:lumOff val="80000"/>
                                      </a:srgbClr>
                                    </a:bgClr>
                                  </a:patt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b="1" i="1">
                              <a:ln w="12700">
                                <a:solidFill>
                                  <a:srgbClr val="2C3C43">
                                    <a:lumMod val="75000"/>
                                  </a:srgb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rgbClr val="2C3C43">
                                <a:lumMod val="75000"/>
                              </a:srgb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𝟏𝟗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rgbClr val="2C3C43">
                        <a:lumMod val="75000"/>
                      </a:srgbClr>
                    </a:solidFill>
                    <a:prstDash val="solid"/>
                  </a:ln>
                  <a:pattFill prst="dkUpDiag">
                    <a:fgClr>
                      <a:srgbClr val="2C3C43"/>
                    </a:fgClr>
                    <a:bgClr>
                      <a:srgbClr val="2C3C43">
                        <a:lumMod val="20000"/>
                        <a:lumOff val="80000"/>
                      </a:srgbClr>
                    </a:bgClr>
                  </a:pattFill>
                </a:endParaRPr>
              </a:p>
              <a:p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14" name="TextBox 14">
                <a:extLst>
                  <a:ext uri="{FF2B5EF4-FFF2-40B4-BE49-F238E27FC236}">
                    <a16:creationId xmlns:a16="http://schemas.microsoft.com/office/drawing/2014/main" id="{E8B1DAD8-B1B2-46DF-BB6A-50F21071E2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1569" y="4690568"/>
                <a:ext cx="3532442" cy="88973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25745BA1-94F0-4E72-B4CB-E5F3E8125731}"/>
              </a:ext>
            </a:extLst>
          </p:cNvPr>
          <p:cNvSpPr/>
          <p:nvPr/>
        </p:nvSpPr>
        <p:spPr>
          <a:xfrm>
            <a:off x="8335618" y="1575164"/>
            <a:ext cx="1192696" cy="533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dirty="0">
                <a:solidFill>
                  <a:srgbClr val="002060"/>
                </a:solidFill>
                <a:cs typeface="Mudir MT" pitchFamily="2" charset="-78"/>
              </a:rPr>
              <a:t>الحل</a:t>
            </a:r>
            <a:endParaRPr lang="ar-KW" sz="2400" dirty="0">
              <a:solidFill>
                <a:srgbClr val="002060"/>
              </a:solidFill>
              <a:cs typeface="Mudi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239181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>
            <a:extLst>
              <a:ext uri="{FF2B5EF4-FFF2-40B4-BE49-F238E27FC236}">
                <a16:creationId xmlns:a16="http://schemas.microsoft.com/office/drawing/2014/main" id="{15276D98-37D7-4671-BE79-A01C60A831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91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20357" y="819215"/>
            <a:ext cx="6487552" cy="785305"/>
          </a:xfrm>
          <a:prstGeom prst="rect">
            <a:avLst/>
          </a:prstGeom>
        </p:spPr>
      </p:pic>
      <p:sp>
        <p:nvSpPr>
          <p:cNvPr id="20" name="TextBox 23">
            <a:extLst>
              <a:ext uri="{FF2B5EF4-FFF2-40B4-BE49-F238E27FC236}">
                <a16:creationId xmlns:a16="http://schemas.microsoft.com/office/drawing/2014/main" id="{69C278A6-5636-44A1-B5DD-40B6C772F610}"/>
              </a:ext>
            </a:extLst>
          </p:cNvPr>
          <p:cNvSpPr txBox="1"/>
          <p:nvPr/>
        </p:nvSpPr>
        <p:spPr>
          <a:xfrm>
            <a:off x="5698158" y="201182"/>
            <a:ext cx="3395870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KW" sz="2000" b="1" dirty="0">
                <a:solidFill>
                  <a:srgbClr val="C00000"/>
                </a:solidFill>
                <a:cs typeface="Mudir MT" pitchFamily="2" charset="-78"/>
              </a:rPr>
              <a:t>معادلة منحنى دالة ( الحصة الأولى ) </a:t>
            </a:r>
            <a:endParaRPr lang="en-US" sz="2000" b="1" dirty="0">
              <a:solidFill>
                <a:srgbClr val="C00000"/>
              </a:solidFill>
              <a:cs typeface="Mudir MT" pitchFamily="2" charset="-78"/>
            </a:endParaRPr>
          </a:p>
        </p:txBody>
      </p:sp>
      <p:sp>
        <p:nvSpPr>
          <p:cNvPr id="21" name="TextBox 24">
            <a:extLst>
              <a:ext uri="{FF2B5EF4-FFF2-40B4-BE49-F238E27FC236}">
                <a16:creationId xmlns:a16="http://schemas.microsoft.com/office/drawing/2014/main" id="{FFCCC466-CFF0-49A9-8A3E-A936B1CE3D8A}"/>
              </a:ext>
            </a:extLst>
          </p:cNvPr>
          <p:cNvSpPr txBox="1"/>
          <p:nvPr/>
        </p:nvSpPr>
        <p:spPr>
          <a:xfrm>
            <a:off x="2988785" y="217074"/>
            <a:ext cx="267235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K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كراسة التمارين  </a:t>
            </a:r>
            <a:r>
              <a:rPr lang="ar-B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صــــــ   </a:t>
            </a:r>
            <a:r>
              <a:rPr lang="ar-K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32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udir MT" pitchFamily="2" charset="-78"/>
            </a:endParaRPr>
          </a:p>
        </p:txBody>
      </p:sp>
      <p:cxnSp>
        <p:nvCxnSpPr>
          <p:cNvPr id="22" name="Straight Connector 33">
            <a:extLst>
              <a:ext uri="{FF2B5EF4-FFF2-40B4-BE49-F238E27FC236}">
                <a16:creationId xmlns:a16="http://schemas.microsoft.com/office/drawing/2014/main" id="{E07AD089-C1EB-4BAB-85C5-143F19F293F9}"/>
              </a:ext>
            </a:extLst>
          </p:cNvPr>
          <p:cNvCxnSpPr/>
          <p:nvPr/>
        </p:nvCxnSpPr>
        <p:spPr>
          <a:xfrm flipV="1">
            <a:off x="4842791" y="2734351"/>
            <a:ext cx="0" cy="235989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">
                <a:extLst>
                  <a:ext uri="{FF2B5EF4-FFF2-40B4-BE49-F238E27FC236}">
                    <a16:creationId xmlns:a16="http://schemas.microsoft.com/office/drawing/2014/main" id="{5A7A34A2-531A-45A5-B2CA-14F3328A1B0F}"/>
                  </a:ext>
                </a:extLst>
              </p:cNvPr>
              <p:cNvSpPr txBox="1"/>
              <p:nvPr/>
            </p:nvSpPr>
            <p:spPr>
              <a:xfrm>
                <a:off x="1430017" y="2441614"/>
                <a:ext cx="2601674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𝑥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accent2">
                        <a:lumMod val="50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23" name="TextBox 2">
                <a:extLst>
                  <a:ext uri="{FF2B5EF4-FFF2-40B4-BE49-F238E27FC236}">
                    <a16:creationId xmlns:a16="http://schemas.microsoft.com/office/drawing/2014/main" id="{5A7A34A2-531A-45A5-B2CA-14F3328A1B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0017" y="2441614"/>
                <a:ext cx="2601674" cy="3755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4">
                <a:extLst>
                  <a:ext uri="{FF2B5EF4-FFF2-40B4-BE49-F238E27FC236}">
                    <a16:creationId xmlns:a16="http://schemas.microsoft.com/office/drawing/2014/main" id="{7EDE9858-F268-4EC4-8FCA-6091B95D48AF}"/>
                  </a:ext>
                </a:extLst>
              </p:cNvPr>
              <p:cNvSpPr txBox="1"/>
              <p:nvPr/>
            </p:nvSpPr>
            <p:spPr>
              <a:xfrm>
                <a:off x="1504909" y="2995773"/>
                <a:ext cx="3266151" cy="8188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 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b="1" i="1" smtClean="0">
                                  <a:ln w="12700">
                                    <a:solidFill>
                                      <a:schemeClr val="accent2">
                                        <a:lumMod val="50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ln w="12700">
                                    <a:solidFill>
                                      <a:schemeClr val="accent2">
                                        <a:lumMod val="50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accent2">
                                        <a:lumMod val="50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ln w="12700">
                                        <a:solidFill>
                                          <a:schemeClr val="accent2">
                                            <a:lumMod val="50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n w="12700">
                                        <a:solidFill>
                                          <a:schemeClr val="accent2">
                                            <a:lumMod val="50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n w="12700">
                                        <a:solidFill>
                                          <a:schemeClr val="accent2">
                                            <a:lumMod val="50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n w="12700">
                                    <a:solidFill>
                                      <a:schemeClr val="accent2">
                                        <a:lumMod val="50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accent2">
                                        <a:lumMod val="50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accent2">
                                        <a:lumMod val="50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accent2">
                                        <a:lumMod val="50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accent2">
                                        <a:lumMod val="50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accent2">
                                        <a:lumMod val="50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 </m:t>
                              </m:r>
                            </m:e>
                          </m:d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b="1" dirty="0">
                  <a:ln w="12700">
                    <a:solidFill>
                      <a:schemeClr val="accent2">
                        <a:lumMod val="50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24" name="TextBox 4">
                <a:extLst>
                  <a:ext uri="{FF2B5EF4-FFF2-40B4-BE49-F238E27FC236}">
                    <a16:creationId xmlns:a16="http://schemas.microsoft.com/office/drawing/2014/main" id="{7EDE9858-F268-4EC4-8FCA-6091B95D48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4909" y="2995773"/>
                <a:ext cx="3266151" cy="8188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5">
                <a:extLst>
                  <a:ext uri="{FF2B5EF4-FFF2-40B4-BE49-F238E27FC236}">
                    <a16:creationId xmlns:a16="http://schemas.microsoft.com/office/drawing/2014/main" id="{7806336A-1390-4022-B540-9AB8AAF18E29}"/>
                  </a:ext>
                </a:extLst>
              </p:cNvPr>
              <p:cNvSpPr txBox="1"/>
              <p:nvPr/>
            </p:nvSpPr>
            <p:spPr>
              <a:xfrm>
                <a:off x="1859301" y="3909179"/>
                <a:ext cx="2502801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accent2">
                        <a:lumMod val="50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25" name="TextBox 5">
                <a:extLst>
                  <a:ext uri="{FF2B5EF4-FFF2-40B4-BE49-F238E27FC236}">
                    <a16:creationId xmlns:a16="http://schemas.microsoft.com/office/drawing/2014/main" id="{7806336A-1390-4022-B540-9AB8AAF18E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9301" y="3909179"/>
                <a:ext cx="2502801" cy="3755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6">
                <a:extLst>
                  <a:ext uri="{FF2B5EF4-FFF2-40B4-BE49-F238E27FC236}">
                    <a16:creationId xmlns:a16="http://schemas.microsoft.com/office/drawing/2014/main" id="{250E9FF4-4E0A-451A-9FEF-A29D81AA9DB1}"/>
                  </a:ext>
                </a:extLst>
              </p:cNvPr>
              <p:cNvSpPr txBox="1"/>
              <p:nvPr/>
            </p:nvSpPr>
            <p:spPr>
              <a:xfrm>
                <a:off x="1342093" y="4724916"/>
                <a:ext cx="3183244" cy="652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accent2">
                        <a:lumMod val="50000"/>
                      </a:schemeClr>
                    </a:solidFill>
                    <a:prstDash val="solid"/>
                  </a:ln>
                  <a:pattFill prst="dkUpDiag">
                    <a:fgClr>
                      <a:srgbClr val="2C3C43"/>
                    </a:fgClr>
                    <a:bgClr>
                      <a:srgbClr val="2C3C43">
                        <a:lumMod val="20000"/>
                        <a:lumOff val="80000"/>
                      </a:srgbClr>
                    </a:bgClr>
                  </a:pattFill>
                </a:endParaRPr>
              </a:p>
              <a:p>
                <a:endParaRPr lang="en-US" b="1" dirty="0">
                  <a:ln w="12700">
                    <a:solidFill>
                      <a:schemeClr val="accent2">
                        <a:lumMod val="50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26" name="TextBox 6">
                <a:extLst>
                  <a:ext uri="{FF2B5EF4-FFF2-40B4-BE49-F238E27FC236}">
                    <a16:creationId xmlns:a16="http://schemas.microsoft.com/office/drawing/2014/main" id="{250E9FF4-4E0A-451A-9FEF-A29D81AA9D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2093" y="4724916"/>
                <a:ext cx="3183244" cy="65255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32">
            <a:extLst>
              <a:ext uri="{FF2B5EF4-FFF2-40B4-BE49-F238E27FC236}">
                <a16:creationId xmlns:a16="http://schemas.microsoft.com/office/drawing/2014/main" id="{C419253A-16B8-4955-AD76-2370D247EA45}"/>
              </a:ext>
            </a:extLst>
          </p:cNvPr>
          <p:cNvSpPr txBox="1"/>
          <p:nvPr/>
        </p:nvSpPr>
        <p:spPr>
          <a:xfrm>
            <a:off x="7434470" y="2576645"/>
            <a:ext cx="1894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EG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cs typeface="Mudir MT" pitchFamily="2" charset="-78"/>
              </a:rPr>
              <a:t>لتعيين قيمة</a:t>
            </a:r>
            <a:r>
              <a:rPr lang="ar-KW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cs typeface="Mudir MT" pitchFamily="2" charset="-78"/>
              </a:rPr>
              <a:t>  الثابت   </a:t>
            </a:r>
            <a:r>
              <a:rPr lang="en-US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cs typeface="Mudir MT" pitchFamily="2" charset="-78"/>
              </a:rPr>
              <a:t>  </a:t>
            </a:r>
            <a:endParaRPr lang="en-US" b="1" i="1" dirty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11">
                <a:extLst>
                  <a:ext uri="{FF2B5EF4-FFF2-40B4-BE49-F238E27FC236}">
                    <a16:creationId xmlns:a16="http://schemas.microsoft.com/office/drawing/2014/main" id="{9EB7BA1B-535E-43D9-B7AC-0DD8933866BD}"/>
                  </a:ext>
                </a:extLst>
              </p:cNvPr>
              <p:cNvSpPr txBox="1"/>
              <p:nvPr/>
            </p:nvSpPr>
            <p:spPr>
              <a:xfrm>
                <a:off x="5157834" y="2576645"/>
                <a:ext cx="11460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accent2">
                        <a:lumMod val="50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28" name="TextBox 11">
                <a:extLst>
                  <a:ext uri="{FF2B5EF4-FFF2-40B4-BE49-F238E27FC236}">
                    <a16:creationId xmlns:a16="http://schemas.microsoft.com/office/drawing/2014/main" id="{9EB7BA1B-535E-43D9-B7AC-0DD8933866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7834" y="2576645"/>
                <a:ext cx="1146018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12">
                <a:extLst>
                  <a:ext uri="{FF2B5EF4-FFF2-40B4-BE49-F238E27FC236}">
                    <a16:creationId xmlns:a16="http://schemas.microsoft.com/office/drawing/2014/main" id="{131BAFA5-0FDB-40CD-8A38-C82B9ACE665E}"/>
                  </a:ext>
                </a:extLst>
              </p:cNvPr>
              <p:cNvSpPr txBox="1"/>
              <p:nvPr/>
            </p:nvSpPr>
            <p:spPr>
              <a:xfrm>
                <a:off x="4694528" y="3240742"/>
                <a:ext cx="4355561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− (</m:t>
                          </m:r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)+</m:t>
                      </m:r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𝐶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accent2">
                        <a:lumMod val="50000"/>
                      </a:schemeClr>
                    </a:solidFill>
                    <a:prstDash val="solid"/>
                  </a:ln>
                  <a:pattFill prst="dkUpDiag">
                    <a:fgClr>
                      <a:srgbClr val="2C3C43"/>
                    </a:fgClr>
                    <a:bgClr>
                      <a:srgbClr val="2C3C43">
                        <a:lumMod val="20000"/>
                        <a:lumOff val="80000"/>
                      </a:srgbClr>
                    </a:bgClr>
                  </a:pattFill>
                </a:endParaRPr>
              </a:p>
            </p:txBody>
          </p:sp>
        </mc:Choice>
        <mc:Fallback xmlns="">
          <p:sp>
            <p:nvSpPr>
              <p:cNvPr id="29" name="TextBox 12">
                <a:extLst>
                  <a:ext uri="{FF2B5EF4-FFF2-40B4-BE49-F238E27FC236}">
                    <a16:creationId xmlns:a16="http://schemas.microsoft.com/office/drawing/2014/main" id="{131BAFA5-0FDB-40CD-8A38-C82B9ACE66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528" y="3240742"/>
                <a:ext cx="4355561" cy="3755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13">
                <a:extLst>
                  <a:ext uri="{FF2B5EF4-FFF2-40B4-BE49-F238E27FC236}">
                    <a16:creationId xmlns:a16="http://schemas.microsoft.com/office/drawing/2014/main" id="{7D867670-D361-4676-AB91-E17273133B61}"/>
                  </a:ext>
                </a:extLst>
              </p:cNvPr>
              <p:cNvSpPr txBox="1"/>
              <p:nvPr/>
            </p:nvSpPr>
            <p:spPr>
              <a:xfrm>
                <a:off x="5241510" y="4002043"/>
                <a:ext cx="10139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𝐶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accent2">
                        <a:lumMod val="50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30" name="TextBox 13">
                <a:extLst>
                  <a:ext uri="{FF2B5EF4-FFF2-40B4-BE49-F238E27FC236}">
                    <a16:creationId xmlns:a16="http://schemas.microsoft.com/office/drawing/2014/main" id="{7D867670-D361-4676-AB91-E17273133B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1510" y="4002043"/>
                <a:ext cx="101393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14">
                <a:extLst>
                  <a:ext uri="{FF2B5EF4-FFF2-40B4-BE49-F238E27FC236}">
                    <a16:creationId xmlns:a16="http://schemas.microsoft.com/office/drawing/2014/main" id="{79E9280C-14A7-448F-A7E6-3D64BBFBB854}"/>
                  </a:ext>
                </a:extLst>
              </p:cNvPr>
              <p:cNvSpPr txBox="1"/>
              <p:nvPr/>
            </p:nvSpPr>
            <p:spPr>
              <a:xfrm>
                <a:off x="5261569" y="4690568"/>
                <a:ext cx="3426900" cy="92955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  <a:ea typeface="Cambria Math"/>
                        </a:rPr>
                        <m:t>∴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  <a:ea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b="1" i="1">
                              <a:ln w="1270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rgbClr val="2C3C43"/>
                                </a:fgClr>
                                <a:bgClr>
                                  <a:srgbClr val="2C3C43">
                                    <a:lumMod val="20000"/>
                                    <a:lumOff val="80000"/>
                                  </a:srgbClr>
                                </a:bgClr>
                              </a:patt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b="1" i="1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ln w="127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rgbClr val="2C3C43"/>
                            </a:fgClr>
                            <a:bgClr>
                              <a:srgbClr val="2C3C43">
                                <a:lumMod val="20000"/>
                                <a:lumOff val="80000"/>
                              </a:srgbClr>
                            </a:bgClr>
                          </a:patt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accent2">
                        <a:lumMod val="50000"/>
                      </a:schemeClr>
                    </a:solidFill>
                    <a:prstDash val="solid"/>
                  </a:ln>
                  <a:pattFill prst="dkUpDiag">
                    <a:fgClr>
                      <a:srgbClr val="2C3C43"/>
                    </a:fgClr>
                    <a:bgClr>
                      <a:srgbClr val="2C3C43">
                        <a:lumMod val="20000"/>
                        <a:lumOff val="80000"/>
                      </a:srgbClr>
                    </a:bgClr>
                  </a:pattFill>
                </a:endParaRPr>
              </a:p>
              <a:p>
                <a:pPr lvl="0"/>
                <a:endParaRPr lang="en-US" b="1" dirty="0">
                  <a:ln w="12700">
                    <a:solidFill>
                      <a:schemeClr val="accent2">
                        <a:lumMod val="50000"/>
                      </a:schemeClr>
                    </a:solidFill>
                    <a:prstDash val="solid"/>
                  </a:ln>
                  <a:pattFill prst="dkUpDiag">
                    <a:fgClr>
                      <a:srgbClr val="2C3C43"/>
                    </a:fgClr>
                    <a:bgClr>
                      <a:srgbClr val="2C3C43">
                        <a:lumMod val="20000"/>
                        <a:lumOff val="80000"/>
                      </a:srgbClr>
                    </a:bgClr>
                  </a:pattFill>
                </a:endParaRPr>
              </a:p>
              <a:p>
                <a:endParaRPr lang="en-US" b="1" dirty="0">
                  <a:ln w="12700">
                    <a:solidFill>
                      <a:schemeClr val="accent2">
                        <a:lumMod val="50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31" name="TextBox 14">
                <a:extLst>
                  <a:ext uri="{FF2B5EF4-FFF2-40B4-BE49-F238E27FC236}">
                    <a16:creationId xmlns:a16="http://schemas.microsoft.com/office/drawing/2014/main" id="{79E9280C-14A7-448F-A7E6-3D64BBFBB8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1569" y="4690568"/>
                <a:ext cx="3426900" cy="92955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شكل بيضاوي 31">
            <a:extLst>
              <a:ext uri="{FF2B5EF4-FFF2-40B4-BE49-F238E27FC236}">
                <a16:creationId xmlns:a16="http://schemas.microsoft.com/office/drawing/2014/main" id="{C2EB8F53-BB0E-40B4-BE76-2ED4DB8D0786}"/>
              </a:ext>
            </a:extLst>
          </p:cNvPr>
          <p:cNvSpPr/>
          <p:nvPr/>
        </p:nvSpPr>
        <p:spPr>
          <a:xfrm>
            <a:off x="8335618" y="1575164"/>
            <a:ext cx="1192696" cy="533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002060"/>
                </a:solidFill>
                <a:cs typeface="Mudir MT" pitchFamily="2" charset="-78"/>
              </a:rPr>
              <a:t>الحل</a:t>
            </a:r>
            <a:endParaRPr lang="ar-KW" sz="2400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rgbClr val="002060"/>
              </a:solidFill>
              <a:cs typeface="Mudi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328656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6">
            <a:extLst>
              <a:ext uri="{FF2B5EF4-FFF2-40B4-BE49-F238E27FC236}">
                <a16:creationId xmlns:a16="http://schemas.microsoft.com/office/drawing/2014/main" id="{8383B6AB-84C8-4898-BC7A-BD370BB34B02}"/>
              </a:ext>
            </a:extLst>
          </p:cNvPr>
          <p:cNvCxnSpPr>
            <a:cxnSpLocks/>
          </p:cNvCxnSpPr>
          <p:nvPr/>
        </p:nvCxnSpPr>
        <p:spPr>
          <a:xfrm flipV="1">
            <a:off x="4533143" y="2441311"/>
            <a:ext cx="0" cy="362818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>
            <a:extLst>
              <a:ext uri="{FF2B5EF4-FFF2-40B4-BE49-F238E27FC236}">
                <a16:creationId xmlns:a16="http://schemas.microsoft.com/office/drawing/2014/main" id="{241433C0-E429-4A81-8EB2-CB9C7EC19C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8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103" y="726538"/>
            <a:ext cx="6877050" cy="61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1">
                <a:extLst>
                  <a:ext uri="{FF2B5EF4-FFF2-40B4-BE49-F238E27FC236}">
                    <a16:creationId xmlns:a16="http://schemas.microsoft.com/office/drawing/2014/main" id="{E0129A5A-3731-4444-A8F8-DB82D97C9455}"/>
                  </a:ext>
                </a:extLst>
              </p:cNvPr>
              <p:cNvSpPr txBox="1"/>
              <p:nvPr/>
            </p:nvSpPr>
            <p:spPr>
              <a:xfrm>
                <a:off x="1151243" y="2067694"/>
                <a:ext cx="17523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 </m:t>
                      </m:r>
                      <m:func>
                        <m:func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1" i="0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6" name="TextBox 1">
                <a:extLst>
                  <a:ext uri="{FF2B5EF4-FFF2-40B4-BE49-F238E27FC236}">
                    <a16:creationId xmlns:a16="http://schemas.microsoft.com/office/drawing/2014/main" id="{E0129A5A-3731-4444-A8F8-DB82D97C94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1243" y="2067694"/>
                <a:ext cx="1752338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2">
                <a:extLst>
                  <a:ext uri="{FF2B5EF4-FFF2-40B4-BE49-F238E27FC236}">
                    <a16:creationId xmlns:a16="http://schemas.microsoft.com/office/drawing/2014/main" id="{138159C6-79A5-405B-89E0-28C60DA508A4}"/>
                  </a:ext>
                </a:extLst>
              </p:cNvPr>
              <p:cNvSpPr txBox="1"/>
              <p:nvPr/>
            </p:nvSpPr>
            <p:spPr>
              <a:xfrm>
                <a:off x="971604" y="2441313"/>
                <a:ext cx="2502545" cy="8188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  <a:ea typeface="Cambria Math"/>
                        </a:rPr>
                        <m:t>∴ 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 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1" i="0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7" name="TextBox 2">
                <a:extLst>
                  <a:ext uri="{FF2B5EF4-FFF2-40B4-BE49-F238E27FC236}">
                    <a16:creationId xmlns:a16="http://schemas.microsoft.com/office/drawing/2014/main" id="{138159C6-79A5-405B-89E0-28C60DA508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4" y="2441313"/>
                <a:ext cx="2502545" cy="8188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3">
                <a:extLst>
                  <a:ext uri="{FF2B5EF4-FFF2-40B4-BE49-F238E27FC236}">
                    <a16:creationId xmlns:a16="http://schemas.microsoft.com/office/drawing/2014/main" id="{6DE56B9E-E7B1-41D8-BA74-236D0B0E0AA6}"/>
                  </a:ext>
                </a:extLst>
              </p:cNvPr>
              <p:cNvSpPr txBox="1"/>
              <p:nvPr/>
            </p:nvSpPr>
            <p:spPr>
              <a:xfrm>
                <a:off x="1259637" y="3184950"/>
                <a:ext cx="2287421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1" i="0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8" name="TextBox 3">
                <a:extLst>
                  <a:ext uri="{FF2B5EF4-FFF2-40B4-BE49-F238E27FC236}">
                    <a16:creationId xmlns:a16="http://schemas.microsoft.com/office/drawing/2014/main" id="{6DE56B9E-E7B1-41D8-BA74-236D0B0E0A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7" y="3184950"/>
                <a:ext cx="2287421" cy="61093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4">
                <a:extLst>
                  <a:ext uri="{FF2B5EF4-FFF2-40B4-BE49-F238E27FC236}">
                    <a16:creationId xmlns:a16="http://schemas.microsoft.com/office/drawing/2014/main" id="{27F15A49-D5F6-41AB-BA1F-DF9B8593FF68}"/>
                  </a:ext>
                </a:extLst>
              </p:cNvPr>
              <p:cNvSpPr txBox="1"/>
              <p:nvPr/>
            </p:nvSpPr>
            <p:spPr>
              <a:xfrm>
                <a:off x="1259637" y="5107668"/>
                <a:ext cx="2408993" cy="6165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1" i="0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𝐶</m:t>
                          </m:r>
                        </m:e>
                      </m:func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9" name="TextBox 4">
                <a:extLst>
                  <a:ext uri="{FF2B5EF4-FFF2-40B4-BE49-F238E27FC236}">
                    <a16:creationId xmlns:a16="http://schemas.microsoft.com/office/drawing/2014/main" id="{27F15A49-D5F6-41AB-BA1F-DF9B8593FF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7" y="5107668"/>
                <a:ext cx="2408993" cy="61651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6">
                <a:extLst>
                  <a:ext uri="{FF2B5EF4-FFF2-40B4-BE49-F238E27FC236}">
                    <a16:creationId xmlns:a16="http://schemas.microsoft.com/office/drawing/2014/main" id="{2003293B-4B96-4BBE-809A-EF63F00500A9}"/>
                  </a:ext>
                </a:extLst>
              </p:cNvPr>
              <p:cNvSpPr txBox="1"/>
              <p:nvPr/>
            </p:nvSpPr>
            <p:spPr>
              <a:xfrm>
                <a:off x="5021208" y="2427737"/>
                <a:ext cx="2511585" cy="6165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1" i="0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1" i="1" smtClean="0">
                                      <a:ln w="127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prstDash val="solid"/>
                                      </a:ln>
                                      <a:pattFill prst="dkUpDiag">
                                        <a:fgClr>
                                          <a:schemeClr val="tx2"/>
                                        </a:fgClr>
                                        <a:bgClr>
                                          <a:schemeClr val="tx2">
                                            <a:lumMod val="20000"/>
                                            <a:lumOff val="80000"/>
                                          </a:schemeClr>
                                        </a:bgClr>
                                      </a:pattFill>
                                      <a:effectLst/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b="1" i="1" smtClean="0">
                                  <a:ln w="12700">
                                    <a:solidFill>
                                      <a:schemeClr val="tx2">
                                        <a:lumMod val="75000"/>
                                      </a:schemeClr>
                                    </a:solidFill>
                                    <a:prstDash val="solid"/>
                                  </a:ln>
                                  <a:pattFill prst="dkUpDiag">
                                    <a:fgClr>
                                      <a:schemeClr val="tx2"/>
                                    </a:fgClr>
                                    <a:bgClr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bgClr>
                                  </a:pattFill>
                                  <a:effectLst/>
                                  <a:latin typeface="Cambria Math"/>
                                </a:rPr>
                                <m:t> </m:t>
                              </m:r>
                            </m:e>
                          </m:d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𝐶</m:t>
                          </m:r>
                        </m:e>
                      </m:func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11" name="TextBox 6">
                <a:extLst>
                  <a:ext uri="{FF2B5EF4-FFF2-40B4-BE49-F238E27FC236}">
                    <a16:creationId xmlns:a16="http://schemas.microsoft.com/office/drawing/2014/main" id="{2003293B-4B96-4BBE-809A-EF63F00500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208" y="2427737"/>
                <a:ext cx="2511585" cy="61651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7">
                <a:extLst>
                  <a:ext uri="{FF2B5EF4-FFF2-40B4-BE49-F238E27FC236}">
                    <a16:creationId xmlns:a16="http://schemas.microsoft.com/office/drawing/2014/main" id="{D6193AD1-2F77-4E2C-9DD3-6B4F8D7EC1E8}"/>
                  </a:ext>
                </a:extLst>
              </p:cNvPr>
              <p:cNvSpPr txBox="1"/>
              <p:nvPr/>
            </p:nvSpPr>
            <p:spPr>
              <a:xfrm>
                <a:off x="5056434" y="3156884"/>
                <a:ext cx="1441933" cy="6165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12" name="TextBox 7">
                <a:extLst>
                  <a:ext uri="{FF2B5EF4-FFF2-40B4-BE49-F238E27FC236}">
                    <a16:creationId xmlns:a16="http://schemas.microsoft.com/office/drawing/2014/main" id="{D6193AD1-2F77-4E2C-9DD3-6B4F8D7EC1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6434" y="3156884"/>
                <a:ext cx="1441933" cy="61651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9">
                <a:extLst>
                  <a:ext uri="{FF2B5EF4-FFF2-40B4-BE49-F238E27FC236}">
                    <a16:creationId xmlns:a16="http://schemas.microsoft.com/office/drawing/2014/main" id="{31C0CDFB-AB28-418C-B57F-66CF46DF1C0C}"/>
                  </a:ext>
                </a:extLst>
              </p:cNvPr>
              <p:cNvSpPr txBox="1"/>
              <p:nvPr/>
            </p:nvSpPr>
            <p:spPr>
              <a:xfrm>
                <a:off x="5106039" y="3943029"/>
                <a:ext cx="8263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𝐶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13" name="TextBox 9">
                <a:extLst>
                  <a:ext uri="{FF2B5EF4-FFF2-40B4-BE49-F238E27FC236}">
                    <a16:creationId xmlns:a16="http://schemas.microsoft.com/office/drawing/2014/main" id="{31C0CDFB-AB28-418C-B57F-66CF46DF1C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6039" y="3943029"/>
                <a:ext cx="82638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30">
            <a:extLst>
              <a:ext uri="{FF2B5EF4-FFF2-40B4-BE49-F238E27FC236}">
                <a16:creationId xmlns:a16="http://schemas.microsoft.com/office/drawing/2014/main" id="{6A8CAF96-3A66-4547-9725-F4BEE0022DF3}"/>
              </a:ext>
            </a:extLst>
          </p:cNvPr>
          <p:cNvSpPr txBox="1"/>
          <p:nvPr/>
        </p:nvSpPr>
        <p:spPr>
          <a:xfrm>
            <a:off x="5310034" y="4379786"/>
            <a:ext cx="3783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EG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cs typeface="Mudir MT" pitchFamily="2" charset="-78"/>
              </a:rPr>
              <a:t>معادلة المنحنى المطلوبة هي </a:t>
            </a:r>
            <a:endParaRPr lang="en-US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cs typeface="Mudir MT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0">
                <a:extLst>
                  <a:ext uri="{FF2B5EF4-FFF2-40B4-BE49-F238E27FC236}">
                    <a16:creationId xmlns:a16="http://schemas.microsoft.com/office/drawing/2014/main" id="{9FB34ECC-69D2-4A67-82AE-4298A0B59B86}"/>
                  </a:ext>
                </a:extLst>
              </p:cNvPr>
              <p:cNvSpPr txBox="1"/>
              <p:nvPr/>
            </p:nvSpPr>
            <p:spPr>
              <a:xfrm>
                <a:off x="4841032" y="5035744"/>
                <a:ext cx="2267672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1" i="0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/>
                </a:endParaRPr>
              </a:p>
            </p:txBody>
          </p:sp>
        </mc:Choice>
        <mc:Fallback xmlns="">
          <p:sp>
            <p:nvSpPr>
              <p:cNvPr id="15" name="TextBox 10">
                <a:extLst>
                  <a:ext uri="{FF2B5EF4-FFF2-40B4-BE49-F238E27FC236}">
                    <a16:creationId xmlns:a16="http://schemas.microsoft.com/office/drawing/2014/main" id="{9FB34ECC-69D2-4A67-82AE-4298A0B59B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1032" y="5035744"/>
                <a:ext cx="2267672" cy="61093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23">
            <a:extLst>
              <a:ext uri="{FF2B5EF4-FFF2-40B4-BE49-F238E27FC236}">
                <a16:creationId xmlns:a16="http://schemas.microsoft.com/office/drawing/2014/main" id="{6A4BA8EA-48C1-4054-88C3-000542408E29}"/>
              </a:ext>
            </a:extLst>
          </p:cNvPr>
          <p:cNvSpPr txBox="1"/>
          <p:nvPr/>
        </p:nvSpPr>
        <p:spPr>
          <a:xfrm>
            <a:off x="5698158" y="201182"/>
            <a:ext cx="3395870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KW" sz="2000" b="1" dirty="0">
                <a:solidFill>
                  <a:srgbClr val="C00000"/>
                </a:solidFill>
                <a:cs typeface="Mudir MT" pitchFamily="2" charset="-78"/>
              </a:rPr>
              <a:t>معادلة منحنى دالة ( الحصة الأولى ) </a:t>
            </a:r>
            <a:endParaRPr lang="en-US" sz="2000" b="1" dirty="0">
              <a:solidFill>
                <a:srgbClr val="C00000"/>
              </a:solidFill>
              <a:cs typeface="Mudir MT" pitchFamily="2" charset="-78"/>
            </a:endParaRP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DC896BD7-761B-4A5A-9BE0-BEC0EB505562}"/>
              </a:ext>
            </a:extLst>
          </p:cNvPr>
          <p:cNvSpPr txBox="1"/>
          <p:nvPr/>
        </p:nvSpPr>
        <p:spPr>
          <a:xfrm>
            <a:off x="2988785" y="217074"/>
            <a:ext cx="267235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K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كراسة التمارين  </a:t>
            </a:r>
            <a:r>
              <a:rPr lang="ar-B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صــــــ   </a:t>
            </a:r>
            <a:r>
              <a:rPr lang="ar-K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32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udir MT" pitchFamily="2" charset="-78"/>
            </a:endParaRPr>
          </a:p>
        </p:txBody>
      </p:sp>
      <p:sp>
        <p:nvSpPr>
          <p:cNvPr id="19" name="شكل بيضاوي 18">
            <a:extLst>
              <a:ext uri="{FF2B5EF4-FFF2-40B4-BE49-F238E27FC236}">
                <a16:creationId xmlns:a16="http://schemas.microsoft.com/office/drawing/2014/main" id="{721D8F31-B21A-4201-B3FF-6C9EC1A11A1B}"/>
              </a:ext>
            </a:extLst>
          </p:cNvPr>
          <p:cNvSpPr/>
          <p:nvPr/>
        </p:nvSpPr>
        <p:spPr>
          <a:xfrm>
            <a:off x="8335618" y="1575164"/>
            <a:ext cx="1192696" cy="533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dirty="0">
                <a:solidFill>
                  <a:srgbClr val="002060"/>
                </a:solidFill>
                <a:cs typeface="Mudir MT" pitchFamily="2" charset="-78"/>
              </a:rPr>
              <a:t>الحل</a:t>
            </a:r>
            <a:endParaRPr lang="ar-KW" sz="2400" dirty="0">
              <a:solidFill>
                <a:srgbClr val="002060"/>
              </a:solidFill>
              <a:cs typeface="Mudir MT" pitchFamily="2" charset="-78"/>
            </a:endParaRPr>
          </a:p>
        </p:txBody>
      </p:sp>
      <p:grpSp>
        <p:nvGrpSpPr>
          <p:cNvPr id="22" name="مجموعة 21">
            <a:extLst>
              <a:ext uri="{FF2B5EF4-FFF2-40B4-BE49-F238E27FC236}">
                <a16:creationId xmlns:a16="http://schemas.microsoft.com/office/drawing/2014/main" id="{E531177F-306D-4E89-B457-244BB90F1FA1}"/>
              </a:ext>
            </a:extLst>
          </p:cNvPr>
          <p:cNvGrpSpPr/>
          <p:nvPr/>
        </p:nvGrpSpPr>
        <p:grpSpPr>
          <a:xfrm>
            <a:off x="760915" y="4087258"/>
            <a:ext cx="3600400" cy="764953"/>
            <a:chOff x="760915" y="4087258"/>
            <a:chExt cx="3600400" cy="76495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5">
                  <a:extLst>
                    <a:ext uri="{FF2B5EF4-FFF2-40B4-BE49-F238E27FC236}">
                      <a16:creationId xmlns:a16="http://schemas.microsoft.com/office/drawing/2014/main" id="{E0C81EEA-9A0E-4A52-9C47-07122AA0E409}"/>
                    </a:ext>
                  </a:extLst>
                </p:cNvPr>
                <p:cNvSpPr txBox="1"/>
                <p:nvPr/>
              </p:nvSpPr>
              <p:spPr>
                <a:xfrm>
                  <a:off x="760915" y="4087258"/>
                  <a:ext cx="3600400" cy="7649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ar-EG" b="1" dirty="0">
                      <a:ln w="12700">
                        <a:solidFill>
                          <a:schemeClr val="tx2">
                            <a:lumMod val="75000"/>
                          </a:schemeClr>
                        </a:solidFill>
                        <a:prstDash val="solid"/>
                      </a:ln>
                      <a:pattFill prst="dkUpDiag">
                        <a:fgClr>
                          <a:schemeClr val="tx2"/>
                        </a:fgClr>
                        <a:bgClr>
                          <a:schemeClr val="tx2">
                            <a:lumMod val="20000"/>
                            <a:lumOff val="80000"/>
                          </a:schemeClr>
                        </a:bgClr>
                      </a:pattFill>
                      <a:effectLst/>
                      <a:cs typeface="Mudir MT" pitchFamily="2" charset="-78"/>
                    </a:rPr>
                    <a:t>لتعيين</a:t>
                  </a:r>
                  <a:r>
                    <a:rPr lang="ar-EG" b="1" dirty="0">
                      <a:ln w="12700">
                        <a:solidFill>
                          <a:schemeClr val="tx2">
                            <a:lumMod val="75000"/>
                          </a:schemeClr>
                        </a:solidFill>
                        <a:prstDash val="solid"/>
                      </a:ln>
                      <a:pattFill prst="dkUpDiag">
                        <a:fgClr>
                          <a:schemeClr val="tx2"/>
                        </a:fgClr>
                        <a:bgClr>
                          <a:schemeClr val="tx2">
                            <a:lumMod val="20000"/>
                            <a:lumOff val="80000"/>
                          </a:schemeClr>
                        </a:bgClr>
                      </a:pattFill>
                      <a:effectLst/>
                    </a:rPr>
                    <a:t> </a:t>
                  </a:r>
                  <a:r>
                    <a:rPr lang="ar-EG" b="1" dirty="0">
                      <a:ln w="12700">
                        <a:solidFill>
                          <a:schemeClr val="tx2">
                            <a:lumMod val="75000"/>
                          </a:schemeClr>
                        </a:solidFill>
                        <a:prstDash val="solid"/>
                      </a:ln>
                      <a:pattFill prst="dkUpDiag">
                        <a:fgClr>
                          <a:schemeClr val="tx2"/>
                        </a:fgClr>
                        <a:bgClr>
                          <a:schemeClr val="tx2">
                            <a:lumMod val="20000"/>
                            <a:lumOff val="80000"/>
                          </a:schemeClr>
                        </a:bgClr>
                      </a:pattFill>
                      <a:effectLst/>
                      <a:cs typeface="Mudir MT" pitchFamily="2" charset="-78"/>
                    </a:rPr>
                    <a:t>قيمة</a:t>
                  </a:r>
                  <a:r>
                    <a:rPr lang="ar-BH" b="1" dirty="0">
                      <a:ln w="12700">
                        <a:solidFill>
                          <a:schemeClr val="tx2">
                            <a:lumMod val="75000"/>
                          </a:schemeClr>
                        </a:solidFill>
                        <a:prstDash val="solid"/>
                      </a:ln>
                      <a:pattFill prst="dkUpDiag">
                        <a:fgClr>
                          <a:schemeClr val="tx2"/>
                        </a:fgClr>
                        <a:bgClr>
                          <a:schemeClr val="tx2">
                            <a:lumMod val="20000"/>
                            <a:lumOff val="80000"/>
                          </a:schemeClr>
                        </a:bgClr>
                      </a:pattFill>
                      <a:effectLst/>
                      <a:cs typeface="Mudir MT" pitchFamily="2" charset="-78"/>
                    </a:rPr>
                    <a:t>         </a:t>
                  </a:r>
                  <a:r>
                    <a:rPr lang="ar-EG" b="1" dirty="0">
                      <a:ln w="12700">
                        <a:solidFill>
                          <a:schemeClr val="tx2">
                            <a:lumMod val="75000"/>
                          </a:schemeClr>
                        </a:solidFill>
                        <a:prstDash val="solid"/>
                      </a:ln>
                      <a:pattFill prst="dkUpDiag">
                        <a:fgClr>
                          <a:schemeClr val="tx2"/>
                        </a:fgClr>
                        <a:bgClr>
                          <a:schemeClr val="tx2">
                            <a:lumMod val="20000"/>
                            <a:lumOff val="80000"/>
                          </a:schemeClr>
                        </a:bgClr>
                      </a:pattFill>
                      <a:effectLst/>
                    </a:rPr>
                    <a:t> </a:t>
                  </a:r>
                  <a:r>
                    <a:rPr lang="ar-EG" b="1" dirty="0">
                      <a:ln w="12700">
                        <a:solidFill>
                          <a:schemeClr val="tx2">
                            <a:lumMod val="75000"/>
                          </a:schemeClr>
                        </a:solidFill>
                        <a:prstDash val="solid"/>
                      </a:ln>
                      <a:pattFill prst="dkUpDiag">
                        <a:fgClr>
                          <a:schemeClr val="tx2"/>
                        </a:fgClr>
                        <a:bgClr>
                          <a:schemeClr val="tx2">
                            <a:lumMod val="20000"/>
                            <a:lumOff val="80000"/>
                          </a:schemeClr>
                        </a:bgClr>
                      </a:pattFill>
                      <a:effectLst/>
                      <a:cs typeface="Mudir MT" pitchFamily="2" charset="-78"/>
                    </a:rPr>
                    <a:t>نعوض</a:t>
                  </a:r>
                  <a:r>
                    <a:rPr lang="ar-EG" b="1" dirty="0">
                      <a:ln w="12700">
                        <a:solidFill>
                          <a:schemeClr val="tx2">
                            <a:lumMod val="75000"/>
                          </a:schemeClr>
                        </a:solidFill>
                        <a:prstDash val="solid"/>
                      </a:ln>
                      <a:pattFill prst="dkUpDiag">
                        <a:fgClr>
                          <a:schemeClr val="tx2"/>
                        </a:fgClr>
                        <a:bgClr>
                          <a:schemeClr val="tx2">
                            <a:lumMod val="20000"/>
                            <a:lumOff val="80000"/>
                          </a:schemeClr>
                        </a:bgClr>
                      </a:pattFill>
                      <a:effectLst/>
                    </a:rPr>
                    <a:t> </a:t>
                  </a:r>
                  <a:r>
                    <a:rPr lang="ar-EG" b="1" dirty="0">
                      <a:ln w="12700">
                        <a:solidFill>
                          <a:schemeClr val="tx2">
                            <a:lumMod val="75000"/>
                          </a:schemeClr>
                        </a:solidFill>
                        <a:prstDash val="solid"/>
                      </a:ln>
                      <a:pattFill prst="dkUpDiag">
                        <a:fgClr>
                          <a:schemeClr val="tx2"/>
                        </a:fgClr>
                        <a:bgClr>
                          <a:schemeClr val="tx2">
                            <a:lumMod val="20000"/>
                            <a:lumOff val="80000"/>
                          </a:schemeClr>
                        </a:bgClr>
                      </a:pattFill>
                      <a:effectLst/>
                      <a:cs typeface="Mudir MT" pitchFamily="2" charset="-78"/>
                    </a:rPr>
                    <a:t>بالنقطة</a:t>
                  </a:r>
                  <a:endParaRPr lang="en-US" b="1" dirty="0">
                    <a:ln w="12700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</a:ln>
                    <a:pattFill prst="dkUpDiag">
                      <a:fgClr>
                        <a:schemeClr val="tx2"/>
                      </a:fgClr>
                      <a:bgClr>
                        <a:schemeClr val="tx2">
                          <a:lumMod val="20000"/>
                          <a:lumOff val="80000"/>
                        </a:schemeClr>
                      </a:bgClr>
                    </a:pattFill>
                    <a:effectLst/>
                    <a:cs typeface="Mudir MT" pitchFamily="2" charset="-78"/>
                  </a:endParaRPr>
                </a:p>
                <a:p>
                  <a:pPr algn="ctr"/>
                  <a:r>
                    <a:rPr lang="ar-EG" b="1" dirty="0">
                      <a:ln w="12700">
                        <a:solidFill>
                          <a:schemeClr val="tx2">
                            <a:lumMod val="75000"/>
                          </a:schemeClr>
                        </a:solidFill>
                        <a:prstDash val="solid"/>
                      </a:ln>
                      <a:pattFill prst="dkUpDiag">
                        <a:fgClr>
                          <a:schemeClr val="tx2"/>
                        </a:fgClr>
                        <a:bgClr>
                          <a:schemeClr val="tx2">
                            <a:lumMod val="20000"/>
                            <a:lumOff val="80000"/>
                          </a:schemeClr>
                        </a:bgClr>
                      </a:pattFill>
                      <a:effectLst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𝐴</m:t>
                      </m:r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 ( </m:t>
                      </m:r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 , </m:t>
                      </m:r>
                      <m:f>
                        <m:fPr>
                          <m:ctrlP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b="1" i="1" smtClean="0">
                              <a:ln w="1270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prstDash val="solid"/>
                              </a:ln>
                              <a:pattFill prst="dkUpDiag">
                                <a:fgClr>
                                  <a:schemeClr val="tx2"/>
                                </a:fgClr>
                                <a:bgClr>
                                  <a:schemeClr val="tx2">
                                    <a:lumMod val="20000"/>
                                    <a:lumOff val="80000"/>
                                  </a:schemeClr>
                                </a:bgClr>
                              </a:pattFill>
                              <a:effectLst/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1" i="1" smtClean="0">
                          <a:ln w="12700">
                            <a:solidFill>
                              <a:schemeClr val="tx2">
                                <a:lumMod val="75000"/>
                              </a:schemeClr>
                            </a:solidFill>
                            <a:prstDash val="solid"/>
                          </a:ln>
                          <a:pattFill prst="dkUpDiag">
                            <a:fgClr>
                              <a:schemeClr val="tx2"/>
                            </a:fgClr>
                            <a:bgClr>
                              <a:schemeClr val="tx2">
                                <a:lumMod val="20000"/>
                                <a:lumOff val="80000"/>
                              </a:schemeClr>
                            </a:bgClr>
                          </a:pattFill>
                          <a:effectLst/>
                          <a:latin typeface="Cambria Math"/>
                        </a:rPr>
                        <m:t> )</m:t>
                      </m:r>
                    </m:oMath>
                  </a14:m>
                  <a:endParaRPr lang="en-US" b="1" dirty="0">
                    <a:ln w="12700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</a:ln>
                    <a:pattFill prst="dkUpDiag">
                      <a:fgClr>
                        <a:schemeClr val="tx2"/>
                      </a:fgClr>
                      <a:bgClr>
                        <a:schemeClr val="tx2">
                          <a:lumMod val="20000"/>
                          <a:lumOff val="80000"/>
                        </a:schemeClr>
                      </a:bgClr>
                    </a:pattFill>
                    <a:effectLst/>
                  </a:endParaRPr>
                </a:p>
              </p:txBody>
            </p:sp>
          </mc:Choice>
          <mc:Fallback xmlns="">
            <p:sp>
              <p:nvSpPr>
                <p:cNvPr id="10" name="TextBox 5">
                  <a:extLst>
                    <a:ext uri="{FF2B5EF4-FFF2-40B4-BE49-F238E27FC236}">
                      <a16:creationId xmlns:a16="http://schemas.microsoft.com/office/drawing/2014/main" id="{E0C81EEA-9A0E-4A52-9C47-07122AA0E40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0915" y="4087258"/>
                  <a:ext cx="3600400" cy="764953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9">
                  <a:extLst>
                    <a:ext uri="{FF2B5EF4-FFF2-40B4-BE49-F238E27FC236}">
                      <a16:creationId xmlns:a16="http://schemas.microsoft.com/office/drawing/2014/main" id="{C1C33904-6065-4747-84DF-AA6F89E5BEB9}"/>
                    </a:ext>
                  </a:extLst>
                </p:cNvPr>
                <p:cNvSpPr txBox="1"/>
                <p:nvPr/>
              </p:nvSpPr>
              <p:spPr>
                <a:xfrm>
                  <a:off x="2501997" y="4087258"/>
                  <a:ext cx="4015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ln w="127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prstDash val="solid"/>
                            </a:ln>
                            <a:pattFill prst="dkUpDiag">
                              <a:fgClr>
                                <a:schemeClr val="tx2"/>
                              </a:fgClr>
                              <a:bgClr>
                                <a:schemeClr val="tx2">
                                  <a:lumMod val="20000"/>
                                  <a:lumOff val="80000"/>
                                </a:schemeClr>
                              </a:bgClr>
                            </a:pattFill>
                            <a:effectLst/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US" b="1" dirty="0">
                    <a:ln w="12700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</a:ln>
                    <a:pattFill prst="dkUpDiag">
                      <a:fgClr>
                        <a:schemeClr val="tx2"/>
                      </a:fgClr>
                      <a:bgClr>
                        <a:schemeClr val="tx2">
                          <a:lumMod val="20000"/>
                          <a:lumOff val="80000"/>
                        </a:schemeClr>
                      </a:bgClr>
                    </a:pattFill>
                    <a:effectLst/>
                  </a:endParaRPr>
                </a:p>
              </p:txBody>
            </p:sp>
          </mc:Choice>
          <mc:Fallback xmlns="">
            <p:sp>
              <p:nvSpPr>
                <p:cNvPr id="21" name="TextBox 9">
                  <a:extLst>
                    <a:ext uri="{FF2B5EF4-FFF2-40B4-BE49-F238E27FC236}">
                      <a16:creationId xmlns:a16="http://schemas.microsoft.com/office/drawing/2014/main" id="{C1C33904-6065-4747-84DF-AA6F89E5BE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1997" y="4087258"/>
                  <a:ext cx="401584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0397872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 animBg="1"/>
      <p:bldP spid="17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>
            <a:extLst>
              <a:ext uri="{FF2B5EF4-FFF2-40B4-BE49-F238E27FC236}">
                <a16:creationId xmlns:a16="http://schemas.microsoft.com/office/drawing/2014/main" id="{B3630E44-4D8B-4B43-91C8-EDF2C8A568D7}"/>
              </a:ext>
            </a:extLst>
          </p:cNvPr>
          <p:cNvSpPr txBox="1"/>
          <p:nvPr/>
        </p:nvSpPr>
        <p:spPr>
          <a:xfrm>
            <a:off x="5698158" y="201182"/>
            <a:ext cx="3395870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KW" sz="2000" b="1" dirty="0">
                <a:solidFill>
                  <a:srgbClr val="C00000"/>
                </a:solidFill>
                <a:cs typeface="Mudir MT" pitchFamily="2" charset="-78"/>
              </a:rPr>
              <a:t>معادلة منحنى دالة ( الحصة الأولى ) </a:t>
            </a:r>
            <a:endParaRPr lang="en-US" sz="2000" b="1" dirty="0">
              <a:solidFill>
                <a:srgbClr val="C00000"/>
              </a:solidFill>
              <a:cs typeface="Mudir MT" pitchFamily="2" charset="-78"/>
            </a:endParaRPr>
          </a:p>
        </p:txBody>
      </p:sp>
      <p:sp>
        <p:nvSpPr>
          <p:cNvPr id="6" name="TextBox 24">
            <a:extLst>
              <a:ext uri="{FF2B5EF4-FFF2-40B4-BE49-F238E27FC236}">
                <a16:creationId xmlns:a16="http://schemas.microsoft.com/office/drawing/2014/main" id="{A6A69F37-FE46-4050-81EA-EEBA35EA5219}"/>
              </a:ext>
            </a:extLst>
          </p:cNvPr>
          <p:cNvSpPr txBox="1"/>
          <p:nvPr/>
        </p:nvSpPr>
        <p:spPr>
          <a:xfrm>
            <a:off x="2988785" y="217074"/>
            <a:ext cx="267235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K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كراسة التمارين  </a:t>
            </a:r>
            <a:r>
              <a:rPr lang="ar-B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صــــــ   </a:t>
            </a:r>
            <a:r>
              <a:rPr lang="ar-K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udir MT" pitchFamily="2" charset="-78"/>
              </a:rPr>
              <a:t>32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udir MT" pitchFamily="2" charset="-78"/>
            </a:endParaRP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55731185-7F18-4EE0-99D2-5CDAC9AED312}"/>
              </a:ext>
            </a:extLst>
          </p:cNvPr>
          <p:cNvGrpSpPr/>
          <p:nvPr/>
        </p:nvGrpSpPr>
        <p:grpSpPr>
          <a:xfrm>
            <a:off x="1793714" y="2156791"/>
            <a:ext cx="7486531" cy="2058532"/>
            <a:chOff x="1793714" y="2156791"/>
            <a:chExt cx="7486531" cy="2058532"/>
          </a:xfrm>
        </p:grpSpPr>
        <p:pic>
          <p:nvPicPr>
            <p:cNvPr id="4" name="Picture 3">
              <a:hlinkClick r:id="rId2" action="ppaction://hlinkfile"/>
              <a:extLst>
                <a:ext uri="{FF2B5EF4-FFF2-40B4-BE49-F238E27FC236}">
                  <a16:creationId xmlns:a16="http://schemas.microsoft.com/office/drawing/2014/main" id="{6C0AF08F-4A7F-431C-8BF1-6E5D50B4B7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3714" y="3548270"/>
              <a:ext cx="7486531" cy="6670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شريط: مائل لأسفل 20">
              <a:extLst>
                <a:ext uri="{FF2B5EF4-FFF2-40B4-BE49-F238E27FC236}">
                  <a16:creationId xmlns:a16="http://schemas.microsoft.com/office/drawing/2014/main" id="{951C17ED-B62F-4173-8BE3-97FF2F204817}"/>
                </a:ext>
              </a:extLst>
            </p:cNvPr>
            <p:cNvSpPr/>
            <p:nvPr/>
          </p:nvSpPr>
          <p:spPr>
            <a:xfrm>
              <a:off x="2535389" y="2156791"/>
              <a:ext cx="6003180" cy="1152939"/>
            </a:xfrm>
            <a:prstGeom prst="ribb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KW" sz="2800" b="1" dirty="0">
                  <a:solidFill>
                    <a:srgbClr val="002060"/>
                  </a:solidFill>
                  <a:cs typeface="AdvertisingExtraBold" pitchFamily="2" charset="-78"/>
                </a:rPr>
                <a:t>الواجب التاسع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395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1_واجهة">
  <a:themeElements>
    <a:clrScheme name="واجهة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203</TotalTime>
  <Words>469</Words>
  <Application>Microsoft Office PowerPoint</Application>
  <PresentationFormat>شاشة عريضة</PresentationFormat>
  <Paragraphs>107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10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10</vt:i4>
      </vt:variant>
    </vt:vector>
  </HeadingPairs>
  <TitlesOfParts>
    <vt:vector size="22" baseType="lpstr">
      <vt:lpstr>AdvertisingExtraBold</vt:lpstr>
      <vt:lpstr>Arial</vt:lpstr>
      <vt:lpstr>Calibri</vt:lpstr>
      <vt:lpstr>Cambria Math</vt:lpstr>
      <vt:lpstr>Century Gothic</vt:lpstr>
      <vt:lpstr>Monotype Corsiva</vt:lpstr>
      <vt:lpstr>Mudir MT</vt:lpstr>
      <vt:lpstr>Trebuchet MS</vt:lpstr>
      <vt:lpstr>Tw Cen MT</vt:lpstr>
      <vt:lpstr>Wingdings 3</vt:lpstr>
      <vt:lpstr>واجهة</vt:lpstr>
      <vt:lpstr>1_واجهة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محمد السيد عبدالعزيز محمود الحلاج</dc:creator>
  <cp:lastModifiedBy>محمد السيد عبدالعزيز محمود الحلاج</cp:lastModifiedBy>
  <cp:revision>19</cp:revision>
  <dcterms:created xsi:type="dcterms:W3CDTF">2020-08-27T14:13:33Z</dcterms:created>
  <dcterms:modified xsi:type="dcterms:W3CDTF">2026-02-28T18:19:08Z</dcterms:modified>
</cp:coreProperties>
</file>