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2" r:id="rId1"/>
  </p:sldMasterIdLst>
  <p:sldIdLst>
    <p:sldId id="264" r:id="rId2"/>
    <p:sldId id="1089" r:id="rId3"/>
    <p:sldId id="383" r:id="rId4"/>
    <p:sldId id="384" r:id="rId5"/>
    <p:sldId id="385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67996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2206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8982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98484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7051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488281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0768387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352932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0C26-178C-4C7F-864A-BC46C8BD482F}" type="datetime8">
              <a:rPr lang="ar-KW" smtClean="0"/>
              <a:t>18 آذار، 26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D0C88-FD47-4942-AB86-EF92671F335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364473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00C26-178C-4C7F-864A-BC46C8BD482F}" type="datetime8">
              <a:rPr lang="ar-KW" smtClean="0"/>
              <a:t>18 آذار، 26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D0C88-FD47-4942-AB86-EF92671F335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5127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61420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12489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82798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0694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748810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36106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447678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318424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8E979-2997-4F7C-B3B5-12F0E31D7F6B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576CEF-72A2-493D-BF92-45A2DFD38B91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270557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  <p:sldLayoutId id="2147483724" r:id="rId17"/>
    <p:sldLayoutId id="2147483689" r:id="rId18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3.png"/><Relationship Id="rId18" Type="http://schemas.openxmlformats.org/officeDocument/2006/relationships/image" Target="../media/image88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12" Type="http://schemas.openxmlformats.org/officeDocument/2006/relationships/image" Target="../media/image82.png"/><Relationship Id="rId17" Type="http://schemas.openxmlformats.org/officeDocument/2006/relationships/image" Target="../media/image87.png"/><Relationship Id="rId2" Type="http://schemas.openxmlformats.org/officeDocument/2006/relationships/image" Target="../media/image72.png"/><Relationship Id="rId16" Type="http://schemas.openxmlformats.org/officeDocument/2006/relationships/image" Target="../media/image8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75.png"/><Relationship Id="rId15" Type="http://schemas.openxmlformats.org/officeDocument/2006/relationships/image" Target="../media/image85.png"/><Relationship Id="rId10" Type="http://schemas.openxmlformats.org/officeDocument/2006/relationships/image" Target="../media/image80.png"/><Relationship Id="rId19" Type="http://schemas.openxmlformats.org/officeDocument/2006/relationships/image" Target="../media/image1.gif"/><Relationship Id="rId4" Type="http://schemas.openxmlformats.org/officeDocument/2006/relationships/image" Target="../media/image74.png"/><Relationship Id="rId9" Type="http://schemas.openxmlformats.org/officeDocument/2006/relationships/image" Target="../media/image79.png"/><Relationship Id="rId14" Type="http://schemas.openxmlformats.org/officeDocument/2006/relationships/image" Target="../media/image8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18" Type="http://schemas.openxmlformats.org/officeDocument/2006/relationships/image" Target="../media/image6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" Type="http://schemas.openxmlformats.org/officeDocument/2006/relationships/image" Target="../media/image25.png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19" Type="http://schemas.openxmlformats.org/officeDocument/2006/relationships/image" Target="../media/image41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WordArt 3">
            <a:extLst>
              <a:ext uri="{FF2B5EF4-FFF2-40B4-BE49-F238E27FC236}">
                <a16:creationId xmlns:a16="http://schemas.microsoft.com/office/drawing/2014/main" id="{75CCDCB1-47D1-49E1-A0F4-08E7B9D6410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33605">
            <a:off x="4540809" y="1179568"/>
            <a:ext cx="3379898" cy="1471894"/>
          </a:xfrm>
          <a:prstGeom prst="rect">
            <a:avLst/>
          </a:prstGeom>
        </p:spPr>
        <p:txBody>
          <a:bodyPr wrap="none" numCol="1" fromWordArt="1">
            <a:prstTxWarp prst="textInflateTop">
              <a:avLst>
                <a:gd name="adj" fmla="val 31917"/>
              </a:avLst>
            </a:prstTxWarp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onotype Corsiva" panose="03010101010201010101" pitchFamily="66" charset="0"/>
                <a:ea typeface="+mn-ea"/>
                <a:cs typeface="ALAWI-3-8" pitchFamily="2" charset="-78"/>
              </a:rPr>
              <a:t>(7 – 4 )</a:t>
            </a:r>
            <a:endParaRPr kumimoji="0" lang="ar-KW" sz="3600" b="1" i="0" u="none" strike="noStrike" kern="10" cap="none" spc="0" normalizeH="0" baseline="0" noProof="0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chemeClr val="accent2">
                  <a:lumMod val="50000"/>
                </a:schemeClr>
              </a:solidFill>
              <a:effectLst>
                <a:prstShdw prst="shdw13" dist="53882" dir="13500000">
                  <a:srgbClr val="875B0D">
                    <a:alpha val="50000"/>
                  </a:srgbClr>
                </a:prstShdw>
              </a:effectLst>
              <a:uLnTx/>
              <a:uFillTx/>
              <a:latin typeface="Monotype Corsiva" panose="03010101010201010101" pitchFamily="66" charset="0"/>
              <a:ea typeface="+mn-ea"/>
              <a:cs typeface="ALAWI-3-8" pitchFamily="2" charset="-78"/>
            </a:endParaRPr>
          </a:p>
        </p:txBody>
      </p:sp>
      <p:grpSp>
        <p:nvGrpSpPr>
          <p:cNvPr id="27" name="Group 4">
            <a:extLst>
              <a:ext uri="{FF2B5EF4-FFF2-40B4-BE49-F238E27FC236}">
                <a16:creationId xmlns:a16="http://schemas.microsoft.com/office/drawing/2014/main" id="{3F63F14A-51B1-492C-B119-791DDF03BB0C}"/>
              </a:ext>
            </a:extLst>
          </p:cNvPr>
          <p:cNvGrpSpPr>
            <a:grpSpLocks/>
          </p:cNvGrpSpPr>
          <p:nvPr/>
        </p:nvGrpSpPr>
        <p:grpSpPr bwMode="auto">
          <a:xfrm>
            <a:off x="66261" y="15227"/>
            <a:ext cx="12059477" cy="6858000"/>
            <a:chOff x="0" y="0"/>
            <a:chExt cx="5760" cy="4320"/>
          </a:xfrm>
        </p:grpSpPr>
        <p:pic>
          <p:nvPicPr>
            <p:cNvPr id="23" name="Picture 5" descr="barrepointsrougesc&amp;e">
              <a:extLst>
                <a:ext uri="{FF2B5EF4-FFF2-40B4-BE49-F238E27FC236}">
                  <a16:creationId xmlns:a16="http://schemas.microsoft.com/office/drawing/2014/main" id="{D588EE2A-1C94-4954-9861-0691B81B2C5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6" descr="barrepointsrougesc&amp;e">
              <a:extLst>
                <a:ext uri="{FF2B5EF4-FFF2-40B4-BE49-F238E27FC236}">
                  <a16:creationId xmlns:a16="http://schemas.microsoft.com/office/drawing/2014/main" id="{C94E3F54-B8C6-4CD5-B2E5-40DC825BA56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7" descr="barrepointsrougesc&amp;e">
              <a:extLst>
                <a:ext uri="{FF2B5EF4-FFF2-40B4-BE49-F238E27FC236}">
                  <a16:creationId xmlns:a16="http://schemas.microsoft.com/office/drawing/2014/main" id="{A3CE8E7D-54B1-40C8-9562-4E971014C76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8" descr="barrepointsrougesc&amp;e">
              <a:extLst>
                <a:ext uri="{FF2B5EF4-FFF2-40B4-BE49-F238E27FC236}">
                  <a16:creationId xmlns:a16="http://schemas.microsoft.com/office/drawing/2014/main" id="{185C88B3-9AF3-4033-AE62-7C081C3DC74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" name="Group 4">
            <a:extLst>
              <a:ext uri="{FF2B5EF4-FFF2-40B4-BE49-F238E27FC236}">
                <a16:creationId xmlns:a16="http://schemas.microsoft.com/office/drawing/2014/main" id="{A76BC95D-2924-412A-8DC9-2253823F56D8}"/>
              </a:ext>
            </a:extLst>
          </p:cNvPr>
          <p:cNvGrpSpPr>
            <a:grpSpLocks/>
          </p:cNvGrpSpPr>
          <p:nvPr/>
        </p:nvGrpSpPr>
        <p:grpSpPr bwMode="auto">
          <a:xfrm rot="20601390">
            <a:off x="3276125" y="1157735"/>
            <a:ext cx="6663552" cy="3743135"/>
            <a:chOff x="0" y="0"/>
            <a:chExt cx="5760" cy="4320"/>
          </a:xfrm>
        </p:grpSpPr>
        <p:pic>
          <p:nvPicPr>
            <p:cNvPr id="29" name="Picture 5" descr="barrepointsrougesc&amp;e">
              <a:extLst>
                <a:ext uri="{FF2B5EF4-FFF2-40B4-BE49-F238E27FC236}">
                  <a16:creationId xmlns:a16="http://schemas.microsoft.com/office/drawing/2014/main" id="{765D0718-4321-4E53-B85D-E0B13E1CDAC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6" descr="barrepointsrougesc&amp;e">
              <a:extLst>
                <a:ext uri="{FF2B5EF4-FFF2-40B4-BE49-F238E27FC236}">
                  <a16:creationId xmlns:a16="http://schemas.microsoft.com/office/drawing/2014/main" id="{760BFC97-31E2-4178-B40F-BD9DE45B3FA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7" descr="barrepointsrougesc&amp;e">
              <a:extLst>
                <a:ext uri="{FF2B5EF4-FFF2-40B4-BE49-F238E27FC236}">
                  <a16:creationId xmlns:a16="http://schemas.microsoft.com/office/drawing/2014/main" id="{0AB9C72C-90F9-4CD6-94E9-99AC700D59A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" descr="barrepointsrougesc&amp;e">
              <a:extLst>
                <a:ext uri="{FF2B5EF4-FFF2-40B4-BE49-F238E27FC236}">
                  <a16:creationId xmlns:a16="http://schemas.microsoft.com/office/drawing/2014/main" id="{7C0DE0AC-DC1A-4DA7-8ECD-92401105E9A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F6853795-084A-4086-ADDC-78ED087A62EE}"/>
              </a:ext>
            </a:extLst>
          </p:cNvPr>
          <p:cNvSpPr/>
          <p:nvPr/>
        </p:nvSpPr>
        <p:spPr>
          <a:xfrm rot="20634193">
            <a:off x="3686209" y="2805240"/>
            <a:ext cx="6039663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6600" b="1" i="0" u="none" strike="noStrike" kern="1200" cap="none" spc="50" normalizeH="0" baseline="0" noProof="0" dirty="0">
                <a:ln w="1143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PT Bold Broken" pitchFamily="2" charset="-78"/>
              </a:rPr>
              <a:t>الاختلاف المركزي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13B2D820-8815-44FA-9A51-BE0930EFC209}"/>
              </a:ext>
            </a:extLst>
          </p:cNvPr>
          <p:cNvSpPr/>
          <p:nvPr/>
        </p:nvSpPr>
        <p:spPr>
          <a:xfrm>
            <a:off x="534364" y="4126214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الحصة </a:t>
            </a:r>
            <a:r>
              <a:rPr kumimoji="0" lang="ar-KW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غير المتزامنة 12 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D61F4E5-2128-4E7E-810F-359A3C180CE7}"/>
              </a:ext>
            </a:extLst>
          </p:cNvPr>
          <p:cNvSpPr/>
          <p:nvPr/>
        </p:nvSpPr>
        <p:spPr>
          <a:xfrm>
            <a:off x="554972" y="5378682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التاريخ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2021/5/19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BAEF9E5-25B5-486E-BB7D-C10E94618A6E}"/>
              </a:ext>
            </a:extLst>
          </p:cNvPr>
          <p:cNvSpPr/>
          <p:nvPr/>
        </p:nvSpPr>
        <p:spPr>
          <a:xfrm>
            <a:off x="528411" y="2869789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الأسبوع 12  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DBB8615-C8F2-4842-B735-B29817A2C1C5}"/>
              </a:ext>
            </a:extLst>
          </p:cNvPr>
          <p:cNvSpPr/>
          <p:nvPr/>
        </p:nvSpPr>
        <p:spPr>
          <a:xfrm rot="20415484">
            <a:off x="1121770" y="704462"/>
            <a:ext cx="3436883" cy="1302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Fanan" pitchFamily="2" charset="-78"/>
              </a:rPr>
              <a:t>الوحدة السابعة  </a:t>
            </a:r>
          </a:p>
        </p:txBody>
      </p:sp>
      <p:pic>
        <p:nvPicPr>
          <p:cNvPr id="28" name="Picture 13" descr="kuwait">
            <a:extLst>
              <a:ext uri="{FF2B5EF4-FFF2-40B4-BE49-F238E27FC236}">
                <a16:creationId xmlns:a16="http://schemas.microsoft.com/office/drawing/2014/main" id="{489DBA78-C144-411E-AFAC-98AC891613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5676"/>
            <a:ext cx="1601787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1" descr="شعار الكويت 2">
            <a:extLst>
              <a:ext uri="{FF2B5EF4-FFF2-40B4-BE49-F238E27FC236}">
                <a16:creationId xmlns:a16="http://schemas.microsoft.com/office/drawing/2014/main" id="{C19CB09A-6A0A-4AC8-8706-673207499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40559" y="235734"/>
            <a:ext cx="1006219" cy="1157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263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18" grpId="0" animBg="1"/>
      <p:bldP spid="19" grpId="0" animBg="1"/>
      <p:bldP spid="20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3">
            <a:extLst>
              <a:ext uri="{FF2B5EF4-FFF2-40B4-BE49-F238E27FC236}">
                <a16:creationId xmlns:a16="http://schemas.microsoft.com/office/drawing/2014/main" id="{F10F0077-AAAE-4928-A9B8-95AB9F1D0DF4}"/>
              </a:ext>
            </a:extLst>
          </p:cNvPr>
          <p:cNvSpPr/>
          <p:nvPr/>
        </p:nvSpPr>
        <p:spPr>
          <a:xfrm>
            <a:off x="6318525" y="474326"/>
            <a:ext cx="3036409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000" b="1" i="0" u="none" strike="noStrike" kern="0" cap="none" spc="0" normalizeH="0" baseline="0" noProof="0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الأهداف السلوكية</a:t>
            </a:r>
            <a:endParaRPr kumimoji="0" lang="en-US" sz="4000" b="1" i="0" u="none" strike="noStrike" kern="0" cap="none" spc="0" normalizeH="0" baseline="0" noProof="0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375813E-E827-4DB2-8F8B-6F409B264BFD}"/>
              </a:ext>
            </a:extLst>
          </p:cNvPr>
          <p:cNvSpPr txBox="1"/>
          <p:nvPr/>
        </p:nvSpPr>
        <p:spPr>
          <a:xfrm>
            <a:off x="2207172" y="1376855"/>
            <a:ext cx="71477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أتوقع في نهاية الحصة أن يكون الطالب قادراً على أن </a:t>
            </a:r>
          </a:p>
        </p:txBody>
      </p:sp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590D8921-2FC3-4860-8C9A-06C50BC0A27F}"/>
              </a:ext>
            </a:extLst>
          </p:cNvPr>
          <p:cNvSpPr txBox="1">
            <a:spLocks/>
          </p:cNvSpPr>
          <p:nvPr/>
        </p:nvSpPr>
        <p:spPr>
          <a:xfrm>
            <a:off x="1839309" y="2515132"/>
            <a:ext cx="7147762" cy="2088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1) يتعرف القطع المخروطي  .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2) يتعرف الاختلاف المركزي للقطع المخروطي .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3) يحل تمارين على الاختلاف المركزي . 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2800" b="1" i="0" u="none" strike="noStrike" kern="1200" cap="all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674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TextBox 330"/>
          <p:cNvSpPr txBox="1"/>
          <p:nvPr/>
        </p:nvSpPr>
        <p:spPr>
          <a:xfrm>
            <a:off x="6379437" y="2131375"/>
            <a:ext cx="2096320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GA Rasheeq Bold" pitchFamily="2" charset="-78"/>
              </a:rPr>
              <a:t>قطع زائد معادلته: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2" name="Rectangle 331"/>
              <p:cNvSpPr/>
              <p:nvPr/>
            </p:nvSpPr>
            <p:spPr>
              <a:xfrm>
                <a:off x="4501638" y="1885070"/>
                <a:ext cx="2145523" cy="9195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  <a:sym typeface="Zawawi"/>
                        </a:rPr>
                        <m:t> </m:t>
                      </m:r>
                      <m:f>
                        <m:f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GA Rasheeq Bold" pitchFamily="2" charset="-78"/>
                              <a:sym typeface="Zawawi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AGA Rasheeq Bold" pitchFamily="2" charset="-78"/>
                                  <a:sym typeface="Zawawi"/>
                                </a:rPr>
                              </m:ctrlPr>
                            </m:sSupPr>
                            <m:e>
                              <m: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AGA Rasheeq Bold" pitchFamily="2" charset="-78"/>
                                  <a:sym typeface="Zawawi"/>
                                </a:rPr>
                                <m:t>𝑦</m:t>
                              </m:r>
                            </m:e>
                            <m:sup>
                              <m: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AGA Rasheeq Bold" pitchFamily="2" charset="-78"/>
                                  <a:sym typeface="Zawawi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AGA Rasheeq Bold" pitchFamily="2" charset="-78"/>
                                  <a:sym typeface="Zawawi"/>
                                </a:rPr>
                              </m:ctrlPr>
                            </m:sSupPr>
                            <m:e>
                              <m: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AGA Rasheeq Bold" pitchFamily="2" charset="-78"/>
                                  <a:sym typeface="Zawawi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AGA Rasheeq Bold" pitchFamily="2" charset="-78"/>
                                  <a:sym typeface="Zawawi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−</m:t>
                      </m:r>
                      <m:f>
                        <m:f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GA Rasheeq Bold" pitchFamily="2" charset="-78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AGA Rasheeq Bold" pitchFamily="2" charset="-78"/>
                                </a:rPr>
                              </m:ctrlPr>
                            </m:sSupPr>
                            <m:e>
                              <m: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AGA Rasheeq Bold" pitchFamily="2" charset="-78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AGA Rasheeq Bold" pitchFamily="2" charset="-78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AGA Rasheeq Bold" pitchFamily="2" charset="-78"/>
                                </a:rPr>
                              </m:ctrlPr>
                            </m:sSupPr>
                            <m:e>
                              <m: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AGA Rasheeq Bold" pitchFamily="2" charset="-78"/>
                                </a:rPr>
                                <m:t>𝑏</m:t>
                              </m:r>
                            </m:e>
                            <m:sup>
                              <m: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AGA Rasheeq Bold" pitchFamily="2" charset="-78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=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1</m:t>
                      </m:r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2" name="Rectangle 3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638" y="1885070"/>
                <a:ext cx="2145523" cy="9195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3" name="TextBox 332"/>
          <p:cNvSpPr txBox="1"/>
          <p:nvPr/>
        </p:nvSpPr>
        <p:spPr>
          <a:xfrm>
            <a:off x="6008314" y="2713093"/>
            <a:ext cx="2515698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GA Rasheeq Bold" pitchFamily="2" charset="-78"/>
              </a:rPr>
              <a:t>بالمقارنة يكون: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5" name="Rectangle 334"/>
              <p:cNvSpPr/>
              <p:nvPr/>
            </p:nvSpPr>
            <p:spPr>
              <a:xfrm>
                <a:off x="434448" y="2760813"/>
                <a:ext cx="144016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</m:e>
                        <m:sup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25</m:t>
                      </m:r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5" name="Rectangle 3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448" y="2760813"/>
                <a:ext cx="144016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6" name="Rectangle 335"/>
              <p:cNvSpPr/>
              <p:nvPr/>
            </p:nvSpPr>
            <p:spPr>
              <a:xfrm>
                <a:off x="2603593" y="2752598"/>
                <a:ext cx="104816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𝑎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5</m:t>
                      </m:r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6" name="Rectangle 3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593" y="2752598"/>
                <a:ext cx="1048160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7" name="Rectangle 336"/>
              <p:cNvSpPr/>
              <p:nvPr/>
            </p:nvSpPr>
            <p:spPr>
              <a:xfrm>
                <a:off x="1891893" y="2791591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⇒</m:t>
                      </m:r>
                    </m:oMath>
                  </m:oMathPara>
                </a14:m>
                <a:endParaRPr kumimoji="0" lang="ar-KW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7" name="Rectangle 3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1893" y="2791591"/>
                <a:ext cx="535724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8" name="Rectangle 337"/>
              <p:cNvSpPr/>
              <p:nvPr/>
            </p:nvSpPr>
            <p:spPr>
              <a:xfrm>
                <a:off x="434448" y="3405561"/>
                <a:ext cx="144016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𝑏</m:t>
                          </m:r>
                        </m:e>
                        <m:sup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24</m:t>
                      </m:r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8" name="Rectangle 3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448" y="3405561"/>
                <a:ext cx="1440160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9" name="Rectangle 338"/>
              <p:cNvSpPr/>
              <p:nvPr/>
            </p:nvSpPr>
            <p:spPr>
              <a:xfrm>
                <a:off x="2580582" y="3405561"/>
                <a:ext cx="1422528" cy="5395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𝑏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radPr>
                        <m:deg/>
                        <m:e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6</m:t>
                          </m:r>
                        </m:e>
                      </m:rad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9" name="Rectangle 3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0582" y="3405561"/>
                <a:ext cx="1422528" cy="53957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0" name="Rectangle 339"/>
              <p:cNvSpPr/>
              <p:nvPr/>
            </p:nvSpPr>
            <p:spPr>
              <a:xfrm>
                <a:off x="1868883" y="3462938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⇒</m:t>
                      </m:r>
                    </m:oMath>
                  </m:oMathPara>
                </a14:m>
                <a:endParaRPr kumimoji="0" lang="ar-KW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0" name="Rectangle 3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8883" y="3462938"/>
                <a:ext cx="535724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1" name="Rectangle 340"/>
              <p:cNvSpPr/>
              <p:nvPr/>
            </p:nvSpPr>
            <p:spPr>
              <a:xfrm>
                <a:off x="390026" y="4016560"/>
                <a:ext cx="2213568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𝑐</m:t>
                          </m:r>
                        </m:e>
                        <m:sup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  <m:sSup>
                        <m:sSup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</m:e>
                        <m:sup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+</m:t>
                      </m:r>
                      <m:sSup>
                        <m:sSup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𝑏</m:t>
                          </m:r>
                        </m:e>
                        <m:sup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1" name="Rectangle 3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026" y="4016560"/>
                <a:ext cx="2213568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2" name="Rectangle 341"/>
              <p:cNvSpPr/>
              <p:nvPr/>
            </p:nvSpPr>
            <p:spPr>
              <a:xfrm>
                <a:off x="434448" y="4604237"/>
                <a:ext cx="288032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𝑐</m:t>
                          </m:r>
                        </m:e>
                        <m:sup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25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+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24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49</m:t>
                      </m:r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2" name="Rectangle 3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448" y="4604237"/>
                <a:ext cx="2880320" cy="49244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3" name="Rectangle 342"/>
              <p:cNvSpPr/>
              <p:nvPr/>
            </p:nvSpPr>
            <p:spPr>
              <a:xfrm>
                <a:off x="3939204" y="4604817"/>
                <a:ext cx="1535804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𝑐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7</m:t>
                      </m:r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3" name="Rectangle 3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9204" y="4604817"/>
                <a:ext cx="1535804" cy="4924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4" name="Rectangle 343"/>
              <p:cNvSpPr/>
              <p:nvPr/>
            </p:nvSpPr>
            <p:spPr>
              <a:xfrm>
                <a:off x="3355108" y="4619625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⇒</m:t>
                      </m:r>
                    </m:oMath>
                  </m:oMathPara>
                </a14:m>
                <a:endParaRPr kumimoji="0" lang="ar-KW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4" name="Rectangle 3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5108" y="4619625"/>
                <a:ext cx="535724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5" name="TextBox 344"/>
          <p:cNvSpPr txBox="1"/>
          <p:nvPr/>
        </p:nvSpPr>
        <p:spPr>
          <a:xfrm>
            <a:off x="5817346" y="5061873"/>
            <a:ext cx="2681999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GA Rasheeq Bold" pitchFamily="2" charset="-78"/>
              </a:rPr>
              <a:t>الاختلاف المركزي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6" name="Rectangle 345"/>
              <p:cNvSpPr/>
              <p:nvPr/>
            </p:nvSpPr>
            <p:spPr>
              <a:xfrm>
                <a:off x="2234647" y="5601316"/>
                <a:ext cx="1555490" cy="777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  <a:sym typeface="Zawawi"/>
                        </a:rPr>
                        <m:t>   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  <a:sym typeface="Zawawi"/>
                        </a:rPr>
                        <m:t>𝑒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=</m:t>
                      </m:r>
                      <m:f>
                        <m:f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AGA Rasheeq Bold" pitchFamily="2" charset="-78"/>
                            </a:rPr>
                            <m:t>𝑐</m:t>
                          </m:r>
                        </m:num>
                        <m:den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AGA Rasheeq Bold" pitchFamily="2" charset="-78"/>
                            </a:rPr>
                            <m:t>𝑎</m:t>
                          </m:r>
                        </m:den>
                      </m:f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 </m:t>
                      </m:r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6" name="Rectangle 3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4647" y="5601316"/>
                <a:ext cx="1555490" cy="77745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7" name="Rectangle 346"/>
              <p:cNvSpPr/>
              <p:nvPr/>
            </p:nvSpPr>
            <p:spPr>
              <a:xfrm>
                <a:off x="4077446" y="5759211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+mn-cs"/>
                        </a:rPr>
                        <m:t>⇒</m:t>
                      </m:r>
                    </m:oMath>
                  </m:oMathPara>
                </a14:m>
                <a:endParaRPr kumimoji="0" lang="ar-KW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7" name="Rectangle 3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7446" y="5759211"/>
                <a:ext cx="535724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8" name="Rectangle 347"/>
              <p:cNvSpPr/>
              <p:nvPr/>
            </p:nvSpPr>
            <p:spPr>
              <a:xfrm>
                <a:off x="4898944" y="5529307"/>
                <a:ext cx="1498872" cy="8415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AGA Rasheeq Bold" pitchFamily="2" charset="-78"/>
                          <a:sym typeface="Zawawi"/>
                        </a:rPr>
                        <m:t>∴  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  <a:sym typeface="Zawawi"/>
                        </a:rPr>
                        <m:t>𝑒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=</m:t>
                      </m:r>
                      <m:f>
                        <m:f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AGA Rasheeq Bold" pitchFamily="2" charset="-78"/>
                            </a:rPr>
                            <m:t>7</m:t>
                          </m:r>
                        </m:num>
                        <m:den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AGA Rasheeq Bold" pitchFamily="2" charset="-78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8" name="Rectangle 3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8944" y="5529307"/>
                <a:ext cx="1498872" cy="84151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1050284" y="996935"/>
                <a:ext cx="3106620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24</m:t>
                      </m:r>
                      <m:sSup>
                        <m:sSup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GA Rasheeq Bold" pitchFamily="2" charset="-78"/>
                            </a:rPr>
                          </m:ctrlPr>
                        </m:sSupPr>
                        <m:e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AGA Rasheeq Bold" pitchFamily="2" charset="-78"/>
                            </a:rPr>
                            <m:t>𝑦</m:t>
                          </m:r>
                        </m:e>
                        <m:sup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AGA Rasheeq Bold" pitchFamily="2" charset="-78"/>
                            </a:rPr>
                            <m:t>2</m:t>
                          </m:r>
                        </m:sup>
                      </m:sSup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=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600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+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25</m:t>
                      </m:r>
                      <m:sSup>
                        <m:sSup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GA Rasheeq Bold" pitchFamily="2" charset="-78"/>
                            </a:rPr>
                          </m:ctrlPr>
                        </m:sSupPr>
                        <m:e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AGA Rasheeq Bold" pitchFamily="2" charset="-78"/>
                            </a:rPr>
                            <m:t>𝑥</m:t>
                          </m:r>
                        </m:e>
                        <m:sup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AGA Rasheeq Bold" pitchFamily="2" charset="-78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284" y="996935"/>
                <a:ext cx="3106620" cy="49244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/>
              <p:cNvSpPr/>
              <p:nvPr/>
            </p:nvSpPr>
            <p:spPr>
              <a:xfrm>
                <a:off x="1045022" y="1434303"/>
                <a:ext cx="2145523" cy="9195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  <a:sym typeface="Zawawi"/>
                        </a:rPr>
                        <m:t> </m:t>
                      </m:r>
                      <m:f>
                        <m:f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GA Rasheeq Bold" pitchFamily="2" charset="-78"/>
                              <a:sym typeface="Zawawi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AGA Rasheeq Bold" pitchFamily="2" charset="-78"/>
                                  <a:sym typeface="Zawawi"/>
                                </a:rPr>
                              </m:ctrlPr>
                            </m:sSupPr>
                            <m:e>
                              <m: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AGA Rasheeq Bold" pitchFamily="2" charset="-78"/>
                                  <a:sym typeface="Zawawi"/>
                                </a:rPr>
                                <m:t>𝑦</m:t>
                              </m:r>
                            </m:e>
                            <m:sup>
                              <m: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AGA Rasheeq Bold" pitchFamily="2" charset="-78"/>
                                  <a:sym typeface="Zawawi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AGA Rasheeq Bold" pitchFamily="2" charset="-78"/>
                              <a:sym typeface="Zawawi"/>
                            </a:rPr>
                            <m:t>25</m:t>
                          </m:r>
                        </m:den>
                      </m:f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−</m:t>
                      </m:r>
                      <m:f>
                        <m:fPr>
                          <m:ctrlP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GA Rasheeq Bold" pitchFamily="2" charset="-78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AGA Rasheeq Bold" pitchFamily="2" charset="-78"/>
                                </a:rPr>
                              </m:ctrlPr>
                            </m:sSupPr>
                            <m:e>
                              <m: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AGA Rasheeq Bold" pitchFamily="2" charset="-78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0" lang="en-US" sz="26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AGA Rasheeq Bold" pitchFamily="2" charset="-78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kumimoji="0" lang="en-US" sz="2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AGA Rasheeq Bold" pitchFamily="2" charset="-78"/>
                            </a:rPr>
                            <m:t>24</m:t>
                          </m:r>
                        </m:den>
                      </m:f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=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GA Rasheeq Bold" pitchFamily="2" charset="-78"/>
                        </a:rPr>
                        <m:t>1</m:t>
                      </m:r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9" name="Rectangle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022" y="1434303"/>
                <a:ext cx="2145523" cy="91954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Box 140"/>
          <p:cNvSpPr txBox="1"/>
          <p:nvPr/>
        </p:nvSpPr>
        <p:spPr>
          <a:xfrm>
            <a:off x="614377" y="529988"/>
            <a:ext cx="6551798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أوجد الاختلاف المركزي لكل قطع مما يلي حيث معادلته:</a:t>
            </a:r>
          </a:p>
        </p:txBody>
      </p:sp>
      <p:sp>
        <p:nvSpPr>
          <p:cNvPr id="82" name="مربع نص 81"/>
          <p:cNvSpPr txBox="1"/>
          <p:nvPr/>
        </p:nvSpPr>
        <p:spPr>
          <a:xfrm>
            <a:off x="6859560" y="252336"/>
            <a:ext cx="1980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0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حاول أن تحل  </a:t>
            </a:r>
            <a:r>
              <a:rPr kumimoji="0" lang="en-US" sz="20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(2)</a:t>
            </a:r>
            <a:r>
              <a:rPr kumimoji="0" lang="ar-KW" sz="20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endParaRPr kumimoji="0" lang="en-GB" sz="20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مربع نص 82"/>
          <p:cNvSpPr txBox="1"/>
          <p:nvPr/>
        </p:nvSpPr>
        <p:spPr>
          <a:xfrm>
            <a:off x="120841" y="289930"/>
            <a:ext cx="1282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صـ 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131</a:t>
            </a:r>
            <a:r>
              <a:rPr kumimoji="0" lang="ar-KW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154"/>
              <p:cNvSpPr/>
              <p:nvPr/>
            </p:nvSpPr>
            <p:spPr>
              <a:xfrm>
                <a:off x="333266" y="996934"/>
                <a:ext cx="717018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(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𝑏</m:t>
                      </m:r>
                      <m:r>
                        <a:rPr kumimoji="0" lang="en-US" sz="2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)</m:t>
                      </m:r>
                    </m:oMath>
                  </m:oMathPara>
                </a14:m>
                <a:endParaRPr kumimoji="0" lang="ar-KW" sz="26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4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266" y="996934"/>
                <a:ext cx="717018" cy="49244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>
          <a:xfrm>
            <a:off x="6961559" y="6125445"/>
            <a:ext cx="683339" cy="365125"/>
          </a:xfrm>
        </p:spPr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FCE933-52D8-46BD-A15E-F1428D1C73F5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مستطيل مستدير الزوايا 4">
            <a:extLst>
              <a:ext uri="{FF2B5EF4-FFF2-40B4-BE49-F238E27FC236}">
                <a16:creationId xmlns:a16="http://schemas.microsoft.com/office/drawing/2014/main" id="{572402EA-D36B-4258-8CE9-8AB97E78DBB1}"/>
              </a:ext>
            </a:extLst>
          </p:cNvPr>
          <p:cNvSpPr/>
          <p:nvPr/>
        </p:nvSpPr>
        <p:spPr>
          <a:xfrm>
            <a:off x="7514896" y="1692845"/>
            <a:ext cx="669700" cy="2833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الحل: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28" name="Group 4">
            <a:extLst>
              <a:ext uri="{FF2B5EF4-FFF2-40B4-BE49-F238E27FC236}">
                <a16:creationId xmlns:a16="http://schemas.microsoft.com/office/drawing/2014/main" id="{11F82EC2-AB6C-42A8-906E-408C3C5885B6}"/>
              </a:ext>
            </a:extLst>
          </p:cNvPr>
          <p:cNvGrpSpPr>
            <a:grpSpLocks/>
          </p:cNvGrpSpPr>
          <p:nvPr/>
        </p:nvGrpSpPr>
        <p:grpSpPr bwMode="auto">
          <a:xfrm>
            <a:off x="38100" y="0"/>
            <a:ext cx="9072000" cy="6804000"/>
            <a:chOff x="0" y="0"/>
            <a:chExt cx="5760" cy="4320"/>
          </a:xfrm>
        </p:grpSpPr>
        <p:pic>
          <p:nvPicPr>
            <p:cNvPr id="29" name="Picture 5" descr="barrepointsrougesc&amp;e">
              <a:extLst>
                <a:ext uri="{FF2B5EF4-FFF2-40B4-BE49-F238E27FC236}">
                  <a16:creationId xmlns:a16="http://schemas.microsoft.com/office/drawing/2014/main" id="{5C76E0CE-FEE7-4323-B83E-6A8441BF785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6" descr="barrepointsrougesc&amp;e">
              <a:extLst>
                <a:ext uri="{FF2B5EF4-FFF2-40B4-BE49-F238E27FC236}">
                  <a16:creationId xmlns:a16="http://schemas.microsoft.com/office/drawing/2014/main" id="{AACB46FF-9D16-48EC-8BF5-C898C7CA95F8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7" descr="barrepointsrougesc&amp;e">
              <a:extLst>
                <a:ext uri="{FF2B5EF4-FFF2-40B4-BE49-F238E27FC236}">
                  <a16:creationId xmlns:a16="http://schemas.microsoft.com/office/drawing/2014/main" id="{9159C262-4E1F-47F4-A916-FEDF70BA9E1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8" descr="barrepointsrougesc&amp;e">
              <a:extLst>
                <a:ext uri="{FF2B5EF4-FFF2-40B4-BE49-F238E27FC236}">
                  <a16:creationId xmlns:a16="http://schemas.microsoft.com/office/drawing/2014/main" id="{463A97F9-B7A1-41FF-A4F3-95EFD37075E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715910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" grpId="0"/>
      <p:bldP spid="332" grpId="0" animBg="1"/>
      <p:bldP spid="333" grpId="0"/>
      <p:bldP spid="335" grpId="0" animBg="1"/>
      <p:bldP spid="336" grpId="0" animBg="1"/>
      <p:bldP spid="337" grpId="0" animBg="1"/>
      <p:bldP spid="338" grpId="0" animBg="1"/>
      <p:bldP spid="339" grpId="0" animBg="1"/>
      <p:bldP spid="340" grpId="0" animBg="1"/>
      <p:bldP spid="341" grpId="0" animBg="1"/>
      <p:bldP spid="342" grpId="0" animBg="1"/>
      <p:bldP spid="343" grpId="0" animBg="1"/>
      <p:bldP spid="344" grpId="0" animBg="1"/>
      <p:bldP spid="345" grpId="0"/>
      <p:bldP spid="346" grpId="0" animBg="1"/>
      <p:bldP spid="347" grpId="0" animBg="1"/>
      <p:bldP spid="348" grpId="0" animBg="1"/>
      <p:bldP spid="49" grpId="0"/>
      <p:bldP spid="79" grpId="0" animBg="1"/>
      <p:bldP spid="80" grpId="0"/>
      <p:bldP spid="82" grpId="0"/>
      <p:bldP spid="84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40"/>
          <p:cNvSpPr txBox="1"/>
          <p:nvPr/>
        </p:nvSpPr>
        <p:spPr>
          <a:xfrm>
            <a:off x="2165100" y="728398"/>
            <a:ext cx="6874059" cy="8925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srgbClr val="C00000"/>
                </a:solidFill>
                <a:latin typeface="Calibri"/>
                <a:cs typeface="AGA Rasheeq Bold" pitchFamily="2" charset="-78"/>
              </a:rPr>
              <a:t>أوجد طول المحور الأكبر للقطع الناقص الذي اختلافه المركزي</a:t>
            </a:r>
            <a:r>
              <a:rPr lang="en-US" sz="2600" dirty="0">
                <a:solidFill>
                  <a:srgbClr val="C00000"/>
                </a:solidFill>
                <a:latin typeface="Calibri"/>
                <a:cs typeface="AGA Rasheeq Bold" pitchFamily="2" charset="-78"/>
              </a:rPr>
              <a:t>             </a:t>
            </a:r>
            <a:r>
              <a:rPr lang="ar-KW" sz="2600" dirty="0">
                <a:solidFill>
                  <a:srgbClr val="C00000"/>
                </a:solidFill>
                <a:latin typeface="Calibri"/>
                <a:cs typeface="AGA Rasheeq Bold" pitchFamily="2" charset="-78"/>
              </a:rPr>
              <a:t>وطول محوره </a:t>
            </a:r>
            <a:r>
              <a:rPr lang="ar-KW" sz="2600" dirty="0" err="1">
                <a:solidFill>
                  <a:srgbClr val="C00000"/>
                </a:solidFill>
                <a:latin typeface="Calibri"/>
                <a:cs typeface="AGA Rasheeq Bold" pitchFamily="2" charset="-78"/>
              </a:rPr>
              <a:t>الأصغ</a:t>
            </a:r>
            <a:r>
              <a:rPr lang="ar-SA" sz="2600" dirty="0">
                <a:solidFill>
                  <a:srgbClr val="C00000"/>
                </a:solidFill>
                <a:latin typeface="Calibri"/>
                <a:cs typeface="AGA Rasheeq Bold" pitchFamily="2" charset="-78"/>
              </a:rPr>
              <a:t>ر     </a:t>
            </a:r>
            <a:r>
              <a:rPr lang="ar-KW" sz="2600" dirty="0">
                <a:solidFill>
                  <a:srgbClr val="C00000"/>
                </a:solidFill>
                <a:latin typeface="Calibri"/>
                <a:cs typeface="AGA Rasheeq Bold" pitchFamily="2" charset="-78"/>
              </a:rPr>
              <a:t> وحدات.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5" name="Rectangle 334"/>
              <p:cNvSpPr/>
              <p:nvPr/>
            </p:nvSpPr>
            <p:spPr>
              <a:xfrm>
                <a:off x="533159" y="5028656"/>
                <a:ext cx="1624516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4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36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5" name="Rectangle 3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159" y="5028656"/>
                <a:ext cx="1624516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6" name="Rectangle 335"/>
              <p:cNvSpPr/>
              <p:nvPr/>
            </p:nvSpPr>
            <p:spPr>
              <a:xfrm>
                <a:off x="5113362" y="5009191"/>
                <a:ext cx="1048160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6" name="Rectangle 3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3362" y="5009191"/>
                <a:ext cx="104816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7" name="Rectangle 336"/>
              <p:cNvSpPr/>
              <p:nvPr/>
            </p:nvSpPr>
            <p:spPr>
              <a:xfrm>
                <a:off x="2425537" y="5044044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7" name="Rectangle 3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5537" y="5044044"/>
                <a:ext cx="535724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9" name="Rectangle 338"/>
              <p:cNvSpPr/>
              <p:nvPr/>
            </p:nvSpPr>
            <p:spPr>
              <a:xfrm>
                <a:off x="631516" y="3032074"/>
                <a:ext cx="1224136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9" name="Rectangle 3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16" y="3032074"/>
                <a:ext cx="1224136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0" name="Rectangle 339"/>
              <p:cNvSpPr/>
              <p:nvPr/>
            </p:nvSpPr>
            <p:spPr>
              <a:xfrm>
                <a:off x="1924059" y="3062852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0" name="Rectangle 3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059" y="3062852"/>
                <a:ext cx="535724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1" name="Rectangle 340"/>
              <p:cNvSpPr/>
              <p:nvPr/>
            </p:nvSpPr>
            <p:spPr>
              <a:xfrm>
                <a:off x="551839" y="3608138"/>
                <a:ext cx="2213568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1" name="Rectangle 3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839" y="3608138"/>
                <a:ext cx="2213568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2" name="Rectangle 341"/>
              <p:cNvSpPr/>
              <p:nvPr/>
            </p:nvSpPr>
            <p:spPr>
              <a:xfrm>
                <a:off x="3395319" y="4100581"/>
                <a:ext cx="2322417" cy="9280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5</m:t>
                          </m:r>
                          <m:sSup>
                            <m:sSupPr>
                              <m:ctrlP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9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2" name="Rectangle 3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5319" y="4100581"/>
                <a:ext cx="2322417" cy="9280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3" name="Rectangle 342"/>
              <p:cNvSpPr/>
              <p:nvPr/>
            </p:nvSpPr>
            <p:spPr>
              <a:xfrm>
                <a:off x="2989058" y="5028297"/>
                <a:ext cx="1345723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3" name="Rectangle 3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9058" y="5028297"/>
                <a:ext cx="1345723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4" name="Rectangle 343"/>
              <p:cNvSpPr/>
              <p:nvPr/>
            </p:nvSpPr>
            <p:spPr>
              <a:xfrm>
                <a:off x="2877755" y="4346124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4" name="Rectangle 3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755" y="4346124"/>
                <a:ext cx="535724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5" name="TextBox 344"/>
          <p:cNvSpPr txBox="1"/>
          <p:nvPr/>
        </p:nvSpPr>
        <p:spPr>
          <a:xfrm>
            <a:off x="4678346" y="5932631"/>
            <a:ext cx="3880939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طول المحور الأكبر = </a:t>
            </a:r>
            <a:r>
              <a:rPr lang="en-US" sz="2600" dirty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  <a:cs typeface="AGA Rasheeq Bold" pitchFamily="2" charset="-78"/>
              </a:rPr>
              <a:t>6</a:t>
            </a:r>
            <a:r>
              <a:rPr lang="ar-KW" sz="2600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 وحدات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6" name="Rectangle 345"/>
              <p:cNvSpPr/>
              <p:nvPr/>
            </p:nvSpPr>
            <p:spPr>
              <a:xfrm>
                <a:off x="561845" y="2114554"/>
                <a:ext cx="1656094" cy="777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GA Rasheeq Bold" pitchFamily="2" charset="-78"/>
                          <a:sym typeface="Zawawi"/>
                        </a:rPr>
                        <m:t>∵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   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𝑒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𝑐</m:t>
                          </m:r>
                        </m:num>
                        <m:den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𝑎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 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6" name="Rectangle 3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845" y="2114554"/>
                <a:ext cx="1656094" cy="77745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7" name="Rectangle 346"/>
              <p:cNvSpPr/>
              <p:nvPr/>
            </p:nvSpPr>
            <p:spPr>
              <a:xfrm>
                <a:off x="5685897" y="4330735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7" name="Rectangle 3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897" y="4330735"/>
                <a:ext cx="535724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Rectangle 114"/>
              <p:cNvSpPr/>
              <p:nvPr/>
            </p:nvSpPr>
            <p:spPr>
              <a:xfrm>
                <a:off x="994248" y="538572"/>
                <a:ext cx="1327735" cy="7838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C0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𝑒</m:t>
                          </m:r>
                          <m:r>
                            <a:rPr lang="en-US" sz="2000" i="1">
                              <a:solidFill>
                                <a:srgbClr val="C0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0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cs typeface="AGA Rasheeq Bold" pitchFamily="2" charset="-78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AGA Rasheeq Bold" pitchFamily="2" charset="-78"/>
                                    </a:rPr>
                                    <m:t>5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000" i="1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ar-KW" sz="2600" dirty="0">
                  <a:solidFill>
                    <a:srgbClr val="C00000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248" y="538572"/>
                <a:ext cx="1327735" cy="78386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16"/>
              <p:cNvSpPr/>
              <p:nvPr/>
            </p:nvSpPr>
            <p:spPr>
              <a:xfrm>
                <a:off x="2750625" y="1953868"/>
                <a:ext cx="1886990" cy="9381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GA Rasheeq Bold" pitchFamily="2" charset="-78"/>
                          <a:sym typeface="Zawawi"/>
                        </a:rPr>
                        <m:t>∴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   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  <a:sym typeface="Zawawi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  <a:sym typeface="Zawawi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GA Rasheeq Bold" pitchFamily="2" charset="-78"/>
                                  <a:sym typeface="Zawawi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  <a:sym typeface="Zawawi"/>
                            </a:rPr>
                            <m:t>3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𝑐</m:t>
                          </m:r>
                        </m:num>
                        <m:den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𝑎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 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0625" y="1953868"/>
                <a:ext cx="1886990" cy="93814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2157675" y="2270764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7675" y="2270764"/>
                <a:ext cx="535724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Rectangle 118"/>
              <p:cNvSpPr/>
              <p:nvPr/>
            </p:nvSpPr>
            <p:spPr>
              <a:xfrm>
                <a:off x="5462686" y="1953868"/>
                <a:ext cx="1546898" cy="9381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𝑐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GA Rasheeq Bold" pitchFamily="2" charset="-78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GA Rasheeq Bold" pitchFamily="2" charset="-78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𝑎</m:t>
                          </m:r>
                        </m:num>
                        <m:den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3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 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9" name="Rectangle 1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2686" y="1953868"/>
                <a:ext cx="1546898" cy="93814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Rectangle 119"/>
              <p:cNvSpPr/>
              <p:nvPr/>
            </p:nvSpPr>
            <p:spPr>
              <a:xfrm>
                <a:off x="4821971" y="2270764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0" name="Rectangle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1971" y="2270764"/>
                <a:ext cx="535724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TextBox 120"/>
          <p:cNvSpPr txBox="1"/>
          <p:nvPr/>
        </p:nvSpPr>
        <p:spPr>
          <a:xfrm>
            <a:off x="4232667" y="3032074"/>
            <a:ext cx="4395610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طول محوره الأصغر  وحدات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Rectangle 121"/>
              <p:cNvSpPr/>
              <p:nvPr/>
            </p:nvSpPr>
            <p:spPr>
              <a:xfrm>
                <a:off x="2621391" y="3032074"/>
                <a:ext cx="1224136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2" name="Rectangle 1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1391" y="3032074"/>
                <a:ext cx="1224136" cy="49244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Rectangle 122"/>
              <p:cNvSpPr/>
              <p:nvPr/>
            </p:nvSpPr>
            <p:spPr>
              <a:xfrm>
                <a:off x="531853" y="4113946"/>
                <a:ext cx="2305562" cy="8952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5</m:t>
                          </m:r>
                          <m:sSup>
                            <m:sSupPr>
                              <m:ctrlP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9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3" name="Rectangle 1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853" y="4113946"/>
                <a:ext cx="2305562" cy="89524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Rectangle 123"/>
              <p:cNvSpPr/>
              <p:nvPr/>
            </p:nvSpPr>
            <p:spPr>
              <a:xfrm>
                <a:off x="6236136" y="4318396"/>
                <a:ext cx="2627385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9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36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5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4" name="Rectangle 1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136" y="4318396"/>
                <a:ext cx="2627385" cy="49244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Rectangle 124"/>
              <p:cNvSpPr/>
              <p:nvPr/>
            </p:nvSpPr>
            <p:spPr>
              <a:xfrm>
                <a:off x="4554109" y="5043685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4109" y="5043685"/>
                <a:ext cx="535724" cy="46166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Rectangle 125"/>
              <p:cNvSpPr/>
              <p:nvPr/>
            </p:nvSpPr>
            <p:spPr>
              <a:xfrm>
                <a:off x="2321983" y="5563761"/>
                <a:ext cx="2499988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d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6" name="Rectangle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983" y="5563761"/>
                <a:ext cx="2499988" cy="492443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مربع نص 29"/>
          <p:cNvSpPr txBox="1"/>
          <p:nvPr/>
        </p:nvSpPr>
        <p:spPr>
          <a:xfrm>
            <a:off x="7962118" y="143934"/>
            <a:ext cx="1194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مثال </a:t>
            </a:r>
            <a:r>
              <a:rPr lang="en-US" sz="2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(3)</a:t>
            </a:r>
            <a:r>
              <a:rPr lang="ar-KW" sz="2400" b="1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 </a:t>
            </a:r>
            <a:endParaRPr lang="en-GB" sz="2400" b="1" i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217537" y="205489"/>
            <a:ext cx="1282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000" b="1" dirty="0">
                <a:solidFill>
                  <a:srgbClr val="C00000"/>
                </a:solidFill>
                <a:latin typeface="Calibri"/>
                <a:cs typeface="Arial" panose="020B0604020202020204" pitchFamily="34" charset="0"/>
              </a:rPr>
              <a:t>صـ  </a:t>
            </a:r>
            <a:r>
              <a:rPr lang="en-US" sz="2000" b="1" dirty="0">
                <a:solidFill>
                  <a:srgbClr val="C00000"/>
                </a:solidFill>
                <a:latin typeface="Calibri"/>
              </a:rPr>
              <a:t>131</a:t>
            </a:r>
            <a:r>
              <a:rPr lang="ar-KW" sz="2000" b="1" dirty="0">
                <a:solidFill>
                  <a:srgbClr val="C00000"/>
                </a:solidFill>
                <a:latin typeface="Calibri"/>
                <a:cs typeface="Arial" panose="020B0604020202020204" pitchFamily="34" charset="0"/>
              </a:rPr>
              <a:t> </a:t>
            </a:r>
            <a:endParaRPr lang="en-GB" sz="2000" b="1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32" name="مستطيل مستدير الزوايا 4">
            <a:extLst>
              <a:ext uri="{FF2B5EF4-FFF2-40B4-BE49-F238E27FC236}">
                <a16:creationId xmlns:a16="http://schemas.microsoft.com/office/drawing/2014/main" id="{10AC368D-FD20-43F2-919D-59B08BC9CE94}"/>
              </a:ext>
            </a:extLst>
          </p:cNvPr>
          <p:cNvSpPr/>
          <p:nvPr/>
        </p:nvSpPr>
        <p:spPr>
          <a:xfrm>
            <a:off x="7899287" y="2057246"/>
            <a:ext cx="669700" cy="2833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KW" sz="2000" b="1" dirty="0">
                <a:solidFill>
                  <a:srgbClr val="FF0000"/>
                </a:solidFill>
                <a:latin typeface="Calibri"/>
                <a:cs typeface="Times New Roman" panose="02020603050405020304" pitchFamily="18" charset="0"/>
              </a:rPr>
              <a:t>الحل:</a:t>
            </a:r>
            <a:endParaRPr lang="ar-SA" sz="2000" b="1" dirty="0">
              <a:solidFill>
                <a:srgbClr val="FF0000"/>
              </a:solidFill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0D354B62-DC56-8ACA-6B61-41F5EFD155A5}"/>
              </a:ext>
            </a:extLst>
          </p:cNvPr>
          <p:cNvSpPr txBox="1"/>
          <p:nvPr/>
        </p:nvSpPr>
        <p:spPr>
          <a:xfrm>
            <a:off x="3098694" y="1148598"/>
            <a:ext cx="406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4</a:t>
            </a:r>
            <a:endParaRPr lang="ar-EG" sz="2400" dirty="0">
              <a:solidFill>
                <a:srgbClr val="C00000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5CFD767-A509-CC7E-6084-22902EACBFE9}"/>
              </a:ext>
            </a:extLst>
          </p:cNvPr>
          <p:cNvSpPr txBox="1"/>
          <p:nvPr/>
        </p:nvSpPr>
        <p:spPr>
          <a:xfrm>
            <a:off x="5195729" y="3078061"/>
            <a:ext cx="406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/>
              <a:t>4</a:t>
            </a: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3527810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  <p:bldP spid="335" grpId="0" animBg="1"/>
      <p:bldP spid="336" grpId="0" animBg="1"/>
      <p:bldP spid="337" grpId="0" animBg="1"/>
      <p:bldP spid="339" grpId="0" animBg="1"/>
      <p:bldP spid="340" grpId="0" animBg="1"/>
      <p:bldP spid="341" grpId="0" animBg="1"/>
      <p:bldP spid="342" grpId="0" animBg="1"/>
      <p:bldP spid="343" grpId="0" animBg="1"/>
      <p:bldP spid="344" grpId="0" animBg="1"/>
      <p:bldP spid="345" grpId="0"/>
      <p:bldP spid="346" grpId="0" animBg="1"/>
      <p:bldP spid="347" grpId="0" animBg="1"/>
      <p:bldP spid="115" grpId="0"/>
      <p:bldP spid="117" grpId="0" animBg="1"/>
      <p:bldP spid="118" grpId="0" animBg="1"/>
      <p:bldP spid="119" grpId="0" animBg="1"/>
      <p:bldP spid="120" grpId="0" animBg="1"/>
      <p:bldP spid="121" grpId="0"/>
      <p:bldP spid="122" grpId="0" animBg="1"/>
      <p:bldP spid="123" grpId="0" animBg="1"/>
      <p:bldP spid="124" grpId="0" animBg="1"/>
      <p:bldP spid="125" grpId="0" animBg="1"/>
      <p:bldP spid="126" grpId="0" animBg="1"/>
      <p:bldP spid="30" grpId="0"/>
      <p:bldP spid="32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40"/>
          <p:cNvSpPr txBox="1"/>
          <p:nvPr/>
        </p:nvSpPr>
        <p:spPr>
          <a:xfrm>
            <a:off x="2337954" y="718038"/>
            <a:ext cx="6800420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srgbClr val="C00000"/>
                </a:solidFill>
                <a:latin typeface="Calibri"/>
                <a:cs typeface="AGA Rasheeq Bold" pitchFamily="2" charset="-78"/>
              </a:rPr>
              <a:t>أوجد طول المحور القاطع للقطع الزائد الذي اختلافه المركزي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5" name="Rectangle 334"/>
              <p:cNvSpPr/>
              <p:nvPr/>
            </p:nvSpPr>
            <p:spPr>
              <a:xfrm>
                <a:off x="635710" y="4931510"/>
                <a:ext cx="1624516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5" name="Rectangle 3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710" y="4931510"/>
                <a:ext cx="1624516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6" name="Rectangle 335"/>
              <p:cNvSpPr/>
              <p:nvPr/>
            </p:nvSpPr>
            <p:spPr>
              <a:xfrm>
                <a:off x="5215913" y="4867531"/>
                <a:ext cx="1324453" cy="5395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6" name="Rectangle 3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5913" y="4867531"/>
                <a:ext cx="1324453" cy="5395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7" name="Rectangle 336"/>
              <p:cNvSpPr/>
              <p:nvPr/>
            </p:nvSpPr>
            <p:spPr>
              <a:xfrm>
                <a:off x="2528088" y="4946898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7" name="Rectangle 3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8088" y="4946898"/>
                <a:ext cx="535724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9" name="Rectangle 338"/>
              <p:cNvSpPr/>
              <p:nvPr/>
            </p:nvSpPr>
            <p:spPr>
              <a:xfrm>
                <a:off x="707718" y="2934928"/>
                <a:ext cx="1224136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9" name="Rectangle 3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718" y="2934928"/>
                <a:ext cx="1224136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0" name="Rectangle 339"/>
              <p:cNvSpPr/>
              <p:nvPr/>
            </p:nvSpPr>
            <p:spPr>
              <a:xfrm>
                <a:off x="1972194" y="2965706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0" name="Rectangle 3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2194" y="2965706"/>
                <a:ext cx="535724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1" name="Rectangle 340"/>
              <p:cNvSpPr/>
              <p:nvPr/>
            </p:nvSpPr>
            <p:spPr>
              <a:xfrm>
                <a:off x="654390" y="3583000"/>
                <a:ext cx="2213568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1" name="Rectangle 3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390" y="3583000"/>
                <a:ext cx="2213568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3" name="Rectangle 342"/>
              <p:cNvSpPr/>
              <p:nvPr/>
            </p:nvSpPr>
            <p:spPr>
              <a:xfrm>
                <a:off x="3091609" y="4931151"/>
                <a:ext cx="1345723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3" name="Rectangle 3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1609" y="4931151"/>
                <a:ext cx="1345723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5" name="TextBox 344"/>
              <p:cNvSpPr txBox="1"/>
              <p:nvPr/>
            </p:nvSpPr>
            <p:spPr>
              <a:xfrm>
                <a:off x="2227649" y="6023757"/>
                <a:ext cx="4312716" cy="53008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KW" sz="2600" dirty="0">
                    <a:solidFill>
                      <a:srgbClr val="009900"/>
                    </a:solidFill>
                    <a:latin typeface="Calibri"/>
                    <a:cs typeface="AGA Rasheeq Bold" pitchFamily="2" charset="-78"/>
                  </a:rPr>
                  <a:t>طول المحور القاطع = </a:t>
                </a:r>
                <a14:m>
                  <m:oMath xmlns:m="http://schemas.openxmlformats.org/officeDocument/2006/math">
                    <m:r>
                      <a:rPr lang="en-US" sz="2600" i="1">
                        <a:solidFill>
                          <a:srgbClr val="009900"/>
                        </a:solidFill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2600" i="1">
                            <a:solidFill>
                              <a:srgbClr val="0099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600" i="1">
                            <a:solidFill>
                              <a:srgbClr val="009900"/>
                            </a:solidFill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ar-KW" sz="2600" dirty="0">
                    <a:solidFill>
                      <a:srgbClr val="009900"/>
                    </a:solidFill>
                    <a:latin typeface="Calibri"/>
                    <a:cs typeface="AGA Rasheeq Bold" pitchFamily="2" charset="-78"/>
                  </a:rPr>
                  <a:t> وحدات</a:t>
                </a:r>
              </a:p>
            </p:txBody>
          </p:sp>
        </mc:Choice>
        <mc:Fallback xmlns="">
          <p:sp>
            <p:nvSpPr>
              <p:cNvPr id="345" name="TextBox 3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7649" y="6023757"/>
                <a:ext cx="4312716" cy="530082"/>
              </a:xfrm>
              <a:prstGeom prst="rect">
                <a:avLst/>
              </a:prstGeom>
              <a:blipFill>
                <a:blip r:embed="rId9"/>
                <a:stretch>
                  <a:fillRect t="-3448" r="-2401" b="-28736"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6" name="Rectangle 345"/>
              <p:cNvSpPr/>
              <p:nvPr/>
            </p:nvSpPr>
            <p:spPr>
              <a:xfrm>
                <a:off x="664396" y="2017408"/>
                <a:ext cx="1656094" cy="777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GA Rasheeq Bold" pitchFamily="2" charset="-78"/>
                          <a:sym typeface="Zawawi"/>
                        </a:rPr>
                        <m:t>∴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   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𝑒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𝑐</m:t>
                          </m:r>
                        </m:num>
                        <m:den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𝑎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 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6" name="Rectangle 3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396" y="2017408"/>
                <a:ext cx="1656094" cy="77745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Rectangle 114"/>
              <p:cNvSpPr/>
              <p:nvPr/>
            </p:nvSpPr>
            <p:spPr>
              <a:xfrm>
                <a:off x="1109671" y="710521"/>
                <a:ext cx="1344792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dPr>
                        <m:e>
                          <m:r>
                            <a:rPr lang="en-US" sz="2600" i="1">
                              <a:solidFill>
                                <a:srgbClr val="C0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𝑒</m:t>
                          </m:r>
                          <m:r>
                            <a:rPr lang="en-US" sz="2600" i="1">
                              <a:solidFill>
                                <a:srgbClr val="C0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=</m:t>
                          </m:r>
                          <m:r>
                            <a:rPr lang="en-US" sz="2600" i="1">
                              <a:solidFill>
                                <a:srgbClr val="C00000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ar-KW" sz="2600" dirty="0">
                  <a:solidFill>
                    <a:srgbClr val="C00000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9671" y="710521"/>
                <a:ext cx="1344792" cy="49244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E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6" name="TextBox 115"/>
          <p:cNvSpPr txBox="1"/>
          <p:nvPr/>
        </p:nvSpPr>
        <p:spPr>
          <a:xfrm>
            <a:off x="5008881" y="1131605"/>
            <a:ext cx="4087708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srgbClr val="C00000"/>
                </a:solidFill>
                <a:latin typeface="Calibri"/>
                <a:cs typeface="AGA Rasheeq Bold" pitchFamily="2" charset="-78"/>
              </a:rPr>
              <a:t>وطول محوره المرافق</a:t>
            </a:r>
            <a:r>
              <a:rPr lang="ar-SA" sz="2600" dirty="0">
                <a:solidFill>
                  <a:srgbClr val="C00000"/>
                </a:solidFill>
                <a:latin typeface="Calibri"/>
                <a:cs typeface="AGA Rasheeq Bold" pitchFamily="2" charset="-78"/>
              </a:rPr>
              <a:t>       وحدات</a:t>
            </a:r>
            <a:endParaRPr lang="ar-KW" sz="2600" dirty="0">
              <a:solidFill>
                <a:srgbClr val="C00000"/>
              </a:solidFill>
              <a:latin typeface="Calibri"/>
              <a:cs typeface="AGA Rasheeq Bold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16"/>
              <p:cNvSpPr/>
              <p:nvPr/>
            </p:nvSpPr>
            <p:spPr>
              <a:xfrm>
                <a:off x="2962661" y="2001842"/>
                <a:ext cx="1668021" cy="777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GA Rasheeq Bold" pitchFamily="2" charset="-78"/>
                          <a:sym typeface="Zawawi"/>
                        </a:rPr>
                        <m:t>∴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   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2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GA Rasheeq Bold" pitchFamily="2" charset="-78"/>
                            </a:rPr>
                          </m:ctrlPr>
                        </m:fPr>
                        <m:num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𝑐</m:t>
                          </m:r>
                        </m:num>
                        <m:den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  <a:cs typeface="AGA Rasheeq Bold" pitchFamily="2" charset="-78"/>
                            </a:rPr>
                            <m:t>𝑎</m:t>
                          </m:r>
                        </m:den>
                      </m:f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 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2661" y="2001842"/>
                <a:ext cx="1668021" cy="77745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2260226" y="2173618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0226" y="2173618"/>
                <a:ext cx="535724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Rectangle 118"/>
              <p:cNvSpPr/>
              <p:nvPr/>
            </p:nvSpPr>
            <p:spPr>
              <a:xfrm>
                <a:off x="5711593" y="2142840"/>
                <a:ext cx="1254189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  <a:sym typeface="Zawawi"/>
                        </a:rPr>
                        <m:t>𝑐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2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  <a:cs typeface="AGA Rasheeq Bold" pitchFamily="2" charset="-78"/>
                        </a:rPr>
                        <m:t>𝑎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9" name="Rectangle 1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1593" y="2142840"/>
                <a:ext cx="1254189" cy="49244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Rectangle 119"/>
              <p:cNvSpPr/>
              <p:nvPr/>
            </p:nvSpPr>
            <p:spPr>
              <a:xfrm>
                <a:off x="4924522" y="2173618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0" name="Rectangle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522" y="2173618"/>
                <a:ext cx="535724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TextBox 120"/>
          <p:cNvSpPr txBox="1"/>
          <p:nvPr/>
        </p:nvSpPr>
        <p:spPr>
          <a:xfrm>
            <a:off x="5640473" y="3003982"/>
            <a:ext cx="3871096" cy="492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600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طول محوره المرافق</a:t>
            </a:r>
            <a:r>
              <a:rPr lang="ar-SA" sz="2600" dirty="0">
                <a:solidFill>
                  <a:prstClr val="black"/>
                </a:solidFill>
                <a:latin typeface="Calibri"/>
                <a:cs typeface="AGA Rasheeq Bold" pitchFamily="2" charset="-78"/>
              </a:rPr>
              <a:t>      وحدات</a:t>
            </a:r>
            <a:endParaRPr lang="ar-KW" sz="2600" dirty="0">
              <a:solidFill>
                <a:prstClr val="black"/>
              </a:solidFill>
              <a:latin typeface="Calibri"/>
              <a:cs typeface="AGA Rasheeq Bold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Rectangle 121"/>
              <p:cNvSpPr/>
              <p:nvPr/>
            </p:nvSpPr>
            <p:spPr>
              <a:xfrm>
                <a:off x="2553577" y="2934928"/>
                <a:ext cx="1224136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2" name="Rectangle 1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3577" y="2934928"/>
                <a:ext cx="1224136" cy="49244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Rectangle 122"/>
              <p:cNvSpPr/>
              <p:nvPr/>
            </p:nvSpPr>
            <p:spPr>
              <a:xfrm>
                <a:off x="634404" y="4231072"/>
                <a:ext cx="2305562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4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3" name="Rectangle 1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404" y="4231072"/>
                <a:ext cx="2305562" cy="49244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Rectangle 124"/>
              <p:cNvSpPr/>
              <p:nvPr/>
            </p:nvSpPr>
            <p:spPr>
              <a:xfrm>
                <a:off x="4656660" y="4946539"/>
                <a:ext cx="5357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ar-KW" sz="24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6660" y="4946539"/>
                <a:ext cx="535724" cy="46166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Rectangle 125"/>
              <p:cNvSpPr/>
              <p:nvPr/>
            </p:nvSpPr>
            <p:spPr>
              <a:xfrm>
                <a:off x="2866151" y="5467094"/>
                <a:ext cx="3035712" cy="5716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6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e>
                      </m:d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600" i="1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2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ar-KW" sz="2600" dirty="0">
                  <a:solidFill>
                    <a:prstClr val="black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6" name="Rectangle 1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6151" y="5467094"/>
                <a:ext cx="3035712" cy="57169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مربع نص 25"/>
          <p:cNvSpPr txBox="1"/>
          <p:nvPr/>
        </p:nvSpPr>
        <p:spPr>
          <a:xfrm>
            <a:off x="6868160" y="140835"/>
            <a:ext cx="22649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حاول أن تحل </a:t>
            </a:r>
            <a:r>
              <a:rPr lang="en-US" sz="2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(3)</a:t>
            </a:r>
            <a:r>
              <a:rPr lang="ar-KW" sz="2400" b="1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Arial" panose="020B0604020202020204" pitchFamily="34" charset="0"/>
              </a:rPr>
              <a:t> </a:t>
            </a:r>
            <a:endParaRPr lang="en-GB" sz="2400" b="1" i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478474" y="332023"/>
            <a:ext cx="1282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2000" b="1" dirty="0">
                <a:solidFill>
                  <a:srgbClr val="C00000"/>
                </a:solidFill>
                <a:latin typeface="Calibri"/>
                <a:cs typeface="Arial" panose="020B0604020202020204" pitchFamily="34" charset="0"/>
              </a:rPr>
              <a:t>صـ  </a:t>
            </a:r>
            <a:r>
              <a:rPr lang="en-US" sz="2000" b="1" dirty="0">
                <a:solidFill>
                  <a:srgbClr val="C00000"/>
                </a:solidFill>
                <a:latin typeface="Calibri"/>
              </a:rPr>
              <a:t>131</a:t>
            </a:r>
            <a:r>
              <a:rPr lang="ar-KW" sz="2000" b="1" dirty="0">
                <a:solidFill>
                  <a:srgbClr val="C00000"/>
                </a:solidFill>
                <a:latin typeface="Calibri"/>
                <a:cs typeface="Arial" panose="020B0604020202020204" pitchFamily="34" charset="0"/>
              </a:rPr>
              <a:t> </a:t>
            </a:r>
            <a:endParaRPr lang="en-GB" sz="2000" b="1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29" name="مستطيل مستدير الزوايا 4">
            <a:extLst>
              <a:ext uri="{FF2B5EF4-FFF2-40B4-BE49-F238E27FC236}">
                <a16:creationId xmlns:a16="http://schemas.microsoft.com/office/drawing/2014/main" id="{5F3C2DFC-77D3-476B-AB5A-D8728513C616}"/>
              </a:ext>
            </a:extLst>
          </p:cNvPr>
          <p:cNvSpPr/>
          <p:nvPr/>
        </p:nvSpPr>
        <p:spPr>
          <a:xfrm>
            <a:off x="8051521" y="1779333"/>
            <a:ext cx="669700" cy="2833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KW" sz="2000" b="1" dirty="0">
                <a:solidFill>
                  <a:srgbClr val="FF0000"/>
                </a:solidFill>
                <a:latin typeface="Calibri"/>
                <a:cs typeface="Times New Roman" panose="02020603050405020304" pitchFamily="18" charset="0"/>
              </a:rPr>
              <a:t>الحل:</a:t>
            </a:r>
            <a:endParaRPr lang="ar-SA" sz="2000" b="1" dirty="0">
              <a:solidFill>
                <a:srgbClr val="FF0000"/>
              </a:solidFill>
              <a:latin typeface="Calibri"/>
              <a:cs typeface="Times New Roman" panose="02020603050405020304" pitchFamily="18" charset="0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A7DD9F7F-C6FE-F383-032F-BA846026D8CE}"/>
              </a:ext>
            </a:extLst>
          </p:cNvPr>
          <p:cNvSpPr txBox="1"/>
          <p:nvPr/>
        </p:nvSpPr>
        <p:spPr>
          <a:xfrm>
            <a:off x="5878139" y="1176246"/>
            <a:ext cx="5098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6</a:t>
            </a:r>
            <a:endParaRPr lang="ar-EG" sz="2400" dirty="0">
              <a:solidFill>
                <a:srgbClr val="C00000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FE743F1-71AD-C9CE-47C5-2A2FA1DD918A}"/>
              </a:ext>
            </a:extLst>
          </p:cNvPr>
          <p:cNvSpPr txBox="1"/>
          <p:nvPr/>
        </p:nvSpPr>
        <p:spPr>
          <a:xfrm>
            <a:off x="6542926" y="3064756"/>
            <a:ext cx="5098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/>
              <a:t>6</a:t>
            </a: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2339335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" grpId="0" animBg="1"/>
      <p:bldP spid="336" grpId="0" animBg="1"/>
      <p:bldP spid="337" grpId="0" animBg="1"/>
      <p:bldP spid="339" grpId="0" animBg="1"/>
      <p:bldP spid="340" grpId="0" animBg="1"/>
      <p:bldP spid="341" grpId="0" animBg="1"/>
      <p:bldP spid="343" grpId="0" animBg="1"/>
      <p:bldP spid="345" grpId="0"/>
      <p:bldP spid="346" grpId="0" animBg="1"/>
      <p:bldP spid="117" grpId="0" animBg="1"/>
      <p:bldP spid="118" grpId="0" animBg="1"/>
      <p:bldP spid="119" grpId="0" animBg="1"/>
      <p:bldP spid="120" grpId="0" animBg="1"/>
      <p:bldP spid="121" grpId="0"/>
      <p:bldP spid="122" grpId="0" animBg="1"/>
      <p:bldP spid="123" grpId="0" animBg="1"/>
      <p:bldP spid="125" grpId="0" animBg="1"/>
      <p:bldP spid="126" grpId="0" animBg="1"/>
      <p:bldP spid="29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2-Point Star 8">
            <a:extLst>
              <a:ext uri="{FF2B5EF4-FFF2-40B4-BE49-F238E27FC236}">
                <a16:creationId xmlns:a16="http://schemas.microsoft.com/office/drawing/2014/main" id="{923E7919-5796-4E19-908D-8FC9807752D9}"/>
              </a:ext>
            </a:extLst>
          </p:cNvPr>
          <p:cNvSpPr/>
          <p:nvPr/>
        </p:nvSpPr>
        <p:spPr bwMode="auto">
          <a:xfrm rot="20539763">
            <a:off x="999748" y="765823"/>
            <a:ext cx="5400000" cy="5400000"/>
          </a:xfrm>
          <a:prstGeom prst="star32">
            <a:avLst>
              <a:gd name="adj" fmla="val 13466"/>
            </a:avLst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3" name="8-Point Star 3">
            <a:extLst>
              <a:ext uri="{FF2B5EF4-FFF2-40B4-BE49-F238E27FC236}">
                <a16:creationId xmlns:a16="http://schemas.microsoft.com/office/drawing/2014/main" id="{4F35DA6A-39EE-4E6A-ABD9-4A5AB471E1DF}"/>
              </a:ext>
            </a:extLst>
          </p:cNvPr>
          <p:cNvSpPr/>
          <p:nvPr/>
        </p:nvSpPr>
        <p:spPr bwMode="auto">
          <a:xfrm>
            <a:off x="911841" y="765823"/>
            <a:ext cx="5400000" cy="5400000"/>
          </a:xfrm>
          <a:prstGeom prst="star8">
            <a:avLst>
              <a:gd name="adj" fmla="val 13357"/>
            </a:avLst>
          </a:prstGeom>
          <a:solidFill>
            <a:schemeClr val="accent2">
              <a:lumMod val="50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4" name="12-Point Star 7">
            <a:extLst>
              <a:ext uri="{FF2B5EF4-FFF2-40B4-BE49-F238E27FC236}">
                <a16:creationId xmlns:a16="http://schemas.microsoft.com/office/drawing/2014/main" id="{5241852F-C466-4C93-B892-73813525B628}"/>
              </a:ext>
            </a:extLst>
          </p:cNvPr>
          <p:cNvSpPr/>
          <p:nvPr/>
        </p:nvSpPr>
        <p:spPr bwMode="auto">
          <a:xfrm rot="21290353">
            <a:off x="855731" y="709714"/>
            <a:ext cx="5400000" cy="5400000"/>
          </a:xfrm>
          <a:prstGeom prst="star12">
            <a:avLst>
              <a:gd name="adj" fmla="val 9921"/>
            </a:avLst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AB430E52-9491-443E-9A66-77619EE37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116" y="765823"/>
            <a:ext cx="4278313" cy="4839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287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327</Words>
  <Application>Microsoft Office PowerPoint</Application>
  <PresentationFormat>شاشة عريضة</PresentationFormat>
  <Paragraphs>93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5" baseType="lpstr">
      <vt:lpstr>Arial</vt:lpstr>
      <vt:lpstr>Calibri</vt:lpstr>
      <vt:lpstr>Cambria Math</vt:lpstr>
      <vt:lpstr>Century Gothic</vt:lpstr>
      <vt:lpstr>Monotype Corsiva</vt:lpstr>
      <vt:lpstr>Trebuchet MS</vt:lpstr>
      <vt:lpstr>Tw Cen MT</vt:lpstr>
      <vt:lpstr>Wingdings 3</vt:lpstr>
      <vt:lpstr>واجهة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محمد السيد عبدالعزيز محمود الحلاج</dc:creator>
  <cp:lastModifiedBy>محمد السيد عبدالعزيز محمود الحلاج</cp:lastModifiedBy>
  <cp:revision>5</cp:revision>
  <dcterms:created xsi:type="dcterms:W3CDTF">2021-04-16T00:13:16Z</dcterms:created>
  <dcterms:modified xsi:type="dcterms:W3CDTF">2026-03-17T23:12:04Z</dcterms:modified>
</cp:coreProperties>
</file>