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62" r:id="rId1"/>
    <p:sldMasterId id="2147484174" r:id="rId2"/>
    <p:sldMasterId id="2147484252" r:id="rId3"/>
    <p:sldMasterId id="2147484264" r:id="rId4"/>
  </p:sldMasterIdLst>
  <p:notesMasterIdLst>
    <p:notesMasterId r:id="rId16"/>
  </p:notesMasterIdLst>
  <p:sldIdLst>
    <p:sldId id="401" r:id="rId5"/>
    <p:sldId id="272" r:id="rId6"/>
    <p:sldId id="415" r:id="rId7"/>
    <p:sldId id="449" r:id="rId8"/>
    <p:sldId id="450" r:id="rId9"/>
    <p:sldId id="447" r:id="rId10"/>
    <p:sldId id="257" r:id="rId11"/>
    <p:sldId id="451" r:id="rId12"/>
    <p:sldId id="448" r:id="rId13"/>
    <p:sldId id="323" r:id="rId14"/>
    <p:sldId id="403" r:id="rId15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E1F"/>
    <a:srgbClr val="B20CC4"/>
    <a:srgbClr val="58654B"/>
    <a:srgbClr val="FF3300"/>
    <a:srgbClr val="27CC1A"/>
    <a:srgbClr val="26F01C"/>
    <a:srgbClr val="A95774"/>
    <a:srgbClr val="15EB2E"/>
    <a:srgbClr val="6BA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F4410C4-8FC8-45C8-9D12-277B494641C5}" type="datetimeFigureOut">
              <a:rPr lang="ar-KW" smtClean="0"/>
              <a:t>19/09/1447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F2F25A-90C8-4867-9F6C-48575DD3376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9462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2F25A-90C8-4867-9F6C-48575DD3376F}" type="slidenum">
              <a:rPr lang="ar-KW" smtClean="0"/>
              <a:t>1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303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A0D04-79EA-473F-A091-F71F441D26E0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8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0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0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2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0D28-3E13-4DF2-AC95-4511735E3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0C888-8CC2-4FAA-B8EC-33788CCDB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B603-9D68-4EDB-8EC0-94687075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19/09/1447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6178B-D094-496E-A4FC-0B539C28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4E8E6-7A35-44AE-BE02-11540974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2293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0B25-D917-4E7F-8055-0E56DC1A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DF63-D767-45AF-950A-AE374DF3E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B4D1E-8FE8-40CA-84ED-2F876931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19/09/1447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FEA3F-67F4-4004-AD99-92E84D74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D31F9-5EC8-4879-A088-843E75C9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66849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D432-98E5-42EA-BF73-C3E84D0C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D6F5A-0126-4171-8669-9A9667FF8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1D640-A95E-449E-B3A0-72F83AB9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19/09/1447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0D782-E501-460D-B606-AD1E9E86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3343F-88AA-44C8-BF87-344E0803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7371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DA57-06F0-49AB-B4CC-FF37AD21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AEB21-D915-4197-81B2-AB9B2FCF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06FDC-98CC-44D2-8966-4B82C37E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075CC-D071-4FC6-BA75-CA86E17B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19/09/1447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A3109-2CCB-43D4-BF7A-BB5CB990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10A78-B8E7-4307-AFB3-BE85CCBC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20162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8B44-E746-414F-8E7B-9ABF7EC8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0E79-E902-44FC-A14C-9CD5FDEFF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77FD7-2DAF-499F-9313-150921EF4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BAD89-5AE6-4BFF-9A18-0291FA2F1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F0BF8-C158-44F1-AB87-BB9AD2358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B777A-0667-4CE9-8542-877D6C32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19/09/1447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69322-603A-4C92-B7E3-AE72B343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36AFC8-0496-486D-81AD-77476294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3743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7F371-33E5-4000-B3E2-ECB71F1F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59166-ECD1-4683-BFEB-73CCF3F0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19/09/1447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68361-3FF5-495E-ACF0-AEABA6E6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C35D-28B7-485D-975B-E866FCEE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91786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E53A7-633F-4361-8784-BA1744F1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19/09/1447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B882F-B81E-46B4-B42F-9E074575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1C881-7158-4368-BF25-4A6584E4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80050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7BB6-69E9-4F87-95BA-28C19B7F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1E69F-D095-4A50-A6DD-D17FA6EF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80217-CAFD-4E02-9DBF-5A2DD10A8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F2797-93AC-49E8-BE9D-9AB177B1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19/09/1447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C4CFA-986F-44C3-87C8-7102C87D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7D938-B309-4905-AB66-C13E119A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3004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56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D839-27B0-48E6-BCD0-EDBF2791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1D638-295B-4C97-9FFD-688E08958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1C950-8101-4CDB-BC5B-B7FAC20A5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849C3-E1D8-4F41-8E67-7D0E5B64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19/09/1447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053D9-F264-4741-B9EE-42E2DCB1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B3BDE-4ECE-4004-BE10-CDDD85DE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85097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CBA4-D17C-4BDF-9D64-B2B4E836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54E03-2BE5-4CE5-830D-53A94706C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1B57-55BA-45B9-A7C3-179C70C2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19/09/1447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E36B-4918-4F9B-980C-DF53BB4E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74AD4-CBB7-44B0-8DE9-C100894D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88264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5CE4B-AC52-4F1B-B0F6-D6A56A726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51ED6-1304-4F20-A681-47E8A2192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4C15C-58A3-46A6-A6F9-9D12F67F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19/09/1447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CC03-2AF4-4DCF-A754-8AD884A5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11A58-DB8B-4621-82D8-80C4FBEF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13074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68498E-1EAA-458C-8DBB-8F5C0AECA88E}" type="datetime8">
              <a:rPr lang="ar-KW" smtClean="0"/>
              <a:t>07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33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908F-22FC-48D2-A234-8BA5AF19BC83}" type="datetime8">
              <a:rPr lang="ar-KW" smtClean="0"/>
              <a:t>07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80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74F-A24E-499D-BFF7-832E40281338}" type="datetime8">
              <a:rPr lang="ar-KW" smtClean="0"/>
              <a:t>07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162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F118-EEDC-4EE2-9BC6-EC4F021BD9F1}" type="datetime8">
              <a:rPr lang="ar-KW" smtClean="0"/>
              <a:t>07 آذار، 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24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E26F-E0EB-4F7E-BD4B-19E3CE82DE34}" type="datetime8">
              <a:rPr lang="ar-KW" smtClean="0"/>
              <a:t>07 آذار، 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37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2E4-2A89-46D7-A459-E885EA0521DD}" type="datetime8">
              <a:rPr lang="ar-KW" smtClean="0"/>
              <a:t>07 آذار، 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17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7908-0451-427F-A388-84A7FB274BB9}" type="datetime8">
              <a:rPr lang="ar-KW" smtClean="0"/>
              <a:t>07 آذار، 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9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2D5D-8E47-4B95-94A4-A5FAF26E1A7B}" type="datetime8">
              <a:rPr lang="ar-KW" smtClean="0"/>
              <a:t>07 آذار، 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95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D113-B68D-4BE8-98F6-249BDE9554D5}" type="datetime8">
              <a:rPr lang="ar-KW" smtClean="0"/>
              <a:t>07 آذار، 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677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22D5-9B77-4868-B22B-A8990E63C5B1}" type="datetime8">
              <a:rPr lang="ar-KW" smtClean="0"/>
              <a:t>07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1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9FAA-E9A1-4FE7-8333-9FD2CD6EEA23}" type="datetime8">
              <a:rPr lang="ar-KW" smtClean="0"/>
              <a:t>07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76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مستطيل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مستطيل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مستطيل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مستطيل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مستطيل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مستطيل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F1BE32AE-7751-432A-A2B8-26889239F0CC}" type="datetimeFigureOut">
              <a:rPr lang="ar-KW" smtClean="0"/>
              <a:t>19/09/1447</a:t>
            </a:fld>
            <a:endParaRPr lang="ar-KW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ar-KW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78731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19/09/1447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02008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19/09/1447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39067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19/09/1447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05921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BE32AE-7751-432A-A2B8-26889239F0CC}" type="datetimeFigureOut">
              <a:rPr lang="ar-KW" smtClean="0"/>
              <a:t>19/09/1447</a:t>
            </a:fld>
            <a:endParaRPr lang="ar-KW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89571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F1BE32AE-7751-432A-A2B8-26889239F0CC}" type="datetimeFigureOut">
              <a:rPr lang="ar-KW" smtClean="0"/>
              <a:t>19/09/1447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2492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40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19/09/1447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77373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19/09/1447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53624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19/09/1447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91020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19/09/1447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92282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19/09/1447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4267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6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7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6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5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19/09/1447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CA33F-2E22-4D5C-8356-2A8820C0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C5E67-F4DD-4C0C-9D45-D33B3DBB1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C423-457C-434B-B1F3-88BB2D6D0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DA1B0-9017-4E8E-9472-C19AC24A9CA0}" type="datetimeFigureOut">
              <a:rPr lang="ar-SY" smtClean="0"/>
              <a:t>19/09/1447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90622-9903-4359-80B3-BA33CFA69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368F9-1BBC-4D56-A035-C74302F93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8930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ED6FD0-6172-422B-89E2-DED2A3E96C3F}" type="datetime8">
              <a:rPr lang="ar-KW" smtClean="0"/>
              <a:t>07 آذار، 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73892ED2-EFF7-DBE1-BDD9-5872C9CC7E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9" y="158875"/>
            <a:ext cx="917424" cy="92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hf sldNum="0" hdr="0" ftr="0" dt="0"/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مستطيل مستدير الزوايا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مستطيل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مستطيل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مستطيل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مستطيل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1BE32AE-7751-432A-A2B8-26889239F0CC}" type="datetimeFigureOut">
              <a:rPr lang="ar-KW" smtClean="0"/>
              <a:t>19/09/1447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KW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2377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gif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.gi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gi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gif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الصورة لـ خلفيات متحركة">
            <a:extLst>
              <a:ext uri="{FF2B5EF4-FFF2-40B4-BE49-F238E27FC236}">
                <a16:creationId xmlns:a16="http://schemas.microsoft.com/office/drawing/2014/main" id="{ECC008B2-C4A0-4314-A48A-8D59CBDD7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18"/>
            <a:ext cx="12192000" cy="70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988" y="71718"/>
            <a:ext cx="2420471" cy="3231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4" name="Picture 2" descr="دكان - قرقيعان 2022 alqerqe3an سلة مع 10 جياس قرقيعان#قرقيعان للطلب واتساب  98737936 الرابط المباشر في البايو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9" y="3000936"/>
            <a:ext cx="2166284" cy="25308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DC87B41-F14A-4B48-AB0F-F2FF1DB891F7}"/>
              </a:ext>
            </a:extLst>
          </p:cNvPr>
          <p:cNvSpPr/>
          <p:nvPr/>
        </p:nvSpPr>
        <p:spPr>
          <a:xfrm>
            <a:off x="1640335" y="98466"/>
            <a:ext cx="789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cs typeface="Al-Kharashi 3" pitchFamily="2" charset="-78"/>
              </a:rPr>
              <a:t>اللهم احفظ الكويت وسائر بلاد المسلمين </a:t>
            </a:r>
            <a:endParaRPr kumimoji="0" lang="ar-SA" sz="4000" b="1" i="0" u="none" strike="noStrike" kern="1200" cap="none" spc="0" normalizeH="0" baseline="0" noProof="0" dirty="0">
              <a:ln w="13462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cs typeface="Al-Kharashi 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519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8604A94-4773-42E3-1C5B-6EE9F853EAC4}"/>
              </a:ext>
            </a:extLst>
          </p:cNvPr>
          <p:cNvGrpSpPr/>
          <p:nvPr/>
        </p:nvGrpSpPr>
        <p:grpSpPr>
          <a:xfrm>
            <a:off x="8044777" y="44284"/>
            <a:ext cx="4062101" cy="835356"/>
            <a:chOff x="10878572" y="-79963"/>
            <a:chExt cx="1255571" cy="774101"/>
          </a:xfrm>
        </p:grpSpPr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F589274F-BDF9-FBEA-605F-4C9752D0DC87}"/>
                </a:ext>
              </a:extLst>
            </p:cNvPr>
            <p:cNvSpPr/>
            <p:nvPr/>
          </p:nvSpPr>
          <p:spPr>
            <a:xfrm>
              <a:off x="11086038" y="-29420"/>
              <a:ext cx="1048105" cy="72355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88BCDBF1-7447-18E3-7483-D55878E2966D}"/>
                </a:ext>
              </a:extLst>
            </p:cNvPr>
            <p:cNvSpPr txBox="1"/>
            <p:nvPr/>
          </p:nvSpPr>
          <p:spPr>
            <a:xfrm>
              <a:off x="10878572" y="-79963"/>
              <a:ext cx="1243347" cy="713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الخاتمة والتقييم</a:t>
              </a:r>
              <a:endPara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28E2B487-A32D-8CC2-6177-282E2AFF3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59" y="969202"/>
            <a:ext cx="10616119" cy="749068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C0E098E-1FA3-FF72-5F7D-4090C39F1B5F}"/>
              </a:ext>
            </a:extLst>
          </p:cNvPr>
          <p:cNvGrpSpPr/>
          <p:nvPr/>
        </p:nvGrpSpPr>
        <p:grpSpPr>
          <a:xfrm>
            <a:off x="615588" y="299690"/>
            <a:ext cx="1652943" cy="646331"/>
            <a:chOff x="10446965" y="23650"/>
            <a:chExt cx="1652943" cy="646331"/>
          </a:xfrm>
        </p:grpSpPr>
        <p:sp>
          <p:nvSpPr>
            <p:cNvPr id="15" name="مستطيل: زوايا مستديرة 5">
              <a:extLst>
                <a:ext uri="{FF2B5EF4-FFF2-40B4-BE49-F238E27FC236}">
                  <a16:creationId xmlns:a16="http://schemas.microsoft.com/office/drawing/2014/main" id="{59B76112-2181-25DF-08C4-C515E4C3CE81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8CDACBA6-6B34-D8D6-FF2B-7D036D2292D1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196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629D95E0-0C7B-57EC-83EC-28C98E4B6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833" y="1760553"/>
            <a:ext cx="11818045" cy="569141"/>
          </a:xfrm>
          <a:prstGeom prst="rect">
            <a:avLst/>
          </a:prstGeom>
        </p:spPr>
      </p:pic>
      <p:pic>
        <p:nvPicPr>
          <p:cNvPr id="1030" name="Picture 6" descr="فانوس رمضان رمضان كريم رمضان مبارك هل هلالك GIF - Ramadan Karim Monthof ...">
            <a:extLst>
              <a:ext uri="{FF2B5EF4-FFF2-40B4-BE49-F238E27FC236}">
                <a16:creationId xmlns:a16="http://schemas.microsoft.com/office/drawing/2014/main" id="{5E65E839-1D14-C066-CFEB-D30EA795F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110" y="4520474"/>
            <a:ext cx="1284768" cy="2293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فانوس رمضان رمضان كريم رمضان مبارك هل هلالك GIF - Ramadan Karim Monthof ...">
            <a:extLst>
              <a:ext uri="{FF2B5EF4-FFF2-40B4-BE49-F238E27FC236}">
                <a16:creationId xmlns:a16="http://schemas.microsoft.com/office/drawing/2014/main" id="{F3F04FC3-FE9C-D95A-131A-B6BADFDF4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96" y="4596876"/>
            <a:ext cx="1284768" cy="2293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190A785-84EC-CBED-0E1B-6B2A93FD7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71977"/>
            <a:ext cx="12192000" cy="2301301"/>
          </a:xfrm>
          <a:prstGeom prst="rect">
            <a:avLst/>
          </a:prstGeom>
        </p:spPr>
      </p:pic>
      <p:sp>
        <p:nvSpPr>
          <p:cNvPr id="6" name="شكل حر 5"/>
          <p:cNvSpPr/>
          <p:nvPr/>
        </p:nvSpPr>
        <p:spPr>
          <a:xfrm>
            <a:off x="1518476" y="3378147"/>
            <a:ext cx="443883" cy="443884"/>
          </a:xfrm>
          <a:custGeom>
            <a:avLst/>
            <a:gdLst>
              <a:gd name="connsiteX0" fmla="*/ 417250 w 443883"/>
              <a:gd name="connsiteY0" fmla="*/ 8878 h 443884"/>
              <a:gd name="connsiteX1" fmla="*/ 346229 w 443883"/>
              <a:gd name="connsiteY1" fmla="*/ 0 h 443884"/>
              <a:gd name="connsiteX2" fmla="*/ 35510 w 443883"/>
              <a:gd name="connsiteY2" fmla="*/ 0 h 443884"/>
              <a:gd name="connsiteX3" fmla="*/ 0 w 443883"/>
              <a:gd name="connsiteY3" fmla="*/ 53266 h 443884"/>
              <a:gd name="connsiteX4" fmla="*/ 0 w 443883"/>
              <a:gd name="connsiteY4" fmla="*/ 363985 h 443884"/>
              <a:gd name="connsiteX5" fmla="*/ 35510 w 443883"/>
              <a:gd name="connsiteY5" fmla="*/ 435006 h 443884"/>
              <a:gd name="connsiteX6" fmla="*/ 213064 w 443883"/>
              <a:gd name="connsiteY6" fmla="*/ 443884 h 443884"/>
              <a:gd name="connsiteX7" fmla="*/ 408372 w 443883"/>
              <a:gd name="connsiteY7" fmla="*/ 435006 h 443884"/>
              <a:gd name="connsiteX8" fmla="*/ 443883 w 443883"/>
              <a:gd name="connsiteY8" fmla="*/ 381740 h 443884"/>
              <a:gd name="connsiteX9" fmla="*/ 435005 w 443883"/>
              <a:gd name="connsiteY9" fmla="*/ 257453 h 443884"/>
              <a:gd name="connsiteX10" fmla="*/ 435005 w 443883"/>
              <a:gd name="connsiteY10" fmla="*/ 133165 h 443884"/>
              <a:gd name="connsiteX11" fmla="*/ 417250 w 443883"/>
              <a:gd name="connsiteY11" fmla="*/ 8878 h 44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3883" h="443884">
                <a:moveTo>
                  <a:pt x="417250" y="8878"/>
                </a:moveTo>
                <a:lnTo>
                  <a:pt x="346229" y="0"/>
                </a:lnTo>
                <a:lnTo>
                  <a:pt x="35510" y="0"/>
                </a:lnTo>
                <a:lnTo>
                  <a:pt x="0" y="53266"/>
                </a:lnTo>
                <a:lnTo>
                  <a:pt x="0" y="363985"/>
                </a:lnTo>
                <a:lnTo>
                  <a:pt x="35510" y="435006"/>
                </a:lnTo>
                <a:lnTo>
                  <a:pt x="213064" y="443884"/>
                </a:lnTo>
                <a:lnTo>
                  <a:pt x="408372" y="435006"/>
                </a:lnTo>
                <a:lnTo>
                  <a:pt x="443883" y="381740"/>
                </a:lnTo>
                <a:lnTo>
                  <a:pt x="435005" y="257453"/>
                </a:lnTo>
                <a:lnTo>
                  <a:pt x="435005" y="133165"/>
                </a:lnTo>
                <a:lnTo>
                  <a:pt x="417250" y="8878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7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78BFC9D-33E4-AC84-3BAE-D9D8E924A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6AAE26A-52B5-428E-9E4A-64EB3A9B1C1D}"/>
              </a:ext>
            </a:extLst>
          </p:cNvPr>
          <p:cNvSpPr/>
          <p:nvPr/>
        </p:nvSpPr>
        <p:spPr>
          <a:xfrm>
            <a:off x="717449" y="253217"/>
            <a:ext cx="114730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اشكركم على حسن المتابعة  بالنجاح والتوفيق</a:t>
            </a:r>
          </a:p>
        </p:txBody>
      </p:sp>
    </p:spTree>
    <p:extLst>
      <p:ext uri="{BB962C8B-B14F-4D97-AF65-F5344CB8AC3E}">
        <p14:creationId xmlns:p14="http://schemas.microsoft.com/office/powerpoint/2010/main" val="4063271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t="12920"/>
          <a:stretch/>
        </p:blipFill>
        <p:spPr>
          <a:xfrm>
            <a:off x="513753" y="4613585"/>
            <a:ext cx="2128950" cy="1595557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537736" y="6354853"/>
            <a:ext cx="1110288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0" y="1628800"/>
            <a:ext cx="1219200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>
            <a:off x="0" y="6309320"/>
            <a:ext cx="12192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flipH="1">
            <a:off x="0" y="6816814"/>
            <a:ext cx="12192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مستطيل 3"/>
          <p:cNvSpPr/>
          <p:nvPr/>
        </p:nvSpPr>
        <p:spPr>
          <a:xfrm>
            <a:off x="11640616" y="1700808"/>
            <a:ext cx="414632" cy="4563376"/>
          </a:xfrm>
          <a:prstGeom prst="rect">
            <a:avLst/>
          </a:prstGeom>
          <a:scene3d>
            <a:camera prst="isometricOffAxis2Right"/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accent4">
                <a:satMod val="115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46626" y="1700808"/>
            <a:ext cx="376040" cy="4577690"/>
          </a:xfrm>
          <a:prstGeom prst="rect">
            <a:avLst/>
          </a:prstGeom>
          <a:scene3d>
            <a:camera prst="isometricOffAxis2Right"/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accent4">
                <a:satMod val="115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43" name="صورة 42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210717"/>
            <a:ext cx="648072" cy="57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مستطيل 28"/>
          <p:cNvSpPr/>
          <p:nvPr/>
        </p:nvSpPr>
        <p:spPr>
          <a:xfrm>
            <a:off x="11640616" y="6348027"/>
            <a:ext cx="539552" cy="43345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-1816" y="6367680"/>
            <a:ext cx="539552" cy="39678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8988152" y="569617"/>
            <a:ext cx="32038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t>وزارة            التربية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t>الإدارة العامة لمنطقة مبارك الكبير التعليمية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t>مدرسة عبد الله مشاري الروضان . م . بنين</a:t>
            </a: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68" y="319555"/>
            <a:ext cx="1153212" cy="59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مستطيل 39"/>
          <p:cNvSpPr/>
          <p:nvPr/>
        </p:nvSpPr>
        <p:spPr>
          <a:xfrm>
            <a:off x="-13810" y="905380"/>
            <a:ext cx="3061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t>العام الدراسي 2025- 2026 م</a:t>
            </a:r>
          </a:p>
        </p:txBody>
      </p:sp>
      <p:sp>
        <p:nvSpPr>
          <p:cNvPr id="50" name="مستطيل 49"/>
          <p:cNvSpPr/>
          <p:nvPr/>
        </p:nvSpPr>
        <p:spPr>
          <a:xfrm>
            <a:off x="3369503" y="707074"/>
            <a:ext cx="5186064" cy="7353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الصف التاسع</a:t>
            </a:r>
          </a:p>
        </p:txBody>
      </p:sp>
      <p:sp>
        <p:nvSpPr>
          <p:cNvPr id="56" name="نجمة ذات 5 نقاط 55"/>
          <p:cNvSpPr/>
          <p:nvPr/>
        </p:nvSpPr>
        <p:spPr>
          <a:xfrm>
            <a:off x="10942738" y="3994201"/>
            <a:ext cx="615536" cy="612558"/>
          </a:xfrm>
          <a:prstGeom prst="star5">
            <a:avLst>
              <a:gd name="adj" fmla="val 9936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نجمة ذات 5 نقاط 56"/>
          <p:cNvSpPr/>
          <p:nvPr/>
        </p:nvSpPr>
        <p:spPr>
          <a:xfrm>
            <a:off x="537736" y="3994201"/>
            <a:ext cx="615536" cy="612558"/>
          </a:xfrm>
          <a:prstGeom prst="star5">
            <a:avLst>
              <a:gd name="adj" fmla="val 8061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8896415" y="2756378"/>
            <a:ext cx="2752098" cy="7353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البند ( 7 – 1 ) 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576485" y="2552705"/>
            <a:ext cx="2099604" cy="7353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 w="22225">
                  <a:solidFill>
                    <a:srgbClr val="43808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حصة 2</a:t>
            </a:r>
          </a:p>
        </p:txBody>
      </p:sp>
      <p:sp>
        <p:nvSpPr>
          <p:cNvPr id="2" name="نجمة ذات 5 نقاط 1"/>
          <p:cNvSpPr/>
          <p:nvPr/>
        </p:nvSpPr>
        <p:spPr>
          <a:xfrm>
            <a:off x="2053568" y="6464152"/>
            <a:ext cx="216024" cy="2391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نجمة ذات 5 نقاط 30"/>
          <p:cNvSpPr/>
          <p:nvPr/>
        </p:nvSpPr>
        <p:spPr>
          <a:xfrm>
            <a:off x="10596500" y="6460942"/>
            <a:ext cx="216024" cy="2391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نجمة ذات 5 نقاط 31"/>
          <p:cNvSpPr/>
          <p:nvPr/>
        </p:nvSpPr>
        <p:spPr>
          <a:xfrm>
            <a:off x="7140116" y="6460942"/>
            <a:ext cx="216024" cy="2391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8734007" y="1878701"/>
            <a:ext cx="3113925" cy="7353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DFKai-SB" panose="03000509000000000000" pitchFamily="65" charset="-120"/>
                <a:cs typeface="AdvertisingExtraBold" pitchFamily="2" charset="-78"/>
              </a:rPr>
              <a:t>الوحدة السابعة</a:t>
            </a:r>
          </a:p>
        </p:txBody>
      </p:sp>
      <p:sp>
        <p:nvSpPr>
          <p:cNvPr id="37" name="مستطيل ذو زوايا قطرية مستديرة 36"/>
          <p:cNvSpPr/>
          <p:nvPr/>
        </p:nvSpPr>
        <p:spPr>
          <a:xfrm>
            <a:off x="3297980" y="1777512"/>
            <a:ext cx="5544616" cy="1603676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 ذو زوايا قطرية مستديرة 44"/>
          <p:cNvSpPr/>
          <p:nvPr/>
        </p:nvSpPr>
        <p:spPr>
          <a:xfrm>
            <a:off x="3467179" y="1850232"/>
            <a:ext cx="5224437" cy="1428919"/>
          </a:xfrm>
          <a:prstGeom prst="round2DiagRect">
            <a:avLst/>
          </a:prstGeom>
          <a:solidFill>
            <a:srgbClr val="FFFF00">
              <a:alpha val="1098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5C92B5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Tahoma" panose="020B0604030504040204" pitchFamily="34" charset="0"/>
              </a:rPr>
              <a:t>هندسة المثلث</a:t>
            </a:r>
          </a:p>
          <a:p>
            <a:pPr marL="0" marR="0" lvl="0" indent="0" algn="ctr" defTabSz="914400" rtl="1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Centaur" panose="02030504050205020304" pitchFamily="18" charset="0"/>
                <a:ea typeface="DFKai-SB" panose="03000509000000000000" pitchFamily="65" charset="-120"/>
                <a:cs typeface="AdvertisingExtraBold" pitchFamily="2" charset="-78"/>
              </a:rPr>
              <a:t>Geometry of Triangle</a:t>
            </a:r>
            <a:endParaRPr kumimoji="0" lang="ar-KW" sz="4400" b="1" i="0" u="none" strike="noStrike" kern="1200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latin typeface="Centaur" panose="02030504050205020304" pitchFamily="18" charset="0"/>
              <a:ea typeface="DFKai-SB" panose="03000509000000000000" pitchFamily="65" charset="-120"/>
              <a:cs typeface="AdvertisingExtraBold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4BB6CE3-1757-4618-62BB-DE920CC32A1B}"/>
              </a:ext>
            </a:extLst>
          </p:cNvPr>
          <p:cNvSpPr/>
          <p:nvPr/>
        </p:nvSpPr>
        <p:spPr>
          <a:xfrm>
            <a:off x="1666957" y="3339012"/>
            <a:ext cx="8858086" cy="2004509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i="0" u="none" strike="noStrike" kern="0" cap="none" spc="0" normalizeH="0" baseline="0" noProof="0" dirty="0">
                <a:ln w="13462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cs typeface="Al-Kharashi 3" pitchFamily="2" charset="-78"/>
              </a:rPr>
              <a:t>القطعة المستقيمة الواصلة بين منتصفي ضلعين في مثلث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Midsegment of Triangle</a:t>
            </a:r>
            <a:r>
              <a:rPr kumimoji="0" lang="ar-KW" sz="4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The</a:t>
            </a:r>
            <a:endParaRPr kumimoji="0" lang="ar-KW" sz="3200" i="0" u="none" strike="noStrike" kern="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9BAA7AD-F3CA-5CF0-64F7-15F75DE621EC}"/>
              </a:ext>
            </a:extLst>
          </p:cNvPr>
          <p:cNvSpPr/>
          <p:nvPr/>
        </p:nvSpPr>
        <p:spPr>
          <a:xfrm>
            <a:off x="4474676" y="5633767"/>
            <a:ext cx="36199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KW" sz="32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28600">
                    <a:prstClr val="black">
                      <a:lumMod val="95000"/>
                      <a:lumOff val="5000"/>
                      <a:alpha val="40000"/>
                    </a:prstClr>
                  </a:glow>
                </a:effectLst>
                <a:latin typeface="Calibri" panose="020F0502020204030204"/>
                <a:cs typeface="AF_Taif Normal" pitchFamily="2" charset="-78"/>
              </a:rPr>
              <a:t>إعداد : محمود عبد العزيز</a:t>
            </a:r>
            <a:endParaRPr lang="ar-SA" sz="3200" b="1" dirty="0">
              <a:ln w="13462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glow rad="228600">
                  <a:prstClr val="black">
                    <a:lumMod val="95000"/>
                    <a:lumOff val="5000"/>
                    <a:alpha val="40000"/>
                  </a:prstClr>
                </a:glow>
              </a:effectLst>
              <a:latin typeface="Calibri" panose="020F0502020204030204"/>
              <a:cs typeface="AF_Taif Normal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4E87A5C-F952-6615-CEDF-74FB7CAC33C6}"/>
              </a:ext>
            </a:extLst>
          </p:cNvPr>
          <p:cNvSpPr/>
          <p:nvPr/>
        </p:nvSpPr>
        <p:spPr>
          <a:xfrm>
            <a:off x="209302" y="1184769"/>
            <a:ext cx="24935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b="1" dirty="0">
                <a:solidFill>
                  <a:prstClr val="black"/>
                </a:solidFill>
                <a:latin typeface="Georgia"/>
                <a:cs typeface="Arial" panose="020B0604020202020204" pitchFamily="34" charset="0"/>
              </a:rPr>
              <a:t>الفصل الدراسي الثاني</a:t>
            </a:r>
            <a:endParaRPr lang="ar-SA" b="1" dirty="0">
              <a:solidFill>
                <a:prstClr val="black"/>
              </a:solidFill>
              <a:latin typeface="Georgia"/>
              <a:cs typeface="Arial" panose="020B0604020202020204" pitchFamily="34" charset="0"/>
            </a:endParaRPr>
          </a:p>
        </p:txBody>
      </p:sp>
      <p:pic>
        <p:nvPicPr>
          <p:cNvPr id="9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E4F989C8-05F6-8F37-52EA-78A45020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073" y="4205937"/>
            <a:ext cx="1976781" cy="19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5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E59AB596-ED18-CCE2-B900-AEC25B027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215"/>
          <a:stretch>
            <a:fillRect/>
          </a:stretch>
        </p:blipFill>
        <p:spPr>
          <a:xfrm>
            <a:off x="49774" y="866272"/>
            <a:ext cx="12192001" cy="4702862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60F8944-C454-4D07-698F-663BF1E3F3A6}"/>
              </a:ext>
            </a:extLst>
          </p:cNvPr>
          <p:cNvGrpSpPr/>
          <p:nvPr/>
        </p:nvGrpSpPr>
        <p:grpSpPr>
          <a:xfrm>
            <a:off x="251384" y="98332"/>
            <a:ext cx="1652943" cy="646331"/>
            <a:chOff x="10446965" y="23650"/>
            <a:chExt cx="1652943" cy="646331"/>
          </a:xfrm>
        </p:grpSpPr>
        <p:sp>
          <p:nvSpPr>
            <p:cNvPr id="5" name="مستطيل: زوايا مستديرة 5">
              <a:extLst>
                <a:ext uri="{FF2B5EF4-FFF2-40B4-BE49-F238E27FC236}">
                  <a16:creationId xmlns:a16="http://schemas.microsoft.com/office/drawing/2014/main" id="{CBF6B027-AC23-077F-B93A-5A8FB708940E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B334F27A-4B0F-6F0F-CE49-D64DE7D9C141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lang="ar-KW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138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82A2B911-2CBF-004F-18D2-4B8C6C5A0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1477" y="403813"/>
            <a:ext cx="3014628" cy="68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9578B44B-BA91-EEF1-A114-B802E63407B3}"/>
              </a:ext>
            </a:extLst>
          </p:cNvPr>
          <p:cNvGrpSpPr/>
          <p:nvPr/>
        </p:nvGrpSpPr>
        <p:grpSpPr>
          <a:xfrm>
            <a:off x="8044777" y="44284"/>
            <a:ext cx="4062101" cy="835356"/>
            <a:chOff x="10878572" y="-79963"/>
            <a:chExt cx="1255571" cy="774101"/>
          </a:xfrm>
        </p:grpSpPr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036F1EEC-669D-2AC3-FDD8-DA812F281DD2}"/>
                </a:ext>
              </a:extLst>
            </p:cNvPr>
            <p:cNvSpPr/>
            <p:nvPr/>
          </p:nvSpPr>
          <p:spPr>
            <a:xfrm>
              <a:off x="11086038" y="-29420"/>
              <a:ext cx="1048105" cy="72355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6EBAFC4-5E92-9C73-D2BD-D356818E060D}"/>
                </a:ext>
              </a:extLst>
            </p:cNvPr>
            <p:cNvSpPr txBox="1"/>
            <p:nvPr/>
          </p:nvSpPr>
          <p:spPr>
            <a:xfrm>
              <a:off x="10878572" y="-79963"/>
              <a:ext cx="1243347" cy="713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المقدمة والتمهيد</a:t>
              </a:r>
              <a:endPara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F316EE3-FCAA-0044-55AC-9D72BD015402}"/>
              </a:ext>
            </a:extLst>
          </p:cNvPr>
          <p:cNvSpPr txBox="1"/>
          <p:nvPr/>
        </p:nvSpPr>
        <p:spPr>
          <a:xfrm>
            <a:off x="7151328" y="2747232"/>
            <a:ext cx="4559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chemeClr val="tx1">
                    <a:lumMod val="65000"/>
                    <a:lumOff val="35000"/>
                  </a:schemeClr>
                </a:solidFill>
                <a:sym typeface="Zawawi" panose="05010101010101010101" pitchFamily="2" charset="2"/>
              </a:rPr>
              <a:t> المثلث قائم الزاوية في ص 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F848538-3B52-4A29-8267-C7A930512DE6}"/>
              </a:ext>
            </a:extLst>
          </p:cNvPr>
          <p:cNvSpPr txBox="1"/>
          <p:nvPr/>
        </p:nvSpPr>
        <p:spPr>
          <a:xfrm>
            <a:off x="7269314" y="3424025"/>
            <a:ext cx="4559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chemeClr val="tx1">
                    <a:lumMod val="65000"/>
                    <a:lumOff val="35000"/>
                  </a:schemeClr>
                </a:solidFill>
                <a:sym typeface="Zawawi" panose="05010101010101010101" pitchFamily="2" charset="2"/>
              </a:rPr>
              <a:t> من نظرية فيثاغورث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1ED6722-3B06-051D-23A8-C34947BE3C17}"/>
              </a:ext>
            </a:extLst>
          </p:cNvPr>
          <p:cNvSpPr txBox="1"/>
          <p:nvPr/>
        </p:nvSpPr>
        <p:spPr>
          <a:xfrm>
            <a:off x="10008751" y="4044041"/>
            <a:ext cx="1819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sym typeface="Zawawi" panose="05010101010101010101" pitchFamily="2" charset="2"/>
              </a:rPr>
              <a:t>س ص =</a:t>
            </a:r>
            <a:endParaRPr lang="en-US" sz="3200" b="1" dirty="0">
              <a:solidFill>
                <a:srgbClr val="7030A0"/>
              </a:solidFill>
            </a:endParaRP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D373BA4F-031D-772A-9742-EB1526D0AB4D}"/>
              </a:ext>
            </a:extLst>
          </p:cNvPr>
          <p:cNvGrpSpPr/>
          <p:nvPr/>
        </p:nvGrpSpPr>
        <p:grpSpPr>
          <a:xfrm>
            <a:off x="6427373" y="4051418"/>
            <a:ext cx="4109476" cy="1077218"/>
            <a:chOff x="6379391" y="4511453"/>
            <a:chExt cx="3246465" cy="1077218"/>
          </a:xfrm>
        </p:grpSpPr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B6CD5C0C-D371-BBB8-E5F5-D07641B42821}"/>
                </a:ext>
              </a:extLst>
            </p:cNvPr>
            <p:cNvSpPr txBox="1"/>
            <p:nvPr/>
          </p:nvSpPr>
          <p:spPr>
            <a:xfrm>
              <a:off x="6379391" y="4511453"/>
              <a:ext cx="32464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7030A0"/>
                  </a:solidFill>
                  <a:sym typeface="ZA-الجذور-1" panose="05010101010101010101" pitchFamily="2" charset="2"/>
                </a:rPr>
                <a:t>(س ع)</a:t>
              </a:r>
              <a:r>
                <a:rPr lang="ar-KW" sz="3200" b="1" baseline="30000" dirty="0">
                  <a:solidFill>
                    <a:srgbClr val="7030A0"/>
                  </a:solidFill>
                  <a:sym typeface="ZA-الجذور-1" panose="05010101010101010101" pitchFamily="2" charset="2"/>
                </a:rPr>
                <a:t>2</a:t>
              </a:r>
              <a:r>
                <a:rPr lang="ar-KW" sz="3200" b="1" dirty="0">
                  <a:solidFill>
                    <a:srgbClr val="7030A0"/>
                  </a:solidFill>
                  <a:sym typeface="ZA-الجذور-1" panose="05010101010101010101" pitchFamily="2" charset="2"/>
                </a:rPr>
                <a:t> – ( ص ع )</a:t>
              </a:r>
              <a:r>
                <a:rPr lang="ar-KW" sz="3200" b="1" baseline="30000" dirty="0">
                  <a:solidFill>
                    <a:srgbClr val="7030A0"/>
                  </a:solidFill>
                  <a:sym typeface="ZA-الجذور-1" panose="05010101010101010101" pitchFamily="2" charset="2"/>
                </a:rPr>
                <a:t>2</a:t>
              </a:r>
              <a:endParaRPr lang="en-US" sz="32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5D5726B2-09BA-506B-C418-B72BC0A0191C}"/>
                </a:ext>
              </a:extLst>
            </p:cNvPr>
            <p:cNvCxnSpPr/>
            <p:nvPr/>
          </p:nvCxnSpPr>
          <p:spPr>
            <a:xfrm flipH="1">
              <a:off x="6890620" y="4601497"/>
              <a:ext cx="1976283" cy="0"/>
            </a:xfrm>
            <a:prstGeom prst="line">
              <a:avLst/>
            </a:prstGeom>
            <a:ln w="28575">
              <a:solidFill>
                <a:srgbClr val="B20C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ADA5874-09D4-ECCC-8102-92F76946E3FD}"/>
              </a:ext>
            </a:extLst>
          </p:cNvPr>
          <p:cNvSpPr txBox="1"/>
          <p:nvPr/>
        </p:nvSpPr>
        <p:spPr>
          <a:xfrm>
            <a:off x="5949561" y="4100818"/>
            <a:ext cx="1819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sym typeface="Zawawi" panose="05010101010101010101" pitchFamily="2" charset="2"/>
              </a:rPr>
              <a:t>        =</a:t>
            </a:r>
            <a:endParaRPr lang="en-US" sz="3200" b="1" dirty="0">
              <a:solidFill>
                <a:srgbClr val="7030A0"/>
              </a:solidFill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F37888AB-66F4-3769-5898-AB4D7C054ECF}"/>
              </a:ext>
            </a:extLst>
          </p:cNvPr>
          <p:cNvGrpSpPr/>
          <p:nvPr/>
        </p:nvGrpSpPr>
        <p:grpSpPr>
          <a:xfrm>
            <a:off x="3729521" y="4105867"/>
            <a:ext cx="2739648" cy="634629"/>
            <a:chOff x="3936061" y="5349573"/>
            <a:chExt cx="2739648" cy="444786"/>
          </a:xfrm>
        </p:grpSpPr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6C176396-7249-5749-B7A5-353B065D8776}"/>
                </a:ext>
              </a:extLst>
            </p:cNvPr>
            <p:cNvCxnSpPr/>
            <p:nvPr/>
          </p:nvCxnSpPr>
          <p:spPr>
            <a:xfrm flipH="1">
              <a:off x="3936061" y="5373280"/>
              <a:ext cx="2501640" cy="0"/>
            </a:xfrm>
            <a:prstGeom prst="line">
              <a:avLst/>
            </a:prstGeom>
            <a:ln w="28575">
              <a:solidFill>
                <a:srgbClr val="B20C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رابط مستقيم 2">
              <a:extLst>
                <a:ext uri="{FF2B5EF4-FFF2-40B4-BE49-F238E27FC236}">
                  <a16:creationId xmlns:a16="http://schemas.microsoft.com/office/drawing/2014/main" id="{5270E4DA-E2F4-17D3-A20B-3E35F2C02437}"/>
                </a:ext>
              </a:extLst>
            </p:cNvPr>
            <p:cNvCxnSpPr/>
            <p:nvPr/>
          </p:nvCxnSpPr>
          <p:spPr>
            <a:xfrm>
              <a:off x="6445045" y="5368413"/>
              <a:ext cx="117987" cy="40687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319D7E66-8579-A47C-AB05-6018B1EE28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0616" y="5349573"/>
              <a:ext cx="105093" cy="44478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648762C-3F12-82AD-EB8A-4EEF3183D45F}"/>
              </a:ext>
            </a:extLst>
          </p:cNvPr>
          <p:cNvSpPr txBox="1"/>
          <p:nvPr/>
        </p:nvSpPr>
        <p:spPr>
          <a:xfrm>
            <a:off x="3723021" y="4139601"/>
            <a:ext cx="256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sym typeface="ZA-الجذور-1" panose="05010101010101010101" pitchFamily="2" charset="2"/>
              </a:rPr>
              <a:t>(10)</a:t>
            </a:r>
            <a:r>
              <a:rPr lang="ar-KW" sz="3200" b="1" baseline="30000" dirty="0">
                <a:solidFill>
                  <a:srgbClr val="7030A0"/>
                </a:solidFill>
                <a:sym typeface="ZA-الجذور-1" panose="05010101010101010101" pitchFamily="2" charset="2"/>
              </a:rPr>
              <a:t>2 </a:t>
            </a:r>
            <a:r>
              <a:rPr lang="ar-KW" sz="3200" b="1" dirty="0">
                <a:solidFill>
                  <a:srgbClr val="7030A0"/>
                </a:solidFill>
                <a:sym typeface="ZA-الجذور-1" panose="05010101010101010101" pitchFamily="2" charset="2"/>
              </a:rPr>
              <a:t> - (8 ) </a:t>
            </a:r>
            <a:r>
              <a:rPr lang="ar-KW" sz="3200" b="1" baseline="30000" dirty="0">
                <a:solidFill>
                  <a:srgbClr val="7030A0"/>
                </a:solidFill>
                <a:sym typeface="ZA-الجذور-1" panose="05010101010101010101" pitchFamily="2" charset="2"/>
              </a:rPr>
              <a:t>2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6D97041-14D7-DE95-1A97-EF344CCC06D1}"/>
              </a:ext>
            </a:extLst>
          </p:cNvPr>
          <p:cNvSpPr txBox="1"/>
          <p:nvPr/>
        </p:nvSpPr>
        <p:spPr>
          <a:xfrm>
            <a:off x="3069051" y="4138650"/>
            <a:ext cx="743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sym typeface="Zawawi" panose="05010101010101010101" pitchFamily="2" charset="2"/>
              </a:rPr>
              <a:t>=</a:t>
            </a:r>
            <a:endParaRPr lang="en-US" sz="3200" b="1" dirty="0">
              <a:solidFill>
                <a:srgbClr val="7030A0"/>
              </a:solidFill>
            </a:endParaRP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07ED28E2-09A2-CA32-86C0-7D2A9F1F13A1}"/>
              </a:ext>
            </a:extLst>
          </p:cNvPr>
          <p:cNvGrpSpPr/>
          <p:nvPr/>
        </p:nvGrpSpPr>
        <p:grpSpPr>
          <a:xfrm>
            <a:off x="1483575" y="4016206"/>
            <a:ext cx="1968752" cy="634629"/>
            <a:chOff x="3936061" y="5349573"/>
            <a:chExt cx="2739648" cy="444786"/>
          </a:xfrm>
        </p:grpSpPr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E77C511D-5C26-DEA6-C6B2-423E9F7A2C4D}"/>
                </a:ext>
              </a:extLst>
            </p:cNvPr>
            <p:cNvCxnSpPr/>
            <p:nvPr/>
          </p:nvCxnSpPr>
          <p:spPr>
            <a:xfrm flipH="1">
              <a:off x="3936061" y="5373280"/>
              <a:ext cx="2501640" cy="0"/>
            </a:xfrm>
            <a:prstGeom prst="line">
              <a:avLst/>
            </a:prstGeom>
            <a:ln w="28575">
              <a:solidFill>
                <a:srgbClr val="B20C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96F61868-21CD-2433-C450-88E048189EB3}"/>
                </a:ext>
              </a:extLst>
            </p:cNvPr>
            <p:cNvCxnSpPr/>
            <p:nvPr/>
          </p:nvCxnSpPr>
          <p:spPr>
            <a:xfrm>
              <a:off x="6445045" y="5368413"/>
              <a:ext cx="117987" cy="40687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02413653-EB3C-5D1B-BC01-4C4F99B763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0616" y="5349573"/>
              <a:ext cx="105093" cy="44478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89594A0-6975-E34E-6297-A620D3BD9980}"/>
              </a:ext>
            </a:extLst>
          </p:cNvPr>
          <p:cNvSpPr txBox="1"/>
          <p:nvPr/>
        </p:nvSpPr>
        <p:spPr>
          <a:xfrm>
            <a:off x="1319338" y="4038853"/>
            <a:ext cx="1914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sym typeface="ZA-الجذور-1" panose="05010101010101010101" pitchFamily="2" charset="2"/>
              </a:rPr>
              <a:t>100 - 64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FBAB3AC-EB2A-38A2-B4B0-F1F60565968E}"/>
              </a:ext>
            </a:extLst>
          </p:cNvPr>
          <p:cNvSpPr txBox="1"/>
          <p:nvPr/>
        </p:nvSpPr>
        <p:spPr>
          <a:xfrm>
            <a:off x="10140674" y="4843625"/>
            <a:ext cx="743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sym typeface="Zawawi" panose="05010101010101010101" pitchFamily="2" charset="2"/>
              </a:rPr>
              <a:t>=</a:t>
            </a:r>
            <a:endParaRPr lang="en-US" sz="3200" b="1" dirty="0">
              <a:solidFill>
                <a:srgbClr val="7030A0"/>
              </a:solidFill>
            </a:endParaRP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1C5E986-458F-E8A2-E7FA-1E55DC3BA490}"/>
              </a:ext>
            </a:extLst>
          </p:cNvPr>
          <p:cNvGrpSpPr/>
          <p:nvPr/>
        </p:nvGrpSpPr>
        <p:grpSpPr>
          <a:xfrm>
            <a:off x="9550924" y="4860211"/>
            <a:ext cx="876517" cy="551602"/>
            <a:chOff x="3936061" y="5349573"/>
            <a:chExt cx="2739648" cy="44478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771B527A-8084-3084-2DD0-09F8BDAC5EB6}"/>
                </a:ext>
              </a:extLst>
            </p:cNvPr>
            <p:cNvCxnSpPr/>
            <p:nvPr/>
          </p:nvCxnSpPr>
          <p:spPr>
            <a:xfrm flipH="1">
              <a:off x="3936061" y="5373280"/>
              <a:ext cx="2501640" cy="0"/>
            </a:xfrm>
            <a:prstGeom prst="line">
              <a:avLst/>
            </a:prstGeom>
            <a:ln w="28575">
              <a:solidFill>
                <a:srgbClr val="B20C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7728EDB5-370B-C89C-DC40-BEF03F827C44}"/>
                </a:ext>
              </a:extLst>
            </p:cNvPr>
            <p:cNvCxnSpPr/>
            <p:nvPr/>
          </p:nvCxnSpPr>
          <p:spPr>
            <a:xfrm>
              <a:off x="6445045" y="5368413"/>
              <a:ext cx="117987" cy="40687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094239DA-546D-5618-8CD8-1CE3453AEA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0616" y="5349573"/>
              <a:ext cx="105093" cy="44478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4CF835F3-F152-084E-35C7-650BD6F65D7F}"/>
              </a:ext>
            </a:extLst>
          </p:cNvPr>
          <p:cNvSpPr txBox="1"/>
          <p:nvPr/>
        </p:nvSpPr>
        <p:spPr>
          <a:xfrm>
            <a:off x="9457089" y="4835955"/>
            <a:ext cx="92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sym typeface="ZA-الجذور-1" panose="05010101010101010101" pitchFamily="2" charset="2"/>
              </a:rPr>
              <a:t>36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12A40864-6516-EB20-3188-E35B383C4B89}"/>
              </a:ext>
            </a:extLst>
          </p:cNvPr>
          <p:cNvSpPr txBox="1"/>
          <p:nvPr/>
        </p:nvSpPr>
        <p:spPr>
          <a:xfrm>
            <a:off x="8728263" y="4783407"/>
            <a:ext cx="743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sym typeface="Zawawi" panose="05010101010101010101" pitchFamily="2" charset="2"/>
              </a:rPr>
              <a:t>=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D89EF2AE-C218-CE06-70B7-EF56054F8994}"/>
              </a:ext>
            </a:extLst>
          </p:cNvPr>
          <p:cNvSpPr txBox="1"/>
          <p:nvPr/>
        </p:nvSpPr>
        <p:spPr>
          <a:xfrm>
            <a:off x="4973732" y="5255080"/>
            <a:ext cx="7064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chemeClr val="tx1">
                    <a:lumMod val="65000"/>
                    <a:lumOff val="35000"/>
                  </a:schemeClr>
                </a:solidFill>
                <a:sym typeface="Zawawi" panose="05010101010101010101" pitchFamily="2" charset="2"/>
              </a:rPr>
              <a:t>مساحة المثلث </a:t>
            </a:r>
            <a:r>
              <a:rPr lang="ar-SA" sz="3200" b="1" dirty="0">
                <a:solidFill>
                  <a:schemeClr val="tx1">
                    <a:lumMod val="65000"/>
                    <a:lumOff val="35000"/>
                  </a:schemeClr>
                </a:solidFill>
                <a:sym typeface="Zawawi" panose="05010101010101010101" pitchFamily="2" charset="2"/>
              </a:rPr>
              <a:t>=</a:t>
            </a:r>
            <a:r>
              <a:rPr lang="ar-KW" sz="3200" b="1" dirty="0">
                <a:solidFill>
                  <a:schemeClr val="tx1">
                    <a:lumMod val="65000"/>
                    <a:lumOff val="35000"/>
                  </a:schemeClr>
                </a:solidFill>
                <a:sym typeface="Zawawi" panose="05010101010101010101" pitchFamily="2" charset="2"/>
              </a:rPr>
              <a:t> </a:t>
            </a:r>
            <a:r>
              <a:rPr lang="ar-KW" sz="4000" b="1" dirty="0">
                <a:solidFill>
                  <a:schemeClr val="tx1">
                    <a:lumMod val="65000"/>
                    <a:lumOff val="35000"/>
                  </a:schemeClr>
                </a:solidFill>
                <a:sym typeface="Zawawi" panose="05010101010101010101" pitchFamily="2" charset="2"/>
              </a:rPr>
              <a:t> </a:t>
            </a:r>
            <a:r>
              <a:rPr lang="ar-KW" sz="3200" b="1" dirty="0">
                <a:solidFill>
                  <a:schemeClr val="tx1">
                    <a:lumMod val="65000"/>
                    <a:lumOff val="35000"/>
                  </a:schemeClr>
                </a:solidFill>
                <a:sym typeface="Zawawi" panose="05010101010101010101" pitchFamily="2" charset="2"/>
              </a:rPr>
              <a:t>× طول القاعدة × الارتفاع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6BE8DA0E-8BD4-2E93-F020-A5C793118092}"/>
              </a:ext>
            </a:extLst>
          </p:cNvPr>
          <p:cNvSpPr txBox="1"/>
          <p:nvPr/>
        </p:nvSpPr>
        <p:spPr>
          <a:xfrm>
            <a:off x="7413871" y="5781949"/>
            <a:ext cx="462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chemeClr val="tx1">
                    <a:lumMod val="65000"/>
                    <a:lumOff val="35000"/>
                  </a:schemeClr>
                </a:solidFill>
                <a:sym typeface="Zawawi" panose="05010101010101010101" pitchFamily="2" charset="2"/>
              </a:rPr>
              <a:t>مساحة المثلث </a:t>
            </a:r>
            <a:r>
              <a:rPr lang="ar-SA" sz="3200" b="1" dirty="0">
                <a:solidFill>
                  <a:schemeClr val="tx1">
                    <a:lumMod val="65000"/>
                    <a:lumOff val="35000"/>
                  </a:schemeClr>
                </a:solidFill>
                <a:sym typeface="Zawawi" panose="05010101010101010101" pitchFamily="2" charset="2"/>
              </a:rPr>
              <a:t>=</a:t>
            </a:r>
            <a:r>
              <a:rPr lang="ar-KW" sz="3200" b="1" dirty="0">
                <a:solidFill>
                  <a:schemeClr val="tx1">
                    <a:lumMod val="65000"/>
                    <a:lumOff val="35000"/>
                  </a:schemeClr>
                </a:solidFill>
                <a:sym typeface="Zawawi" panose="05010101010101010101" pitchFamily="2" charset="2"/>
              </a:rPr>
              <a:t> </a:t>
            </a:r>
            <a:r>
              <a:rPr lang="ar-KW" sz="4000" b="1" dirty="0">
                <a:solidFill>
                  <a:schemeClr val="tx1">
                    <a:lumMod val="65000"/>
                    <a:lumOff val="35000"/>
                  </a:schemeClr>
                </a:solidFill>
                <a:sym typeface="Zawawi" panose="05010101010101010101" pitchFamily="2" charset="2"/>
              </a:rPr>
              <a:t> </a:t>
            </a:r>
            <a:r>
              <a:rPr lang="ar-KW" sz="3200" b="1" dirty="0">
                <a:solidFill>
                  <a:schemeClr val="tx1">
                    <a:lumMod val="65000"/>
                    <a:lumOff val="35000"/>
                  </a:schemeClr>
                </a:solidFill>
                <a:sym typeface="Zawawi" panose="05010101010101010101" pitchFamily="2" charset="2"/>
              </a:rPr>
              <a:t>× 8× 6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83DDA613-C018-2B2B-17AC-5D2ACAB93AB4}"/>
              </a:ext>
            </a:extLst>
          </p:cNvPr>
          <p:cNvSpPr txBox="1"/>
          <p:nvPr/>
        </p:nvSpPr>
        <p:spPr>
          <a:xfrm>
            <a:off x="5642236" y="5708777"/>
            <a:ext cx="225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chemeClr val="tx1">
                    <a:lumMod val="65000"/>
                    <a:lumOff val="35000"/>
                  </a:schemeClr>
                </a:solidFill>
                <a:sym typeface="Zawawi" panose="05010101010101010101" pitchFamily="2" charset="2"/>
              </a:rPr>
              <a:t>=</a:t>
            </a:r>
            <a:r>
              <a:rPr lang="ar-KW" sz="3200" b="1" dirty="0">
                <a:solidFill>
                  <a:schemeClr val="tx1">
                    <a:lumMod val="65000"/>
                    <a:lumOff val="35000"/>
                  </a:schemeClr>
                </a:solidFill>
                <a:sym typeface="Zawawi" panose="05010101010101010101" pitchFamily="2" charset="2"/>
              </a:rPr>
              <a:t> </a:t>
            </a:r>
            <a:r>
              <a:rPr lang="ar-KW" sz="4000" b="1" dirty="0">
                <a:solidFill>
                  <a:schemeClr val="tx1">
                    <a:lumMod val="65000"/>
                    <a:lumOff val="35000"/>
                  </a:schemeClr>
                </a:solidFill>
                <a:sym typeface="Zawawi" panose="05010101010101010101" pitchFamily="2" charset="2"/>
              </a:rPr>
              <a:t> </a:t>
            </a:r>
            <a:r>
              <a:rPr lang="ar-KW" sz="3200" b="1" dirty="0">
                <a:solidFill>
                  <a:schemeClr val="tx1">
                    <a:lumMod val="65000"/>
                    <a:lumOff val="35000"/>
                  </a:schemeClr>
                </a:solidFill>
                <a:sym typeface="Zawawi" panose="05010101010101010101" pitchFamily="2" charset="2"/>
              </a:rPr>
              <a:t>×48 = 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D005E790-AB8E-7C30-1B0B-187BACBBDFA5}"/>
              </a:ext>
            </a:extLst>
          </p:cNvPr>
          <p:cNvSpPr txBox="1"/>
          <p:nvPr/>
        </p:nvSpPr>
        <p:spPr>
          <a:xfrm>
            <a:off x="3729521" y="5807450"/>
            <a:ext cx="225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chemeClr val="tx1">
                    <a:lumMod val="65000"/>
                    <a:lumOff val="35000"/>
                  </a:schemeClr>
                </a:solidFill>
                <a:sym typeface="Zawawi" panose="05010101010101010101" pitchFamily="2" charset="2"/>
              </a:rPr>
              <a:t> 24 سم</a:t>
            </a:r>
            <a:r>
              <a:rPr lang="ar-KW" sz="32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sym typeface="Zawawi" panose="05010101010101010101" pitchFamily="2" charset="2"/>
              </a:rPr>
              <a:t>2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9FB892FF-F497-5BEE-CF1A-59E396F66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715" y="4380310"/>
            <a:ext cx="2496327" cy="24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912A90B-58CA-FB45-5CBD-5AAD8EDB1D95}"/>
              </a:ext>
            </a:extLst>
          </p:cNvPr>
          <p:cNvSpPr txBox="1"/>
          <p:nvPr/>
        </p:nvSpPr>
        <p:spPr>
          <a:xfrm>
            <a:off x="2886550" y="2109801"/>
            <a:ext cx="1131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sym typeface="Zawawi" panose="05010101010101010101" pitchFamily="2" charset="2"/>
              </a:rPr>
              <a:t>6 سم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C47B972-95A6-D4ED-A4D6-00E021DDF870}"/>
              </a:ext>
            </a:extLst>
          </p:cNvPr>
          <p:cNvSpPr txBox="1"/>
          <p:nvPr/>
        </p:nvSpPr>
        <p:spPr>
          <a:xfrm>
            <a:off x="8044777" y="4792448"/>
            <a:ext cx="1131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7030A0"/>
                </a:solidFill>
                <a:sym typeface="Zawawi" panose="05010101010101010101" pitchFamily="2" charset="2"/>
              </a:rPr>
              <a:t>6 سم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76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5" grpId="0"/>
      <p:bldP spid="15" grpId="0"/>
      <p:bldP spid="22" grpId="0"/>
      <p:bldP spid="32" grpId="0"/>
      <p:bldP spid="33" grpId="0"/>
      <p:bldP spid="38" grpId="0"/>
      <p:bldP spid="39" grpId="0"/>
      <p:bldP spid="42" grpId="0"/>
      <p:bldP spid="43" grpId="0"/>
      <p:bldP spid="44" grpId="0"/>
      <p:bldP spid="45" grpId="0"/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CFC6DE3-8379-A15E-D2A0-05B87226C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962" y="266700"/>
            <a:ext cx="7375071" cy="3585771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39281672-0327-57A9-E158-C9D71F0D9E0D}"/>
              </a:ext>
            </a:extLst>
          </p:cNvPr>
          <p:cNvGrpSpPr/>
          <p:nvPr/>
        </p:nvGrpSpPr>
        <p:grpSpPr>
          <a:xfrm>
            <a:off x="251384" y="98332"/>
            <a:ext cx="1652943" cy="646331"/>
            <a:chOff x="10446965" y="23650"/>
            <a:chExt cx="1652943" cy="646331"/>
          </a:xfrm>
        </p:grpSpPr>
        <p:sp>
          <p:nvSpPr>
            <p:cNvPr id="4" name="مستطيل: زوايا مستديرة 5">
              <a:extLst>
                <a:ext uri="{FF2B5EF4-FFF2-40B4-BE49-F238E27FC236}">
                  <a16:creationId xmlns:a16="http://schemas.microsoft.com/office/drawing/2014/main" id="{E2085B22-966D-8156-8FF2-7EFF92381A4C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9EC6FCB2-3F30-C99D-ECF5-BDCA7DF16389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lang="ar-KW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144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555296B4-535D-4642-3647-48FC2FB34B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96" t="7592"/>
          <a:stretch>
            <a:fillRect/>
          </a:stretch>
        </p:blipFill>
        <p:spPr>
          <a:xfrm>
            <a:off x="0" y="3852471"/>
            <a:ext cx="12192000" cy="19465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CEFA4CB-B85E-E6C8-24EF-2ADAD0B80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18" y="906012"/>
            <a:ext cx="4976813" cy="3236669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0ADD84C-14DE-5813-F295-796B5BF39AC4}"/>
              </a:ext>
            </a:extLst>
          </p:cNvPr>
          <p:cNvSpPr/>
          <p:nvPr/>
        </p:nvSpPr>
        <p:spPr>
          <a:xfrm>
            <a:off x="4972595" y="1534375"/>
            <a:ext cx="6963803" cy="172556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سهم: منحني لأعلى 13">
            <a:extLst>
              <a:ext uri="{FF2B5EF4-FFF2-40B4-BE49-F238E27FC236}">
                <a16:creationId xmlns:a16="http://schemas.microsoft.com/office/drawing/2014/main" id="{01884A6E-510B-A9F1-6036-46E6DF2BD462}"/>
              </a:ext>
            </a:extLst>
          </p:cNvPr>
          <p:cNvSpPr/>
          <p:nvPr/>
        </p:nvSpPr>
        <p:spPr>
          <a:xfrm rot="4939474">
            <a:off x="3825710" y="2924631"/>
            <a:ext cx="1932261" cy="67061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70D9362-B686-1EC4-CAEC-DC54A3EAA9A5}"/>
              </a:ext>
            </a:extLst>
          </p:cNvPr>
          <p:cNvSpPr/>
          <p:nvPr/>
        </p:nvSpPr>
        <p:spPr>
          <a:xfrm>
            <a:off x="10448528" y="3717401"/>
            <a:ext cx="1693505" cy="8102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870B020-38A0-7E62-85B7-8098F1DF342C}"/>
              </a:ext>
            </a:extLst>
          </p:cNvPr>
          <p:cNvSpPr txBox="1"/>
          <p:nvPr/>
        </p:nvSpPr>
        <p:spPr>
          <a:xfrm>
            <a:off x="6220918" y="5031237"/>
            <a:ext cx="1510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ل هـ و</a:t>
            </a:r>
            <a:endParaRPr lang="en-US" sz="3200" b="1" dirty="0">
              <a:solidFill>
                <a:srgbClr val="B20CC4"/>
              </a:solidFill>
            </a:endParaRP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E3F29A5E-9CE2-2D3E-EBEC-5D3C5511B229}"/>
              </a:ext>
            </a:extLst>
          </p:cNvPr>
          <p:cNvCxnSpPr>
            <a:cxnSpLocks/>
          </p:cNvCxnSpPr>
          <p:nvPr/>
        </p:nvCxnSpPr>
        <p:spPr>
          <a:xfrm>
            <a:off x="6096000" y="3669437"/>
            <a:ext cx="3334218" cy="2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F0238CDE-8647-CE7F-2B9F-9B8E42991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930" y="4367848"/>
            <a:ext cx="2496327" cy="24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60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365CEFF4-4FB9-6F53-8F96-DB32EE503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85" y="229500"/>
            <a:ext cx="4684781" cy="304674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A529F28-4AF3-8CDD-9F5A-731B72ABF7D2}"/>
              </a:ext>
            </a:extLst>
          </p:cNvPr>
          <p:cNvSpPr txBox="1"/>
          <p:nvPr/>
        </p:nvSpPr>
        <p:spPr>
          <a:xfrm rot="3347530">
            <a:off x="2733174" y="1240791"/>
            <a:ext cx="18531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</a:rPr>
              <a:t>20 ســــــم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9C5B23C-8A68-5986-67CF-D2BEF3FCE056}"/>
              </a:ext>
            </a:extLst>
          </p:cNvPr>
          <p:cNvSpPr txBox="1"/>
          <p:nvPr/>
        </p:nvSpPr>
        <p:spPr>
          <a:xfrm rot="18704047">
            <a:off x="-9943" y="1010486"/>
            <a:ext cx="18531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</a:rPr>
              <a:t>16 ســــــم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66A5C50-5D08-32DC-B703-8224168FFFCD}"/>
              </a:ext>
            </a:extLst>
          </p:cNvPr>
          <p:cNvSpPr txBox="1"/>
          <p:nvPr/>
        </p:nvSpPr>
        <p:spPr>
          <a:xfrm rot="417978">
            <a:off x="1015255" y="2886758"/>
            <a:ext cx="18531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27CC1A"/>
                </a:solidFill>
              </a:rPr>
              <a:t>24 ســــــم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AFC1870-C304-FFCE-4F39-1E80FB7037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71" t="38228" r="11751"/>
          <a:stretch>
            <a:fillRect/>
          </a:stretch>
        </p:blipFill>
        <p:spPr>
          <a:xfrm>
            <a:off x="3047089" y="3184218"/>
            <a:ext cx="8824383" cy="3071264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F2348D5E-6629-DB97-55BB-4DC8F4E099AB}"/>
              </a:ext>
            </a:extLst>
          </p:cNvPr>
          <p:cNvGrpSpPr/>
          <p:nvPr/>
        </p:nvGrpSpPr>
        <p:grpSpPr>
          <a:xfrm>
            <a:off x="4518962" y="822212"/>
            <a:ext cx="7352510" cy="2056497"/>
            <a:chOff x="4293082" y="488511"/>
            <a:chExt cx="7521904" cy="1867230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18E85832-9ED9-3749-25D9-FFD5D0E5D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962" t="14953" r="77436" b="63868"/>
            <a:stretch>
              <a:fillRect/>
            </a:stretch>
          </p:blipFill>
          <p:spPr>
            <a:xfrm>
              <a:off x="4293082" y="1282482"/>
              <a:ext cx="1782321" cy="1073259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FC7EBAAA-4144-1857-ABDC-8A394AAEE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2658" r="11752" b="63154"/>
            <a:stretch>
              <a:fillRect/>
            </a:stretch>
          </p:blipFill>
          <p:spPr>
            <a:xfrm>
              <a:off x="5846843" y="488511"/>
              <a:ext cx="5968143" cy="1867230"/>
            </a:xfrm>
            <a:prstGeom prst="rect">
              <a:avLst/>
            </a:prstGeom>
          </p:spPr>
        </p:pic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CBE2321-BF75-D622-D7FA-FAD025ED55D3}"/>
              </a:ext>
            </a:extLst>
          </p:cNvPr>
          <p:cNvGrpSpPr/>
          <p:nvPr/>
        </p:nvGrpSpPr>
        <p:grpSpPr>
          <a:xfrm>
            <a:off x="8818535" y="2983858"/>
            <a:ext cx="1198035" cy="584775"/>
            <a:chOff x="7283811" y="634863"/>
            <a:chExt cx="1198035" cy="584775"/>
          </a:xfrm>
        </p:grpSpPr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94685CEA-E1CF-5D8F-9A57-C37004DBD004}"/>
                </a:ext>
              </a:extLst>
            </p:cNvPr>
            <p:cNvSpPr txBox="1"/>
            <p:nvPr/>
          </p:nvSpPr>
          <p:spPr>
            <a:xfrm>
              <a:off x="7283811" y="634863"/>
              <a:ext cx="1198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B20CC4"/>
                  </a:solidFill>
                  <a:sym typeface="Zawawi" panose="05010101010101010101" pitchFamily="2" charset="2"/>
                </a:rPr>
                <a:t> س ع</a:t>
              </a:r>
              <a:endParaRPr lang="en-US" sz="3200" b="1" dirty="0">
                <a:solidFill>
                  <a:srgbClr val="B20CC4"/>
                </a:solidFill>
              </a:endParaRPr>
            </a:p>
          </p:txBody>
        </p: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2B99FBD5-F24D-85C0-1A10-3780BA300B3C}"/>
                </a:ext>
              </a:extLst>
            </p:cNvPr>
            <p:cNvCxnSpPr/>
            <p:nvPr/>
          </p:nvCxnSpPr>
          <p:spPr>
            <a:xfrm flipH="1">
              <a:off x="7565923" y="737419"/>
              <a:ext cx="63418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0FA7BFE2-5947-3BD0-2AD5-0D387F685E38}"/>
              </a:ext>
            </a:extLst>
          </p:cNvPr>
          <p:cNvGrpSpPr/>
          <p:nvPr/>
        </p:nvGrpSpPr>
        <p:grpSpPr>
          <a:xfrm>
            <a:off x="5671413" y="2983858"/>
            <a:ext cx="1198035" cy="584775"/>
            <a:chOff x="7283811" y="634863"/>
            <a:chExt cx="1198035" cy="584775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5405D201-9ADC-1547-5EC2-63725D7D91C2}"/>
                </a:ext>
              </a:extLst>
            </p:cNvPr>
            <p:cNvSpPr txBox="1"/>
            <p:nvPr/>
          </p:nvSpPr>
          <p:spPr>
            <a:xfrm>
              <a:off x="7283811" y="634863"/>
              <a:ext cx="1198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B20CC4"/>
                  </a:solidFill>
                  <a:sym typeface="Zawawi" panose="05010101010101010101" pitchFamily="2" charset="2"/>
                </a:rPr>
                <a:t> ص ع</a:t>
              </a:r>
              <a:endParaRPr lang="en-US" sz="3200" b="1" dirty="0">
                <a:solidFill>
                  <a:srgbClr val="B20CC4"/>
                </a:solidFill>
              </a:endParaRPr>
            </a:p>
          </p:txBody>
        </p: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020E5BD8-32E4-E465-8BB0-8DF285D73F5C}"/>
                </a:ext>
              </a:extLst>
            </p:cNvPr>
            <p:cNvCxnSpPr/>
            <p:nvPr/>
          </p:nvCxnSpPr>
          <p:spPr>
            <a:xfrm flipH="1">
              <a:off x="7565923" y="737419"/>
              <a:ext cx="63418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46BFA63-01DD-DA0C-499D-C14A2E6C5C49}"/>
              </a:ext>
            </a:extLst>
          </p:cNvPr>
          <p:cNvSpPr txBox="1"/>
          <p:nvPr/>
        </p:nvSpPr>
        <p:spPr>
          <a:xfrm>
            <a:off x="8847031" y="3666436"/>
            <a:ext cx="15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 س ص</a:t>
            </a:r>
            <a:endParaRPr lang="en-US" sz="3200" b="1" dirty="0">
              <a:solidFill>
                <a:srgbClr val="B20CC4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084CB88-BAE8-FE03-620E-B71A9E5FBAC6}"/>
              </a:ext>
            </a:extLst>
          </p:cNvPr>
          <p:cNvSpPr txBox="1"/>
          <p:nvPr/>
        </p:nvSpPr>
        <p:spPr>
          <a:xfrm>
            <a:off x="7000064" y="3666436"/>
            <a:ext cx="91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20</a:t>
            </a:r>
            <a:endParaRPr lang="en-US" sz="3200" b="1" dirty="0">
              <a:solidFill>
                <a:srgbClr val="B20CC4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FCBD2E0-9455-E952-5C14-34D59B76E47F}"/>
              </a:ext>
            </a:extLst>
          </p:cNvPr>
          <p:cNvSpPr txBox="1"/>
          <p:nvPr/>
        </p:nvSpPr>
        <p:spPr>
          <a:xfrm>
            <a:off x="4762467" y="3707295"/>
            <a:ext cx="136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10سم</a:t>
            </a:r>
            <a:endParaRPr lang="en-US" sz="3200" b="1" dirty="0">
              <a:solidFill>
                <a:srgbClr val="B20CC4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05AAF44-CF24-7152-1DBB-F4FA84241E4C}"/>
              </a:ext>
            </a:extLst>
          </p:cNvPr>
          <p:cNvSpPr txBox="1"/>
          <p:nvPr/>
        </p:nvSpPr>
        <p:spPr>
          <a:xfrm>
            <a:off x="9746141" y="4264332"/>
            <a:ext cx="91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ل</a:t>
            </a:r>
            <a:endParaRPr lang="en-US" sz="3200" b="1" dirty="0">
              <a:solidFill>
                <a:srgbClr val="B20CC4"/>
              </a:solidFill>
            </a:endParaRP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81C7DF05-FC6F-5B6F-8D1C-0026A8A059D0}"/>
              </a:ext>
            </a:extLst>
          </p:cNvPr>
          <p:cNvGrpSpPr/>
          <p:nvPr/>
        </p:nvGrpSpPr>
        <p:grpSpPr>
          <a:xfrm>
            <a:off x="7696719" y="4264332"/>
            <a:ext cx="1198035" cy="584775"/>
            <a:chOff x="7283811" y="634863"/>
            <a:chExt cx="1198035" cy="584775"/>
          </a:xfrm>
        </p:grpSpPr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7011AA31-5410-53E0-7229-D32CB69B57B6}"/>
                </a:ext>
              </a:extLst>
            </p:cNvPr>
            <p:cNvSpPr txBox="1"/>
            <p:nvPr/>
          </p:nvSpPr>
          <p:spPr>
            <a:xfrm>
              <a:off x="7283811" y="634863"/>
              <a:ext cx="1198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B20CC4"/>
                  </a:solidFill>
                  <a:sym typeface="Zawawi" panose="05010101010101010101" pitchFamily="2" charset="2"/>
                </a:rPr>
                <a:t> س ع</a:t>
              </a:r>
              <a:endParaRPr lang="en-US" sz="3200" b="1" dirty="0">
                <a:solidFill>
                  <a:srgbClr val="B20CC4"/>
                </a:solidFill>
              </a:endParaRPr>
            </a:p>
          </p:txBody>
        </p: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4C30E655-C1D0-68F7-14F0-49CB96BFD29C}"/>
                </a:ext>
              </a:extLst>
            </p:cNvPr>
            <p:cNvCxnSpPr/>
            <p:nvPr/>
          </p:nvCxnSpPr>
          <p:spPr>
            <a:xfrm flipH="1">
              <a:off x="7565923" y="737419"/>
              <a:ext cx="63418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48079D7-5302-2F09-0CB6-5F2F49ABDCD9}"/>
              </a:ext>
            </a:extLst>
          </p:cNvPr>
          <p:cNvSpPr txBox="1"/>
          <p:nvPr/>
        </p:nvSpPr>
        <p:spPr>
          <a:xfrm>
            <a:off x="5969366" y="4305191"/>
            <a:ext cx="91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و</a:t>
            </a:r>
            <a:endParaRPr lang="en-US" sz="3200" b="1" dirty="0">
              <a:solidFill>
                <a:srgbClr val="B20CC4"/>
              </a:solidFill>
            </a:endParaRPr>
          </a:p>
        </p:txBody>
      </p: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9A565281-F193-6C5D-6B8A-3AA3DC962A0C}"/>
              </a:ext>
            </a:extLst>
          </p:cNvPr>
          <p:cNvGrpSpPr/>
          <p:nvPr/>
        </p:nvGrpSpPr>
        <p:grpSpPr>
          <a:xfrm>
            <a:off x="3822492" y="4305191"/>
            <a:ext cx="1295487" cy="584775"/>
            <a:chOff x="7186359" y="634863"/>
            <a:chExt cx="1295487" cy="584775"/>
          </a:xfrm>
        </p:grpSpPr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09B6D715-2975-C1D2-99A0-68DE8446473E}"/>
                </a:ext>
              </a:extLst>
            </p:cNvPr>
            <p:cNvSpPr txBox="1"/>
            <p:nvPr/>
          </p:nvSpPr>
          <p:spPr>
            <a:xfrm>
              <a:off x="7186359" y="634863"/>
              <a:ext cx="12954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B20CC4"/>
                  </a:solidFill>
                  <a:sym typeface="Zawawi" panose="05010101010101010101" pitchFamily="2" charset="2"/>
                </a:rPr>
                <a:t> س ص</a:t>
              </a:r>
              <a:endParaRPr lang="en-US" sz="3200" b="1" dirty="0">
                <a:solidFill>
                  <a:srgbClr val="B20CC4"/>
                </a:solidFill>
              </a:endParaRPr>
            </a:p>
          </p:txBody>
        </p: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98D0C2F0-F43B-EC40-A7D6-B27DA0F20A8D}"/>
                </a:ext>
              </a:extLst>
            </p:cNvPr>
            <p:cNvCxnSpPr/>
            <p:nvPr/>
          </p:nvCxnSpPr>
          <p:spPr>
            <a:xfrm flipH="1">
              <a:off x="7565923" y="737419"/>
              <a:ext cx="63418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6B343A5-EDB4-BA3E-771A-1E78A230B145}"/>
              </a:ext>
            </a:extLst>
          </p:cNvPr>
          <p:cNvSpPr txBox="1"/>
          <p:nvPr/>
        </p:nvSpPr>
        <p:spPr>
          <a:xfrm>
            <a:off x="9009859" y="4849107"/>
            <a:ext cx="15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 ص ع</a:t>
            </a:r>
            <a:endParaRPr lang="en-US" sz="3200" b="1" dirty="0">
              <a:solidFill>
                <a:srgbClr val="B20CC4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C0DC1FC-66BA-0361-6630-5793828EE8E7}"/>
              </a:ext>
            </a:extLst>
          </p:cNvPr>
          <p:cNvSpPr txBox="1"/>
          <p:nvPr/>
        </p:nvSpPr>
        <p:spPr>
          <a:xfrm>
            <a:off x="7000064" y="4967519"/>
            <a:ext cx="1055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16</a:t>
            </a:r>
            <a:endParaRPr lang="en-US" sz="3200" b="1" dirty="0">
              <a:solidFill>
                <a:srgbClr val="B20CC4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DB09005-4B8F-2F34-F21B-02DE9AE9E267}"/>
              </a:ext>
            </a:extLst>
          </p:cNvPr>
          <p:cNvSpPr txBox="1"/>
          <p:nvPr/>
        </p:nvSpPr>
        <p:spPr>
          <a:xfrm>
            <a:off x="5258898" y="4903087"/>
            <a:ext cx="105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8سم</a:t>
            </a:r>
            <a:endParaRPr lang="en-US" sz="3200" b="1" dirty="0">
              <a:solidFill>
                <a:srgbClr val="B20CC4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FEA1DE1A-5F6C-04B8-FDD7-7369F20A45B0}"/>
              </a:ext>
            </a:extLst>
          </p:cNvPr>
          <p:cNvSpPr txBox="1"/>
          <p:nvPr/>
        </p:nvSpPr>
        <p:spPr>
          <a:xfrm rot="2720143">
            <a:off x="747731" y="1822264"/>
            <a:ext cx="151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>
                <a:solidFill>
                  <a:srgbClr val="B20CC4"/>
                </a:solidFill>
                <a:sym typeface="Zawawi" panose="05010101010101010101" pitchFamily="2" charset="2"/>
              </a:rPr>
              <a:t>10 سم</a:t>
            </a:r>
            <a:endParaRPr lang="en-US" sz="2800" b="1" dirty="0">
              <a:solidFill>
                <a:srgbClr val="B20CC4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AAB52F37-E4EA-88F9-2C6B-798A0C70D600}"/>
              </a:ext>
            </a:extLst>
          </p:cNvPr>
          <p:cNvSpPr txBox="1"/>
          <p:nvPr/>
        </p:nvSpPr>
        <p:spPr>
          <a:xfrm rot="18455803">
            <a:off x="1894052" y="2322815"/>
            <a:ext cx="151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>
                <a:solidFill>
                  <a:srgbClr val="B20CC4"/>
                </a:solidFill>
                <a:sym typeface="Zawawi" panose="05010101010101010101" pitchFamily="2" charset="2"/>
              </a:rPr>
              <a:t>8 سم</a:t>
            </a:r>
            <a:endParaRPr lang="en-US" sz="2800" b="1" dirty="0">
              <a:solidFill>
                <a:srgbClr val="B20CC4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9133F5A-5F2C-DFAB-2D80-CB94CFB7A605}"/>
              </a:ext>
            </a:extLst>
          </p:cNvPr>
          <p:cNvSpPr txBox="1"/>
          <p:nvPr/>
        </p:nvSpPr>
        <p:spPr>
          <a:xfrm rot="1138938">
            <a:off x="1546661" y="1101292"/>
            <a:ext cx="132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>
                <a:solidFill>
                  <a:srgbClr val="FF3300"/>
                </a:solidFill>
                <a:sym typeface="Zawawi" panose="05010101010101010101" pitchFamily="2" charset="2"/>
              </a:rPr>
              <a:t>12 سم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id="{8AE83B2C-286C-16AC-29F7-350536C8622F}"/>
              </a:ext>
            </a:extLst>
          </p:cNvPr>
          <p:cNvSpPr/>
          <p:nvPr/>
        </p:nvSpPr>
        <p:spPr>
          <a:xfrm>
            <a:off x="1312606" y="1445342"/>
            <a:ext cx="1843549" cy="1312606"/>
          </a:xfrm>
          <a:custGeom>
            <a:avLst/>
            <a:gdLst>
              <a:gd name="csX0" fmla="*/ 1843549 w 1843549"/>
              <a:gd name="csY0" fmla="*/ 324464 h 1312606"/>
              <a:gd name="csX1" fmla="*/ 0 w 1843549"/>
              <a:gd name="csY1" fmla="*/ 0 h 1312606"/>
              <a:gd name="csX2" fmla="*/ 1017639 w 1843549"/>
              <a:gd name="csY2" fmla="*/ 1312606 h 1312606"/>
              <a:gd name="csX3" fmla="*/ 1843549 w 1843549"/>
              <a:gd name="csY3" fmla="*/ 324464 h 131260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843549" h="1312606">
                <a:moveTo>
                  <a:pt x="1843549" y="324464"/>
                </a:moveTo>
                <a:lnTo>
                  <a:pt x="0" y="0"/>
                </a:lnTo>
                <a:lnTo>
                  <a:pt x="1017639" y="1312606"/>
                </a:lnTo>
                <a:lnTo>
                  <a:pt x="1843549" y="324464"/>
                </a:lnTo>
                <a:close/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EBA38C03-50F6-C724-47AE-5D45AAF8E08C}"/>
              </a:ext>
            </a:extLst>
          </p:cNvPr>
          <p:cNvSpPr txBox="1"/>
          <p:nvPr/>
        </p:nvSpPr>
        <p:spPr>
          <a:xfrm>
            <a:off x="7605219" y="5694365"/>
            <a:ext cx="132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>
                <a:solidFill>
                  <a:srgbClr val="FF3300"/>
                </a:solidFill>
                <a:sym typeface="Zawawi" panose="05010101010101010101" pitchFamily="2" charset="2"/>
              </a:rPr>
              <a:t>12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4EAD419B-1C87-C489-3287-3E029E341F1B}"/>
              </a:ext>
            </a:extLst>
          </p:cNvPr>
          <p:cNvSpPr txBox="1"/>
          <p:nvPr/>
        </p:nvSpPr>
        <p:spPr>
          <a:xfrm>
            <a:off x="6226392" y="5650877"/>
            <a:ext cx="132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>
                <a:solidFill>
                  <a:srgbClr val="FF3300"/>
                </a:solidFill>
                <a:sym typeface="Zawawi" panose="05010101010101010101" pitchFamily="2" charset="2"/>
              </a:rPr>
              <a:t>10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C563CAB-4A80-435D-121C-12996255FB5F}"/>
              </a:ext>
            </a:extLst>
          </p:cNvPr>
          <p:cNvSpPr txBox="1"/>
          <p:nvPr/>
        </p:nvSpPr>
        <p:spPr>
          <a:xfrm>
            <a:off x="4487386" y="5657301"/>
            <a:ext cx="132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>
                <a:solidFill>
                  <a:srgbClr val="FF3300"/>
                </a:solidFill>
                <a:sym typeface="Zawawi" panose="05010101010101010101" pitchFamily="2" charset="2"/>
              </a:rPr>
              <a:t>8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02B68235-0A3C-C25B-0B5A-A595701730C2}"/>
              </a:ext>
            </a:extLst>
          </p:cNvPr>
          <p:cNvSpPr txBox="1"/>
          <p:nvPr/>
        </p:nvSpPr>
        <p:spPr>
          <a:xfrm>
            <a:off x="2998342" y="5657301"/>
            <a:ext cx="132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>
                <a:solidFill>
                  <a:srgbClr val="FF3300"/>
                </a:solidFill>
                <a:sym typeface="Zawawi" panose="05010101010101010101" pitchFamily="2" charset="2"/>
              </a:rPr>
              <a:t>20</a:t>
            </a:r>
            <a:endParaRPr lang="en-US" sz="2800" b="1" dirty="0">
              <a:solidFill>
                <a:srgbClr val="FF3300"/>
              </a:solidFill>
            </a:endParaRP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3FEF7AD8-DDB7-F876-464C-A64EE2208B0C}"/>
              </a:ext>
            </a:extLst>
          </p:cNvPr>
          <p:cNvGrpSpPr/>
          <p:nvPr/>
        </p:nvGrpSpPr>
        <p:grpSpPr>
          <a:xfrm>
            <a:off x="5592119" y="175881"/>
            <a:ext cx="1652943" cy="646331"/>
            <a:chOff x="10446965" y="23650"/>
            <a:chExt cx="1652943" cy="646331"/>
          </a:xfrm>
        </p:grpSpPr>
        <p:sp>
          <p:nvSpPr>
            <p:cNvPr id="48" name="مستطيل: زوايا مستديرة 5">
              <a:extLst>
                <a:ext uri="{FF2B5EF4-FFF2-40B4-BE49-F238E27FC236}">
                  <a16:creationId xmlns:a16="http://schemas.microsoft.com/office/drawing/2014/main" id="{84493B85-F79A-BCD6-0337-9C1232FD6DB1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F09656BA-A033-F606-AE56-B4FEF7C03421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البرهان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0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B37F5265-4546-1C5A-8C7C-ED4F16EB4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057" y="3880803"/>
            <a:ext cx="2758205" cy="275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33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24" grpId="0"/>
      <p:bldP spid="26" grpId="0"/>
      <p:bldP spid="27" grpId="0"/>
      <p:bldP spid="28" grpId="0"/>
      <p:bldP spid="32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A0E9476-FEC8-7E84-FE35-77B1B3ED1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9852"/>
            <a:ext cx="4092315" cy="536574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192EFD0-4663-DE1B-7DDC-ACFF251CC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99852"/>
            <a:ext cx="7089321" cy="6111479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5796019-9C68-7131-ADFE-1123A2C8A1F2}"/>
              </a:ext>
            </a:extLst>
          </p:cNvPr>
          <p:cNvGrpSpPr/>
          <p:nvPr/>
        </p:nvGrpSpPr>
        <p:grpSpPr>
          <a:xfrm>
            <a:off x="2046157" y="199852"/>
            <a:ext cx="1652943" cy="646331"/>
            <a:chOff x="10446965" y="23650"/>
            <a:chExt cx="1652943" cy="646331"/>
          </a:xfrm>
        </p:grpSpPr>
        <p:sp>
          <p:nvSpPr>
            <p:cNvPr id="3" name="مستطيل: زوايا مستديرة 5">
              <a:extLst>
                <a:ext uri="{FF2B5EF4-FFF2-40B4-BE49-F238E27FC236}">
                  <a16:creationId xmlns:a16="http://schemas.microsoft.com/office/drawing/2014/main" id="{1993239A-60E0-3EF5-D7D2-CB634E06B0FE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80B14E8C-5BDD-298C-0638-2E64015CBC8C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lang="ar-KW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145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717D4C83-AC97-2D5A-87D8-B4BF268DC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15" y="4099795"/>
            <a:ext cx="2758205" cy="275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3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D0928871-9246-7209-080B-18CAE11A5C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49"/>
          <a:stretch>
            <a:fillRect/>
          </a:stretch>
        </p:blipFill>
        <p:spPr>
          <a:xfrm>
            <a:off x="356461" y="3459954"/>
            <a:ext cx="6448335" cy="253937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3164DA2-5339-8D06-FB99-FB82409D7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6737"/>
            <a:ext cx="3705621" cy="34737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B569D65-8388-A695-E210-70D2DF831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258" y="593184"/>
            <a:ext cx="5668742" cy="531607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CCC89BD-A29B-49AA-325F-D8BE8CBF2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2693" y="6089402"/>
            <a:ext cx="8650758" cy="76542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7B299F9-A0B9-8BFA-8A3E-45419937F60F}"/>
              </a:ext>
            </a:extLst>
          </p:cNvPr>
          <p:cNvSpPr txBox="1"/>
          <p:nvPr/>
        </p:nvSpPr>
        <p:spPr>
          <a:xfrm>
            <a:off x="7866018" y="2875179"/>
            <a:ext cx="119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chemeClr val="accent1">
                    <a:lumMod val="75000"/>
                  </a:schemeClr>
                </a:solidFill>
                <a:sym typeface="Zawawi" panose="05010101010101010101" pitchFamily="2" charset="2"/>
              </a:rPr>
              <a:t>36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5E480C6-D261-0B3C-FA4D-7C782635A5C6}"/>
              </a:ext>
            </a:extLst>
          </p:cNvPr>
          <p:cNvSpPr txBox="1"/>
          <p:nvPr/>
        </p:nvSpPr>
        <p:spPr>
          <a:xfrm>
            <a:off x="8674383" y="3459954"/>
            <a:ext cx="119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chemeClr val="accent1">
                    <a:lumMod val="75000"/>
                  </a:schemeClr>
                </a:solidFill>
                <a:sym typeface="Zawawi" panose="05010101010101010101" pitchFamily="2" charset="2"/>
              </a:rPr>
              <a:t>100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F4F5DE3-892D-1197-5D74-017C9005C77E}"/>
              </a:ext>
            </a:extLst>
          </p:cNvPr>
          <p:cNvSpPr txBox="1"/>
          <p:nvPr/>
        </p:nvSpPr>
        <p:spPr>
          <a:xfrm>
            <a:off x="7365569" y="3459953"/>
            <a:ext cx="119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chemeClr val="accent1">
                    <a:lumMod val="75000"/>
                  </a:schemeClr>
                </a:solidFill>
                <a:sym typeface="Zawawi" panose="05010101010101010101" pitchFamily="2" charset="2"/>
              </a:rPr>
              <a:t>10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B7F88ED-6B37-3F71-9DD5-0DC33AD1EACE}"/>
              </a:ext>
            </a:extLst>
          </p:cNvPr>
          <p:cNvSpPr txBox="1"/>
          <p:nvPr/>
        </p:nvSpPr>
        <p:spPr>
          <a:xfrm>
            <a:off x="8758611" y="5077135"/>
            <a:ext cx="119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chemeClr val="accent1">
                    <a:lumMod val="75000"/>
                  </a:schemeClr>
                </a:solidFill>
                <a:sym typeface="Zawawi" panose="05010101010101010101" pitchFamily="2" charset="2"/>
              </a:rPr>
              <a:t>8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AA189340-770F-FB09-109C-5AA517E6D685}"/>
              </a:ext>
            </a:extLst>
          </p:cNvPr>
          <p:cNvSpPr txBox="1"/>
          <p:nvPr/>
        </p:nvSpPr>
        <p:spPr>
          <a:xfrm>
            <a:off x="7476348" y="4987065"/>
            <a:ext cx="119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chemeClr val="accent1">
                    <a:lumMod val="75000"/>
                  </a:schemeClr>
                </a:solidFill>
                <a:sym typeface="Zawawi" panose="05010101010101010101" pitchFamily="2" charset="2"/>
              </a:rPr>
              <a:t>4 سم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1CA257AE-3B51-FA2A-0905-067873F6540C}"/>
              </a:ext>
            </a:extLst>
          </p:cNvPr>
          <p:cNvGrpSpPr/>
          <p:nvPr/>
        </p:nvGrpSpPr>
        <p:grpSpPr>
          <a:xfrm>
            <a:off x="3317387" y="3952722"/>
            <a:ext cx="1198035" cy="584775"/>
            <a:chOff x="7283811" y="634863"/>
            <a:chExt cx="1198035" cy="584775"/>
          </a:xfrm>
        </p:grpSpPr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95128762-0BBB-86E5-A3D6-B3797D29F37F}"/>
                </a:ext>
              </a:extLst>
            </p:cNvPr>
            <p:cNvSpPr txBox="1"/>
            <p:nvPr/>
          </p:nvSpPr>
          <p:spPr>
            <a:xfrm>
              <a:off x="7283811" y="634863"/>
              <a:ext cx="1198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B20CC4"/>
                  </a:solidFill>
                  <a:sym typeface="Zawawi" panose="05010101010101010101" pitchFamily="2" charset="2"/>
                </a:rPr>
                <a:t> ب جـ</a:t>
              </a:r>
              <a:endParaRPr lang="en-US" sz="3200" b="1" dirty="0">
                <a:solidFill>
                  <a:srgbClr val="B20CC4"/>
                </a:solidFill>
              </a:endParaRPr>
            </a:p>
          </p:txBody>
        </p: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A844BA51-F55A-6217-BADA-A296214E1D7C}"/>
                </a:ext>
              </a:extLst>
            </p:cNvPr>
            <p:cNvCxnSpPr/>
            <p:nvPr/>
          </p:nvCxnSpPr>
          <p:spPr>
            <a:xfrm flipH="1">
              <a:off x="7565923" y="737419"/>
              <a:ext cx="63418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0D12B2E-1045-85E2-B4F3-F59D0E0BB824}"/>
              </a:ext>
            </a:extLst>
          </p:cNvPr>
          <p:cNvSpPr txBox="1"/>
          <p:nvPr/>
        </p:nvSpPr>
        <p:spPr>
          <a:xfrm>
            <a:off x="1865656" y="3840577"/>
            <a:ext cx="119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ص</a:t>
            </a:r>
            <a:endParaRPr lang="en-US" sz="3200" b="1" dirty="0">
              <a:solidFill>
                <a:srgbClr val="B20CC4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E714474-D113-0A3C-8506-222F65DB33BA}"/>
              </a:ext>
            </a:extLst>
          </p:cNvPr>
          <p:cNvSpPr txBox="1"/>
          <p:nvPr/>
        </p:nvSpPr>
        <p:spPr>
          <a:xfrm>
            <a:off x="3211744" y="4566088"/>
            <a:ext cx="119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  ب</a:t>
            </a:r>
            <a:endParaRPr lang="en-US" sz="3200" b="1" dirty="0">
              <a:solidFill>
                <a:srgbClr val="B20CC4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1E143E2-D1C4-301C-B32D-A8BE4EBE73C8}"/>
              </a:ext>
            </a:extLst>
          </p:cNvPr>
          <p:cNvSpPr txBox="1"/>
          <p:nvPr/>
        </p:nvSpPr>
        <p:spPr>
          <a:xfrm>
            <a:off x="2969477" y="5038615"/>
            <a:ext cx="119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10 سم</a:t>
            </a:r>
            <a:endParaRPr lang="en-US" sz="3200" b="1" dirty="0">
              <a:solidFill>
                <a:srgbClr val="B20CC4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9E49465-0C0D-3496-5928-CEA0F6116EB3}"/>
              </a:ext>
            </a:extLst>
          </p:cNvPr>
          <p:cNvSpPr txBox="1"/>
          <p:nvPr/>
        </p:nvSpPr>
        <p:spPr>
          <a:xfrm rot="2371973">
            <a:off x="2119352" y="1287356"/>
            <a:ext cx="119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10 سم</a:t>
            </a:r>
            <a:endParaRPr lang="en-US" sz="3200" b="1" dirty="0">
              <a:solidFill>
                <a:srgbClr val="B20CC4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AA94990D-993A-9053-1C72-375299AED1FC}"/>
              </a:ext>
            </a:extLst>
          </p:cNvPr>
          <p:cNvSpPr txBox="1"/>
          <p:nvPr/>
        </p:nvSpPr>
        <p:spPr>
          <a:xfrm rot="2371973">
            <a:off x="727977" y="2216435"/>
            <a:ext cx="119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>
                <a:solidFill>
                  <a:srgbClr val="B20CC4"/>
                </a:solidFill>
                <a:sym typeface="Zawawi" panose="05010101010101010101" pitchFamily="2" charset="2"/>
              </a:rPr>
              <a:t>5 سم</a:t>
            </a:r>
            <a:endParaRPr lang="en-US" sz="2800" b="1" dirty="0">
              <a:solidFill>
                <a:srgbClr val="B20CC4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8101A26E-7B95-D955-69B3-CA6456AB38D5}"/>
              </a:ext>
            </a:extLst>
          </p:cNvPr>
          <p:cNvSpPr txBox="1"/>
          <p:nvPr/>
        </p:nvSpPr>
        <p:spPr>
          <a:xfrm rot="777985">
            <a:off x="1589104" y="2220224"/>
            <a:ext cx="119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>
                <a:solidFill>
                  <a:srgbClr val="B20CC4"/>
                </a:solidFill>
                <a:sym typeface="Zawawi" panose="05010101010101010101" pitchFamily="2" charset="2"/>
              </a:rPr>
              <a:t>4 سم</a:t>
            </a:r>
            <a:endParaRPr lang="en-US" sz="2800" b="1" dirty="0">
              <a:solidFill>
                <a:srgbClr val="B20CC4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6EE7E738-8C2A-3E2F-783B-0D2BF8ED8179}"/>
              </a:ext>
            </a:extLst>
          </p:cNvPr>
          <p:cNvSpPr txBox="1"/>
          <p:nvPr/>
        </p:nvSpPr>
        <p:spPr>
          <a:xfrm>
            <a:off x="3282191" y="5471739"/>
            <a:ext cx="119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5 سم</a:t>
            </a:r>
            <a:endParaRPr lang="en-US" sz="3200" b="1" dirty="0">
              <a:solidFill>
                <a:srgbClr val="B20CC4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8C660FA7-FFB0-190A-CD4C-ABF5CBD97D98}"/>
              </a:ext>
            </a:extLst>
          </p:cNvPr>
          <p:cNvSpPr txBox="1"/>
          <p:nvPr/>
        </p:nvSpPr>
        <p:spPr>
          <a:xfrm>
            <a:off x="6333093" y="5928337"/>
            <a:ext cx="119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chemeClr val="accent1">
                    <a:lumMod val="75000"/>
                  </a:schemeClr>
                </a:solidFill>
                <a:sym typeface="Zawawi" panose="05010101010101010101" pitchFamily="2" charset="2"/>
              </a:rPr>
              <a:t>4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05C882AE-D01A-996C-0B46-6FB39A0160DB}"/>
              </a:ext>
            </a:extLst>
          </p:cNvPr>
          <p:cNvSpPr txBox="1"/>
          <p:nvPr/>
        </p:nvSpPr>
        <p:spPr>
          <a:xfrm>
            <a:off x="4813807" y="5984709"/>
            <a:ext cx="119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B20CC4"/>
                </a:solidFill>
                <a:sym typeface="Zawawi" panose="05010101010101010101" pitchFamily="2" charset="2"/>
              </a:rPr>
              <a:t>5</a:t>
            </a:r>
            <a:endParaRPr lang="en-US" sz="3200" b="1" dirty="0">
              <a:solidFill>
                <a:srgbClr val="B20CC4"/>
              </a:solidFill>
            </a:endParaRP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19B73AC0-5DCC-ED5D-0D23-85496FBE0F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0628" y="428221"/>
            <a:ext cx="2838450" cy="223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72C2225C-FC4B-B56B-D5BB-DBD16A04508C}"/>
              </a:ext>
            </a:extLst>
          </p:cNvPr>
          <p:cNvGrpSpPr/>
          <p:nvPr/>
        </p:nvGrpSpPr>
        <p:grpSpPr>
          <a:xfrm>
            <a:off x="8465035" y="0"/>
            <a:ext cx="3489238" cy="1602674"/>
            <a:chOff x="10446965" y="23650"/>
            <a:chExt cx="1652943" cy="1754326"/>
          </a:xfrm>
        </p:grpSpPr>
        <p:sp>
          <p:nvSpPr>
            <p:cNvPr id="43" name="مستطيل: زوايا مستديرة 5">
              <a:extLst>
                <a:ext uri="{FF2B5EF4-FFF2-40B4-BE49-F238E27FC236}">
                  <a16:creationId xmlns:a16="http://schemas.microsoft.com/office/drawing/2014/main" id="{FB170B48-8813-DFFE-4189-BB843869E73C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68451265-E418-D66F-8905-33F6EA233513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تابع دورك الآن (4)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5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6F081C15-7CD2-F369-1718-40B3DE52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22" y="4672030"/>
            <a:ext cx="1961375" cy="196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94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9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294AE1D-79AD-04F4-5003-D043614FE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718" y="1709624"/>
            <a:ext cx="9064359" cy="451129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32A577E-6CCF-DDC7-AB7C-3753B1782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7590"/>
            <a:ext cx="4212236" cy="394860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AC9A514-7712-398C-ED9B-9030CDDA1BEC}"/>
              </a:ext>
            </a:extLst>
          </p:cNvPr>
          <p:cNvSpPr txBox="1"/>
          <p:nvPr/>
        </p:nvSpPr>
        <p:spPr>
          <a:xfrm>
            <a:off x="5643546" y="5456787"/>
            <a:ext cx="119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chemeClr val="accent1">
                    <a:lumMod val="75000"/>
                  </a:schemeClr>
                </a:solidFill>
                <a:sym typeface="Zawawi" panose="05010101010101010101" pitchFamily="2" charset="2"/>
              </a:rPr>
              <a:t>3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D420797-1940-7515-81CC-1D9C3C1557C0}"/>
              </a:ext>
            </a:extLst>
          </p:cNvPr>
          <p:cNvSpPr txBox="1"/>
          <p:nvPr/>
        </p:nvSpPr>
        <p:spPr>
          <a:xfrm>
            <a:off x="4445511" y="5456787"/>
            <a:ext cx="119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chemeClr val="accent1">
                    <a:lumMod val="75000"/>
                  </a:schemeClr>
                </a:solidFill>
                <a:sym typeface="Zawawi" panose="05010101010101010101" pitchFamily="2" charset="2"/>
              </a:rPr>
              <a:t>4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573EF1F-913B-73EB-EBE5-6D934A5A0359}"/>
              </a:ext>
            </a:extLst>
          </p:cNvPr>
          <p:cNvSpPr txBox="1"/>
          <p:nvPr/>
        </p:nvSpPr>
        <p:spPr>
          <a:xfrm rot="16781011">
            <a:off x="2050059" y="2693055"/>
            <a:ext cx="119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>
                <a:solidFill>
                  <a:srgbClr val="B20CC4"/>
                </a:solidFill>
                <a:sym typeface="Zawawi" panose="05010101010101010101" pitchFamily="2" charset="2"/>
              </a:rPr>
              <a:t>4 سم</a:t>
            </a:r>
            <a:endParaRPr lang="en-US" sz="2800" b="1" dirty="0">
              <a:solidFill>
                <a:srgbClr val="B20CC4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B608ACB-CD11-0827-9FAE-FC0A4F98A2AA}"/>
              </a:ext>
            </a:extLst>
          </p:cNvPr>
          <p:cNvSpPr txBox="1"/>
          <p:nvPr/>
        </p:nvSpPr>
        <p:spPr>
          <a:xfrm>
            <a:off x="3014201" y="5456787"/>
            <a:ext cx="119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chemeClr val="accent1">
                    <a:lumMod val="75000"/>
                  </a:schemeClr>
                </a:solidFill>
                <a:sym typeface="Zawawi" panose="05010101010101010101" pitchFamily="2" charset="2"/>
              </a:rPr>
              <a:t>6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B3B754F-7BD2-101D-E6A9-E6C4BCF38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001" y="240393"/>
            <a:ext cx="2590526" cy="2681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9BAAD184-B458-9F9B-7542-0AB2CDB3CC99}"/>
              </a:ext>
            </a:extLst>
          </p:cNvPr>
          <p:cNvGrpSpPr/>
          <p:nvPr/>
        </p:nvGrpSpPr>
        <p:grpSpPr>
          <a:xfrm>
            <a:off x="8465035" y="388293"/>
            <a:ext cx="3489238" cy="1602674"/>
            <a:chOff x="10446965" y="23650"/>
            <a:chExt cx="1652943" cy="1754326"/>
          </a:xfrm>
        </p:grpSpPr>
        <p:sp>
          <p:nvSpPr>
            <p:cNvPr id="15" name="مستطيل: زوايا مستديرة 5">
              <a:extLst>
                <a:ext uri="{FF2B5EF4-FFF2-40B4-BE49-F238E27FC236}">
                  <a16:creationId xmlns:a16="http://schemas.microsoft.com/office/drawing/2014/main" id="{4D6A8B44-A3AF-45E4-434F-4FE88D9D70FA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0215EA58-6D4A-3565-7B21-E5F9B29B3398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تابع دورك الآن (4)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7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2EBABE97-E246-C822-B357-32B459F5F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854" y="3972523"/>
            <a:ext cx="2758205" cy="275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F2DDBA2D-9406-D6AE-E44C-E55811BBEF3B}"/>
              </a:ext>
            </a:extLst>
          </p:cNvPr>
          <p:cNvSpPr/>
          <p:nvPr/>
        </p:nvSpPr>
        <p:spPr>
          <a:xfrm>
            <a:off x="2248153" y="1936807"/>
            <a:ext cx="329211" cy="3292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0047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41A29FA2-1B93-2B89-0D0B-BD5CD9EF0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1" y="125184"/>
            <a:ext cx="2912608" cy="64225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E5EE391-1422-B13B-70E2-C1FC8A56B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123" y="907596"/>
            <a:ext cx="6410325" cy="2292804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6AFE0C7-D9AD-88C8-D289-88C23B80C485}"/>
              </a:ext>
            </a:extLst>
          </p:cNvPr>
          <p:cNvGrpSpPr/>
          <p:nvPr/>
        </p:nvGrpSpPr>
        <p:grpSpPr>
          <a:xfrm>
            <a:off x="6096000" y="261265"/>
            <a:ext cx="1652943" cy="646331"/>
            <a:chOff x="10446965" y="23650"/>
            <a:chExt cx="1652943" cy="646331"/>
          </a:xfrm>
        </p:grpSpPr>
        <p:sp>
          <p:nvSpPr>
            <p:cNvPr id="5" name="مستطيل: زوايا مستديرة 5">
              <a:extLst>
                <a:ext uri="{FF2B5EF4-FFF2-40B4-BE49-F238E27FC236}">
                  <a16:creationId xmlns:a16="http://schemas.microsoft.com/office/drawing/2014/main" id="{C147A538-8F35-F4FC-CA65-5258EBAC4715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03D662C9-868D-36A5-3941-01AAC746A3A0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lang="ar-KW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151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959C54AE-FB1F-04C5-B5DF-16690019F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98507" cy="3865044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FE80AF7E-FD97-0765-F887-D7C3D71A3308}"/>
              </a:ext>
            </a:extLst>
          </p:cNvPr>
          <p:cNvGrpSpPr/>
          <p:nvPr/>
        </p:nvGrpSpPr>
        <p:grpSpPr>
          <a:xfrm>
            <a:off x="6922471" y="2877234"/>
            <a:ext cx="1652943" cy="646331"/>
            <a:chOff x="10446965" y="23650"/>
            <a:chExt cx="1652943" cy="646331"/>
          </a:xfrm>
        </p:grpSpPr>
        <p:sp>
          <p:nvSpPr>
            <p:cNvPr id="12" name="مستطيل: زوايا مستديرة 5">
              <a:extLst>
                <a:ext uri="{FF2B5EF4-FFF2-40B4-BE49-F238E27FC236}">
                  <a16:creationId xmlns:a16="http://schemas.microsoft.com/office/drawing/2014/main" id="{069E5212-F3C3-511A-437C-8A1D1E7777CF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B7E7F7EA-BD4A-3CEF-E4D6-92DAB798E602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البرهان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E15A7DD-060E-D42B-5A16-2428BC0962C8}"/>
              </a:ext>
            </a:extLst>
          </p:cNvPr>
          <p:cNvGrpSpPr/>
          <p:nvPr/>
        </p:nvGrpSpPr>
        <p:grpSpPr>
          <a:xfrm>
            <a:off x="6343300" y="3493377"/>
            <a:ext cx="5338080" cy="584775"/>
            <a:chOff x="4645743" y="711898"/>
            <a:chExt cx="5338080" cy="584775"/>
          </a:xfrm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7F63B7F7-E9BA-9C89-1B6A-76ACB0DB3C13}"/>
                </a:ext>
              </a:extLst>
            </p:cNvPr>
            <p:cNvSpPr txBox="1"/>
            <p:nvPr/>
          </p:nvSpPr>
          <p:spPr>
            <a:xfrm>
              <a:off x="4645743" y="711898"/>
              <a:ext cx="5338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chemeClr val="accent5">
                      <a:lumMod val="50000"/>
                    </a:schemeClr>
                  </a:solidFill>
                  <a:sym typeface="Zawawi" panose="05010101010101010101" pitchFamily="2" charset="2"/>
                </a:rPr>
                <a:t> هـ منتصف  ب ، د  منتصف   جـ</a:t>
              </a:r>
              <a:endParaRPr lang="en-US" sz="32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7B334835-5BDC-BD09-DBAC-EE18C2FF36F3}"/>
                </a:ext>
              </a:extLst>
            </p:cNvPr>
            <p:cNvCxnSpPr/>
            <p:nvPr/>
          </p:nvCxnSpPr>
          <p:spPr>
            <a:xfrm flipH="1">
              <a:off x="7401818" y="711898"/>
              <a:ext cx="634180" cy="0"/>
            </a:xfrm>
            <a:prstGeom prst="line">
              <a:avLst/>
            </a:prstGeom>
            <a:ln w="38100">
              <a:solidFill>
                <a:srgbClr val="FA0E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6A7A89C2-5DAA-BFDF-D8EC-46CE30506776}"/>
                </a:ext>
              </a:extLst>
            </p:cNvPr>
            <p:cNvCxnSpPr/>
            <p:nvPr/>
          </p:nvCxnSpPr>
          <p:spPr>
            <a:xfrm flipH="1">
              <a:off x="4919496" y="742086"/>
              <a:ext cx="634180" cy="0"/>
            </a:xfrm>
            <a:prstGeom prst="line">
              <a:avLst/>
            </a:prstGeom>
            <a:ln w="38100">
              <a:solidFill>
                <a:srgbClr val="FA0E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61F9526-2F66-E5F1-9E4D-096BC195B841}"/>
              </a:ext>
            </a:extLst>
          </p:cNvPr>
          <p:cNvSpPr txBox="1"/>
          <p:nvPr/>
        </p:nvSpPr>
        <p:spPr>
          <a:xfrm>
            <a:off x="4428674" y="3410746"/>
            <a:ext cx="1537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C00000"/>
                </a:solidFill>
                <a:sym typeface="Zawawi" panose="05010101010101010101" pitchFamily="2" charset="2"/>
              </a:rPr>
              <a:t>( معطى 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55AF573-B2E8-1EFC-FE22-323F5EB88F1E}"/>
              </a:ext>
            </a:extLst>
          </p:cNvPr>
          <p:cNvSpPr txBox="1"/>
          <p:nvPr/>
        </p:nvSpPr>
        <p:spPr>
          <a:xfrm>
            <a:off x="8575414" y="3891588"/>
            <a:ext cx="3175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 هـ د </a:t>
            </a:r>
            <a:r>
              <a:rPr lang="ar-SA" sz="3200" b="1" dirty="0">
                <a:solidFill>
                  <a:srgbClr val="002060"/>
                </a:solidFill>
                <a:sym typeface="Zawawi" panose="05010101010101010101" pitchFamily="2" charset="2"/>
              </a:rPr>
              <a:t>=</a:t>
            </a:r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   </a:t>
            </a:r>
            <a:r>
              <a:rPr lang="ar-KW" sz="4400" b="1" dirty="0">
                <a:solidFill>
                  <a:srgbClr val="002060"/>
                </a:solidFill>
                <a:sym typeface="Zawawi" panose="05010101010101010101" pitchFamily="2" charset="2"/>
              </a:rPr>
              <a:t></a:t>
            </a:r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 جـ ب ،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E776EB0-A907-FBCB-13D1-150DCBFA5717}"/>
              </a:ext>
            </a:extLst>
          </p:cNvPr>
          <p:cNvSpPr txBox="1"/>
          <p:nvPr/>
        </p:nvSpPr>
        <p:spPr>
          <a:xfrm>
            <a:off x="4442190" y="3913479"/>
            <a:ext cx="1537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( نظرية 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40ABE902-0047-9452-CAAB-C03F4D5C8474}"/>
              </a:ext>
            </a:extLst>
          </p:cNvPr>
          <p:cNvGrpSpPr/>
          <p:nvPr/>
        </p:nvGrpSpPr>
        <p:grpSpPr>
          <a:xfrm>
            <a:off x="6343300" y="4051192"/>
            <a:ext cx="2305025" cy="584775"/>
            <a:chOff x="6171464" y="1210414"/>
            <a:chExt cx="2305025" cy="584775"/>
          </a:xfrm>
        </p:grpSpPr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AF267036-3353-8B58-0D7F-7ECCF85409B6}"/>
                </a:ext>
              </a:extLst>
            </p:cNvPr>
            <p:cNvSpPr txBox="1"/>
            <p:nvPr/>
          </p:nvSpPr>
          <p:spPr>
            <a:xfrm>
              <a:off x="6171464" y="1210414"/>
              <a:ext cx="23050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هـ د  </a:t>
              </a:r>
              <a:r>
                <a:rPr lang="ar-SA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//</a:t>
              </a:r>
              <a:r>
                <a:rPr lang="ar-KW" sz="3200" b="1" dirty="0">
                  <a:solidFill>
                    <a:srgbClr val="002060"/>
                  </a:solidFill>
                  <a:sym typeface="Zawawi" panose="05010101010101010101" pitchFamily="2" charset="2"/>
                </a:rPr>
                <a:t>   جـ ب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2D787933-8FF4-3749-3A5C-636A8CC445D2}"/>
                </a:ext>
              </a:extLst>
            </p:cNvPr>
            <p:cNvCxnSpPr/>
            <p:nvPr/>
          </p:nvCxnSpPr>
          <p:spPr>
            <a:xfrm flipH="1">
              <a:off x="7703288" y="1282396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C6299185-5080-FECC-C9C3-185569CC4B96}"/>
                </a:ext>
              </a:extLst>
            </p:cNvPr>
            <p:cNvCxnSpPr/>
            <p:nvPr/>
          </p:nvCxnSpPr>
          <p:spPr>
            <a:xfrm flipH="1">
              <a:off x="6438310" y="1282396"/>
              <a:ext cx="63418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B129111-8434-BB7C-FBE8-C9645A7813C7}"/>
              </a:ext>
            </a:extLst>
          </p:cNvPr>
          <p:cNvSpPr txBox="1"/>
          <p:nvPr/>
        </p:nvSpPr>
        <p:spPr>
          <a:xfrm>
            <a:off x="5486401" y="4605778"/>
            <a:ext cx="6180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      (2 س + 1) </a:t>
            </a:r>
            <a:r>
              <a:rPr lang="ar-SA" sz="3200" b="1" dirty="0">
                <a:solidFill>
                  <a:srgbClr val="002060"/>
                </a:solidFill>
                <a:sym typeface="Zawawi" panose="05010101010101010101" pitchFamily="2" charset="2"/>
              </a:rPr>
              <a:t>=</a:t>
            </a:r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      </a:t>
            </a:r>
            <a:r>
              <a:rPr lang="ar-KW" sz="4400" b="1" dirty="0">
                <a:solidFill>
                  <a:srgbClr val="002060"/>
                </a:solidFill>
                <a:sym typeface="Zawawi" panose="05010101010101010101" pitchFamily="2" charset="2"/>
              </a:rPr>
              <a:t></a:t>
            </a:r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( 3 س + 5 )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3861CA9-FEC4-4342-22B7-E744A89A1091}"/>
              </a:ext>
            </a:extLst>
          </p:cNvPr>
          <p:cNvSpPr txBox="1"/>
          <p:nvPr/>
        </p:nvSpPr>
        <p:spPr>
          <a:xfrm>
            <a:off x="10482366" y="4766851"/>
            <a:ext cx="93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B050"/>
                </a:solidFill>
                <a:sym typeface="Zawawi" panose="05010101010101010101" pitchFamily="2" charset="2"/>
              </a:rPr>
              <a:t>2 ×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438AF94-936F-E6EF-C845-CDBB2B5F98DB}"/>
              </a:ext>
            </a:extLst>
          </p:cNvPr>
          <p:cNvSpPr txBox="1"/>
          <p:nvPr/>
        </p:nvSpPr>
        <p:spPr>
          <a:xfrm>
            <a:off x="7774373" y="4706051"/>
            <a:ext cx="93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B050"/>
                </a:solidFill>
                <a:sym typeface="Zawawi" panose="05010101010101010101" pitchFamily="2" charset="2"/>
              </a:rPr>
              <a:t>2 ×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A387249-A429-A7C9-5020-D4062D9556ED}"/>
              </a:ext>
            </a:extLst>
          </p:cNvPr>
          <p:cNvSpPr txBox="1"/>
          <p:nvPr/>
        </p:nvSpPr>
        <p:spPr>
          <a:xfrm>
            <a:off x="6922470" y="5209341"/>
            <a:ext cx="5044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          4 س + 2 </a:t>
            </a:r>
            <a:r>
              <a:rPr lang="ar-SA" sz="3200" b="1" dirty="0">
                <a:solidFill>
                  <a:srgbClr val="002060"/>
                </a:solidFill>
                <a:sym typeface="Zawawi" panose="05010101010101010101" pitchFamily="2" charset="2"/>
              </a:rPr>
              <a:t>=</a:t>
            </a:r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 3 س + 5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B17A506-471F-CA6D-A678-7E74AFBEA0E7}"/>
              </a:ext>
            </a:extLst>
          </p:cNvPr>
          <p:cNvSpPr txBox="1"/>
          <p:nvPr/>
        </p:nvSpPr>
        <p:spPr>
          <a:xfrm>
            <a:off x="7360170" y="5757653"/>
            <a:ext cx="481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          4 س</a:t>
            </a:r>
            <a:r>
              <a:rPr lang="ar-SA" sz="3200" b="1" dirty="0">
                <a:solidFill>
                  <a:srgbClr val="002060"/>
                </a:solidFill>
                <a:sym typeface="Zawawi" panose="05010101010101010101" pitchFamily="2" charset="2"/>
              </a:rPr>
              <a:t> </a:t>
            </a:r>
            <a:r>
              <a:rPr lang="ar-SA" sz="3200" b="1" dirty="0">
                <a:solidFill>
                  <a:srgbClr val="00B050"/>
                </a:solidFill>
                <a:sym typeface="Zawawi" panose="05010101010101010101" pitchFamily="2" charset="2"/>
              </a:rPr>
              <a:t>- 3س</a:t>
            </a:r>
            <a:r>
              <a:rPr lang="ar-SA" sz="3200" b="1" dirty="0">
                <a:solidFill>
                  <a:srgbClr val="002060"/>
                </a:solidFill>
                <a:sym typeface="Zawawi" panose="05010101010101010101" pitchFamily="2" charset="2"/>
              </a:rPr>
              <a:t> =</a:t>
            </a:r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 5  </a:t>
            </a:r>
            <a:r>
              <a:rPr lang="ar-KW" sz="3200" b="1" dirty="0">
                <a:solidFill>
                  <a:srgbClr val="00B050"/>
                </a:solidFill>
                <a:sym typeface="Zawawi" panose="05010101010101010101" pitchFamily="2" charset="2"/>
              </a:rPr>
              <a:t>- 2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95900EA8-E916-FBFA-126B-F1E5598476A3}"/>
              </a:ext>
            </a:extLst>
          </p:cNvPr>
          <p:cNvSpPr txBox="1"/>
          <p:nvPr/>
        </p:nvSpPr>
        <p:spPr>
          <a:xfrm>
            <a:off x="8347927" y="6186646"/>
            <a:ext cx="2601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          س</a:t>
            </a:r>
            <a:r>
              <a:rPr lang="ar-SA" sz="3200" b="1" dirty="0">
                <a:solidFill>
                  <a:srgbClr val="002060"/>
                </a:solidFill>
                <a:sym typeface="Zawawi" panose="05010101010101010101" pitchFamily="2" charset="2"/>
              </a:rPr>
              <a:t> =</a:t>
            </a:r>
            <a:r>
              <a:rPr lang="ar-KW" sz="3200" b="1" dirty="0">
                <a:solidFill>
                  <a:srgbClr val="002060"/>
                </a:solidFill>
                <a:sym typeface="Zawawi" panose="05010101010101010101" pitchFamily="2" charset="2"/>
              </a:rPr>
              <a:t> 3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صور خلفيات فوانيس رمضان 2016 ,صور رمضانية جديدة متحركة 2016 - منتديات ...">
            <a:extLst>
              <a:ext uri="{FF2B5EF4-FFF2-40B4-BE49-F238E27FC236}">
                <a16:creationId xmlns:a16="http://schemas.microsoft.com/office/drawing/2014/main" id="{2314CB97-5671-5EF3-9E7C-989E42954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854" y="3972523"/>
            <a:ext cx="2758205" cy="275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6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تكامل">
  <a:themeElements>
    <a:clrScheme name="تكامل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1_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2343</TotalTime>
  <Words>315</Words>
  <Application>Microsoft Office PowerPoint</Application>
  <PresentationFormat>شاشة عريضة</PresentationFormat>
  <Paragraphs>99</Paragraphs>
  <Slides>11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14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11</vt:i4>
      </vt:variant>
    </vt:vector>
  </HeadingPairs>
  <TitlesOfParts>
    <vt:vector size="29" baseType="lpstr">
      <vt:lpstr>DFKai-SB</vt:lpstr>
      <vt:lpstr>Arial</vt:lpstr>
      <vt:lpstr>Calibri</vt:lpstr>
      <vt:lpstr>Calibri Light</vt:lpstr>
      <vt:lpstr>Centaur</vt:lpstr>
      <vt:lpstr>Cooper Black</vt:lpstr>
      <vt:lpstr>Georgia</vt:lpstr>
      <vt:lpstr>Trebuchet MS</vt:lpstr>
      <vt:lpstr>Tw Cen MT</vt:lpstr>
      <vt:lpstr>Tw Cen MT Condensed</vt:lpstr>
      <vt:lpstr>Wingdings 2</vt:lpstr>
      <vt:lpstr>Wingdings 3</vt:lpstr>
      <vt:lpstr>Zawawi</vt:lpstr>
      <vt:lpstr>ZA-الجذور-1</vt:lpstr>
      <vt:lpstr>نسق Office</vt:lpstr>
      <vt:lpstr>1_Office Theme</vt:lpstr>
      <vt:lpstr>تكامل</vt:lpstr>
      <vt:lpstr>1_حضري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ElHelale</dc:creator>
  <cp:lastModifiedBy>محمود الهلالي</cp:lastModifiedBy>
  <cp:revision>364</cp:revision>
  <dcterms:created xsi:type="dcterms:W3CDTF">2020-04-20T13:20:02Z</dcterms:created>
  <dcterms:modified xsi:type="dcterms:W3CDTF">2026-03-07T19:31:48Z</dcterms:modified>
</cp:coreProperties>
</file>