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4"/>
  </p:sldMasterIdLst>
  <p:sldIdLst>
    <p:sldId id="256" r:id="rId5"/>
    <p:sldId id="258" r:id="rId6"/>
    <p:sldId id="282" r:id="rId7"/>
    <p:sldId id="286" r:id="rId8"/>
    <p:sldId id="287" r:id="rId9"/>
    <p:sldId id="288" r:id="rId10"/>
    <p:sldId id="345" r:id="rId11"/>
    <p:sldId id="270" r:id="rId12"/>
    <p:sldId id="290" r:id="rId13"/>
    <p:sldId id="291" r:id="rId14"/>
    <p:sldId id="294" r:id="rId15"/>
    <p:sldId id="296" r:id="rId16"/>
    <p:sldId id="297" r:id="rId17"/>
    <p:sldId id="299" r:id="rId18"/>
    <p:sldId id="301" r:id="rId19"/>
    <p:sldId id="302" r:id="rId20"/>
    <p:sldId id="303" r:id="rId21"/>
    <p:sldId id="304" r:id="rId22"/>
    <p:sldId id="306" r:id="rId23"/>
    <p:sldId id="307" r:id="rId24"/>
    <p:sldId id="308" r:id="rId25"/>
    <p:sldId id="309" r:id="rId26"/>
    <p:sldId id="346" r:id="rId27"/>
    <p:sldId id="310" r:id="rId28"/>
    <p:sldId id="314" r:id="rId29"/>
    <p:sldId id="326" r:id="rId30"/>
    <p:sldId id="327" r:id="rId31"/>
    <p:sldId id="340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8" r:id="rId41"/>
    <p:sldId id="339" r:id="rId42"/>
    <p:sldId id="321" r:id="rId43"/>
    <p:sldId id="341" r:id="rId44"/>
    <p:sldId id="342" r:id="rId45"/>
    <p:sldId id="343" r:id="rId46"/>
    <p:sldId id="323" r:id="rId47"/>
    <p:sldId id="337" r:id="rId48"/>
  </p:sldIdLst>
  <p:sldSz cx="12192000" cy="6858000"/>
  <p:notesSz cx="6858000" cy="9144000"/>
  <p:embeddedFontLst>
    <p:embeddedFont>
      <p:font typeface="AGA Arabesque" panose="05010101010101010101" pitchFamily="2" charset="2"/>
      <p:regular r:id="rId49"/>
    </p:embeddedFont>
    <p:embeddedFont>
      <p:font typeface="Aga-Math-Functions" panose="02020603050405020304" pitchFamily="18" charset="0"/>
      <p:regular r:id="rId50"/>
    </p:embeddedFont>
    <p:embeddedFont>
      <p:font typeface="Aldhabi" panose="01000000000000000000" pitchFamily="2" charset="-78"/>
      <p:regular r:id="rId51"/>
    </p:embeddedFont>
    <p:embeddedFont>
      <p:font typeface="Calibri" panose="020F0502020204030204" pitchFamily="34" charset="0"/>
      <p:regular r:id="rId52"/>
      <p:bold r:id="rId53"/>
    </p:embeddedFont>
    <p:embeddedFont>
      <p:font typeface="Calibri Light" panose="020F0302020204030204" pitchFamily="34" charset="0"/>
      <p:regular r:id="rId54"/>
    </p:embeddedFont>
    <p:embeddedFont>
      <p:font typeface="Congenial Black" panose="02000503040000020004" pitchFamily="2" charset="0"/>
      <p:bold r:id="rId55"/>
      <p:boldItalic r:id="rId56"/>
    </p:embeddedFont>
    <p:embeddedFont>
      <p:font typeface="Hacen Digital Arabia XL" panose="02000000000000000000" pitchFamily="2" charset="-78"/>
      <p:regular r:id="rId57"/>
    </p:embeddedFont>
    <p:embeddedFont>
      <p:font typeface="Hacen Egypt" panose="02000000000000000000" pitchFamily="2" charset="-78"/>
      <p:regular r:id="rId58"/>
    </p:embeddedFont>
    <p:embeddedFont>
      <p:font typeface="Hacen Liner Print-out" panose="02000000000000000000" pitchFamily="2" charset="-78"/>
      <p:regular r:id="rId59"/>
    </p:embeddedFont>
    <p:embeddedFont>
      <p:font typeface="Hacen Liner Screen" panose="02000000000000000000" pitchFamily="2" charset="-78"/>
      <p:regular r:id="rId60"/>
    </p:embeddedFont>
    <p:embeddedFont>
      <p:font typeface="Hacen Samra" panose="02000000000000000000" pitchFamily="2" charset="-78"/>
      <p:regular r:id="rId61"/>
    </p:embeddedFont>
    <p:embeddedFont>
      <p:font typeface="Hacen Tehran" panose="02000000000000000000" pitchFamily="2" charset="-78"/>
      <p:regular r:id="rId62"/>
    </p:embeddedFont>
    <p:embeddedFont>
      <p:font typeface="Hacen Typographer Bold" panose="02000000000000000000" pitchFamily="2" charset="-78"/>
      <p:regular r:id="rId63"/>
    </p:embeddedFont>
    <p:embeddedFont>
      <p:font typeface="Leelawadee UI Semilight" panose="020B0402040204020203" pitchFamily="34" charset="-34"/>
      <p:regular r:id="rId64"/>
    </p:embeddedFont>
    <p:embeddedFont>
      <p:font typeface="حلمى محمود لرموز الرياضيات" panose="020B0604020202020204" pitchFamily="34" charset="0"/>
      <p:regular r:id="rId65"/>
    </p:embeddedFont>
    <p:embeddedFont>
      <p:font typeface="رموز الرياضيات العربية" panose="02020603050405020304" pitchFamily="18" charset="0"/>
      <p:regular r:id="rId66"/>
    </p:embeddedFont>
  </p:embeddedFontLst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0000FF"/>
    <a:srgbClr val="009900"/>
    <a:srgbClr val="BF41A4"/>
    <a:srgbClr val="FFFFFF"/>
    <a:srgbClr val="E1FFE1"/>
    <a:srgbClr val="D4FFB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1E38A-1A88-40BA-913D-3B3150AC5109}" v="40" dt="2023-02-14T09:11:34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1.xml"/><Relationship Id="rId61" Type="http://schemas.openxmlformats.org/officeDocument/2006/relationships/font" Target="fonts/font1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705CC1-64FD-4805-26DA-011215B2C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FCB857-97F4-FDF5-DA36-91FD5DAD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BA992D-3C7D-6C45-0706-AE2D7317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CEAE72-253A-4C66-1A6E-8833844C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FDE965-F71C-125A-7DC6-90B484F1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984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B2924A-F11B-824F-7B13-AF2B2B8F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29F498-8982-32D8-CAC1-6FD8B0A4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2B9233-0E0D-6AD3-AF64-BC8B4B33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E873C0-1A65-D1CD-881E-56E547ED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B17DE0-670F-100C-DDD0-AA68C097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7431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039B52F-D284-75E5-0DA8-638CB916A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1CC712-356B-CF2E-2887-FE920814B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3B3248-2DFC-208E-B69F-E1E9BA53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A287C2-7772-065B-0E10-09E850C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77E3DC-205D-CD78-158F-4834FE8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94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2DA09-E63C-D910-40CC-01F4CB9B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530D17-9A98-CE31-AF35-17BC13D4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266977-2B29-FA3D-3C39-43AE20F7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12117D-B2A2-518B-5D2C-02902FC1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60D4C5-4454-7A0A-DF90-26FB217F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998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D4B0D-A0A0-8A13-7BA5-4516C36B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381EBC-4743-E83A-F8B6-33C153C55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2A728D-4451-D94D-B0E2-D9D0FCF5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85807F-4B25-0051-C666-524BEE4F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B303CE-6C83-4AB0-E4B2-C34FF302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622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B2AC49-C5E4-393E-DD1C-A938EA17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DC14AD-25FF-7B3F-256A-D0F163BA6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BD49F1-1AF3-EED5-4964-5F1F28278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D2984-57C9-BB93-B399-894BC397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6E70D1-C097-5886-FBDB-74943315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B5C868-D2C6-F69F-134A-4F6E400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610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85BA84-F0D3-FA25-EE4F-BCC9BC68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B8772F-DD3B-2C06-79EE-CABF12E9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3F95A3-A15C-652A-99E0-C7A61899C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79A575-8835-D507-E82E-9B9D18D11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EE39EE9-15EC-FF33-7524-2AD0A888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04C0A7-F578-CA9B-F16C-8F0FD90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E2809F4-ADCE-270A-E885-83F90E21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414DBAE-3CA9-CBA5-A108-F8A33A5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73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40EC7F-BE58-0A59-ED33-9C6F8BB1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B40B27-5A7B-03FE-73DC-7F1D4C04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17BC76-BF81-9FDC-81AB-BEADCFFE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A787A8-3CCC-2734-C356-88DF218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646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3156311-AB8C-C14C-D419-4656D02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F5DDE8-E579-9FF4-B326-9D697C44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0D7960-5504-77C7-5720-E9D19E1C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165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F88C2-782C-4689-10B2-C92D9CF9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6AA257-FDA2-C47E-FE85-40FCCAD5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CC881C-04B4-60CE-47B5-B12B33678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5FA713-F20C-C287-63A5-BB254298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2731DA-7077-5104-4D42-1CF32482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F98A73-BCEB-8EE7-C99A-989140C8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03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09EB6-7464-3F52-635D-04A308EE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D174F44-2C33-2A11-A7AB-2DB1E0D0E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B53353-FAB3-C97C-4DA5-4D0EBDDBA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D76E72-D69C-2E10-9B2A-D08CFC33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F63B77A-CFF9-7472-B52C-F404E972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FEF1C5-AE0F-C164-DDDF-FE09B2D8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6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4CA3EB0-D47B-5DAF-35B7-6432A5CD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65A27E-728E-860E-9277-5F31098A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C7B798-C4B8-B18C-A85B-61B65E92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02E2-02F7-44CF-BEE5-1E333337ED31}" type="datetimeFigureOut">
              <a:rPr lang="ar-KW" smtClean="0"/>
              <a:t>27/07/1444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D6D9FC-6E06-F5D5-515A-A2AD2DB05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1AE495-05AA-B151-49F7-2E966582B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2652-154B-4C5D-8F53-04F0CE0E69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504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ekuwait-my.sharepoint.com/:p:/g/personal/t287081804422_moe_edu_kw/EaeCQ1RGo4NAnVVGgSC8VT8BuBBKm5TUd4xv-71tvmqyMA?e=Mw2Bvb" TargetMode="External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8E3794-2C55-8C65-81CF-11128C8A3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79" y="1018924"/>
            <a:ext cx="9144000" cy="2387600"/>
          </a:xfrm>
        </p:spPr>
        <p:txBody>
          <a:bodyPr>
            <a:normAutofit/>
          </a:bodyPr>
          <a:lstStyle/>
          <a:p>
            <a:r>
              <a:rPr lang="ar-KW" dirty="0">
                <a:solidFill>
                  <a:srgbClr val="00B050"/>
                </a:solidFill>
                <a:latin typeface="Hacen Samra" panose="02000000000000000000" pitchFamily="2" charset="-78"/>
                <a:ea typeface="+mn-ea"/>
                <a:cs typeface="Hacen Samra" panose="02000000000000000000" pitchFamily="2" charset="-78"/>
              </a:rPr>
              <a:t>القطعة المستقيمة الواصلة بين منتصفي ضلعين في مثلث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299BB61-A39D-085D-D8D4-2DB0A203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468" y="3916018"/>
            <a:ext cx="9833811" cy="151539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Congenial Black" panose="020B0604020202020204" pitchFamily="2" charset="0"/>
              </a:rPr>
              <a:t>Midsegment of Triangle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94B9F85-78D0-792A-5B1E-966646BC4442}"/>
              </a:ext>
            </a:extLst>
          </p:cNvPr>
          <p:cNvGrpSpPr/>
          <p:nvPr/>
        </p:nvGrpSpPr>
        <p:grpSpPr>
          <a:xfrm>
            <a:off x="-32084" y="148663"/>
            <a:ext cx="12135164" cy="6784584"/>
            <a:chOff x="0" y="60771"/>
            <a:chExt cx="12135164" cy="6784584"/>
          </a:xfrm>
        </p:grpSpPr>
        <p:pic>
          <p:nvPicPr>
            <p:cNvPr id="5" name="06837d89-5e3d-43bd-b910-a64025bc12d9.jpeg" descr="06837d89-5e3d-43bd-b910-a64025bc12d9.jpeg">
              <a:extLst>
                <a:ext uri="{FF2B5EF4-FFF2-40B4-BE49-F238E27FC236}">
                  <a16:creationId xmlns:a16="http://schemas.microsoft.com/office/drawing/2014/main" id="{CD591644-E75A-0FE2-DAD7-7D83B93E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43" r="3782" b="28190"/>
            <a:stretch>
              <a:fillRect/>
            </a:stretch>
          </p:blipFill>
          <p:spPr>
            <a:xfrm flipH="1">
              <a:off x="6028039" y="4784191"/>
              <a:ext cx="6107125" cy="20611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06837d89-5e3d-43bd-b910-a64025bc12d9.jpeg" descr="06837d89-5e3d-43bd-b910-a64025bc12d9.jpeg">
              <a:extLst>
                <a:ext uri="{FF2B5EF4-FFF2-40B4-BE49-F238E27FC236}">
                  <a16:creationId xmlns:a16="http://schemas.microsoft.com/office/drawing/2014/main" id="{ED005F63-E9DF-7672-045F-AA47BA58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43" r="2443" b="28002"/>
            <a:stretch>
              <a:fillRect/>
            </a:stretch>
          </p:blipFill>
          <p:spPr>
            <a:xfrm>
              <a:off x="0" y="4844962"/>
              <a:ext cx="6028039" cy="2000393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5E69F3AE-5360-478B-6348-E80FD1209BB8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886" y="60771"/>
              <a:ext cx="0" cy="570587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5EE85FAC-D3D6-35EA-BAE0-D58032E712BB}"/>
                </a:ext>
              </a:extLst>
            </p:cNvPr>
            <p:cNvCxnSpPr>
              <a:cxnSpLocks/>
            </p:cNvCxnSpPr>
            <p:nvPr/>
          </p:nvCxnSpPr>
          <p:spPr>
            <a:xfrm>
              <a:off x="231922" y="60771"/>
              <a:ext cx="0" cy="57058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D8A168-6F71-856F-DAAC-426FC10B4B79}"/>
              </a:ext>
            </a:extLst>
          </p:cNvPr>
          <p:cNvSpPr txBox="1"/>
          <p:nvPr/>
        </p:nvSpPr>
        <p:spPr>
          <a:xfrm>
            <a:off x="2797866" y="148663"/>
            <a:ext cx="61125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EG" altLang="ar-EG" sz="6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بند</a:t>
            </a:r>
            <a:r>
              <a:rPr lang="ar-EG" altLang="ar-EG" sz="6600" dirty="0">
                <a:latin typeface="Hacen Egypt" panose="02000000000000000000" pitchFamily="2" charset="-78"/>
                <a:cs typeface="Hacen Egypt" panose="02000000000000000000" pitchFamily="2" charset="-78"/>
              </a:rPr>
              <a:t> ( </a:t>
            </a:r>
            <a:r>
              <a:rPr lang="ar-EG" altLang="ar-EG" sz="6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8</a:t>
            </a:r>
            <a:r>
              <a:rPr lang="ar-EG" altLang="ar-EG" sz="6600" dirty="0">
                <a:latin typeface="Hacen Egypt" panose="02000000000000000000" pitchFamily="2" charset="-78"/>
                <a:cs typeface="Hacen Egypt" panose="02000000000000000000" pitchFamily="2" charset="-78"/>
              </a:rPr>
              <a:t>- </a:t>
            </a:r>
            <a:r>
              <a:rPr lang="ar-EG" altLang="ar-EG" sz="6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1</a:t>
            </a:r>
            <a:r>
              <a:rPr lang="ar-EG" altLang="ar-EG" sz="6600" dirty="0">
                <a:latin typeface="Hacen Egypt" panose="02000000000000000000" pitchFamily="2" charset="-78"/>
                <a:cs typeface="Hacen Egypt" panose="02000000000000000000" pitchFamily="2" charset="-78"/>
              </a:rPr>
              <a:t> )   </a:t>
            </a:r>
            <a:endParaRPr lang="ar-EG" altLang="ar-EG" sz="6600" dirty="0">
              <a:solidFill>
                <a:srgbClr val="00B050"/>
              </a:solidFill>
              <a:latin typeface="Hacen Samra" panose="02000000000000000000" pitchFamily="2" charset="-78"/>
              <a:cs typeface="Hacen Sam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61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صورة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88670">
            <a:off x="2685007" y="259244"/>
            <a:ext cx="3711988" cy="7230683"/>
          </a:xfrm>
          <a:prstGeom prst="rect">
            <a:avLst/>
          </a:prstGeom>
        </p:spPr>
      </p:pic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BB2E683D-DED8-F410-02EB-86D6FED4DA52}"/>
              </a:ext>
            </a:extLst>
          </p:cNvPr>
          <p:cNvGrpSpPr/>
          <p:nvPr/>
        </p:nvGrpSpPr>
        <p:grpSpPr>
          <a:xfrm>
            <a:off x="315246" y="1402974"/>
            <a:ext cx="4523277" cy="3455630"/>
            <a:chOff x="323230" y="1947029"/>
            <a:chExt cx="4333434" cy="3029926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4E3C0BA0-FE3A-0288-7B9E-20ABE9B1E031}"/>
                </a:ext>
              </a:extLst>
            </p:cNvPr>
            <p:cNvGrpSpPr/>
            <p:nvPr/>
          </p:nvGrpSpPr>
          <p:grpSpPr>
            <a:xfrm>
              <a:off x="323230" y="1947029"/>
              <a:ext cx="4333434" cy="3029926"/>
              <a:chOff x="7858566" y="2484036"/>
              <a:chExt cx="4333434" cy="3029926"/>
            </a:xfrm>
          </p:grpSpPr>
          <p:sp>
            <p:nvSpPr>
              <p:cNvPr id="81" name="مستطيل 80">
                <a:extLst>
                  <a:ext uri="{FF2B5EF4-FFF2-40B4-BE49-F238E27FC236}">
                    <a16:creationId xmlns:a16="http://schemas.microsoft.com/office/drawing/2014/main" id="{36AA262D-8502-C7B9-FFBF-DED940E10275}"/>
                  </a:ext>
                </a:extLst>
              </p:cNvPr>
              <p:cNvSpPr/>
              <p:nvPr/>
            </p:nvSpPr>
            <p:spPr>
              <a:xfrm>
                <a:off x="7858566" y="2484036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2500" b="1" dirty="0"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</a:p>
            </p:txBody>
          </p:sp>
          <p:sp>
            <p:nvSpPr>
              <p:cNvPr id="82" name="مستطيل 81">
                <a:extLst>
                  <a:ext uri="{FF2B5EF4-FFF2-40B4-BE49-F238E27FC236}">
                    <a16:creationId xmlns:a16="http://schemas.microsoft.com/office/drawing/2014/main" id="{1AE25E0D-DA61-3D67-5906-68B66493245B}"/>
                  </a:ext>
                </a:extLst>
              </p:cNvPr>
              <p:cNvSpPr/>
              <p:nvPr/>
            </p:nvSpPr>
            <p:spPr>
              <a:xfrm>
                <a:off x="11432528" y="4536654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2500" b="1" dirty="0"/>
                  <a:t>ب</a:t>
                </a:r>
              </a:p>
            </p:txBody>
          </p:sp>
          <p:sp>
            <p:nvSpPr>
              <p:cNvPr id="83" name="مستطيل 82">
                <a:extLst>
                  <a:ext uri="{FF2B5EF4-FFF2-40B4-BE49-F238E27FC236}">
                    <a16:creationId xmlns:a16="http://schemas.microsoft.com/office/drawing/2014/main" id="{F7162742-A188-E341-376D-F897817A3573}"/>
                  </a:ext>
                </a:extLst>
              </p:cNvPr>
              <p:cNvSpPr/>
              <p:nvPr/>
            </p:nvSpPr>
            <p:spPr>
              <a:xfrm>
                <a:off x="8959977" y="4721310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2500" b="1" dirty="0"/>
                  <a:t>جـ</a:t>
                </a:r>
              </a:p>
            </p:txBody>
          </p:sp>
        </p:grp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C0336A57-260F-3472-DAF8-AF039C1C18EC}"/>
                </a:ext>
              </a:extLst>
            </p:cNvPr>
            <p:cNvGrpSpPr/>
            <p:nvPr/>
          </p:nvGrpSpPr>
          <p:grpSpPr>
            <a:xfrm>
              <a:off x="769714" y="2563559"/>
              <a:ext cx="3407678" cy="1952758"/>
              <a:chOff x="769714" y="2563559"/>
              <a:chExt cx="3407678" cy="1952758"/>
            </a:xfrm>
          </p:grpSpPr>
          <p:grpSp>
            <p:nvGrpSpPr>
              <p:cNvPr id="74" name="مجموعة 73">
                <a:extLst>
                  <a:ext uri="{FF2B5EF4-FFF2-40B4-BE49-F238E27FC236}">
                    <a16:creationId xmlns:a16="http://schemas.microsoft.com/office/drawing/2014/main" id="{601BB878-F2B6-BC66-E7AA-0202DBC15C30}"/>
                  </a:ext>
                </a:extLst>
              </p:cNvPr>
              <p:cNvGrpSpPr/>
              <p:nvPr/>
            </p:nvGrpSpPr>
            <p:grpSpPr>
              <a:xfrm>
                <a:off x="805835" y="2588231"/>
                <a:ext cx="3371557" cy="1911739"/>
                <a:chOff x="1045191" y="2979784"/>
                <a:chExt cx="3371557" cy="1911739"/>
              </a:xfrm>
            </p:grpSpPr>
            <p:cxnSp>
              <p:nvCxnSpPr>
                <p:cNvPr id="78" name="رابط مستقيم 77">
                  <a:extLst>
                    <a:ext uri="{FF2B5EF4-FFF2-40B4-BE49-F238E27FC236}">
                      <a16:creationId xmlns:a16="http://schemas.microsoft.com/office/drawing/2014/main" id="{7F905D6D-45A3-F130-8201-466112085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191" y="2979784"/>
                  <a:ext cx="3371557" cy="18698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78">
                  <a:extLst>
                    <a:ext uri="{FF2B5EF4-FFF2-40B4-BE49-F238E27FC236}">
                      <a16:creationId xmlns:a16="http://schemas.microsoft.com/office/drawing/2014/main" id="{A21DA026-6BE5-0A97-1D64-0056073D0E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79228" y="4846957"/>
                  <a:ext cx="2625224" cy="445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رابط مستقيم 75">
                <a:extLst>
                  <a:ext uri="{FF2B5EF4-FFF2-40B4-BE49-F238E27FC236}">
                    <a16:creationId xmlns:a16="http://schemas.microsoft.com/office/drawing/2014/main" id="{111379CD-EAAD-605B-3958-E32E9EC9D943}"/>
                  </a:ext>
                </a:extLst>
              </p:cNvPr>
              <p:cNvCxnSpPr/>
              <p:nvPr/>
            </p:nvCxnSpPr>
            <p:spPr>
              <a:xfrm>
                <a:off x="769714" y="2563559"/>
                <a:ext cx="774174" cy="1952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10068674" y="1"/>
            <a:ext cx="1975954" cy="1358714"/>
            <a:chOff x="8568397" y="0"/>
            <a:chExt cx="3476231" cy="1580035"/>
          </a:xfrm>
        </p:grpSpPr>
        <p:pic>
          <p:nvPicPr>
            <p:cNvPr id="3" name="صورة 2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نشاط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305643" y="-276300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في المثلث</a:t>
            </a:r>
            <a:r>
              <a:rPr lang="ar-KW" sz="3600" b="1" dirty="0">
                <a:solidFill>
                  <a:srgbClr val="7030A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7030A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جـ</a:t>
            </a:r>
            <a:r>
              <a:rPr lang="ar-KW" sz="40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: </a:t>
            </a:r>
            <a:r>
              <a:rPr lang="ar-KW" sz="32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د  </a:t>
            </a:r>
            <a:r>
              <a:rPr lang="ar-KW" sz="32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3200" b="1" dirty="0">
                <a:solidFill>
                  <a:schemeClr val="tx1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</a:t>
            </a:r>
            <a:r>
              <a:rPr lang="ar-KW" sz="32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2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1910155" y="843037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rgbClr val="FF0000"/>
                </a:solidFill>
              </a:rPr>
              <a:t>أوجد باستخدام الأدوات الهندسية ما يلي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F737EB9-E9A3-C4D7-5FCD-877C12E96EBD}"/>
              </a:ext>
            </a:extLst>
          </p:cNvPr>
          <p:cNvSpPr/>
          <p:nvPr/>
        </p:nvSpPr>
        <p:spPr>
          <a:xfrm>
            <a:off x="3160771" y="4679760"/>
            <a:ext cx="6427860" cy="175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2549775" y="2511144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د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442477" y="2684158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هـ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2858710" y="4275249"/>
            <a:ext cx="1467115" cy="14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1536043" y="2516844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>
            <a:off x="3076888" y="3482712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/>
          <p:cNvGrpSpPr/>
          <p:nvPr/>
        </p:nvGrpSpPr>
        <p:grpSpPr>
          <a:xfrm>
            <a:off x="834933" y="2596917"/>
            <a:ext cx="280201" cy="135482"/>
            <a:chOff x="1202176" y="3768260"/>
            <a:chExt cx="280201" cy="135482"/>
          </a:xfrm>
        </p:grpSpPr>
        <p:cxnSp>
          <p:nvCxnSpPr>
            <p:cNvPr id="59" name="رابط مستقيم 58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1264578" y="3749998"/>
            <a:ext cx="280201" cy="135482"/>
            <a:chOff x="1202176" y="3768260"/>
            <a:chExt cx="280201" cy="135482"/>
          </a:xfrm>
        </p:grpSpPr>
        <p:cxnSp>
          <p:nvCxnSpPr>
            <p:cNvPr id="62" name="رابط مستقيم 61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10068674" y="1496766"/>
            <a:ext cx="1572922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د هـ =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8640344" y="1517789"/>
            <a:ext cx="169714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2 سم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-4030384" y="-199742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، </a:t>
            </a:r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  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36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جـ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1132237" y="321100"/>
            <a:ext cx="2013485" cy="989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. ارسم 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 د 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5605104" y="420882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3217549" y="471493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1464909" y="582992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9988465" y="2046769"/>
            <a:ext cx="1815531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ب جـ =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8909883" y="2054015"/>
            <a:ext cx="1419442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4 سم 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6463A7C-0453-4E2D-94E4-89ED7D39F3EF}"/>
              </a:ext>
            </a:extLst>
          </p:cNvPr>
          <p:cNvGrpSpPr/>
          <p:nvPr/>
        </p:nvGrpSpPr>
        <p:grpSpPr>
          <a:xfrm>
            <a:off x="8598008" y="2775506"/>
            <a:ext cx="3297423" cy="707886"/>
            <a:chOff x="6844326" y="5506530"/>
            <a:chExt cx="7912431" cy="707886"/>
          </a:xfrm>
        </p:grpSpPr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DCD10A8F-4938-40C1-B183-6C1F807EEB71}"/>
                </a:ext>
              </a:extLst>
            </p:cNvPr>
            <p:cNvSpPr txBox="1"/>
            <p:nvPr/>
          </p:nvSpPr>
          <p:spPr>
            <a:xfrm>
              <a:off x="8074137" y="5506530"/>
              <a:ext cx="668262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  <a:latin typeface="Hacen Digital Arabia XL" panose="02000000000000000000" pitchFamily="2" charset="-78"/>
                  <a:cs typeface="Hacen Digital Arabia XL" panose="02000000000000000000" pitchFamily="2" charset="-78"/>
                </a:rPr>
                <a:t>ماذا تلاحظ ؟ </a:t>
              </a:r>
            </a:p>
          </p:txBody>
        </p: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E4B70809-D0E0-4A8C-BB4E-844FC69AE37C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BE0AF102-E972-4C89-95A5-2FBDE7B2E0B4}"/>
              </a:ext>
            </a:extLst>
          </p:cNvPr>
          <p:cNvGrpSpPr/>
          <p:nvPr/>
        </p:nvGrpSpPr>
        <p:grpSpPr>
          <a:xfrm>
            <a:off x="4438348" y="2501155"/>
            <a:ext cx="4756867" cy="1077218"/>
            <a:chOff x="5138940" y="5975400"/>
            <a:chExt cx="4756867" cy="1359682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993095C-4AB6-4609-8B04-2F97907EAB34}"/>
                </a:ext>
              </a:extLst>
            </p:cNvPr>
            <p:cNvSpPr txBox="1"/>
            <p:nvPr/>
          </p:nvSpPr>
          <p:spPr>
            <a:xfrm>
              <a:off x="5138940" y="6164101"/>
              <a:ext cx="4756867" cy="8158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b="1" dirty="0">
                  <a:solidFill>
                    <a:srgbClr val="0000FF"/>
                  </a:solidFill>
                </a:rPr>
                <a:t>دهــ = </a:t>
              </a:r>
              <a:r>
                <a:rPr lang="ar-KW" sz="3600" b="1" dirty="0">
                  <a:solidFill>
                    <a:srgbClr val="0000FF"/>
                  </a:solidFill>
                </a:rPr>
                <a:t>ــــ </a:t>
              </a:r>
              <a:r>
                <a:rPr lang="ar-SA" sz="3600" b="1" dirty="0">
                  <a:solidFill>
                    <a:srgbClr val="0000FF"/>
                  </a:solidFill>
                </a:rPr>
                <a:t>ب جــ</a:t>
              </a:r>
              <a:endParaRPr lang="ar-KW" sz="3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A6E9856F-6773-4AF0-8924-5BAEA4C0AABF}"/>
                </a:ext>
              </a:extLst>
            </p:cNvPr>
            <p:cNvGrpSpPr/>
            <p:nvPr/>
          </p:nvGrpSpPr>
          <p:grpSpPr>
            <a:xfrm>
              <a:off x="5307304" y="5975400"/>
              <a:ext cx="3402944" cy="1359682"/>
              <a:chOff x="6858000" y="5836351"/>
              <a:chExt cx="3402944" cy="1359682"/>
            </a:xfrm>
          </p:grpSpPr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E78AE1E3-198C-4792-A993-A889F6C04A11}"/>
                  </a:ext>
                </a:extLst>
              </p:cNvPr>
              <p:cNvCxnSpPr/>
              <p:nvPr/>
            </p:nvCxnSpPr>
            <p:spPr>
              <a:xfrm flipV="1">
                <a:off x="6858000" y="6261652"/>
                <a:ext cx="0" cy="3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A3CC29A4-9C9D-4A4D-89A9-1F2355EA6962}"/>
                  </a:ext>
                </a:extLst>
              </p:cNvPr>
              <p:cNvSpPr txBox="1"/>
              <p:nvPr/>
            </p:nvSpPr>
            <p:spPr>
              <a:xfrm>
                <a:off x="9200800" y="5836351"/>
                <a:ext cx="1060144" cy="13596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b="1" dirty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ar-KW" sz="32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1172367" y="3272868"/>
            <a:ext cx="1492607" cy="20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1562891" y="4295797"/>
            <a:ext cx="1316367" cy="28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شكل بيضاوي 83"/>
          <p:cNvSpPr/>
          <p:nvPr/>
        </p:nvSpPr>
        <p:spPr>
          <a:xfrm flipH="1">
            <a:off x="2625526" y="3191164"/>
            <a:ext cx="112722" cy="15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5" name="شكل بيضاوي 84"/>
          <p:cNvSpPr/>
          <p:nvPr/>
        </p:nvSpPr>
        <p:spPr>
          <a:xfrm flipH="1">
            <a:off x="1158676" y="3233793"/>
            <a:ext cx="112722" cy="15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8C8C4-C007-7671-47C1-37CD3DD71BE2}"/>
              </a:ext>
            </a:extLst>
          </p:cNvPr>
          <p:cNvSpPr txBox="1"/>
          <p:nvPr/>
        </p:nvSpPr>
        <p:spPr>
          <a:xfrm>
            <a:off x="271138" y="17511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18EC49-118A-7253-4733-ECC7B60B5CA1}"/>
              </a:ext>
            </a:extLst>
          </p:cNvPr>
          <p:cNvGrpSpPr/>
          <p:nvPr/>
        </p:nvGrpSpPr>
        <p:grpSpPr>
          <a:xfrm>
            <a:off x="4221851" y="1517789"/>
            <a:ext cx="2833951" cy="1238541"/>
            <a:chOff x="-1686860" y="730250"/>
            <a:chExt cx="3763959" cy="1511555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D70D8779-EC3C-4553-50D5-F2D95D170A7E}"/>
                </a:ext>
              </a:extLst>
            </p:cNvPr>
            <p:cNvSpPr/>
            <p:nvPr/>
          </p:nvSpPr>
          <p:spPr>
            <a:xfrm>
              <a:off x="-1686860" y="730250"/>
              <a:ext cx="3763959" cy="1493838"/>
            </a:xfrm>
            <a:prstGeom prst="cloudCallout">
              <a:avLst>
                <a:gd name="adj1" fmla="val 33943"/>
                <a:gd name="adj2" fmla="val 559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800" b="1" dirty="0">
                <a:solidFill>
                  <a:srgbClr val="00B050"/>
                </a:solidFill>
                <a:latin typeface="Hacen Liner Screen" panose="02000000000000000000" pitchFamily="2" charset="-78"/>
                <a:cs typeface="Hacen Liner Screen" panose="02000000000000000000" pitchFamily="2" charset="-78"/>
              </a:endParaRPr>
            </a:p>
          </p:txBody>
        </p:sp>
        <p:sp>
          <p:nvSpPr>
            <p:cNvPr id="12" name="مربع نص 28">
              <a:extLst>
                <a:ext uri="{FF2B5EF4-FFF2-40B4-BE49-F238E27FC236}">
                  <a16:creationId xmlns:a16="http://schemas.microsoft.com/office/drawing/2014/main" id="{A3724254-2614-6C47-FA38-5557FDCBE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63401" y="776885"/>
              <a:ext cx="3410875" cy="146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في المثلث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latin typeface="Arial" panose="020B0604020202020204" pitchFamily="34" charset="0"/>
                </a:rPr>
                <a:t>منفرج </a:t>
              </a:r>
              <a:r>
                <a:rPr lang="ar-KW" altLang="ar-KW" sz="3600" b="1" dirty="0" err="1">
                  <a:latin typeface="Arial" panose="020B0604020202020204" pitchFamily="34" charset="0"/>
                </a:rPr>
                <a:t>الزواية</a:t>
              </a:r>
              <a:endParaRPr lang="en-US" altLang="ar-KW" sz="3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مجموعة 63">
            <a:extLst>
              <a:ext uri="{FF2B5EF4-FFF2-40B4-BE49-F238E27FC236}">
                <a16:creationId xmlns:a16="http://schemas.microsoft.com/office/drawing/2014/main" id="{BD7773C9-CD31-5586-96C3-ACD418B00347}"/>
              </a:ext>
            </a:extLst>
          </p:cNvPr>
          <p:cNvGrpSpPr/>
          <p:nvPr/>
        </p:nvGrpSpPr>
        <p:grpSpPr>
          <a:xfrm>
            <a:off x="7548562" y="4759933"/>
            <a:ext cx="4128507" cy="646331"/>
            <a:chOff x="6844326" y="5506530"/>
            <a:chExt cx="7912429" cy="646331"/>
          </a:xfrm>
        </p:grpSpPr>
        <p:sp>
          <p:nvSpPr>
            <p:cNvPr id="18" name="مربع نص 64">
              <a:extLst>
                <a:ext uri="{FF2B5EF4-FFF2-40B4-BE49-F238E27FC236}">
                  <a16:creationId xmlns:a16="http://schemas.microsoft.com/office/drawing/2014/main" id="{95C77B03-1EE9-1937-FCDD-EB1A3C8DA425}"/>
                </a:ext>
              </a:extLst>
            </p:cNvPr>
            <p:cNvSpPr txBox="1"/>
            <p:nvPr/>
          </p:nvSpPr>
          <p:spPr>
            <a:xfrm>
              <a:off x="9549197" y="5506530"/>
              <a:ext cx="520755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  <a:latin typeface="Hacen Digital Arabia XL" panose="02000000000000000000" pitchFamily="2" charset="-78"/>
                  <a:cs typeface="Hacen Digital Arabia XL" panose="02000000000000000000" pitchFamily="2" charset="-78"/>
                </a:rPr>
                <a:t>ماذا تلاحظ ؟ </a:t>
              </a:r>
            </a:p>
          </p:txBody>
        </p:sp>
        <p:cxnSp>
          <p:nvCxnSpPr>
            <p:cNvPr id="19" name="رابط مستقيم 65">
              <a:extLst>
                <a:ext uri="{FF2B5EF4-FFF2-40B4-BE49-F238E27FC236}">
                  <a16:creationId xmlns:a16="http://schemas.microsoft.com/office/drawing/2014/main" id="{82810074-E834-40BF-A9F7-18AD29423D10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5">
            <a:extLst>
              <a:ext uri="{FF2B5EF4-FFF2-40B4-BE49-F238E27FC236}">
                <a16:creationId xmlns:a16="http://schemas.microsoft.com/office/drawing/2014/main" id="{C65D3D73-E6A3-5EDA-4F95-8B27504E058B}"/>
              </a:ext>
            </a:extLst>
          </p:cNvPr>
          <p:cNvGrpSpPr/>
          <p:nvPr/>
        </p:nvGrpSpPr>
        <p:grpSpPr>
          <a:xfrm>
            <a:off x="5723640" y="3192507"/>
            <a:ext cx="6158910" cy="832573"/>
            <a:chOff x="5980106" y="3213814"/>
            <a:chExt cx="6158910" cy="832573"/>
          </a:xfrm>
        </p:grpSpPr>
        <p:sp>
          <p:nvSpPr>
            <p:cNvPr id="22" name="مربع نص 46">
              <a:extLst>
                <a:ext uri="{FF2B5EF4-FFF2-40B4-BE49-F238E27FC236}">
                  <a16:creationId xmlns:a16="http://schemas.microsoft.com/office/drawing/2014/main" id="{E7236E09-63E7-C140-7026-597D99DB35B8}"/>
                </a:ext>
              </a:extLst>
            </p:cNvPr>
            <p:cNvSpPr txBox="1"/>
            <p:nvPr/>
          </p:nvSpPr>
          <p:spPr>
            <a:xfrm>
              <a:off x="5980106" y="3400056"/>
              <a:ext cx="615891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9900"/>
                  </a:solidFill>
                </a:rPr>
                <a:t>( </a:t>
              </a:r>
              <a:r>
                <a:rPr lang="ar-KW" sz="36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9900"/>
                  </a:solidFill>
                </a:rPr>
                <a:t> ب جـ) =</a:t>
              </a:r>
            </a:p>
          </p:txBody>
        </p:sp>
        <p:sp>
          <p:nvSpPr>
            <p:cNvPr id="23" name="مربع نص 51">
              <a:extLst>
                <a:ext uri="{FF2B5EF4-FFF2-40B4-BE49-F238E27FC236}">
                  <a16:creationId xmlns:a16="http://schemas.microsoft.com/office/drawing/2014/main" id="{EC80063D-2B0F-F683-413F-F1D0F98C072C}"/>
                </a:ext>
              </a:extLst>
            </p:cNvPr>
            <p:cNvSpPr txBox="1"/>
            <p:nvPr/>
          </p:nvSpPr>
          <p:spPr>
            <a:xfrm>
              <a:off x="9288037" y="3213814"/>
              <a:ext cx="17543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800" b="1" dirty="0">
                  <a:solidFill>
                    <a:srgbClr val="00B050"/>
                  </a:solidFill>
                </a:rPr>
                <a:t>ᴧ</a:t>
              </a:r>
              <a:endParaRPr lang="ar-KW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مستطيل 52">
            <a:extLst>
              <a:ext uri="{FF2B5EF4-FFF2-40B4-BE49-F238E27FC236}">
                <a16:creationId xmlns:a16="http://schemas.microsoft.com/office/drawing/2014/main" id="{DBFAE834-46A6-A03C-6408-10A75C8BCAAC}"/>
              </a:ext>
            </a:extLst>
          </p:cNvPr>
          <p:cNvSpPr/>
          <p:nvPr/>
        </p:nvSpPr>
        <p:spPr>
          <a:xfrm>
            <a:off x="7754376" y="3178964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0000FF"/>
                </a:solidFill>
              </a:rPr>
              <a:t>30° </a:t>
            </a:r>
          </a:p>
        </p:txBody>
      </p:sp>
      <p:grpSp>
        <p:nvGrpSpPr>
          <p:cNvPr id="25" name="مجموعة 73">
            <a:extLst>
              <a:ext uri="{FF2B5EF4-FFF2-40B4-BE49-F238E27FC236}">
                <a16:creationId xmlns:a16="http://schemas.microsoft.com/office/drawing/2014/main" id="{6D9BE6E5-8E63-0B65-32F9-5523DF3F382A}"/>
              </a:ext>
            </a:extLst>
          </p:cNvPr>
          <p:cNvGrpSpPr/>
          <p:nvPr/>
        </p:nvGrpSpPr>
        <p:grpSpPr>
          <a:xfrm>
            <a:off x="5723640" y="3871983"/>
            <a:ext cx="6158910" cy="905569"/>
            <a:chOff x="5830206" y="3110838"/>
            <a:chExt cx="6158910" cy="905569"/>
          </a:xfrm>
        </p:grpSpPr>
        <p:sp>
          <p:nvSpPr>
            <p:cNvPr id="26" name="مربع نص 74">
              <a:extLst>
                <a:ext uri="{FF2B5EF4-FFF2-40B4-BE49-F238E27FC236}">
                  <a16:creationId xmlns:a16="http://schemas.microsoft.com/office/drawing/2014/main" id="{2C494D4D-255E-A403-F740-6712055F36D1}"/>
                </a:ext>
              </a:extLst>
            </p:cNvPr>
            <p:cNvSpPr txBox="1"/>
            <p:nvPr/>
          </p:nvSpPr>
          <p:spPr>
            <a:xfrm>
              <a:off x="5830206" y="3370076"/>
              <a:ext cx="615891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9900"/>
                  </a:solidFill>
                </a:rPr>
                <a:t>( </a:t>
              </a:r>
              <a:r>
                <a:rPr lang="ar-KW" sz="36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9900"/>
                  </a:solidFill>
                </a:rPr>
                <a:t> د هـ) =</a:t>
              </a:r>
            </a:p>
          </p:txBody>
        </p:sp>
        <p:sp>
          <p:nvSpPr>
            <p:cNvPr id="27" name="مربع نص 75">
              <a:extLst>
                <a:ext uri="{FF2B5EF4-FFF2-40B4-BE49-F238E27FC236}">
                  <a16:creationId xmlns:a16="http://schemas.microsoft.com/office/drawing/2014/main" id="{7981D870-FACC-1CC9-2A0C-0751CF4001F9}"/>
                </a:ext>
              </a:extLst>
            </p:cNvPr>
            <p:cNvSpPr txBox="1"/>
            <p:nvPr/>
          </p:nvSpPr>
          <p:spPr>
            <a:xfrm>
              <a:off x="9248207" y="3110838"/>
              <a:ext cx="17543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800" b="1" dirty="0">
                  <a:solidFill>
                    <a:srgbClr val="00B050"/>
                  </a:solidFill>
                </a:rPr>
                <a:t>ᴧ</a:t>
              </a:r>
              <a:endParaRPr lang="ar-KW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مستطيل 76">
            <a:extLst>
              <a:ext uri="{FF2B5EF4-FFF2-40B4-BE49-F238E27FC236}">
                <a16:creationId xmlns:a16="http://schemas.microsoft.com/office/drawing/2014/main" id="{F5EC6069-548E-BADA-4891-942088E4BEA1}"/>
              </a:ext>
            </a:extLst>
          </p:cNvPr>
          <p:cNvSpPr/>
          <p:nvPr/>
        </p:nvSpPr>
        <p:spPr>
          <a:xfrm>
            <a:off x="7900642" y="3988271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0000FF"/>
                </a:solidFill>
              </a:rPr>
              <a:t>30° </a:t>
            </a:r>
          </a:p>
        </p:txBody>
      </p:sp>
      <p:grpSp>
        <p:nvGrpSpPr>
          <p:cNvPr id="29" name="مجموعة 78">
            <a:extLst>
              <a:ext uri="{FF2B5EF4-FFF2-40B4-BE49-F238E27FC236}">
                <a16:creationId xmlns:a16="http://schemas.microsoft.com/office/drawing/2014/main" id="{5D59F6F7-72EF-747E-C54B-811C053F58F2}"/>
              </a:ext>
            </a:extLst>
          </p:cNvPr>
          <p:cNvGrpSpPr/>
          <p:nvPr/>
        </p:nvGrpSpPr>
        <p:grpSpPr>
          <a:xfrm>
            <a:off x="691635" y="5220928"/>
            <a:ext cx="11279348" cy="814419"/>
            <a:chOff x="606087" y="4001986"/>
            <a:chExt cx="11279348" cy="814419"/>
          </a:xfrm>
        </p:grpSpPr>
        <p:sp>
          <p:nvSpPr>
            <p:cNvPr id="31" name="مربع نص 81">
              <a:extLst>
                <a:ext uri="{FF2B5EF4-FFF2-40B4-BE49-F238E27FC236}">
                  <a16:creationId xmlns:a16="http://schemas.microsoft.com/office/drawing/2014/main" id="{38A42B20-F3A4-2CB9-CCE1-CA0FB0E63451}"/>
                </a:ext>
              </a:extLst>
            </p:cNvPr>
            <p:cNvSpPr txBox="1"/>
            <p:nvPr/>
          </p:nvSpPr>
          <p:spPr>
            <a:xfrm>
              <a:off x="606087" y="4170074"/>
              <a:ext cx="1127934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 (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16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 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ب جـ ) = </a:t>
              </a:r>
              <a:r>
                <a:rPr lang="en-US" sz="36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(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20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 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د هـ )  </a:t>
              </a:r>
              <a:r>
                <a:rPr lang="ar-KW" sz="3600" b="1" dirty="0">
                  <a:solidFill>
                    <a:srgbClr val="FF0000"/>
                  </a:solidFill>
                </a:rPr>
                <a:t>وهما في وضع تناظر</a:t>
              </a:r>
              <a:endParaRPr lang="ar-KW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3" name="مربع نص 82">
              <a:extLst>
                <a:ext uri="{FF2B5EF4-FFF2-40B4-BE49-F238E27FC236}">
                  <a16:creationId xmlns:a16="http://schemas.microsoft.com/office/drawing/2014/main" id="{92FE2851-447B-2A97-F37F-C0C7C7293A5F}"/>
                </a:ext>
              </a:extLst>
            </p:cNvPr>
            <p:cNvSpPr txBox="1"/>
            <p:nvPr/>
          </p:nvSpPr>
          <p:spPr>
            <a:xfrm>
              <a:off x="7008065" y="4001986"/>
              <a:ext cx="39403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^                   ^</a:t>
              </a:r>
            </a:p>
          </p:txBody>
        </p:sp>
      </p:grpSp>
      <p:grpSp>
        <p:nvGrpSpPr>
          <p:cNvPr id="34" name="مجموعة 83">
            <a:extLst>
              <a:ext uri="{FF2B5EF4-FFF2-40B4-BE49-F238E27FC236}">
                <a16:creationId xmlns:a16="http://schemas.microsoft.com/office/drawing/2014/main" id="{F872A78F-9C66-3BE0-4C57-6F5A366A63B7}"/>
              </a:ext>
            </a:extLst>
          </p:cNvPr>
          <p:cNvGrpSpPr/>
          <p:nvPr/>
        </p:nvGrpSpPr>
        <p:grpSpPr>
          <a:xfrm>
            <a:off x="-332435" y="5290623"/>
            <a:ext cx="4378214" cy="707886"/>
            <a:chOff x="-10079878" y="6191580"/>
            <a:chExt cx="11279348" cy="707886"/>
          </a:xfrm>
        </p:grpSpPr>
        <p:sp>
          <p:nvSpPr>
            <p:cNvPr id="35" name="مربع نص 87">
              <a:extLst>
                <a:ext uri="{FF2B5EF4-FFF2-40B4-BE49-F238E27FC236}">
                  <a16:creationId xmlns:a16="http://schemas.microsoft.com/office/drawing/2014/main" id="{03CCBD43-FF08-EDE7-BA80-E1239AEA0888}"/>
                </a:ext>
              </a:extLst>
            </p:cNvPr>
            <p:cNvSpPr txBox="1"/>
            <p:nvPr/>
          </p:nvSpPr>
          <p:spPr>
            <a:xfrm>
              <a:off x="-10079878" y="6191580"/>
              <a:ext cx="112793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؞ دهـ // ب جـ  </a:t>
              </a:r>
            </a:p>
          </p:txBody>
        </p:sp>
        <p:cxnSp>
          <p:nvCxnSpPr>
            <p:cNvPr id="36" name="رابط مستقيم 85">
              <a:extLst>
                <a:ext uri="{FF2B5EF4-FFF2-40B4-BE49-F238E27FC236}">
                  <a16:creationId xmlns:a16="http://schemas.microsoft.com/office/drawing/2014/main" id="{3726CE77-7DFB-FFCD-21DC-CDA70EF36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289174" y="6292663"/>
              <a:ext cx="1452628" cy="16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89">
              <a:extLst>
                <a:ext uri="{FF2B5EF4-FFF2-40B4-BE49-F238E27FC236}">
                  <a16:creationId xmlns:a16="http://schemas.microsoft.com/office/drawing/2014/main" id="{29DC2EB1-F310-6D01-6D69-D6D801E87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605210" y="6310470"/>
              <a:ext cx="17388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صورة 48">
            <a:extLst>
              <a:ext uri="{FF2B5EF4-FFF2-40B4-BE49-F238E27FC236}">
                <a16:creationId xmlns:a16="http://schemas.microsoft.com/office/drawing/2014/main" id="{E2EAAF1B-F3CA-F1A5-0277-2D0389DA64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91" y="2353082"/>
            <a:ext cx="3808200" cy="1928704"/>
          </a:xfrm>
          <a:prstGeom prst="rect">
            <a:avLst/>
          </a:prstGeom>
        </p:spPr>
      </p:pic>
      <p:pic>
        <p:nvPicPr>
          <p:cNvPr id="80" name="صورة 50">
            <a:extLst>
              <a:ext uri="{FF2B5EF4-FFF2-40B4-BE49-F238E27FC236}">
                <a16:creationId xmlns:a16="http://schemas.microsoft.com/office/drawing/2014/main" id="{7F70DAD4-0243-2561-C6C9-169B991754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3" y="1522915"/>
            <a:ext cx="3564462" cy="1746563"/>
          </a:xfrm>
          <a:prstGeom prst="rect">
            <a:avLst/>
          </a:prstGeom>
        </p:spPr>
      </p:pic>
      <p:grpSp>
        <p:nvGrpSpPr>
          <p:cNvPr id="86" name="مجموعة 66">
            <a:extLst>
              <a:ext uri="{FF2B5EF4-FFF2-40B4-BE49-F238E27FC236}">
                <a16:creationId xmlns:a16="http://schemas.microsoft.com/office/drawing/2014/main" id="{5B3A801C-0184-FB84-CE3E-4BEEC8B68152}"/>
              </a:ext>
            </a:extLst>
          </p:cNvPr>
          <p:cNvGrpSpPr/>
          <p:nvPr/>
        </p:nvGrpSpPr>
        <p:grpSpPr>
          <a:xfrm rot="5400000">
            <a:off x="1811994" y="3001782"/>
            <a:ext cx="411809" cy="584775"/>
            <a:chOff x="1527697" y="6164102"/>
            <a:chExt cx="4756867" cy="584775"/>
          </a:xfrm>
        </p:grpSpPr>
        <p:sp>
          <p:nvSpPr>
            <p:cNvPr id="87" name="مربع نص 67">
              <a:extLst>
                <a:ext uri="{FF2B5EF4-FFF2-40B4-BE49-F238E27FC236}">
                  <a16:creationId xmlns:a16="http://schemas.microsoft.com/office/drawing/2014/main" id="{CEF0C515-26DC-F068-32E8-749D60B34EDA}"/>
                </a:ext>
              </a:extLst>
            </p:cNvPr>
            <p:cNvSpPr txBox="1"/>
            <p:nvPr/>
          </p:nvSpPr>
          <p:spPr>
            <a:xfrm>
              <a:off x="1527697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^</a:t>
              </a:r>
            </a:p>
          </p:txBody>
        </p:sp>
        <p:cxnSp>
          <p:nvCxnSpPr>
            <p:cNvPr id="88" name="رابط مستقيم 68">
              <a:extLst>
                <a:ext uri="{FF2B5EF4-FFF2-40B4-BE49-F238E27FC236}">
                  <a16:creationId xmlns:a16="http://schemas.microsoft.com/office/drawing/2014/main" id="{8EDCE30B-CCB8-758C-1094-FC9C1655FA48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مجموعة 69">
            <a:extLst>
              <a:ext uri="{FF2B5EF4-FFF2-40B4-BE49-F238E27FC236}">
                <a16:creationId xmlns:a16="http://schemas.microsoft.com/office/drawing/2014/main" id="{3901E561-EE9F-9975-63CE-68AF2CB7D10E}"/>
              </a:ext>
            </a:extLst>
          </p:cNvPr>
          <p:cNvGrpSpPr/>
          <p:nvPr/>
        </p:nvGrpSpPr>
        <p:grpSpPr>
          <a:xfrm rot="5400000">
            <a:off x="2233160" y="4014429"/>
            <a:ext cx="411809" cy="584775"/>
            <a:chOff x="5138940" y="6164102"/>
            <a:chExt cx="4756867" cy="584775"/>
          </a:xfrm>
        </p:grpSpPr>
        <p:sp>
          <p:nvSpPr>
            <p:cNvPr id="90" name="مربع نص 70">
              <a:extLst>
                <a:ext uri="{FF2B5EF4-FFF2-40B4-BE49-F238E27FC236}">
                  <a16:creationId xmlns:a16="http://schemas.microsoft.com/office/drawing/2014/main" id="{B236534B-58B3-4479-0233-1AB43B66EAAD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^</a:t>
              </a:r>
            </a:p>
          </p:txBody>
        </p:sp>
        <p:cxnSp>
          <p:nvCxnSpPr>
            <p:cNvPr id="91" name="رابط مستقيم 71">
              <a:extLst>
                <a:ext uri="{FF2B5EF4-FFF2-40B4-BE49-F238E27FC236}">
                  <a16:creationId xmlns:a16="http://schemas.microsoft.com/office/drawing/2014/main" id="{5949EB05-3E09-E657-E018-EFB049EC4F80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1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-0.09814 L 0.02695 0.1439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uild="p"/>
      <p:bldP spid="55" grpId="0"/>
      <p:bldP spid="56" grpId="0"/>
      <p:bldP spid="30" grpId="0" uiExpand="1" build="p"/>
      <p:bldP spid="32" grpId="0" uiExpand="1" build="p"/>
      <p:bldP spid="37" grpId="0"/>
      <p:bldP spid="38" grpId="0"/>
      <p:bldP spid="41" grpId="0" uiExpand="1" build="p"/>
      <p:bldP spid="58" grpId="0" uiExpand="1" build="p"/>
      <p:bldP spid="84" grpId="0" animBg="1"/>
      <p:bldP spid="85" grpId="0" animBg="1"/>
      <p:bldP spid="10" grpId="0" animBg="1"/>
      <p:bldP spid="10" grpId="1" animBg="1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EBAFFF6-3FCC-4BDD-B1BF-8B83840EDE81}"/>
              </a:ext>
            </a:extLst>
          </p:cNvPr>
          <p:cNvSpPr txBox="1"/>
          <p:nvPr/>
        </p:nvSpPr>
        <p:spPr>
          <a:xfrm>
            <a:off x="1023730" y="2479416"/>
            <a:ext cx="10485481" cy="3139321"/>
          </a:xfrm>
          <a:prstGeom prst="rect">
            <a:avLst/>
          </a:prstGeom>
          <a:solidFill>
            <a:srgbClr val="FFF7E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KW" sz="6600" dirty="0">
                <a:ln>
                  <a:solidFill>
                    <a:srgbClr val="009900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القطعة المستقيمة الواصلة بين منتصفي ضلعين في مثلث توازي الضلع الثالث وطولها يساوي نصف طول هذا الضلع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54A8E0-38D7-22EE-B44B-81AAFF88FDB5}"/>
              </a:ext>
            </a:extLst>
          </p:cNvPr>
          <p:cNvGrpSpPr>
            <a:grpSpLocks/>
          </p:cNvGrpSpPr>
          <p:nvPr/>
        </p:nvGrpSpPr>
        <p:grpSpPr bwMode="auto">
          <a:xfrm>
            <a:off x="4341052" y="237520"/>
            <a:ext cx="4031092" cy="1800225"/>
            <a:chOff x="4886767" y="130156"/>
            <a:chExt cx="4032250" cy="1800417"/>
          </a:xfrm>
        </p:grpSpPr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4546DB5-3CB7-391B-0B81-B86E3D61B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0601" y="130156"/>
              <a:ext cx="3153358" cy="180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382482AA-ED30-62FF-DB81-EDA48E4E1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767" y="643459"/>
              <a:ext cx="4032250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ar-EG" altLang="ar-EG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نظرية</a:t>
              </a:r>
              <a:r>
                <a:rPr lang="ar-EG" altLang="ar-EG" sz="1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0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ثلث متساوي الساقين 20"/>
          <p:cNvSpPr/>
          <p:nvPr/>
        </p:nvSpPr>
        <p:spPr>
          <a:xfrm>
            <a:off x="2400300" y="1590536"/>
            <a:ext cx="2657141" cy="2580842"/>
          </a:xfrm>
          <a:prstGeom prst="triangle">
            <a:avLst>
              <a:gd name="adj" fmla="val 81721"/>
            </a:avLst>
          </a:prstGeom>
          <a:solidFill>
            <a:srgbClr val="E1FFE1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B4C8D-FFAF-796F-2F90-3434FFFF0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969199" y="884582"/>
            <a:ext cx="3875011" cy="3756990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7381A90-0095-4136-B539-EF5847980F6C}"/>
              </a:ext>
            </a:extLst>
          </p:cNvPr>
          <p:cNvGrpSpPr/>
          <p:nvPr/>
        </p:nvGrpSpPr>
        <p:grpSpPr>
          <a:xfrm>
            <a:off x="3953152" y="647338"/>
            <a:ext cx="7638182" cy="3440045"/>
            <a:chOff x="3647371" y="802989"/>
            <a:chExt cx="7838151" cy="3440045"/>
          </a:xfrm>
        </p:grpSpPr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00BC1D3-29EA-47C5-A132-7382C8969290}"/>
                </a:ext>
              </a:extLst>
            </p:cNvPr>
            <p:cNvSpPr txBox="1"/>
            <p:nvPr/>
          </p:nvSpPr>
          <p:spPr>
            <a:xfrm>
              <a:off x="5400434" y="802989"/>
              <a:ext cx="6085088" cy="32316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</a:rPr>
                <a:t>في </a:t>
              </a:r>
              <a:r>
                <a:rPr lang="ar-KW" sz="4000" b="1" dirty="0">
                  <a:solidFill>
                    <a:srgbClr val="0000FF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▲</a:t>
              </a:r>
              <a:r>
                <a:rPr lang="ar-KW" sz="4000" b="1" dirty="0">
                  <a:solidFill>
                    <a:srgbClr val="0000FF"/>
                  </a:solidFill>
                </a:rPr>
                <a:t> </a:t>
              </a:r>
              <a:r>
                <a:rPr lang="ar-KW" sz="4000" b="1" dirty="0">
                  <a:solidFill>
                    <a:srgbClr val="0000FF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rgbClr val="0000FF"/>
                  </a:solidFill>
                </a:rPr>
                <a:t>ب جـ</a:t>
              </a:r>
              <a:r>
                <a:rPr lang="ar-KW" sz="3200" b="1" dirty="0"/>
                <a:t> </a:t>
              </a:r>
            </a:p>
            <a:p>
              <a:r>
                <a:rPr lang="ar-KW" sz="4000" b="1" dirty="0">
                  <a:solidFill>
                    <a:srgbClr val="FF0000"/>
                  </a:solidFill>
                </a:rPr>
                <a:t>  </a:t>
              </a:r>
              <a:r>
                <a:rPr lang="ar-KW" sz="4000" b="1" dirty="0">
                  <a:solidFill>
                    <a:srgbClr val="0000FF"/>
                  </a:solidFill>
                </a:rPr>
                <a:t>؞  </a:t>
              </a:r>
              <a:r>
                <a:rPr lang="ar-KW" sz="4000" b="1" dirty="0">
                  <a:solidFill>
                    <a:srgbClr val="FF0000"/>
                  </a:solidFill>
                </a:rPr>
                <a:t>د منتصف  </a:t>
              </a:r>
              <a:r>
                <a:rPr lang="ar-KW" sz="40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rgbClr val="FF0000"/>
                  </a:solidFill>
                </a:rPr>
                <a:t> ب </a:t>
              </a:r>
            </a:p>
            <a:p>
              <a:r>
                <a:rPr lang="ar-KW" sz="4000" b="1" dirty="0">
                  <a:solidFill>
                    <a:srgbClr val="FF0000"/>
                  </a:solidFill>
                </a:rPr>
                <a:t>     هــ منتصف </a:t>
              </a:r>
              <a:r>
                <a:rPr lang="ar-KW" sz="40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rgbClr val="FF0000"/>
                  </a:solidFill>
                </a:rPr>
                <a:t> جـــ</a:t>
              </a:r>
            </a:p>
            <a:p>
              <a:endParaRPr lang="ar-KW" sz="3200" b="1" dirty="0"/>
            </a:p>
            <a:p>
              <a:endParaRPr lang="ar-KW" sz="3200" b="1" dirty="0"/>
            </a:p>
            <a:p>
              <a:endParaRPr lang="ar-KW" sz="2000" b="1" dirty="0"/>
            </a:p>
          </p:txBody>
        </p: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D3CB421B-B822-4634-B8DC-9E0F246007C1}"/>
                </a:ext>
              </a:extLst>
            </p:cNvPr>
            <p:cNvCxnSpPr/>
            <p:nvPr/>
          </p:nvCxnSpPr>
          <p:spPr>
            <a:xfrm flipV="1">
              <a:off x="3647371" y="3165628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AFD849EF-CC7E-4CDE-8B71-D4F8A8BDE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2832" y="2120008"/>
              <a:ext cx="6351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2C996033-415E-49E9-BCE5-B76536A13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8845" y="1552311"/>
              <a:ext cx="63511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200BC1D3-29EA-47C5-A132-7382C8969290}"/>
                </a:ext>
              </a:extLst>
            </p:cNvPr>
            <p:cNvSpPr txBox="1"/>
            <p:nvPr/>
          </p:nvSpPr>
          <p:spPr>
            <a:xfrm>
              <a:off x="4247455" y="2858039"/>
              <a:ext cx="6085088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KW" sz="3200" b="1" dirty="0"/>
            </a:p>
            <a:p>
              <a:endParaRPr lang="ar-KW" sz="3200" b="1" dirty="0"/>
            </a:p>
            <a:p>
              <a:endParaRPr lang="ar-KW" sz="2000" b="1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AC2E0DD-72AA-438B-8178-7863B771D48C}"/>
              </a:ext>
            </a:extLst>
          </p:cNvPr>
          <p:cNvGrpSpPr/>
          <p:nvPr/>
        </p:nvGrpSpPr>
        <p:grpSpPr>
          <a:xfrm>
            <a:off x="5308768" y="3763722"/>
            <a:ext cx="4756867" cy="707886"/>
            <a:chOff x="5967279" y="3202084"/>
            <a:chExt cx="4756867" cy="707886"/>
          </a:xfrm>
        </p:grpSpPr>
        <p:grpSp>
          <p:nvGrpSpPr>
            <p:cNvPr id="59" name="مجموعة 58">
              <a:extLst>
                <a:ext uri="{FF2B5EF4-FFF2-40B4-BE49-F238E27FC236}">
                  <a16:creationId xmlns:a16="http://schemas.microsoft.com/office/drawing/2014/main" id="{3462964A-86BA-4F9E-B605-DD668379EA5B}"/>
                </a:ext>
              </a:extLst>
            </p:cNvPr>
            <p:cNvGrpSpPr/>
            <p:nvPr/>
          </p:nvGrpSpPr>
          <p:grpSpPr>
            <a:xfrm>
              <a:off x="5967279" y="3202084"/>
              <a:ext cx="4756867" cy="707886"/>
              <a:chOff x="5138940" y="6164102"/>
              <a:chExt cx="4756867" cy="707886"/>
            </a:xfrm>
          </p:grpSpPr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B1EAEAF4-6CB4-412A-81CB-013442467DEB}"/>
                  </a:ext>
                </a:extLst>
              </p:cNvPr>
              <p:cNvSpPr txBox="1"/>
              <p:nvPr/>
            </p:nvSpPr>
            <p:spPr>
              <a:xfrm>
                <a:off x="5138940" y="6164102"/>
                <a:ext cx="475686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4000" b="1" dirty="0">
                    <a:solidFill>
                      <a:srgbClr val="00B050"/>
                    </a:solidFill>
                  </a:rPr>
                  <a:t>دهــ </a:t>
                </a:r>
                <a:r>
                  <a:rPr lang="ar-KW" sz="4000" b="1" dirty="0">
                    <a:solidFill>
                      <a:srgbClr val="00B050"/>
                    </a:solidFill>
                  </a:rPr>
                  <a:t>// </a:t>
                </a:r>
                <a:r>
                  <a:rPr lang="ar-SA" sz="4000" b="1" dirty="0">
                    <a:solidFill>
                      <a:srgbClr val="00B050"/>
                    </a:solidFill>
                  </a:rPr>
                  <a:t>ب جــ</a:t>
                </a:r>
                <a:endParaRPr lang="ar-KW" sz="40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46FF5DA3-9B37-47D5-94AC-19F5E1E150F1}"/>
                  </a:ext>
                </a:extLst>
              </p:cNvPr>
              <p:cNvCxnSpPr/>
              <p:nvPr/>
            </p:nvCxnSpPr>
            <p:spPr>
              <a:xfrm flipV="1">
                <a:off x="5307304" y="6400701"/>
                <a:ext cx="0" cy="3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1C21DEA1-E16D-4ACF-A2E7-EAE56FD5A573}"/>
                </a:ext>
              </a:extLst>
            </p:cNvPr>
            <p:cNvCxnSpPr/>
            <p:nvPr/>
          </p:nvCxnSpPr>
          <p:spPr>
            <a:xfrm flipH="1" flipV="1">
              <a:off x="9981916" y="3302072"/>
              <a:ext cx="646250" cy="2663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57F68EA6-E5D6-473B-B536-7EDC19B59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8328" y="3328706"/>
              <a:ext cx="84055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8D603972-8C86-42DB-9D57-887141AF810C}"/>
              </a:ext>
            </a:extLst>
          </p:cNvPr>
          <p:cNvGrpSpPr/>
          <p:nvPr/>
        </p:nvGrpSpPr>
        <p:grpSpPr>
          <a:xfrm rot="5400000">
            <a:off x="3930793" y="2647281"/>
            <a:ext cx="411809" cy="584775"/>
            <a:chOff x="5138940" y="6164102"/>
            <a:chExt cx="4756867" cy="584775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F0370A25-C080-4534-AA23-D60FC37474EE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71" name="رابط مستقيم 70">
              <a:extLst>
                <a:ext uri="{FF2B5EF4-FFF2-40B4-BE49-F238E27FC236}">
                  <a16:creationId xmlns:a16="http://schemas.microsoft.com/office/drawing/2014/main" id="{12E06751-EFB7-439E-A747-959D0F72EA04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026F4D84-5366-43CB-ACD3-50588B4C223E}"/>
              </a:ext>
            </a:extLst>
          </p:cNvPr>
          <p:cNvGrpSpPr/>
          <p:nvPr/>
        </p:nvGrpSpPr>
        <p:grpSpPr>
          <a:xfrm rot="5400000">
            <a:off x="3565307" y="3878991"/>
            <a:ext cx="411809" cy="584775"/>
            <a:chOff x="5138940" y="6164102"/>
            <a:chExt cx="4756867" cy="584775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4A383F27-4E3D-4CFD-86B4-F4DAEC904783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74" name="رابط مستقيم 73">
              <a:extLst>
                <a:ext uri="{FF2B5EF4-FFF2-40B4-BE49-F238E27FC236}">
                  <a16:creationId xmlns:a16="http://schemas.microsoft.com/office/drawing/2014/main" id="{FE41C6AF-17E4-445D-93E1-B019519FD47C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رابط مستقيم 5"/>
          <p:cNvCxnSpPr/>
          <p:nvPr/>
        </p:nvCxnSpPr>
        <p:spPr>
          <a:xfrm>
            <a:off x="3511740" y="2935730"/>
            <a:ext cx="1347297" cy="46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>
            <a:cxnSpLocks/>
          </p:cNvCxnSpPr>
          <p:nvPr/>
        </p:nvCxnSpPr>
        <p:spPr>
          <a:xfrm>
            <a:off x="2504897" y="4171378"/>
            <a:ext cx="250284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663C766-E529-4304-A876-18185538A877}"/>
              </a:ext>
            </a:extLst>
          </p:cNvPr>
          <p:cNvGrpSpPr/>
          <p:nvPr/>
        </p:nvGrpSpPr>
        <p:grpSpPr>
          <a:xfrm>
            <a:off x="5212788" y="4940326"/>
            <a:ext cx="4756867" cy="1323439"/>
            <a:chOff x="5138940" y="5973289"/>
            <a:chExt cx="4756867" cy="1323439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36AF7EAC-2655-44B3-9434-B79BD40161DB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دهــ = </a:t>
              </a:r>
              <a:r>
                <a:rPr lang="ar-KW" sz="40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ـــــ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SA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ب جــ</a:t>
              </a:r>
              <a:endParaRPr lang="ar-KW" sz="40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687D7DEE-CA2D-4BAF-8A02-5AD583B49DA3}"/>
                </a:ext>
              </a:extLst>
            </p:cNvPr>
            <p:cNvGrpSpPr/>
            <p:nvPr/>
          </p:nvGrpSpPr>
          <p:grpSpPr>
            <a:xfrm>
              <a:off x="5307304" y="5973289"/>
              <a:ext cx="3392387" cy="1323439"/>
              <a:chOff x="6858000" y="5834240"/>
              <a:chExt cx="3392387" cy="1323439"/>
            </a:xfrm>
          </p:grpSpPr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877D18D0-DEA1-49B5-804E-846E6736FA68}"/>
                  </a:ext>
                </a:extLst>
              </p:cNvPr>
              <p:cNvCxnSpPr/>
              <p:nvPr/>
            </p:nvCxnSpPr>
            <p:spPr>
              <a:xfrm flipV="1">
                <a:off x="6858000" y="6261652"/>
                <a:ext cx="0" cy="3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A308B21B-58AF-446F-9DC4-6C131A3C8267}"/>
                  </a:ext>
                </a:extLst>
              </p:cNvPr>
              <p:cNvSpPr txBox="1"/>
              <p:nvPr/>
            </p:nvSpPr>
            <p:spPr>
              <a:xfrm>
                <a:off x="9190243" y="5834240"/>
                <a:ext cx="1060144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40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</a:p>
              <a:p>
                <a:r>
                  <a:rPr lang="ar-KW" sz="40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</a:p>
            </p:txBody>
          </p:sp>
        </p:grpSp>
      </p:grpSp>
      <p:sp>
        <p:nvSpPr>
          <p:cNvPr id="19" name="مربع نص 18"/>
          <p:cNvSpPr txBox="1"/>
          <p:nvPr/>
        </p:nvSpPr>
        <p:spPr>
          <a:xfrm>
            <a:off x="8605856" y="2927035"/>
            <a:ext cx="3076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dirty="0">
                <a:latin typeface="Hacen Egypt" panose="02000000000000000000" pitchFamily="2" charset="-78"/>
                <a:cs typeface="Hacen Egypt" panose="02000000000000000000" pitchFamily="2" charset="-78"/>
              </a:rPr>
              <a:t>نستنتج من ذلك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02788-9EE4-AAD6-7146-54D73FC25D28}"/>
              </a:ext>
            </a:extLst>
          </p:cNvPr>
          <p:cNvSpPr txBox="1"/>
          <p:nvPr/>
        </p:nvSpPr>
        <p:spPr>
          <a:xfrm>
            <a:off x="310159" y="118550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109</a:t>
            </a:r>
          </a:p>
        </p:txBody>
      </p:sp>
    </p:spTree>
    <p:extLst>
      <p:ext uri="{BB962C8B-B14F-4D97-AF65-F5344CB8AC3E}">
        <p14:creationId xmlns:p14="http://schemas.microsoft.com/office/powerpoint/2010/main" val="4185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ثلث متساوي الساقين 1">
            <a:extLst>
              <a:ext uri="{FF2B5EF4-FFF2-40B4-BE49-F238E27FC236}">
                <a16:creationId xmlns:a16="http://schemas.microsoft.com/office/drawing/2014/main" id="{F01D961E-95D9-A671-0EC2-A58B763521E3}"/>
              </a:ext>
            </a:extLst>
          </p:cNvPr>
          <p:cNvSpPr/>
          <p:nvPr/>
        </p:nvSpPr>
        <p:spPr>
          <a:xfrm>
            <a:off x="2183206" y="2248273"/>
            <a:ext cx="3052246" cy="2269463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9" name="صورة 8">
            <a:extLst>
              <a:ext uri="{FF2B5EF4-FFF2-40B4-BE49-F238E27FC236}">
                <a16:creationId xmlns:a16="http://schemas.microsoft.com/office/drawing/2014/main" id="{03E1D6F5-28C9-215F-B562-BF0BC7480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/>
          <a:stretch/>
        </p:blipFill>
        <p:spPr>
          <a:xfrm>
            <a:off x="1553248" y="1862503"/>
            <a:ext cx="4827054" cy="4157377"/>
          </a:xfrm>
          <a:prstGeom prst="rect">
            <a:avLst/>
          </a:prstGeom>
          <a:ln>
            <a:noFill/>
          </a:ln>
        </p:spPr>
      </p:pic>
      <p:sp>
        <p:nvSpPr>
          <p:cNvPr id="2" name="مثلث متساوي الساقين 1"/>
          <p:cNvSpPr/>
          <p:nvPr/>
        </p:nvSpPr>
        <p:spPr>
          <a:xfrm>
            <a:off x="6587680" y="2190696"/>
            <a:ext cx="3642852" cy="2298960"/>
          </a:xfrm>
          <a:prstGeom prst="triangle">
            <a:avLst>
              <a:gd name="adj" fmla="val 82045"/>
            </a:avLst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صورة 3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541565" y="114228"/>
            <a:ext cx="2429728" cy="126731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826CA7D-1F2A-1122-1136-681730F846FA}"/>
              </a:ext>
            </a:extLst>
          </p:cNvPr>
          <p:cNvSpPr/>
          <p:nvPr/>
        </p:nvSpPr>
        <p:spPr>
          <a:xfrm>
            <a:off x="9862787" y="353523"/>
            <a:ext cx="2108506" cy="58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تدرب(1)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7BFDF9F-D7F9-7790-BC11-7DF8410A02D1}"/>
              </a:ext>
            </a:extLst>
          </p:cNvPr>
          <p:cNvSpPr/>
          <p:nvPr/>
        </p:nvSpPr>
        <p:spPr>
          <a:xfrm>
            <a:off x="1475291" y="529954"/>
            <a:ext cx="7837726" cy="105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في كل المثلثات الاتية اكمل </a:t>
            </a:r>
          </a:p>
          <a:p>
            <a:pPr algn="ctr"/>
            <a:r>
              <a:rPr lang="ar-KW" sz="4000" b="1" dirty="0">
                <a:solidFill>
                  <a:schemeClr val="tx1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بدون استخدام الأدوات الهندسية</a:t>
            </a:r>
          </a:p>
        </p:txBody>
      </p:sp>
      <p:pic>
        <p:nvPicPr>
          <p:cNvPr id="7" name="صورة 6" descr="صورة تحتوي على نص, هوائي&#10;&#10;تم إنشاء الوصف تلقائياً">
            <a:extLst>
              <a:ext uri="{FF2B5EF4-FFF2-40B4-BE49-F238E27FC236}">
                <a16:creationId xmlns:a16="http://schemas.microsoft.com/office/drawing/2014/main" id="{2C0E6C49-5F16-4595-803B-BFF2B4F7A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7"/>
          <a:stretch/>
        </p:blipFill>
        <p:spPr>
          <a:xfrm>
            <a:off x="6169458" y="1755362"/>
            <a:ext cx="6532894" cy="4257511"/>
          </a:xfrm>
          <a:prstGeom prst="rect">
            <a:avLst/>
          </a:prstGeom>
          <a:ln>
            <a:noFill/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3ED8CA0-9034-4C89-87F0-C48F40D15748}"/>
              </a:ext>
            </a:extLst>
          </p:cNvPr>
          <p:cNvSpPr txBox="1"/>
          <p:nvPr/>
        </p:nvSpPr>
        <p:spPr>
          <a:xfrm>
            <a:off x="8190938" y="5068020"/>
            <a:ext cx="13601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6 سم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ED8CA0-9034-4C89-87F0-C48F40D15748}"/>
              </a:ext>
            </a:extLst>
          </p:cNvPr>
          <p:cNvSpPr txBox="1"/>
          <p:nvPr/>
        </p:nvSpPr>
        <p:spPr>
          <a:xfrm>
            <a:off x="8164908" y="3298854"/>
            <a:ext cx="13601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 سم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43C07-BDCE-C9CB-F3CF-D3846733AC1D}"/>
              </a:ext>
            </a:extLst>
          </p:cNvPr>
          <p:cNvSpPr txBox="1"/>
          <p:nvPr/>
        </p:nvSpPr>
        <p:spPr>
          <a:xfrm>
            <a:off x="399611" y="118550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109</a:t>
            </a:r>
          </a:p>
        </p:txBody>
      </p:sp>
      <p:sp>
        <p:nvSpPr>
          <p:cNvPr id="17" name="مربع نص 7">
            <a:extLst>
              <a:ext uri="{FF2B5EF4-FFF2-40B4-BE49-F238E27FC236}">
                <a16:creationId xmlns:a16="http://schemas.microsoft.com/office/drawing/2014/main" id="{E0CDE8B8-1829-0387-AB21-7C15BF27B978}"/>
              </a:ext>
            </a:extLst>
          </p:cNvPr>
          <p:cNvSpPr txBox="1"/>
          <p:nvPr/>
        </p:nvSpPr>
        <p:spPr>
          <a:xfrm>
            <a:off x="3316496" y="4963532"/>
            <a:ext cx="13601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00FF"/>
                </a:solidFill>
              </a:rPr>
              <a:t>8 سم</a:t>
            </a:r>
          </a:p>
        </p:txBody>
      </p:sp>
      <p:sp>
        <p:nvSpPr>
          <p:cNvPr id="18" name="مربع نص 9">
            <a:extLst>
              <a:ext uri="{FF2B5EF4-FFF2-40B4-BE49-F238E27FC236}">
                <a16:creationId xmlns:a16="http://schemas.microsoft.com/office/drawing/2014/main" id="{B351A9F9-F1E2-9096-80B9-0D8F2A2523C3}"/>
              </a:ext>
            </a:extLst>
          </p:cNvPr>
          <p:cNvSpPr txBox="1"/>
          <p:nvPr/>
        </p:nvSpPr>
        <p:spPr>
          <a:xfrm>
            <a:off x="2636412" y="4372760"/>
            <a:ext cx="13601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8 سم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EBE39-CC4C-DC9C-3858-811695EDE2E6}"/>
              </a:ext>
            </a:extLst>
          </p:cNvPr>
          <p:cNvSpPr txBox="1"/>
          <p:nvPr/>
        </p:nvSpPr>
        <p:spPr>
          <a:xfrm>
            <a:off x="6235146" y="5247862"/>
            <a:ext cx="1360168" cy="57164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4D8E1-551D-1BF7-D58C-419AE00801A2}"/>
              </a:ext>
            </a:extLst>
          </p:cNvPr>
          <p:cNvSpPr txBox="1"/>
          <p:nvPr/>
        </p:nvSpPr>
        <p:spPr>
          <a:xfrm>
            <a:off x="1211270" y="5320749"/>
            <a:ext cx="1360168" cy="57164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046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6" grpId="0"/>
      <p:bldP spid="8" grpId="0"/>
      <p:bldP spid="9" grpId="0"/>
      <p:bldP spid="1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8675926" y="323850"/>
            <a:ext cx="3032806" cy="109086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826CA7D-1F2A-1122-1136-681730F846FA}"/>
              </a:ext>
            </a:extLst>
          </p:cNvPr>
          <p:cNvSpPr/>
          <p:nvPr/>
        </p:nvSpPr>
        <p:spPr>
          <a:xfrm>
            <a:off x="9436798" y="539809"/>
            <a:ext cx="2108506" cy="58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تدرب(1)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7BFDF9F-D7F9-7790-BC11-7DF8410A02D1}"/>
              </a:ext>
            </a:extLst>
          </p:cNvPr>
          <p:cNvSpPr/>
          <p:nvPr/>
        </p:nvSpPr>
        <p:spPr>
          <a:xfrm>
            <a:off x="1456564" y="363540"/>
            <a:ext cx="7837726" cy="105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في كل المثلثات الاتية اكمل 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بدون استخدام الأدوات الهندسية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6591886" y="4834272"/>
            <a:ext cx="4735676" cy="1077050"/>
            <a:chOff x="4885532" y="4867367"/>
            <a:chExt cx="4735676" cy="1077050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2A0BDEFF-0BFE-4F93-8796-7262864BD79B}"/>
                </a:ext>
              </a:extLst>
            </p:cNvPr>
            <p:cNvSpPr/>
            <p:nvPr/>
          </p:nvSpPr>
          <p:spPr>
            <a:xfrm rot="10800000" flipV="1">
              <a:off x="4885532" y="5095608"/>
              <a:ext cx="4735676" cy="84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4400" b="1" dirty="0">
                  <a:solidFill>
                    <a:schemeClr val="tx2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</a:rPr>
                <a:t> ع و) =</a:t>
              </a:r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A0BDEFF-0BFE-4F93-8796-7262864BD79B}"/>
                </a:ext>
              </a:extLst>
            </p:cNvPr>
            <p:cNvSpPr/>
            <p:nvPr/>
          </p:nvSpPr>
          <p:spPr>
            <a:xfrm rot="10800000" flipV="1">
              <a:off x="7697320" y="4867367"/>
              <a:ext cx="779495" cy="84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</a:rPr>
                <a:t>^</a:t>
              </a:r>
            </a:p>
          </p:txBody>
        </p:sp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FB99BAD-7C20-8F2B-6474-F37E01C5DBA6}"/>
              </a:ext>
            </a:extLst>
          </p:cNvPr>
          <p:cNvSpPr/>
          <p:nvPr/>
        </p:nvSpPr>
        <p:spPr>
          <a:xfrm>
            <a:off x="7498283" y="4970132"/>
            <a:ext cx="1236728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800" b="1" dirty="0">
                <a:solidFill>
                  <a:srgbClr val="FF0000"/>
                </a:solidFill>
              </a:rPr>
              <a:t>35</a:t>
            </a:r>
            <a:r>
              <a:rPr lang="ar-KW" sz="4800" b="1" baseline="30000" dirty="0">
                <a:solidFill>
                  <a:srgbClr val="FF0000"/>
                </a:solidFill>
              </a:rPr>
              <a:t>°</a:t>
            </a:r>
            <a:r>
              <a:rPr lang="ar-KW" sz="4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886" y="1836181"/>
            <a:ext cx="5116846" cy="305713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FB99BAD-7C20-8F2B-6474-F37E01C5DBA6}"/>
              </a:ext>
            </a:extLst>
          </p:cNvPr>
          <p:cNvSpPr/>
          <p:nvPr/>
        </p:nvSpPr>
        <p:spPr>
          <a:xfrm>
            <a:off x="9194739" y="2714981"/>
            <a:ext cx="1296312" cy="104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rgbClr val="FF0000"/>
                </a:solidFill>
              </a:rPr>
              <a:t>35°</a:t>
            </a:r>
            <a:r>
              <a:rPr lang="ar-KW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AC184-94AB-FABF-1D7E-431399A90ED3}"/>
              </a:ext>
            </a:extLst>
          </p:cNvPr>
          <p:cNvSpPr txBox="1"/>
          <p:nvPr/>
        </p:nvSpPr>
        <p:spPr>
          <a:xfrm>
            <a:off x="310159" y="118550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11788-35EE-C8D2-E4EB-F2E5002724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86200" r="4635"/>
          <a:stretch/>
        </p:blipFill>
        <p:spPr>
          <a:xfrm>
            <a:off x="11188398" y="1338511"/>
            <a:ext cx="713811" cy="824054"/>
          </a:xfrm>
          <a:prstGeom prst="rect">
            <a:avLst/>
          </a:prstGeom>
        </p:spPr>
      </p:pic>
      <p:grpSp>
        <p:nvGrpSpPr>
          <p:cNvPr id="7" name="مجموعة 10">
            <a:extLst>
              <a:ext uri="{FF2B5EF4-FFF2-40B4-BE49-F238E27FC236}">
                <a16:creationId xmlns:a16="http://schemas.microsoft.com/office/drawing/2014/main" id="{A35A8244-CA3F-C714-0F7B-77D981EFF7EA}"/>
              </a:ext>
            </a:extLst>
          </p:cNvPr>
          <p:cNvGrpSpPr/>
          <p:nvPr/>
        </p:nvGrpSpPr>
        <p:grpSpPr>
          <a:xfrm>
            <a:off x="2005420" y="4962887"/>
            <a:ext cx="2977004" cy="1059497"/>
            <a:chOff x="6459794" y="4884920"/>
            <a:chExt cx="2977004" cy="1059497"/>
          </a:xfrm>
        </p:grpSpPr>
        <p:sp>
          <p:nvSpPr>
            <p:cNvPr id="8" name="مستطيل 8">
              <a:extLst>
                <a:ext uri="{FF2B5EF4-FFF2-40B4-BE49-F238E27FC236}">
                  <a16:creationId xmlns:a16="http://schemas.microsoft.com/office/drawing/2014/main" id="{330532CA-9089-2CCA-C798-0573E3199B58}"/>
                </a:ext>
              </a:extLst>
            </p:cNvPr>
            <p:cNvSpPr/>
            <p:nvPr/>
          </p:nvSpPr>
          <p:spPr>
            <a:xfrm rot="10800000" flipV="1">
              <a:off x="6459794" y="5095608"/>
              <a:ext cx="2977004" cy="84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4400" b="1" dirty="0">
                  <a:solidFill>
                    <a:schemeClr val="tx2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</a:rPr>
                <a:t>( ص ) =</a:t>
              </a:r>
            </a:p>
          </p:txBody>
        </p:sp>
        <p:sp>
          <p:nvSpPr>
            <p:cNvPr id="15" name="مستطيل 9">
              <a:extLst>
                <a:ext uri="{FF2B5EF4-FFF2-40B4-BE49-F238E27FC236}">
                  <a16:creationId xmlns:a16="http://schemas.microsoft.com/office/drawing/2014/main" id="{23225C51-AF82-1B78-D51D-969739BE9568}"/>
                </a:ext>
              </a:extLst>
            </p:cNvPr>
            <p:cNvSpPr/>
            <p:nvPr/>
          </p:nvSpPr>
          <p:spPr>
            <a:xfrm rot="10800000" flipV="1">
              <a:off x="7730512" y="4884920"/>
              <a:ext cx="779495" cy="84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KW" sz="4400" b="1" dirty="0">
                  <a:solidFill>
                    <a:schemeClr val="accent1">
                      <a:lumMod val="50000"/>
                    </a:schemeClr>
                  </a:solidFill>
                </a:rPr>
                <a:t>^</a:t>
              </a:r>
            </a:p>
          </p:txBody>
        </p:sp>
      </p:grpSp>
      <p:sp>
        <p:nvSpPr>
          <p:cNvPr id="16" name="مستطيل 11">
            <a:extLst>
              <a:ext uri="{FF2B5EF4-FFF2-40B4-BE49-F238E27FC236}">
                <a16:creationId xmlns:a16="http://schemas.microsoft.com/office/drawing/2014/main" id="{8D1ACCDD-154B-2F3C-6BEE-82F5555DEC82}"/>
              </a:ext>
            </a:extLst>
          </p:cNvPr>
          <p:cNvSpPr/>
          <p:nvPr/>
        </p:nvSpPr>
        <p:spPr>
          <a:xfrm>
            <a:off x="864438" y="5081333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800" b="1" dirty="0">
                <a:solidFill>
                  <a:srgbClr val="FF0000"/>
                </a:solidFill>
              </a:rPr>
              <a:t>110</a:t>
            </a:r>
            <a:r>
              <a:rPr lang="ar-KW" sz="4800" b="1" baseline="30000" dirty="0">
                <a:solidFill>
                  <a:srgbClr val="FF0000"/>
                </a:solidFill>
              </a:rPr>
              <a:t>°</a:t>
            </a:r>
            <a:r>
              <a:rPr lang="ar-KW" sz="4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" name="صورة 1">
            <a:extLst>
              <a:ext uri="{FF2B5EF4-FFF2-40B4-BE49-F238E27FC236}">
                <a16:creationId xmlns:a16="http://schemas.microsoft.com/office/drawing/2014/main" id="{64030880-6739-0610-2277-9837CDF7EB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62" y="1779723"/>
            <a:ext cx="4728800" cy="2932018"/>
          </a:xfrm>
          <a:prstGeom prst="rect">
            <a:avLst/>
          </a:prstGeom>
        </p:spPr>
      </p:pic>
      <p:sp>
        <p:nvSpPr>
          <p:cNvPr id="18" name="مستطيل 12">
            <a:extLst>
              <a:ext uri="{FF2B5EF4-FFF2-40B4-BE49-F238E27FC236}">
                <a16:creationId xmlns:a16="http://schemas.microsoft.com/office/drawing/2014/main" id="{593E3262-D965-99ED-B6BE-946B6F023584}"/>
              </a:ext>
            </a:extLst>
          </p:cNvPr>
          <p:cNvSpPr/>
          <p:nvPr/>
        </p:nvSpPr>
        <p:spPr>
          <a:xfrm rot="17459115">
            <a:off x="2475641" y="3794786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2800" b="1" dirty="0">
                <a:solidFill>
                  <a:srgbClr val="FF0000"/>
                </a:solidFill>
              </a:rPr>
              <a:t>110</a:t>
            </a:r>
            <a:r>
              <a:rPr lang="ar-KW" sz="3200" b="1" baseline="32000" dirty="0">
                <a:solidFill>
                  <a:srgbClr val="FF0000"/>
                </a:solidFill>
              </a:rPr>
              <a:t>°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7B32D4-E7AA-2B91-B709-42393ED7A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5386" r="85298"/>
          <a:stretch/>
        </p:blipFill>
        <p:spPr>
          <a:xfrm>
            <a:off x="5252279" y="1734748"/>
            <a:ext cx="725556" cy="8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79259DB-FEF0-457B-AA2E-79BAFDB5C1F5}"/>
              </a:ext>
            </a:extLst>
          </p:cNvPr>
          <p:cNvSpPr/>
          <p:nvPr/>
        </p:nvSpPr>
        <p:spPr>
          <a:xfrm>
            <a:off x="-1446066" y="250614"/>
            <a:ext cx="9980456" cy="13234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في </a:t>
            </a:r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كل من المثلثات التالية اكمل </a:t>
            </a:r>
          </a:p>
          <a:p>
            <a:r>
              <a:rPr lang="ar-KW" sz="36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(دون استخدام الأدوات الهندسية</a:t>
            </a:r>
            <a:r>
              <a:rPr lang="ar-KW" sz="40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)</a:t>
            </a:r>
            <a:endParaRPr lang="ar-EG" sz="4000" b="1" dirty="0"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30054-F7AA-47CD-95B6-B7820A30B510}"/>
              </a:ext>
            </a:extLst>
          </p:cNvPr>
          <p:cNvSpPr/>
          <p:nvPr/>
        </p:nvSpPr>
        <p:spPr>
          <a:xfrm>
            <a:off x="10560496" y="4795700"/>
            <a:ext cx="1387497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C000"/>
            </a:outerShdw>
            <a:softEdge rad="63500"/>
          </a:effectLst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م و </a:t>
            </a:r>
            <a:r>
              <a:rPr lang="ar-K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</a:t>
            </a:r>
            <a:endParaRPr lang="ar-EG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E0332E-74B6-43D4-BFE5-639893A4B3D7}"/>
              </a:ext>
            </a:extLst>
          </p:cNvPr>
          <p:cNvSpPr/>
          <p:nvPr/>
        </p:nvSpPr>
        <p:spPr>
          <a:xfrm>
            <a:off x="6398822" y="4651612"/>
            <a:ext cx="1398412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C000"/>
            </a:outerShdw>
            <a:softEdge rad="63500"/>
          </a:effectLst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ل ع </a:t>
            </a:r>
            <a:r>
              <a:rPr lang="ar-K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</a:t>
            </a:r>
            <a:endParaRPr lang="ar-EG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D9EE4-695B-4142-AE97-E0564D6D383C}"/>
              </a:ext>
            </a:extLst>
          </p:cNvPr>
          <p:cNvSpPr/>
          <p:nvPr/>
        </p:nvSpPr>
        <p:spPr>
          <a:xfrm>
            <a:off x="9105104" y="4786519"/>
            <a:ext cx="1815276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سم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A0195-DD66-4170-99A0-197BB2A765D6}"/>
              </a:ext>
            </a:extLst>
          </p:cNvPr>
          <p:cNvSpPr/>
          <p:nvPr/>
        </p:nvSpPr>
        <p:spPr>
          <a:xfrm>
            <a:off x="9709831" y="5632329"/>
            <a:ext cx="170133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chemeClr val="accent6">
                    <a:lumMod val="50000"/>
                  </a:schemeClr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نظرية</a:t>
            </a:r>
            <a:endParaRPr lang="ar-EG" sz="4400" b="1" dirty="0">
              <a:solidFill>
                <a:schemeClr val="accent6">
                  <a:lumMod val="50000"/>
                </a:schemeClr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AAEFA-0748-47C7-B072-4A010BD185BF}"/>
              </a:ext>
            </a:extLst>
          </p:cNvPr>
          <p:cNvSpPr/>
          <p:nvPr/>
        </p:nvSpPr>
        <p:spPr>
          <a:xfrm>
            <a:off x="5026633" y="4651612"/>
            <a:ext cx="153309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سم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C9F9A-7A5A-4C73-AE14-DFE08B941EA5}"/>
              </a:ext>
            </a:extLst>
          </p:cNvPr>
          <p:cNvSpPr/>
          <p:nvPr/>
        </p:nvSpPr>
        <p:spPr>
          <a:xfrm>
            <a:off x="5513577" y="5524394"/>
            <a:ext cx="198450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chemeClr val="accent6">
                    <a:lumMod val="50000"/>
                  </a:schemeClr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نظرية</a:t>
            </a:r>
            <a:endParaRPr lang="ar-EG" sz="4400" b="1" dirty="0">
              <a:solidFill>
                <a:schemeClr val="accent6">
                  <a:lumMod val="50000"/>
                </a:schemeClr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C2A0B58-630F-4ECD-97DF-E97D4BDD8314}"/>
              </a:ext>
            </a:extLst>
          </p:cNvPr>
          <p:cNvGrpSpPr/>
          <p:nvPr/>
        </p:nvGrpSpPr>
        <p:grpSpPr>
          <a:xfrm>
            <a:off x="1898374" y="4412647"/>
            <a:ext cx="2670053" cy="708930"/>
            <a:chOff x="9176872" y="2416548"/>
            <a:chExt cx="2655065" cy="768955"/>
          </a:xfrm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D67E655-D368-4D2C-9DA3-4183269194FA}"/>
                </a:ext>
              </a:extLst>
            </p:cNvPr>
            <p:cNvSpPr/>
            <p:nvPr/>
          </p:nvSpPr>
          <p:spPr>
            <a:xfrm>
              <a:off x="9176872" y="2417679"/>
              <a:ext cx="2655065" cy="7678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FFC000"/>
              </a:outerShdw>
              <a:softEdge rad="63500"/>
            </a:effectLst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FF0000"/>
                  </a:solidFill>
                  <a:latin typeface="Leelawadee UI Semilight" panose="020B0402040204020203" pitchFamily="34" charset="-34"/>
                  <a:cs typeface="PT Bold Dusky" panose="02010400000000000000" pitchFamily="2" charset="-78"/>
                </a:rPr>
                <a:t>( هـ ع م ) </a:t>
              </a:r>
              <a:r>
                <a:rPr lang="ar-KW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 </a:t>
              </a:r>
              <a:endParaRPr lang="ar-EG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BC340A64-5430-4CBC-8184-FDEED927F660}"/>
                </a:ext>
              </a:extLst>
            </p:cNvPr>
            <p:cNvGrpSpPr/>
            <p:nvPr/>
          </p:nvGrpSpPr>
          <p:grpSpPr>
            <a:xfrm>
              <a:off x="10336239" y="2416548"/>
              <a:ext cx="386206" cy="185366"/>
              <a:chOff x="5151663" y="4424421"/>
              <a:chExt cx="386206" cy="185366"/>
            </a:xfrm>
          </p:grpSpPr>
          <p:cxnSp>
            <p:nvCxnSpPr>
              <p:cNvPr id="19" name="Straight Connector 27">
                <a:extLst>
                  <a:ext uri="{FF2B5EF4-FFF2-40B4-BE49-F238E27FC236}">
                    <a16:creationId xmlns:a16="http://schemas.microsoft.com/office/drawing/2014/main" id="{337EE9B0-9D0D-4C20-958A-C04025875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51663" y="4437074"/>
                <a:ext cx="192840" cy="16006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8">
                <a:extLst>
                  <a:ext uri="{FF2B5EF4-FFF2-40B4-BE49-F238E27FC236}">
                    <a16:creationId xmlns:a16="http://schemas.microsoft.com/office/drawing/2014/main" id="{DA5ECE32-0792-4D1A-BA45-16CA86642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1661" y="4424421"/>
                <a:ext cx="226208" cy="185366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8">
            <a:extLst>
              <a:ext uri="{FF2B5EF4-FFF2-40B4-BE49-F238E27FC236}">
                <a16:creationId xmlns:a16="http://schemas.microsoft.com/office/drawing/2014/main" id="{3BCB4FC8-B945-4107-86D9-6ECD749E9157}"/>
              </a:ext>
            </a:extLst>
          </p:cNvPr>
          <p:cNvSpPr/>
          <p:nvPr/>
        </p:nvSpPr>
        <p:spPr>
          <a:xfrm>
            <a:off x="61888" y="4439292"/>
            <a:ext cx="195634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prstClr val="black"/>
                </a:solidFill>
                <a:latin typeface="Calibri" pitchFamily="34" charset="0"/>
              </a:rPr>
              <a:t>135</a:t>
            </a:r>
            <a:r>
              <a:rPr lang="ar-KW" sz="4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ar-KW" sz="4400" b="1" baseline="30000" dirty="0">
                <a:solidFill>
                  <a:prstClr val="black"/>
                </a:solidFill>
                <a:latin typeface="Calibri" pitchFamily="34" charset="0"/>
              </a:rPr>
              <a:t>5</a:t>
            </a:r>
            <a:endParaRPr lang="ar-EG" sz="5400" baseline="30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2F9D7F-E0C3-4B85-927A-F02D6EE78FE8}"/>
              </a:ext>
            </a:extLst>
          </p:cNvPr>
          <p:cNvSpPr/>
          <p:nvPr/>
        </p:nvSpPr>
        <p:spPr>
          <a:xfrm>
            <a:off x="363209" y="5374490"/>
            <a:ext cx="397921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chemeClr val="accent6">
                    <a:lumMod val="50000"/>
                  </a:schemeClr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بالتوازي والتناظر</a:t>
            </a:r>
            <a:endParaRPr lang="ar-EG" sz="4400" b="1" dirty="0">
              <a:solidFill>
                <a:schemeClr val="accent6">
                  <a:lumMod val="50000"/>
                </a:schemeClr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9E32975D-17D3-4F20-8146-95DBA9C3611C}"/>
              </a:ext>
            </a:extLst>
          </p:cNvPr>
          <p:cNvCxnSpPr/>
          <p:nvPr/>
        </p:nvCxnSpPr>
        <p:spPr>
          <a:xfrm>
            <a:off x="8723134" y="1847801"/>
            <a:ext cx="0" cy="402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FAC0B66-47A9-44A4-943A-9C3823C7F79F}"/>
              </a:ext>
            </a:extLst>
          </p:cNvPr>
          <p:cNvCxnSpPr/>
          <p:nvPr/>
        </p:nvCxnSpPr>
        <p:spPr>
          <a:xfrm>
            <a:off x="4724389" y="1907459"/>
            <a:ext cx="0" cy="402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صورة 28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709831" y="-19201"/>
            <a:ext cx="2165894" cy="1450684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6826CA7D-1F2A-1122-1136-681730F846FA}"/>
              </a:ext>
            </a:extLst>
          </p:cNvPr>
          <p:cNvSpPr/>
          <p:nvPr/>
        </p:nvSpPr>
        <p:spPr>
          <a:xfrm>
            <a:off x="10130319" y="402162"/>
            <a:ext cx="1681188" cy="68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تمرن ( 1 )</a:t>
            </a:r>
          </a:p>
        </p:txBody>
      </p:sp>
      <p:grpSp>
        <p:nvGrpSpPr>
          <p:cNvPr id="79" name="مجموعة 78"/>
          <p:cNvGrpSpPr/>
          <p:nvPr/>
        </p:nvGrpSpPr>
        <p:grpSpPr>
          <a:xfrm>
            <a:off x="8009769" y="1972135"/>
            <a:ext cx="4056493" cy="2592415"/>
            <a:chOff x="8039749" y="1642348"/>
            <a:chExt cx="4056493" cy="2592415"/>
          </a:xfrm>
        </p:grpSpPr>
        <p:grpSp>
          <p:nvGrpSpPr>
            <p:cNvPr id="78" name="مجموعة 77"/>
            <p:cNvGrpSpPr/>
            <p:nvPr/>
          </p:nvGrpSpPr>
          <p:grpSpPr>
            <a:xfrm>
              <a:off x="9471523" y="1645100"/>
              <a:ext cx="2044023" cy="2300382"/>
              <a:chOff x="9471523" y="1645100"/>
              <a:chExt cx="2044023" cy="2300382"/>
            </a:xfrm>
          </p:grpSpPr>
          <p:sp>
            <p:nvSpPr>
              <p:cNvPr id="45" name="مثلث متساوي الساقين 44"/>
              <p:cNvSpPr/>
              <p:nvPr/>
            </p:nvSpPr>
            <p:spPr>
              <a:xfrm rot="20361270">
                <a:off x="9471523" y="1645100"/>
                <a:ext cx="2044023" cy="2073712"/>
              </a:xfrm>
              <a:prstGeom prst="triangle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  <a:alpha val="51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cxnSp>
            <p:nvCxnSpPr>
              <p:cNvPr id="47" name="رابط مستقيم 46"/>
              <p:cNvCxnSpPr>
                <a:endCxn id="45" idx="5"/>
              </p:cNvCxnSpPr>
              <p:nvPr/>
            </p:nvCxnSpPr>
            <p:spPr>
              <a:xfrm flipH="1" flipV="1">
                <a:off x="10493535" y="2681956"/>
                <a:ext cx="345903" cy="1001354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>
                <a:off x="10347763" y="3677713"/>
                <a:ext cx="139171" cy="267769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مجموعة 60"/>
              <p:cNvGrpSpPr/>
              <p:nvPr/>
            </p:nvGrpSpPr>
            <p:grpSpPr>
              <a:xfrm>
                <a:off x="10792672" y="2624524"/>
                <a:ext cx="189825" cy="357704"/>
                <a:chOff x="11221501" y="2212089"/>
                <a:chExt cx="274939" cy="398114"/>
              </a:xfrm>
            </p:grpSpPr>
            <p:cxnSp>
              <p:nvCxnSpPr>
                <p:cNvPr id="62" name="رابط مستقيم 61"/>
                <p:cNvCxnSpPr/>
                <p:nvPr/>
              </p:nvCxnSpPr>
              <p:spPr>
                <a:xfrm flipH="1">
                  <a:off x="11323829" y="2289314"/>
                  <a:ext cx="172611" cy="32088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رابط مستقيم 62"/>
                <p:cNvCxnSpPr/>
                <p:nvPr/>
              </p:nvCxnSpPr>
              <p:spPr>
                <a:xfrm flipH="1">
                  <a:off x="11221501" y="2212089"/>
                  <a:ext cx="172611" cy="32088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مجموعة 63"/>
              <p:cNvGrpSpPr/>
              <p:nvPr/>
            </p:nvGrpSpPr>
            <p:grpSpPr>
              <a:xfrm>
                <a:off x="9859955" y="2266968"/>
                <a:ext cx="189825" cy="357704"/>
                <a:chOff x="11221501" y="2212089"/>
                <a:chExt cx="274939" cy="398114"/>
              </a:xfrm>
            </p:grpSpPr>
            <p:cxnSp>
              <p:nvCxnSpPr>
                <p:cNvPr id="65" name="رابط مستقيم 64"/>
                <p:cNvCxnSpPr/>
                <p:nvPr/>
              </p:nvCxnSpPr>
              <p:spPr>
                <a:xfrm flipH="1">
                  <a:off x="11323829" y="2289314"/>
                  <a:ext cx="172611" cy="32088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رابط مستقيم 65"/>
                <p:cNvCxnSpPr/>
                <p:nvPr/>
              </p:nvCxnSpPr>
              <p:spPr>
                <a:xfrm flipH="1">
                  <a:off x="11221501" y="2212089"/>
                  <a:ext cx="172611" cy="32088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مجموعة 76"/>
            <p:cNvGrpSpPr/>
            <p:nvPr/>
          </p:nvGrpSpPr>
          <p:grpSpPr>
            <a:xfrm>
              <a:off x="8039749" y="1642348"/>
              <a:ext cx="4056493" cy="2592415"/>
              <a:chOff x="8009769" y="1627359"/>
              <a:chExt cx="4056493" cy="2592415"/>
            </a:xfrm>
          </p:grpSpPr>
          <p:cxnSp>
            <p:nvCxnSpPr>
              <p:cNvPr id="51" name="رابط مستقيم 50"/>
              <p:cNvCxnSpPr/>
              <p:nvPr/>
            </p:nvCxnSpPr>
            <p:spPr>
              <a:xfrm>
                <a:off x="11123281" y="3415539"/>
                <a:ext cx="139171" cy="267769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15083991">
                <a:off x="8602181" y="2943950"/>
                <a:ext cx="136016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600" b="1" dirty="0">
                    <a:solidFill>
                      <a:schemeClr val="accent2">
                        <a:lumMod val="75000"/>
                      </a:schemeClr>
                    </a:solidFill>
                  </a:rPr>
                  <a:t>20 سم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228668">
                <a:off x="10706093" y="2886488"/>
                <a:ext cx="136016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600" b="1" dirty="0"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228668">
                <a:off x="9799619" y="3532770"/>
                <a:ext cx="13601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800" b="1" dirty="0"/>
                  <a:t>م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228668">
                <a:off x="9206268" y="1970043"/>
                <a:ext cx="13601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800" b="1" dirty="0"/>
                  <a:t>و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228668">
                <a:off x="8009769" y="1627359"/>
                <a:ext cx="13601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800" b="1" dirty="0"/>
                  <a:t>جـ</a:t>
                </a:r>
              </a:p>
            </p:txBody>
          </p: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43ED8CA0-9034-4C89-87F0-C48F40D15748}"/>
                  </a:ext>
                </a:extLst>
              </p:cNvPr>
              <p:cNvSpPr txBox="1"/>
              <p:nvPr/>
            </p:nvSpPr>
            <p:spPr>
              <a:xfrm rot="228668">
                <a:off x="8518062" y="3696554"/>
                <a:ext cx="13601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800" b="1" dirty="0"/>
                  <a:t>ب</a:t>
                </a:r>
              </a:p>
            </p:txBody>
          </p:sp>
        </p:grpSp>
      </p:grpSp>
      <p:grpSp>
        <p:nvGrpSpPr>
          <p:cNvPr id="97" name="مجموعة 96"/>
          <p:cNvGrpSpPr/>
          <p:nvPr/>
        </p:nvGrpSpPr>
        <p:grpSpPr>
          <a:xfrm>
            <a:off x="6785326" y="3132337"/>
            <a:ext cx="201959" cy="255853"/>
            <a:chOff x="6785326" y="2952457"/>
            <a:chExt cx="201959" cy="255853"/>
          </a:xfrm>
        </p:grpSpPr>
        <p:cxnSp>
          <p:nvCxnSpPr>
            <p:cNvPr id="94" name="رابط مستقيم 93"/>
            <p:cNvCxnSpPr/>
            <p:nvPr/>
          </p:nvCxnSpPr>
          <p:spPr>
            <a:xfrm flipH="1">
              <a:off x="6859907" y="2954311"/>
              <a:ext cx="127378" cy="253999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95"/>
            <p:cNvCxnSpPr/>
            <p:nvPr/>
          </p:nvCxnSpPr>
          <p:spPr>
            <a:xfrm flipH="1">
              <a:off x="6785326" y="2952457"/>
              <a:ext cx="127378" cy="253999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مجموعة 102"/>
          <p:cNvGrpSpPr/>
          <p:nvPr/>
        </p:nvGrpSpPr>
        <p:grpSpPr>
          <a:xfrm>
            <a:off x="4044333" y="1563897"/>
            <a:ext cx="3852506" cy="2922819"/>
            <a:chOff x="3933899" y="1474805"/>
            <a:chExt cx="3852506" cy="2922819"/>
          </a:xfrm>
        </p:grpSpPr>
        <p:grpSp>
          <p:nvGrpSpPr>
            <p:cNvPr id="101" name="مجموعة 100"/>
            <p:cNvGrpSpPr/>
            <p:nvPr/>
          </p:nvGrpSpPr>
          <p:grpSpPr>
            <a:xfrm>
              <a:off x="3933899" y="1474805"/>
              <a:ext cx="3852506" cy="2612047"/>
              <a:chOff x="3995468" y="1476957"/>
              <a:chExt cx="3852506" cy="2612047"/>
            </a:xfrm>
          </p:grpSpPr>
          <p:grpSp>
            <p:nvGrpSpPr>
              <p:cNvPr id="90" name="مجموعة 89"/>
              <p:cNvGrpSpPr/>
              <p:nvPr/>
            </p:nvGrpSpPr>
            <p:grpSpPr>
              <a:xfrm>
                <a:off x="3995468" y="1476957"/>
                <a:ext cx="3852506" cy="2612047"/>
                <a:chOff x="3890538" y="1626857"/>
                <a:chExt cx="3852506" cy="2612047"/>
              </a:xfrm>
            </p:grpSpPr>
            <p:grpSp>
              <p:nvGrpSpPr>
                <p:cNvPr id="84" name="مجموعة 83"/>
                <p:cNvGrpSpPr/>
                <p:nvPr/>
              </p:nvGrpSpPr>
              <p:grpSpPr>
                <a:xfrm>
                  <a:off x="5299619" y="2023561"/>
                  <a:ext cx="2044023" cy="1795018"/>
                  <a:chOff x="5299619" y="2023561"/>
                  <a:chExt cx="2044023" cy="1795018"/>
                </a:xfrm>
              </p:grpSpPr>
              <p:sp>
                <p:nvSpPr>
                  <p:cNvPr id="80" name="مثلث متساوي الساقين 79"/>
                  <p:cNvSpPr/>
                  <p:nvPr/>
                </p:nvSpPr>
                <p:spPr>
                  <a:xfrm>
                    <a:off x="5299619" y="2023561"/>
                    <a:ext cx="2044023" cy="1794944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  <a:alpha val="51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cxnSp>
                <p:nvCxnSpPr>
                  <p:cNvPr id="82" name="رابط مستقيم 81"/>
                  <p:cNvCxnSpPr>
                    <a:cxnSpLocks/>
                  </p:cNvCxnSpPr>
                  <p:nvPr/>
                </p:nvCxnSpPr>
                <p:spPr>
                  <a:xfrm flipH="1" flipV="1">
                    <a:off x="6243689" y="2880995"/>
                    <a:ext cx="9716" cy="937584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43ED8CA0-9034-4C89-87F0-C48F40D15748}"/>
                    </a:ext>
                  </a:extLst>
                </p:cNvPr>
                <p:cNvSpPr txBox="1"/>
                <p:nvPr/>
              </p:nvSpPr>
              <p:spPr>
                <a:xfrm rot="228668">
                  <a:off x="6382875" y="3384114"/>
                  <a:ext cx="13601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2800" b="1" dirty="0"/>
                    <a:t>م</a:t>
                  </a:r>
                </a:p>
              </p:txBody>
            </p:sp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43ED8CA0-9034-4C89-87F0-C48F40D15748}"/>
                    </a:ext>
                  </a:extLst>
                </p:cNvPr>
                <p:cNvSpPr txBox="1"/>
                <p:nvPr/>
              </p:nvSpPr>
              <p:spPr>
                <a:xfrm rot="228668">
                  <a:off x="5136422" y="3715684"/>
                  <a:ext cx="13601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2800" b="1" dirty="0"/>
                    <a:t>ب</a:t>
                  </a:r>
                </a:p>
              </p:txBody>
            </p:sp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43ED8CA0-9034-4C89-87F0-C48F40D15748}"/>
                    </a:ext>
                  </a:extLst>
                </p:cNvPr>
                <p:cNvSpPr txBox="1"/>
                <p:nvPr/>
              </p:nvSpPr>
              <p:spPr>
                <a:xfrm rot="228668">
                  <a:off x="5081804" y="2333027"/>
                  <a:ext cx="13601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2800" b="1" dirty="0"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</a:p>
              </p:txBody>
            </p:sp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43ED8CA0-9034-4C89-87F0-C48F40D15748}"/>
                    </a:ext>
                  </a:extLst>
                </p:cNvPr>
                <p:cNvSpPr txBox="1"/>
                <p:nvPr/>
              </p:nvSpPr>
              <p:spPr>
                <a:xfrm rot="228668">
                  <a:off x="3892078" y="1626857"/>
                  <a:ext cx="13601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2800" b="1" dirty="0"/>
                    <a:t>ل</a:t>
                  </a:r>
                </a:p>
              </p:txBody>
            </p: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43ED8CA0-9034-4C89-87F0-C48F40D15748}"/>
                    </a:ext>
                  </a:extLst>
                </p:cNvPr>
                <p:cNvSpPr txBox="1"/>
                <p:nvPr/>
              </p:nvSpPr>
              <p:spPr>
                <a:xfrm rot="228668">
                  <a:off x="3890538" y="3487177"/>
                  <a:ext cx="13601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2800" b="1" dirty="0"/>
                    <a:t>ع</a:t>
                  </a:r>
                </a:p>
              </p:txBody>
            </p:sp>
          </p:grpSp>
          <p:cxnSp>
            <p:nvCxnSpPr>
              <p:cNvPr id="91" name="رابط مستقيم 90"/>
              <p:cNvCxnSpPr/>
              <p:nvPr/>
            </p:nvCxnSpPr>
            <p:spPr>
              <a:xfrm>
                <a:off x="6721451" y="3554429"/>
                <a:ext cx="6885" cy="283392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/>
              <p:cNvCxnSpPr/>
              <p:nvPr/>
            </p:nvCxnSpPr>
            <p:spPr>
              <a:xfrm>
                <a:off x="5926962" y="3522325"/>
                <a:ext cx="6885" cy="283392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مجموعة 97"/>
              <p:cNvGrpSpPr/>
              <p:nvPr/>
            </p:nvGrpSpPr>
            <p:grpSpPr>
              <a:xfrm>
                <a:off x="5822909" y="2287672"/>
                <a:ext cx="201959" cy="255853"/>
                <a:chOff x="6785326" y="2952457"/>
                <a:chExt cx="201959" cy="255853"/>
              </a:xfrm>
            </p:grpSpPr>
            <p:cxnSp>
              <p:nvCxnSpPr>
                <p:cNvPr id="99" name="رابط مستقيم 98"/>
                <p:cNvCxnSpPr/>
                <p:nvPr/>
              </p:nvCxnSpPr>
              <p:spPr>
                <a:xfrm flipH="1">
                  <a:off x="6859907" y="2954311"/>
                  <a:ext cx="127378" cy="25399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رابط مستقيم 99"/>
                <p:cNvCxnSpPr/>
                <p:nvPr/>
              </p:nvCxnSpPr>
              <p:spPr>
                <a:xfrm flipH="1">
                  <a:off x="6785326" y="2952457"/>
                  <a:ext cx="127378" cy="253999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43ED8CA0-9034-4C89-87F0-C48F40D15748}"/>
                </a:ext>
              </a:extLst>
            </p:cNvPr>
            <p:cNvSpPr txBox="1"/>
            <p:nvPr/>
          </p:nvSpPr>
          <p:spPr>
            <a:xfrm rot="16200000">
              <a:off x="5034545" y="3203585"/>
              <a:ext cx="186485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chemeClr val="accent2">
                      <a:lumMod val="75000"/>
                    </a:schemeClr>
                  </a:solidFill>
                </a:rPr>
                <a:t>3,5 سم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E4EC0C-1E20-93EF-6AB7-976D396DE055}"/>
              </a:ext>
            </a:extLst>
          </p:cNvPr>
          <p:cNvSpPr txBox="1"/>
          <p:nvPr/>
        </p:nvSpPr>
        <p:spPr>
          <a:xfrm>
            <a:off x="228400" y="152684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A6E31-CFDC-C1C3-4032-8861EE26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78731" y="1847801"/>
            <a:ext cx="4328312" cy="2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7" grpId="0" animBg="1"/>
      <p:bldP spid="8" grpId="0"/>
      <p:bldP spid="10" grpId="0" animBg="1"/>
      <p:bldP spid="1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صورة 65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10048945" y="119183"/>
            <a:ext cx="2032894" cy="1323439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4199D5B-B743-447B-8638-1436DF71FB81}"/>
              </a:ext>
            </a:extLst>
          </p:cNvPr>
          <p:cNvGrpSpPr/>
          <p:nvPr/>
        </p:nvGrpSpPr>
        <p:grpSpPr>
          <a:xfrm>
            <a:off x="4958164" y="5110479"/>
            <a:ext cx="6835737" cy="929614"/>
            <a:chOff x="5815284" y="3153538"/>
            <a:chExt cx="4064040" cy="929614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47E437BA-7D6B-45A6-89BF-39495A49BA3E}"/>
                </a:ext>
              </a:extLst>
            </p:cNvPr>
            <p:cNvSpPr txBox="1"/>
            <p:nvPr/>
          </p:nvSpPr>
          <p:spPr>
            <a:xfrm flipH="1">
              <a:off x="5975980" y="3375266"/>
              <a:ext cx="39033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ايجاد (1)   طول و هـ   (2)  </a:t>
              </a:r>
              <a:r>
                <a:rPr lang="ar-KW" sz="4000" b="1" dirty="0">
                  <a:solidFill>
                    <a:srgbClr val="0000FF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ق</a:t>
              </a:r>
              <a:r>
                <a:rPr lang="ar-KW" sz="4000" b="1" dirty="0">
                  <a:solidFill>
                    <a:srgbClr val="0000FF"/>
                  </a:solidFill>
                </a:rPr>
                <a:t> (جـ)</a:t>
              </a:r>
              <a:endParaRPr lang="ar-EG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5EA3DCB-596D-44E2-B846-37776F780C3C}"/>
                </a:ext>
              </a:extLst>
            </p:cNvPr>
            <p:cNvSpPr txBox="1"/>
            <p:nvPr/>
          </p:nvSpPr>
          <p:spPr>
            <a:xfrm>
              <a:off x="5815284" y="3153538"/>
              <a:ext cx="6172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ᴧ</a:t>
              </a:r>
              <a:endParaRPr lang="ar-KW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83D7AC0-4E30-40CA-A693-4C420F25F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4721" y="3435099"/>
              <a:ext cx="4280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812F8D4-4905-45F4-BFF2-9941E5EC0646}"/>
              </a:ext>
            </a:extLst>
          </p:cNvPr>
          <p:cNvGrpSpPr/>
          <p:nvPr/>
        </p:nvGrpSpPr>
        <p:grpSpPr>
          <a:xfrm>
            <a:off x="-460404" y="143895"/>
            <a:ext cx="10456254" cy="1877437"/>
            <a:chOff x="2095907" y="961153"/>
            <a:chExt cx="10456254" cy="1877437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7566E286-1ED0-468B-B187-BE8523EF0677}"/>
                </a:ext>
              </a:extLst>
            </p:cNvPr>
            <p:cNvSpPr txBox="1"/>
            <p:nvPr/>
          </p:nvSpPr>
          <p:spPr>
            <a:xfrm>
              <a:off x="2095907" y="961153"/>
              <a:ext cx="10456254" cy="18774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في الشكل المقابل أ ب جـ مثلث فيه 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،</a:t>
              </a:r>
            </a:p>
            <a:p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أ و= و جـ ، أ هـ = هـ ب ، ب جـ = 15 سم ، </a:t>
              </a:r>
              <a:r>
                <a:rPr lang="en-US" sz="36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( 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 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و هـ ) = 75  </a:t>
              </a:r>
            </a:p>
            <a:p>
              <a:r>
                <a:rPr lang="ar-KW" sz="4400" b="1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اوجدي بالبرهان </a:t>
              </a:r>
              <a:r>
                <a:rPr lang="ar-KW" sz="44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: ( 1) و هـ     ( 2 ) </a:t>
              </a:r>
              <a:r>
                <a:rPr lang="en-US" sz="44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4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( جـ )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78BF5182-8C85-4657-A069-39CB65EED810}"/>
                </a:ext>
              </a:extLst>
            </p:cNvPr>
            <p:cNvSpPr txBox="1"/>
            <p:nvPr/>
          </p:nvSpPr>
          <p:spPr>
            <a:xfrm>
              <a:off x="5451876" y="1879619"/>
              <a:ext cx="475264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  <a:latin typeface="Leelawadee UI Semilight" panose="020B0402040204020203" pitchFamily="34" charset="-34"/>
                  <a:cs typeface="PT Bold Dusky" panose="02010400000000000000" pitchFamily="2" charset="-78"/>
                </a:rPr>
                <a:t>^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EEF67EEC-B31A-4809-B822-2E73B02C38D4}"/>
                </a:ext>
              </a:extLst>
            </p:cNvPr>
            <p:cNvSpPr txBox="1"/>
            <p:nvPr/>
          </p:nvSpPr>
          <p:spPr>
            <a:xfrm>
              <a:off x="3680359" y="1426543"/>
              <a:ext cx="49173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000" b="1" dirty="0"/>
                <a:t>5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5AF5DFB1-DF17-46DB-B2C4-DAF32502B894}"/>
              </a:ext>
            </a:extLst>
          </p:cNvPr>
          <p:cNvGrpSpPr/>
          <p:nvPr/>
        </p:nvGrpSpPr>
        <p:grpSpPr>
          <a:xfrm>
            <a:off x="4042394" y="3293534"/>
            <a:ext cx="7195340" cy="1200329"/>
            <a:chOff x="3751531" y="1195992"/>
            <a:chExt cx="10456254" cy="1200329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E634A24B-36F7-46F5-8015-B65FE85209F3}"/>
                </a:ext>
              </a:extLst>
            </p:cNvPr>
            <p:cNvSpPr txBox="1"/>
            <p:nvPr/>
          </p:nvSpPr>
          <p:spPr>
            <a:xfrm>
              <a:off x="3751531" y="1195992"/>
              <a:ext cx="10456254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solidFill>
                    <a:srgbClr val="002060"/>
                  </a:solidFill>
                </a:rPr>
                <a:t> 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/>
                <a:t> ب جـ مثلث فيه </a:t>
              </a:r>
              <a:r>
                <a:rPr lang="ar-KW" sz="2400" b="1" dirty="0">
                  <a:solidFill>
                    <a:srgbClr val="002060"/>
                  </a:solidFill>
                </a:rPr>
                <a:t>،</a:t>
              </a:r>
              <a:r>
                <a:rPr lang="ar-KW" sz="3600" b="1" dirty="0">
                  <a:solidFill>
                    <a:srgbClr val="00B050"/>
                  </a:solidFill>
                </a:rPr>
                <a:t> 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B050"/>
                  </a:solidFill>
                </a:rPr>
                <a:t> و= و جـ ،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 أ</a:t>
              </a:r>
              <a:r>
                <a:rPr lang="ar-KW" sz="3600" b="1" dirty="0">
                  <a:solidFill>
                    <a:srgbClr val="00B050"/>
                  </a:solidFill>
                </a:rPr>
                <a:t>هـ = هـ ب ،</a:t>
              </a:r>
            </a:p>
            <a:p>
              <a:r>
                <a:rPr lang="ar-KW" sz="3600" b="1" dirty="0">
                  <a:solidFill>
                    <a:srgbClr val="00B050"/>
                  </a:solidFill>
                </a:rPr>
                <a:t>ب جـ = 15 سم ،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ق</a:t>
              </a:r>
              <a:r>
                <a:rPr lang="ar-KW" sz="3600" b="1" dirty="0">
                  <a:solidFill>
                    <a:srgbClr val="00B050"/>
                  </a:solidFill>
                </a:rPr>
                <a:t>( 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B050"/>
                  </a:solidFill>
                </a:rPr>
                <a:t> و هـ ) = 75  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741620F7-1423-4D5E-AF6D-B363F87379EE}"/>
                </a:ext>
              </a:extLst>
            </p:cNvPr>
            <p:cNvSpPr txBox="1"/>
            <p:nvPr/>
          </p:nvSpPr>
          <p:spPr>
            <a:xfrm>
              <a:off x="8559520" y="1639630"/>
              <a:ext cx="47526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00B050"/>
                  </a:solidFill>
                </a:rPr>
                <a:t>^</a:t>
              </a:r>
            </a:p>
          </p:txBody>
        </p: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2CD45838-8CCE-4EA8-9227-BB4582937B18}"/>
                </a:ext>
              </a:extLst>
            </p:cNvPr>
            <p:cNvSpPr txBox="1"/>
            <p:nvPr/>
          </p:nvSpPr>
          <p:spPr>
            <a:xfrm>
              <a:off x="5638830" y="1648944"/>
              <a:ext cx="49173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0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5</a:t>
              </a: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D5364D7-3715-4600-8E51-1099739C8EB5}"/>
              </a:ext>
            </a:extLst>
          </p:cNvPr>
          <p:cNvSpPr txBox="1"/>
          <p:nvPr/>
        </p:nvSpPr>
        <p:spPr>
          <a:xfrm>
            <a:off x="2350518" y="531029"/>
            <a:ext cx="8933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310279" y="493647"/>
            <a:ext cx="1751710" cy="58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896263" y="2549617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458712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949E96DD-AEA0-2E95-FAD6-20B6AF10A40A}"/>
              </a:ext>
            </a:extLst>
          </p:cNvPr>
          <p:cNvSpPr/>
          <p:nvPr/>
        </p:nvSpPr>
        <p:spPr>
          <a:xfrm>
            <a:off x="5575632" y="2021332"/>
            <a:ext cx="1983099" cy="766804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141502" y="2268066"/>
            <a:ext cx="4333639" cy="4279469"/>
            <a:chOff x="-164589" y="2301122"/>
            <a:chExt cx="4333639" cy="4279469"/>
          </a:xfrm>
        </p:grpSpPr>
        <p:sp>
          <p:nvSpPr>
            <p:cNvPr id="25" name="مثلث متساوي الساقين 24"/>
            <p:cNvSpPr/>
            <p:nvPr/>
          </p:nvSpPr>
          <p:spPr>
            <a:xfrm>
              <a:off x="462743" y="3079166"/>
              <a:ext cx="3002774" cy="2512155"/>
            </a:xfrm>
            <a:prstGeom prst="triangle">
              <a:avLst>
                <a:gd name="adj" fmla="val 76119"/>
              </a:avLst>
            </a:prstGeom>
            <a:solidFill>
              <a:srgbClr val="D4FFB5">
                <a:alpha val="3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24" name="صورة 23" descr="صورة تحتوي على هوائي&#10;&#10;تم إنشاء الوصف تلقائياً">
              <a:extLst>
                <a:ext uri="{FF2B5EF4-FFF2-40B4-BE49-F238E27FC236}">
                  <a16:creationId xmlns:a16="http://schemas.microsoft.com/office/drawing/2014/main" id="{ADD85EBC-4412-43A3-A19D-C9F1DE8D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589" y="2301122"/>
              <a:ext cx="4333639" cy="427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7E0C20-4830-45CF-991E-C6857D687163}"/>
              </a:ext>
            </a:extLst>
          </p:cNvPr>
          <p:cNvSpPr txBox="1"/>
          <p:nvPr/>
        </p:nvSpPr>
        <p:spPr>
          <a:xfrm>
            <a:off x="228400" y="152684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115</a:t>
            </a: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1909697" y="4263610"/>
            <a:ext cx="1501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3014792" y="4947295"/>
            <a:ext cx="823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؟</a:t>
            </a:r>
            <a:endParaRPr lang="ar-EG" sz="44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8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5" grpId="0" animBg="1"/>
      <p:bldP spid="67" grpId="0" animBg="1"/>
      <p:bldP spid="69" grpId="0" animBg="1"/>
      <p:bldP spid="70" grpId="0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211EB9D-6FB5-4A44-A694-0C8F27D1AFFC}"/>
              </a:ext>
            </a:extLst>
          </p:cNvPr>
          <p:cNvGrpSpPr/>
          <p:nvPr/>
        </p:nvGrpSpPr>
        <p:grpSpPr>
          <a:xfrm>
            <a:off x="4195584" y="1295042"/>
            <a:ext cx="7616754" cy="709737"/>
            <a:chOff x="6172283" y="4222057"/>
            <a:chExt cx="3476624" cy="709737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A10BBD8-1B98-49AC-B7C6-2934A71E07C4}"/>
                </a:ext>
              </a:extLst>
            </p:cNvPr>
            <p:cNvSpPr txBox="1"/>
            <p:nvPr/>
          </p:nvSpPr>
          <p:spPr>
            <a:xfrm flipH="1">
              <a:off x="6172283" y="4285463"/>
              <a:ext cx="347662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Leelawadee UI Semilight" panose="020B0402040204020203" pitchFamily="34" charset="-34"/>
                </a:rPr>
                <a:t>و منتصف 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Leelawadee UI Semilight" panose="020B0402040204020203" pitchFamily="34" charset="-34"/>
                </a:rPr>
                <a:t> جـ  ، هـ منتصف 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Leelawadee UI Semilight" panose="020B0402040204020203" pitchFamily="34" charset="-34"/>
                </a:rPr>
                <a:t>ب</a:t>
              </a:r>
            </a:p>
          </p:txBody>
        </p: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8966608-6279-469A-9D7F-00F1CDB99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9162" y="4222057"/>
              <a:ext cx="240904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1620847B-C5DB-48E1-985A-8A33EEA1B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8982" y="4277185"/>
              <a:ext cx="292312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A1F82C4C-E522-4BF2-B362-50B023C19050}"/>
              </a:ext>
            </a:extLst>
          </p:cNvPr>
          <p:cNvGrpSpPr/>
          <p:nvPr/>
        </p:nvGrpSpPr>
        <p:grpSpPr>
          <a:xfrm>
            <a:off x="4249078" y="2338581"/>
            <a:ext cx="7227384" cy="1242264"/>
            <a:chOff x="997023" y="3710200"/>
            <a:chExt cx="4756867" cy="1242264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DE718D2-3EA8-43B2-BF07-8A07A18D254B}"/>
                </a:ext>
              </a:extLst>
            </p:cNvPr>
            <p:cNvSpPr txBox="1"/>
            <p:nvPr/>
          </p:nvSpPr>
          <p:spPr>
            <a:xfrm>
              <a:off x="997023" y="3902821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FF0000"/>
                  </a:solidFill>
                  <a:latin typeface="Leelawadee UI Semilight" panose="020B0402040204020203" pitchFamily="34" charset="-34"/>
                </a:rPr>
                <a:t>وهــ = </a:t>
              </a:r>
              <a:r>
                <a:rPr lang="ar-KW" sz="3200" b="1" dirty="0">
                  <a:solidFill>
                    <a:srgbClr val="FF0000"/>
                  </a:solidFill>
                  <a:latin typeface="Leelawadee UI Semilight" panose="020B0402040204020203" pitchFamily="34" charset="-34"/>
                </a:rPr>
                <a:t>ــــــ</a:t>
              </a:r>
              <a:r>
                <a:rPr lang="ar-SA" sz="3200" b="1" dirty="0">
                  <a:solidFill>
                    <a:srgbClr val="FF0000"/>
                  </a:solidFill>
                  <a:latin typeface="Leelawadee UI Semilight" panose="020B0402040204020203" pitchFamily="34" charset="-34"/>
                </a:rPr>
                <a:t>  ب جــ   ،</a:t>
              </a:r>
              <a:endParaRPr lang="ar-KW" sz="3200" b="1" dirty="0">
                <a:solidFill>
                  <a:srgbClr val="FF0000"/>
                </a:solidFill>
                <a:latin typeface="Leelawadee UI Semilight" panose="020B0402040204020203" pitchFamily="34" charset="-34"/>
              </a:endParaRPr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268B8589-26E0-4DAC-9879-ED565AE9B958}"/>
                </a:ext>
              </a:extLst>
            </p:cNvPr>
            <p:cNvGrpSpPr/>
            <p:nvPr/>
          </p:nvGrpSpPr>
          <p:grpSpPr>
            <a:xfrm>
              <a:off x="4105080" y="3710200"/>
              <a:ext cx="893444" cy="1242264"/>
              <a:chOff x="4593839" y="3767584"/>
              <a:chExt cx="893444" cy="1242264"/>
            </a:xfrm>
          </p:grpSpPr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D833AE22-0078-468E-864F-09AE8219EDED}"/>
                  </a:ext>
                </a:extLst>
              </p:cNvPr>
              <p:cNvSpPr txBox="1"/>
              <p:nvPr/>
            </p:nvSpPr>
            <p:spPr>
              <a:xfrm>
                <a:off x="4722523" y="3767584"/>
                <a:ext cx="7456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Leelawadee UI Semilight" panose="020B0402040204020203" pitchFamily="34" charset="-34"/>
                  </a:rPr>
                  <a:t>1</a:t>
                </a:r>
                <a:endParaRPr lang="ar-KW" sz="3600" b="1" dirty="0">
                  <a:solidFill>
                    <a:srgbClr val="FF0000"/>
                  </a:solidFill>
                  <a:latin typeface="Leelawadee UI Semilight" panose="020B0402040204020203" pitchFamily="34" charset="-34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541FBA49-244D-45AE-9CAE-6BB54B3C8BC9}"/>
                  </a:ext>
                </a:extLst>
              </p:cNvPr>
              <p:cNvSpPr txBox="1"/>
              <p:nvPr/>
            </p:nvSpPr>
            <p:spPr>
              <a:xfrm>
                <a:off x="4593839" y="4363517"/>
                <a:ext cx="89344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Leelawadee UI Semilight" panose="020B0402040204020203" pitchFamily="34" charset="-34"/>
                  </a:rPr>
                  <a:t>2</a:t>
                </a:r>
                <a:endParaRPr lang="ar-KW" sz="3600" b="1" dirty="0">
                  <a:solidFill>
                    <a:srgbClr val="FF0000"/>
                  </a:solidFill>
                  <a:latin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DD0B5E04-5695-48FE-81E0-A0D256156D25}"/>
              </a:ext>
            </a:extLst>
          </p:cNvPr>
          <p:cNvGrpSpPr/>
          <p:nvPr/>
        </p:nvGrpSpPr>
        <p:grpSpPr>
          <a:xfrm>
            <a:off x="4852037" y="3500357"/>
            <a:ext cx="6760109" cy="1323439"/>
            <a:chOff x="7637918" y="5373697"/>
            <a:chExt cx="2549027" cy="13234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28B7118-BF6F-4CF3-9605-92B337E963D6}"/>
                </a:ext>
              </a:extLst>
            </p:cNvPr>
            <p:cNvGrpSpPr/>
            <p:nvPr/>
          </p:nvGrpSpPr>
          <p:grpSpPr>
            <a:xfrm>
              <a:off x="9265819" y="5380878"/>
              <a:ext cx="327380" cy="1249256"/>
              <a:chOff x="4319647" y="3760580"/>
              <a:chExt cx="327380" cy="1249256"/>
            </a:xfrm>
          </p:grpSpPr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9314BB1-90FA-4CB4-B6C0-34B0FC041203}"/>
                  </a:ext>
                </a:extLst>
              </p:cNvPr>
              <p:cNvSpPr txBox="1"/>
              <p:nvPr/>
            </p:nvSpPr>
            <p:spPr>
              <a:xfrm>
                <a:off x="4422545" y="3760580"/>
                <a:ext cx="20487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KW"/>
                </a:defPPr>
                <a:lvl1pPr>
                  <a:defRPr sz="4000" b="1">
                    <a:solidFill>
                      <a:srgbClr val="0000FF"/>
                    </a:solidFill>
                  </a:defRPr>
                </a:lvl1pPr>
              </a:lstStyle>
              <a:p>
                <a:r>
                  <a:rPr lang="ar-SA" dirty="0"/>
                  <a:t>1</a:t>
                </a:r>
                <a:endParaRPr lang="ar-KW" dirty="0"/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C555916D-5113-4554-9E7F-01B528EAE60B}"/>
                  </a:ext>
                </a:extLst>
              </p:cNvPr>
              <p:cNvSpPr txBox="1"/>
              <p:nvPr/>
            </p:nvSpPr>
            <p:spPr>
              <a:xfrm>
                <a:off x="4319647" y="4301950"/>
                <a:ext cx="32738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KW"/>
                </a:defPPr>
                <a:lvl1pPr>
                  <a:defRPr sz="4000" b="1">
                    <a:solidFill>
                      <a:srgbClr val="0000FF"/>
                    </a:solidFill>
                  </a:defRPr>
                </a:lvl1pPr>
              </a:lstStyle>
              <a:p>
                <a:r>
                  <a:rPr lang="ar-SA" dirty="0"/>
                  <a:t>2</a:t>
                </a:r>
                <a:endParaRPr lang="ar-KW" dirty="0"/>
              </a:p>
            </p:txBody>
          </p:sp>
        </p:grp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36D4A24B-2188-4DA8-92B3-393AEB19EE6F}"/>
                </a:ext>
              </a:extLst>
            </p:cNvPr>
            <p:cNvSpPr txBox="1"/>
            <p:nvPr/>
          </p:nvSpPr>
          <p:spPr>
            <a:xfrm>
              <a:off x="7741713" y="5373697"/>
              <a:ext cx="89344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KW"/>
              </a:defPPr>
              <a:lvl1pPr>
                <a:defRPr sz="4000" b="1">
                  <a:solidFill>
                    <a:srgbClr val="0000FF"/>
                  </a:solidFill>
                </a:defRPr>
              </a:lvl1pPr>
            </a:lstStyle>
            <a:p>
              <a:r>
                <a:rPr lang="ar-KW" dirty="0"/>
                <a:t>1</a:t>
              </a:r>
            </a:p>
            <a:p>
              <a:r>
                <a:rPr lang="ar-KW" dirty="0"/>
                <a:t>2</a:t>
              </a:r>
            </a:p>
          </p:txBody>
        </p:sp>
        <p:grpSp>
          <p:nvGrpSpPr>
            <p:cNvPr id="59" name="مجموعة 58">
              <a:extLst>
                <a:ext uri="{FF2B5EF4-FFF2-40B4-BE49-F238E27FC236}">
                  <a16:creationId xmlns:a16="http://schemas.microsoft.com/office/drawing/2014/main" id="{D4BBBE83-4AAC-41EC-8493-927A039B8E9E}"/>
                </a:ext>
              </a:extLst>
            </p:cNvPr>
            <p:cNvGrpSpPr/>
            <p:nvPr/>
          </p:nvGrpSpPr>
          <p:grpSpPr>
            <a:xfrm>
              <a:off x="7637918" y="5545554"/>
              <a:ext cx="2549027" cy="779540"/>
              <a:chOff x="7637918" y="5545554"/>
              <a:chExt cx="2549027" cy="779540"/>
            </a:xfrm>
          </p:grpSpPr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A35D774-2076-4F77-8EF7-EDC088C5C293}"/>
                  </a:ext>
                </a:extLst>
              </p:cNvPr>
              <p:cNvSpPr txBox="1"/>
              <p:nvPr/>
            </p:nvSpPr>
            <p:spPr>
              <a:xfrm>
                <a:off x="9019908" y="5617208"/>
                <a:ext cx="116703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KW"/>
                </a:defPPr>
                <a:lvl1pPr>
                  <a:defRPr sz="4000" b="1">
                    <a:solidFill>
                      <a:srgbClr val="0000FF"/>
                    </a:solidFill>
                  </a:defRPr>
                </a:lvl1pPr>
              </a:lstStyle>
              <a:p>
                <a:r>
                  <a:rPr lang="ar-SA" dirty="0"/>
                  <a:t>و هـ  =</a:t>
                </a:r>
                <a:endParaRPr lang="ar-KW" dirty="0"/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049C280-FFB9-4E19-974C-5B57E7A00463}"/>
                  </a:ext>
                </a:extLst>
              </p:cNvPr>
              <p:cNvSpPr txBox="1"/>
              <p:nvPr/>
            </p:nvSpPr>
            <p:spPr>
              <a:xfrm>
                <a:off x="7910656" y="5558677"/>
                <a:ext cx="1784999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KW"/>
                </a:defPPr>
                <a:lvl1pPr>
                  <a:defRPr sz="4000" b="1">
                    <a:solidFill>
                      <a:srgbClr val="0000FF"/>
                    </a:solidFill>
                  </a:defRPr>
                </a:lvl1pPr>
              </a:lstStyle>
              <a:p>
                <a:r>
                  <a:rPr lang="ar-KW" dirty="0"/>
                  <a:t> ـــــ  </a:t>
                </a:r>
                <a:r>
                  <a:rPr lang="ar-SA" dirty="0"/>
                  <a:t>×  15 =</a:t>
                </a:r>
                <a:endParaRPr lang="ar-KW" dirty="0"/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1EF823C3-985F-4BC3-9C3C-BEA3D68B3D97}"/>
                  </a:ext>
                </a:extLst>
              </p:cNvPr>
              <p:cNvSpPr txBox="1"/>
              <p:nvPr/>
            </p:nvSpPr>
            <p:spPr>
              <a:xfrm>
                <a:off x="7637918" y="5545554"/>
                <a:ext cx="1034155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KW"/>
                </a:defPPr>
                <a:lvl1pPr>
                  <a:defRPr sz="4000" b="1">
                    <a:solidFill>
                      <a:srgbClr val="0000FF"/>
                    </a:solidFill>
                  </a:defRPr>
                </a:lvl1pPr>
              </a:lstStyle>
              <a:p>
                <a:r>
                  <a:rPr lang="ar-KW" dirty="0"/>
                  <a:t>ـــــ 7 </a:t>
                </a:r>
              </a:p>
            </p:txBody>
          </p:sp>
        </p:grp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899360-389C-4A47-A358-D1FB02B23FF7}"/>
              </a:ext>
            </a:extLst>
          </p:cNvPr>
          <p:cNvSpPr txBox="1"/>
          <p:nvPr/>
        </p:nvSpPr>
        <p:spPr>
          <a:xfrm>
            <a:off x="1464780" y="4918513"/>
            <a:ext cx="35527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(بالتناظر والتوازي )</a:t>
            </a:r>
            <a:endParaRPr lang="ar-KW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68843" y="2521207"/>
            <a:ext cx="7622108" cy="632985"/>
            <a:chOff x="3141241" y="4835007"/>
            <a:chExt cx="3915019" cy="557156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141241" y="4835007"/>
              <a:ext cx="3848100" cy="557156"/>
              <a:chOff x="3263003" y="4959379"/>
              <a:chExt cx="3848100" cy="557156"/>
            </a:xfrm>
          </p:grpSpPr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63003" y="5001816"/>
                <a:ext cx="3848100" cy="5147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b="1" dirty="0">
                    <a:solidFill>
                      <a:srgbClr val="FF0000"/>
                    </a:solidFill>
                    <a:latin typeface="Leelawadee UI Semilight" panose="020B0402040204020203" pitchFamily="34" charset="-34"/>
                    <a:cs typeface="+mj-cs"/>
                  </a:rPr>
                  <a:t>وهــ  ⁄ ⁄  ب جـــ</a:t>
                </a:r>
              </a:p>
            </p:txBody>
          </p:sp>
          <p:cxnSp>
            <p:nvCxnSpPr>
              <p:cNvPr id="33" name="رابط مستقيم 32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73" y="4959379"/>
                <a:ext cx="44635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4505" y="4846324"/>
              <a:ext cx="35175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CEDBE0B-7FB5-43A9-8EC2-9D6389B90939}"/>
              </a:ext>
            </a:extLst>
          </p:cNvPr>
          <p:cNvGrpSpPr/>
          <p:nvPr/>
        </p:nvGrpSpPr>
        <p:grpSpPr>
          <a:xfrm>
            <a:off x="4141194" y="4716772"/>
            <a:ext cx="7335268" cy="1004679"/>
            <a:chOff x="5600333" y="5967947"/>
            <a:chExt cx="4783645" cy="1004679"/>
          </a:xfrm>
        </p:grpSpPr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B4BB3429-BB8E-4DD5-AC27-9F6B818FA50D}"/>
                </a:ext>
              </a:extLst>
            </p:cNvPr>
            <p:cNvGrpSpPr/>
            <p:nvPr/>
          </p:nvGrpSpPr>
          <p:grpSpPr>
            <a:xfrm>
              <a:off x="5600333" y="5967947"/>
              <a:ext cx="4783645" cy="1004679"/>
              <a:chOff x="7068498" y="6083317"/>
              <a:chExt cx="2580647" cy="1004679"/>
            </a:xfrm>
          </p:grpSpPr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52AE5969-ED53-4E4B-9532-1AC27DC03DA4}"/>
                  </a:ext>
                </a:extLst>
              </p:cNvPr>
              <p:cNvSpPr txBox="1"/>
              <p:nvPr/>
            </p:nvSpPr>
            <p:spPr>
              <a:xfrm>
                <a:off x="7068498" y="6380110"/>
                <a:ext cx="258064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 جـ) = </a:t>
                </a:r>
                <a:r>
                  <a:rPr lang="en-US" sz="4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 </a:t>
                </a:r>
                <a:r>
                  <a:rPr lang="ar-S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S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و هـ ) = 75</a:t>
                </a:r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73795300-D411-4C56-B57A-5FB28F8A92BF}"/>
                  </a:ext>
                </a:extLst>
              </p:cNvPr>
              <p:cNvSpPr txBox="1"/>
              <p:nvPr/>
            </p:nvSpPr>
            <p:spPr>
              <a:xfrm>
                <a:off x="8172606" y="6104887"/>
                <a:ext cx="30268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ᴧ</a:t>
                </a:r>
                <a:endParaRPr lang="ar-KW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AB443DB8-A8F6-4F63-9068-9C4E58F0517F}"/>
                  </a:ext>
                </a:extLst>
              </p:cNvPr>
              <p:cNvSpPr txBox="1"/>
              <p:nvPr/>
            </p:nvSpPr>
            <p:spPr>
              <a:xfrm>
                <a:off x="8695863" y="6083317"/>
                <a:ext cx="61721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ᴧ</a:t>
                </a:r>
                <a:endParaRPr lang="ar-KW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F6268257-1EB3-46EE-BD36-6F32BF585176}"/>
                </a:ext>
              </a:extLst>
            </p:cNvPr>
            <p:cNvSpPr txBox="1"/>
            <p:nvPr/>
          </p:nvSpPr>
          <p:spPr>
            <a:xfrm>
              <a:off x="6495374" y="6290560"/>
              <a:ext cx="292682" cy="5027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69" name="مجموعة 68"/>
          <p:cNvGrpSpPr/>
          <p:nvPr/>
        </p:nvGrpSpPr>
        <p:grpSpPr>
          <a:xfrm>
            <a:off x="141502" y="525530"/>
            <a:ext cx="4333639" cy="4279469"/>
            <a:chOff x="-164589" y="2301122"/>
            <a:chExt cx="4333639" cy="4279469"/>
          </a:xfrm>
        </p:grpSpPr>
        <p:sp>
          <p:nvSpPr>
            <p:cNvPr id="84" name="مثلث متساوي الساقين 83"/>
            <p:cNvSpPr/>
            <p:nvPr/>
          </p:nvSpPr>
          <p:spPr>
            <a:xfrm>
              <a:off x="462743" y="3079166"/>
              <a:ext cx="3002774" cy="2512155"/>
            </a:xfrm>
            <a:prstGeom prst="triangle">
              <a:avLst>
                <a:gd name="adj" fmla="val 76119"/>
              </a:avLst>
            </a:prstGeom>
            <a:solidFill>
              <a:srgbClr val="D4FFB5">
                <a:alpha val="3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70" name="صورة 69" descr="صورة تحتوي على هوائي&#10;&#10;تم إنشاء الوصف تلقائياً">
              <a:extLst>
                <a:ext uri="{FF2B5EF4-FFF2-40B4-BE49-F238E27FC236}">
                  <a16:creationId xmlns:a16="http://schemas.microsoft.com/office/drawing/2014/main" id="{ADD85EBC-4412-43A3-A19D-C9F1DE8D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589" y="2301122"/>
              <a:ext cx="4333639" cy="427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28588" y="213076"/>
            <a:ext cx="3996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</a:rPr>
              <a:t>في </a:t>
            </a:r>
            <a:r>
              <a:rPr lang="ar-KW" sz="44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400" b="1" dirty="0">
                <a:solidFill>
                  <a:srgbClr val="0000FF"/>
                </a:solidFill>
              </a:rPr>
              <a:t> </a:t>
            </a:r>
            <a:r>
              <a:rPr lang="ar-KW" sz="44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solidFill>
                  <a:srgbClr val="0000FF"/>
                </a:solidFill>
              </a:rPr>
              <a:t>ب جـ</a:t>
            </a:r>
            <a:endParaRPr lang="ar-KW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06E3A-8D55-DCE6-4D3B-C55FB6750BAB}"/>
              </a:ext>
            </a:extLst>
          </p:cNvPr>
          <p:cNvSpPr txBox="1"/>
          <p:nvPr/>
        </p:nvSpPr>
        <p:spPr>
          <a:xfrm>
            <a:off x="228400" y="152684"/>
            <a:ext cx="1949721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مثال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AB006F-082B-D749-B7C2-E17986D42BAE}"/>
              </a:ext>
            </a:extLst>
          </p:cNvPr>
          <p:cNvGrpSpPr/>
          <p:nvPr/>
        </p:nvGrpSpPr>
        <p:grpSpPr>
          <a:xfrm>
            <a:off x="6674825" y="4543123"/>
            <a:ext cx="3316389" cy="1346689"/>
            <a:chOff x="8917779" y="4556246"/>
            <a:chExt cx="2833951" cy="12278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48DAE0-F99F-00F5-A756-26E9B5050059}"/>
                </a:ext>
              </a:extLst>
            </p:cNvPr>
            <p:cNvGrpSpPr/>
            <p:nvPr/>
          </p:nvGrpSpPr>
          <p:grpSpPr>
            <a:xfrm>
              <a:off x="8917779" y="4556246"/>
              <a:ext cx="2833951" cy="1227898"/>
              <a:chOff x="-1686860" y="725522"/>
              <a:chExt cx="3763959" cy="1498566"/>
            </a:xfrm>
          </p:grpSpPr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0B5BF7F7-7648-33BD-1F01-DFD736ABF40A}"/>
                  </a:ext>
                </a:extLst>
              </p:cNvPr>
              <p:cNvSpPr/>
              <p:nvPr/>
            </p:nvSpPr>
            <p:spPr>
              <a:xfrm>
                <a:off x="-1686860" y="730250"/>
                <a:ext cx="3763959" cy="1493838"/>
              </a:xfrm>
              <a:prstGeom prst="cloudCallout">
                <a:avLst>
                  <a:gd name="adj1" fmla="val 33943"/>
                  <a:gd name="adj2" fmla="val 5593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 sz="800" b="1" dirty="0">
                  <a:solidFill>
                    <a:srgbClr val="00B050"/>
                  </a:solidFill>
                  <a:latin typeface="Hacen Liner Screen" panose="02000000000000000000" pitchFamily="2" charset="-78"/>
                  <a:cs typeface="Hacen Liner Screen" panose="02000000000000000000" pitchFamily="2" charset="-78"/>
                </a:endParaRPr>
              </a:p>
            </p:txBody>
          </p:sp>
          <p:sp>
            <p:nvSpPr>
              <p:cNvPr id="5" name="مربع نص 28">
                <a:extLst>
                  <a:ext uri="{FF2B5EF4-FFF2-40B4-BE49-F238E27FC236}">
                    <a16:creationId xmlns:a16="http://schemas.microsoft.com/office/drawing/2014/main" id="{7EE6C7B6-EB56-9118-9A55-F3D5D2789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25038" y="725522"/>
                <a:ext cx="3410875" cy="1464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مطلوب 2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latin typeface="Arial" panose="020B0604020202020204" pitchFamily="34" charset="0"/>
                  </a:rPr>
                  <a:t>إيجاد</a:t>
                </a:r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 جـ) </a:t>
                </a:r>
                <a:endParaRPr lang="en-US" altLang="ar-KW" sz="36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مربع نص 52">
              <a:extLst>
                <a:ext uri="{FF2B5EF4-FFF2-40B4-BE49-F238E27FC236}">
                  <a16:creationId xmlns:a16="http://schemas.microsoft.com/office/drawing/2014/main" id="{94F31D5B-134E-2BAC-5516-2EFF1B3BFFA0}"/>
                </a:ext>
              </a:extLst>
            </p:cNvPr>
            <p:cNvSpPr txBox="1"/>
            <p:nvPr/>
          </p:nvSpPr>
          <p:spPr>
            <a:xfrm>
              <a:off x="8982498" y="4870739"/>
              <a:ext cx="86036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ᴧ</a:t>
              </a:r>
              <a:endPara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5" grpId="0" animBg="1"/>
      <p:bldP spid="6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B51DA85-C3AF-4073-96AC-2B9BDD540E6E}"/>
              </a:ext>
            </a:extLst>
          </p:cNvPr>
          <p:cNvGrpSpPr/>
          <p:nvPr/>
        </p:nvGrpSpPr>
        <p:grpSpPr>
          <a:xfrm>
            <a:off x="5753086" y="4188048"/>
            <a:ext cx="5947795" cy="830661"/>
            <a:chOff x="3203474" y="3255202"/>
            <a:chExt cx="3159635" cy="830661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EF97EE7-998D-479C-9873-A5E97B567CF8}"/>
                </a:ext>
              </a:extLst>
            </p:cNvPr>
            <p:cNvSpPr txBox="1"/>
            <p:nvPr/>
          </p:nvSpPr>
          <p:spPr>
            <a:xfrm>
              <a:off x="3203474" y="3439532"/>
              <a:ext cx="31596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00B05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B050"/>
                  </a:solidFill>
                </a:rPr>
                <a:t>(س ن م) = 50 ، م ن = 7سم</a:t>
              </a:r>
              <a:endParaRPr lang="ar-EG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C3AD25AB-F3A3-46E5-95E8-5EEFC02A99E5}"/>
                </a:ext>
              </a:extLst>
            </p:cNvPr>
            <p:cNvSpPr txBox="1"/>
            <p:nvPr/>
          </p:nvSpPr>
          <p:spPr>
            <a:xfrm>
              <a:off x="5126134" y="3255202"/>
              <a:ext cx="6172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400" b="1" dirty="0">
                  <a:solidFill>
                    <a:srgbClr val="00B050"/>
                  </a:solidFill>
                </a:rPr>
                <a:t>ᴧ</a:t>
              </a:r>
              <a:endParaRPr lang="ar-KW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053D3233-65D0-420A-9CD8-A5E530B07A5B}"/>
              </a:ext>
            </a:extLst>
          </p:cNvPr>
          <p:cNvGrpSpPr/>
          <p:nvPr/>
        </p:nvGrpSpPr>
        <p:grpSpPr>
          <a:xfrm>
            <a:off x="2839273" y="3405539"/>
            <a:ext cx="7189822" cy="2715428"/>
            <a:chOff x="-652731" y="3628378"/>
            <a:chExt cx="6161144" cy="2715428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E8E253B5-3B74-419C-9D6B-0D9D5CEF7DF2}"/>
                </a:ext>
              </a:extLst>
            </p:cNvPr>
            <p:cNvSpPr txBox="1"/>
            <p:nvPr/>
          </p:nvSpPr>
          <p:spPr>
            <a:xfrm>
              <a:off x="-652731" y="5635920"/>
              <a:ext cx="616114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ايجاد بالبرهان (1) ص ع   (2) </a:t>
              </a:r>
              <a:r>
                <a:rPr lang="en-US" sz="4000" b="1" dirty="0">
                  <a:solidFill>
                    <a:srgbClr val="0000FF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solidFill>
                    <a:srgbClr val="0000FF"/>
                  </a:solidFill>
                </a:rPr>
                <a:t>( ع )   </a:t>
              </a:r>
              <a:endParaRPr lang="ar-EG" sz="4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3864A2CC-0B5A-46C1-BB14-D0825EED2392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10" y="3628378"/>
              <a:ext cx="628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C21E78-7D55-4DD0-8137-5E02B93D1236}"/>
              </a:ext>
            </a:extLst>
          </p:cNvPr>
          <p:cNvSpPr txBox="1"/>
          <p:nvPr/>
        </p:nvSpPr>
        <p:spPr>
          <a:xfrm>
            <a:off x="606175" y="1201133"/>
            <a:ext cx="1109410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KW" sz="3600" dirty="0">
                <a:latin typeface="Hacen Egypt" panose="02000000000000000000" pitchFamily="2" charset="-78"/>
                <a:cs typeface="Hacen Egypt" panose="02000000000000000000" pitchFamily="2" charset="-78"/>
              </a:rPr>
              <a:t>س ص ع مثلث فيه : م منتصف س ص ، ن منتصف س ع ، </a:t>
            </a:r>
            <a:r>
              <a:rPr lang="en-US" sz="36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dirty="0">
                <a:latin typeface="Hacen Egypt" panose="02000000000000000000" pitchFamily="2" charset="-78"/>
                <a:cs typeface="Hacen Egypt" panose="02000000000000000000" pitchFamily="2" charset="-78"/>
              </a:rPr>
              <a:t> ( س ن م) = 50 ، </a:t>
            </a:r>
          </a:p>
          <a:p>
            <a:r>
              <a:rPr lang="ar-KW" sz="3600" dirty="0">
                <a:latin typeface="Hacen Egypt" panose="02000000000000000000" pitchFamily="2" charset="-78"/>
                <a:cs typeface="Hacen Egypt" panose="02000000000000000000" pitchFamily="2" charset="-78"/>
              </a:rPr>
              <a:t>م ن = 7 سم           </a:t>
            </a:r>
            <a:r>
              <a:rPr lang="ar-KW" sz="44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اوجد بالبرهان :   (1) ص ع             (2) </a:t>
            </a:r>
            <a:r>
              <a:rPr lang="en-US" sz="4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44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( ع )</a:t>
            </a:r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486535" y="1279647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E35E7A1B-7590-4D65-8C5C-9F6558EC885E}"/>
              </a:ext>
            </a:extLst>
          </p:cNvPr>
          <p:cNvCxnSpPr>
            <a:cxnSpLocks/>
          </p:cNvCxnSpPr>
          <p:nvPr/>
        </p:nvCxnSpPr>
        <p:spPr>
          <a:xfrm flipH="1">
            <a:off x="3891296" y="1190208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BAE2BF1-4FF4-477C-BF0C-9EDF6EFBA983}"/>
              </a:ext>
            </a:extLst>
          </p:cNvPr>
          <p:cNvGrpSpPr/>
          <p:nvPr/>
        </p:nvGrpSpPr>
        <p:grpSpPr>
          <a:xfrm>
            <a:off x="4944643" y="3732509"/>
            <a:ext cx="6720393" cy="646331"/>
            <a:chOff x="5150174" y="2257867"/>
            <a:chExt cx="4036497" cy="646331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C27F27E-3896-49CA-A67C-016D8F8D705B}"/>
                </a:ext>
              </a:extLst>
            </p:cNvPr>
            <p:cNvGrpSpPr/>
            <p:nvPr/>
          </p:nvGrpSpPr>
          <p:grpSpPr>
            <a:xfrm>
              <a:off x="5150174" y="2257867"/>
              <a:ext cx="4036497" cy="646331"/>
              <a:chOff x="5260136" y="2935648"/>
              <a:chExt cx="3701928" cy="607781"/>
            </a:xfrm>
          </p:grpSpPr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55E0E35-73AF-470A-80B0-F41BE56CAC15}"/>
                  </a:ext>
                </a:extLst>
              </p:cNvPr>
              <p:cNvSpPr txBox="1"/>
              <p:nvPr/>
            </p:nvSpPr>
            <p:spPr>
              <a:xfrm>
                <a:off x="5260136" y="2935648"/>
                <a:ext cx="3701928" cy="607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3600" b="1" dirty="0">
                    <a:solidFill>
                      <a:srgbClr val="00B050"/>
                    </a:solidFill>
                  </a:rPr>
                  <a:t>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م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منتصف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س ص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،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ن 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منتصف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س ع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33140E56-A567-4DA3-A8C8-DD3B0420A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2373" y="3016844"/>
                <a:ext cx="43137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E5F32BD9-4801-4A3D-B866-EDEF04FD8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5772" y="2297347"/>
              <a:ext cx="475302" cy="11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صورة 51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606337" y="106236"/>
            <a:ext cx="1865102" cy="1087503"/>
          </a:xfrm>
          <a:prstGeom prst="rect">
            <a:avLst/>
          </a:prstGeom>
        </p:spPr>
      </p:pic>
      <p:sp>
        <p:nvSpPr>
          <p:cNvPr id="65" name="مستطيل 64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9978210" y="391119"/>
            <a:ext cx="1524051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تدرب 2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1203260" y="1516309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3138238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5878773" y="5420475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3239836" y="5157284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00FF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79290" y="2281087"/>
            <a:ext cx="4965154" cy="3924877"/>
            <a:chOff x="332509" y="2119470"/>
            <a:chExt cx="4965154" cy="3924877"/>
          </a:xfrm>
        </p:grpSpPr>
        <p:sp>
          <p:nvSpPr>
            <p:cNvPr id="8" name="مثلث متساوي الساقين 7"/>
            <p:cNvSpPr/>
            <p:nvPr/>
          </p:nvSpPr>
          <p:spPr>
            <a:xfrm>
              <a:off x="734291" y="2520462"/>
              <a:ext cx="3960428" cy="2424864"/>
            </a:xfrm>
            <a:prstGeom prst="triangle">
              <a:avLst>
                <a:gd name="adj" fmla="val 57584"/>
              </a:avLst>
            </a:prstGeom>
            <a:solidFill>
              <a:srgbClr val="D4FFB5">
                <a:alpha val="3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E4C39BEA-7080-489F-A5E5-5FB600BF1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r="61402"/>
            <a:stretch/>
          </p:blipFill>
          <p:spPr>
            <a:xfrm>
              <a:off x="332509" y="2119470"/>
              <a:ext cx="4965154" cy="39248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6024525" y="4283282"/>
            <a:ext cx="2908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544523" y="1058026"/>
            <a:ext cx="6620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ar-KW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66FD8-03CC-C4F3-D263-B126D5B2D77A}"/>
              </a:ext>
            </a:extLst>
          </p:cNvPr>
          <p:cNvSpPr txBox="1"/>
          <p:nvPr/>
        </p:nvSpPr>
        <p:spPr>
          <a:xfrm>
            <a:off x="228400" y="152684"/>
            <a:ext cx="1949721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110</a:t>
            </a:r>
          </a:p>
        </p:txBody>
      </p:sp>
      <p:sp>
        <p:nvSpPr>
          <p:cNvPr id="5" name="مستطيل 69">
            <a:extLst>
              <a:ext uri="{FF2B5EF4-FFF2-40B4-BE49-F238E27FC236}">
                <a16:creationId xmlns:a16="http://schemas.microsoft.com/office/drawing/2014/main" id="{28398D76-4F12-9495-DB5E-C25E2770D54F}"/>
              </a:ext>
            </a:extLst>
          </p:cNvPr>
          <p:cNvSpPr/>
          <p:nvPr/>
        </p:nvSpPr>
        <p:spPr>
          <a:xfrm>
            <a:off x="5867136" y="2617784"/>
            <a:ext cx="1611570" cy="600971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cxnSp>
        <p:nvCxnSpPr>
          <p:cNvPr id="30" name="رابط مستقيم 29"/>
          <p:cNvCxnSpPr/>
          <p:nvPr/>
        </p:nvCxnSpPr>
        <p:spPr>
          <a:xfrm flipH="1">
            <a:off x="557705" y="5129321"/>
            <a:ext cx="38399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519605" y="4597136"/>
            <a:ext cx="823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؟</a:t>
            </a:r>
            <a:endParaRPr lang="ar-EG" sz="44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6" name="مربع نص 41">
            <a:extLst>
              <a:ext uri="{FF2B5EF4-FFF2-40B4-BE49-F238E27FC236}">
                <a16:creationId xmlns:a16="http://schemas.microsoft.com/office/drawing/2014/main" id="{7507A029-CAB5-BAA2-D3F8-E51E432C1379}"/>
              </a:ext>
            </a:extLst>
          </p:cNvPr>
          <p:cNvSpPr txBox="1"/>
          <p:nvPr/>
        </p:nvSpPr>
        <p:spPr>
          <a:xfrm>
            <a:off x="1356144" y="1007585"/>
            <a:ext cx="1161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400" b="1" dirty="0"/>
              <a:t>ᴧ</a:t>
            </a:r>
            <a:endParaRPr lang="ar-KW" sz="2400" b="1" dirty="0"/>
          </a:p>
        </p:txBody>
      </p:sp>
    </p:spTree>
    <p:extLst>
      <p:ext uri="{BB962C8B-B14F-4D97-AF65-F5344CB8AC3E}">
        <p14:creationId xmlns:p14="http://schemas.microsoft.com/office/powerpoint/2010/main" val="22045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5" grpId="0" animBg="1"/>
      <p:bldP spid="71" grpId="0"/>
      <p:bldP spid="72" grpId="0" animBg="1"/>
      <p:bldP spid="73" grpId="0" animBg="1"/>
      <p:bldP spid="86" grpId="0"/>
      <p:bldP spid="32" grpId="0"/>
      <p:bldP spid="33" grpId="0"/>
      <p:bldP spid="5" grpId="0" animBg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مجموعة 33"/>
          <p:cNvGrpSpPr/>
          <p:nvPr/>
        </p:nvGrpSpPr>
        <p:grpSpPr>
          <a:xfrm>
            <a:off x="16214" y="1007734"/>
            <a:ext cx="4965154" cy="3924877"/>
            <a:chOff x="332509" y="2119470"/>
            <a:chExt cx="4965154" cy="3924877"/>
          </a:xfrm>
        </p:grpSpPr>
        <p:sp>
          <p:nvSpPr>
            <p:cNvPr id="36" name="مثلث متساوي الساقين 35"/>
            <p:cNvSpPr/>
            <p:nvPr/>
          </p:nvSpPr>
          <p:spPr>
            <a:xfrm>
              <a:off x="734291" y="2520462"/>
              <a:ext cx="3960428" cy="2424864"/>
            </a:xfrm>
            <a:prstGeom prst="triangle">
              <a:avLst>
                <a:gd name="adj" fmla="val 57584"/>
              </a:avLst>
            </a:prstGeom>
            <a:solidFill>
              <a:srgbClr val="D4FFB5">
                <a:alpha val="3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E4C39BEA-7080-489F-A5E5-5FB600BF1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r="61402"/>
            <a:stretch/>
          </p:blipFill>
          <p:spPr>
            <a:xfrm>
              <a:off x="332509" y="2119470"/>
              <a:ext cx="4965154" cy="392487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211EB9D-6FB5-4A44-A694-0C8F27D1AFFC}"/>
              </a:ext>
            </a:extLst>
          </p:cNvPr>
          <p:cNvGrpSpPr/>
          <p:nvPr/>
        </p:nvGrpSpPr>
        <p:grpSpPr>
          <a:xfrm>
            <a:off x="4183778" y="1358449"/>
            <a:ext cx="7616754" cy="646331"/>
            <a:chOff x="6172283" y="4285463"/>
            <a:chExt cx="3476624" cy="646331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A10BBD8-1B98-49AC-B7C6-2934A71E07C4}"/>
                </a:ext>
              </a:extLst>
            </p:cNvPr>
            <p:cNvSpPr txBox="1"/>
            <p:nvPr/>
          </p:nvSpPr>
          <p:spPr>
            <a:xfrm flipH="1">
              <a:off x="6172283" y="4285463"/>
              <a:ext cx="347662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م منتصف س ص، ن منتصف س ع</a:t>
              </a:r>
            </a:p>
          </p:txBody>
        </p: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8966608-6279-469A-9D7F-00F1CDB99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400" y="4285463"/>
              <a:ext cx="306427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1620847B-C5DB-48E1-985A-8A33EEA1B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4674" y="4297674"/>
              <a:ext cx="3041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A1F82C4C-E522-4BF2-B362-50B023C19050}"/>
              </a:ext>
            </a:extLst>
          </p:cNvPr>
          <p:cNvGrpSpPr/>
          <p:nvPr/>
        </p:nvGrpSpPr>
        <p:grpSpPr>
          <a:xfrm>
            <a:off x="4173786" y="2199713"/>
            <a:ext cx="7227384" cy="1445407"/>
            <a:chOff x="997023" y="3571536"/>
            <a:chExt cx="4756867" cy="1445407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DE718D2-3EA8-43B2-BF07-8A07A18D254B}"/>
                </a:ext>
              </a:extLst>
            </p:cNvPr>
            <p:cNvSpPr txBox="1"/>
            <p:nvPr/>
          </p:nvSpPr>
          <p:spPr>
            <a:xfrm>
              <a:off x="997023" y="3902821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م ن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=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ــــــ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ص ع 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 ،</a:t>
              </a:r>
              <a:endParaRPr lang="ar-KW" sz="32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268B8589-26E0-4DAC-9879-ED565AE9B958}"/>
                </a:ext>
              </a:extLst>
            </p:cNvPr>
            <p:cNvGrpSpPr/>
            <p:nvPr/>
          </p:nvGrpSpPr>
          <p:grpSpPr>
            <a:xfrm>
              <a:off x="4309263" y="3571536"/>
              <a:ext cx="893444" cy="1445407"/>
              <a:chOff x="4798022" y="3628920"/>
              <a:chExt cx="893444" cy="1445407"/>
            </a:xfrm>
          </p:grpSpPr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D833AE22-0078-468E-864F-09AE8219EDED}"/>
                  </a:ext>
                </a:extLst>
              </p:cNvPr>
              <p:cNvSpPr txBox="1"/>
              <p:nvPr/>
            </p:nvSpPr>
            <p:spPr>
              <a:xfrm>
                <a:off x="4878933" y="3628920"/>
                <a:ext cx="7456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541FBA49-244D-45AE-9CAE-6BB54B3C8BC9}"/>
                  </a:ext>
                </a:extLst>
              </p:cNvPr>
              <p:cNvSpPr txBox="1"/>
              <p:nvPr/>
            </p:nvSpPr>
            <p:spPr>
              <a:xfrm>
                <a:off x="4798022" y="4427996"/>
                <a:ext cx="89344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DD0B5E04-5695-48FE-81E0-A0D256156D25}"/>
              </a:ext>
            </a:extLst>
          </p:cNvPr>
          <p:cNvGrpSpPr/>
          <p:nvPr/>
        </p:nvGrpSpPr>
        <p:grpSpPr>
          <a:xfrm>
            <a:off x="5265504" y="3632322"/>
            <a:ext cx="6214188" cy="755277"/>
            <a:chOff x="7647301" y="5617208"/>
            <a:chExt cx="2539644" cy="755277"/>
          </a:xfrm>
        </p:grpSpPr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C555916D-5113-4554-9E7F-01B528EAE60B}"/>
                </a:ext>
              </a:extLst>
            </p:cNvPr>
            <p:cNvSpPr txBox="1"/>
            <p:nvPr/>
          </p:nvSpPr>
          <p:spPr>
            <a:xfrm>
              <a:off x="7647301" y="5664599"/>
              <a:ext cx="8934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KW"/>
              </a:defPPr>
              <a:lvl1pPr>
                <a:defRPr sz="4000" b="1">
                  <a:solidFill>
                    <a:srgbClr val="0000FF"/>
                  </a:solidFill>
                </a:defRPr>
              </a:lvl1pPr>
            </a:lstStyle>
            <a:p>
              <a:r>
                <a:rPr lang="ar-KW" dirty="0">
                  <a:solidFill>
                    <a:schemeClr val="tx1"/>
                  </a:solidFill>
                </a:rPr>
                <a:t>معطى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1A35D774-2076-4F77-8EF7-EDC088C5C293}"/>
                </a:ext>
              </a:extLst>
            </p:cNvPr>
            <p:cNvSpPr txBox="1"/>
            <p:nvPr/>
          </p:nvSpPr>
          <p:spPr>
            <a:xfrm>
              <a:off x="9019908" y="5617208"/>
              <a:ext cx="116703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KW"/>
              </a:defPPr>
              <a:lvl1pPr>
                <a:defRPr sz="4000" b="1">
                  <a:solidFill>
                    <a:srgbClr val="0000FF"/>
                  </a:solidFill>
                </a:defRPr>
              </a:lvl1pPr>
            </a:lstStyle>
            <a:p>
              <a:r>
                <a:rPr lang="ar-KW" dirty="0"/>
                <a:t>م ن = 7 سم </a:t>
              </a: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899360-389C-4A47-A358-D1FB02B23FF7}"/>
              </a:ext>
            </a:extLst>
          </p:cNvPr>
          <p:cNvSpPr txBox="1"/>
          <p:nvPr/>
        </p:nvSpPr>
        <p:spPr>
          <a:xfrm>
            <a:off x="1464780" y="5292591"/>
            <a:ext cx="35527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(بالتناظر والتوازي )</a:t>
            </a:r>
            <a:endParaRPr lang="ar-KW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394564" y="2347706"/>
            <a:ext cx="7506264" cy="701319"/>
            <a:chOff x="3141241" y="4760900"/>
            <a:chExt cx="3887068" cy="701319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141241" y="4768575"/>
              <a:ext cx="3848100" cy="693644"/>
              <a:chOff x="3263003" y="4892947"/>
              <a:chExt cx="3848100" cy="693644"/>
            </a:xfrm>
          </p:grpSpPr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63003" y="5001816"/>
                <a:ext cx="38481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م ن   ⁄ ⁄   ص ع</a:t>
                </a:r>
              </a:p>
            </p:txBody>
          </p:sp>
          <p:cxnSp>
            <p:nvCxnSpPr>
              <p:cNvPr id="33" name="رابط مستقيم 32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0658" y="4892947"/>
                <a:ext cx="35428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3364" y="4760900"/>
              <a:ext cx="30494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CEDBE0B-7FB5-43A9-8EC2-9D6389B90939}"/>
              </a:ext>
            </a:extLst>
          </p:cNvPr>
          <p:cNvGrpSpPr/>
          <p:nvPr/>
        </p:nvGrpSpPr>
        <p:grpSpPr>
          <a:xfrm>
            <a:off x="600830" y="3049025"/>
            <a:ext cx="10875634" cy="3060352"/>
            <a:chOff x="3291508" y="3912274"/>
            <a:chExt cx="7092470" cy="3060352"/>
          </a:xfrm>
        </p:grpSpPr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B4BB3429-BB8E-4DD5-AC27-9F6B818FA50D}"/>
                </a:ext>
              </a:extLst>
            </p:cNvPr>
            <p:cNvGrpSpPr/>
            <p:nvPr/>
          </p:nvGrpSpPr>
          <p:grpSpPr>
            <a:xfrm>
              <a:off x="5600333" y="5958008"/>
              <a:ext cx="4783645" cy="1014618"/>
              <a:chOff x="7068498" y="6073378"/>
              <a:chExt cx="2580647" cy="1014618"/>
            </a:xfrm>
          </p:grpSpPr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52AE5969-ED53-4E4B-9532-1AC27DC03DA4}"/>
                  </a:ext>
                </a:extLst>
              </p:cNvPr>
              <p:cNvSpPr txBox="1"/>
              <p:nvPr/>
            </p:nvSpPr>
            <p:spPr>
              <a:xfrm>
                <a:off x="7068498" y="6380110"/>
                <a:ext cx="258064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b="1" dirty="0">
                    <a:solidFill>
                      <a:srgbClr val="0099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4000" b="1" dirty="0">
                    <a:solidFill>
                      <a:srgbClr val="00B050"/>
                    </a:solidFill>
                  </a:rPr>
                  <a:t> ( </a:t>
                </a:r>
                <a:r>
                  <a:rPr lang="ar-KW" sz="4000" b="1" dirty="0">
                    <a:solidFill>
                      <a:srgbClr val="00B050"/>
                    </a:solidFill>
                  </a:rPr>
                  <a:t>س ن م  </a:t>
                </a:r>
                <a:r>
                  <a:rPr lang="ar-SA" sz="4000" b="1" dirty="0">
                    <a:solidFill>
                      <a:srgbClr val="00B050"/>
                    </a:solidFill>
                  </a:rPr>
                  <a:t>) = </a:t>
                </a:r>
                <a:r>
                  <a:rPr lang="en-US" sz="4000" b="1" dirty="0">
                    <a:solidFill>
                      <a:srgbClr val="0099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4000" b="1" dirty="0">
                    <a:solidFill>
                      <a:srgbClr val="00B050"/>
                    </a:solidFill>
                  </a:rPr>
                  <a:t> ( </a:t>
                </a:r>
                <a:r>
                  <a:rPr lang="ar-KW" sz="4000" b="1" dirty="0">
                    <a:solidFill>
                      <a:srgbClr val="00B050"/>
                    </a:solidFill>
                  </a:rPr>
                  <a:t>ع </a:t>
                </a:r>
                <a:r>
                  <a:rPr lang="ar-SA" sz="4000" b="1" dirty="0">
                    <a:solidFill>
                      <a:srgbClr val="00B050"/>
                    </a:solidFill>
                  </a:rPr>
                  <a:t>) = </a:t>
                </a:r>
                <a:r>
                  <a:rPr lang="ar-KW" sz="4000" b="1" dirty="0">
                    <a:solidFill>
                      <a:srgbClr val="00B050"/>
                    </a:solidFill>
                  </a:rPr>
                  <a:t>50</a:t>
                </a:r>
              </a:p>
            </p:txBody>
          </p:sp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73795300-D411-4C56-B57A-5FB28F8A92BF}"/>
                  </a:ext>
                </a:extLst>
              </p:cNvPr>
              <p:cNvSpPr txBox="1"/>
              <p:nvPr/>
            </p:nvSpPr>
            <p:spPr>
              <a:xfrm>
                <a:off x="7595008" y="6085801"/>
                <a:ext cx="6172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l-GR" sz="3600" b="1" dirty="0">
                    <a:solidFill>
                      <a:srgbClr val="00B050"/>
                    </a:solidFill>
                  </a:rPr>
                  <a:t>ᴧ</a:t>
                </a:r>
                <a:endParaRPr lang="ar-KW" sz="3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AB443DB8-A8F6-4F63-9068-9C4E58F0517F}"/>
                  </a:ext>
                </a:extLst>
              </p:cNvPr>
              <p:cNvSpPr txBox="1"/>
              <p:nvPr/>
            </p:nvSpPr>
            <p:spPr>
              <a:xfrm>
                <a:off x="8489027" y="6073378"/>
                <a:ext cx="6172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l-GR" sz="3600" b="1" dirty="0">
                    <a:solidFill>
                      <a:srgbClr val="00B050"/>
                    </a:solidFill>
                  </a:rPr>
                  <a:t>ᴧ</a:t>
                </a:r>
                <a:endParaRPr lang="ar-KW" sz="36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F6268257-1EB3-46EE-BD36-6F32BF585176}"/>
                </a:ext>
              </a:extLst>
            </p:cNvPr>
            <p:cNvSpPr txBox="1"/>
            <p:nvPr/>
          </p:nvSpPr>
          <p:spPr>
            <a:xfrm>
              <a:off x="6342648" y="6126023"/>
              <a:ext cx="29268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dirty="0">
                  <a:solidFill>
                    <a:srgbClr val="00B050"/>
                  </a:solidFill>
                  <a:latin typeface="AGA Arabesque" panose="05010101010101010101" pitchFamily="2" charset="2"/>
                </a:rPr>
                <a:t>5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F6268257-1EB3-46EE-BD36-6F32BF585176}"/>
                </a:ext>
              </a:extLst>
            </p:cNvPr>
            <p:cNvSpPr txBox="1"/>
            <p:nvPr/>
          </p:nvSpPr>
          <p:spPr>
            <a:xfrm>
              <a:off x="3291508" y="3912274"/>
              <a:ext cx="29268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5</a:t>
              </a:r>
              <a:endParaRPr lang="ar-KW" sz="48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28588" y="213076"/>
            <a:ext cx="3996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في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000" b="1" dirty="0">
                <a:solidFill>
                  <a:srgbClr val="0000FF"/>
                </a:solidFill>
              </a:rPr>
              <a:t> س ص ع</a:t>
            </a:r>
            <a:endParaRPr lang="ar-KW" sz="4000" b="1" dirty="0">
              <a:solidFill>
                <a:srgbClr val="FF0000"/>
              </a:solidFill>
            </a:endParaRP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DD0B5E04-5695-48FE-81E0-A0D256156D25}"/>
              </a:ext>
            </a:extLst>
          </p:cNvPr>
          <p:cNvGrpSpPr/>
          <p:nvPr/>
        </p:nvGrpSpPr>
        <p:grpSpPr>
          <a:xfrm>
            <a:off x="5303831" y="4394524"/>
            <a:ext cx="6172622" cy="755277"/>
            <a:chOff x="7664288" y="5617208"/>
            <a:chExt cx="2522657" cy="755277"/>
          </a:xfrm>
        </p:grpSpPr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C555916D-5113-4554-9E7F-01B528EAE60B}"/>
                </a:ext>
              </a:extLst>
            </p:cNvPr>
            <p:cNvSpPr txBox="1"/>
            <p:nvPr/>
          </p:nvSpPr>
          <p:spPr>
            <a:xfrm>
              <a:off x="7664288" y="5664599"/>
              <a:ext cx="8934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KW"/>
              </a:defPPr>
              <a:lvl1pPr>
                <a:defRPr sz="4000" b="1">
                  <a:solidFill>
                    <a:srgbClr val="0000FF"/>
                  </a:solidFill>
                </a:defRPr>
              </a:lvl1pPr>
            </a:lstStyle>
            <a:p>
              <a:r>
                <a:rPr lang="ar-KW" dirty="0">
                  <a:solidFill>
                    <a:schemeClr val="tx1"/>
                  </a:solidFill>
                </a:rPr>
                <a:t>نظرية</a:t>
              </a: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1A35D774-2076-4F77-8EF7-EDC088C5C293}"/>
                </a:ext>
              </a:extLst>
            </p:cNvPr>
            <p:cNvSpPr txBox="1"/>
            <p:nvPr/>
          </p:nvSpPr>
          <p:spPr>
            <a:xfrm>
              <a:off x="8886136" y="5617208"/>
              <a:ext cx="130080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KW"/>
              </a:defPPr>
              <a:lvl1pPr>
                <a:defRPr sz="4000" b="1">
                  <a:solidFill>
                    <a:srgbClr val="0000FF"/>
                  </a:solidFill>
                </a:defRPr>
              </a:lvl1pPr>
            </a:lstStyle>
            <a:p>
              <a:r>
                <a:rPr lang="ar-KW" dirty="0"/>
                <a:t>ص ع  = 14 سم </a:t>
              </a: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A899360-389C-4A47-A358-D1FB02B23FF7}"/>
              </a:ext>
            </a:extLst>
          </p:cNvPr>
          <p:cNvSpPr txBox="1"/>
          <p:nvPr/>
        </p:nvSpPr>
        <p:spPr>
          <a:xfrm>
            <a:off x="-2051502" y="3391672"/>
            <a:ext cx="35527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A35D774-2076-4F77-8EF7-EDC088C5C293}"/>
              </a:ext>
            </a:extLst>
          </p:cNvPr>
          <p:cNvSpPr txBox="1"/>
          <p:nvPr/>
        </p:nvSpPr>
        <p:spPr>
          <a:xfrm>
            <a:off x="37220" y="3864745"/>
            <a:ext cx="31829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ar-KW" dirty="0"/>
              <a:t>14 سم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ED629-3380-D8F2-4B29-39FF7CDA810E}"/>
              </a:ext>
            </a:extLst>
          </p:cNvPr>
          <p:cNvSpPr txBox="1"/>
          <p:nvPr/>
        </p:nvSpPr>
        <p:spPr>
          <a:xfrm>
            <a:off x="228400" y="152684"/>
            <a:ext cx="2504526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تدرب 2صـ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AF82D-9765-4CAF-E6D0-987E290042DC}"/>
              </a:ext>
            </a:extLst>
          </p:cNvPr>
          <p:cNvGrpSpPr/>
          <p:nvPr/>
        </p:nvGrpSpPr>
        <p:grpSpPr>
          <a:xfrm>
            <a:off x="2842073" y="4336533"/>
            <a:ext cx="3316389" cy="1346689"/>
            <a:chOff x="8917779" y="4556246"/>
            <a:chExt cx="2833951" cy="12278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D8685A-868F-20E5-C2AA-26340BF76B45}"/>
                </a:ext>
              </a:extLst>
            </p:cNvPr>
            <p:cNvGrpSpPr/>
            <p:nvPr/>
          </p:nvGrpSpPr>
          <p:grpSpPr>
            <a:xfrm>
              <a:off x="8917779" y="4556246"/>
              <a:ext cx="2833951" cy="1227898"/>
              <a:chOff x="-1686860" y="725522"/>
              <a:chExt cx="3763959" cy="1498566"/>
            </a:xfrm>
          </p:grpSpPr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A68DBCDF-3865-5138-6A27-95F59E9DF71C}"/>
                  </a:ext>
                </a:extLst>
              </p:cNvPr>
              <p:cNvSpPr/>
              <p:nvPr/>
            </p:nvSpPr>
            <p:spPr>
              <a:xfrm>
                <a:off x="-1686860" y="730250"/>
                <a:ext cx="3763959" cy="1493838"/>
              </a:xfrm>
              <a:prstGeom prst="cloudCallout">
                <a:avLst>
                  <a:gd name="adj1" fmla="val 33943"/>
                  <a:gd name="adj2" fmla="val 5593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 sz="800" b="1" dirty="0">
                  <a:solidFill>
                    <a:srgbClr val="00B050"/>
                  </a:solidFill>
                  <a:latin typeface="Hacen Liner Screen" panose="02000000000000000000" pitchFamily="2" charset="-78"/>
                  <a:cs typeface="Hacen Liner Screen" panose="02000000000000000000" pitchFamily="2" charset="-78"/>
                </a:endParaRPr>
              </a:p>
            </p:txBody>
          </p:sp>
          <p:sp>
            <p:nvSpPr>
              <p:cNvPr id="8" name="مربع نص 28">
                <a:extLst>
                  <a:ext uri="{FF2B5EF4-FFF2-40B4-BE49-F238E27FC236}">
                    <a16:creationId xmlns:a16="http://schemas.microsoft.com/office/drawing/2014/main" id="{E06BBD14-66EB-FF88-97F9-F769D04F5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25038" y="725522"/>
                <a:ext cx="3410875" cy="133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مطلوب 2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latin typeface="Arial" panose="020B0604020202020204" pitchFamily="34" charset="0"/>
                  </a:rPr>
                  <a:t>إيجاد</a:t>
                </a:r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r</a:t>
                </a:r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 </a:t>
                </a:r>
                <a:r>
                  <a:rPr lang="ar-KW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ع</a:t>
                </a:r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</a:t>
                </a:r>
                <a:endParaRPr lang="en-US" altLang="ar-KW" sz="36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مربع نص 52">
              <a:extLst>
                <a:ext uri="{FF2B5EF4-FFF2-40B4-BE49-F238E27FC236}">
                  <a16:creationId xmlns:a16="http://schemas.microsoft.com/office/drawing/2014/main" id="{58F28ED4-D722-CBC4-8D34-C263BD0F3027}"/>
                </a:ext>
              </a:extLst>
            </p:cNvPr>
            <p:cNvSpPr txBox="1"/>
            <p:nvPr/>
          </p:nvSpPr>
          <p:spPr>
            <a:xfrm>
              <a:off x="8982498" y="4870739"/>
              <a:ext cx="86036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ᴧ</a:t>
              </a:r>
              <a:endPara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2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5" grpId="0" animBg="1"/>
      <p:bldP spid="6" grpId="0"/>
      <p:bldP spid="38" grpId="0"/>
      <p:bldP spid="4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E2540C2-574C-6A25-13A5-43906DCEB9BC}"/>
              </a:ext>
            </a:extLst>
          </p:cNvPr>
          <p:cNvSpPr/>
          <p:nvPr/>
        </p:nvSpPr>
        <p:spPr>
          <a:xfrm>
            <a:off x="8670975" y="1901799"/>
            <a:ext cx="3247290" cy="203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العبارات و المفردات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</a:rPr>
              <a:t>المثلث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</a:rPr>
              <a:t>قطعة مستقيمة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8C1835A-BEB0-0EC7-DA34-559C033E7574}"/>
              </a:ext>
            </a:extLst>
          </p:cNvPr>
          <p:cNvSpPr/>
          <p:nvPr/>
        </p:nvSpPr>
        <p:spPr>
          <a:xfrm>
            <a:off x="8670975" y="4059431"/>
            <a:ext cx="3247290" cy="203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اللوازم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</a:rPr>
              <a:t>أدوات هندسية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</a:rPr>
              <a:t>شفافيات</a:t>
            </a:r>
          </a:p>
          <a:p>
            <a:pPr algn="ctr"/>
            <a:r>
              <a:rPr lang="ar-KW" sz="3600" b="1" dirty="0">
                <a:solidFill>
                  <a:schemeClr val="tx1"/>
                </a:solidFill>
              </a:rPr>
              <a:t>بطاقات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6531174-9396-CF32-B83D-0991CDA7E453}"/>
              </a:ext>
            </a:extLst>
          </p:cNvPr>
          <p:cNvSpPr/>
          <p:nvPr/>
        </p:nvSpPr>
        <p:spPr>
          <a:xfrm>
            <a:off x="393895" y="1905316"/>
            <a:ext cx="8174502" cy="41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معلومات مفيدة</a:t>
            </a:r>
          </a:p>
          <a:p>
            <a:pPr algn="ctr"/>
            <a:endParaRPr lang="ar-KW" sz="1600" b="1" dirty="0">
              <a:solidFill>
                <a:srgbClr val="FF0000"/>
              </a:solidFill>
              <a:cs typeface="PT Bold Dusky" panose="02010400000000000000" pitchFamily="2" charset="-78"/>
            </a:endParaRPr>
          </a:p>
          <a:p>
            <a:pPr algn="ctr"/>
            <a:r>
              <a:rPr lang="ar-KW" sz="4400" b="1" dirty="0">
                <a:solidFill>
                  <a:schemeClr val="tx1"/>
                </a:solidFill>
              </a:rPr>
              <a:t>يستخدم مهندسو المساحة نظرية القطعة المستقيمة الواصلة بين منتصفي ضلعين لإيجاد طول بحيرة ما 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DE5D669-6D3F-273B-7C22-AE6811BA3BC0}"/>
              </a:ext>
            </a:extLst>
          </p:cNvPr>
          <p:cNvGrpSpPr/>
          <p:nvPr/>
        </p:nvGrpSpPr>
        <p:grpSpPr>
          <a:xfrm>
            <a:off x="8568397" y="0"/>
            <a:ext cx="3349868" cy="1580035"/>
            <a:chOff x="8568397" y="0"/>
            <a:chExt cx="3349868" cy="1580035"/>
          </a:xfrm>
        </p:grpSpPr>
        <p:pic>
          <p:nvPicPr>
            <p:cNvPr id="9" name="صورة 8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6CAF56EB-D02F-3F9F-AACF-ACC3A0EDD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E8914168-AA80-0DCE-A8DD-24E0945B82DC}"/>
                </a:ext>
              </a:extLst>
            </p:cNvPr>
            <p:cNvSpPr/>
            <p:nvPr/>
          </p:nvSpPr>
          <p:spPr>
            <a:xfrm>
              <a:off x="9328052" y="321844"/>
              <a:ext cx="2590213" cy="844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800" b="1" dirty="0">
                  <a:solidFill>
                    <a:schemeClr val="tx1"/>
                  </a:solidFill>
                </a:rPr>
                <a:t>سوف نتعلم</a:t>
              </a:r>
            </a:p>
          </p:txBody>
        </p:sp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33CBB6C-D1E7-AFAA-E4F9-CAC348EB0A2D}"/>
              </a:ext>
            </a:extLst>
          </p:cNvPr>
          <p:cNvSpPr/>
          <p:nvPr/>
        </p:nvSpPr>
        <p:spPr>
          <a:xfrm>
            <a:off x="1270129" y="312214"/>
            <a:ext cx="6422033" cy="1253829"/>
          </a:xfrm>
          <a:custGeom>
            <a:avLst/>
            <a:gdLst>
              <a:gd name="connsiteX0" fmla="*/ 0 w 6422033"/>
              <a:gd name="connsiteY0" fmla="*/ 0 h 1253829"/>
              <a:gd name="connsiteX1" fmla="*/ 583821 w 6422033"/>
              <a:gd name="connsiteY1" fmla="*/ 0 h 1253829"/>
              <a:gd name="connsiteX2" fmla="*/ 1167642 w 6422033"/>
              <a:gd name="connsiteY2" fmla="*/ 0 h 1253829"/>
              <a:gd name="connsiteX3" fmla="*/ 1687243 w 6422033"/>
              <a:gd name="connsiteY3" fmla="*/ 0 h 1253829"/>
              <a:gd name="connsiteX4" fmla="*/ 2142624 w 6422033"/>
              <a:gd name="connsiteY4" fmla="*/ 0 h 1253829"/>
              <a:gd name="connsiteX5" fmla="*/ 2854886 w 6422033"/>
              <a:gd name="connsiteY5" fmla="*/ 0 h 1253829"/>
              <a:gd name="connsiteX6" fmla="*/ 3310266 w 6422033"/>
              <a:gd name="connsiteY6" fmla="*/ 0 h 1253829"/>
              <a:gd name="connsiteX7" fmla="*/ 3958308 w 6422033"/>
              <a:gd name="connsiteY7" fmla="*/ 0 h 1253829"/>
              <a:gd name="connsiteX8" fmla="*/ 4477908 w 6422033"/>
              <a:gd name="connsiteY8" fmla="*/ 0 h 1253829"/>
              <a:gd name="connsiteX9" fmla="*/ 5190170 w 6422033"/>
              <a:gd name="connsiteY9" fmla="*/ 0 h 1253829"/>
              <a:gd name="connsiteX10" fmla="*/ 5902432 w 6422033"/>
              <a:gd name="connsiteY10" fmla="*/ 0 h 1253829"/>
              <a:gd name="connsiteX11" fmla="*/ 6422033 w 6422033"/>
              <a:gd name="connsiteY11" fmla="*/ 0 h 1253829"/>
              <a:gd name="connsiteX12" fmla="*/ 6422033 w 6422033"/>
              <a:gd name="connsiteY12" fmla="*/ 417943 h 1253829"/>
              <a:gd name="connsiteX13" fmla="*/ 6422033 w 6422033"/>
              <a:gd name="connsiteY13" fmla="*/ 835886 h 1253829"/>
              <a:gd name="connsiteX14" fmla="*/ 6422033 w 6422033"/>
              <a:gd name="connsiteY14" fmla="*/ 1253829 h 1253829"/>
              <a:gd name="connsiteX15" fmla="*/ 6030873 w 6422033"/>
              <a:gd name="connsiteY15" fmla="*/ 1253829 h 1253829"/>
              <a:gd name="connsiteX16" fmla="*/ 5639713 w 6422033"/>
              <a:gd name="connsiteY16" fmla="*/ 1253829 h 1253829"/>
              <a:gd name="connsiteX17" fmla="*/ 5248552 w 6422033"/>
              <a:gd name="connsiteY17" fmla="*/ 1253829 h 1253829"/>
              <a:gd name="connsiteX18" fmla="*/ 4857392 w 6422033"/>
              <a:gd name="connsiteY18" fmla="*/ 1253829 h 1253829"/>
              <a:gd name="connsiteX19" fmla="*/ 4466232 w 6422033"/>
              <a:gd name="connsiteY19" fmla="*/ 1253829 h 1253829"/>
              <a:gd name="connsiteX20" fmla="*/ 3818191 w 6422033"/>
              <a:gd name="connsiteY20" fmla="*/ 1253829 h 1253829"/>
              <a:gd name="connsiteX21" fmla="*/ 3298590 w 6422033"/>
              <a:gd name="connsiteY21" fmla="*/ 1253829 h 1253829"/>
              <a:gd name="connsiteX22" fmla="*/ 2778989 w 6422033"/>
              <a:gd name="connsiteY22" fmla="*/ 1253829 h 1253829"/>
              <a:gd name="connsiteX23" fmla="*/ 2195168 w 6422033"/>
              <a:gd name="connsiteY23" fmla="*/ 1253829 h 1253829"/>
              <a:gd name="connsiteX24" fmla="*/ 1547126 w 6422033"/>
              <a:gd name="connsiteY24" fmla="*/ 1253829 h 1253829"/>
              <a:gd name="connsiteX25" fmla="*/ 1155966 w 6422033"/>
              <a:gd name="connsiteY25" fmla="*/ 1253829 h 1253829"/>
              <a:gd name="connsiteX26" fmla="*/ 507924 w 6422033"/>
              <a:gd name="connsiteY26" fmla="*/ 1253829 h 1253829"/>
              <a:gd name="connsiteX27" fmla="*/ 0 w 6422033"/>
              <a:gd name="connsiteY27" fmla="*/ 1253829 h 1253829"/>
              <a:gd name="connsiteX28" fmla="*/ 0 w 6422033"/>
              <a:gd name="connsiteY28" fmla="*/ 835886 h 1253829"/>
              <a:gd name="connsiteX29" fmla="*/ 0 w 6422033"/>
              <a:gd name="connsiteY29" fmla="*/ 455558 h 1253829"/>
              <a:gd name="connsiteX30" fmla="*/ 0 w 6422033"/>
              <a:gd name="connsiteY30" fmla="*/ 0 h 125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22033" h="1253829" extrusionOk="0">
                <a:moveTo>
                  <a:pt x="0" y="0"/>
                </a:moveTo>
                <a:cubicBezTo>
                  <a:pt x="185853" y="-54958"/>
                  <a:pt x="378278" y="27566"/>
                  <a:pt x="583821" y="0"/>
                </a:cubicBezTo>
                <a:cubicBezTo>
                  <a:pt x="789364" y="-27566"/>
                  <a:pt x="981749" y="47818"/>
                  <a:pt x="1167642" y="0"/>
                </a:cubicBezTo>
                <a:cubicBezTo>
                  <a:pt x="1353535" y="-47818"/>
                  <a:pt x="1517935" y="27088"/>
                  <a:pt x="1687243" y="0"/>
                </a:cubicBezTo>
                <a:cubicBezTo>
                  <a:pt x="1856551" y="-27088"/>
                  <a:pt x="1935385" y="17802"/>
                  <a:pt x="2142624" y="0"/>
                </a:cubicBezTo>
                <a:cubicBezTo>
                  <a:pt x="2349863" y="-17802"/>
                  <a:pt x="2624174" y="55467"/>
                  <a:pt x="2854886" y="0"/>
                </a:cubicBezTo>
                <a:cubicBezTo>
                  <a:pt x="3085598" y="-55467"/>
                  <a:pt x="3206977" y="19435"/>
                  <a:pt x="3310266" y="0"/>
                </a:cubicBezTo>
                <a:cubicBezTo>
                  <a:pt x="3413555" y="-19435"/>
                  <a:pt x="3731464" y="786"/>
                  <a:pt x="3958308" y="0"/>
                </a:cubicBezTo>
                <a:cubicBezTo>
                  <a:pt x="4185152" y="-786"/>
                  <a:pt x="4368267" y="75"/>
                  <a:pt x="4477908" y="0"/>
                </a:cubicBezTo>
                <a:cubicBezTo>
                  <a:pt x="4587549" y="-75"/>
                  <a:pt x="4885141" y="69827"/>
                  <a:pt x="5190170" y="0"/>
                </a:cubicBezTo>
                <a:cubicBezTo>
                  <a:pt x="5495199" y="-69827"/>
                  <a:pt x="5583247" y="37528"/>
                  <a:pt x="5902432" y="0"/>
                </a:cubicBezTo>
                <a:cubicBezTo>
                  <a:pt x="6221617" y="-37528"/>
                  <a:pt x="6308520" y="9166"/>
                  <a:pt x="6422033" y="0"/>
                </a:cubicBezTo>
                <a:cubicBezTo>
                  <a:pt x="6449377" y="86849"/>
                  <a:pt x="6391190" y="309608"/>
                  <a:pt x="6422033" y="417943"/>
                </a:cubicBezTo>
                <a:cubicBezTo>
                  <a:pt x="6452876" y="526278"/>
                  <a:pt x="6420419" y="688696"/>
                  <a:pt x="6422033" y="835886"/>
                </a:cubicBezTo>
                <a:cubicBezTo>
                  <a:pt x="6423647" y="983076"/>
                  <a:pt x="6391255" y="1108852"/>
                  <a:pt x="6422033" y="1253829"/>
                </a:cubicBezTo>
                <a:cubicBezTo>
                  <a:pt x="6312841" y="1292739"/>
                  <a:pt x="6166530" y="1236853"/>
                  <a:pt x="6030873" y="1253829"/>
                </a:cubicBezTo>
                <a:cubicBezTo>
                  <a:pt x="5895216" y="1270805"/>
                  <a:pt x="5824065" y="1207166"/>
                  <a:pt x="5639713" y="1253829"/>
                </a:cubicBezTo>
                <a:cubicBezTo>
                  <a:pt x="5455361" y="1300492"/>
                  <a:pt x="5365318" y="1253048"/>
                  <a:pt x="5248552" y="1253829"/>
                </a:cubicBezTo>
                <a:cubicBezTo>
                  <a:pt x="5131786" y="1254610"/>
                  <a:pt x="5049639" y="1248505"/>
                  <a:pt x="4857392" y="1253829"/>
                </a:cubicBezTo>
                <a:cubicBezTo>
                  <a:pt x="4665145" y="1259153"/>
                  <a:pt x="4554450" y="1233722"/>
                  <a:pt x="4466232" y="1253829"/>
                </a:cubicBezTo>
                <a:cubicBezTo>
                  <a:pt x="4378014" y="1273936"/>
                  <a:pt x="3992511" y="1220207"/>
                  <a:pt x="3818191" y="1253829"/>
                </a:cubicBezTo>
                <a:cubicBezTo>
                  <a:pt x="3643871" y="1287451"/>
                  <a:pt x="3524285" y="1220433"/>
                  <a:pt x="3298590" y="1253829"/>
                </a:cubicBezTo>
                <a:cubicBezTo>
                  <a:pt x="3072895" y="1287225"/>
                  <a:pt x="2893975" y="1253599"/>
                  <a:pt x="2778989" y="1253829"/>
                </a:cubicBezTo>
                <a:cubicBezTo>
                  <a:pt x="2664003" y="1254059"/>
                  <a:pt x="2436587" y="1186744"/>
                  <a:pt x="2195168" y="1253829"/>
                </a:cubicBezTo>
                <a:cubicBezTo>
                  <a:pt x="1953749" y="1320914"/>
                  <a:pt x="1777112" y="1204403"/>
                  <a:pt x="1547126" y="1253829"/>
                </a:cubicBezTo>
                <a:cubicBezTo>
                  <a:pt x="1317140" y="1303255"/>
                  <a:pt x="1240112" y="1219649"/>
                  <a:pt x="1155966" y="1253829"/>
                </a:cubicBezTo>
                <a:cubicBezTo>
                  <a:pt x="1071820" y="1288009"/>
                  <a:pt x="668460" y="1189758"/>
                  <a:pt x="507924" y="1253829"/>
                </a:cubicBezTo>
                <a:cubicBezTo>
                  <a:pt x="347388" y="1317900"/>
                  <a:pt x="222501" y="1202262"/>
                  <a:pt x="0" y="1253829"/>
                </a:cubicBezTo>
                <a:cubicBezTo>
                  <a:pt x="-7049" y="1160364"/>
                  <a:pt x="26405" y="968452"/>
                  <a:pt x="0" y="835886"/>
                </a:cubicBezTo>
                <a:cubicBezTo>
                  <a:pt x="-26405" y="703320"/>
                  <a:pt x="35231" y="639971"/>
                  <a:pt x="0" y="455558"/>
                </a:cubicBezTo>
                <a:cubicBezTo>
                  <a:pt x="-35231" y="271145"/>
                  <a:pt x="40465" y="2117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599640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009900"/>
                </a:solidFill>
              </a:rPr>
              <a:t>توظيف القطعة المستقيمة الواصلة بين منتصفي ضلعين في مثلث </a:t>
            </a:r>
          </a:p>
        </p:txBody>
      </p:sp>
      <p:sp>
        <p:nvSpPr>
          <p:cNvPr id="6" name="Arrow: Left-Right-Up 5">
            <a:extLst>
              <a:ext uri="{FF2B5EF4-FFF2-40B4-BE49-F238E27FC236}">
                <a16:creationId xmlns:a16="http://schemas.microsoft.com/office/drawing/2014/main" id="{3D2E5C6A-B6E9-749F-379B-9790E04A13C7}"/>
              </a:ext>
            </a:extLst>
          </p:cNvPr>
          <p:cNvSpPr/>
          <p:nvPr/>
        </p:nvSpPr>
        <p:spPr>
          <a:xfrm rot="16200000" flipV="1">
            <a:off x="6754942" y="2787848"/>
            <a:ext cx="5293481" cy="2171328"/>
          </a:xfrm>
          <a:prstGeom prst="leftRightUpArrow">
            <a:avLst>
              <a:gd name="adj1" fmla="val 16932"/>
              <a:gd name="adj2" fmla="val 3889"/>
              <a:gd name="adj3" fmla="val 415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D962349-96FA-514A-534A-C342FFBCF283}"/>
              </a:ext>
            </a:extLst>
          </p:cNvPr>
          <p:cNvSpPr/>
          <p:nvPr/>
        </p:nvSpPr>
        <p:spPr>
          <a:xfrm>
            <a:off x="1351722" y="2274129"/>
            <a:ext cx="3214336" cy="2399128"/>
          </a:xfrm>
          <a:prstGeom prst="triangle">
            <a:avLst>
              <a:gd name="adj" fmla="val 38560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B51DA85-C3AF-4073-96AC-2B9BDD540E6E}"/>
              </a:ext>
            </a:extLst>
          </p:cNvPr>
          <p:cNvGrpSpPr/>
          <p:nvPr/>
        </p:nvGrpSpPr>
        <p:grpSpPr>
          <a:xfrm>
            <a:off x="5894704" y="4177223"/>
            <a:ext cx="5947795" cy="860339"/>
            <a:chOff x="3278706" y="3244377"/>
            <a:chExt cx="3159635" cy="860339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EF97EE7-998D-479C-9873-A5E97B567CF8}"/>
                </a:ext>
              </a:extLst>
            </p:cNvPr>
            <p:cNvSpPr txBox="1"/>
            <p:nvPr/>
          </p:nvSpPr>
          <p:spPr>
            <a:xfrm>
              <a:off x="3278706" y="3458385"/>
              <a:ext cx="31596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B050"/>
                  </a:solidFill>
                </a:rPr>
                <a:t>( ب ) = 60 ، </a:t>
              </a:r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B050"/>
                  </a:solidFill>
                </a:rPr>
                <a:t>(</a:t>
              </a:r>
              <a:r>
                <a:rPr lang="ar-KW" sz="36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B050"/>
                  </a:solidFill>
                </a:rPr>
                <a:t> ) = 50 </a:t>
              </a:r>
              <a:endParaRPr lang="ar-EG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C3AD25AB-F3A3-46E5-95E8-5EEFC02A99E5}"/>
                </a:ext>
              </a:extLst>
            </p:cNvPr>
            <p:cNvSpPr txBox="1"/>
            <p:nvPr/>
          </p:nvSpPr>
          <p:spPr>
            <a:xfrm>
              <a:off x="5409432" y="3334714"/>
              <a:ext cx="6172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400" dirty="0">
                  <a:solidFill>
                    <a:srgbClr val="00B050"/>
                  </a:solidFill>
                </a:rPr>
                <a:t>ᴧ</a:t>
              </a:r>
              <a:endParaRPr lang="ar-KW" sz="2400" dirty="0">
                <a:solidFill>
                  <a:srgbClr val="00B050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C3AD25AB-F3A3-46E5-95E8-5EEFC02A99E5}"/>
                </a:ext>
              </a:extLst>
            </p:cNvPr>
            <p:cNvSpPr txBox="1"/>
            <p:nvPr/>
          </p:nvSpPr>
          <p:spPr>
            <a:xfrm>
              <a:off x="4022129" y="3244377"/>
              <a:ext cx="6172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2400" dirty="0">
                  <a:solidFill>
                    <a:srgbClr val="00B050"/>
                  </a:solidFill>
                </a:rPr>
                <a:t>ᴧ</a:t>
              </a:r>
              <a:endParaRPr lang="ar-KW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053D3233-65D0-420A-9CD8-A5E530B07A5B}"/>
              </a:ext>
            </a:extLst>
          </p:cNvPr>
          <p:cNvGrpSpPr/>
          <p:nvPr/>
        </p:nvGrpSpPr>
        <p:grpSpPr>
          <a:xfrm>
            <a:off x="2757567" y="3405539"/>
            <a:ext cx="7189822" cy="2717751"/>
            <a:chOff x="-722747" y="3628378"/>
            <a:chExt cx="6161144" cy="2717751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E8E253B5-3B74-419C-9D6B-0D9D5CEF7DF2}"/>
                </a:ext>
              </a:extLst>
            </p:cNvPr>
            <p:cNvSpPr txBox="1"/>
            <p:nvPr/>
          </p:nvSpPr>
          <p:spPr>
            <a:xfrm>
              <a:off x="-722747" y="5638243"/>
              <a:ext cx="616114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ايجاد بالبرهان </a:t>
              </a:r>
              <a:r>
                <a:rPr lang="en-US" sz="4000" b="1" dirty="0">
                  <a:solidFill>
                    <a:srgbClr val="0000FF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solidFill>
                    <a:srgbClr val="0000FF"/>
                  </a:solidFill>
                </a:rPr>
                <a:t>( س ص ب )   </a:t>
              </a:r>
              <a:endParaRPr lang="ar-EG" sz="4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3864A2CC-0B5A-46C1-BB14-D0825EED2392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10" y="3628378"/>
              <a:ext cx="628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C21E78-7D55-4DD0-8137-5E02B93D1236}"/>
              </a:ext>
            </a:extLst>
          </p:cNvPr>
          <p:cNvSpPr txBox="1"/>
          <p:nvPr/>
        </p:nvSpPr>
        <p:spPr>
          <a:xfrm>
            <a:off x="-372586" y="678424"/>
            <a:ext cx="1045625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KW" sz="44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جـ مثلث فيه : س منتصف </a:t>
            </a:r>
            <a:r>
              <a:rPr lang="ar-KW" sz="44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 ، ص منتصف ب جـ</a:t>
            </a:r>
          </a:p>
          <a:p>
            <a:r>
              <a:rPr lang="en-US" sz="4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44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( ب ) = 60 ، </a:t>
            </a:r>
            <a:r>
              <a:rPr lang="en-US" sz="4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44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(</a:t>
            </a:r>
            <a:r>
              <a:rPr lang="ar-KW" sz="44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) = 50</a:t>
            </a:r>
          </a:p>
          <a:p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اوجد بالبرهان : </a:t>
            </a:r>
            <a:r>
              <a:rPr lang="en-US" sz="4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( س ص ب ) </a:t>
            </a:r>
            <a:endParaRPr lang="ar-EG" sz="40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4091902" y="706022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E35E7A1B-7590-4D65-8C5C-9F6558EC885E}"/>
              </a:ext>
            </a:extLst>
          </p:cNvPr>
          <p:cNvCxnSpPr>
            <a:cxnSpLocks/>
          </p:cNvCxnSpPr>
          <p:nvPr/>
        </p:nvCxnSpPr>
        <p:spPr>
          <a:xfrm flipH="1">
            <a:off x="904315" y="750399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BAE2BF1-4FF4-477C-BF0C-9EDF6EFBA983}"/>
              </a:ext>
            </a:extLst>
          </p:cNvPr>
          <p:cNvGrpSpPr/>
          <p:nvPr/>
        </p:nvGrpSpPr>
        <p:grpSpPr>
          <a:xfrm>
            <a:off x="4855678" y="3759789"/>
            <a:ext cx="6720393" cy="649845"/>
            <a:chOff x="5129878" y="2297347"/>
            <a:chExt cx="4036497" cy="649845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C27F27E-3896-49CA-A67C-016D8F8D705B}"/>
                </a:ext>
              </a:extLst>
            </p:cNvPr>
            <p:cNvGrpSpPr/>
            <p:nvPr/>
          </p:nvGrpSpPr>
          <p:grpSpPr>
            <a:xfrm>
              <a:off x="5129878" y="2300861"/>
              <a:ext cx="4036497" cy="646331"/>
              <a:chOff x="5241522" y="2976078"/>
              <a:chExt cx="3701928" cy="607781"/>
            </a:xfrm>
          </p:grpSpPr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55E0E35-73AF-470A-80B0-F41BE56CAC15}"/>
                  </a:ext>
                </a:extLst>
              </p:cNvPr>
              <p:cNvSpPr txBox="1"/>
              <p:nvPr/>
            </p:nvSpPr>
            <p:spPr>
              <a:xfrm>
                <a:off x="5241522" y="2976078"/>
                <a:ext cx="3701928" cy="607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KW" sz="3600" b="1" dirty="0">
                    <a:solidFill>
                      <a:srgbClr val="00B050"/>
                    </a:solidFill>
                  </a:rPr>
                  <a:t>س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منتصف </a:t>
                </a:r>
                <a:r>
                  <a:rPr lang="ar-KW" sz="3600" b="1" dirty="0">
                    <a:solidFill>
                      <a:srgbClr val="009900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ب ، ص 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منتصف </a:t>
                </a:r>
                <a:r>
                  <a:rPr lang="ar-KW" sz="3600" b="1" dirty="0">
                    <a:solidFill>
                      <a:srgbClr val="00B050"/>
                    </a:solidFill>
                  </a:rPr>
                  <a:t>ب جـ</a:t>
                </a:r>
                <a:r>
                  <a:rPr lang="ar-SA" sz="36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33140E56-A567-4DA3-A8C8-DD3B0420A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36228" y="3016844"/>
                <a:ext cx="43137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E5F32BD9-4801-4A3D-B866-EDEF04FD8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5772" y="2297347"/>
              <a:ext cx="475302" cy="11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صورة 51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10292477" y="97698"/>
            <a:ext cx="1718942" cy="1265364"/>
          </a:xfrm>
          <a:prstGeom prst="rect">
            <a:avLst/>
          </a:prstGeom>
        </p:spPr>
      </p:pic>
      <p:sp>
        <p:nvSpPr>
          <p:cNvPr id="65" name="مستطيل 64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397374" y="417946"/>
            <a:ext cx="1803188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تمرن3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5664534" y="1863237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75606" y="3138522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5378471" y="5246125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00FF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8832492" y="4368425"/>
            <a:ext cx="6332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baseline="30000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7181751" y="1195221"/>
            <a:ext cx="5415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ar-KW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5808268" y="1161929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F51AA8F-F47E-480F-8411-F415E0A7F406}"/>
              </a:ext>
            </a:extLst>
          </p:cNvPr>
          <p:cNvSpPr txBox="1"/>
          <p:nvPr/>
        </p:nvSpPr>
        <p:spPr>
          <a:xfrm>
            <a:off x="8506049" y="1149669"/>
            <a:ext cx="73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^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2257721" y="1183596"/>
            <a:ext cx="2908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ar-KW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 flipH="1">
            <a:off x="6254516" y="4443158"/>
            <a:ext cx="8478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baseline="30000" dirty="0">
                <a:solidFill>
                  <a:srgbClr val="009900"/>
                </a:solidFill>
              </a:rPr>
              <a:t>5</a:t>
            </a:r>
          </a:p>
        </p:txBody>
      </p:sp>
      <p:pic>
        <p:nvPicPr>
          <p:cNvPr id="41" name="عنصر نائب للمحتوى 4">
            <a:extLst>
              <a:ext uri="{FF2B5EF4-FFF2-40B4-BE49-F238E27FC236}">
                <a16:creationId xmlns:a16="http://schemas.microsoft.com/office/drawing/2014/main" id="{611CC11D-C88B-42F2-B3F0-2ECBB814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1" t="6384" r="61737" b="6593"/>
          <a:stretch/>
        </p:blipFill>
        <p:spPr>
          <a:xfrm>
            <a:off x="789961" y="2044014"/>
            <a:ext cx="4282131" cy="2872360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EB10604-6110-41CF-B9F3-62CD03891446}"/>
              </a:ext>
            </a:extLst>
          </p:cNvPr>
          <p:cNvGrpSpPr/>
          <p:nvPr/>
        </p:nvGrpSpPr>
        <p:grpSpPr>
          <a:xfrm>
            <a:off x="1765042" y="2473220"/>
            <a:ext cx="1281103" cy="974807"/>
            <a:chOff x="1489489" y="375420"/>
            <a:chExt cx="1059687" cy="974807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8D749EC-0E48-46F3-92DC-D5BC6B30A668}"/>
                </a:ext>
              </a:extLst>
            </p:cNvPr>
            <p:cNvSpPr txBox="1"/>
            <p:nvPr/>
          </p:nvSpPr>
          <p:spPr>
            <a:xfrm>
              <a:off x="2058963" y="396120"/>
              <a:ext cx="490213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E09E8BD6-9ABC-41DE-85F6-A5704C4C7FE9}"/>
                </a:ext>
              </a:extLst>
            </p:cNvPr>
            <p:cNvSpPr txBox="1"/>
            <p:nvPr/>
          </p:nvSpPr>
          <p:spPr>
            <a:xfrm>
              <a:off x="1489489" y="375420"/>
              <a:ext cx="788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F10A310D-1961-419A-B0A9-FC10D9694F8D}"/>
              </a:ext>
            </a:extLst>
          </p:cNvPr>
          <p:cNvGrpSpPr/>
          <p:nvPr/>
        </p:nvGrpSpPr>
        <p:grpSpPr>
          <a:xfrm>
            <a:off x="3314504" y="4193923"/>
            <a:ext cx="1166534" cy="600101"/>
            <a:chOff x="3375447" y="2536898"/>
            <a:chExt cx="1166534" cy="600101"/>
          </a:xfrm>
        </p:grpSpPr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84AC6D07-90C2-4933-82FD-D79FEAE66821}"/>
                </a:ext>
              </a:extLst>
            </p:cNvPr>
            <p:cNvSpPr txBox="1"/>
            <p:nvPr/>
          </p:nvSpPr>
          <p:spPr>
            <a:xfrm>
              <a:off x="3903781" y="2613779"/>
              <a:ext cx="6382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</a:t>
              </a: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0E897F57-2BA3-42E5-955C-67EDAEACF3AC}"/>
                </a:ext>
              </a:extLst>
            </p:cNvPr>
            <p:cNvSpPr txBox="1"/>
            <p:nvPr/>
          </p:nvSpPr>
          <p:spPr>
            <a:xfrm>
              <a:off x="3375447" y="2536898"/>
              <a:ext cx="7882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16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FF4D11-5182-C235-4EDF-371615A6A62B}"/>
              </a:ext>
            </a:extLst>
          </p:cNvPr>
          <p:cNvSpPr txBox="1"/>
          <p:nvPr/>
        </p:nvSpPr>
        <p:spPr>
          <a:xfrm>
            <a:off x="228400" y="19122"/>
            <a:ext cx="1718942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116</a:t>
            </a:r>
          </a:p>
        </p:txBody>
      </p:sp>
      <p:sp>
        <p:nvSpPr>
          <p:cNvPr id="4" name="مستطيل 69">
            <a:extLst>
              <a:ext uri="{FF2B5EF4-FFF2-40B4-BE49-F238E27FC236}">
                <a16:creationId xmlns:a16="http://schemas.microsoft.com/office/drawing/2014/main" id="{50CDB375-16BA-D200-1525-7F6F7AF0D1CF}"/>
              </a:ext>
            </a:extLst>
          </p:cNvPr>
          <p:cNvSpPr/>
          <p:nvPr/>
        </p:nvSpPr>
        <p:spPr>
          <a:xfrm>
            <a:off x="6096000" y="2757533"/>
            <a:ext cx="1462731" cy="719195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2862392" y="4109095"/>
            <a:ext cx="823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؟</a:t>
            </a:r>
            <a:endParaRPr lang="ar-EG" sz="44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8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4" grpId="0"/>
      <p:bldP spid="65" grpId="0" animBg="1"/>
      <p:bldP spid="71" grpId="0"/>
      <p:bldP spid="72" grpId="0" animBg="1"/>
      <p:bldP spid="73" grpId="0" animBg="1"/>
      <p:bldP spid="86" grpId="0"/>
      <p:bldP spid="32" grpId="0"/>
      <p:bldP spid="33" grpId="0"/>
      <p:bldP spid="35" grpId="0"/>
      <p:bldP spid="36" grpId="0"/>
      <p:bldP spid="30" grpId="0"/>
      <p:bldP spid="34" grpId="0"/>
      <p:bldP spid="4" grpId="0" animBg="1"/>
      <p:bldP spid="40" grpId="0"/>
      <p:bldP spid="4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F474058-2406-BD00-0B6E-CB897D40F828}"/>
              </a:ext>
            </a:extLst>
          </p:cNvPr>
          <p:cNvSpPr/>
          <p:nvPr/>
        </p:nvSpPr>
        <p:spPr>
          <a:xfrm>
            <a:off x="1077256" y="1070505"/>
            <a:ext cx="3688906" cy="2646308"/>
          </a:xfrm>
          <a:prstGeom prst="triangle">
            <a:avLst>
              <a:gd name="adj" fmla="val 3895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211EB9D-6FB5-4A44-A694-0C8F27D1AFFC}"/>
              </a:ext>
            </a:extLst>
          </p:cNvPr>
          <p:cNvGrpSpPr/>
          <p:nvPr/>
        </p:nvGrpSpPr>
        <p:grpSpPr>
          <a:xfrm>
            <a:off x="4217462" y="3696935"/>
            <a:ext cx="7616754" cy="720922"/>
            <a:chOff x="6171950" y="5012745"/>
            <a:chExt cx="3476624" cy="720922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A10BBD8-1B98-49AC-B7C6-2934A71E07C4}"/>
                </a:ext>
              </a:extLst>
            </p:cNvPr>
            <p:cNvSpPr txBox="1"/>
            <p:nvPr/>
          </p:nvSpPr>
          <p:spPr>
            <a:xfrm flipH="1">
              <a:off x="6171950" y="5025781"/>
              <a:ext cx="34766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chemeClr val="accent6">
                      <a:lumMod val="50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س منتصف </a:t>
              </a:r>
              <a:r>
                <a:rPr lang="ar-KW" sz="4000" b="1" dirty="0">
                  <a:solidFill>
                    <a:schemeClr val="accent6">
                      <a:lumMod val="5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chemeClr val="accent6">
                      <a:lumMod val="50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ب ، ص منتصف ب جـ</a:t>
              </a:r>
            </a:p>
          </p:txBody>
        </p: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8966608-6279-469A-9D7F-00F1CDB99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2671" y="5012745"/>
              <a:ext cx="297321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1620847B-C5DB-48E1-985A-8A33EEA1B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3540" y="5071173"/>
              <a:ext cx="289811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A1F82C4C-E522-4BF2-B362-50B023C19050}"/>
              </a:ext>
            </a:extLst>
          </p:cNvPr>
          <p:cNvGrpSpPr/>
          <p:nvPr/>
        </p:nvGrpSpPr>
        <p:grpSpPr>
          <a:xfrm>
            <a:off x="4539767" y="4290777"/>
            <a:ext cx="7227384" cy="1334164"/>
            <a:chOff x="997023" y="3501071"/>
            <a:chExt cx="4756867" cy="1334164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DE718D2-3EA8-43B2-BF07-8A07A18D254B}"/>
                </a:ext>
              </a:extLst>
            </p:cNvPr>
            <p:cNvSpPr txBox="1"/>
            <p:nvPr/>
          </p:nvSpPr>
          <p:spPr>
            <a:xfrm>
              <a:off x="997023" y="3786707"/>
              <a:ext cx="475686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س ص</a:t>
              </a:r>
              <a:r>
                <a:rPr lang="ar-SA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= </a:t>
              </a:r>
              <a:r>
                <a: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ــــــ</a:t>
              </a:r>
              <a:r>
                <a:rPr lang="ar-SA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6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جـ </a:t>
              </a:r>
              <a:r>
                <a:rPr lang="ar-SA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 ،</a:t>
              </a:r>
              <a:endPara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268B8589-26E0-4DAC-9879-ED565AE9B958}"/>
                </a:ext>
              </a:extLst>
            </p:cNvPr>
            <p:cNvGrpSpPr/>
            <p:nvPr/>
          </p:nvGrpSpPr>
          <p:grpSpPr>
            <a:xfrm>
              <a:off x="3898357" y="3501071"/>
              <a:ext cx="893444" cy="1334164"/>
              <a:chOff x="4387116" y="3558455"/>
              <a:chExt cx="893444" cy="1334164"/>
            </a:xfrm>
          </p:grpSpPr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D833AE22-0078-468E-864F-09AE8219EDED}"/>
                  </a:ext>
                </a:extLst>
              </p:cNvPr>
              <p:cNvSpPr txBox="1"/>
              <p:nvPr/>
            </p:nvSpPr>
            <p:spPr>
              <a:xfrm>
                <a:off x="4871485" y="3558455"/>
                <a:ext cx="395299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40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  <a:endParaRPr lang="ar-KW" sz="40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541FBA49-244D-45AE-9CAE-6BB54B3C8BC9}"/>
                  </a:ext>
                </a:extLst>
              </p:cNvPr>
              <p:cNvSpPr txBox="1"/>
              <p:nvPr/>
            </p:nvSpPr>
            <p:spPr>
              <a:xfrm>
                <a:off x="4387116" y="4184733"/>
                <a:ext cx="89344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40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  <a:endParaRPr lang="ar-KW" sz="40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899360-389C-4A47-A358-D1FB02B23FF7}"/>
              </a:ext>
            </a:extLst>
          </p:cNvPr>
          <p:cNvSpPr txBox="1"/>
          <p:nvPr/>
        </p:nvSpPr>
        <p:spPr>
          <a:xfrm>
            <a:off x="1609923" y="5481273"/>
            <a:ext cx="35527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(بالتناظر والتوازي )</a:t>
            </a:r>
            <a:endParaRPr lang="ar-KW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665869" y="4576413"/>
            <a:ext cx="7463340" cy="642448"/>
            <a:chOff x="3141241" y="4819771"/>
            <a:chExt cx="3864839" cy="642448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141241" y="4819771"/>
              <a:ext cx="3848100" cy="642448"/>
              <a:chOff x="3263003" y="4944143"/>
              <a:chExt cx="3848100" cy="642448"/>
            </a:xfrm>
          </p:grpSpPr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63003" y="5001816"/>
                <a:ext cx="38481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س ص⁄⁄  </a:t>
                </a:r>
                <a:r>
                  <a:rPr lang="ar-KW" sz="3200" b="1" dirty="0">
                    <a:solidFill>
                      <a:srgbClr val="FF0000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200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جـ</a:t>
                </a:r>
              </a:p>
            </p:txBody>
          </p:sp>
          <p:cxnSp>
            <p:nvCxnSpPr>
              <p:cNvPr id="33" name="رابط مستقيم 32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95398" y="4944143"/>
                <a:ext cx="311016" cy="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8660" y="4861482"/>
              <a:ext cx="36742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CEDBE0B-7FB5-43A9-8EC2-9D6389B90939}"/>
              </a:ext>
            </a:extLst>
          </p:cNvPr>
          <p:cNvGrpSpPr/>
          <p:nvPr/>
        </p:nvGrpSpPr>
        <p:grpSpPr>
          <a:xfrm>
            <a:off x="4141194" y="1040774"/>
            <a:ext cx="7335268" cy="5213744"/>
            <a:chOff x="5600333" y="1904023"/>
            <a:chExt cx="4783645" cy="5213744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52AE5969-ED53-4E4B-9532-1AC27DC03DA4}"/>
                </a:ext>
              </a:extLst>
            </p:cNvPr>
            <p:cNvSpPr txBox="1"/>
            <p:nvPr/>
          </p:nvSpPr>
          <p:spPr>
            <a:xfrm>
              <a:off x="5600333" y="6409881"/>
              <a:ext cx="478364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F6268257-1EB3-46EE-BD36-6F32BF585176}"/>
                </a:ext>
              </a:extLst>
            </p:cNvPr>
            <p:cNvSpPr txBox="1"/>
            <p:nvPr/>
          </p:nvSpPr>
          <p:spPr>
            <a:xfrm>
              <a:off x="8705259" y="1912697"/>
              <a:ext cx="29268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dirty="0"/>
                <a:t>5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F6268257-1EB3-46EE-BD36-6F32BF585176}"/>
                </a:ext>
              </a:extLst>
            </p:cNvPr>
            <p:cNvSpPr txBox="1"/>
            <p:nvPr/>
          </p:nvSpPr>
          <p:spPr>
            <a:xfrm>
              <a:off x="7172881" y="1904023"/>
              <a:ext cx="29268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dirty="0"/>
                <a:t>5</a:t>
              </a:r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20327" y="232666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  <a:latin typeface="Aga-Math-Functions" panose="02020603050405020304" pitchFamily="18" charset="0"/>
                <a:cs typeface="Aga-Math-Functions" panose="02020603050405020304" pitchFamily="18" charset="0"/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  <a:latin typeface="Aga-Math-Functions" panose="02020603050405020304" pitchFamily="18" charset="0"/>
                <a:cs typeface="Aga-Math-Functions" panose="02020603050405020304" pitchFamily="18" charset="0"/>
              </a:rPr>
              <a:t>ب  </a:t>
            </a:r>
            <a:r>
              <a:rPr lang="ar-KW" sz="4800" b="1" dirty="0">
                <a:solidFill>
                  <a:srgbClr val="0000FF"/>
                </a:solidFill>
              </a:rPr>
              <a:t>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555916D-5113-4554-9E7F-01B528EAE60B}"/>
              </a:ext>
            </a:extLst>
          </p:cNvPr>
          <p:cNvSpPr txBox="1"/>
          <p:nvPr/>
        </p:nvSpPr>
        <p:spPr>
          <a:xfrm>
            <a:off x="2970080" y="4430667"/>
            <a:ext cx="21861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ar-KW" dirty="0">
                <a:solidFill>
                  <a:schemeClr val="tx1"/>
                </a:solidFill>
              </a:rPr>
              <a:t>نظرية</a:t>
            </a:r>
          </a:p>
        </p:txBody>
      </p:sp>
      <p:pic>
        <p:nvPicPr>
          <p:cNvPr id="72" name="عنصر نائب للمحتوى 4">
            <a:extLst>
              <a:ext uri="{FF2B5EF4-FFF2-40B4-BE49-F238E27FC236}">
                <a16:creationId xmlns:a16="http://schemas.microsoft.com/office/drawing/2014/main" id="{611CC11D-C88B-42F2-B3F0-2ECBB8142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1" t="6384" r="61737" b="6593"/>
          <a:stretch/>
        </p:blipFill>
        <p:spPr>
          <a:xfrm>
            <a:off x="395386" y="851963"/>
            <a:ext cx="4960882" cy="3129455"/>
          </a:xfrm>
          <a:prstGeom prst="rect">
            <a:avLst/>
          </a:prstGeom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4EB10604-6110-41CF-B9F3-62CD03891446}"/>
              </a:ext>
            </a:extLst>
          </p:cNvPr>
          <p:cNvGrpSpPr/>
          <p:nvPr/>
        </p:nvGrpSpPr>
        <p:grpSpPr>
          <a:xfrm>
            <a:off x="1668284" y="1169332"/>
            <a:ext cx="1222306" cy="630942"/>
            <a:chOff x="1409530" y="383060"/>
            <a:chExt cx="1222306" cy="630942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C8D749EC-0E48-46F3-92DC-D5BC6B30A668}"/>
                </a:ext>
              </a:extLst>
            </p:cNvPr>
            <p:cNvSpPr txBox="1"/>
            <p:nvPr/>
          </p:nvSpPr>
          <p:spPr>
            <a:xfrm>
              <a:off x="1409530" y="490782"/>
              <a:ext cx="122230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E09E8BD6-9ABC-41DE-85F6-A5704C4C7FE9}"/>
                </a:ext>
              </a:extLst>
            </p:cNvPr>
            <p:cNvSpPr txBox="1"/>
            <p:nvPr/>
          </p:nvSpPr>
          <p:spPr>
            <a:xfrm>
              <a:off x="1587510" y="383060"/>
              <a:ext cx="78827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14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F10A310D-1961-419A-B0A9-FC10D9694F8D}"/>
              </a:ext>
            </a:extLst>
          </p:cNvPr>
          <p:cNvGrpSpPr/>
          <p:nvPr/>
        </p:nvGrpSpPr>
        <p:grpSpPr>
          <a:xfrm>
            <a:off x="3686000" y="3306236"/>
            <a:ext cx="1050721" cy="656561"/>
            <a:chOff x="3375447" y="2536898"/>
            <a:chExt cx="1050721" cy="656561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84AC6D07-90C2-4933-82FD-D79FEAE66821}"/>
                </a:ext>
              </a:extLst>
            </p:cNvPr>
            <p:cNvSpPr txBox="1"/>
            <p:nvPr/>
          </p:nvSpPr>
          <p:spPr>
            <a:xfrm>
              <a:off x="3476075" y="2547128"/>
              <a:ext cx="95009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0E897F57-2BA3-42E5-955C-67EDAEACF3AC}"/>
                </a:ext>
              </a:extLst>
            </p:cNvPr>
            <p:cNvSpPr txBox="1"/>
            <p:nvPr/>
          </p:nvSpPr>
          <p:spPr>
            <a:xfrm>
              <a:off x="3375447" y="2536898"/>
              <a:ext cx="78827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1400" b="1" dirty="0">
                  <a:solidFill>
                    <a:srgbClr val="A7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B3C5AE4F-F7A5-41AB-ABA4-35E73733F2A5}"/>
              </a:ext>
            </a:extLst>
          </p:cNvPr>
          <p:cNvGrpSpPr/>
          <p:nvPr/>
        </p:nvGrpSpPr>
        <p:grpSpPr>
          <a:xfrm>
            <a:off x="823044" y="3244877"/>
            <a:ext cx="1336471" cy="707886"/>
            <a:chOff x="434241" y="2522488"/>
            <a:chExt cx="1336471" cy="707886"/>
          </a:xfrm>
        </p:grpSpPr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BB7CF4AE-969E-42B4-8078-8DC8E3BB8CFD}"/>
                </a:ext>
              </a:extLst>
            </p:cNvPr>
            <p:cNvSpPr txBox="1"/>
            <p:nvPr/>
          </p:nvSpPr>
          <p:spPr>
            <a:xfrm>
              <a:off x="982436" y="2522488"/>
              <a:ext cx="78827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70C0"/>
                  </a:solidFill>
                </a:rPr>
                <a:t>70</a:t>
              </a:r>
            </a:p>
          </p:txBody>
        </p:sp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0417EA4D-F291-4D1F-ADFA-9472031CB616}"/>
                </a:ext>
              </a:extLst>
            </p:cNvPr>
            <p:cNvSpPr txBox="1"/>
            <p:nvPr/>
          </p:nvSpPr>
          <p:spPr>
            <a:xfrm>
              <a:off x="434241" y="2571963"/>
              <a:ext cx="7882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1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36152000-D5DD-4197-9903-D6F08C7B9A3A}"/>
              </a:ext>
            </a:extLst>
          </p:cNvPr>
          <p:cNvGrpSpPr/>
          <p:nvPr/>
        </p:nvGrpSpPr>
        <p:grpSpPr>
          <a:xfrm>
            <a:off x="2510277" y="3271602"/>
            <a:ext cx="1298371" cy="707886"/>
            <a:chOff x="434241" y="2484388"/>
            <a:chExt cx="1298371" cy="707886"/>
          </a:xfrm>
        </p:grpSpPr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EE6E1C4D-5A05-47A8-BDF6-8A5C17404D03}"/>
                </a:ext>
              </a:extLst>
            </p:cNvPr>
            <p:cNvSpPr txBox="1"/>
            <p:nvPr/>
          </p:nvSpPr>
          <p:spPr>
            <a:xfrm>
              <a:off x="944336" y="2484388"/>
              <a:ext cx="78827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7564661D-52C4-4FB2-85C2-1FE8A2B636B2}"/>
                </a:ext>
              </a:extLst>
            </p:cNvPr>
            <p:cNvSpPr txBox="1"/>
            <p:nvPr/>
          </p:nvSpPr>
          <p:spPr>
            <a:xfrm>
              <a:off x="434241" y="2571963"/>
              <a:ext cx="7882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37AAAF15-C8BF-4C8C-A42B-830A3240C1F8}"/>
              </a:ext>
            </a:extLst>
          </p:cNvPr>
          <p:cNvGrpSpPr/>
          <p:nvPr/>
        </p:nvGrpSpPr>
        <p:grpSpPr>
          <a:xfrm>
            <a:off x="5689167" y="1995900"/>
            <a:ext cx="6354058" cy="797365"/>
            <a:chOff x="5473712" y="4580173"/>
            <a:chExt cx="6354058" cy="797365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74F14FCA-1735-45A0-B7D3-A8C6E39186DC}"/>
                </a:ext>
              </a:extLst>
            </p:cNvPr>
            <p:cNvSpPr txBox="1"/>
            <p:nvPr/>
          </p:nvSpPr>
          <p:spPr>
            <a:xfrm>
              <a:off x="5473712" y="4669652"/>
              <a:ext cx="635405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؞ </a:t>
              </a:r>
              <a:r>
                <a:rPr lang="en-US" sz="4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(جـ) = 180 – (50 + 60 ) = 70</a:t>
              </a:r>
            </a:p>
          </p:txBody>
        </p:sp>
        <p:pic>
          <p:nvPicPr>
            <p:cNvPr id="93" name="صورة 92">
              <a:extLst>
                <a:ext uri="{FF2B5EF4-FFF2-40B4-BE49-F238E27FC236}">
                  <a16:creationId xmlns:a16="http://schemas.microsoft.com/office/drawing/2014/main" id="{31194370-0FE7-4289-AE3E-78E4F2C92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0" t="35269" r="21949"/>
            <a:stretch/>
          </p:blipFill>
          <p:spPr>
            <a:xfrm flipH="1">
              <a:off x="10366688" y="4580173"/>
              <a:ext cx="219379" cy="305796"/>
            </a:xfrm>
            <a:prstGeom prst="rect">
              <a:avLst/>
            </a:prstGeom>
          </p:spPr>
        </p:pic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BB3159FB-B0BE-4EB0-9972-2FE164C566D3}"/>
              </a:ext>
            </a:extLst>
          </p:cNvPr>
          <p:cNvGrpSpPr/>
          <p:nvPr/>
        </p:nvGrpSpPr>
        <p:grpSpPr>
          <a:xfrm>
            <a:off x="4861723" y="2836887"/>
            <a:ext cx="6815653" cy="611124"/>
            <a:chOff x="2233445" y="4624385"/>
            <a:chExt cx="6567293" cy="611124"/>
          </a:xfrm>
        </p:grpSpPr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AB0EC5E8-8B15-403A-B528-F346E6B057B7}"/>
                </a:ext>
              </a:extLst>
            </p:cNvPr>
            <p:cNvSpPr txBox="1"/>
            <p:nvPr/>
          </p:nvSpPr>
          <p:spPr>
            <a:xfrm>
              <a:off x="2383469" y="4712289"/>
              <a:ext cx="641726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FF0000"/>
                  </a:solidFill>
                  <a:latin typeface="Leelawadee UI Semilight" panose="020B0402040204020203" pitchFamily="34" charset="-34"/>
                  <a:cs typeface="PT Bold Dusky" panose="02010400000000000000" pitchFamily="2" charset="-78"/>
                </a:rPr>
                <a:t>لأن مجموع قياسات زوايا المثلث الداخلة = 180</a:t>
              </a:r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FC8BAF7B-56B2-4FDA-B509-F57E6F9F302C}"/>
                </a:ext>
              </a:extLst>
            </p:cNvPr>
            <p:cNvSpPr txBox="1"/>
            <p:nvPr/>
          </p:nvSpPr>
          <p:spPr>
            <a:xfrm>
              <a:off x="2233445" y="4624385"/>
              <a:ext cx="7882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6744076" y="1183897"/>
            <a:ext cx="4732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( ب ) = 60 ،</a:t>
            </a:r>
            <a:r>
              <a:rPr lang="en-US" sz="4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r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(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) = 50</a:t>
            </a:r>
          </a:p>
        </p:txBody>
      </p:sp>
      <p:pic>
        <p:nvPicPr>
          <p:cNvPr id="120" name="صورة 119">
            <a:extLst>
              <a:ext uri="{FF2B5EF4-FFF2-40B4-BE49-F238E27FC236}">
                <a16:creationId xmlns:a16="http://schemas.microsoft.com/office/drawing/2014/main" id="{31194370-0FE7-4289-AE3E-78E4F2C9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35269" r="21949"/>
          <a:stretch/>
        </p:blipFill>
        <p:spPr>
          <a:xfrm flipH="1">
            <a:off x="10404649" y="1058067"/>
            <a:ext cx="242565" cy="33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A8BE9-725D-A930-6833-A266A42F9A72}"/>
              </a:ext>
            </a:extLst>
          </p:cNvPr>
          <p:cNvSpPr txBox="1"/>
          <p:nvPr/>
        </p:nvSpPr>
        <p:spPr>
          <a:xfrm>
            <a:off x="228400" y="152684"/>
            <a:ext cx="2504526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تمرن 3صـ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116</a:t>
            </a:r>
          </a:p>
        </p:txBody>
      </p:sp>
      <p:pic>
        <p:nvPicPr>
          <p:cNvPr id="7" name="صورة 119">
            <a:extLst>
              <a:ext uri="{FF2B5EF4-FFF2-40B4-BE49-F238E27FC236}">
                <a16:creationId xmlns:a16="http://schemas.microsoft.com/office/drawing/2014/main" id="{C3E1D9C3-457F-E062-4A2D-105A597F2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35269" r="21949"/>
          <a:stretch/>
        </p:blipFill>
        <p:spPr>
          <a:xfrm flipH="1">
            <a:off x="7981234" y="1005431"/>
            <a:ext cx="242565" cy="338115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2AE5969-ED53-4E4B-9532-1AC27DC03DA4}"/>
              </a:ext>
            </a:extLst>
          </p:cNvPr>
          <p:cNvSpPr txBox="1"/>
          <p:nvPr/>
        </p:nvSpPr>
        <p:spPr>
          <a:xfrm>
            <a:off x="4123528" y="5604121"/>
            <a:ext cx="73352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 </a:t>
            </a:r>
            <a:r>
              <a: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 ن م 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= </a:t>
            </a:r>
            <a:r>
              <a:rPr lang="en-US" sz="4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 </a:t>
            </a:r>
            <a:r>
              <a: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جـ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= </a:t>
            </a:r>
            <a:r>
              <a: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70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>
            <a:off x="5058851" y="5354467"/>
            <a:ext cx="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/>
              <a:t>5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>
            <a:off x="5468869" y="1840031"/>
            <a:ext cx="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/>
              <a:t>5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>
            <a:off x="6666792" y="1822124"/>
            <a:ext cx="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/>
              <a:t>5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>
            <a:off x="7644448" y="1928573"/>
            <a:ext cx="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/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6268257-1EB3-46EE-BD36-6F32BF585176}"/>
              </a:ext>
            </a:extLst>
          </p:cNvPr>
          <p:cNvSpPr txBox="1"/>
          <p:nvPr/>
        </p:nvSpPr>
        <p:spPr>
          <a:xfrm>
            <a:off x="8813665" y="1872751"/>
            <a:ext cx="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/>
              <a:t>5</a:t>
            </a:r>
          </a:p>
        </p:txBody>
      </p:sp>
      <p:pic>
        <p:nvPicPr>
          <p:cNvPr id="70" name="صورة 119">
            <a:extLst>
              <a:ext uri="{FF2B5EF4-FFF2-40B4-BE49-F238E27FC236}">
                <a16:creationId xmlns:a16="http://schemas.microsoft.com/office/drawing/2014/main" id="{C3E1D9C3-457F-E062-4A2D-105A597F2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35269" r="21949"/>
          <a:stretch/>
        </p:blipFill>
        <p:spPr>
          <a:xfrm flipH="1">
            <a:off x="6994309" y="5455883"/>
            <a:ext cx="242565" cy="338115"/>
          </a:xfrm>
          <a:prstGeom prst="rect">
            <a:avLst/>
          </a:prstGeom>
        </p:spPr>
      </p:pic>
      <p:pic>
        <p:nvPicPr>
          <p:cNvPr id="71" name="صورة 119">
            <a:extLst>
              <a:ext uri="{FF2B5EF4-FFF2-40B4-BE49-F238E27FC236}">
                <a16:creationId xmlns:a16="http://schemas.microsoft.com/office/drawing/2014/main" id="{C3E1D9C3-457F-E062-4A2D-105A597F2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35269" r="21949"/>
          <a:stretch/>
        </p:blipFill>
        <p:spPr>
          <a:xfrm flipH="1">
            <a:off x="9562579" y="5429376"/>
            <a:ext cx="242565" cy="3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85" grpId="0" animBg="1"/>
      <p:bldP spid="6" grpId="0"/>
      <p:bldP spid="47" grpId="0"/>
      <p:bldP spid="3" grpId="0"/>
      <p:bldP spid="57" grpId="0"/>
      <p:bldP spid="65" grpId="0"/>
      <p:bldP spid="66" grpId="0"/>
      <p:bldP spid="67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3864A2CC-0B5A-46C1-BB14-D0825EED2392}"/>
              </a:ext>
            </a:extLst>
          </p:cNvPr>
          <p:cNvCxnSpPr>
            <a:cxnSpLocks/>
          </p:cNvCxnSpPr>
          <p:nvPr/>
        </p:nvCxnSpPr>
        <p:spPr>
          <a:xfrm>
            <a:off x="9678357" y="3405539"/>
            <a:ext cx="73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صورة 51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10163952" y="-44111"/>
            <a:ext cx="1801551" cy="1200329"/>
          </a:xfrm>
          <a:prstGeom prst="rect">
            <a:avLst/>
          </a:prstGeom>
        </p:spPr>
      </p:pic>
      <p:sp>
        <p:nvSpPr>
          <p:cNvPr id="65" name="مستطيل 64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184500" y="268274"/>
            <a:ext cx="2087322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تدرب4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3138238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10274" y="709804"/>
            <a:ext cx="1036858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 جـ مثلث فيه :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= 12 سم ، ب جـ = 14 سم ،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جـ = 11سم ، د ، هـ، و  </a:t>
            </a:r>
            <a:r>
              <a:rPr lang="ar-KW" sz="4000" b="1" dirty="0" err="1">
                <a:latin typeface="Hacen Egypt" panose="02000000000000000000" pitchFamily="2" charset="-78"/>
                <a:cs typeface="Hacen Egypt" panose="02000000000000000000" pitchFamily="2" charset="-78"/>
              </a:rPr>
              <a:t>منتصفات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،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جـ ، ب جـ على الترتيب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.</a:t>
            </a:r>
          </a:p>
          <a:p>
            <a:r>
              <a:rPr lang="ar-KW" sz="48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بالبرهان محيط المثلث د و هـ 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9FE8B60-B570-4F17-8291-B6DF5D07543B}"/>
              </a:ext>
            </a:extLst>
          </p:cNvPr>
          <p:cNvSpPr txBox="1"/>
          <p:nvPr/>
        </p:nvSpPr>
        <p:spPr>
          <a:xfrm>
            <a:off x="3020953" y="3737926"/>
            <a:ext cx="88511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50"/>
                </a:solidFill>
              </a:rPr>
              <a:t>د ، هـ ، و منتصفات </a:t>
            </a:r>
            <a:r>
              <a:rPr lang="ar-SA" sz="3600" b="1" dirty="0">
                <a:solidFill>
                  <a:srgbClr val="00B050"/>
                </a:solidFill>
              </a:rPr>
              <a:t>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ب ،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جـ ، ب جـ  على الترتيب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50"/>
                </a:solidFill>
              </a:rPr>
              <a:t>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ب = 12سم  ،  ب جـ = 14 سم  ،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جـ = 11سم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4564003" y="5478919"/>
            <a:ext cx="51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0000FF"/>
                </a:solidFill>
              </a:rPr>
              <a:t>إيجاد محيط المثلث د و هـ</a:t>
            </a:r>
            <a:endParaRPr lang="ar-SA" sz="4000" b="1" dirty="0">
              <a:solidFill>
                <a:srgbClr val="0000FF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134112" y="2081936"/>
            <a:ext cx="4428329" cy="4378952"/>
            <a:chOff x="134112" y="2081936"/>
            <a:chExt cx="4428329" cy="4378952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768548" y="2824241"/>
              <a:ext cx="3702013" cy="2837790"/>
              <a:chOff x="768548" y="2824241"/>
              <a:chExt cx="3702013" cy="2837790"/>
            </a:xfrm>
          </p:grpSpPr>
          <p:sp>
            <p:nvSpPr>
              <p:cNvPr id="2" name="مثلث متساوي الساقين 1"/>
              <p:cNvSpPr/>
              <p:nvPr/>
            </p:nvSpPr>
            <p:spPr>
              <a:xfrm rot="834784">
                <a:off x="768548" y="2824241"/>
                <a:ext cx="3702013" cy="2837790"/>
              </a:xfrm>
              <a:prstGeom prst="triangle">
                <a:avLst>
                  <a:gd name="adj" fmla="val 25919"/>
                </a:avLst>
              </a:prstGeom>
              <a:solidFill>
                <a:srgbClr val="D4FFB5">
                  <a:alpha val="37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7" name="مثلث متساوي الساقين 16"/>
              <p:cNvSpPr/>
              <p:nvPr/>
            </p:nvSpPr>
            <p:spPr>
              <a:xfrm rot="11455092">
                <a:off x="1097333" y="4130493"/>
                <a:ext cx="1881095" cy="1433411"/>
              </a:xfrm>
              <a:prstGeom prst="triangle">
                <a:avLst>
                  <a:gd name="adj" fmla="val 29528"/>
                </a:avLst>
              </a:prstGeom>
              <a:solidFill>
                <a:srgbClr val="BF41A4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1392288" y="2081936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endParaRPr lang="ar-KW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3798641" y="5725644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134112" y="5160845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جـ</a:t>
              </a:r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2989804" y="384399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د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548363" y="344445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هـ</a:t>
              </a:r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53CC38-27ED-383C-FFBA-AB0F361FD625}"/>
                </a:ext>
              </a:extLst>
            </p:cNvPr>
            <p:cNvSpPr/>
            <p:nvPr/>
          </p:nvSpPr>
          <p:spPr>
            <a:xfrm>
              <a:off x="1655980" y="5527939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و</a:t>
              </a:r>
            </a:p>
          </p:txBody>
        </p:sp>
      </p:grpSp>
      <p:cxnSp>
        <p:nvCxnSpPr>
          <p:cNvPr id="8" name="رابط مستقيم 7"/>
          <p:cNvCxnSpPr/>
          <p:nvPr/>
        </p:nvCxnSpPr>
        <p:spPr>
          <a:xfrm flipH="1">
            <a:off x="2622009" y="3537447"/>
            <a:ext cx="163627" cy="30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H="1">
            <a:off x="3366233" y="4832208"/>
            <a:ext cx="163627" cy="30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2816146" y="5565532"/>
            <a:ext cx="201123" cy="425408"/>
            <a:chOff x="2892754" y="5501375"/>
            <a:chExt cx="201123" cy="425408"/>
          </a:xfrm>
        </p:grpSpPr>
        <p:cxnSp>
          <p:nvCxnSpPr>
            <p:cNvPr id="31" name="رابط مستقيم 30"/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 flipH="1">
              <a:off x="2892754" y="5501375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/>
          <p:cNvGrpSpPr/>
          <p:nvPr/>
        </p:nvGrpSpPr>
        <p:grpSpPr>
          <a:xfrm>
            <a:off x="1292115" y="5259166"/>
            <a:ext cx="201123" cy="425408"/>
            <a:chOff x="2892754" y="5501375"/>
            <a:chExt cx="201123" cy="425408"/>
          </a:xfrm>
        </p:grpSpPr>
        <p:cxnSp>
          <p:nvCxnSpPr>
            <p:cNvPr id="35" name="رابط مستقيم 34"/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/>
            <p:cNvCxnSpPr/>
            <p:nvPr/>
          </p:nvCxnSpPr>
          <p:spPr>
            <a:xfrm flipH="1">
              <a:off x="2892754" y="5501375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مجموعة 44"/>
          <p:cNvGrpSpPr/>
          <p:nvPr/>
        </p:nvGrpSpPr>
        <p:grpSpPr>
          <a:xfrm>
            <a:off x="1542744" y="3194005"/>
            <a:ext cx="226471" cy="264429"/>
            <a:chOff x="4885557" y="655227"/>
            <a:chExt cx="333828" cy="276077"/>
          </a:xfrm>
        </p:grpSpPr>
        <p:cxnSp>
          <p:nvCxnSpPr>
            <p:cNvPr id="51" name="رابط مستقيم 50"/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مجموعة 52"/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54" name="رابط مستقيم 53"/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4"/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مجموعة 55"/>
          <p:cNvGrpSpPr/>
          <p:nvPr/>
        </p:nvGrpSpPr>
        <p:grpSpPr>
          <a:xfrm>
            <a:off x="736562" y="4429789"/>
            <a:ext cx="226471" cy="264429"/>
            <a:chOff x="4885557" y="655227"/>
            <a:chExt cx="333828" cy="276077"/>
          </a:xfrm>
        </p:grpSpPr>
        <p:cxnSp>
          <p:nvCxnSpPr>
            <p:cNvPr id="57" name="رابط مستقيم 56"/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مجموعة 57"/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59" name="رابط مستقيم 58"/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FC5396-F4EF-47DE-9441-D30CF12309E9}"/>
              </a:ext>
            </a:extLst>
          </p:cNvPr>
          <p:cNvSpPr txBox="1"/>
          <p:nvPr/>
        </p:nvSpPr>
        <p:spPr>
          <a:xfrm>
            <a:off x="228400" y="152684"/>
            <a:ext cx="177998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8A4D2-1D1F-4489-C163-23DF343D0506}"/>
              </a:ext>
            </a:extLst>
          </p:cNvPr>
          <p:cNvCxnSpPr/>
          <p:nvPr/>
        </p:nvCxnSpPr>
        <p:spPr>
          <a:xfrm flipH="1">
            <a:off x="6674778" y="1310211"/>
            <a:ext cx="5445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1FD58-A022-F7E3-C72A-A47F7B431442}"/>
              </a:ext>
            </a:extLst>
          </p:cNvPr>
          <p:cNvCxnSpPr/>
          <p:nvPr/>
        </p:nvCxnSpPr>
        <p:spPr>
          <a:xfrm flipH="1">
            <a:off x="5823734" y="1289780"/>
            <a:ext cx="5445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C604A5-30AE-B7A4-080B-E36CCE6174F1}"/>
              </a:ext>
            </a:extLst>
          </p:cNvPr>
          <p:cNvCxnSpPr/>
          <p:nvPr/>
        </p:nvCxnSpPr>
        <p:spPr>
          <a:xfrm flipH="1">
            <a:off x="4727939" y="1384098"/>
            <a:ext cx="5445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279626-7D8E-1FB1-1B34-A52B1BB24FE5}"/>
              </a:ext>
            </a:extLst>
          </p:cNvPr>
          <p:cNvCxnSpPr/>
          <p:nvPr/>
        </p:nvCxnSpPr>
        <p:spPr>
          <a:xfrm flipH="1">
            <a:off x="7957335" y="3756663"/>
            <a:ext cx="544531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0094DA-B398-DEF7-B2F0-6953EECD4C48}"/>
              </a:ext>
            </a:extLst>
          </p:cNvPr>
          <p:cNvCxnSpPr/>
          <p:nvPr/>
        </p:nvCxnSpPr>
        <p:spPr>
          <a:xfrm flipH="1">
            <a:off x="7106291" y="3736232"/>
            <a:ext cx="544531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BD5EC-4079-2663-4413-26AE1326D116}"/>
              </a:ext>
            </a:extLst>
          </p:cNvPr>
          <p:cNvCxnSpPr/>
          <p:nvPr/>
        </p:nvCxnSpPr>
        <p:spPr>
          <a:xfrm flipH="1">
            <a:off x="6010496" y="3854778"/>
            <a:ext cx="544531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مستطيل 69">
            <a:extLst>
              <a:ext uri="{FF2B5EF4-FFF2-40B4-BE49-F238E27FC236}">
                <a16:creationId xmlns:a16="http://schemas.microsoft.com/office/drawing/2014/main" id="{6EB91223-A1D3-B44C-EDF5-894124DBF3F8}"/>
              </a:ext>
            </a:extLst>
          </p:cNvPr>
          <p:cNvSpPr/>
          <p:nvPr/>
        </p:nvSpPr>
        <p:spPr>
          <a:xfrm>
            <a:off x="6368265" y="2626928"/>
            <a:ext cx="1299993" cy="685642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sp>
        <p:nvSpPr>
          <p:cNvPr id="47" name="مثلث متساوي الساقين 46"/>
          <p:cNvSpPr/>
          <p:nvPr/>
        </p:nvSpPr>
        <p:spPr>
          <a:xfrm rot="11533160">
            <a:off x="1051398" y="4148817"/>
            <a:ext cx="1903836" cy="1369691"/>
          </a:xfrm>
          <a:prstGeom prst="triangle">
            <a:avLst>
              <a:gd name="adj" fmla="val 261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7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38" grpId="0"/>
      <p:bldP spid="39" grpId="0"/>
      <p:bldP spid="40" grpId="0"/>
      <p:bldP spid="4" grpId="0" animBg="1"/>
      <p:bldP spid="47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AC74940-7C21-9EFF-2AA6-41F80254F46B}"/>
              </a:ext>
            </a:extLst>
          </p:cNvPr>
          <p:cNvGrpSpPr/>
          <p:nvPr/>
        </p:nvGrpSpPr>
        <p:grpSpPr>
          <a:xfrm>
            <a:off x="163185" y="1017688"/>
            <a:ext cx="6373747" cy="5587889"/>
            <a:chOff x="163185" y="1017688"/>
            <a:chExt cx="6373747" cy="5587889"/>
          </a:xfrm>
        </p:grpSpPr>
        <p:grpSp>
          <p:nvGrpSpPr>
            <p:cNvPr id="16" name="مجموعة 10">
              <a:extLst>
                <a:ext uri="{FF2B5EF4-FFF2-40B4-BE49-F238E27FC236}">
                  <a16:creationId xmlns:a16="http://schemas.microsoft.com/office/drawing/2014/main" id="{67AF7A87-D247-E589-9782-5A0743B884AD}"/>
                </a:ext>
              </a:extLst>
            </p:cNvPr>
            <p:cNvGrpSpPr/>
            <p:nvPr/>
          </p:nvGrpSpPr>
          <p:grpSpPr>
            <a:xfrm rot="7478708">
              <a:off x="514440" y="2214791"/>
              <a:ext cx="5587889" cy="3193684"/>
              <a:chOff x="115260" y="2009438"/>
              <a:chExt cx="3958335" cy="2208977"/>
            </a:xfrm>
          </p:grpSpPr>
          <p:sp>
            <p:nvSpPr>
              <p:cNvPr id="17" name="مثلث متساوي الساقين 1">
                <a:extLst>
                  <a:ext uri="{FF2B5EF4-FFF2-40B4-BE49-F238E27FC236}">
                    <a16:creationId xmlns:a16="http://schemas.microsoft.com/office/drawing/2014/main" id="{18E943CE-FC88-A350-B407-31BEDAD2E31E}"/>
                  </a:ext>
                </a:extLst>
              </p:cNvPr>
              <p:cNvSpPr/>
              <p:nvPr/>
            </p:nvSpPr>
            <p:spPr>
              <a:xfrm rot="12519265">
                <a:off x="115260" y="2901000"/>
                <a:ext cx="3927954" cy="1317415"/>
              </a:xfrm>
              <a:prstGeom prst="triangle">
                <a:avLst>
                  <a:gd name="adj" fmla="val 59907"/>
                </a:avLst>
              </a:prstGeom>
              <a:solidFill>
                <a:srgbClr val="E1FF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grpSp>
            <p:nvGrpSpPr>
              <p:cNvPr id="18" name="مجموعة 106">
                <a:extLst>
                  <a:ext uri="{FF2B5EF4-FFF2-40B4-BE49-F238E27FC236}">
                    <a16:creationId xmlns:a16="http://schemas.microsoft.com/office/drawing/2014/main" id="{80BD92B7-38D3-3AB5-2966-14C8E1BD0FD7}"/>
                  </a:ext>
                </a:extLst>
              </p:cNvPr>
              <p:cNvGrpSpPr/>
              <p:nvPr/>
            </p:nvGrpSpPr>
            <p:grpSpPr>
              <a:xfrm>
                <a:off x="661647" y="2009438"/>
                <a:ext cx="3411948" cy="1952758"/>
                <a:chOff x="787340" y="2543715"/>
                <a:chExt cx="3411948" cy="1952758"/>
              </a:xfrm>
            </p:grpSpPr>
            <p:cxnSp>
              <p:nvCxnSpPr>
                <p:cNvPr id="19" name="رابط مستقيم 8">
                  <a:extLst>
                    <a:ext uri="{FF2B5EF4-FFF2-40B4-BE49-F238E27FC236}">
                      <a16:creationId xmlns:a16="http://schemas.microsoft.com/office/drawing/2014/main" id="{3B44ABA1-9BB6-6B6C-55B3-7BED3821B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182" y="2584295"/>
                  <a:ext cx="3380106" cy="18442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رابط مستقيم 100">
                  <a:extLst>
                    <a:ext uri="{FF2B5EF4-FFF2-40B4-BE49-F238E27FC236}">
                      <a16:creationId xmlns:a16="http://schemas.microsoft.com/office/drawing/2014/main" id="{FE0C04EF-9455-136A-C20A-5EA441014F03}"/>
                    </a:ext>
                  </a:extLst>
                </p:cNvPr>
                <p:cNvCxnSpPr/>
                <p:nvPr/>
              </p:nvCxnSpPr>
              <p:spPr>
                <a:xfrm>
                  <a:off x="787340" y="2543715"/>
                  <a:ext cx="774174" cy="1952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رابط مستقيم 101">
                  <a:extLst>
                    <a:ext uri="{FF2B5EF4-FFF2-40B4-BE49-F238E27FC236}">
                      <a16:creationId xmlns:a16="http://schemas.microsoft.com/office/drawing/2014/main" id="{F564B85C-164B-420B-7448-DA36B3AD5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35621" y="4451376"/>
                  <a:ext cx="2638770" cy="190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مثلث متساوي الساقين 2">
              <a:extLst>
                <a:ext uri="{FF2B5EF4-FFF2-40B4-BE49-F238E27FC236}">
                  <a16:creationId xmlns:a16="http://schemas.microsoft.com/office/drawing/2014/main" id="{E78A0BCA-62EE-1657-7DB0-8F1CA44B33FA}"/>
                </a:ext>
              </a:extLst>
            </p:cNvPr>
            <p:cNvSpPr/>
            <p:nvPr/>
          </p:nvSpPr>
          <p:spPr>
            <a:xfrm rot="9150155">
              <a:off x="1799727" y="3291468"/>
              <a:ext cx="2813285" cy="949950"/>
            </a:xfrm>
            <a:prstGeom prst="triangle">
              <a:avLst>
                <a:gd name="adj" fmla="val 5064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23" name="مجموعة 57">
              <a:extLst>
                <a:ext uri="{FF2B5EF4-FFF2-40B4-BE49-F238E27FC236}">
                  <a16:creationId xmlns:a16="http://schemas.microsoft.com/office/drawing/2014/main" id="{F2653FBA-98AC-7042-A833-D9252638F62A}"/>
                </a:ext>
              </a:extLst>
            </p:cNvPr>
            <p:cNvGrpSpPr/>
            <p:nvPr/>
          </p:nvGrpSpPr>
          <p:grpSpPr>
            <a:xfrm>
              <a:off x="2084729" y="3144954"/>
              <a:ext cx="226471" cy="264429"/>
              <a:chOff x="4885557" y="655227"/>
              <a:chExt cx="333828" cy="276077"/>
            </a:xfrm>
          </p:grpSpPr>
          <p:cxnSp>
            <p:nvCxnSpPr>
              <p:cNvPr id="24" name="رابط مستقيم 58">
                <a:extLst>
                  <a:ext uri="{FF2B5EF4-FFF2-40B4-BE49-F238E27FC236}">
                    <a16:creationId xmlns:a16="http://schemas.microsoft.com/office/drawing/2014/main" id="{97C04803-AA23-B81B-C6E8-BCDA358F2E72}"/>
                  </a:ext>
                </a:extLst>
              </p:cNvPr>
              <p:cNvCxnSpPr/>
              <p:nvPr/>
            </p:nvCxnSpPr>
            <p:spPr>
              <a:xfrm>
                <a:off x="4934857" y="703355"/>
                <a:ext cx="217714" cy="1798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مجموعة 59">
                <a:extLst>
                  <a:ext uri="{FF2B5EF4-FFF2-40B4-BE49-F238E27FC236}">
                    <a16:creationId xmlns:a16="http://schemas.microsoft.com/office/drawing/2014/main" id="{61DFBD3E-EC2C-9FE9-6A2E-67ADE63BB23A}"/>
                  </a:ext>
                </a:extLst>
              </p:cNvPr>
              <p:cNvGrpSpPr/>
              <p:nvPr/>
            </p:nvGrpSpPr>
            <p:grpSpPr>
              <a:xfrm>
                <a:off x="4885557" y="655227"/>
                <a:ext cx="333828" cy="276077"/>
                <a:chOff x="5791201" y="653075"/>
                <a:chExt cx="333828" cy="276077"/>
              </a:xfrm>
            </p:grpSpPr>
            <p:cxnSp>
              <p:nvCxnSpPr>
                <p:cNvPr id="26" name="رابط مستقيم 60">
                  <a:extLst>
                    <a:ext uri="{FF2B5EF4-FFF2-40B4-BE49-F238E27FC236}">
                      <a16:creationId xmlns:a16="http://schemas.microsoft.com/office/drawing/2014/main" id="{6730069E-9EDE-29B9-33F2-AD8D2E885A80}"/>
                    </a:ext>
                  </a:extLst>
                </p:cNvPr>
                <p:cNvCxnSpPr/>
                <p:nvPr/>
              </p:nvCxnSpPr>
              <p:spPr>
                <a:xfrm>
                  <a:off x="5791201" y="794048"/>
                  <a:ext cx="217714" cy="135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رابط مستقيم 61">
                  <a:extLst>
                    <a:ext uri="{FF2B5EF4-FFF2-40B4-BE49-F238E27FC236}">
                      <a16:creationId xmlns:a16="http://schemas.microsoft.com/office/drawing/2014/main" id="{4CE19BB3-505E-4A64-7461-7E56C771CA83}"/>
                    </a:ext>
                  </a:extLst>
                </p:cNvPr>
                <p:cNvCxnSpPr/>
                <p:nvPr/>
              </p:nvCxnSpPr>
              <p:spPr>
                <a:xfrm>
                  <a:off x="5907315" y="653075"/>
                  <a:ext cx="217714" cy="135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مجموعة 51">
              <a:extLst>
                <a:ext uri="{FF2B5EF4-FFF2-40B4-BE49-F238E27FC236}">
                  <a16:creationId xmlns:a16="http://schemas.microsoft.com/office/drawing/2014/main" id="{69671D7A-AD87-4BB0-F2C0-15AE65468422}"/>
                </a:ext>
              </a:extLst>
            </p:cNvPr>
            <p:cNvGrpSpPr/>
            <p:nvPr/>
          </p:nvGrpSpPr>
          <p:grpSpPr>
            <a:xfrm>
              <a:off x="1380622" y="4269777"/>
              <a:ext cx="226471" cy="264429"/>
              <a:chOff x="4885557" y="655227"/>
              <a:chExt cx="333828" cy="276077"/>
            </a:xfrm>
          </p:grpSpPr>
          <p:cxnSp>
            <p:nvCxnSpPr>
              <p:cNvPr id="29" name="رابط مستقيم 52">
                <a:extLst>
                  <a:ext uri="{FF2B5EF4-FFF2-40B4-BE49-F238E27FC236}">
                    <a16:creationId xmlns:a16="http://schemas.microsoft.com/office/drawing/2014/main" id="{B79DCE5C-BFE2-5F28-D473-05A0D9026389}"/>
                  </a:ext>
                </a:extLst>
              </p:cNvPr>
              <p:cNvCxnSpPr/>
              <p:nvPr/>
            </p:nvCxnSpPr>
            <p:spPr>
              <a:xfrm>
                <a:off x="4934857" y="703355"/>
                <a:ext cx="217714" cy="1798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مجموعة 53">
                <a:extLst>
                  <a:ext uri="{FF2B5EF4-FFF2-40B4-BE49-F238E27FC236}">
                    <a16:creationId xmlns:a16="http://schemas.microsoft.com/office/drawing/2014/main" id="{CBB11BC3-3528-F9BD-6368-0B33FE00AEC5}"/>
                  </a:ext>
                </a:extLst>
              </p:cNvPr>
              <p:cNvGrpSpPr/>
              <p:nvPr/>
            </p:nvGrpSpPr>
            <p:grpSpPr>
              <a:xfrm>
                <a:off x="4885557" y="655227"/>
                <a:ext cx="333828" cy="276077"/>
                <a:chOff x="5791201" y="653075"/>
                <a:chExt cx="333828" cy="276077"/>
              </a:xfrm>
            </p:grpSpPr>
            <p:cxnSp>
              <p:nvCxnSpPr>
                <p:cNvPr id="31" name="رابط مستقيم 55">
                  <a:extLst>
                    <a:ext uri="{FF2B5EF4-FFF2-40B4-BE49-F238E27FC236}">
                      <a16:creationId xmlns:a16="http://schemas.microsoft.com/office/drawing/2014/main" id="{475735D5-B6E4-88E1-D0F2-FD565629D575}"/>
                    </a:ext>
                  </a:extLst>
                </p:cNvPr>
                <p:cNvCxnSpPr/>
                <p:nvPr/>
              </p:nvCxnSpPr>
              <p:spPr>
                <a:xfrm>
                  <a:off x="5791201" y="794048"/>
                  <a:ext cx="217714" cy="135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رابط مستقيم 56">
                  <a:extLst>
                    <a:ext uri="{FF2B5EF4-FFF2-40B4-BE49-F238E27FC236}">
                      <a16:creationId xmlns:a16="http://schemas.microsoft.com/office/drawing/2014/main" id="{D59DFDA6-80C0-F6EB-4847-E08BB1BE878D}"/>
                    </a:ext>
                  </a:extLst>
                </p:cNvPr>
                <p:cNvCxnSpPr/>
                <p:nvPr/>
              </p:nvCxnSpPr>
              <p:spPr>
                <a:xfrm>
                  <a:off x="5907315" y="653075"/>
                  <a:ext cx="217714" cy="135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رابط مستقيم 43">
              <a:extLst>
                <a:ext uri="{FF2B5EF4-FFF2-40B4-BE49-F238E27FC236}">
                  <a16:creationId xmlns:a16="http://schemas.microsoft.com/office/drawing/2014/main" id="{920182E6-99B3-791C-D146-6AB43C324EC7}"/>
                </a:ext>
              </a:extLst>
            </p:cNvPr>
            <p:cNvCxnSpPr/>
            <p:nvPr/>
          </p:nvCxnSpPr>
          <p:spPr>
            <a:xfrm flipH="1">
              <a:off x="3715307" y="2447023"/>
              <a:ext cx="163627" cy="306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44">
              <a:extLst>
                <a:ext uri="{FF2B5EF4-FFF2-40B4-BE49-F238E27FC236}">
                  <a16:creationId xmlns:a16="http://schemas.microsoft.com/office/drawing/2014/main" id="{74320AC7-CED9-7629-27C3-95AD42D246A0}"/>
                </a:ext>
              </a:extLst>
            </p:cNvPr>
            <p:cNvCxnSpPr/>
            <p:nvPr/>
          </p:nvCxnSpPr>
          <p:spPr>
            <a:xfrm flipH="1">
              <a:off x="4766816" y="2711173"/>
              <a:ext cx="163627" cy="306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مجموعة 45">
              <a:extLst>
                <a:ext uri="{FF2B5EF4-FFF2-40B4-BE49-F238E27FC236}">
                  <a16:creationId xmlns:a16="http://schemas.microsoft.com/office/drawing/2014/main" id="{1447878E-55E7-DEEE-20B6-BD7823E4B2A3}"/>
                </a:ext>
              </a:extLst>
            </p:cNvPr>
            <p:cNvGrpSpPr/>
            <p:nvPr/>
          </p:nvGrpSpPr>
          <p:grpSpPr>
            <a:xfrm rot="20070376">
              <a:off x="4113820" y="3610901"/>
              <a:ext cx="220373" cy="386908"/>
              <a:chOff x="2873504" y="5539875"/>
              <a:chExt cx="220373" cy="386908"/>
            </a:xfrm>
          </p:grpSpPr>
          <p:cxnSp>
            <p:nvCxnSpPr>
              <p:cNvPr id="36" name="رابط مستقيم 46">
                <a:extLst>
                  <a:ext uri="{FF2B5EF4-FFF2-40B4-BE49-F238E27FC236}">
                    <a16:creationId xmlns:a16="http://schemas.microsoft.com/office/drawing/2014/main" id="{C0C7B7AA-84D2-BCD9-0BBE-062790ECC5F3}"/>
                  </a:ext>
                </a:extLst>
              </p:cNvPr>
              <p:cNvCxnSpPr/>
              <p:nvPr/>
            </p:nvCxnSpPr>
            <p:spPr>
              <a:xfrm flipH="1">
                <a:off x="2930250" y="5620417"/>
                <a:ext cx="163627" cy="30636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47">
                <a:extLst>
                  <a:ext uri="{FF2B5EF4-FFF2-40B4-BE49-F238E27FC236}">
                    <a16:creationId xmlns:a16="http://schemas.microsoft.com/office/drawing/2014/main" id="{5045C0D0-0766-0326-F74C-9347325DD71A}"/>
                  </a:ext>
                </a:extLst>
              </p:cNvPr>
              <p:cNvCxnSpPr/>
              <p:nvPr/>
            </p:nvCxnSpPr>
            <p:spPr>
              <a:xfrm flipH="1">
                <a:off x="2873504" y="5539875"/>
                <a:ext cx="163627" cy="30636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مجموعة 48">
              <a:extLst>
                <a:ext uri="{FF2B5EF4-FFF2-40B4-BE49-F238E27FC236}">
                  <a16:creationId xmlns:a16="http://schemas.microsoft.com/office/drawing/2014/main" id="{003992B5-8183-5AC4-B6CB-28172960AA88}"/>
                </a:ext>
              </a:extLst>
            </p:cNvPr>
            <p:cNvGrpSpPr/>
            <p:nvPr/>
          </p:nvGrpSpPr>
          <p:grpSpPr>
            <a:xfrm rot="20234658">
              <a:off x="2085011" y="4596797"/>
              <a:ext cx="228613" cy="384752"/>
              <a:chOff x="2865264" y="5542031"/>
              <a:chExt cx="228613" cy="384752"/>
            </a:xfrm>
          </p:grpSpPr>
          <p:cxnSp>
            <p:nvCxnSpPr>
              <p:cNvPr id="39" name="رابط مستقيم 49">
                <a:extLst>
                  <a:ext uri="{FF2B5EF4-FFF2-40B4-BE49-F238E27FC236}">
                    <a16:creationId xmlns:a16="http://schemas.microsoft.com/office/drawing/2014/main" id="{FA738348-67A0-CEFE-45E5-CDB21D68F578}"/>
                  </a:ext>
                </a:extLst>
              </p:cNvPr>
              <p:cNvCxnSpPr/>
              <p:nvPr/>
            </p:nvCxnSpPr>
            <p:spPr>
              <a:xfrm flipH="1">
                <a:off x="2930250" y="5620417"/>
                <a:ext cx="163627" cy="30636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50">
                <a:extLst>
                  <a:ext uri="{FF2B5EF4-FFF2-40B4-BE49-F238E27FC236}">
                    <a16:creationId xmlns:a16="http://schemas.microsoft.com/office/drawing/2014/main" id="{B4E2F60F-13E0-A21D-FC7B-0AF49EFF1C05}"/>
                  </a:ext>
                </a:extLst>
              </p:cNvPr>
              <p:cNvCxnSpPr/>
              <p:nvPr/>
            </p:nvCxnSpPr>
            <p:spPr>
              <a:xfrm flipH="1">
                <a:off x="2865264" y="5542031"/>
                <a:ext cx="163627" cy="30636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مستطيل 18">
              <a:extLst>
                <a:ext uri="{FF2B5EF4-FFF2-40B4-BE49-F238E27FC236}">
                  <a16:creationId xmlns:a16="http://schemas.microsoft.com/office/drawing/2014/main" id="{04F5EF2F-B83F-A433-2400-7F5A56122B32}"/>
                </a:ext>
              </a:extLst>
            </p:cNvPr>
            <p:cNvSpPr/>
            <p:nvPr/>
          </p:nvSpPr>
          <p:spPr>
            <a:xfrm>
              <a:off x="2459265" y="172342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endParaRPr lang="ar-KW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مستطيل 20">
              <a:extLst>
                <a:ext uri="{FF2B5EF4-FFF2-40B4-BE49-F238E27FC236}">
                  <a16:creationId xmlns:a16="http://schemas.microsoft.com/office/drawing/2014/main" id="{F4CB56F8-4B8A-414A-1A6B-527A08965D66}"/>
                </a:ext>
              </a:extLst>
            </p:cNvPr>
            <p:cNvSpPr/>
            <p:nvPr/>
          </p:nvSpPr>
          <p:spPr>
            <a:xfrm>
              <a:off x="163185" y="495044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46" name="مستطيل 21">
              <a:extLst>
                <a:ext uri="{FF2B5EF4-FFF2-40B4-BE49-F238E27FC236}">
                  <a16:creationId xmlns:a16="http://schemas.microsoft.com/office/drawing/2014/main" id="{D4E870BD-DC14-B066-F9EE-D33DB39C4335}"/>
                </a:ext>
              </a:extLst>
            </p:cNvPr>
            <p:cNvSpPr/>
            <p:nvPr/>
          </p:nvSpPr>
          <p:spPr>
            <a:xfrm>
              <a:off x="5773132" y="2496734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جـ</a:t>
              </a:r>
            </a:p>
          </p:txBody>
        </p:sp>
        <p:sp>
          <p:nvSpPr>
            <p:cNvPr id="47" name="مستطيل 22">
              <a:extLst>
                <a:ext uri="{FF2B5EF4-FFF2-40B4-BE49-F238E27FC236}">
                  <a16:creationId xmlns:a16="http://schemas.microsoft.com/office/drawing/2014/main" id="{9EFBE27F-8953-B5DD-0E7F-AD12D5DFB422}"/>
                </a:ext>
              </a:extLst>
            </p:cNvPr>
            <p:cNvSpPr/>
            <p:nvPr/>
          </p:nvSpPr>
          <p:spPr>
            <a:xfrm>
              <a:off x="1018667" y="3375705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د</a:t>
              </a:r>
            </a:p>
          </p:txBody>
        </p:sp>
        <p:sp>
          <p:nvSpPr>
            <p:cNvPr id="48" name="مستطيل 23">
              <a:extLst>
                <a:ext uri="{FF2B5EF4-FFF2-40B4-BE49-F238E27FC236}">
                  <a16:creationId xmlns:a16="http://schemas.microsoft.com/office/drawing/2014/main" id="{2359F2ED-F073-1D8C-4580-21264FC14A9E}"/>
                </a:ext>
              </a:extLst>
            </p:cNvPr>
            <p:cNvSpPr/>
            <p:nvPr/>
          </p:nvSpPr>
          <p:spPr>
            <a:xfrm>
              <a:off x="4203783" y="191400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هـ</a:t>
              </a:r>
            </a:p>
          </p:txBody>
        </p:sp>
        <p:sp>
          <p:nvSpPr>
            <p:cNvPr id="49" name="مستطيل 24">
              <a:extLst>
                <a:ext uri="{FF2B5EF4-FFF2-40B4-BE49-F238E27FC236}">
                  <a16:creationId xmlns:a16="http://schemas.microsoft.com/office/drawing/2014/main" id="{AF6CAE54-11E4-0E87-B47E-63947A0B8EEA}"/>
                </a:ext>
              </a:extLst>
            </p:cNvPr>
            <p:cNvSpPr/>
            <p:nvPr/>
          </p:nvSpPr>
          <p:spPr>
            <a:xfrm>
              <a:off x="3062300" y="4058354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و</a:t>
              </a:r>
            </a:p>
          </p:txBody>
        </p:sp>
      </p:grpSp>
      <p:grpSp>
        <p:nvGrpSpPr>
          <p:cNvPr id="91" name="مجموعة 5">
            <a:extLst>
              <a:ext uri="{FF2B5EF4-FFF2-40B4-BE49-F238E27FC236}">
                <a16:creationId xmlns:a16="http://schemas.microsoft.com/office/drawing/2014/main" id="{A5557BF8-535D-68E0-9BB7-8E429D74CA80}"/>
              </a:ext>
            </a:extLst>
          </p:cNvPr>
          <p:cNvGrpSpPr/>
          <p:nvPr/>
        </p:nvGrpSpPr>
        <p:grpSpPr>
          <a:xfrm>
            <a:off x="7359845" y="1237109"/>
            <a:ext cx="4428329" cy="4378952"/>
            <a:chOff x="134112" y="2081936"/>
            <a:chExt cx="4428329" cy="4378952"/>
          </a:xfrm>
        </p:grpSpPr>
        <p:grpSp>
          <p:nvGrpSpPr>
            <p:cNvPr id="92" name="مجموعة 4">
              <a:extLst>
                <a:ext uri="{FF2B5EF4-FFF2-40B4-BE49-F238E27FC236}">
                  <a16:creationId xmlns:a16="http://schemas.microsoft.com/office/drawing/2014/main" id="{5C63AEA8-EA34-8F84-5ABD-F00C5F66B4DC}"/>
                </a:ext>
              </a:extLst>
            </p:cNvPr>
            <p:cNvGrpSpPr/>
            <p:nvPr/>
          </p:nvGrpSpPr>
          <p:grpSpPr>
            <a:xfrm>
              <a:off x="768548" y="2824241"/>
              <a:ext cx="3702013" cy="2837790"/>
              <a:chOff x="768548" y="2824241"/>
              <a:chExt cx="3702013" cy="2837790"/>
            </a:xfrm>
          </p:grpSpPr>
          <p:sp>
            <p:nvSpPr>
              <p:cNvPr id="99" name="مثلث متساوي الساقين 1">
                <a:extLst>
                  <a:ext uri="{FF2B5EF4-FFF2-40B4-BE49-F238E27FC236}">
                    <a16:creationId xmlns:a16="http://schemas.microsoft.com/office/drawing/2014/main" id="{42E3E1D0-0216-FF84-9820-FA08A6F79265}"/>
                  </a:ext>
                </a:extLst>
              </p:cNvPr>
              <p:cNvSpPr/>
              <p:nvPr/>
            </p:nvSpPr>
            <p:spPr>
              <a:xfrm rot="834784">
                <a:off x="768548" y="2824241"/>
                <a:ext cx="3702013" cy="2837790"/>
              </a:xfrm>
              <a:prstGeom prst="triangle">
                <a:avLst>
                  <a:gd name="adj" fmla="val 25919"/>
                </a:avLst>
              </a:prstGeom>
              <a:solidFill>
                <a:srgbClr val="D4FFB5">
                  <a:alpha val="37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0" name="مثلث متساوي الساقين 16">
                <a:extLst>
                  <a:ext uri="{FF2B5EF4-FFF2-40B4-BE49-F238E27FC236}">
                    <a16:creationId xmlns:a16="http://schemas.microsoft.com/office/drawing/2014/main" id="{0B43D8E0-A37E-404A-C308-6736F1DFFFAD}"/>
                  </a:ext>
                </a:extLst>
              </p:cNvPr>
              <p:cNvSpPr/>
              <p:nvPr/>
            </p:nvSpPr>
            <p:spPr>
              <a:xfrm rot="11455092">
                <a:off x="1097333" y="4130493"/>
                <a:ext cx="1881095" cy="1433411"/>
              </a:xfrm>
              <a:prstGeom prst="triangle">
                <a:avLst>
                  <a:gd name="adj" fmla="val 29528"/>
                </a:avLst>
              </a:prstGeom>
              <a:solidFill>
                <a:srgbClr val="BF41A4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93" name="مستطيل 18">
              <a:extLst>
                <a:ext uri="{FF2B5EF4-FFF2-40B4-BE49-F238E27FC236}">
                  <a16:creationId xmlns:a16="http://schemas.microsoft.com/office/drawing/2014/main" id="{BCEE0FA8-F323-96CC-491E-CAB1726CD443}"/>
                </a:ext>
              </a:extLst>
            </p:cNvPr>
            <p:cNvSpPr/>
            <p:nvPr/>
          </p:nvSpPr>
          <p:spPr>
            <a:xfrm>
              <a:off x="1392288" y="2081936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endParaRPr lang="ar-KW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مستطيل 20">
              <a:extLst>
                <a:ext uri="{FF2B5EF4-FFF2-40B4-BE49-F238E27FC236}">
                  <a16:creationId xmlns:a16="http://schemas.microsoft.com/office/drawing/2014/main" id="{BF109728-D6FF-C1EA-DB1B-EF6F7751C868}"/>
                </a:ext>
              </a:extLst>
            </p:cNvPr>
            <p:cNvSpPr/>
            <p:nvPr/>
          </p:nvSpPr>
          <p:spPr>
            <a:xfrm>
              <a:off x="3798641" y="5725644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95" name="مستطيل 21">
              <a:extLst>
                <a:ext uri="{FF2B5EF4-FFF2-40B4-BE49-F238E27FC236}">
                  <a16:creationId xmlns:a16="http://schemas.microsoft.com/office/drawing/2014/main" id="{92E57260-9456-3201-7612-CBF6B51F4996}"/>
                </a:ext>
              </a:extLst>
            </p:cNvPr>
            <p:cNvSpPr/>
            <p:nvPr/>
          </p:nvSpPr>
          <p:spPr>
            <a:xfrm>
              <a:off x="134112" y="5160845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جـ</a:t>
              </a:r>
            </a:p>
          </p:txBody>
        </p:sp>
        <p:sp>
          <p:nvSpPr>
            <p:cNvPr id="96" name="مستطيل 22">
              <a:extLst>
                <a:ext uri="{FF2B5EF4-FFF2-40B4-BE49-F238E27FC236}">
                  <a16:creationId xmlns:a16="http://schemas.microsoft.com/office/drawing/2014/main" id="{99E2E738-747F-662B-3BF4-181D83F49F0D}"/>
                </a:ext>
              </a:extLst>
            </p:cNvPr>
            <p:cNvSpPr/>
            <p:nvPr/>
          </p:nvSpPr>
          <p:spPr>
            <a:xfrm>
              <a:off x="2989804" y="384399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د</a:t>
              </a:r>
            </a:p>
          </p:txBody>
        </p:sp>
        <p:sp>
          <p:nvSpPr>
            <p:cNvPr id="97" name="مستطيل 23">
              <a:extLst>
                <a:ext uri="{FF2B5EF4-FFF2-40B4-BE49-F238E27FC236}">
                  <a16:creationId xmlns:a16="http://schemas.microsoft.com/office/drawing/2014/main" id="{22FCBDDF-43CA-2345-08C4-44ECC7313DD3}"/>
                </a:ext>
              </a:extLst>
            </p:cNvPr>
            <p:cNvSpPr/>
            <p:nvPr/>
          </p:nvSpPr>
          <p:spPr>
            <a:xfrm>
              <a:off x="548363" y="3444451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هـ</a:t>
              </a:r>
            </a:p>
          </p:txBody>
        </p:sp>
        <p:sp>
          <p:nvSpPr>
            <p:cNvPr id="98" name="مستطيل 24">
              <a:extLst>
                <a:ext uri="{FF2B5EF4-FFF2-40B4-BE49-F238E27FC236}">
                  <a16:creationId xmlns:a16="http://schemas.microsoft.com/office/drawing/2014/main" id="{57EBF2DA-3CA0-068B-94BF-5043FC4CFF78}"/>
                </a:ext>
              </a:extLst>
            </p:cNvPr>
            <p:cNvSpPr/>
            <p:nvPr/>
          </p:nvSpPr>
          <p:spPr>
            <a:xfrm>
              <a:off x="1655980" y="5527939"/>
              <a:ext cx="763800" cy="735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chemeClr val="tx1"/>
                  </a:solidFill>
                </a:rPr>
                <a:t>و</a:t>
              </a:r>
            </a:p>
          </p:txBody>
        </p:sp>
      </p:grpSp>
      <p:cxnSp>
        <p:nvCxnSpPr>
          <p:cNvPr id="101" name="رابط مستقيم 7">
            <a:extLst>
              <a:ext uri="{FF2B5EF4-FFF2-40B4-BE49-F238E27FC236}">
                <a16:creationId xmlns:a16="http://schemas.microsoft.com/office/drawing/2014/main" id="{ECF7BA92-60D6-BEA3-3099-06CFCDFBBEE7}"/>
              </a:ext>
            </a:extLst>
          </p:cNvPr>
          <p:cNvCxnSpPr/>
          <p:nvPr/>
        </p:nvCxnSpPr>
        <p:spPr>
          <a:xfrm flipH="1">
            <a:off x="9847742" y="2692620"/>
            <a:ext cx="163627" cy="30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29">
            <a:extLst>
              <a:ext uri="{FF2B5EF4-FFF2-40B4-BE49-F238E27FC236}">
                <a16:creationId xmlns:a16="http://schemas.microsoft.com/office/drawing/2014/main" id="{487415BF-00B7-3700-CF5B-561B7B9372BB}"/>
              </a:ext>
            </a:extLst>
          </p:cNvPr>
          <p:cNvCxnSpPr/>
          <p:nvPr/>
        </p:nvCxnSpPr>
        <p:spPr>
          <a:xfrm flipH="1">
            <a:off x="10591966" y="3987381"/>
            <a:ext cx="163627" cy="30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مجموعة 9">
            <a:extLst>
              <a:ext uri="{FF2B5EF4-FFF2-40B4-BE49-F238E27FC236}">
                <a16:creationId xmlns:a16="http://schemas.microsoft.com/office/drawing/2014/main" id="{2C5CB58C-8F18-A66B-F1F6-66B4BC3A13AA}"/>
              </a:ext>
            </a:extLst>
          </p:cNvPr>
          <p:cNvGrpSpPr/>
          <p:nvPr/>
        </p:nvGrpSpPr>
        <p:grpSpPr>
          <a:xfrm>
            <a:off x="10041879" y="4720705"/>
            <a:ext cx="201123" cy="425408"/>
            <a:chOff x="2892754" y="5501375"/>
            <a:chExt cx="201123" cy="425408"/>
          </a:xfrm>
        </p:grpSpPr>
        <p:cxnSp>
          <p:nvCxnSpPr>
            <p:cNvPr id="104" name="رابط مستقيم 30">
              <a:extLst>
                <a:ext uri="{FF2B5EF4-FFF2-40B4-BE49-F238E27FC236}">
                  <a16:creationId xmlns:a16="http://schemas.microsoft.com/office/drawing/2014/main" id="{9BAAD10F-23DC-11C0-3EFE-942F1859092C}"/>
                </a:ext>
              </a:extLst>
            </p:cNvPr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31">
              <a:extLst>
                <a:ext uri="{FF2B5EF4-FFF2-40B4-BE49-F238E27FC236}">
                  <a16:creationId xmlns:a16="http://schemas.microsoft.com/office/drawing/2014/main" id="{0620080A-D75A-8BA9-0526-D6D17DD717C4}"/>
                </a:ext>
              </a:extLst>
            </p:cNvPr>
            <p:cNvCxnSpPr/>
            <p:nvPr/>
          </p:nvCxnSpPr>
          <p:spPr>
            <a:xfrm flipH="1">
              <a:off x="2892754" y="5501375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مجموعة 33">
            <a:extLst>
              <a:ext uri="{FF2B5EF4-FFF2-40B4-BE49-F238E27FC236}">
                <a16:creationId xmlns:a16="http://schemas.microsoft.com/office/drawing/2014/main" id="{89E1F0BC-D918-D22B-D7B1-58C2239C3C8C}"/>
              </a:ext>
            </a:extLst>
          </p:cNvPr>
          <p:cNvGrpSpPr/>
          <p:nvPr/>
        </p:nvGrpSpPr>
        <p:grpSpPr>
          <a:xfrm>
            <a:off x="8517848" y="4414339"/>
            <a:ext cx="201123" cy="425408"/>
            <a:chOff x="2892754" y="5501375"/>
            <a:chExt cx="201123" cy="425408"/>
          </a:xfrm>
        </p:grpSpPr>
        <p:cxnSp>
          <p:nvCxnSpPr>
            <p:cNvPr id="107" name="رابط مستقيم 34">
              <a:extLst>
                <a:ext uri="{FF2B5EF4-FFF2-40B4-BE49-F238E27FC236}">
                  <a16:creationId xmlns:a16="http://schemas.microsoft.com/office/drawing/2014/main" id="{7C689985-DE42-EFCC-A249-37AE0C95C5DB}"/>
                </a:ext>
              </a:extLst>
            </p:cNvPr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35">
              <a:extLst>
                <a:ext uri="{FF2B5EF4-FFF2-40B4-BE49-F238E27FC236}">
                  <a16:creationId xmlns:a16="http://schemas.microsoft.com/office/drawing/2014/main" id="{7E08A3A9-EA91-0FF6-3C53-2C835273C3F0}"/>
                </a:ext>
              </a:extLst>
            </p:cNvPr>
            <p:cNvCxnSpPr/>
            <p:nvPr/>
          </p:nvCxnSpPr>
          <p:spPr>
            <a:xfrm flipH="1">
              <a:off x="2892754" y="5501375"/>
              <a:ext cx="163627" cy="30636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مجموعة 44">
            <a:extLst>
              <a:ext uri="{FF2B5EF4-FFF2-40B4-BE49-F238E27FC236}">
                <a16:creationId xmlns:a16="http://schemas.microsoft.com/office/drawing/2014/main" id="{38CBFE42-F404-BCF5-D08A-889E6F9C0368}"/>
              </a:ext>
            </a:extLst>
          </p:cNvPr>
          <p:cNvGrpSpPr/>
          <p:nvPr/>
        </p:nvGrpSpPr>
        <p:grpSpPr>
          <a:xfrm>
            <a:off x="8768477" y="2349178"/>
            <a:ext cx="226471" cy="264429"/>
            <a:chOff x="4885557" y="655227"/>
            <a:chExt cx="333828" cy="276077"/>
          </a:xfrm>
        </p:grpSpPr>
        <p:cxnSp>
          <p:nvCxnSpPr>
            <p:cNvPr id="110" name="رابط مستقيم 50">
              <a:extLst>
                <a:ext uri="{FF2B5EF4-FFF2-40B4-BE49-F238E27FC236}">
                  <a16:creationId xmlns:a16="http://schemas.microsoft.com/office/drawing/2014/main" id="{133F8FE5-E7B6-3BEE-70CC-BE7BE0B1A347}"/>
                </a:ext>
              </a:extLst>
            </p:cNvPr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مجموعة 52">
              <a:extLst>
                <a:ext uri="{FF2B5EF4-FFF2-40B4-BE49-F238E27FC236}">
                  <a16:creationId xmlns:a16="http://schemas.microsoft.com/office/drawing/2014/main" id="{8BA17B98-9605-71B6-9E97-525BB6CFD42E}"/>
                </a:ext>
              </a:extLst>
            </p:cNvPr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112" name="رابط مستقيم 53">
                <a:extLst>
                  <a:ext uri="{FF2B5EF4-FFF2-40B4-BE49-F238E27FC236}">
                    <a16:creationId xmlns:a16="http://schemas.microsoft.com/office/drawing/2014/main" id="{EF546EC2-E35C-5062-5BED-5261D57C2D97}"/>
                  </a:ext>
                </a:extLst>
              </p:cNvPr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رابط مستقيم 54">
                <a:extLst>
                  <a:ext uri="{FF2B5EF4-FFF2-40B4-BE49-F238E27FC236}">
                    <a16:creationId xmlns:a16="http://schemas.microsoft.com/office/drawing/2014/main" id="{0A228EDC-E5AA-305F-E79D-B7295F5BEA7F}"/>
                  </a:ext>
                </a:extLst>
              </p:cNvPr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مجموعة 55">
            <a:extLst>
              <a:ext uri="{FF2B5EF4-FFF2-40B4-BE49-F238E27FC236}">
                <a16:creationId xmlns:a16="http://schemas.microsoft.com/office/drawing/2014/main" id="{CCBD5596-8F8C-DF50-19D1-39F799E16519}"/>
              </a:ext>
            </a:extLst>
          </p:cNvPr>
          <p:cNvGrpSpPr/>
          <p:nvPr/>
        </p:nvGrpSpPr>
        <p:grpSpPr>
          <a:xfrm>
            <a:off x="7962295" y="3584962"/>
            <a:ext cx="226471" cy="264429"/>
            <a:chOff x="4885557" y="655227"/>
            <a:chExt cx="333828" cy="276077"/>
          </a:xfrm>
        </p:grpSpPr>
        <p:cxnSp>
          <p:nvCxnSpPr>
            <p:cNvPr id="115" name="رابط مستقيم 56">
              <a:extLst>
                <a:ext uri="{FF2B5EF4-FFF2-40B4-BE49-F238E27FC236}">
                  <a16:creationId xmlns:a16="http://schemas.microsoft.com/office/drawing/2014/main" id="{F2C3DCAF-2F68-36B7-7EF5-3CF633234048}"/>
                </a:ext>
              </a:extLst>
            </p:cNvPr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مجموعة 57">
              <a:extLst>
                <a:ext uri="{FF2B5EF4-FFF2-40B4-BE49-F238E27FC236}">
                  <a16:creationId xmlns:a16="http://schemas.microsoft.com/office/drawing/2014/main" id="{94AADD3A-4FBD-F8E3-87F6-E4C572BBA3F4}"/>
                </a:ext>
              </a:extLst>
            </p:cNvPr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117" name="رابط مستقيم 58">
                <a:extLst>
                  <a:ext uri="{FF2B5EF4-FFF2-40B4-BE49-F238E27FC236}">
                    <a16:creationId xmlns:a16="http://schemas.microsoft.com/office/drawing/2014/main" id="{38F8FC19-ED80-EA6B-7D8D-903FCD517520}"/>
                  </a:ext>
                </a:extLst>
              </p:cNvPr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59">
                <a:extLst>
                  <a:ext uri="{FF2B5EF4-FFF2-40B4-BE49-F238E27FC236}">
                    <a16:creationId xmlns:a16="http://schemas.microsoft.com/office/drawing/2014/main" id="{A7034A12-6FB2-5874-06F3-15FBD564FCD5}"/>
                  </a:ext>
                </a:extLst>
              </p:cNvPr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مثلث متساوي الساقين 46">
            <a:extLst>
              <a:ext uri="{FF2B5EF4-FFF2-40B4-BE49-F238E27FC236}">
                <a16:creationId xmlns:a16="http://schemas.microsoft.com/office/drawing/2014/main" id="{9E7A8B64-8CB9-6BC1-AA53-F84D0285028C}"/>
              </a:ext>
            </a:extLst>
          </p:cNvPr>
          <p:cNvSpPr/>
          <p:nvPr/>
        </p:nvSpPr>
        <p:spPr>
          <a:xfrm rot="11533160">
            <a:off x="8277131" y="3303990"/>
            <a:ext cx="1903836" cy="1369691"/>
          </a:xfrm>
          <a:prstGeom prst="triangle">
            <a:avLst>
              <a:gd name="adj" fmla="val 261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5C8020D-C27C-F0D0-3AC4-CB4BCD658BA6}"/>
              </a:ext>
            </a:extLst>
          </p:cNvPr>
          <p:cNvSpPr txBox="1"/>
          <p:nvPr/>
        </p:nvSpPr>
        <p:spPr>
          <a:xfrm>
            <a:off x="7563667" y="278296"/>
            <a:ext cx="3299791" cy="769441"/>
          </a:xfrm>
          <a:prstGeom prst="rect">
            <a:avLst/>
          </a:prstGeom>
          <a:solidFill>
            <a:srgbClr val="FFF7E1"/>
          </a:solidFill>
        </p:spPr>
        <p:txBody>
          <a:bodyPr wrap="square" rtlCol="1">
            <a:spAutoFit/>
          </a:bodyPr>
          <a:lstStyle/>
          <a:p>
            <a:r>
              <a:rPr lang="ar-KW" sz="4400" dirty="0">
                <a:solidFill>
                  <a:srgbClr val="FF0000"/>
                </a:solidFill>
                <a:latin typeface="Hacen Typographer Bold" panose="02000000000000000000" pitchFamily="2" charset="-78"/>
                <a:cs typeface="Hacen Typographer Bold" panose="02000000000000000000" pitchFamily="2" charset="-78"/>
              </a:rPr>
              <a:t>خطاء مطبعي</a:t>
            </a:r>
            <a:endParaRPr lang="ar-EG" sz="4400" dirty="0">
              <a:solidFill>
                <a:srgbClr val="FF0000"/>
              </a:solidFill>
              <a:latin typeface="Hacen Typographer Bold" panose="02000000000000000000" pitchFamily="2" charset="-78"/>
              <a:cs typeface="Hacen Typographer Bold" panose="02000000000000000000" pitchFamily="2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CE5B5C7-1438-B32B-68A3-B53E298E6553}"/>
              </a:ext>
            </a:extLst>
          </p:cNvPr>
          <p:cNvSpPr txBox="1"/>
          <p:nvPr/>
        </p:nvSpPr>
        <p:spPr>
          <a:xfrm>
            <a:off x="1494186" y="390940"/>
            <a:ext cx="3299791" cy="769441"/>
          </a:xfrm>
          <a:prstGeom prst="rect">
            <a:avLst/>
          </a:prstGeom>
          <a:solidFill>
            <a:srgbClr val="FFF7E1"/>
          </a:solidFill>
        </p:spPr>
        <p:txBody>
          <a:bodyPr wrap="square" rtlCol="1">
            <a:spAutoFit/>
          </a:bodyPr>
          <a:lstStyle/>
          <a:p>
            <a:r>
              <a:rPr lang="ar-KW" sz="4400" dirty="0">
                <a:solidFill>
                  <a:srgbClr val="FF0000"/>
                </a:solidFill>
                <a:latin typeface="Hacen Typographer Bold" panose="02000000000000000000" pitchFamily="2" charset="-78"/>
                <a:cs typeface="Hacen Typographer Bold" panose="02000000000000000000" pitchFamily="2" charset="-78"/>
              </a:rPr>
              <a:t>الرسم الصحيح</a:t>
            </a:r>
            <a:endParaRPr lang="ar-EG" sz="4400" dirty="0">
              <a:solidFill>
                <a:srgbClr val="FF0000"/>
              </a:solidFill>
              <a:latin typeface="Hacen Typographer Bold" panose="02000000000000000000" pitchFamily="2" charset="-78"/>
              <a:cs typeface="Hacen Typographer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37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20327" y="232666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 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BA83DE6-9353-4296-95CA-311E51848973}"/>
              </a:ext>
            </a:extLst>
          </p:cNvPr>
          <p:cNvSpPr txBox="1"/>
          <p:nvPr/>
        </p:nvSpPr>
        <p:spPr>
          <a:xfrm>
            <a:off x="2622009" y="1107964"/>
            <a:ext cx="91102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ea typeface="SimSun" pitchFamily="2" charset="-122"/>
                <a:cs typeface="Hacen Egypt" panose="02000000000000000000" pitchFamily="2" charset="-78"/>
              </a:rPr>
              <a:t>∵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هـ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منتصف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جـ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، 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د 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 ، و منتصف جـ 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A1F82C4C-E522-4BF2-B362-50B023C19050}"/>
              </a:ext>
            </a:extLst>
          </p:cNvPr>
          <p:cNvGrpSpPr/>
          <p:nvPr/>
        </p:nvGrpSpPr>
        <p:grpSpPr>
          <a:xfrm>
            <a:off x="4304639" y="1849371"/>
            <a:ext cx="7227384" cy="1145285"/>
            <a:chOff x="885373" y="3543257"/>
            <a:chExt cx="4756867" cy="1145285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DE718D2-3EA8-43B2-BF07-8A07A18D254B}"/>
                </a:ext>
              </a:extLst>
            </p:cNvPr>
            <p:cNvSpPr txBox="1"/>
            <p:nvPr/>
          </p:nvSpPr>
          <p:spPr>
            <a:xfrm>
              <a:off x="885373" y="3720033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هـ د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=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ــــــ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جـ ب 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،</a:t>
              </a:r>
              <a:endParaRPr lang="ar-KW" sz="32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268B8589-26E0-4DAC-9879-ED565AE9B958}"/>
                </a:ext>
              </a:extLst>
            </p:cNvPr>
            <p:cNvGrpSpPr/>
            <p:nvPr/>
          </p:nvGrpSpPr>
          <p:grpSpPr>
            <a:xfrm>
              <a:off x="4187549" y="3543257"/>
              <a:ext cx="910097" cy="1145285"/>
              <a:chOff x="4676308" y="3600641"/>
              <a:chExt cx="910097" cy="1145285"/>
            </a:xfrm>
          </p:grpSpPr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D833AE22-0078-468E-864F-09AE8219EDED}"/>
                  </a:ext>
                </a:extLst>
              </p:cNvPr>
              <p:cNvSpPr txBox="1"/>
              <p:nvPr/>
            </p:nvSpPr>
            <p:spPr>
              <a:xfrm>
                <a:off x="4840786" y="3600641"/>
                <a:ext cx="7456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541FBA49-244D-45AE-9CAE-6BB54B3C8BC9}"/>
                  </a:ext>
                </a:extLst>
              </p:cNvPr>
              <p:cNvSpPr txBox="1"/>
              <p:nvPr/>
            </p:nvSpPr>
            <p:spPr>
              <a:xfrm>
                <a:off x="4676308" y="4099595"/>
                <a:ext cx="89344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801687" y="2036409"/>
            <a:ext cx="7431016" cy="584775"/>
            <a:chOff x="3141241" y="4877444"/>
            <a:chExt cx="3848100" cy="584775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141241" y="4877444"/>
              <a:ext cx="3848100" cy="584775"/>
              <a:chOff x="3263003" y="5001816"/>
              <a:chExt cx="3848100" cy="584775"/>
            </a:xfrm>
          </p:grpSpPr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63003" y="5001816"/>
                <a:ext cx="38481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هـ د ⁄⁄    ب جـ</a:t>
                </a:r>
              </a:p>
            </p:txBody>
          </p:sp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4836" y="5053186"/>
                <a:ext cx="24991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رابط مستقيم 101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7038" y="4912411"/>
              <a:ext cx="2360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106358" y="2840434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</a:rPr>
              <a:t>ب جـ = 14 سم    ∴  د هـ = 7سم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143748" y="3610903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 ب = 12 سم    ∴  هـ و = 6 سم 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091543" y="4318789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 جـ = 11 سم    ∴  د و = 5.5سم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48D0AD9E-72A6-411A-B2A2-27FB1E2B142F}"/>
              </a:ext>
            </a:extLst>
          </p:cNvPr>
          <p:cNvSpPr txBox="1"/>
          <p:nvPr/>
        </p:nvSpPr>
        <p:spPr>
          <a:xfrm>
            <a:off x="4674046" y="5052711"/>
            <a:ext cx="71283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2000" b="1" dirty="0">
                <a:solidFill>
                  <a:srgbClr val="FF0000"/>
                </a:solidFill>
              </a:rPr>
              <a:t>∵ </a:t>
            </a:r>
            <a:r>
              <a:rPr lang="ar-KW" sz="32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محيط المثلث = مجموع اطوال أضلاعه </a:t>
            </a:r>
            <a:endParaRPr lang="ar-SA" sz="32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CFDC8F98-4523-4EE6-8789-4D2BCED6515D}"/>
              </a:ext>
            </a:extLst>
          </p:cNvPr>
          <p:cNvSpPr txBox="1"/>
          <p:nvPr/>
        </p:nvSpPr>
        <p:spPr>
          <a:xfrm>
            <a:off x="3517157" y="5609405"/>
            <a:ext cx="83668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∴ </a:t>
            </a:r>
            <a:r>
              <a:rPr lang="ar-KW" sz="3200" b="1" dirty="0">
                <a:solidFill>
                  <a:srgbClr val="00B05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محيط المثلث د و هـ =  7 + 6 + 5,5 = 18,5 سم </a:t>
            </a:r>
            <a:endParaRPr lang="ar-SA" sz="3200" b="1" dirty="0">
              <a:solidFill>
                <a:srgbClr val="00B05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6ADA2-0AFE-F79A-0C9C-EF8A9579EDE6}"/>
              </a:ext>
            </a:extLst>
          </p:cNvPr>
          <p:cNvSpPr txBox="1"/>
          <p:nvPr/>
        </p:nvSpPr>
        <p:spPr>
          <a:xfrm>
            <a:off x="228400" y="152684"/>
            <a:ext cx="2557236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تدرب4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112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3A06B321-DD57-40A1-BDEB-67349B796319}"/>
              </a:ext>
            </a:extLst>
          </p:cNvPr>
          <p:cNvCxnSpPr>
            <a:cxnSpLocks/>
          </p:cNvCxnSpPr>
          <p:nvPr/>
        </p:nvCxnSpPr>
        <p:spPr>
          <a:xfrm flipH="1">
            <a:off x="6602223" y="1080776"/>
            <a:ext cx="4557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3A06B321-DD57-40A1-BDEB-67349B796319}"/>
              </a:ext>
            </a:extLst>
          </p:cNvPr>
          <p:cNvCxnSpPr>
            <a:cxnSpLocks/>
          </p:cNvCxnSpPr>
          <p:nvPr/>
        </p:nvCxnSpPr>
        <p:spPr>
          <a:xfrm flipH="1">
            <a:off x="9142250" y="1096689"/>
            <a:ext cx="4557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مجموعة 10">
            <a:extLst>
              <a:ext uri="{FF2B5EF4-FFF2-40B4-BE49-F238E27FC236}">
                <a16:creationId xmlns:a16="http://schemas.microsoft.com/office/drawing/2014/main" id="{8BB0E979-60B7-0B7B-C043-3F45494A06BD}"/>
              </a:ext>
            </a:extLst>
          </p:cNvPr>
          <p:cNvGrpSpPr/>
          <p:nvPr/>
        </p:nvGrpSpPr>
        <p:grpSpPr>
          <a:xfrm rot="7478708">
            <a:off x="505475" y="1542438"/>
            <a:ext cx="5587889" cy="3193684"/>
            <a:chOff x="115260" y="2009438"/>
            <a:chExt cx="3958335" cy="2208977"/>
          </a:xfrm>
        </p:grpSpPr>
        <p:sp>
          <p:nvSpPr>
            <p:cNvPr id="5" name="مثلث متساوي الساقين 1">
              <a:extLst>
                <a:ext uri="{FF2B5EF4-FFF2-40B4-BE49-F238E27FC236}">
                  <a16:creationId xmlns:a16="http://schemas.microsoft.com/office/drawing/2014/main" id="{BC19061F-44ED-E576-D912-5182EB0D4218}"/>
                </a:ext>
              </a:extLst>
            </p:cNvPr>
            <p:cNvSpPr/>
            <p:nvPr/>
          </p:nvSpPr>
          <p:spPr>
            <a:xfrm rot="12519265">
              <a:off x="115260" y="2901000"/>
              <a:ext cx="3927954" cy="1317415"/>
            </a:xfrm>
            <a:prstGeom prst="triangle">
              <a:avLst>
                <a:gd name="adj" fmla="val 59907"/>
              </a:avLst>
            </a:prstGeom>
            <a:solidFill>
              <a:srgbClr val="E1FF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grpSp>
          <p:nvGrpSpPr>
            <p:cNvPr id="9" name="مجموعة 106">
              <a:extLst>
                <a:ext uri="{FF2B5EF4-FFF2-40B4-BE49-F238E27FC236}">
                  <a16:creationId xmlns:a16="http://schemas.microsoft.com/office/drawing/2014/main" id="{D10F87AA-5477-8FBE-7E77-85C9A0DC18CE}"/>
                </a:ext>
              </a:extLst>
            </p:cNvPr>
            <p:cNvGrpSpPr/>
            <p:nvPr/>
          </p:nvGrpSpPr>
          <p:grpSpPr>
            <a:xfrm>
              <a:off x="661647" y="2009438"/>
              <a:ext cx="3411948" cy="1952758"/>
              <a:chOff x="787340" y="2543715"/>
              <a:chExt cx="3411948" cy="1952758"/>
            </a:xfrm>
          </p:grpSpPr>
          <p:cxnSp>
            <p:nvCxnSpPr>
              <p:cNvPr id="13" name="رابط مستقيم 8">
                <a:extLst>
                  <a:ext uri="{FF2B5EF4-FFF2-40B4-BE49-F238E27FC236}">
                    <a16:creationId xmlns:a16="http://schemas.microsoft.com/office/drawing/2014/main" id="{E0FCF289-9BB8-FB5F-B412-771B7F4BE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82" y="2584295"/>
                <a:ext cx="3380106" cy="18442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0">
                <a:extLst>
                  <a:ext uri="{FF2B5EF4-FFF2-40B4-BE49-F238E27FC236}">
                    <a16:creationId xmlns:a16="http://schemas.microsoft.com/office/drawing/2014/main" id="{F72774DE-70E0-19D2-1624-CB57209B100D}"/>
                  </a:ext>
                </a:extLst>
              </p:cNvPr>
              <p:cNvCxnSpPr/>
              <p:nvPr/>
            </p:nvCxnSpPr>
            <p:spPr>
              <a:xfrm>
                <a:off x="787340" y="2543715"/>
                <a:ext cx="774174" cy="1952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رابط مستقيم 101">
                <a:extLst>
                  <a:ext uri="{FF2B5EF4-FFF2-40B4-BE49-F238E27FC236}">
                    <a16:creationId xmlns:a16="http://schemas.microsoft.com/office/drawing/2014/main" id="{6418BB43-92D1-BF5D-2977-2339F471C4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5621" y="4451376"/>
                <a:ext cx="2638770" cy="190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مثلث متساوي الساقين 2"/>
          <p:cNvSpPr/>
          <p:nvPr/>
        </p:nvSpPr>
        <p:spPr>
          <a:xfrm rot="9150155">
            <a:off x="1790762" y="2619115"/>
            <a:ext cx="2813285" cy="949950"/>
          </a:xfrm>
          <a:prstGeom prst="triangle">
            <a:avLst>
              <a:gd name="adj" fmla="val 5064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58" name="مجموعة 57"/>
          <p:cNvGrpSpPr/>
          <p:nvPr/>
        </p:nvGrpSpPr>
        <p:grpSpPr>
          <a:xfrm>
            <a:off x="2075764" y="2472601"/>
            <a:ext cx="226471" cy="264429"/>
            <a:chOff x="4885557" y="655227"/>
            <a:chExt cx="333828" cy="276077"/>
          </a:xfrm>
        </p:grpSpPr>
        <p:cxnSp>
          <p:nvCxnSpPr>
            <p:cNvPr id="59" name="رابط مستقيم 58"/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مجموعة 59"/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61" name="رابط مستقيم 60"/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/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مجموعة 51"/>
          <p:cNvGrpSpPr/>
          <p:nvPr/>
        </p:nvGrpSpPr>
        <p:grpSpPr>
          <a:xfrm>
            <a:off x="1371657" y="3597424"/>
            <a:ext cx="226471" cy="264429"/>
            <a:chOff x="4885557" y="655227"/>
            <a:chExt cx="333828" cy="276077"/>
          </a:xfrm>
        </p:grpSpPr>
        <p:cxnSp>
          <p:nvCxnSpPr>
            <p:cNvPr id="53" name="رابط مستقيم 52"/>
            <p:cNvCxnSpPr/>
            <p:nvPr/>
          </p:nvCxnSpPr>
          <p:spPr>
            <a:xfrm>
              <a:off x="4934857" y="703355"/>
              <a:ext cx="217714" cy="179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مجموعة 53"/>
            <p:cNvGrpSpPr/>
            <p:nvPr/>
          </p:nvGrpSpPr>
          <p:grpSpPr>
            <a:xfrm>
              <a:off x="4885557" y="655227"/>
              <a:ext cx="333828" cy="276077"/>
              <a:chOff x="5791201" y="653075"/>
              <a:chExt cx="333828" cy="276077"/>
            </a:xfrm>
          </p:grpSpPr>
          <p:cxnSp>
            <p:nvCxnSpPr>
              <p:cNvPr id="56" name="رابط مستقيم 55"/>
              <p:cNvCxnSpPr/>
              <p:nvPr/>
            </p:nvCxnSpPr>
            <p:spPr>
              <a:xfrm>
                <a:off x="5791201" y="794048"/>
                <a:ext cx="217714" cy="135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رابط مستقيم 56"/>
              <p:cNvCxnSpPr/>
              <p:nvPr/>
            </p:nvCxnSpPr>
            <p:spPr>
              <a:xfrm>
                <a:off x="5907315" y="653075"/>
                <a:ext cx="217714" cy="135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رابط مستقيم 43"/>
          <p:cNvCxnSpPr/>
          <p:nvPr/>
        </p:nvCxnSpPr>
        <p:spPr>
          <a:xfrm flipH="1">
            <a:off x="3706342" y="1774670"/>
            <a:ext cx="163627" cy="306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>
            <a:off x="4757851" y="2038820"/>
            <a:ext cx="163627" cy="306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مجموعة 45"/>
          <p:cNvGrpSpPr/>
          <p:nvPr/>
        </p:nvGrpSpPr>
        <p:grpSpPr>
          <a:xfrm rot="20070376">
            <a:off x="4104855" y="2938548"/>
            <a:ext cx="220373" cy="386908"/>
            <a:chOff x="2873504" y="5539875"/>
            <a:chExt cx="220373" cy="386908"/>
          </a:xfrm>
        </p:grpSpPr>
        <p:cxnSp>
          <p:nvCxnSpPr>
            <p:cNvPr id="47" name="رابط مستقيم 46"/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/>
            <p:nvPr/>
          </p:nvCxnSpPr>
          <p:spPr>
            <a:xfrm flipH="1">
              <a:off x="2873504" y="5539875"/>
              <a:ext cx="163627" cy="3063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مجموعة 48"/>
          <p:cNvGrpSpPr/>
          <p:nvPr/>
        </p:nvGrpSpPr>
        <p:grpSpPr>
          <a:xfrm rot="20234658">
            <a:off x="2076046" y="3924444"/>
            <a:ext cx="228613" cy="384752"/>
            <a:chOff x="2865264" y="5542031"/>
            <a:chExt cx="228613" cy="384752"/>
          </a:xfrm>
        </p:grpSpPr>
        <p:cxnSp>
          <p:nvCxnSpPr>
            <p:cNvPr id="50" name="رابط مستقيم 49"/>
            <p:cNvCxnSpPr/>
            <p:nvPr/>
          </p:nvCxnSpPr>
          <p:spPr>
            <a:xfrm flipH="1">
              <a:off x="2930250" y="5620417"/>
              <a:ext cx="163627" cy="3063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flipH="1">
              <a:off x="2865264" y="5542031"/>
              <a:ext cx="163627" cy="3063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مستطيل 65"/>
          <p:cNvSpPr/>
          <p:nvPr/>
        </p:nvSpPr>
        <p:spPr>
          <a:xfrm rot="20130995">
            <a:off x="2301359" y="2131659"/>
            <a:ext cx="136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3200" b="1" dirty="0">
                <a:solidFill>
                  <a:srgbClr val="BF41A4"/>
                </a:solidFill>
              </a:rPr>
              <a:t>7 سم</a:t>
            </a:r>
          </a:p>
        </p:txBody>
      </p:sp>
      <p:sp>
        <p:nvSpPr>
          <p:cNvPr id="73" name="مستطيل 72"/>
          <p:cNvSpPr/>
          <p:nvPr/>
        </p:nvSpPr>
        <p:spPr>
          <a:xfrm rot="717477">
            <a:off x="1216037" y="3309638"/>
            <a:ext cx="2359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800" b="1" dirty="0">
                <a:solidFill>
                  <a:schemeClr val="tx2"/>
                </a:solidFill>
              </a:rPr>
              <a:t>5.5 سم</a:t>
            </a:r>
          </a:p>
        </p:txBody>
      </p:sp>
      <p:sp>
        <p:nvSpPr>
          <p:cNvPr id="68" name="مستطيل 67"/>
          <p:cNvSpPr/>
          <p:nvPr/>
        </p:nvSpPr>
        <p:spPr>
          <a:xfrm rot="17680488">
            <a:off x="2034250" y="2475223"/>
            <a:ext cx="399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6 سم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734EA7F-8B2E-1DE8-70C1-24E4776B84ED}"/>
              </a:ext>
            </a:extLst>
          </p:cNvPr>
          <p:cNvSpPr/>
          <p:nvPr/>
        </p:nvSpPr>
        <p:spPr>
          <a:xfrm>
            <a:off x="2450300" y="1051068"/>
            <a:ext cx="763800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endParaRPr lang="ar-KW" sz="4000" b="1" dirty="0">
              <a:solidFill>
                <a:schemeClr val="tx1"/>
              </a:solidFill>
            </a:endParaRPr>
          </a:p>
        </p:txBody>
      </p:sp>
      <p:sp>
        <p:nvSpPr>
          <p:cNvPr id="20" name="مستطيل 20">
            <a:extLst>
              <a:ext uri="{FF2B5EF4-FFF2-40B4-BE49-F238E27FC236}">
                <a16:creationId xmlns:a16="http://schemas.microsoft.com/office/drawing/2014/main" id="{CC625620-0340-1D31-4427-6494A5CE9B9B}"/>
              </a:ext>
            </a:extLst>
          </p:cNvPr>
          <p:cNvSpPr/>
          <p:nvPr/>
        </p:nvSpPr>
        <p:spPr>
          <a:xfrm>
            <a:off x="199719" y="4515172"/>
            <a:ext cx="763800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ب</a:t>
            </a:r>
          </a:p>
        </p:txBody>
      </p:sp>
      <p:sp>
        <p:nvSpPr>
          <p:cNvPr id="21" name="مستطيل 21">
            <a:extLst>
              <a:ext uri="{FF2B5EF4-FFF2-40B4-BE49-F238E27FC236}">
                <a16:creationId xmlns:a16="http://schemas.microsoft.com/office/drawing/2014/main" id="{F621A1A1-2907-3466-35E8-A1D7A7005CA7}"/>
              </a:ext>
            </a:extLst>
          </p:cNvPr>
          <p:cNvSpPr/>
          <p:nvPr/>
        </p:nvSpPr>
        <p:spPr>
          <a:xfrm>
            <a:off x="5396358" y="1766528"/>
            <a:ext cx="763800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22" name="مستطيل 22">
            <a:extLst>
              <a:ext uri="{FF2B5EF4-FFF2-40B4-BE49-F238E27FC236}">
                <a16:creationId xmlns:a16="http://schemas.microsoft.com/office/drawing/2014/main" id="{2315E76E-182C-6638-AC59-DE80C3E8C52A}"/>
              </a:ext>
            </a:extLst>
          </p:cNvPr>
          <p:cNvSpPr/>
          <p:nvPr/>
        </p:nvSpPr>
        <p:spPr>
          <a:xfrm>
            <a:off x="786359" y="2261056"/>
            <a:ext cx="1560862" cy="170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د</a:t>
            </a:r>
          </a:p>
        </p:txBody>
      </p:sp>
      <p:sp>
        <p:nvSpPr>
          <p:cNvPr id="23" name="مستطيل 23">
            <a:extLst>
              <a:ext uri="{FF2B5EF4-FFF2-40B4-BE49-F238E27FC236}">
                <a16:creationId xmlns:a16="http://schemas.microsoft.com/office/drawing/2014/main" id="{F3B7FA1A-EC7B-ECBE-BAB4-FC4CF0D4CCB1}"/>
              </a:ext>
            </a:extLst>
          </p:cNvPr>
          <p:cNvSpPr/>
          <p:nvPr/>
        </p:nvSpPr>
        <p:spPr>
          <a:xfrm>
            <a:off x="4066300" y="1441529"/>
            <a:ext cx="763800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هـ</a:t>
            </a:r>
          </a:p>
        </p:txBody>
      </p:sp>
      <p:sp>
        <p:nvSpPr>
          <p:cNvPr id="24" name="مستطيل 24">
            <a:extLst>
              <a:ext uri="{FF2B5EF4-FFF2-40B4-BE49-F238E27FC236}">
                <a16:creationId xmlns:a16="http://schemas.microsoft.com/office/drawing/2014/main" id="{68D53C38-CCB8-2438-91C8-51B7E24BA927}"/>
              </a:ext>
            </a:extLst>
          </p:cNvPr>
          <p:cNvSpPr/>
          <p:nvPr/>
        </p:nvSpPr>
        <p:spPr>
          <a:xfrm>
            <a:off x="3053335" y="3386001"/>
            <a:ext cx="763800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و</a:t>
            </a:r>
          </a:p>
        </p:txBody>
      </p:sp>
      <p:cxnSp>
        <p:nvCxnSpPr>
          <p:cNvPr id="7" name="رابط مستقيم 62">
            <a:extLst>
              <a:ext uri="{FF2B5EF4-FFF2-40B4-BE49-F238E27FC236}">
                <a16:creationId xmlns:a16="http://schemas.microsoft.com/office/drawing/2014/main" id="{02825072-3F1F-E3EB-7ABE-FB6E5FAE3416}"/>
              </a:ext>
            </a:extLst>
          </p:cNvPr>
          <p:cNvCxnSpPr>
            <a:cxnSpLocks/>
          </p:cNvCxnSpPr>
          <p:nvPr/>
        </p:nvCxnSpPr>
        <p:spPr>
          <a:xfrm flipH="1">
            <a:off x="4066300" y="1157659"/>
            <a:ext cx="4557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" grpId="0"/>
      <p:bldP spid="55" grpId="0"/>
      <p:bldP spid="106" grpId="0"/>
      <p:bldP spid="107" grpId="0"/>
      <p:bldP spid="108" grpId="0"/>
      <p:bldP spid="110" grpId="0"/>
      <p:bldP spid="111" grpId="0"/>
      <p:bldP spid="3" grpId="0" animBg="1"/>
      <p:bldP spid="3" grpId="1" animBg="1"/>
      <p:bldP spid="66" grpId="0"/>
      <p:bldP spid="73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891642" y="109710"/>
            <a:ext cx="2069890" cy="1087503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029095" y="340871"/>
            <a:ext cx="2087322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تمرن 2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255960" y="1197214"/>
            <a:ext cx="115407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جـ مثلث فيه :م منتصف</a:t>
            </a:r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 ، ن منتصف </a:t>
            </a:r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جـ ، </a:t>
            </a:r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= 10 سم ،</a:t>
            </a:r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أ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جـ = 13 سم ب جـ = 11سم .               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 :      ( 1 ) م ن          ( 2 ) محيط المثلث أ ن م</a:t>
            </a:r>
            <a:endParaRPr lang="ar-KW" sz="40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423394" y="1218304"/>
            <a:ext cx="4279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5108257" y="1198014"/>
            <a:ext cx="58362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10898695" y="1864157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3138238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9FE8B60-B570-4F17-8291-B6DF5D07543B}"/>
              </a:ext>
            </a:extLst>
          </p:cNvPr>
          <p:cNvSpPr txBox="1"/>
          <p:nvPr/>
        </p:nvSpPr>
        <p:spPr>
          <a:xfrm>
            <a:off x="4377243" y="3678292"/>
            <a:ext cx="75842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50"/>
                </a:solidFill>
              </a:rPr>
              <a:t> م منتصف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ب ، ن منتصف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جـ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ب = 10 سم ،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جـ = 13 سم ،ب جـ = 11سم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635280" y="5300017"/>
            <a:ext cx="91623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إيجاد ( 1 ) م ن          ( 2 ) محيط المثلث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 ن م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9384118" y="3736114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900225" y="3719094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مجموعة 58"/>
          <p:cNvGrpSpPr/>
          <p:nvPr/>
        </p:nvGrpSpPr>
        <p:grpSpPr>
          <a:xfrm>
            <a:off x="86846" y="2217689"/>
            <a:ext cx="5010819" cy="3399171"/>
            <a:chOff x="57785" y="1439520"/>
            <a:chExt cx="5438502" cy="3399171"/>
          </a:xfrm>
        </p:grpSpPr>
        <p:grpSp>
          <p:nvGrpSpPr>
            <p:cNvPr id="62" name="مجموعة 61"/>
            <p:cNvGrpSpPr/>
            <p:nvPr/>
          </p:nvGrpSpPr>
          <p:grpSpPr>
            <a:xfrm>
              <a:off x="956479" y="2399398"/>
              <a:ext cx="3265048" cy="1305766"/>
              <a:chOff x="1234780" y="391690"/>
              <a:chExt cx="3265048" cy="1305766"/>
            </a:xfrm>
          </p:grpSpPr>
          <p:cxnSp>
            <p:nvCxnSpPr>
              <p:cNvPr id="86" name="رابط مستقيم 85"/>
              <p:cNvCxnSpPr/>
              <p:nvPr/>
            </p:nvCxnSpPr>
            <p:spPr>
              <a:xfrm flipH="1">
                <a:off x="3102984" y="464381"/>
                <a:ext cx="163627" cy="3063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مجموعة 90"/>
              <p:cNvGrpSpPr/>
              <p:nvPr/>
            </p:nvGrpSpPr>
            <p:grpSpPr>
              <a:xfrm flipH="1">
                <a:off x="1981300" y="391690"/>
                <a:ext cx="278302" cy="350658"/>
                <a:chOff x="2854367" y="5501375"/>
                <a:chExt cx="201128" cy="425408"/>
              </a:xfrm>
            </p:grpSpPr>
            <p:cxnSp>
              <p:nvCxnSpPr>
                <p:cNvPr id="99" name="رابط مستقيم 98"/>
                <p:cNvCxnSpPr/>
                <p:nvPr/>
              </p:nvCxnSpPr>
              <p:spPr>
                <a:xfrm flipH="1">
                  <a:off x="2891868" y="5620417"/>
                  <a:ext cx="163627" cy="30636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رابط مستقيم 99"/>
                <p:cNvCxnSpPr/>
                <p:nvPr/>
              </p:nvCxnSpPr>
              <p:spPr>
                <a:xfrm flipH="1">
                  <a:off x="2854367" y="5501375"/>
                  <a:ext cx="163627" cy="30636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رابط مستقيم 93"/>
              <p:cNvCxnSpPr/>
              <p:nvPr/>
            </p:nvCxnSpPr>
            <p:spPr>
              <a:xfrm flipH="1">
                <a:off x="1708676" y="1097396"/>
                <a:ext cx="2169915" cy="73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مجموعة 94"/>
              <p:cNvGrpSpPr/>
              <p:nvPr/>
            </p:nvGrpSpPr>
            <p:grpSpPr>
              <a:xfrm flipH="1">
                <a:off x="1234780" y="1346798"/>
                <a:ext cx="278295" cy="350658"/>
                <a:chOff x="2892754" y="5501375"/>
                <a:chExt cx="201123" cy="425408"/>
              </a:xfrm>
            </p:grpSpPr>
            <p:cxnSp>
              <p:nvCxnSpPr>
                <p:cNvPr id="97" name="رابط مستقيم 96"/>
                <p:cNvCxnSpPr/>
                <p:nvPr/>
              </p:nvCxnSpPr>
              <p:spPr>
                <a:xfrm flipH="1">
                  <a:off x="2930250" y="5620417"/>
                  <a:ext cx="163627" cy="30636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97"/>
                <p:cNvCxnSpPr/>
                <p:nvPr/>
              </p:nvCxnSpPr>
              <p:spPr>
                <a:xfrm flipH="1">
                  <a:off x="2892754" y="5501375"/>
                  <a:ext cx="163627" cy="30636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رابط مستقيم 95"/>
              <p:cNvCxnSpPr/>
              <p:nvPr/>
            </p:nvCxnSpPr>
            <p:spPr>
              <a:xfrm flipH="1">
                <a:off x="4336201" y="1269035"/>
                <a:ext cx="163627" cy="3063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62"/>
            <p:cNvGrpSpPr/>
            <p:nvPr/>
          </p:nvGrpSpPr>
          <p:grpSpPr>
            <a:xfrm>
              <a:off x="57785" y="1439520"/>
              <a:ext cx="5438502" cy="3399171"/>
              <a:chOff x="358206" y="-550343"/>
              <a:chExt cx="5438502" cy="3399171"/>
            </a:xfrm>
          </p:grpSpPr>
          <p:sp>
            <p:nvSpPr>
              <p:cNvPr id="64" name="مثلث متساوي الساقين 63"/>
              <p:cNvSpPr/>
              <p:nvPr/>
            </p:nvSpPr>
            <p:spPr>
              <a:xfrm>
                <a:off x="923923" y="54821"/>
                <a:ext cx="4490884" cy="2156669"/>
              </a:xfrm>
              <a:prstGeom prst="triangle">
                <a:avLst>
                  <a:gd name="adj" fmla="val 34495"/>
                </a:avLst>
              </a:prstGeom>
              <a:solidFill>
                <a:schemeClr val="accent6">
                  <a:lumMod val="20000"/>
                  <a:lumOff val="80000"/>
                  <a:alpha val="37000"/>
                </a:schemeClr>
              </a:solidFill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65" name="مستطيل 64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980730" y="543662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م</a:t>
                </a:r>
              </a:p>
            </p:txBody>
          </p:sp>
          <p:sp>
            <p:nvSpPr>
              <p:cNvPr id="66" name="مستطيل 65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809167" y="563117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ن</a:t>
                </a:r>
              </a:p>
            </p:txBody>
          </p:sp>
          <p:sp>
            <p:nvSpPr>
              <p:cNvPr id="81" name="مستطيل 80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5032908" y="2113584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جـ</a:t>
                </a:r>
              </a:p>
            </p:txBody>
          </p:sp>
          <p:sp>
            <p:nvSpPr>
              <p:cNvPr id="84" name="مستطيل 8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58206" y="2073221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85" name="مستطيل 84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2323907" y="-550343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B86F10-C29D-ED09-3EA6-3B6C475BF6E7}"/>
              </a:ext>
            </a:extLst>
          </p:cNvPr>
          <p:cNvSpPr txBox="1"/>
          <p:nvPr/>
        </p:nvSpPr>
        <p:spPr>
          <a:xfrm>
            <a:off x="228400" y="152684"/>
            <a:ext cx="1507962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116</a:t>
            </a:r>
          </a:p>
        </p:txBody>
      </p:sp>
      <p:sp>
        <p:nvSpPr>
          <p:cNvPr id="2" name="مستطيل 69">
            <a:extLst>
              <a:ext uri="{FF2B5EF4-FFF2-40B4-BE49-F238E27FC236}">
                <a16:creationId xmlns:a16="http://schemas.microsoft.com/office/drawing/2014/main" id="{AC7DF406-C383-7E87-F0C2-5F072043420C}"/>
              </a:ext>
            </a:extLst>
          </p:cNvPr>
          <p:cNvSpPr/>
          <p:nvPr/>
        </p:nvSpPr>
        <p:spPr>
          <a:xfrm>
            <a:off x="5908130" y="2445002"/>
            <a:ext cx="1538075" cy="693236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</p:spTree>
    <p:extLst>
      <p:ext uri="{BB962C8B-B14F-4D97-AF65-F5344CB8AC3E}">
        <p14:creationId xmlns:p14="http://schemas.microsoft.com/office/powerpoint/2010/main" val="40503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51" grpId="0" animBg="1"/>
      <p:bldP spid="52" grpId="0" animBg="1"/>
      <p:bldP spid="53" grpId="0"/>
      <p:bldP spid="5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20327" y="232666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 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BA83DE6-9353-4296-95CA-311E51848973}"/>
              </a:ext>
            </a:extLst>
          </p:cNvPr>
          <p:cNvSpPr txBox="1"/>
          <p:nvPr/>
        </p:nvSpPr>
        <p:spPr>
          <a:xfrm>
            <a:off x="5470978" y="1107964"/>
            <a:ext cx="62613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ea typeface="SimSun" pitchFamily="2" charset="-122"/>
                <a:cs typeface="Hacen Egypt" panose="02000000000000000000" pitchFamily="2" charset="-78"/>
              </a:rPr>
              <a:t>∵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م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منتصف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،  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ن 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جـ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A1F82C4C-E522-4BF2-B362-50B023C19050}"/>
              </a:ext>
            </a:extLst>
          </p:cNvPr>
          <p:cNvGrpSpPr/>
          <p:nvPr/>
        </p:nvGrpSpPr>
        <p:grpSpPr>
          <a:xfrm>
            <a:off x="4304639" y="1943946"/>
            <a:ext cx="7227384" cy="1109549"/>
            <a:chOff x="885373" y="3637832"/>
            <a:chExt cx="4756867" cy="1109549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DE718D2-3EA8-43B2-BF07-8A07A18D254B}"/>
                </a:ext>
              </a:extLst>
            </p:cNvPr>
            <p:cNvSpPr txBox="1"/>
            <p:nvPr/>
          </p:nvSpPr>
          <p:spPr>
            <a:xfrm>
              <a:off x="885373" y="3720033"/>
              <a:ext cx="4756867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م ن 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=</a:t>
              </a:r>
              <a:r>
                <a:rPr lang="ar-KW" sz="44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ــــــ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</a:t>
              </a:r>
              <a:r>
                <a:rPr lang="ar-KW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 جـ </a:t>
              </a:r>
              <a:r>
                <a:rPr lang="ar-SA" sz="32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،</a:t>
              </a:r>
              <a:endParaRPr lang="ar-KW" sz="32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268B8589-26E0-4DAC-9879-ED565AE9B958}"/>
                </a:ext>
              </a:extLst>
            </p:cNvPr>
            <p:cNvGrpSpPr/>
            <p:nvPr/>
          </p:nvGrpSpPr>
          <p:grpSpPr>
            <a:xfrm>
              <a:off x="4029009" y="3637832"/>
              <a:ext cx="902883" cy="1109549"/>
              <a:chOff x="4517768" y="3695216"/>
              <a:chExt cx="902883" cy="1109549"/>
            </a:xfrm>
          </p:grpSpPr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D833AE22-0078-468E-864F-09AE8219EDED}"/>
                  </a:ext>
                </a:extLst>
              </p:cNvPr>
              <p:cNvSpPr txBox="1"/>
              <p:nvPr/>
            </p:nvSpPr>
            <p:spPr>
              <a:xfrm>
                <a:off x="4675032" y="3695216"/>
                <a:ext cx="74561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541FBA49-244D-45AE-9CAE-6BB54B3C8BC9}"/>
                  </a:ext>
                </a:extLst>
              </p:cNvPr>
              <p:cNvSpPr txBox="1"/>
              <p:nvPr/>
            </p:nvSpPr>
            <p:spPr>
              <a:xfrm>
                <a:off x="4517768" y="4158434"/>
                <a:ext cx="89344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  <a:endPara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6126334" y="2071874"/>
            <a:ext cx="2449670" cy="622396"/>
            <a:chOff x="3089771" y="4939213"/>
            <a:chExt cx="3848100" cy="622396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089771" y="4939213"/>
              <a:ext cx="3848100" cy="622396"/>
              <a:chOff x="3211533" y="5063585"/>
              <a:chExt cx="3848100" cy="622396"/>
            </a:xfrm>
          </p:grpSpPr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11533" y="5101206"/>
                <a:ext cx="38481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b="1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م ن  ⁄⁄    ب جـ</a:t>
                </a:r>
              </a:p>
            </p:txBody>
          </p:sp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3029" y="5063585"/>
                <a:ext cx="867804" cy="342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رابط مستقيم 101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9766" y="5017927"/>
              <a:ext cx="5305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091543" y="2812104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</a:rPr>
              <a:t>ب جـ = 11 سم    ∴  م ن = 5,5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143748" y="3610903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ب = 10 سم    ∴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م  = 5 سم 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5091543" y="4318789"/>
            <a:ext cx="6709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n>
                  <a:solidFill>
                    <a:schemeClr val="tx1"/>
                  </a:solidFill>
                </a:ln>
                <a:latin typeface="Calibri" pitchFamily="34" charset="0"/>
                <a:ea typeface="SimSun" pitchFamily="2" charset="-122"/>
              </a:rPr>
              <a:t>∵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جـ = 13 سم    ∴  د هـ = 6.5سم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48D0AD9E-72A6-411A-B2A2-27FB1E2B142F}"/>
              </a:ext>
            </a:extLst>
          </p:cNvPr>
          <p:cNvSpPr txBox="1"/>
          <p:nvPr/>
        </p:nvSpPr>
        <p:spPr>
          <a:xfrm>
            <a:off x="4674046" y="5052711"/>
            <a:ext cx="71283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∵ </a:t>
            </a:r>
            <a:r>
              <a:rPr lang="ar-KW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+mj-cs"/>
              </a:rPr>
              <a:t>محيط المثلث = مجموع اطوال أضلاعه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+mj-cs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CFDC8F98-4523-4EE6-8789-4D2BCED6515D}"/>
              </a:ext>
            </a:extLst>
          </p:cNvPr>
          <p:cNvSpPr txBox="1"/>
          <p:nvPr/>
        </p:nvSpPr>
        <p:spPr>
          <a:xfrm>
            <a:off x="3434421" y="5623157"/>
            <a:ext cx="83668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∴ </a:t>
            </a:r>
            <a:r>
              <a:rPr lang="ar-KW" sz="32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محيط المثلث د و هـ =  5 + 6,5 + 5,5 = 17 سم </a:t>
            </a:r>
            <a:endParaRPr lang="ar-SA" sz="32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1479150" y="4057664"/>
            <a:ext cx="1764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11 سم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1455301" y="2973455"/>
            <a:ext cx="1753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5,5 سم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 rot="18158956">
            <a:off x="155047" y="2493681"/>
            <a:ext cx="1420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10 سم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 rot="18327346">
            <a:off x="877595" y="2062912"/>
            <a:ext cx="12427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5 سم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 rot="2337576">
            <a:off x="3065747" y="2236281"/>
            <a:ext cx="1807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13 سم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 rot="2201432">
            <a:off x="2364733" y="2048190"/>
            <a:ext cx="1338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00B050"/>
                </a:solidFill>
              </a:rPr>
              <a:t>6,5 سم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C27A8-30BE-BF97-9C49-FBABF3F5F18B}"/>
              </a:ext>
            </a:extLst>
          </p:cNvPr>
          <p:cNvSpPr txBox="1"/>
          <p:nvPr/>
        </p:nvSpPr>
        <p:spPr>
          <a:xfrm>
            <a:off x="228399" y="152684"/>
            <a:ext cx="2835103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تمرن 2صـ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116</a:t>
            </a:r>
          </a:p>
        </p:txBody>
      </p:sp>
      <p:cxnSp>
        <p:nvCxnSpPr>
          <p:cNvPr id="3" name="رابط مستقيم 101">
            <a:extLst>
              <a:ext uri="{FF2B5EF4-FFF2-40B4-BE49-F238E27FC236}">
                <a16:creationId xmlns:a16="http://schemas.microsoft.com/office/drawing/2014/main" id="{799E9FA4-95A1-3D85-822A-4A40929E7AD1}"/>
              </a:ext>
            </a:extLst>
          </p:cNvPr>
          <p:cNvCxnSpPr>
            <a:cxnSpLocks/>
          </p:cNvCxnSpPr>
          <p:nvPr/>
        </p:nvCxnSpPr>
        <p:spPr>
          <a:xfrm flipH="1">
            <a:off x="9287839" y="1159334"/>
            <a:ext cx="54630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101">
            <a:extLst>
              <a:ext uri="{FF2B5EF4-FFF2-40B4-BE49-F238E27FC236}">
                <a16:creationId xmlns:a16="http://schemas.microsoft.com/office/drawing/2014/main" id="{AEDB292E-01D6-D4C9-80E6-F7BD04AD9D06}"/>
              </a:ext>
            </a:extLst>
          </p:cNvPr>
          <p:cNvCxnSpPr>
            <a:cxnSpLocks/>
          </p:cNvCxnSpPr>
          <p:nvPr/>
        </p:nvCxnSpPr>
        <p:spPr>
          <a:xfrm flipH="1">
            <a:off x="6659643" y="1159334"/>
            <a:ext cx="4669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B6FB4-6465-0D5D-41A8-DA7D580EAE60}"/>
              </a:ext>
            </a:extLst>
          </p:cNvPr>
          <p:cNvCxnSpPr>
            <a:cxnSpLocks/>
          </p:cNvCxnSpPr>
          <p:nvPr/>
        </p:nvCxnSpPr>
        <p:spPr>
          <a:xfrm flipH="1" flipV="1">
            <a:off x="2609184" y="1681010"/>
            <a:ext cx="997329" cy="702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5EB725-2C53-EF4D-EECA-71AD10DEE0C4}"/>
              </a:ext>
            </a:extLst>
          </p:cNvPr>
          <p:cNvCxnSpPr>
            <a:cxnSpLocks/>
          </p:cNvCxnSpPr>
          <p:nvPr/>
        </p:nvCxnSpPr>
        <p:spPr>
          <a:xfrm flipH="1" flipV="1">
            <a:off x="4479685" y="3105303"/>
            <a:ext cx="997329" cy="70295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مجموعة 7"/>
          <p:cNvGrpSpPr/>
          <p:nvPr/>
        </p:nvGrpSpPr>
        <p:grpSpPr>
          <a:xfrm>
            <a:off x="82953" y="1348852"/>
            <a:ext cx="5438502" cy="3445554"/>
            <a:chOff x="57785" y="1393137"/>
            <a:chExt cx="5438502" cy="3445554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956475" y="2357930"/>
              <a:ext cx="3213872" cy="1347246"/>
              <a:chOff x="1234776" y="350222"/>
              <a:chExt cx="3213872" cy="1347246"/>
            </a:xfrm>
          </p:grpSpPr>
          <p:cxnSp>
            <p:nvCxnSpPr>
              <p:cNvPr id="45" name="رابط مستقيم 44"/>
              <p:cNvCxnSpPr/>
              <p:nvPr/>
            </p:nvCxnSpPr>
            <p:spPr>
              <a:xfrm flipH="1">
                <a:off x="3051804" y="423285"/>
                <a:ext cx="163627" cy="3063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مجموعة 45"/>
              <p:cNvGrpSpPr/>
              <p:nvPr/>
            </p:nvGrpSpPr>
            <p:grpSpPr>
              <a:xfrm flipH="1">
                <a:off x="1918372" y="350222"/>
                <a:ext cx="278285" cy="350658"/>
                <a:chOff x="2899847" y="5451054"/>
                <a:chExt cx="201115" cy="425407"/>
              </a:xfrm>
            </p:grpSpPr>
            <p:cxnSp>
              <p:nvCxnSpPr>
                <p:cNvPr id="47" name="رابط مستقيم 46"/>
                <p:cNvCxnSpPr/>
                <p:nvPr/>
              </p:nvCxnSpPr>
              <p:spPr>
                <a:xfrm flipH="1">
                  <a:off x="2937335" y="5570094"/>
                  <a:ext cx="163627" cy="306367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/>
                <p:cNvCxnSpPr/>
                <p:nvPr/>
              </p:nvCxnSpPr>
              <p:spPr>
                <a:xfrm flipH="1">
                  <a:off x="2899847" y="5451054"/>
                  <a:ext cx="163627" cy="306367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رابط مستقيم 3"/>
              <p:cNvCxnSpPr/>
              <p:nvPr/>
            </p:nvCxnSpPr>
            <p:spPr>
              <a:xfrm flipH="1">
                <a:off x="1708676" y="1097396"/>
                <a:ext cx="2169915" cy="736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مجموعة 52"/>
              <p:cNvGrpSpPr/>
              <p:nvPr/>
            </p:nvGrpSpPr>
            <p:grpSpPr>
              <a:xfrm flipH="1">
                <a:off x="1234776" y="1334852"/>
                <a:ext cx="282171" cy="362616"/>
                <a:chOff x="2889953" y="5486869"/>
                <a:chExt cx="203924" cy="439914"/>
              </a:xfrm>
            </p:grpSpPr>
            <p:cxnSp>
              <p:nvCxnSpPr>
                <p:cNvPr id="54" name="رابط مستقيم 53"/>
                <p:cNvCxnSpPr/>
                <p:nvPr/>
              </p:nvCxnSpPr>
              <p:spPr>
                <a:xfrm flipH="1">
                  <a:off x="2930250" y="5620417"/>
                  <a:ext cx="163627" cy="30636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رابط مستقيم 55"/>
                <p:cNvCxnSpPr/>
                <p:nvPr/>
              </p:nvCxnSpPr>
              <p:spPr>
                <a:xfrm flipH="1">
                  <a:off x="2889953" y="5486869"/>
                  <a:ext cx="163627" cy="306367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رابط مستقيم 57"/>
              <p:cNvCxnSpPr/>
              <p:nvPr/>
            </p:nvCxnSpPr>
            <p:spPr>
              <a:xfrm flipH="1">
                <a:off x="4285021" y="1269035"/>
                <a:ext cx="163627" cy="3063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مجموعة 64"/>
            <p:cNvGrpSpPr/>
            <p:nvPr/>
          </p:nvGrpSpPr>
          <p:grpSpPr>
            <a:xfrm>
              <a:off x="57785" y="1393137"/>
              <a:ext cx="5438502" cy="3445554"/>
              <a:chOff x="358206" y="-596726"/>
              <a:chExt cx="5438502" cy="3445554"/>
            </a:xfrm>
          </p:grpSpPr>
          <p:sp>
            <p:nvSpPr>
              <p:cNvPr id="66" name="مثلث متساوي الساقين 65"/>
              <p:cNvSpPr/>
              <p:nvPr/>
            </p:nvSpPr>
            <p:spPr>
              <a:xfrm>
                <a:off x="955772" y="13329"/>
                <a:ext cx="4490885" cy="2156669"/>
              </a:xfrm>
              <a:prstGeom prst="triangle">
                <a:avLst>
                  <a:gd name="adj" fmla="val 34495"/>
                </a:avLst>
              </a:prstGeom>
              <a:solidFill>
                <a:schemeClr val="accent6">
                  <a:lumMod val="20000"/>
                  <a:lumOff val="80000"/>
                  <a:alpha val="37000"/>
                </a:schemeClr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67" name="مستطيل 66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1246326" y="541846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200" b="1" dirty="0">
                    <a:solidFill>
                      <a:schemeClr val="tx1"/>
                    </a:solidFill>
                  </a:rPr>
                  <a:t>م</a:t>
                </a:r>
              </a:p>
            </p:txBody>
          </p:sp>
          <p:sp>
            <p:nvSpPr>
              <p:cNvPr id="68" name="مستطيل 67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809167" y="552233"/>
                <a:ext cx="544123" cy="6536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ن</a:t>
                </a:r>
              </a:p>
            </p:txBody>
          </p:sp>
          <p:sp>
            <p:nvSpPr>
              <p:cNvPr id="72" name="مستطيل 71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5032908" y="2113584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جـ</a:t>
                </a:r>
              </a:p>
            </p:txBody>
          </p:sp>
          <p:sp>
            <p:nvSpPr>
              <p:cNvPr id="73" name="مستطيل 72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58206" y="2073221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74" name="مستطيل 7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2137082" y="-596726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endParaRPr lang="ar-KW" sz="4000" b="1" dirty="0">
                  <a:solidFill>
                    <a:schemeClr val="tx1"/>
                  </a:solidFill>
                  <a:latin typeface="Aga-Math-Functions" panose="02020603050405020304" pitchFamily="18" charset="0"/>
                  <a:cs typeface="Aga-Math-Functions" panose="02020603050405020304" pitchFamily="18" charset="0"/>
                </a:endParaRPr>
              </a:p>
            </p:txBody>
          </p: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EE5464-1EB1-E0C4-6739-3ED13FA7F4E0}"/>
              </a:ext>
            </a:extLst>
          </p:cNvPr>
          <p:cNvCxnSpPr>
            <a:cxnSpLocks/>
          </p:cNvCxnSpPr>
          <p:nvPr/>
        </p:nvCxnSpPr>
        <p:spPr>
          <a:xfrm flipH="1">
            <a:off x="271212" y="3076195"/>
            <a:ext cx="480189" cy="908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56A885-AFA6-C7A8-FC7C-C243A47FB567}"/>
              </a:ext>
            </a:extLst>
          </p:cNvPr>
          <p:cNvCxnSpPr>
            <a:cxnSpLocks/>
          </p:cNvCxnSpPr>
          <p:nvPr/>
        </p:nvCxnSpPr>
        <p:spPr>
          <a:xfrm flipH="1">
            <a:off x="1249728" y="1433546"/>
            <a:ext cx="499676" cy="74755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84B72F-7768-3F70-E9C9-436BC1BF4B82}"/>
              </a:ext>
            </a:extLst>
          </p:cNvPr>
          <p:cNvGrpSpPr/>
          <p:nvPr/>
        </p:nvGrpSpPr>
        <p:grpSpPr>
          <a:xfrm>
            <a:off x="2625629" y="4336533"/>
            <a:ext cx="3532833" cy="1754326"/>
            <a:chOff x="2625629" y="4336533"/>
            <a:chExt cx="3532833" cy="17543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26D2BC-A9DB-FB02-AD62-C5596F6A0F80}"/>
                </a:ext>
              </a:extLst>
            </p:cNvPr>
            <p:cNvGrpSpPr/>
            <p:nvPr/>
          </p:nvGrpSpPr>
          <p:grpSpPr>
            <a:xfrm>
              <a:off x="2625629" y="4336533"/>
              <a:ext cx="3532833" cy="1754326"/>
              <a:chOff x="-1686860" y="725522"/>
              <a:chExt cx="3763959" cy="1952176"/>
            </a:xfrm>
          </p:grpSpPr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E85C6BF5-3486-C105-9D0F-8678C0797FED}"/>
                  </a:ext>
                </a:extLst>
              </p:cNvPr>
              <p:cNvSpPr/>
              <p:nvPr/>
            </p:nvSpPr>
            <p:spPr>
              <a:xfrm>
                <a:off x="-1686860" y="730250"/>
                <a:ext cx="3763959" cy="1493838"/>
              </a:xfrm>
              <a:prstGeom prst="cloudCallout">
                <a:avLst>
                  <a:gd name="adj1" fmla="val 33943"/>
                  <a:gd name="adj2" fmla="val 5593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 sz="800" b="1" dirty="0">
                  <a:solidFill>
                    <a:srgbClr val="00B050"/>
                  </a:solidFill>
                  <a:latin typeface="Hacen Liner Screen" panose="02000000000000000000" pitchFamily="2" charset="-78"/>
                  <a:cs typeface="Hacen Liner Screen" panose="02000000000000000000" pitchFamily="2" charset="-78"/>
                </a:endParaRPr>
              </a:p>
            </p:txBody>
          </p:sp>
          <p:sp>
            <p:nvSpPr>
              <p:cNvPr id="13" name="مربع نص 28">
                <a:extLst>
                  <a:ext uri="{FF2B5EF4-FFF2-40B4-BE49-F238E27FC236}">
                    <a16:creationId xmlns:a16="http://schemas.microsoft.com/office/drawing/2014/main" id="{52867C97-5095-5D49-4D47-7BC985FAF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25038" y="725522"/>
                <a:ext cx="3410875" cy="1952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+mj-cs"/>
                  </a:rPr>
                  <a:t>مطلوب 2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KW" altLang="ar-KW" sz="3600" b="1" dirty="0">
                    <a:latin typeface="Arial" panose="020B0604020202020204" pitchFamily="34" charset="0"/>
                    <a:cs typeface="+mj-cs"/>
                  </a:rPr>
                  <a:t>إيجاد</a:t>
                </a:r>
                <a:r>
                  <a:rPr lang="ar-KW" altLang="ar-KW" sz="3600" b="1" dirty="0">
                    <a:latin typeface="رموز الرياضيات العربية" panose="02020603050405020304" pitchFamily="18" charset="0"/>
                    <a:cs typeface="+mj-cs"/>
                  </a:rPr>
                  <a:t> محيط   د هـ و</a:t>
                </a:r>
                <a:endParaRPr lang="en-US" altLang="ar-KW" sz="3600" b="1" dirty="0">
                  <a:latin typeface="Arial" panose="020B0604020202020204" pitchFamily="34" charset="0"/>
                  <a:cs typeface="+mj-cs"/>
                </a:endParaRPr>
              </a:p>
            </p:txBody>
          </p:sp>
        </p:grp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75C1C52-C008-00DC-3BA4-DC42289EF449}"/>
                </a:ext>
              </a:extLst>
            </p:cNvPr>
            <p:cNvSpPr/>
            <p:nvPr/>
          </p:nvSpPr>
          <p:spPr>
            <a:xfrm>
              <a:off x="3896139" y="5068436"/>
              <a:ext cx="279498" cy="2312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10140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" grpId="0"/>
      <p:bldP spid="55" grpId="0"/>
      <p:bldP spid="106" grpId="0"/>
      <p:bldP spid="107" grpId="0"/>
      <p:bldP spid="108" grpId="0"/>
      <p:bldP spid="110" grpId="0"/>
      <p:bldP spid="111" grpId="0"/>
      <p:bldP spid="76" grpId="0"/>
      <p:bldP spid="76" grpId="1"/>
      <p:bldP spid="77" grpId="0"/>
      <p:bldP spid="78" grpId="0"/>
      <p:bldP spid="78" grpId="1"/>
      <p:bldP spid="79" grpId="0"/>
      <p:bldP spid="80" grpId="0"/>
      <p:bldP spid="80" grpId="1"/>
      <p:bldP spid="81" grpId="0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9380306" y="0"/>
            <a:ext cx="2664322" cy="1580035"/>
            <a:chOff x="8568397" y="0"/>
            <a:chExt cx="3476231" cy="1580035"/>
          </a:xfrm>
        </p:grpSpPr>
        <p:pic>
          <p:nvPicPr>
            <p:cNvPr id="3" name="صورة 2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نشاط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1163867" y="1447627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800" b="1" dirty="0">
                <a:solidFill>
                  <a:srgbClr val="00B050"/>
                </a:solidFill>
              </a:rPr>
              <a:t>ل منتصف </a:t>
            </a:r>
            <a:r>
              <a:rPr lang="ar-KW" sz="48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B050"/>
                </a:solidFill>
              </a:rPr>
              <a:t> ب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F737EB9-E9A3-C4D7-5FCD-877C12E96EBD}"/>
              </a:ext>
            </a:extLst>
          </p:cNvPr>
          <p:cNvSpPr/>
          <p:nvPr/>
        </p:nvSpPr>
        <p:spPr>
          <a:xfrm>
            <a:off x="3160771" y="4679760"/>
            <a:ext cx="6427860" cy="175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800" b="1" dirty="0">
              <a:solidFill>
                <a:srgbClr val="FF0000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202848" y="1022586"/>
            <a:ext cx="5806621" cy="4273950"/>
            <a:chOff x="202848" y="1022586"/>
            <a:chExt cx="5806621" cy="4273950"/>
          </a:xfrm>
        </p:grpSpPr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629D14B3-0BAA-F2EE-9CB5-D501B9AAC4A3}"/>
                </a:ext>
              </a:extLst>
            </p:cNvPr>
            <p:cNvSpPr/>
            <p:nvPr/>
          </p:nvSpPr>
          <p:spPr>
            <a:xfrm>
              <a:off x="1789116" y="1022586"/>
              <a:ext cx="759472" cy="792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4000" b="1" dirty="0"/>
                <a:t>أ</a:t>
              </a:r>
            </a:p>
          </p:txBody>
        </p:sp>
        <p:grpSp>
          <p:nvGrpSpPr>
            <p:cNvPr id="22" name="مجموعة 21"/>
            <p:cNvGrpSpPr/>
            <p:nvPr/>
          </p:nvGrpSpPr>
          <p:grpSpPr>
            <a:xfrm>
              <a:off x="202848" y="1658137"/>
              <a:ext cx="5806621" cy="3638399"/>
              <a:chOff x="202848" y="1658137"/>
              <a:chExt cx="5806621" cy="3638399"/>
            </a:xfrm>
          </p:grpSpPr>
          <p:sp>
            <p:nvSpPr>
              <p:cNvPr id="31" name="مثلث متساوي الساقين 30">
                <a:extLst>
                  <a:ext uri="{FF2B5EF4-FFF2-40B4-BE49-F238E27FC236}">
                    <a16:creationId xmlns:a16="http://schemas.microsoft.com/office/drawing/2014/main" id="{E577B640-D588-EF3D-43CD-FF429C06E1E9}"/>
                  </a:ext>
                </a:extLst>
              </p:cNvPr>
              <p:cNvSpPr/>
              <p:nvPr/>
            </p:nvSpPr>
            <p:spPr>
              <a:xfrm>
                <a:off x="925167" y="1658137"/>
                <a:ext cx="4493455" cy="3094892"/>
              </a:xfrm>
              <a:prstGeom prst="triangle">
                <a:avLst>
                  <a:gd name="adj" fmla="val 29211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KW" dirty="0"/>
              </a:p>
            </p:txBody>
          </p:sp>
          <p:sp>
            <p:nvSpPr>
              <p:cNvPr id="34" name="مستطيل 33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>
                <a:off x="202848" y="4356703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جـ</a:t>
                </a:r>
              </a:p>
            </p:txBody>
          </p:sp>
          <p:sp>
            <p:nvSpPr>
              <p:cNvPr id="35" name="مستطيل 34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>
                <a:off x="5249997" y="4503884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ب</a:t>
                </a:r>
              </a:p>
            </p:txBody>
          </p:sp>
        </p:grpSp>
      </p:grp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3732494" y="2849851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ل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797640" y="2813517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م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1555374" y="3231301"/>
            <a:ext cx="2304204" cy="177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3031504" y="2561761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>
            <a:off x="4182892" y="3728082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/>
          <p:cNvGrpSpPr/>
          <p:nvPr/>
        </p:nvGrpSpPr>
        <p:grpSpPr>
          <a:xfrm>
            <a:off x="1202176" y="3768260"/>
            <a:ext cx="280201" cy="135482"/>
            <a:chOff x="1202176" y="3768260"/>
            <a:chExt cx="280201" cy="135482"/>
          </a:xfrm>
        </p:grpSpPr>
        <p:cxnSp>
          <p:nvCxnSpPr>
            <p:cNvPr id="59" name="رابط مستقيم 58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1709894" y="2557752"/>
            <a:ext cx="280201" cy="135482"/>
            <a:chOff x="1202176" y="3768260"/>
            <a:chExt cx="280201" cy="135482"/>
          </a:xfrm>
        </p:grpSpPr>
        <p:cxnSp>
          <p:nvCxnSpPr>
            <p:cNvPr id="62" name="رابط مستقيم 61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4112230" y="5414140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2539308" y="5361991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1631074" y="4125858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FF0000"/>
                </a:solidFill>
              </a:rPr>
              <a:t>م منتصف</a:t>
            </a:r>
            <a:r>
              <a:rPr lang="ar-KW" sz="44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</a:t>
            </a:r>
            <a:r>
              <a:rPr lang="ar-KW" sz="44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solidFill>
                  <a:srgbClr val="FF0000"/>
                </a:solidFill>
              </a:rPr>
              <a:t>جـ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8743946" y="4679760"/>
            <a:ext cx="511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4167394" y="6349654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400" b="1" dirty="0">
              <a:solidFill>
                <a:srgbClr val="FF0000"/>
              </a:solidFill>
            </a:endParaRP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2548588" y="6339533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FF0000"/>
                </a:solidFill>
              </a:rPr>
              <a:t>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 flipH="1">
            <a:off x="3829818" y="3179917"/>
            <a:ext cx="112722" cy="15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3" name="شكل بيضاوي 72"/>
          <p:cNvSpPr/>
          <p:nvPr/>
        </p:nvSpPr>
        <p:spPr>
          <a:xfrm flipH="1">
            <a:off x="1502253" y="3142679"/>
            <a:ext cx="112722" cy="15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FBE3DD25-39D7-484E-82F8-168868B2A3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62" y="3342703"/>
            <a:ext cx="2904478" cy="145223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0966B0CE-B98F-45D4-8D5C-FE01AA701D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51" y="1787047"/>
            <a:ext cx="2904478" cy="1452239"/>
          </a:xfrm>
          <a:prstGeom prst="rect">
            <a:avLst/>
          </a:prstGeom>
        </p:spPr>
      </p:pic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8DD12313-ACBD-49CA-AE04-C6F4F489BEEC}"/>
              </a:ext>
            </a:extLst>
          </p:cNvPr>
          <p:cNvGrpSpPr/>
          <p:nvPr/>
        </p:nvGrpSpPr>
        <p:grpSpPr>
          <a:xfrm>
            <a:off x="-9941" y="3047088"/>
            <a:ext cx="11279348" cy="1017388"/>
            <a:chOff x="5287776" y="3898935"/>
            <a:chExt cx="11279348" cy="1017388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A63AC381-C67A-487C-A8D7-D8BE362BFA9B}"/>
                </a:ext>
              </a:extLst>
            </p:cNvPr>
            <p:cNvSpPr txBox="1"/>
            <p:nvPr/>
          </p:nvSpPr>
          <p:spPr>
            <a:xfrm>
              <a:off x="5287776" y="4085326"/>
              <a:ext cx="1127934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ل م // ب جـ  </a:t>
              </a:r>
            </a:p>
          </p:txBody>
        </p:sp>
        <p:cxnSp>
          <p:nvCxnSpPr>
            <p:cNvPr id="86" name="رابط مستقيم 85">
              <a:extLst>
                <a:ext uri="{FF2B5EF4-FFF2-40B4-BE49-F238E27FC236}">
                  <a16:creationId xmlns:a16="http://schemas.microsoft.com/office/drawing/2014/main" id="{4AB18B20-1380-4347-BF4D-9C4B936AC981}"/>
                </a:ext>
              </a:extLst>
            </p:cNvPr>
            <p:cNvCxnSpPr/>
            <p:nvPr/>
          </p:nvCxnSpPr>
          <p:spPr>
            <a:xfrm flipH="1" flipV="1">
              <a:off x="15457348" y="3898935"/>
              <a:ext cx="909380" cy="73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>
              <a:extLst>
                <a:ext uri="{FF2B5EF4-FFF2-40B4-BE49-F238E27FC236}">
                  <a16:creationId xmlns:a16="http://schemas.microsoft.com/office/drawing/2014/main" id="{5AFBF9DA-4213-4746-B4AD-5F2A3C639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41663" y="3950940"/>
              <a:ext cx="7519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صورة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70863">
            <a:off x="2313398" y="-978168"/>
            <a:ext cx="2695178" cy="6746569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65087">
            <a:off x="-962200" y="993686"/>
            <a:ext cx="3253760" cy="5894057"/>
          </a:xfrm>
          <a:prstGeom prst="rect">
            <a:avLst/>
          </a:prstGeom>
        </p:spPr>
      </p:pic>
      <p:sp>
        <p:nvSpPr>
          <p:cNvPr id="69" name="مستطيل 68"/>
          <p:cNvSpPr/>
          <p:nvPr/>
        </p:nvSpPr>
        <p:spPr>
          <a:xfrm>
            <a:off x="4896611" y="361011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 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 flipH="1">
            <a:off x="8115885" y="2011696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8D603972-8C86-42DB-9D57-887141AF810C}"/>
              </a:ext>
            </a:extLst>
          </p:cNvPr>
          <p:cNvGrpSpPr/>
          <p:nvPr/>
        </p:nvGrpSpPr>
        <p:grpSpPr>
          <a:xfrm rot="5400000">
            <a:off x="2388978" y="2949299"/>
            <a:ext cx="411809" cy="584775"/>
            <a:chOff x="2121082" y="6164102"/>
            <a:chExt cx="4756867" cy="584775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F0370A25-C080-4534-AA23-D60FC37474EE}"/>
                </a:ext>
              </a:extLst>
            </p:cNvPr>
            <p:cNvSpPr txBox="1"/>
            <p:nvPr/>
          </p:nvSpPr>
          <p:spPr>
            <a:xfrm>
              <a:off x="2121082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12E06751-EFB7-439E-A747-959D0F72EA04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26F4D84-5366-43CB-ACD3-50588B4C223E}"/>
              </a:ext>
            </a:extLst>
          </p:cNvPr>
          <p:cNvGrpSpPr/>
          <p:nvPr/>
        </p:nvGrpSpPr>
        <p:grpSpPr>
          <a:xfrm rot="5400000">
            <a:off x="2295877" y="4480952"/>
            <a:ext cx="411809" cy="584775"/>
            <a:chOff x="5138940" y="6164102"/>
            <a:chExt cx="4756867" cy="584775"/>
          </a:xfrm>
        </p:grpSpPr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4A383F27-4E3D-4CFD-86B4-F4DAEC904783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FE41C6AF-17E4-445D-93E1-B019519FD47C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8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/>
      <p:bldP spid="56" grpId="0"/>
      <p:bldP spid="30" grpId="0" uiExpand="1" build="p"/>
      <p:bldP spid="32" grpId="0" uiExpand="1" build="p"/>
      <p:bldP spid="37" grpId="0"/>
      <p:bldP spid="41" grpId="0" uiExpand="1" build="p"/>
      <p:bldP spid="18" grpId="0" animBg="1"/>
      <p:bldP spid="73" grpId="0" animBg="1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EBAFFF6-3FCC-4BDD-B1BF-8B83840EDE81}"/>
              </a:ext>
            </a:extLst>
          </p:cNvPr>
          <p:cNvSpPr txBox="1"/>
          <p:nvPr/>
        </p:nvSpPr>
        <p:spPr>
          <a:xfrm>
            <a:off x="1023730" y="2479416"/>
            <a:ext cx="10485481" cy="4154984"/>
          </a:xfrm>
          <a:prstGeom prst="rect">
            <a:avLst/>
          </a:prstGeom>
          <a:solidFill>
            <a:srgbClr val="FFF7E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KW" sz="6600" dirty="0">
                <a:ln>
                  <a:solidFill>
                    <a:srgbClr val="009900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إذا رسم مستقيم من منتصف أحد أضلاع مثلث موازيا ضلعا أخر فيه ، فأنه ينصف الضلع الثالث</a:t>
            </a:r>
          </a:p>
          <a:p>
            <a:pPr algn="ctr"/>
            <a:endParaRPr lang="ar-KW" sz="6600" dirty="0">
              <a:ln>
                <a:solidFill>
                  <a:srgbClr val="009900"/>
                </a:solidFill>
              </a:ln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54A8E0-38D7-22EE-B44B-81AAFF88FDB5}"/>
              </a:ext>
            </a:extLst>
          </p:cNvPr>
          <p:cNvGrpSpPr>
            <a:grpSpLocks/>
          </p:cNvGrpSpPr>
          <p:nvPr/>
        </p:nvGrpSpPr>
        <p:grpSpPr bwMode="auto">
          <a:xfrm>
            <a:off x="4341052" y="237520"/>
            <a:ext cx="4031092" cy="1800225"/>
            <a:chOff x="4886767" y="130156"/>
            <a:chExt cx="4032250" cy="1800417"/>
          </a:xfrm>
        </p:grpSpPr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4546DB5-3CB7-391B-0B81-B86E3D61B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0601" y="130156"/>
              <a:ext cx="3153358" cy="180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382482AA-ED30-62FF-DB81-EDA48E4E1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767" y="643459"/>
              <a:ext cx="4032250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ar-EG" altLang="ar-EG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نظرية</a:t>
              </a:r>
              <a:r>
                <a:rPr lang="ar-EG" altLang="ar-EG" sz="1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6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4546EF-2E9F-E1E6-BEFF-067047CAA34C}"/>
              </a:ext>
            </a:extLst>
          </p:cNvPr>
          <p:cNvSpPr/>
          <p:nvPr/>
        </p:nvSpPr>
        <p:spPr>
          <a:xfrm>
            <a:off x="983974" y="2743200"/>
            <a:ext cx="3939160" cy="2527095"/>
          </a:xfrm>
          <a:prstGeom prst="triangle">
            <a:avLst>
              <a:gd name="adj" fmla="val 79732"/>
            </a:avLst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947389" y="97023"/>
            <a:ext cx="2087323" cy="1087503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480436" y="307513"/>
            <a:ext cx="1710147" cy="50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تدرب 5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304550" y="972482"/>
            <a:ext cx="10456254" cy="1638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Aga-Math-Functions" panose="02020603050405020304" pitchFamily="18" charset="0"/>
                <a:cs typeface="Aga-Math-Functions" panose="02020603050405020304" pitchFamily="18" charset="0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 جـ مثلث فيه :ص منتصف ب جـ ، 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ص س // جـ </a:t>
            </a:r>
            <a:r>
              <a:rPr lang="ar-KW" sz="40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، </a:t>
            </a:r>
            <a:r>
              <a:rPr lang="ar-KW" sz="40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س = 6 سم </a:t>
            </a:r>
          </a:p>
          <a:p>
            <a:pPr>
              <a:lnSpc>
                <a:spcPct val="150000"/>
              </a:lnSpc>
            </a:pPr>
            <a:r>
              <a:rPr lang="ar-KW" sz="44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 ب س</a:t>
            </a:r>
            <a:endParaRPr lang="ar-KW" sz="48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4017460" y="972482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5216452" y="980868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2702790" y="972482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3138238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9FE8B60-B570-4F17-8291-B6DF5D07543B}"/>
              </a:ext>
            </a:extLst>
          </p:cNvPr>
          <p:cNvSpPr txBox="1"/>
          <p:nvPr/>
        </p:nvSpPr>
        <p:spPr>
          <a:xfrm>
            <a:off x="304550" y="3901098"/>
            <a:ext cx="116915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</a:rPr>
              <a:t> م ص منتصف ب جـ ، ص س // جـ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أ</a:t>
            </a:r>
          </a:p>
          <a:p>
            <a:r>
              <a:rPr lang="ar-KW" sz="3600" b="1" dirty="0">
                <a:solidFill>
                  <a:srgbClr val="00B050"/>
                </a:solidFill>
              </a:rPr>
              <a:t>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</a:rPr>
              <a:t> س = 6 سم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21138" y="5300298"/>
            <a:ext cx="91623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إيجاد ب س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8799501" y="3917731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439871" y="3964092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315609" y="3876525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صورة 36">
            <a:extLst>
              <a:ext uri="{FF2B5EF4-FFF2-40B4-BE49-F238E27FC236}">
                <a16:creationId xmlns:a16="http://schemas.microsoft.com/office/drawing/2014/main" id="{6AB388F3-D9EA-4129-9A78-9DE94086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622" y="1909367"/>
            <a:ext cx="6145946" cy="4435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68CF4-191E-4BDE-A7EA-62CA9BD368E0}"/>
              </a:ext>
            </a:extLst>
          </p:cNvPr>
          <p:cNvSpPr txBox="1"/>
          <p:nvPr/>
        </p:nvSpPr>
        <p:spPr>
          <a:xfrm>
            <a:off x="228400" y="152684"/>
            <a:ext cx="1888636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113</a:t>
            </a:r>
          </a:p>
        </p:txBody>
      </p:sp>
      <p:sp>
        <p:nvSpPr>
          <p:cNvPr id="4" name="مستطيل 69">
            <a:extLst>
              <a:ext uri="{FF2B5EF4-FFF2-40B4-BE49-F238E27FC236}">
                <a16:creationId xmlns:a16="http://schemas.microsoft.com/office/drawing/2014/main" id="{C19C1337-1FBE-EC63-53AE-1C2BF6CE3445}"/>
              </a:ext>
            </a:extLst>
          </p:cNvPr>
          <p:cNvSpPr/>
          <p:nvPr/>
        </p:nvSpPr>
        <p:spPr>
          <a:xfrm>
            <a:off x="6311071" y="2319788"/>
            <a:ext cx="1983099" cy="766804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 rot="15253972">
            <a:off x="1185863" y="6891123"/>
            <a:ext cx="91310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6سم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 rot="15253972">
            <a:off x="1622893" y="8446902"/>
            <a:ext cx="91310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1844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3" grpId="0"/>
      <p:bldP spid="51" grpId="0" animBg="1"/>
      <p:bldP spid="52" grpId="0" animBg="1"/>
      <p:bldP spid="53" grpId="0"/>
      <p:bldP spid="55" grpId="0"/>
      <p:bldP spid="4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0C48D37-44B3-41F1-86C7-20A697429D11}"/>
              </a:ext>
            </a:extLst>
          </p:cNvPr>
          <p:cNvSpPr txBox="1"/>
          <p:nvPr/>
        </p:nvSpPr>
        <p:spPr>
          <a:xfrm>
            <a:off x="6447162" y="467040"/>
            <a:ext cx="283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9C1CB1-8240-466B-AF61-20B5EB0B8DE4}"/>
              </a:ext>
            </a:extLst>
          </p:cNvPr>
          <p:cNvSpPr txBox="1"/>
          <p:nvPr/>
        </p:nvSpPr>
        <p:spPr>
          <a:xfrm>
            <a:off x="5814612" y="1901386"/>
            <a:ext cx="57311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قيمة المجهول فيما يلي ؟</a:t>
            </a:r>
            <a:endParaRPr lang="ar-KW" sz="4000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7F1B9BB-05F7-42B2-B982-EC82A3303BEA}"/>
              </a:ext>
            </a:extLst>
          </p:cNvPr>
          <p:cNvSpPr txBox="1"/>
          <p:nvPr/>
        </p:nvSpPr>
        <p:spPr>
          <a:xfrm>
            <a:off x="9084039" y="2855208"/>
            <a:ext cx="26608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ع = </a:t>
            </a:r>
            <a:endParaRPr lang="ar-KW" sz="4800" b="1" dirty="0">
              <a:solidFill>
                <a:srgbClr val="FF000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C56DA2D-02E6-4804-97C3-D84082BB3D97}"/>
              </a:ext>
            </a:extLst>
          </p:cNvPr>
          <p:cNvSpPr txBox="1"/>
          <p:nvPr/>
        </p:nvSpPr>
        <p:spPr>
          <a:xfrm>
            <a:off x="9557849" y="3731432"/>
            <a:ext cx="22693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sz="48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هـ = </a:t>
            </a:r>
            <a:endParaRPr lang="ar-KW" sz="4800" b="1" dirty="0">
              <a:solidFill>
                <a:srgbClr val="FF000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76BC293-FB7C-4A6A-AF6A-EB1020490EB0}"/>
              </a:ext>
            </a:extLst>
          </p:cNvPr>
          <p:cNvSpPr txBox="1"/>
          <p:nvPr/>
        </p:nvSpPr>
        <p:spPr>
          <a:xfrm>
            <a:off x="5046398" y="2848623"/>
            <a:ext cx="56696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80</a:t>
            </a:r>
            <a:r>
              <a:rPr lang="ar-SA" sz="54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sz="48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EG" sz="48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  </a:t>
            </a:r>
            <a:r>
              <a:rPr lang="ar-SA" sz="5400" dirty="0">
                <a:solidFill>
                  <a:srgbClr val="00B050"/>
                </a:solidFill>
                <a:latin typeface="رموز الرياضيات العربية" panose="02020603050405020304" pitchFamily="18" charset="0"/>
                <a:cs typeface="SC_DUBAI" pitchFamily="2" charset="-78"/>
              </a:rPr>
              <a:t>بالتناظر والتوازي</a:t>
            </a:r>
            <a:endParaRPr lang="ar-KW" sz="4800" dirty="0">
              <a:solidFill>
                <a:srgbClr val="00B050"/>
              </a:solidFill>
              <a:latin typeface="رموز الرياضيات العربية" panose="02020603050405020304" pitchFamily="18" charset="0"/>
              <a:cs typeface="SC_DUBAI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5C7BEF4-CB17-47AB-AE08-48475651948A}"/>
              </a:ext>
            </a:extLst>
          </p:cNvPr>
          <p:cNvSpPr txBox="1"/>
          <p:nvPr/>
        </p:nvSpPr>
        <p:spPr>
          <a:xfrm>
            <a:off x="4781424" y="3763529"/>
            <a:ext cx="58552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50  </a:t>
            </a:r>
            <a:r>
              <a:rPr lang="ar-EG" sz="4800" b="1" dirty="0">
                <a:solidFill>
                  <a:schemeClr val="accent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  </a:t>
            </a:r>
            <a:r>
              <a:rPr lang="ar-SA" sz="5400" dirty="0">
                <a:solidFill>
                  <a:srgbClr val="00B050"/>
                </a:solidFill>
                <a:latin typeface="رموز الرياضيات العربية" panose="02020603050405020304" pitchFamily="18" charset="0"/>
                <a:cs typeface="SC_DUBAI" pitchFamily="2" charset="-78"/>
              </a:rPr>
              <a:t>بالتناظر والتوازي</a:t>
            </a:r>
            <a:endParaRPr lang="ar-KW" sz="4800" dirty="0">
              <a:solidFill>
                <a:srgbClr val="00B050"/>
              </a:solidFill>
              <a:latin typeface="رموز الرياضيات العربية" panose="02020603050405020304" pitchFamily="18" charset="0"/>
              <a:cs typeface="SC_DUBAI" pitchFamily="2" charset="-78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FED801F-B0C8-418A-A416-54AAE765DB05}"/>
              </a:ext>
            </a:extLst>
          </p:cNvPr>
          <p:cNvSpPr/>
          <p:nvPr/>
        </p:nvSpPr>
        <p:spPr>
          <a:xfrm>
            <a:off x="9582871" y="2973965"/>
            <a:ext cx="107178" cy="11236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C5D83F13-1BC0-4059-AC12-1AF73B127EEA}"/>
              </a:ext>
            </a:extLst>
          </p:cNvPr>
          <p:cNvSpPr/>
          <p:nvPr/>
        </p:nvSpPr>
        <p:spPr>
          <a:xfrm>
            <a:off x="9757849" y="3882728"/>
            <a:ext cx="107178" cy="11236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grpSp>
        <p:nvGrpSpPr>
          <p:cNvPr id="34" name="مجموعة 33"/>
          <p:cNvGrpSpPr/>
          <p:nvPr/>
        </p:nvGrpSpPr>
        <p:grpSpPr>
          <a:xfrm>
            <a:off x="412579" y="1479963"/>
            <a:ext cx="4399580" cy="4586790"/>
            <a:chOff x="412579" y="1479963"/>
            <a:chExt cx="4399580" cy="4586790"/>
          </a:xfrm>
        </p:grpSpPr>
        <p:sp>
          <p:nvSpPr>
            <p:cNvPr id="2" name="مثلث متساوي الساقين 1"/>
            <p:cNvSpPr/>
            <p:nvPr/>
          </p:nvSpPr>
          <p:spPr>
            <a:xfrm>
              <a:off x="460626" y="1479963"/>
              <a:ext cx="4351533" cy="4362138"/>
            </a:xfrm>
            <a:prstGeom prst="triangle">
              <a:avLst>
                <a:gd name="adj" fmla="val 17509"/>
              </a:avLst>
            </a:prstGeom>
            <a:solidFill>
              <a:srgbClr val="E1FFE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>
                <a:solidFill>
                  <a:schemeClr val="dk1"/>
                </a:solidFill>
              </a:endParaRPr>
            </a:p>
          </p:txBody>
        </p:sp>
        <p:grpSp>
          <p:nvGrpSpPr>
            <p:cNvPr id="33" name="مجموعة 32"/>
            <p:cNvGrpSpPr/>
            <p:nvPr/>
          </p:nvGrpSpPr>
          <p:grpSpPr>
            <a:xfrm>
              <a:off x="412579" y="3235028"/>
              <a:ext cx="4399266" cy="2831725"/>
              <a:chOff x="412579" y="3235028"/>
              <a:chExt cx="4399266" cy="2831725"/>
            </a:xfrm>
          </p:grpSpPr>
          <p:cxnSp>
            <p:nvCxnSpPr>
              <p:cNvPr id="5" name="رابط مستقيم 4"/>
              <p:cNvCxnSpPr/>
              <p:nvPr/>
            </p:nvCxnSpPr>
            <p:spPr>
              <a:xfrm flipH="1" flipV="1">
                <a:off x="828519" y="3815308"/>
                <a:ext cx="2305159" cy="14989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مجموعة 17"/>
              <p:cNvGrpSpPr/>
              <p:nvPr/>
            </p:nvGrpSpPr>
            <p:grpSpPr>
              <a:xfrm>
                <a:off x="412579" y="3235028"/>
                <a:ext cx="4399266" cy="2831725"/>
                <a:chOff x="412579" y="3882728"/>
                <a:chExt cx="4399266" cy="2831725"/>
              </a:xfrm>
            </p:grpSpPr>
            <p:cxnSp>
              <p:nvCxnSpPr>
                <p:cNvPr id="16" name="رابط مستقيم 15"/>
                <p:cNvCxnSpPr/>
                <p:nvPr/>
              </p:nvCxnSpPr>
              <p:spPr>
                <a:xfrm flipH="1" flipV="1">
                  <a:off x="460312" y="6483247"/>
                  <a:ext cx="4351533" cy="7494"/>
                </a:xfrm>
                <a:prstGeom prst="line">
                  <a:avLst/>
                </a:prstGeom>
                <a:ln w="476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مجموعة 13"/>
                <p:cNvGrpSpPr/>
                <p:nvPr/>
              </p:nvGrpSpPr>
              <p:grpSpPr>
                <a:xfrm>
                  <a:off x="412579" y="3882728"/>
                  <a:ext cx="4350552" cy="2831725"/>
                  <a:chOff x="412579" y="3882728"/>
                  <a:chExt cx="4350552" cy="2831725"/>
                </a:xfrm>
              </p:grpSpPr>
              <p:grpSp>
                <p:nvGrpSpPr>
                  <p:cNvPr id="13" name="مجموعة 12"/>
                  <p:cNvGrpSpPr/>
                  <p:nvPr/>
                </p:nvGrpSpPr>
                <p:grpSpPr>
                  <a:xfrm>
                    <a:off x="2416496" y="6252041"/>
                    <a:ext cx="207857" cy="462412"/>
                    <a:chOff x="1920746" y="4274480"/>
                    <a:chExt cx="207857" cy="462412"/>
                  </a:xfrm>
                </p:grpSpPr>
                <p:cxnSp>
                  <p:nvCxnSpPr>
                    <p:cNvPr id="10" name="رابط مستقيم 9"/>
                    <p:cNvCxnSpPr/>
                    <p:nvPr/>
                  </p:nvCxnSpPr>
                  <p:spPr>
                    <a:xfrm>
                      <a:off x="1920746" y="4274480"/>
                      <a:ext cx="207857" cy="215072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رابط مستقيم 11"/>
                    <p:cNvCxnSpPr/>
                    <p:nvPr/>
                  </p:nvCxnSpPr>
                  <p:spPr>
                    <a:xfrm flipH="1">
                      <a:off x="1920746" y="4482057"/>
                      <a:ext cx="192867" cy="254835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مجموعة 21"/>
                  <p:cNvGrpSpPr/>
                  <p:nvPr/>
                </p:nvGrpSpPr>
                <p:grpSpPr>
                  <a:xfrm>
                    <a:off x="1950726" y="4258346"/>
                    <a:ext cx="207857" cy="462412"/>
                    <a:chOff x="1920746" y="4274480"/>
                    <a:chExt cx="207857" cy="462412"/>
                  </a:xfrm>
                </p:grpSpPr>
                <p:cxnSp>
                  <p:nvCxnSpPr>
                    <p:cNvPr id="24" name="رابط مستقيم 23"/>
                    <p:cNvCxnSpPr/>
                    <p:nvPr/>
                  </p:nvCxnSpPr>
                  <p:spPr>
                    <a:xfrm>
                      <a:off x="1920746" y="4274480"/>
                      <a:ext cx="207857" cy="215072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رابط مستقيم 24"/>
                    <p:cNvCxnSpPr/>
                    <p:nvPr/>
                  </p:nvCxnSpPr>
                  <p:spPr>
                    <a:xfrm flipH="1">
                      <a:off x="1920746" y="4482057"/>
                      <a:ext cx="192867" cy="254835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" name="مستطيل 28">
                    <a:extLst>
                      <a:ext uri="{FF2B5EF4-FFF2-40B4-BE49-F238E27FC236}">
                        <a16:creationId xmlns:a16="http://schemas.microsoft.com/office/drawing/2014/main" id="{0A53CC38-27ED-383C-FFBA-AB0F361FD625}"/>
                      </a:ext>
                    </a:extLst>
                  </p:cNvPr>
                  <p:cNvSpPr/>
                  <p:nvPr/>
                </p:nvSpPr>
                <p:spPr>
                  <a:xfrm>
                    <a:off x="412579" y="5771300"/>
                    <a:ext cx="763800" cy="7352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KW" sz="4000" b="1" dirty="0">
                        <a:solidFill>
                          <a:schemeClr val="tx1"/>
                        </a:solidFill>
                      </a:rPr>
                      <a:t>ع</a:t>
                    </a:r>
                  </a:p>
                </p:txBody>
              </p:sp>
              <p:sp>
                <p:nvSpPr>
                  <p:cNvPr id="30" name="مستطيل 29">
                    <a:extLst>
                      <a:ext uri="{FF2B5EF4-FFF2-40B4-BE49-F238E27FC236}">
                        <a16:creationId xmlns:a16="http://schemas.microsoft.com/office/drawing/2014/main" id="{0A53CC38-27ED-383C-FFBA-AB0F361FD625}"/>
                      </a:ext>
                    </a:extLst>
                  </p:cNvPr>
                  <p:cNvSpPr/>
                  <p:nvPr/>
                </p:nvSpPr>
                <p:spPr>
                  <a:xfrm>
                    <a:off x="2303095" y="3882728"/>
                    <a:ext cx="763800" cy="7352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KW" sz="4000" b="1" dirty="0">
                        <a:solidFill>
                          <a:schemeClr val="tx1"/>
                        </a:solidFill>
                      </a:rPr>
                      <a:t>هـ</a:t>
                    </a:r>
                  </a:p>
                </p:txBody>
              </p:sp>
              <p:sp>
                <p:nvSpPr>
                  <p:cNvPr id="31" name="مستطيل 30">
                    <a:extLst>
                      <a:ext uri="{FF2B5EF4-FFF2-40B4-BE49-F238E27FC236}">
                        <a16:creationId xmlns:a16="http://schemas.microsoft.com/office/drawing/2014/main" id="{63340638-4A63-A6E3-D682-224C4C478E75}"/>
                      </a:ext>
                    </a:extLst>
                  </p:cNvPr>
                  <p:cNvSpPr/>
                  <p:nvPr/>
                </p:nvSpPr>
                <p:spPr>
                  <a:xfrm>
                    <a:off x="657419" y="3961217"/>
                    <a:ext cx="1059068" cy="7352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KW" sz="3600" b="1" dirty="0">
                        <a:solidFill>
                          <a:schemeClr val="tx1"/>
                        </a:solidFill>
                      </a:rPr>
                      <a:t>80°</a:t>
                    </a:r>
                  </a:p>
                </p:txBody>
              </p:sp>
              <p:sp>
                <p:nvSpPr>
                  <p:cNvPr id="32" name="مستطيل 31">
                    <a:extLst>
                      <a:ext uri="{FF2B5EF4-FFF2-40B4-BE49-F238E27FC236}">
                        <a16:creationId xmlns:a16="http://schemas.microsoft.com/office/drawing/2014/main" id="{63340638-4A63-A6E3-D682-224C4C478E75}"/>
                      </a:ext>
                    </a:extLst>
                  </p:cNvPr>
                  <p:cNvSpPr/>
                  <p:nvPr/>
                </p:nvSpPr>
                <p:spPr>
                  <a:xfrm>
                    <a:off x="3704063" y="5923294"/>
                    <a:ext cx="1059068" cy="7352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KW" sz="3600" b="1" dirty="0">
                        <a:solidFill>
                          <a:schemeClr val="tx1"/>
                        </a:solidFill>
                      </a:rPr>
                      <a:t>50°</a:t>
                    </a:r>
                  </a:p>
                </p:txBody>
              </p:sp>
            </p:grpSp>
          </p:grpSp>
        </p:grp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8568397" y="0"/>
            <a:ext cx="3476231" cy="1580035"/>
            <a:chOff x="8568397" y="0"/>
            <a:chExt cx="3476231" cy="1580035"/>
          </a:xfrm>
        </p:grpSpPr>
        <p:pic>
          <p:nvPicPr>
            <p:cNvPr id="39" name="صورة 38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مقدمة الدرس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A861B21-1FFF-4A13-A8CD-FB10FEE8BCB6}"/>
              </a:ext>
            </a:extLst>
          </p:cNvPr>
          <p:cNvSpPr txBox="1"/>
          <p:nvPr/>
        </p:nvSpPr>
        <p:spPr>
          <a:xfrm>
            <a:off x="1176379" y="198270"/>
            <a:ext cx="88232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استعد</a:t>
            </a:r>
            <a:r>
              <a:rPr lang="ar-KW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KW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صـ 107 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رقم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ar-KW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5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7" grpId="0"/>
      <p:bldP spid="28" grpId="0"/>
      <p:bldP spid="21" grpId="0" animBg="1"/>
      <p:bldP spid="23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AD93293-B52A-A7FE-74C0-0075F431B759}"/>
              </a:ext>
            </a:extLst>
          </p:cNvPr>
          <p:cNvSpPr/>
          <p:nvPr/>
        </p:nvSpPr>
        <p:spPr>
          <a:xfrm>
            <a:off x="986107" y="1402762"/>
            <a:ext cx="3939160" cy="2527095"/>
          </a:xfrm>
          <a:prstGeom prst="triangle">
            <a:avLst>
              <a:gd name="adj" fmla="val 79732"/>
            </a:avLst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030908" y="1262160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 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BA83DE6-9353-4296-95CA-311E51848973}"/>
              </a:ext>
            </a:extLst>
          </p:cNvPr>
          <p:cNvSpPr txBox="1"/>
          <p:nvPr/>
        </p:nvSpPr>
        <p:spPr>
          <a:xfrm>
            <a:off x="5765611" y="2544151"/>
            <a:ext cx="62613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ea typeface="SimSun" pitchFamily="2" charset="-122"/>
                <a:cs typeface="Hacen Egypt" panose="02000000000000000000" pitchFamily="2" charset="-78"/>
              </a:rPr>
              <a:t>∵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ص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منتصف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ب جـ</a:t>
            </a:r>
            <a:r>
              <a:rPr lang="ar-SA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, 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ص س // جـ </a:t>
            </a:r>
            <a:r>
              <a:rPr lang="ar-KW" sz="40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endParaRPr lang="ar-KW" sz="40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D536D59D-EE67-4988-9F0A-55E516E40395}"/>
              </a:ext>
            </a:extLst>
          </p:cNvPr>
          <p:cNvGrpSpPr/>
          <p:nvPr/>
        </p:nvGrpSpPr>
        <p:grpSpPr>
          <a:xfrm>
            <a:off x="1465252" y="2497685"/>
            <a:ext cx="7431013" cy="1494003"/>
            <a:chOff x="3141241" y="3968216"/>
            <a:chExt cx="3848100" cy="1494003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364B2CF7-B077-4088-A4B0-3802B0596A88}"/>
                </a:ext>
              </a:extLst>
            </p:cNvPr>
            <p:cNvGrpSpPr/>
            <p:nvPr/>
          </p:nvGrpSpPr>
          <p:grpSpPr>
            <a:xfrm>
              <a:off x="3141241" y="3973379"/>
              <a:ext cx="3848100" cy="1488840"/>
              <a:chOff x="3263003" y="4097751"/>
              <a:chExt cx="3848100" cy="1488840"/>
            </a:xfrm>
          </p:grpSpPr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F965216-9DBD-496A-92CC-567E2F22E43C}"/>
                  </a:ext>
                </a:extLst>
              </p:cNvPr>
              <p:cNvSpPr txBox="1"/>
              <p:nvPr/>
            </p:nvSpPr>
            <p:spPr>
              <a:xfrm>
                <a:off x="3263003" y="5001816"/>
                <a:ext cx="38481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KW" sz="3200" b="1" dirty="0">
                  <a:solidFill>
                    <a:srgbClr val="FF0000"/>
                  </a:solidFill>
                  <a:latin typeface="Leelawadee UI Semilight" panose="020B0402040204020203" pitchFamily="34" charset="-34"/>
                  <a:cs typeface="PT Bold Dusky" panose="02010400000000000000" pitchFamily="2" charset="-78"/>
                </a:endParaRPr>
              </a:p>
            </p:txBody>
          </p:sp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855B5BF1-555E-40F7-9334-9C4D898C3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2960" y="4097751"/>
                <a:ext cx="4280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3A06B321-DD57-40A1-BDEB-67349B796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2187" y="3968216"/>
              <a:ext cx="42806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4703342" y="3611334"/>
            <a:ext cx="67097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00FF"/>
                </a:solidFill>
              </a:rPr>
              <a:t>∴  س منتصف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4676030" y="5268452"/>
            <a:ext cx="67097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5400" b="1" dirty="0">
                <a:solidFill>
                  <a:srgbClr val="FF0000"/>
                </a:solidFill>
              </a:rPr>
              <a:t>∴  ب س =</a:t>
            </a:r>
            <a:r>
              <a:rPr lang="ar-KW" sz="54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5400" b="1" dirty="0">
                <a:solidFill>
                  <a:srgbClr val="FF0000"/>
                </a:solidFill>
              </a:rPr>
              <a:t> س  = 6 سم 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6AB388F3-D9EA-4129-9A78-9DE9408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454" y="636147"/>
            <a:ext cx="6171911" cy="4343356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7334250" y="3668484"/>
            <a:ext cx="76207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538C08-50A4-614A-CE4F-BC87DA357DCF}"/>
              </a:ext>
            </a:extLst>
          </p:cNvPr>
          <p:cNvSpPr txBox="1"/>
          <p:nvPr/>
        </p:nvSpPr>
        <p:spPr>
          <a:xfrm>
            <a:off x="228399" y="152684"/>
            <a:ext cx="2699735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تدرب5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113</a:t>
            </a:r>
          </a:p>
        </p:txBody>
      </p:sp>
      <p:sp>
        <p:nvSpPr>
          <p:cNvPr id="7" name="مربع نص 80">
            <a:extLst>
              <a:ext uri="{FF2B5EF4-FFF2-40B4-BE49-F238E27FC236}">
                <a16:creationId xmlns:a16="http://schemas.microsoft.com/office/drawing/2014/main" id="{EEEE02CD-C3E0-4C46-266F-7299215EF8E8}"/>
              </a:ext>
            </a:extLst>
          </p:cNvPr>
          <p:cNvSpPr txBox="1"/>
          <p:nvPr/>
        </p:nvSpPr>
        <p:spPr>
          <a:xfrm rot="4410106">
            <a:off x="3836926" y="1468735"/>
            <a:ext cx="1338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6 سم</a:t>
            </a:r>
          </a:p>
        </p:txBody>
      </p:sp>
      <p:sp>
        <p:nvSpPr>
          <p:cNvPr id="15" name="مربع نص 80">
            <a:extLst>
              <a:ext uri="{FF2B5EF4-FFF2-40B4-BE49-F238E27FC236}">
                <a16:creationId xmlns:a16="http://schemas.microsoft.com/office/drawing/2014/main" id="{A760F939-1FC0-25FF-8E16-07C6E3B5DF39}"/>
              </a:ext>
            </a:extLst>
          </p:cNvPr>
          <p:cNvSpPr txBox="1"/>
          <p:nvPr/>
        </p:nvSpPr>
        <p:spPr>
          <a:xfrm rot="4410106">
            <a:off x="4296356" y="2839902"/>
            <a:ext cx="1338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6 سم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6CB0AA-42C0-4D33-99B5-38BDFCF1C3F5}"/>
              </a:ext>
            </a:extLst>
          </p:cNvPr>
          <p:cNvSpPr txBox="1"/>
          <p:nvPr/>
        </p:nvSpPr>
        <p:spPr>
          <a:xfrm>
            <a:off x="4741442" y="4462800"/>
            <a:ext cx="69552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54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ea typeface="SimSun" pitchFamily="2" charset="-122"/>
                <a:cs typeface="Hacen Egypt" panose="02000000000000000000" pitchFamily="2" charset="-78"/>
              </a:rPr>
              <a:t>∵</a:t>
            </a:r>
            <a:r>
              <a:rPr lang="ar-KW" sz="5400" b="1" dirty="0">
                <a:solidFill>
                  <a:srgbClr val="FF0000"/>
                </a:solidFill>
              </a:rPr>
              <a:t>  </a:t>
            </a:r>
            <a:r>
              <a:rPr lang="ar-KW" sz="54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5400" b="1" dirty="0">
                <a:solidFill>
                  <a:srgbClr val="FF0000"/>
                </a:solidFill>
              </a:rPr>
              <a:t> س  = 6 سم </a:t>
            </a:r>
          </a:p>
        </p:txBody>
      </p:sp>
    </p:spTree>
    <p:extLst>
      <p:ext uri="{BB962C8B-B14F-4D97-AF65-F5344CB8AC3E}">
        <p14:creationId xmlns:p14="http://schemas.microsoft.com/office/powerpoint/2010/main" val="1244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6" grpId="0"/>
      <p:bldP spid="55" grpId="0"/>
      <p:bldP spid="106" grpId="0"/>
      <p:bldP spid="107" grpId="0"/>
      <p:bldP spid="7" grpId="0"/>
      <p:bldP spid="15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35CF665-DBB8-1034-AF03-E9E6603889F2}"/>
              </a:ext>
            </a:extLst>
          </p:cNvPr>
          <p:cNvSpPr/>
          <p:nvPr/>
        </p:nvSpPr>
        <p:spPr>
          <a:xfrm>
            <a:off x="750014" y="2947487"/>
            <a:ext cx="3719244" cy="2113331"/>
          </a:xfrm>
          <a:prstGeom prst="triangle">
            <a:avLst>
              <a:gd name="adj" fmla="val 87811"/>
            </a:avLst>
          </a:prstGeom>
          <a:solidFill>
            <a:srgbClr val="E1FF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10290081" y="13653"/>
            <a:ext cx="1959491" cy="1459408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667440" y="444767"/>
            <a:ext cx="1421974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تدرب 6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-803906" y="1047369"/>
            <a:ext cx="1112021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س ص ع مثلث قائم الزاوية في ص ، ب منتصف س ع ، ب جـ       ص ع </a:t>
            </a:r>
          </a:p>
          <a:p>
            <a:endParaRPr lang="ar-KW" sz="12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  <a:p>
            <a:r>
              <a:rPr lang="ar-KW" sz="44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اثبت ان ص جـ = ع جـ </a:t>
            </a: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2004259" y="1034515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3065306" y="1082131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2958127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9FE8B60-B570-4F17-8291-B6DF5D07543B}"/>
              </a:ext>
            </a:extLst>
          </p:cNvPr>
          <p:cNvSpPr txBox="1"/>
          <p:nvPr/>
        </p:nvSpPr>
        <p:spPr>
          <a:xfrm>
            <a:off x="4808305" y="3691760"/>
            <a:ext cx="70637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</a:rPr>
              <a:t>س ص ع مثلث قائم الزاوية في ص ،</a:t>
            </a:r>
          </a:p>
          <a:p>
            <a:r>
              <a:rPr lang="ar-KW" sz="3600" b="1" dirty="0">
                <a:solidFill>
                  <a:srgbClr val="00B050"/>
                </a:solidFill>
              </a:rPr>
              <a:t> ب منتصف س ع   ، ب جـ     ص ع . 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635280" y="5300017"/>
            <a:ext cx="91623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اثبت ان </a:t>
            </a:r>
            <a:r>
              <a:rPr lang="ar-KW" sz="4000" b="1" dirty="0">
                <a:solidFill>
                  <a:srgbClr val="C00000"/>
                </a:solidFill>
              </a:rPr>
              <a:t>ص جـ = ع جـ </a:t>
            </a:r>
          </a:p>
          <a:p>
            <a:endParaRPr lang="ar-KW" sz="4000" b="1" dirty="0">
              <a:solidFill>
                <a:srgbClr val="0000FF"/>
              </a:solidFill>
            </a:endParaRP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9090269" y="4264222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726009" y="4338162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329464" y="4335414"/>
            <a:ext cx="7679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مجموعة 18"/>
          <p:cNvGrpSpPr/>
          <p:nvPr/>
        </p:nvGrpSpPr>
        <p:grpSpPr>
          <a:xfrm>
            <a:off x="1671170" y="1034515"/>
            <a:ext cx="333089" cy="420793"/>
            <a:chOff x="3215148" y="4245556"/>
            <a:chExt cx="442452" cy="400186"/>
          </a:xfrm>
        </p:grpSpPr>
        <p:cxnSp>
          <p:nvCxnSpPr>
            <p:cNvPr id="20" name="رابط مستقيم 19"/>
            <p:cNvCxnSpPr/>
            <p:nvPr/>
          </p:nvCxnSpPr>
          <p:spPr>
            <a:xfrm flipH="1">
              <a:off x="3215148" y="4645742"/>
              <a:ext cx="44245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H="1" flipV="1">
              <a:off x="3453918" y="4245556"/>
              <a:ext cx="9158" cy="40018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89343" y="1047369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212AEB72-EC0A-4AA5-A072-19134188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86" y="2263292"/>
            <a:ext cx="4581772" cy="4099017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7251380" y="4361609"/>
            <a:ext cx="337561" cy="306213"/>
            <a:chOff x="3215148" y="4245556"/>
            <a:chExt cx="442452" cy="400186"/>
          </a:xfrm>
        </p:grpSpPr>
        <p:cxnSp>
          <p:nvCxnSpPr>
            <p:cNvPr id="25" name="رابط مستقيم 24"/>
            <p:cNvCxnSpPr/>
            <p:nvPr/>
          </p:nvCxnSpPr>
          <p:spPr>
            <a:xfrm flipH="1">
              <a:off x="3215148" y="4645742"/>
              <a:ext cx="442452" cy="0"/>
            </a:xfrm>
            <a:prstGeom prst="line">
              <a:avLst/>
            </a:prstGeom>
            <a:ln w="444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 flipH="1" flipV="1">
              <a:off x="3453918" y="4245556"/>
              <a:ext cx="9158" cy="400186"/>
            </a:xfrm>
            <a:prstGeom prst="line">
              <a:avLst/>
            </a:prstGeom>
            <a:ln w="349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38947B-F638-8136-394E-59E9B08885ED}"/>
              </a:ext>
            </a:extLst>
          </p:cNvPr>
          <p:cNvSpPr txBox="1"/>
          <p:nvPr/>
        </p:nvSpPr>
        <p:spPr>
          <a:xfrm>
            <a:off x="258217" y="152684"/>
            <a:ext cx="1630218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114</a:t>
            </a:r>
          </a:p>
        </p:txBody>
      </p:sp>
      <p:sp>
        <p:nvSpPr>
          <p:cNvPr id="4" name="مستطيل 69">
            <a:extLst>
              <a:ext uri="{FF2B5EF4-FFF2-40B4-BE49-F238E27FC236}">
                <a16:creationId xmlns:a16="http://schemas.microsoft.com/office/drawing/2014/main" id="{3586C338-FC82-DA65-7023-39E48AB1AFF1}"/>
              </a:ext>
            </a:extLst>
          </p:cNvPr>
          <p:cNvSpPr/>
          <p:nvPr/>
        </p:nvSpPr>
        <p:spPr>
          <a:xfrm>
            <a:off x="5652831" y="2443810"/>
            <a:ext cx="1983099" cy="766804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</p:spTree>
    <p:extLst>
      <p:ext uri="{BB962C8B-B14F-4D97-AF65-F5344CB8AC3E}">
        <p14:creationId xmlns:p14="http://schemas.microsoft.com/office/powerpoint/2010/main" val="10958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3" grpId="0"/>
      <p:bldP spid="51" grpId="0" animBg="1"/>
      <p:bldP spid="52" grpId="0" animBg="1"/>
      <p:bldP spid="53" grpId="0"/>
      <p:bldP spid="55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3585575-184E-347C-7069-C268C86CF70A}"/>
              </a:ext>
            </a:extLst>
          </p:cNvPr>
          <p:cNvSpPr/>
          <p:nvPr/>
        </p:nvSpPr>
        <p:spPr>
          <a:xfrm>
            <a:off x="559604" y="3322072"/>
            <a:ext cx="3719244" cy="2113331"/>
          </a:xfrm>
          <a:prstGeom prst="triangle">
            <a:avLst>
              <a:gd name="adj" fmla="val 87811"/>
            </a:avLst>
          </a:prstGeom>
          <a:solidFill>
            <a:srgbClr val="E1FF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CD124ED-E607-4250-BB56-FECD3BA2CA15}"/>
              </a:ext>
            </a:extLst>
          </p:cNvPr>
          <p:cNvGrpSpPr/>
          <p:nvPr/>
        </p:nvGrpSpPr>
        <p:grpSpPr>
          <a:xfrm>
            <a:off x="438151" y="916055"/>
            <a:ext cx="11120714" cy="1087381"/>
            <a:chOff x="-2262943" y="3841466"/>
            <a:chExt cx="8242740" cy="1087381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D48EF91-2F93-496F-A89B-4DA39F681B84}"/>
                </a:ext>
              </a:extLst>
            </p:cNvPr>
            <p:cNvSpPr txBox="1"/>
            <p:nvPr/>
          </p:nvSpPr>
          <p:spPr>
            <a:xfrm>
              <a:off x="-2262943" y="4097850"/>
              <a:ext cx="82427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0000FF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800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( ص ) = 90  (</a:t>
              </a:r>
              <a:r>
                <a:rPr lang="ar-KW" sz="4400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س ص ع مثلث قائم الزاوية في ص)</a:t>
              </a:r>
              <a:endParaRPr lang="ar-KW" sz="4800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1D1506A-C2F9-47F4-A342-B29350311157}"/>
                </a:ext>
              </a:extLst>
            </p:cNvPr>
            <p:cNvSpPr txBox="1"/>
            <p:nvPr/>
          </p:nvSpPr>
          <p:spPr>
            <a:xfrm>
              <a:off x="4698746" y="3841466"/>
              <a:ext cx="56566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600" dirty="0">
                  <a:solidFill>
                    <a:srgbClr val="0000FF"/>
                  </a:solidFill>
                  <a:latin typeface="Leelawadee UI Semilight" panose="020B0402040204020203" pitchFamily="34" charset="-34"/>
                  <a:cs typeface="Hacen Egypt" panose="02000000000000000000" pitchFamily="2" charset="-78"/>
                </a:rPr>
                <a:t>ᴧ</a:t>
              </a:r>
              <a:endParaRPr lang="ar-KW" sz="3600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</p:grpSp>
      <p:grpSp>
        <p:nvGrpSpPr>
          <p:cNvPr id="21" name="Group 98">
            <a:extLst>
              <a:ext uri="{FF2B5EF4-FFF2-40B4-BE49-F238E27FC236}">
                <a16:creationId xmlns:a16="http://schemas.microsoft.com/office/drawing/2014/main" id="{DFC6EEE3-CDA2-4662-9D42-6B9307C02208}"/>
              </a:ext>
            </a:extLst>
          </p:cNvPr>
          <p:cNvGrpSpPr/>
          <p:nvPr/>
        </p:nvGrpSpPr>
        <p:grpSpPr>
          <a:xfrm>
            <a:off x="5637512" y="3065557"/>
            <a:ext cx="5994884" cy="769441"/>
            <a:chOff x="4811912" y="3984698"/>
            <a:chExt cx="2161058" cy="655630"/>
          </a:xfrm>
          <a:noFill/>
        </p:grpSpPr>
        <p:sp>
          <p:nvSpPr>
            <p:cNvPr id="22" name="Rectangle 99">
              <a:extLst>
                <a:ext uri="{FF2B5EF4-FFF2-40B4-BE49-F238E27FC236}">
                  <a16:creationId xmlns:a16="http://schemas.microsoft.com/office/drawing/2014/main" id="{3F57E878-26FA-41CB-AC33-7A5C658A3C21}"/>
                </a:ext>
              </a:extLst>
            </p:cNvPr>
            <p:cNvSpPr/>
            <p:nvPr/>
          </p:nvSpPr>
          <p:spPr>
            <a:xfrm>
              <a:off x="4811912" y="3984698"/>
              <a:ext cx="2161058" cy="6556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4400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∴  ب جـ      ص س</a:t>
              </a:r>
              <a:r>
                <a:rPr lang="ar-SA" sz="4400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endParaRPr lang="ar-EG" sz="44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23" name="Group 100">
              <a:extLst>
                <a:ext uri="{FF2B5EF4-FFF2-40B4-BE49-F238E27FC236}">
                  <a16:creationId xmlns:a16="http://schemas.microsoft.com/office/drawing/2014/main" id="{AD5411B7-C02F-4171-BAF1-0EB937BE5088}"/>
                </a:ext>
              </a:extLst>
            </p:cNvPr>
            <p:cNvGrpSpPr/>
            <p:nvPr/>
          </p:nvGrpSpPr>
          <p:grpSpPr>
            <a:xfrm>
              <a:off x="5888893" y="4014895"/>
              <a:ext cx="812485" cy="467299"/>
              <a:chOff x="5888893" y="4014895"/>
              <a:chExt cx="812485" cy="467299"/>
            </a:xfrm>
            <a:grpFill/>
          </p:grpSpPr>
          <p:cxnSp>
            <p:nvCxnSpPr>
              <p:cNvPr id="24" name="AutoShape 11">
                <a:extLst>
                  <a:ext uri="{FF2B5EF4-FFF2-40B4-BE49-F238E27FC236}">
                    <a16:creationId xmlns:a16="http://schemas.microsoft.com/office/drawing/2014/main" id="{9D38963C-121D-407F-B17E-C0149E5AF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88893" y="4014895"/>
                <a:ext cx="243701" cy="6685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" name="AutoShape 20">
                <a:extLst>
                  <a:ext uri="{FF2B5EF4-FFF2-40B4-BE49-F238E27FC236}">
                    <a16:creationId xmlns:a16="http://schemas.microsoft.com/office/drawing/2014/main" id="{3BFE8A99-0D02-4857-99A7-4594BBEC1C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332851" y="4114001"/>
                <a:ext cx="64755" cy="368193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" name="AutoShape 20">
                <a:extLst>
                  <a:ext uri="{FF2B5EF4-FFF2-40B4-BE49-F238E27FC236}">
                    <a16:creationId xmlns:a16="http://schemas.microsoft.com/office/drawing/2014/main" id="{23AA8BF5-A769-41CF-A10E-F3132FFDD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92878" y="4069209"/>
                <a:ext cx="74471" cy="410668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">
                <a:extLst>
                  <a:ext uri="{FF2B5EF4-FFF2-40B4-BE49-F238E27FC236}">
                    <a16:creationId xmlns:a16="http://schemas.microsoft.com/office/drawing/2014/main" id="{5B437F11-F127-4265-A851-796099B42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43583" y="4046055"/>
                <a:ext cx="257795" cy="0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8" name="Rectangle 114">
            <a:extLst>
              <a:ext uri="{FF2B5EF4-FFF2-40B4-BE49-F238E27FC236}">
                <a16:creationId xmlns:a16="http://schemas.microsoft.com/office/drawing/2014/main" id="{639C032E-BF95-46D2-8810-603710728B6F}"/>
              </a:ext>
            </a:extLst>
          </p:cNvPr>
          <p:cNvSpPr/>
          <p:nvPr/>
        </p:nvSpPr>
        <p:spPr>
          <a:xfrm>
            <a:off x="7653079" y="3847376"/>
            <a:ext cx="4185417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في المثلث س ص ع</a:t>
            </a:r>
            <a:endParaRPr lang="ar-EG" sz="4000" b="1" dirty="0">
              <a:solidFill>
                <a:schemeClr val="accent6">
                  <a:lumMod val="50000"/>
                </a:schemeClr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57CE5A04-32CC-4655-8D8B-208095415B30}"/>
              </a:ext>
            </a:extLst>
          </p:cNvPr>
          <p:cNvGrpSpPr/>
          <p:nvPr/>
        </p:nvGrpSpPr>
        <p:grpSpPr>
          <a:xfrm>
            <a:off x="1040265" y="4615683"/>
            <a:ext cx="10798231" cy="646331"/>
            <a:chOff x="4545336" y="3984698"/>
            <a:chExt cx="4631142" cy="550729"/>
          </a:xfrm>
        </p:grpSpPr>
        <p:sp>
          <p:nvSpPr>
            <p:cNvPr id="30" name="Rectangle 107">
              <a:extLst>
                <a:ext uri="{FF2B5EF4-FFF2-40B4-BE49-F238E27FC236}">
                  <a16:creationId xmlns:a16="http://schemas.microsoft.com/office/drawing/2014/main" id="{5ED925C4-7943-48FF-B9D1-2594C73FBE6D}"/>
                </a:ext>
              </a:extLst>
            </p:cNvPr>
            <p:cNvSpPr/>
            <p:nvPr/>
          </p:nvSpPr>
          <p:spPr>
            <a:xfrm>
              <a:off x="4545336" y="3984698"/>
              <a:ext cx="4631142" cy="550729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1400" b="1" dirty="0"/>
                <a:t> </a:t>
              </a:r>
              <a:r>
                <a:rPr lang="ar-KW" sz="3600" b="1" dirty="0">
                  <a:solidFill>
                    <a:srgbClr val="FF0000"/>
                  </a:solidFill>
                </a:rPr>
                <a:t>∵ ب منتصف  س ع   ،   ب جـ      ص س</a:t>
              </a:r>
              <a:r>
                <a:rPr lang="ar-SA" sz="3600" b="1" dirty="0">
                  <a:solidFill>
                    <a:srgbClr val="FF0000"/>
                  </a:solidFill>
                </a:rPr>
                <a:t>  </a:t>
              </a:r>
              <a:endParaRPr lang="ar-EG" sz="3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108">
              <a:extLst>
                <a:ext uri="{FF2B5EF4-FFF2-40B4-BE49-F238E27FC236}">
                  <a16:creationId xmlns:a16="http://schemas.microsoft.com/office/drawing/2014/main" id="{03EC8935-6E80-4122-9298-8248D595466E}"/>
                </a:ext>
              </a:extLst>
            </p:cNvPr>
            <p:cNvGrpSpPr/>
            <p:nvPr/>
          </p:nvGrpSpPr>
          <p:grpSpPr>
            <a:xfrm>
              <a:off x="6418143" y="4036624"/>
              <a:ext cx="1843270" cy="409130"/>
              <a:chOff x="6418143" y="4036624"/>
              <a:chExt cx="1843270" cy="409130"/>
            </a:xfrm>
          </p:grpSpPr>
          <p:cxnSp>
            <p:nvCxnSpPr>
              <p:cNvPr id="32" name="AutoShape 10">
                <a:extLst>
                  <a:ext uri="{FF2B5EF4-FFF2-40B4-BE49-F238E27FC236}">
                    <a16:creationId xmlns:a16="http://schemas.microsoft.com/office/drawing/2014/main" id="{601E1CEF-E322-47E0-8CCF-D60BCE6E54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838978" y="4079227"/>
                <a:ext cx="422435" cy="6092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3" name="AutoShape 11">
                <a:extLst>
                  <a:ext uri="{FF2B5EF4-FFF2-40B4-BE49-F238E27FC236}">
                    <a16:creationId xmlns:a16="http://schemas.microsoft.com/office/drawing/2014/main" id="{1BE91CAB-196E-4393-9EA8-413A974CBB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18143" y="4036624"/>
                <a:ext cx="333133" cy="4931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4" name="AutoShape 20">
                <a:extLst>
                  <a:ext uri="{FF2B5EF4-FFF2-40B4-BE49-F238E27FC236}">
                    <a16:creationId xmlns:a16="http://schemas.microsoft.com/office/drawing/2014/main" id="{CE0BE575-AB06-463E-9169-2E2F34C019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914342" y="4200007"/>
                <a:ext cx="114301" cy="24574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5" name="AutoShape 20">
                <a:extLst>
                  <a:ext uri="{FF2B5EF4-FFF2-40B4-BE49-F238E27FC236}">
                    <a16:creationId xmlns:a16="http://schemas.microsoft.com/office/drawing/2014/main" id="{47731945-BC1E-4155-9CE3-BD436CA082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841414" y="4162367"/>
                <a:ext cx="114301" cy="24574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6" name="AutoShape 10">
                <a:extLst>
                  <a:ext uri="{FF2B5EF4-FFF2-40B4-BE49-F238E27FC236}">
                    <a16:creationId xmlns:a16="http://schemas.microsoft.com/office/drawing/2014/main" id="{C04B9AB9-A968-4903-9D32-49415D1A69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080628" y="4060589"/>
                <a:ext cx="422435" cy="5034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18FD6B4-8BE8-41C7-8CD6-7250678646E7}"/>
              </a:ext>
            </a:extLst>
          </p:cNvPr>
          <p:cNvGrpSpPr/>
          <p:nvPr/>
        </p:nvGrpSpPr>
        <p:grpSpPr>
          <a:xfrm>
            <a:off x="2486594" y="1954719"/>
            <a:ext cx="9351902" cy="1047829"/>
            <a:chOff x="2603107" y="4943904"/>
            <a:chExt cx="5324186" cy="2395013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32F487F2-E67C-4A21-B85E-83B1986ED190}"/>
                </a:ext>
              </a:extLst>
            </p:cNvPr>
            <p:cNvSpPr txBox="1"/>
            <p:nvPr/>
          </p:nvSpPr>
          <p:spPr>
            <a:xfrm>
              <a:off x="2603107" y="5720913"/>
              <a:ext cx="5324186" cy="16180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( ص ) = </a:t>
              </a:r>
              <a:r>
                <a:rPr lang="en-US" sz="4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( ب جـ ع ) = 90 </a:t>
              </a:r>
              <a:r>
                <a:rPr lang="ar-KW" sz="4000" b="1" baseline="30000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5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 وهما في وضع تناظر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6D812FA2-4FA8-4E43-86A3-C8E8DB518BCC}"/>
                </a:ext>
              </a:extLst>
            </p:cNvPr>
            <p:cNvSpPr txBox="1"/>
            <p:nvPr/>
          </p:nvSpPr>
          <p:spPr>
            <a:xfrm>
              <a:off x="5749002" y="4943904"/>
              <a:ext cx="565664" cy="16180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4000" b="1" dirty="0">
                  <a:latin typeface="Leelawadee UI Semilight" panose="020B0402040204020203" pitchFamily="34" charset="-34"/>
                  <a:cs typeface="Hacen Egypt" panose="02000000000000000000" pitchFamily="2" charset="-78"/>
                </a:rPr>
                <a:t>ᴧ</a:t>
              </a:r>
              <a:endParaRPr lang="ar-KW" sz="40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2C0CE75A-8333-4C39-BDB7-9435D26BCAC8}"/>
                </a:ext>
              </a:extLst>
            </p:cNvPr>
            <p:cNvSpPr txBox="1"/>
            <p:nvPr/>
          </p:nvSpPr>
          <p:spPr>
            <a:xfrm>
              <a:off x="6924638" y="4996013"/>
              <a:ext cx="565664" cy="14773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600" b="1" dirty="0">
                  <a:latin typeface="Leelawadee UI Semilight" panose="020B0402040204020203" pitchFamily="34" charset="-34"/>
                  <a:cs typeface="Hacen Egypt" panose="02000000000000000000" pitchFamily="2" charset="-78"/>
                </a:rPr>
                <a:t>ᴧ</a:t>
              </a:r>
              <a:endParaRPr lang="ar-KW" sz="36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</p:grpSp>
      <p:grpSp>
        <p:nvGrpSpPr>
          <p:cNvPr id="42" name="Group 115">
            <a:extLst>
              <a:ext uri="{FF2B5EF4-FFF2-40B4-BE49-F238E27FC236}">
                <a16:creationId xmlns:a16="http://schemas.microsoft.com/office/drawing/2014/main" id="{036E7262-596C-465B-B3A2-6BD8EE211C2D}"/>
              </a:ext>
            </a:extLst>
          </p:cNvPr>
          <p:cNvGrpSpPr/>
          <p:nvPr/>
        </p:nvGrpSpPr>
        <p:grpSpPr>
          <a:xfrm>
            <a:off x="6288704" y="5444529"/>
            <a:ext cx="5549792" cy="733885"/>
            <a:chOff x="7084659" y="3980056"/>
            <a:chExt cx="2572645" cy="514124"/>
          </a:xfrm>
        </p:grpSpPr>
        <p:sp>
          <p:nvSpPr>
            <p:cNvPr id="43" name="Rectangle 116">
              <a:extLst>
                <a:ext uri="{FF2B5EF4-FFF2-40B4-BE49-F238E27FC236}">
                  <a16:creationId xmlns:a16="http://schemas.microsoft.com/office/drawing/2014/main" id="{0A3DFCC1-609D-4262-9015-56CE6CC16F80}"/>
                </a:ext>
              </a:extLst>
            </p:cNvPr>
            <p:cNvSpPr/>
            <p:nvPr/>
          </p:nvSpPr>
          <p:spPr>
            <a:xfrm>
              <a:off x="7084659" y="3998270"/>
              <a:ext cx="2572645" cy="495910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∴ جـ    منتصف    ص ع  </a:t>
              </a:r>
              <a:r>
                <a:rPr lang="ar-SA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endParaRPr lang="ar-EG" sz="40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44" name="AutoShape 10">
              <a:extLst>
                <a:ext uri="{FF2B5EF4-FFF2-40B4-BE49-F238E27FC236}">
                  <a16:creationId xmlns:a16="http://schemas.microsoft.com/office/drawing/2014/main" id="{0659A468-3569-4D61-9FC7-B0BA22CFC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41855" y="3980056"/>
              <a:ext cx="422435" cy="503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5" name="Rectangle 119">
            <a:extLst>
              <a:ext uri="{FF2B5EF4-FFF2-40B4-BE49-F238E27FC236}">
                <a16:creationId xmlns:a16="http://schemas.microsoft.com/office/drawing/2014/main" id="{0E240CE9-25A2-4557-ABB2-F77FBF971986}"/>
              </a:ext>
            </a:extLst>
          </p:cNvPr>
          <p:cNvSpPr/>
          <p:nvPr/>
        </p:nvSpPr>
        <p:spPr>
          <a:xfrm>
            <a:off x="3314759" y="5418538"/>
            <a:ext cx="432361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KW" sz="3600" b="1" dirty="0">
                <a:solidFill>
                  <a:srgbClr val="00B05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 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∴ </a:t>
            </a:r>
            <a:r>
              <a:rPr lang="ar-KW" sz="3600" b="1" dirty="0">
                <a:solidFill>
                  <a:srgbClr val="00B05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ص جـ  = جـ ع </a:t>
            </a:r>
            <a:endParaRPr lang="ar-EG" sz="3600" b="1" dirty="0">
              <a:solidFill>
                <a:srgbClr val="00B05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212AEB72-EC0A-4AA5-A072-19134188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44" y="2632902"/>
            <a:ext cx="4602683" cy="4099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FDE10-AF5D-ECB4-AAD3-9229F1F21115}"/>
              </a:ext>
            </a:extLst>
          </p:cNvPr>
          <p:cNvSpPr txBox="1"/>
          <p:nvPr/>
        </p:nvSpPr>
        <p:spPr>
          <a:xfrm>
            <a:off x="228399" y="152684"/>
            <a:ext cx="2699735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تدرب6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113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693595" y="1015484"/>
            <a:ext cx="319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baseline="30000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5</a:t>
            </a:r>
            <a:endParaRPr lang="ar-EG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6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5" grpId="0" animBg="1"/>
      <p:bldP spid="28" grpId="0"/>
      <p:bldP spid="45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816359" y="129071"/>
            <a:ext cx="2087323" cy="1087503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029095" y="349171"/>
            <a:ext cx="2087322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تمرن 4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123288" y="1075018"/>
            <a:ext cx="119017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س ص ع مثلث فيه ل منتصف س ص ، س و = 4 سم، </a:t>
            </a:r>
            <a:r>
              <a:rPr lang="en-US" sz="36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( ص ) = </a:t>
            </a:r>
            <a:r>
              <a:rPr lang="en-US" sz="36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( س ل و ) = 60</a:t>
            </a:r>
            <a:r>
              <a:rPr lang="ar-KW" sz="3600" b="1" dirty="0">
                <a:latin typeface="Hacen Egypt" panose="02000000000000000000" pitchFamily="2" charset="-78"/>
              </a:rPr>
              <a:t>° </a:t>
            </a:r>
          </a:p>
          <a:p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                                      </a:t>
            </a: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5773661" y="1185752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2958127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6892046" y="5273048"/>
            <a:ext cx="29325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اوجد س ع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2F487F2-E67C-4A21-B85E-83B1986ED190}"/>
              </a:ext>
            </a:extLst>
          </p:cNvPr>
          <p:cNvSpPr txBox="1"/>
          <p:nvPr/>
        </p:nvSpPr>
        <p:spPr>
          <a:xfrm>
            <a:off x="6789226" y="1679652"/>
            <a:ext cx="339018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اوجد</a:t>
            </a:r>
            <a:r>
              <a:rPr lang="ar-KW" sz="44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400" b="1" dirty="0">
                <a:solidFill>
                  <a:srgbClr val="0070C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س ع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3545773" y="791102"/>
            <a:ext cx="385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ᴧ</a:t>
            </a:r>
            <a:endParaRPr lang="ar-EG" sz="2800" b="1" dirty="0"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736697" y="780132"/>
            <a:ext cx="385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ᴧ</a:t>
            </a:r>
            <a:endParaRPr lang="ar-EG" sz="2800" b="1" dirty="0"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4207551" y="3690610"/>
            <a:ext cx="757505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س ص ع مثلث فيه ل منتصف س ص ، س و = 4 سم </a:t>
            </a:r>
          </a:p>
          <a:p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.                                                  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795768" y="3741980"/>
            <a:ext cx="76796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2F487F2-E67C-4A21-B85E-83B1986ED190}"/>
              </a:ext>
            </a:extLst>
          </p:cNvPr>
          <p:cNvSpPr txBox="1"/>
          <p:nvPr/>
        </p:nvSpPr>
        <p:spPr>
          <a:xfrm>
            <a:off x="4613433" y="4475921"/>
            <a:ext cx="93519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( ص ) =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( س ل و ) = 60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+mj-cs"/>
              </a:rPr>
              <a:t>°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8299387" y="4198701"/>
            <a:ext cx="600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ᴧ</a:t>
            </a:r>
            <a:endParaRPr lang="ar-EG" sz="2800" b="1" dirty="0"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10478448" y="4156772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latin typeface="Leelawadee UI Semilight" panose="020B0402040204020203" pitchFamily="34" charset="-34"/>
                <a:cs typeface="PT Bold Dusky" panose="02010400000000000000" pitchFamily="2" charset="-78"/>
              </a:rPr>
              <a:t>ᴧ</a:t>
            </a:r>
            <a:endParaRPr lang="ar-EG" sz="3600" b="1" dirty="0"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21225" y="1626435"/>
            <a:ext cx="4783608" cy="4581231"/>
            <a:chOff x="1884662" y="1131125"/>
            <a:chExt cx="4783608" cy="4581231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2444517" y="1824492"/>
              <a:ext cx="3583991" cy="3478995"/>
              <a:chOff x="1865593" y="2267252"/>
              <a:chExt cx="2850229" cy="2976359"/>
            </a:xfrm>
          </p:grpSpPr>
          <p:sp>
            <p:nvSpPr>
              <p:cNvPr id="36" name="مثلث متساوي الساقين 35"/>
              <p:cNvSpPr/>
              <p:nvPr/>
            </p:nvSpPr>
            <p:spPr>
              <a:xfrm>
                <a:off x="1865593" y="2267252"/>
                <a:ext cx="2850229" cy="2976359"/>
              </a:xfrm>
              <a:prstGeom prst="triangle">
                <a:avLst>
                  <a:gd name="adj" fmla="val 43351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4" name="رابط مستقيم 43"/>
              <p:cNvCxnSpPr>
                <a:stCxn id="36" idx="5"/>
                <a:endCxn id="36" idx="1"/>
              </p:cNvCxnSpPr>
              <p:nvPr/>
            </p:nvCxnSpPr>
            <p:spPr>
              <a:xfrm flipH="1">
                <a:off x="2483394" y="3755432"/>
                <a:ext cx="1425114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مجموعة 21"/>
            <p:cNvGrpSpPr/>
            <p:nvPr/>
          </p:nvGrpSpPr>
          <p:grpSpPr>
            <a:xfrm>
              <a:off x="1884662" y="1131125"/>
              <a:ext cx="4783608" cy="4581231"/>
              <a:chOff x="1938314" y="2203610"/>
              <a:chExt cx="4783608" cy="4581231"/>
            </a:xfrm>
          </p:grpSpPr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1938314" y="5990375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ع</a:t>
                </a:r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4052765" y="4063972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5027391" y="5782844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5958122" y="6049597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ص</a:t>
                </a:r>
              </a:p>
            </p:txBody>
          </p:sp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4957700" y="4133178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ل</a:t>
                </a:r>
              </a:p>
            </p:txBody>
          </p:sp>
          <p:sp>
            <p:nvSpPr>
              <p:cNvPr id="29" name="مستطيل 28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2540649" y="4183088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و</a:t>
                </a:r>
              </a:p>
            </p:txBody>
          </p:sp>
          <p:sp>
            <p:nvSpPr>
              <p:cNvPr id="32" name="مستطيل 31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694386" y="2203610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س</a:t>
                </a:r>
              </a:p>
            </p:txBody>
          </p:sp>
        </p:grpSp>
      </p:grpSp>
      <p:cxnSp>
        <p:nvCxnSpPr>
          <p:cNvPr id="4" name="رابط مستقيم 3"/>
          <p:cNvCxnSpPr/>
          <p:nvPr/>
        </p:nvCxnSpPr>
        <p:spPr>
          <a:xfrm flipH="1">
            <a:off x="2550258" y="3086100"/>
            <a:ext cx="214167" cy="2413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>
            <a:off x="3491858" y="4738336"/>
            <a:ext cx="214167" cy="241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0A53CC38-27ED-383C-FFBA-AB0F361FD625}"/>
              </a:ext>
            </a:extLst>
          </p:cNvPr>
          <p:cNvSpPr/>
          <p:nvPr/>
        </p:nvSpPr>
        <p:spPr>
          <a:xfrm rot="17665257">
            <a:off x="680350" y="2770714"/>
            <a:ext cx="1584245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4 سم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84661-0B11-FE53-97AD-7A03356A8076}"/>
              </a:ext>
            </a:extLst>
          </p:cNvPr>
          <p:cNvSpPr txBox="1"/>
          <p:nvPr/>
        </p:nvSpPr>
        <p:spPr>
          <a:xfrm>
            <a:off x="248947" y="152684"/>
            <a:ext cx="162094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113</a:t>
            </a:r>
          </a:p>
        </p:txBody>
      </p:sp>
      <p:sp>
        <p:nvSpPr>
          <p:cNvPr id="3" name="مستطيل 69">
            <a:extLst>
              <a:ext uri="{FF2B5EF4-FFF2-40B4-BE49-F238E27FC236}">
                <a16:creationId xmlns:a16="http://schemas.microsoft.com/office/drawing/2014/main" id="{1FDDC5CD-0377-628E-A654-82D766449BD9}"/>
              </a:ext>
            </a:extLst>
          </p:cNvPr>
          <p:cNvSpPr/>
          <p:nvPr/>
        </p:nvSpPr>
        <p:spPr>
          <a:xfrm>
            <a:off x="5738066" y="2340236"/>
            <a:ext cx="1825667" cy="616433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</p:spTree>
    <p:extLst>
      <p:ext uri="{BB962C8B-B14F-4D97-AF65-F5344CB8AC3E}">
        <p14:creationId xmlns:p14="http://schemas.microsoft.com/office/powerpoint/2010/main" val="8075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51" grpId="0" animBg="1"/>
      <p:bldP spid="52" grpId="0" animBg="1"/>
      <p:bldP spid="55" grpId="0"/>
      <p:bldP spid="28" grpId="0"/>
      <p:bldP spid="30" grpId="0"/>
      <p:bldP spid="31" grpId="0"/>
      <p:bldP spid="33" grpId="0"/>
      <p:bldP spid="35" grpId="0"/>
      <p:bldP spid="37" grpId="0"/>
      <p:bldP spid="42" grpId="0"/>
      <p:bldP spid="46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48EF91-2F93-496F-A89B-4DA39F681B84}"/>
              </a:ext>
            </a:extLst>
          </p:cNvPr>
          <p:cNvSpPr txBox="1"/>
          <p:nvPr/>
        </p:nvSpPr>
        <p:spPr>
          <a:xfrm>
            <a:off x="438151" y="1172439"/>
            <a:ext cx="11120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KW" sz="4800" b="1" dirty="0">
              <a:solidFill>
                <a:srgbClr val="0000FF"/>
              </a:solidFill>
            </a:endParaRPr>
          </a:p>
        </p:txBody>
      </p:sp>
      <p:grpSp>
        <p:nvGrpSpPr>
          <p:cNvPr id="21" name="Group 98">
            <a:extLst>
              <a:ext uri="{FF2B5EF4-FFF2-40B4-BE49-F238E27FC236}">
                <a16:creationId xmlns:a16="http://schemas.microsoft.com/office/drawing/2014/main" id="{DFC6EEE3-CDA2-4662-9D42-6B9307C02208}"/>
              </a:ext>
            </a:extLst>
          </p:cNvPr>
          <p:cNvGrpSpPr/>
          <p:nvPr/>
        </p:nvGrpSpPr>
        <p:grpSpPr>
          <a:xfrm>
            <a:off x="5752738" y="2031806"/>
            <a:ext cx="5994884" cy="707886"/>
            <a:chOff x="4811912" y="3984698"/>
            <a:chExt cx="2161058" cy="603180"/>
          </a:xfrm>
          <a:noFill/>
        </p:grpSpPr>
        <p:sp>
          <p:nvSpPr>
            <p:cNvPr id="22" name="Rectangle 99">
              <a:extLst>
                <a:ext uri="{FF2B5EF4-FFF2-40B4-BE49-F238E27FC236}">
                  <a16:creationId xmlns:a16="http://schemas.microsoft.com/office/drawing/2014/main" id="{3F57E878-26FA-41CB-AC33-7A5C658A3C21}"/>
                </a:ext>
              </a:extLst>
            </p:cNvPr>
            <p:cNvSpPr/>
            <p:nvPr/>
          </p:nvSpPr>
          <p:spPr>
            <a:xfrm>
              <a:off x="4811912" y="3984698"/>
              <a:ext cx="2161058" cy="60318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</a:rPr>
                <a:t>∴  ل و        ص ع</a:t>
              </a:r>
              <a:r>
                <a:rPr lang="ar-SA" sz="4000" b="1" dirty="0">
                  <a:solidFill>
                    <a:srgbClr val="FF0000"/>
                  </a:solidFill>
                </a:rPr>
                <a:t> </a:t>
              </a:r>
              <a:endParaRPr lang="ar-EG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Group 100">
              <a:extLst>
                <a:ext uri="{FF2B5EF4-FFF2-40B4-BE49-F238E27FC236}">
                  <a16:creationId xmlns:a16="http://schemas.microsoft.com/office/drawing/2014/main" id="{AD5411B7-C02F-4171-BAF1-0EB937BE5088}"/>
                </a:ext>
              </a:extLst>
            </p:cNvPr>
            <p:cNvGrpSpPr/>
            <p:nvPr/>
          </p:nvGrpSpPr>
          <p:grpSpPr>
            <a:xfrm>
              <a:off x="5790601" y="4046055"/>
              <a:ext cx="981439" cy="462589"/>
              <a:chOff x="5790601" y="4046055"/>
              <a:chExt cx="981439" cy="462589"/>
            </a:xfrm>
            <a:grpFill/>
          </p:grpSpPr>
          <p:cxnSp>
            <p:nvCxnSpPr>
              <p:cNvPr id="24" name="AutoShape 11">
                <a:extLst>
                  <a:ext uri="{FF2B5EF4-FFF2-40B4-BE49-F238E27FC236}">
                    <a16:creationId xmlns:a16="http://schemas.microsoft.com/office/drawing/2014/main" id="{9D38963C-121D-407F-B17E-C0149E5AF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790601" y="4073030"/>
                <a:ext cx="302072" cy="13710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" name="AutoShape 20">
                <a:extLst>
                  <a:ext uri="{FF2B5EF4-FFF2-40B4-BE49-F238E27FC236}">
                    <a16:creationId xmlns:a16="http://schemas.microsoft.com/office/drawing/2014/main" id="{3BFE8A99-0D02-4857-99A7-4594BBEC1C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60049" y="4183479"/>
                <a:ext cx="90021" cy="325165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" name="AutoShape 20">
                <a:extLst>
                  <a:ext uri="{FF2B5EF4-FFF2-40B4-BE49-F238E27FC236}">
                    <a16:creationId xmlns:a16="http://schemas.microsoft.com/office/drawing/2014/main" id="{23AA8BF5-A769-41CF-A10E-F3132FFDD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13464" y="4132665"/>
                <a:ext cx="100330" cy="314230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">
                <a:extLst>
                  <a:ext uri="{FF2B5EF4-FFF2-40B4-BE49-F238E27FC236}">
                    <a16:creationId xmlns:a16="http://schemas.microsoft.com/office/drawing/2014/main" id="{5B437F11-F127-4265-A851-796099B42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70794" y="4046055"/>
                <a:ext cx="301246" cy="19899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57CE5A04-32CC-4655-8D8B-208095415B30}"/>
              </a:ext>
            </a:extLst>
          </p:cNvPr>
          <p:cNvGrpSpPr/>
          <p:nvPr/>
        </p:nvGrpSpPr>
        <p:grpSpPr>
          <a:xfrm>
            <a:off x="1086689" y="3958313"/>
            <a:ext cx="10798231" cy="646331"/>
            <a:chOff x="4545336" y="3984698"/>
            <a:chExt cx="4631142" cy="550729"/>
          </a:xfrm>
        </p:grpSpPr>
        <p:sp>
          <p:nvSpPr>
            <p:cNvPr id="30" name="Rectangle 107">
              <a:extLst>
                <a:ext uri="{FF2B5EF4-FFF2-40B4-BE49-F238E27FC236}">
                  <a16:creationId xmlns:a16="http://schemas.microsoft.com/office/drawing/2014/main" id="{5ED925C4-7943-48FF-B9D1-2594C73FBE6D}"/>
                </a:ext>
              </a:extLst>
            </p:cNvPr>
            <p:cNvSpPr/>
            <p:nvPr/>
          </p:nvSpPr>
          <p:spPr>
            <a:xfrm>
              <a:off x="4545336" y="3984698"/>
              <a:ext cx="4631142" cy="550729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1400" dirty="0"/>
                <a:t> </a:t>
              </a:r>
              <a:r>
                <a:rPr lang="ar-KW" sz="3600" b="1" dirty="0">
                  <a:solidFill>
                    <a:srgbClr val="FF0000"/>
                  </a:solidFill>
                </a:rPr>
                <a:t>∵ ل منتصف  س ص   ،   ل و         ص ع</a:t>
              </a:r>
              <a:r>
                <a:rPr lang="ar-SA" sz="3600" b="1" dirty="0">
                  <a:solidFill>
                    <a:srgbClr val="FF0000"/>
                  </a:solidFill>
                </a:rPr>
                <a:t>  </a:t>
              </a:r>
              <a:endParaRPr lang="ar-EG" sz="3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108">
              <a:extLst>
                <a:ext uri="{FF2B5EF4-FFF2-40B4-BE49-F238E27FC236}">
                  <a16:creationId xmlns:a16="http://schemas.microsoft.com/office/drawing/2014/main" id="{03EC8935-6E80-4122-9298-8248D595466E}"/>
                </a:ext>
              </a:extLst>
            </p:cNvPr>
            <p:cNvGrpSpPr/>
            <p:nvPr/>
          </p:nvGrpSpPr>
          <p:grpSpPr>
            <a:xfrm>
              <a:off x="6268514" y="4013261"/>
              <a:ext cx="1992899" cy="511619"/>
              <a:chOff x="6268514" y="4013261"/>
              <a:chExt cx="1992899" cy="511619"/>
            </a:xfrm>
          </p:grpSpPr>
          <p:cxnSp>
            <p:nvCxnSpPr>
              <p:cNvPr id="32" name="AutoShape 10">
                <a:extLst>
                  <a:ext uri="{FF2B5EF4-FFF2-40B4-BE49-F238E27FC236}">
                    <a16:creationId xmlns:a16="http://schemas.microsoft.com/office/drawing/2014/main" id="{601E1CEF-E322-47E0-8CCF-D60BCE6E54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838978" y="4079227"/>
                <a:ext cx="422435" cy="6092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3" name="AutoShape 11">
                <a:extLst>
                  <a:ext uri="{FF2B5EF4-FFF2-40B4-BE49-F238E27FC236}">
                    <a16:creationId xmlns:a16="http://schemas.microsoft.com/office/drawing/2014/main" id="{1BE91CAB-196E-4393-9EA8-413A974CBB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268514" y="4013261"/>
                <a:ext cx="482762" cy="23363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4" name="AutoShape 20">
                <a:extLst>
                  <a:ext uri="{FF2B5EF4-FFF2-40B4-BE49-F238E27FC236}">
                    <a16:creationId xmlns:a16="http://schemas.microsoft.com/office/drawing/2014/main" id="{CE0BE575-AB06-463E-9169-2E2F34C019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841575" y="4279133"/>
                <a:ext cx="114301" cy="24574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5" name="AutoShape 20">
                <a:extLst>
                  <a:ext uri="{FF2B5EF4-FFF2-40B4-BE49-F238E27FC236}">
                    <a16:creationId xmlns:a16="http://schemas.microsoft.com/office/drawing/2014/main" id="{47731945-BC1E-4155-9CE3-BD436CA082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751895" y="4230119"/>
                <a:ext cx="114301" cy="24574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6" name="AutoShape 10">
                <a:extLst>
                  <a:ext uri="{FF2B5EF4-FFF2-40B4-BE49-F238E27FC236}">
                    <a16:creationId xmlns:a16="http://schemas.microsoft.com/office/drawing/2014/main" id="{C04B9AB9-A968-4903-9D32-49415D1A69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080628" y="4060589"/>
                <a:ext cx="422435" cy="5034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18FD6B4-8BE8-41C7-8CD6-7250678646E7}"/>
              </a:ext>
            </a:extLst>
          </p:cNvPr>
          <p:cNvGrpSpPr/>
          <p:nvPr/>
        </p:nvGrpSpPr>
        <p:grpSpPr>
          <a:xfrm>
            <a:off x="2206963" y="977339"/>
            <a:ext cx="9351902" cy="1061829"/>
            <a:chOff x="2603107" y="4911911"/>
            <a:chExt cx="5324186" cy="2427006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32F487F2-E67C-4A21-B85E-83B1986ED190}"/>
                </a:ext>
              </a:extLst>
            </p:cNvPr>
            <p:cNvSpPr txBox="1"/>
            <p:nvPr/>
          </p:nvSpPr>
          <p:spPr>
            <a:xfrm>
              <a:off x="2603107" y="5720913"/>
              <a:ext cx="5324186" cy="16180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( ص ) = </a:t>
              </a:r>
              <a:r>
                <a:rPr lang="en-US" sz="4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( س ل و ) = 60 </a:t>
              </a:r>
              <a:r>
                <a:rPr lang="ar-KW" sz="4000" b="1" baseline="30000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5</a:t>
              </a: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 وهما في وضع تناظر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6D812FA2-4FA8-4E43-86A3-C8E8DB518BCC}"/>
                </a:ext>
              </a:extLst>
            </p:cNvPr>
            <p:cNvSpPr txBox="1"/>
            <p:nvPr/>
          </p:nvSpPr>
          <p:spPr>
            <a:xfrm>
              <a:off x="5682002" y="5167524"/>
              <a:ext cx="565664" cy="13366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200" b="1" dirty="0">
                  <a:latin typeface="Leelawadee UI Semilight" panose="020B0402040204020203" pitchFamily="34" charset="-34"/>
                  <a:cs typeface="Hacen Egypt" panose="02000000000000000000" pitchFamily="2" charset="-78"/>
                </a:rPr>
                <a:t>ᴧ</a:t>
              </a:r>
              <a:endParaRPr lang="ar-KW" sz="32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2C0CE75A-8333-4C39-BDB7-9435D26BCAC8}"/>
                </a:ext>
              </a:extLst>
            </p:cNvPr>
            <p:cNvSpPr txBox="1"/>
            <p:nvPr/>
          </p:nvSpPr>
          <p:spPr>
            <a:xfrm>
              <a:off x="6885095" y="4911911"/>
              <a:ext cx="565664" cy="16180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4000" b="1" dirty="0">
                  <a:latin typeface="Leelawadee UI Semilight" panose="020B0402040204020203" pitchFamily="34" charset="-34"/>
                  <a:cs typeface="Hacen Egypt" panose="02000000000000000000" pitchFamily="2" charset="-78"/>
                </a:rPr>
                <a:t>ᴧ</a:t>
              </a:r>
              <a:endParaRPr lang="ar-KW" sz="40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</p:grpSp>
      <p:grpSp>
        <p:nvGrpSpPr>
          <p:cNvPr id="42" name="Group 115">
            <a:extLst>
              <a:ext uri="{FF2B5EF4-FFF2-40B4-BE49-F238E27FC236}">
                <a16:creationId xmlns:a16="http://schemas.microsoft.com/office/drawing/2014/main" id="{036E7262-596C-465B-B3A2-6BD8EE211C2D}"/>
              </a:ext>
            </a:extLst>
          </p:cNvPr>
          <p:cNvGrpSpPr/>
          <p:nvPr/>
        </p:nvGrpSpPr>
        <p:grpSpPr>
          <a:xfrm>
            <a:off x="6321593" y="4668762"/>
            <a:ext cx="5549792" cy="707885"/>
            <a:chOff x="7084659" y="3998270"/>
            <a:chExt cx="2572645" cy="495910"/>
          </a:xfrm>
        </p:grpSpPr>
        <p:sp>
          <p:nvSpPr>
            <p:cNvPr id="43" name="Rectangle 116">
              <a:extLst>
                <a:ext uri="{FF2B5EF4-FFF2-40B4-BE49-F238E27FC236}">
                  <a16:creationId xmlns:a16="http://schemas.microsoft.com/office/drawing/2014/main" id="{0A3DFCC1-609D-4262-9015-56CE6CC16F80}"/>
                </a:ext>
              </a:extLst>
            </p:cNvPr>
            <p:cNvSpPr/>
            <p:nvPr/>
          </p:nvSpPr>
          <p:spPr>
            <a:xfrm>
              <a:off x="7084659" y="3998270"/>
              <a:ext cx="2572645" cy="495910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KW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∴ و    منتصف    س ع  </a:t>
              </a:r>
              <a:r>
                <a:rPr lang="ar-SA" sz="40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endParaRPr lang="ar-EG" sz="40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44" name="AutoShape 10">
              <a:extLst>
                <a:ext uri="{FF2B5EF4-FFF2-40B4-BE49-F238E27FC236}">
                  <a16:creationId xmlns:a16="http://schemas.microsoft.com/office/drawing/2014/main" id="{0659A468-3569-4D61-9FC7-B0BA22CFC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67209" y="4011905"/>
              <a:ext cx="422435" cy="503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5" name="Rectangle 119">
            <a:extLst>
              <a:ext uri="{FF2B5EF4-FFF2-40B4-BE49-F238E27FC236}">
                <a16:creationId xmlns:a16="http://schemas.microsoft.com/office/drawing/2014/main" id="{0E240CE9-25A2-4557-ABB2-F77FBF971986}"/>
              </a:ext>
            </a:extLst>
          </p:cNvPr>
          <p:cNvSpPr/>
          <p:nvPr/>
        </p:nvSpPr>
        <p:spPr>
          <a:xfrm>
            <a:off x="7235247" y="5514602"/>
            <a:ext cx="432361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∴ س و = و ع = 4 سم</a:t>
            </a:r>
            <a:endParaRPr lang="ar-EG" sz="3600" b="1" dirty="0"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-42275" y="1626435"/>
            <a:ext cx="4783608" cy="4581231"/>
            <a:chOff x="1884662" y="1131125"/>
            <a:chExt cx="4783608" cy="4581231"/>
          </a:xfrm>
        </p:grpSpPr>
        <p:grpSp>
          <p:nvGrpSpPr>
            <p:cNvPr id="46" name="مجموعة 45"/>
            <p:cNvGrpSpPr/>
            <p:nvPr/>
          </p:nvGrpSpPr>
          <p:grpSpPr>
            <a:xfrm>
              <a:off x="2444517" y="1824492"/>
              <a:ext cx="3583991" cy="3478995"/>
              <a:chOff x="1865593" y="2267252"/>
              <a:chExt cx="2850229" cy="2976359"/>
            </a:xfrm>
          </p:grpSpPr>
          <p:sp>
            <p:nvSpPr>
              <p:cNvPr id="56" name="مثلث متساوي الساقين 55"/>
              <p:cNvSpPr/>
              <p:nvPr/>
            </p:nvSpPr>
            <p:spPr>
              <a:xfrm>
                <a:off x="1865593" y="2267252"/>
                <a:ext cx="2850229" cy="2976359"/>
              </a:xfrm>
              <a:prstGeom prst="triangle">
                <a:avLst>
                  <a:gd name="adj" fmla="val 43351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" name="رابط مستقيم 56"/>
              <p:cNvCxnSpPr>
                <a:stCxn id="56" idx="5"/>
                <a:endCxn id="56" idx="1"/>
              </p:cNvCxnSpPr>
              <p:nvPr/>
            </p:nvCxnSpPr>
            <p:spPr>
              <a:xfrm flipH="1">
                <a:off x="2483394" y="3755432"/>
                <a:ext cx="1425114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مجموعة 46"/>
            <p:cNvGrpSpPr/>
            <p:nvPr/>
          </p:nvGrpSpPr>
          <p:grpSpPr>
            <a:xfrm>
              <a:off x="1884662" y="1131125"/>
              <a:ext cx="4783608" cy="4581231"/>
              <a:chOff x="1938314" y="2203610"/>
              <a:chExt cx="4783608" cy="4581231"/>
            </a:xfrm>
          </p:grpSpPr>
          <p:sp>
            <p:nvSpPr>
              <p:cNvPr id="49" name="مستطيل 48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1938314" y="5990375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ع</a:t>
                </a:r>
              </a:p>
            </p:txBody>
          </p:sp>
          <p:sp>
            <p:nvSpPr>
              <p:cNvPr id="50" name="مستطيل 49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4052765" y="4063972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5027391" y="5782844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52" name="مستطيل 51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5958122" y="6049597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ص</a:t>
                </a:r>
              </a:p>
            </p:txBody>
          </p:sp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4988521" y="4161366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ل</a:t>
                </a:r>
              </a:p>
            </p:txBody>
          </p:sp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2540649" y="4183088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و</a:t>
                </a:r>
              </a:p>
            </p:txBody>
          </p:sp>
          <p:sp>
            <p:nvSpPr>
              <p:cNvPr id="55" name="مستطيل 54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694386" y="2203610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س</a:t>
                </a:r>
              </a:p>
            </p:txBody>
          </p:sp>
        </p:grpSp>
      </p:grpSp>
      <p:cxnSp>
        <p:nvCxnSpPr>
          <p:cNvPr id="58" name="رابط مستقيم 57"/>
          <p:cNvCxnSpPr/>
          <p:nvPr/>
        </p:nvCxnSpPr>
        <p:spPr>
          <a:xfrm flipH="1">
            <a:off x="2486758" y="3086100"/>
            <a:ext cx="214167" cy="2413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flipH="1">
            <a:off x="3428358" y="4738336"/>
            <a:ext cx="214167" cy="2413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0A53CC38-27ED-383C-FFBA-AB0F361FD625}"/>
              </a:ext>
            </a:extLst>
          </p:cNvPr>
          <p:cNvSpPr/>
          <p:nvPr/>
        </p:nvSpPr>
        <p:spPr>
          <a:xfrm rot="17665257">
            <a:off x="616850" y="2770714"/>
            <a:ext cx="1584245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4 سم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11451852" y="142271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/>
              <a:t>∵</a:t>
            </a:r>
            <a:endParaRPr lang="ar-EG" dirty="0"/>
          </a:p>
        </p:txBody>
      </p:sp>
      <p:sp>
        <p:nvSpPr>
          <p:cNvPr id="62" name="مستطيل 61"/>
          <p:cNvSpPr/>
          <p:nvPr/>
        </p:nvSpPr>
        <p:spPr>
          <a:xfrm>
            <a:off x="7842485" y="3004706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س ص ع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63" name="Rectangle 119">
            <a:extLst>
              <a:ext uri="{FF2B5EF4-FFF2-40B4-BE49-F238E27FC236}">
                <a16:creationId xmlns:a16="http://schemas.microsoft.com/office/drawing/2014/main" id="{0E240CE9-25A2-4557-ABB2-F77FBF971986}"/>
              </a:ext>
            </a:extLst>
          </p:cNvPr>
          <p:cNvSpPr/>
          <p:nvPr/>
        </p:nvSpPr>
        <p:spPr>
          <a:xfrm>
            <a:off x="3428358" y="5467080"/>
            <a:ext cx="432361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 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∴ </a:t>
            </a:r>
            <a:r>
              <a:rPr lang="ar-KW" sz="3600" b="1" dirty="0">
                <a:solidFill>
                  <a:srgbClr val="FF0000"/>
                </a:solidFill>
                <a:latin typeface="Leelawadee UI Semilight" panose="020B0402040204020203" pitchFamily="34" charset="-34"/>
                <a:cs typeface="PT Bold Dusky" panose="02010400000000000000" pitchFamily="2" charset="-78"/>
              </a:rPr>
              <a:t>س ع = 8 سم</a:t>
            </a:r>
            <a:endParaRPr lang="ar-EG" sz="3600" b="1" dirty="0">
              <a:solidFill>
                <a:srgbClr val="FF0000"/>
              </a:solidFill>
              <a:latin typeface="Leelawadee UI Semilight" panose="020B0402040204020203" pitchFamily="34" charset="-34"/>
              <a:cs typeface="PT Bold Dusky" panose="02010400000000000000" pitchFamily="2" charset="-78"/>
            </a:endParaRPr>
          </a:p>
        </p:txBody>
      </p:sp>
      <p:cxnSp>
        <p:nvCxnSpPr>
          <p:cNvPr id="6" name="رابط كسهم مستقيم 5"/>
          <p:cNvCxnSpPr>
            <a:cxnSpLocks/>
          </p:cNvCxnSpPr>
          <p:nvPr/>
        </p:nvCxnSpPr>
        <p:spPr>
          <a:xfrm>
            <a:off x="1294428" y="4049361"/>
            <a:ext cx="1192330" cy="171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>
            <a:off x="560060" y="5790246"/>
            <a:ext cx="2041650" cy="8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0A53CC38-27ED-383C-FFBA-AB0F361FD625}"/>
              </a:ext>
            </a:extLst>
          </p:cNvPr>
          <p:cNvSpPr/>
          <p:nvPr/>
        </p:nvSpPr>
        <p:spPr>
          <a:xfrm rot="17665257">
            <a:off x="-246012" y="4475434"/>
            <a:ext cx="1584245" cy="73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4 سم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B8BBF-E682-D799-518C-AABD7F5AE0E9}"/>
              </a:ext>
            </a:extLst>
          </p:cNvPr>
          <p:cNvSpPr txBox="1"/>
          <p:nvPr/>
        </p:nvSpPr>
        <p:spPr>
          <a:xfrm>
            <a:off x="228399" y="152684"/>
            <a:ext cx="2699735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تمرن4صـ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11976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5" grpId="0"/>
      <p:bldP spid="60" grpId="0"/>
      <p:bldP spid="61" grpId="0"/>
      <p:bldP spid="62" grpId="0"/>
      <p:bldP spid="63" grpId="0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8965095" y="106236"/>
            <a:ext cx="2506343" cy="1087503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9384118" y="360297"/>
            <a:ext cx="2087322" cy="50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تدرب 3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7389" y="2958127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10029095" y="5139577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908905" y="5300017"/>
            <a:ext cx="91623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 اثبت ان هـ ف // ق م</a:t>
            </a:r>
          </a:p>
          <a:p>
            <a:endParaRPr lang="ar-KW" sz="4000" b="1" dirty="0">
              <a:solidFill>
                <a:srgbClr val="0000FF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1330785" y="3519327"/>
            <a:ext cx="104562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 ، م ، ف ، ق منتصفات الاضلاع </a:t>
            </a:r>
          </a:p>
          <a:p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ب 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، 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د ، د جـ ، جـ ب على الترتيب 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11019074" y="4099034"/>
            <a:ext cx="7679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-411370" y="1193739"/>
            <a:ext cx="123660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في الشكل الرباعي </a:t>
            </a:r>
            <a:r>
              <a:rPr lang="ar-KW" sz="32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جـ د اذا كان </a:t>
            </a:r>
            <a:r>
              <a:rPr lang="ar-KW" sz="32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 ، م ، ف ، ق </a:t>
            </a:r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منتصفات الاضلاع  </a:t>
            </a:r>
            <a:r>
              <a:rPr lang="ar-KW" sz="3200" b="1" dirty="0" err="1">
                <a:latin typeface="Hacen Egypt" panose="02000000000000000000" pitchFamily="2" charset="-78"/>
                <a:cs typeface="Hacen Egypt" panose="02000000000000000000" pitchFamily="2" charset="-78"/>
              </a:rPr>
              <a:t>ب</a:t>
            </a:r>
            <a:r>
              <a:rPr lang="ar-KW" sz="3200" b="1" dirty="0" err="1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، </a:t>
            </a:r>
            <a:r>
              <a:rPr lang="ar-KW" sz="32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د ، د جـ ، جـ ب </a:t>
            </a:r>
          </a:p>
          <a:p>
            <a:r>
              <a:rPr lang="ar-KW" sz="32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على الترتيب </a:t>
            </a:r>
          </a:p>
          <a:p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اثبت ان 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 ف // ق م</a:t>
            </a:r>
          </a:p>
          <a:p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endParaRPr lang="ar-KW" sz="4400" b="1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1727975" y="1195523"/>
            <a:ext cx="519273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2524542" y="1185249"/>
            <a:ext cx="321395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3143895" y="1185249"/>
            <a:ext cx="401275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 flipV="1">
            <a:off x="1017142" y="1205797"/>
            <a:ext cx="498267" cy="849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9954619" y="2204154"/>
            <a:ext cx="7679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8768834" y="2178619"/>
            <a:ext cx="7679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8768833" y="4124308"/>
            <a:ext cx="7679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9616311" y="4093912"/>
            <a:ext cx="61528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10365787" y="4104140"/>
            <a:ext cx="448283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712154" y="5300017"/>
            <a:ext cx="76796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316616" y="5300017"/>
            <a:ext cx="76796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BA106D-A04E-348E-1C30-6214455BB6DF}"/>
              </a:ext>
            </a:extLst>
          </p:cNvPr>
          <p:cNvSpPr txBox="1"/>
          <p:nvPr/>
        </p:nvSpPr>
        <p:spPr>
          <a:xfrm>
            <a:off x="228399" y="152684"/>
            <a:ext cx="1988027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111</a:t>
            </a:r>
          </a:p>
        </p:txBody>
      </p:sp>
      <p:sp>
        <p:nvSpPr>
          <p:cNvPr id="3" name="مستطيل 69">
            <a:extLst>
              <a:ext uri="{FF2B5EF4-FFF2-40B4-BE49-F238E27FC236}">
                <a16:creationId xmlns:a16="http://schemas.microsoft.com/office/drawing/2014/main" id="{FD345231-0615-2EEB-9B7E-049A8F96799B}"/>
              </a:ext>
            </a:extLst>
          </p:cNvPr>
          <p:cNvSpPr/>
          <p:nvPr/>
        </p:nvSpPr>
        <p:spPr>
          <a:xfrm>
            <a:off x="5990614" y="2445244"/>
            <a:ext cx="1635009" cy="622473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04C10-3AE5-9D89-CC51-88BB7C4D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142" y="2106625"/>
            <a:ext cx="4973472" cy="3693546"/>
          </a:xfrm>
          <a:prstGeom prst="rect">
            <a:avLst/>
          </a:prstGeom>
        </p:spPr>
      </p:pic>
      <p:sp>
        <p:nvSpPr>
          <p:cNvPr id="4" name="Cloud 3">
            <a:hlinkClick r:id="rId5"/>
            <a:extLst>
              <a:ext uri="{FF2B5EF4-FFF2-40B4-BE49-F238E27FC236}">
                <a16:creationId xmlns:a16="http://schemas.microsoft.com/office/drawing/2014/main" id="{5AC00A1E-7D1B-2403-C929-ABBC60CE9437}"/>
              </a:ext>
            </a:extLst>
          </p:cNvPr>
          <p:cNvSpPr/>
          <p:nvPr/>
        </p:nvSpPr>
        <p:spPr>
          <a:xfrm>
            <a:off x="3483964" y="106235"/>
            <a:ext cx="5665303" cy="90439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ورقة عمل فاعلية</a:t>
            </a:r>
          </a:p>
        </p:txBody>
      </p:sp>
    </p:spTree>
    <p:extLst>
      <p:ext uri="{BB962C8B-B14F-4D97-AF65-F5344CB8AC3E}">
        <p14:creationId xmlns:p14="http://schemas.microsoft.com/office/powerpoint/2010/main" val="21348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1" grpId="0" animBg="1"/>
      <p:bldP spid="52" grpId="0" animBg="1"/>
      <p:bldP spid="55" grpId="0"/>
      <p:bldP spid="33" grpId="0"/>
      <p:bldP spid="48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48EF91-2F93-496F-A89B-4DA39F681B84}"/>
              </a:ext>
            </a:extLst>
          </p:cNvPr>
          <p:cNvSpPr txBox="1"/>
          <p:nvPr/>
        </p:nvSpPr>
        <p:spPr>
          <a:xfrm>
            <a:off x="356206" y="1172439"/>
            <a:ext cx="11120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KW" sz="4800" b="1" dirty="0">
              <a:solidFill>
                <a:srgbClr val="0000FF"/>
              </a:solidFill>
            </a:endParaRPr>
          </a:p>
        </p:txBody>
      </p:sp>
      <p:grpSp>
        <p:nvGrpSpPr>
          <p:cNvPr id="21" name="Group 98">
            <a:extLst>
              <a:ext uri="{FF2B5EF4-FFF2-40B4-BE49-F238E27FC236}">
                <a16:creationId xmlns:a16="http://schemas.microsoft.com/office/drawing/2014/main" id="{DFC6EEE3-CDA2-4662-9D42-6B9307C02208}"/>
              </a:ext>
            </a:extLst>
          </p:cNvPr>
          <p:cNvGrpSpPr/>
          <p:nvPr/>
        </p:nvGrpSpPr>
        <p:grpSpPr>
          <a:xfrm>
            <a:off x="5650290" y="2150128"/>
            <a:ext cx="5994884" cy="707886"/>
            <a:chOff x="4811912" y="3984698"/>
            <a:chExt cx="2161058" cy="603180"/>
          </a:xfrm>
          <a:noFill/>
        </p:grpSpPr>
        <p:sp>
          <p:nvSpPr>
            <p:cNvPr id="22" name="Rectangle 99">
              <a:extLst>
                <a:ext uri="{FF2B5EF4-FFF2-40B4-BE49-F238E27FC236}">
                  <a16:creationId xmlns:a16="http://schemas.microsoft.com/office/drawing/2014/main" id="{3F57E878-26FA-41CB-AC33-7A5C658A3C21}"/>
                </a:ext>
              </a:extLst>
            </p:cNvPr>
            <p:cNvSpPr/>
            <p:nvPr/>
          </p:nvSpPr>
          <p:spPr>
            <a:xfrm>
              <a:off x="4811912" y="3984698"/>
              <a:ext cx="2161058" cy="60318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</a:rPr>
                <a:t>∴  </a:t>
              </a:r>
              <a:r>
                <a:rPr lang="ar-KW" sz="4000" b="1" dirty="0"/>
                <a:t>هـ ف       ب د   </a:t>
              </a:r>
              <a:r>
                <a:rPr lang="ar-KW" sz="4000" b="1" dirty="0">
                  <a:solidFill>
                    <a:schemeClr val="accent6">
                      <a:lumMod val="50000"/>
                    </a:schemeClr>
                  </a:solidFill>
                </a:rPr>
                <a:t>( 1 ) </a:t>
              </a:r>
              <a:r>
                <a:rPr lang="ar-SA" sz="4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ar-EG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100">
              <a:extLst>
                <a:ext uri="{FF2B5EF4-FFF2-40B4-BE49-F238E27FC236}">
                  <a16:creationId xmlns:a16="http://schemas.microsoft.com/office/drawing/2014/main" id="{AD5411B7-C02F-4171-BAF1-0EB937BE5088}"/>
                </a:ext>
              </a:extLst>
            </p:cNvPr>
            <p:cNvGrpSpPr/>
            <p:nvPr/>
          </p:nvGrpSpPr>
          <p:grpSpPr>
            <a:xfrm>
              <a:off x="5816741" y="4002769"/>
              <a:ext cx="955299" cy="430123"/>
              <a:chOff x="5816741" y="4002769"/>
              <a:chExt cx="955299" cy="430123"/>
            </a:xfrm>
            <a:grpFill/>
          </p:grpSpPr>
          <p:cxnSp>
            <p:nvCxnSpPr>
              <p:cNvPr id="24" name="AutoShape 11">
                <a:extLst>
                  <a:ext uri="{FF2B5EF4-FFF2-40B4-BE49-F238E27FC236}">
                    <a16:creationId xmlns:a16="http://schemas.microsoft.com/office/drawing/2014/main" id="{9D38963C-121D-407F-B17E-C0149E5AF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16741" y="4038668"/>
                <a:ext cx="302072" cy="1371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" name="AutoShape 20">
                <a:extLst>
                  <a:ext uri="{FF2B5EF4-FFF2-40B4-BE49-F238E27FC236}">
                    <a16:creationId xmlns:a16="http://schemas.microsoft.com/office/drawing/2014/main" id="{3BFE8A99-0D02-4857-99A7-4594BBEC1C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31385" y="4187145"/>
                <a:ext cx="114301" cy="24574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6" name="AutoShape 20">
                <a:extLst>
                  <a:ext uri="{FF2B5EF4-FFF2-40B4-BE49-F238E27FC236}">
                    <a16:creationId xmlns:a16="http://schemas.microsoft.com/office/drawing/2014/main" id="{23AA8BF5-A769-41CF-A10E-F3132FFDD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177812" y="4155101"/>
                <a:ext cx="114301" cy="24574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">
                <a:extLst>
                  <a:ext uri="{FF2B5EF4-FFF2-40B4-BE49-F238E27FC236}">
                    <a16:creationId xmlns:a16="http://schemas.microsoft.com/office/drawing/2014/main" id="{5B437F11-F127-4265-A851-796099B42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70794" y="4002769"/>
                <a:ext cx="301246" cy="19899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57CE5A04-32CC-4655-8D8B-208095415B30}"/>
              </a:ext>
            </a:extLst>
          </p:cNvPr>
          <p:cNvGrpSpPr/>
          <p:nvPr/>
        </p:nvGrpSpPr>
        <p:grpSpPr>
          <a:xfrm>
            <a:off x="627729" y="1367427"/>
            <a:ext cx="10798231" cy="646331"/>
            <a:chOff x="4572518" y="3984698"/>
            <a:chExt cx="4631142" cy="550729"/>
          </a:xfrm>
        </p:grpSpPr>
        <p:sp>
          <p:nvSpPr>
            <p:cNvPr id="30" name="Rectangle 107">
              <a:extLst>
                <a:ext uri="{FF2B5EF4-FFF2-40B4-BE49-F238E27FC236}">
                  <a16:creationId xmlns:a16="http://schemas.microsoft.com/office/drawing/2014/main" id="{5ED925C4-7943-48FF-B9D1-2594C73FBE6D}"/>
                </a:ext>
              </a:extLst>
            </p:cNvPr>
            <p:cNvSpPr/>
            <p:nvPr/>
          </p:nvSpPr>
          <p:spPr>
            <a:xfrm>
              <a:off x="4572518" y="3984698"/>
              <a:ext cx="4631142" cy="550729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1400" dirty="0"/>
                <a:t> </a:t>
              </a:r>
              <a:r>
                <a:rPr lang="ar-KW" sz="3600" b="1" dirty="0"/>
                <a:t>∵ هـ منتصف 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/>
                <a:t>ب    ، ف منتصف 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/>
                <a:t> د  </a:t>
              </a:r>
              <a:endParaRPr lang="ar-EG" sz="3600" b="1" dirty="0"/>
            </a:p>
          </p:txBody>
        </p:sp>
        <p:grpSp>
          <p:nvGrpSpPr>
            <p:cNvPr id="31" name="Group 108">
              <a:extLst>
                <a:ext uri="{FF2B5EF4-FFF2-40B4-BE49-F238E27FC236}">
                  <a16:creationId xmlns:a16="http://schemas.microsoft.com/office/drawing/2014/main" id="{03EC8935-6E80-4122-9298-8248D595466E}"/>
                </a:ext>
              </a:extLst>
            </p:cNvPr>
            <p:cNvGrpSpPr/>
            <p:nvPr/>
          </p:nvGrpSpPr>
          <p:grpSpPr>
            <a:xfrm>
              <a:off x="6726837" y="4029035"/>
              <a:ext cx="1516023" cy="23673"/>
              <a:chOff x="6726837" y="4029035"/>
              <a:chExt cx="1516023" cy="23673"/>
            </a:xfrm>
          </p:grpSpPr>
          <p:cxnSp>
            <p:nvCxnSpPr>
              <p:cNvPr id="32" name="AutoShape 10">
                <a:extLst>
                  <a:ext uri="{FF2B5EF4-FFF2-40B4-BE49-F238E27FC236}">
                    <a16:creationId xmlns:a16="http://schemas.microsoft.com/office/drawing/2014/main" id="{601E1CEF-E322-47E0-8CCF-D60BCE6E54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000118" y="4029035"/>
                <a:ext cx="242742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" name="AutoShape 11">
                <a:extLst>
                  <a:ext uri="{FF2B5EF4-FFF2-40B4-BE49-F238E27FC236}">
                    <a16:creationId xmlns:a16="http://schemas.microsoft.com/office/drawing/2014/main" id="{1BE91CAB-196E-4393-9EA8-413A974CBB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726837" y="4052708"/>
                <a:ext cx="282153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62" name="مستطيل 61"/>
          <p:cNvSpPr/>
          <p:nvPr/>
        </p:nvSpPr>
        <p:spPr>
          <a:xfrm>
            <a:off x="5441629" y="303316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د</a:t>
            </a:r>
            <a:endParaRPr lang="ar-KW" sz="4800" b="1" dirty="0">
              <a:solidFill>
                <a:srgbClr val="FF0000"/>
              </a:solidFill>
            </a:endParaRPr>
          </a:p>
        </p:txBody>
      </p:sp>
      <p:pic>
        <p:nvPicPr>
          <p:cNvPr id="48" name="عنصر نائب للمحتوى 4">
            <a:extLst>
              <a:ext uri="{FF2B5EF4-FFF2-40B4-BE49-F238E27FC236}">
                <a16:creationId xmlns:a16="http://schemas.microsoft.com/office/drawing/2014/main" id="{11B79E36-9B95-4DDB-94AF-F66D4D7F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780"/>
          <a:stretch/>
        </p:blipFill>
        <p:spPr>
          <a:xfrm>
            <a:off x="616525" y="1312967"/>
            <a:ext cx="4745477" cy="3548658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50E40075-E12F-4A4B-9BA0-0C23CA19BEEB}"/>
              </a:ext>
            </a:extLst>
          </p:cNvPr>
          <p:cNvGrpSpPr/>
          <p:nvPr/>
        </p:nvGrpSpPr>
        <p:grpSpPr>
          <a:xfrm>
            <a:off x="874643" y="1729409"/>
            <a:ext cx="3907935" cy="2656807"/>
            <a:chOff x="521998" y="285301"/>
            <a:chExt cx="3790680" cy="1967315"/>
          </a:xfrm>
        </p:grpSpPr>
        <p:cxnSp>
          <p:nvCxnSpPr>
            <p:cNvPr id="67" name="رابط مستقيم 66">
              <a:extLst>
                <a:ext uri="{FF2B5EF4-FFF2-40B4-BE49-F238E27FC236}">
                  <a16:creationId xmlns:a16="http://schemas.microsoft.com/office/drawing/2014/main" id="{9D938394-1AAD-480A-AFF3-117B9B98DB60}"/>
                </a:ext>
              </a:extLst>
            </p:cNvPr>
            <p:cNvCxnSpPr/>
            <p:nvPr/>
          </p:nvCxnSpPr>
          <p:spPr>
            <a:xfrm>
              <a:off x="1325461" y="293615"/>
              <a:ext cx="2987217" cy="9991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>
              <a:extLst>
                <a:ext uri="{FF2B5EF4-FFF2-40B4-BE49-F238E27FC236}">
                  <a16:creationId xmlns:a16="http://schemas.microsoft.com/office/drawing/2014/main" id="{95E49272-B74E-4B06-BD0C-90FF3F4A6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998" y="285301"/>
              <a:ext cx="849458" cy="1967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68">
              <a:extLst>
                <a:ext uri="{FF2B5EF4-FFF2-40B4-BE49-F238E27FC236}">
                  <a16:creationId xmlns:a16="http://schemas.microsoft.com/office/drawing/2014/main" id="{CC26A1A5-1140-4232-A1E2-21FD2C21D7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998" y="1284456"/>
              <a:ext cx="3777529" cy="9434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7EE30C6D-E2EF-4789-B1F6-67D041940574}"/>
              </a:ext>
            </a:extLst>
          </p:cNvPr>
          <p:cNvSpPr txBox="1"/>
          <p:nvPr/>
        </p:nvSpPr>
        <p:spPr>
          <a:xfrm rot="20443808">
            <a:off x="2110873" y="2400154"/>
            <a:ext cx="521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/>
              <a:t>&lt;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A9891DED-7B8B-45CC-8F37-9B0E2DB4573C}"/>
              </a:ext>
            </a:extLst>
          </p:cNvPr>
          <p:cNvSpPr txBox="1"/>
          <p:nvPr/>
        </p:nvSpPr>
        <p:spPr>
          <a:xfrm rot="20603046">
            <a:off x="2369441" y="3993214"/>
            <a:ext cx="1687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/>
              <a:t>&lt;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C6329DF9-0E61-4C29-88E5-90DF4EB4915B}"/>
              </a:ext>
            </a:extLst>
          </p:cNvPr>
          <p:cNvGrpSpPr/>
          <p:nvPr/>
        </p:nvGrpSpPr>
        <p:grpSpPr>
          <a:xfrm>
            <a:off x="892288" y="3042582"/>
            <a:ext cx="4115426" cy="1378172"/>
            <a:chOff x="521998" y="1259786"/>
            <a:chExt cx="3991945" cy="1020510"/>
          </a:xfrm>
        </p:grpSpPr>
        <p:cxnSp>
          <p:nvCxnSpPr>
            <p:cNvPr id="73" name="رابط مستقيم 72">
              <a:extLst>
                <a:ext uri="{FF2B5EF4-FFF2-40B4-BE49-F238E27FC236}">
                  <a16:creationId xmlns:a16="http://schemas.microsoft.com/office/drawing/2014/main" id="{84BCE9FA-B7FD-48AB-AD53-E059A2EA277C}"/>
                </a:ext>
              </a:extLst>
            </p:cNvPr>
            <p:cNvCxnSpPr/>
            <p:nvPr/>
          </p:nvCxnSpPr>
          <p:spPr>
            <a:xfrm>
              <a:off x="4306784" y="1302883"/>
              <a:ext cx="207159" cy="9774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73">
              <a:extLst>
                <a:ext uri="{FF2B5EF4-FFF2-40B4-BE49-F238E27FC236}">
                  <a16:creationId xmlns:a16="http://schemas.microsoft.com/office/drawing/2014/main" id="{F58D193E-49C3-4B1E-897A-ADDC903CB68E}"/>
                </a:ext>
              </a:extLst>
            </p:cNvPr>
            <p:cNvCxnSpPr>
              <a:cxnSpLocks/>
            </p:cNvCxnSpPr>
            <p:nvPr/>
          </p:nvCxnSpPr>
          <p:spPr>
            <a:xfrm>
              <a:off x="521998" y="2237199"/>
              <a:ext cx="3991945" cy="2467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74">
              <a:extLst>
                <a:ext uri="{FF2B5EF4-FFF2-40B4-BE49-F238E27FC236}">
                  <a16:creationId xmlns:a16="http://schemas.microsoft.com/office/drawing/2014/main" id="{64EEAA63-C0A8-4A34-B637-52D6F6285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998" y="1259786"/>
              <a:ext cx="3784786" cy="96816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DA31163-F012-4B22-8DF1-2A6F87CB7DCF}"/>
              </a:ext>
            </a:extLst>
          </p:cNvPr>
          <p:cNvSpPr txBox="1"/>
          <p:nvPr/>
        </p:nvSpPr>
        <p:spPr>
          <a:xfrm rot="20467697">
            <a:off x="2782812" y="3360318"/>
            <a:ext cx="606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/>
              <a:t>&lt;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AEF20C0-E041-4078-8414-2F84D86EDF40}"/>
              </a:ext>
            </a:extLst>
          </p:cNvPr>
          <p:cNvSpPr/>
          <p:nvPr/>
        </p:nvSpPr>
        <p:spPr>
          <a:xfrm>
            <a:off x="5493443" y="2222894"/>
            <a:ext cx="1204176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نظرية</a:t>
            </a:r>
            <a:r>
              <a:rPr lang="ar-KW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1" name="Group 98">
            <a:extLst>
              <a:ext uri="{FF2B5EF4-FFF2-40B4-BE49-F238E27FC236}">
                <a16:creationId xmlns:a16="http://schemas.microsoft.com/office/drawing/2014/main" id="{DFC6EEE3-CDA2-4662-9D42-6B9307C02208}"/>
              </a:ext>
            </a:extLst>
          </p:cNvPr>
          <p:cNvGrpSpPr/>
          <p:nvPr/>
        </p:nvGrpSpPr>
        <p:grpSpPr>
          <a:xfrm>
            <a:off x="5905266" y="4840417"/>
            <a:ext cx="5994884" cy="707886"/>
            <a:chOff x="4811912" y="3984698"/>
            <a:chExt cx="2161058" cy="603180"/>
          </a:xfrm>
          <a:noFill/>
        </p:grpSpPr>
        <p:sp>
          <p:nvSpPr>
            <p:cNvPr id="82" name="Rectangle 99">
              <a:extLst>
                <a:ext uri="{FF2B5EF4-FFF2-40B4-BE49-F238E27FC236}">
                  <a16:creationId xmlns:a16="http://schemas.microsoft.com/office/drawing/2014/main" id="{3F57E878-26FA-41CB-AC33-7A5C658A3C21}"/>
                </a:ext>
              </a:extLst>
            </p:cNvPr>
            <p:cNvSpPr/>
            <p:nvPr/>
          </p:nvSpPr>
          <p:spPr>
            <a:xfrm>
              <a:off x="4811912" y="3984698"/>
              <a:ext cx="2161058" cy="60318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∴  ق م      ب د    </a:t>
              </a:r>
              <a:r>
                <a:rPr lang="ar-KW" sz="4000" b="1" dirty="0">
                  <a:solidFill>
                    <a:schemeClr val="accent6">
                      <a:lumMod val="50000"/>
                    </a:schemeClr>
                  </a:solidFill>
                </a:rPr>
                <a:t>( 2 )</a:t>
              </a:r>
              <a:r>
                <a:rPr lang="ar-SA" sz="4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ar-EG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83" name="Group 100">
              <a:extLst>
                <a:ext uri="{FF2B5EF4-FFF2-40B4-BE49-F238E27FC236}">
                  <a16:creationId xmlns:a16="http://schemas.microsoft.com/office/drawing/2014/main" id="{AD5411B7-C02F-4171-BAF1-0EB937BE5088}"/>
                </a:ext>
              </a:extLst>
            </p:cNvPr>
            <p:cNvGrpSpPr/>
            <p:nvPr/>
          </p:nvGrpSpPr>
          <p:grpSpPr>
            <a:xfrm>
              <a:off x="5934239" y="3990907"/>
              <a:ext cx="837801" cy="544521"/>
              <a:chOff x="5934239" y="3990907"/>
              <a:chExt cx="837801" cy="544521"/>
            </a:xfrm>
            <a:grpFill/>
          </p:grpSpPr>
          <p:cxnSp>
            <p:nvCxnSpPr>
              <p:cNvPr id="84" name="AutoShape 11">
                <a:extLst>
                  <a:ext uri="{FF2B5EF4-FFF2-40B4-BE49-F238E27FC236}">
                    <a16:creationId xmlns:a16="http://schemas.microsoft.com/office/drawing/2014/main" id="{9D38963C-121D-407F-B17E-C0149E5AF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34239" y="3990907"/>
                <a:ext cx="302072" cy="1371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AutoShape 20">
                <a:extLst>
                  <a:ext uri="{FF2B5EF4-FFF2-40B4-BE49-F238E27FC236}">
                    <a16:creationId xmlns:a16="http://schemas.microsoft.com/office/drawing/2014/main" id="{3BFE8A99-0D02-4857-99A7-4594BBEC1C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304619" y="4196024"/>
                <a:ext cx="114301" cy="339404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7" name="AutoShape 20">
                <a:extLst>
                  <a:ext uri="{FF2B5EF4-FFF2-40B4-BE49-F238E27FC236}">
                    <a16:creationId xmlns:a16="http://schemas.microsoft.com/office/drawing/2014/main" id="{23AA8BF5-A769-41CF-A10E-F3132FFDD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60364" y="4155891"/>
                <a:ext cx="112494" cy="321018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10">
                <a:extLst>
                  <a:ext uri="{FF2B5EF4-FFF2-40B4-BE49-F238E27FC236}">
                    <a16:creationId xmlns:a16="http://schemas.microsoft.com/office/drawing/2014/main" id="{5B437F11-F127-4265-A851-796099B42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70794" y="4002769"/>
                <a:ext cx="301246" cy="19899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9" name="Group 106">
            <a:extLst>
              <a:ext uri="{FF2B5EF4-FFF2-40B4-BE49-F238E27FC236}">
                <a16:creationId xmlns:a16="http://schemas.microsoft.com/office/drawing/2014/main" id="{57CE5A04-32CC-4655-8D8B-208095415B30}"/>
              </a:ext>
            </a:extLst>
          </p:cNvPr>
          <p:cNvGrpSpPr/>
          <p:nvPr/>
        </p:nvGrpSpPr>
        <p:grpSpPr>
          <a:xfrm>
            <a:off x="716750" y="4009027"/>
            <a:ext cx="10798231" cy="646331"/>
            <a:chOff x="4545336" y="3984698"/>
            <a:chExt cx="4631142" cy="550729"/>
          </a:xfrm>
        </p:grpSpPr>
        <p:sp>
          <p:nvSpPr>
            <p:cNvPr id="90" name="Rectangle 107">
              <a:extLst>
                <a:ext uri="{FF2B5EF4-FFF2-40B4-BE49-F238E27FC236}">
                  <a16:creationId xmlns:a16="http://schemas.microsoft.com/office/drawing/2014/main" id="{5ED925C4-7943-48FF-B9D1-2594C73FBE6D}"/>
                </a:ext>
              </a:extLst>
            </p:cNvPr>
            <p:cNvSpPr/>
            <p:nvPr/>
          </p:nvSpPr>
          <p:spPr>
            <a:xfrm>
              <a:off x="4545336" y="3984698"/>
              <a:ext cx="4631142" cy="550729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1400" dirty="0"/>
                <a:t> </a:t>
              </a:r>
              <a:r>
                <a:rPr lang="ar-KW" sz="3600" b="1" dirty="0"/>
                <a:t>∵ ق منتصف  ب جـ ، م   منتصف جـ د  </a:t>
              </a:r>
              <a:endParaRPr lang="ar-EG" sz="3600" b="1" dirty="0"/>
            </a:p>
          </p:txBody>
        </p:sp>
        <p:grpSp>
          <p:nvGrpSpPr>
            <p:cNvPr id="91" name="Group 108">
              <a:extLst>
                <a:ext uri="{FF2B5EF4-FFF2-40B4-BE49-F238E27FC236}">
                  <a16:creationId xmlns:a16="http://schemas.microsoft.com/office/drawing/2014/main" id="{03EC8935-6E80-4122-9298-8248D595466E}"/>
                </a:ext>
              </a:extLst>
            </p:cNvPr>
            <p:cNvGrpSpPr/>
            <p:nvPr/>
          </p:nvGrpSpPr>
          <p:grpSpPr>
            <a:xfrm>
              <a:off x="6619910" y="4058994"/>
              <a:ext cx="1500834" cy="43951"/>
              <a:chOff x="6619910" y="4058994"/>
              <a:chExt cx="1500834" cy="43951"/>
            </a:xfrm>
          </p:grpSpPr>
          <p:cxnSp>
            <p:nvCxnSpPr>
              <p:cNvPr id="92" name="AutoShape 10">
                <a:extLst>
                  <a:ext uri="{FF2B5EF4-FFF2-40B4-BE49-F238E27FC236}">
                    <a16:creationId xmlns:a16="http://schemas.microsoft.com/office/drawing/2014/main" id="{601E1CEF-E322-47E0-8CCF-D60BCE6E54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842397" y="4058994"/>
                <a:ext cx="27834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AutoShape 11">
                <a:extLst>
                  <a:ext uri="{FF2B5EF4-FFF2-40B4-BE49-F238E27FC236}">
                    <a16:creationId xmlns:a16="http://schemas.microsoft.com/office/drawing/2014/main" id="{1BE91CAB-196E-4393-9EA8-413A974CBB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619910" y="4102945"/>
                <a:ext cx="283633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94" name="مستطيل 93"/>
          <p:cNvSpPr/>
          <p:nvPr/>
        </p:nvSpPr>
        <p:spPr>
          <a:xfrm>
            <a:off x="8206644" y="2977639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في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ب جـ د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3AEF20C0-E041-4078-8414-2F84D86EDF40}"/>
              </a:ext>
            </a:extLst>
          </p:cNvPr>
          <p:cNvSpPr/>
          <p:nvPr/>
        </p:nvSpPr>
        <p:spPr>
          <a:xfrm>
            <a:off x="6126160" y="4840417"/>
            <a:ext cx="1204176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نظرية </a:t>
            </a:r>
            <a:endParaRPr lang="ar-SA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EEE69A08-15B4-4618-9F4B-06F20D775E6E}"/>
              </a:ext>
            </a:extLst>
          </p:cNvPr>
          <p:cNvGrpSpPr/>
          <p:nvPr/>
        </p:nvGrpSpPr>
        <p:grpSpPr>
          <a:xfrm>
            <a:off x="3571245" y="5418070"/>
            <a:ext cx="3182248" cy="707886"/>
            <a:chOff x="8027323" y="5179145"/>
            <a:chExt cx="1649513" cy="707886"/>
          </a:xfrm>
        </p:grpSpPr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D0262D33-4B46-4D54-AF8D-B4EF7B4149CF}"/>
                </a:ext>
              </a:extLst>
            </p:cNvPr>
            <p:cNvSpPr txBox="1"/>
            <p:nvPr/>
          </p:nvSpPr>
          <p:spPr>
            <a:xfrm>
              <a:off x="8027323" y="5179145"/>
              <a:ext cx="164951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70C0"/>
                  </a:solidFill>
                </a:rPr>
                <a:t>ق م // هـ ف</a:t>
              </a:r>
            </a:p>
          </p:txBody>
        </p:sp>
        <p:cxnSp>
          <p:nvCxnSpPr>
            <p:cNvPr id="100" name="رابط مستقيم 99">
              <a:extLst>
                <a:ext uri="{FF2B5EF4-FFF2-40B4-BE49-F238E27FC236}">
                  <a16:creationId xmlns:a16="http://schemas.microsoft.com/office/drawing/2014/main" id="{05C3E3B7-9220-464A-8F95-DBD762461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7390" y="5251891"/>
              <a:ext cx="47689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رابط مستقيم 100">
              <a:extLst>
                <a:ext uri="{FF2B5EF4-FFF2-40B4-BE49-F238E27FC236}">
                  <a16:creationId xmlns:a16="http://schemas.microsoft.com/office/drawing/2014/main" id="{5FB11CB6-38C3-4F25-8C42-0B11A4FC1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339" y="5240273"/>
              <a:ext cx="60508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B4986535-3CEF-46D9-BFCF-330AE84654B4}"/>
              </a:ext>
            </a:extLst>
          </p:cNvPr>
          <p:cNvSpPr txBox="1"/>
          <p:nvPr/>
        </p:nvSpPr>
        <p:spPr>
          <a:xfrm>
            <a:off x="8352634" y="5438539"/>
            <a:ext cx="2623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chemeClr val="accent6">
                    <a:lumMod val="50000"/>
                  </a:schemeClr>
                </a:solidFill>
              </a:rPr>
              <a:t>من 1،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71472-88AF-C61B-0FFC-BA933E54742B}"/>
              </a:ext>
            </a:extLst>
          </p:cNvPr>
          <p:cNvSpPr txBox="1"/>
          <p:nvPr/>
        </p:nvSpPr>
        <p:spPr>
          <a:xfrm>
            <a:off x="228399" y="152684"/>
            <a:ext cx="2525961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تدرب 3صـ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111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C3F55C6-1F43-4B90-8486-344F3C4B7300}"/>
              </a:ext>
            </a:extLst>
          </p:cNvPr>
          <p:cNvSpPr/>
          <p:nvPr/>
        </p:nvSpPr>
        <p:spPr>
          <a:xfrm>
            <a:off x="884579" y="3036203"/>
            <a:ext cx="4141108" cy="1372103"/>
          </a:xfrm>
          <a:prstGeom prst="triangle">
            <a:avLst>
              <a:gd name="adj" fmla="val 93891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C05E302-5E2A-0A0F-C351-CAD4401BF14E}"/>
              </a:ext>
            </a:extLst>
          </p:cNvPr>
          <p:cNvSpPr/>
          <p:nvPr/>
        </p:nvSpPr>
        <p:spPr>
          <a:xfrm rot="20513439">
            <a:off x="399782" y="1585684"/>
            <a:ext cx="4157140" cy="2187870"/>
          </a:xfrm>
          <a:prstGeom prst="triangle">
            <a:avLst>
              <a:gd name="adj" fmla="val 40014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42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2" grpId="0"/>
      <p:bldP spid="70" grpId="0"/>
      <p:bldP spid="71" grpId="0"/>
      <p:bldP spid="76" grpId="0"/>
      <p:bldP spid="80" grpId="0"/>
      <p:bldP spid="94" grpId="0"/>
      <p:bldP spid="95" grpId="0"/>
      <p:bldP spid="114" grpId="0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E03A9BC-DF71-2C23-0270-5E6EF65D3C18}"/>
              </a:ext>
            </a:extLst>
          </p:cNvPr>
          <p:cNvSpPr/>
          <p:nvPr/>
        </p:nvSpPr>
        <p:spPr>
          <a:xfrm>
            <a:off x="801386" y="2610333"/>
            <a:ext cx="4152261" cy="1869200"/>
          </a:xfrm>
          <a:prstGeom prst="parallelogram">
            <a:avLst>
              <a:gd name="adj" fmla="val 426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8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887159" y="9939"/>
            <a:ext cx="2149127" cy="1193739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10240549" y="360283"/>
            <a:ext cx="1442345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0499371-B17F-5AF7-892D-31177D7C9161}"/>
              </a:ext>
            </a:extLst>
          </p:cNvPr>
          <p:cNvSpPr/>
          <p:nvPr/>
        </p:nvSpPr>
        <p:spPr>
          <a:xfrm>
            <a:off x="9949531" y="3612635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DCB9ED1-E72D-9A3B-3019-559840E0F7C7}"/>
              </a:ext>
            </a:extLst>
          </p:cNvPr>
          <p:cNvSpPr/>
          <p:nvPr/>
        </p:nvSpPr>
        <p:spPr>
          <a:xfrm>
            <a:off x="9900748" y="5356798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601848" y="5292655"/>
            <a:ext cx="91623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 اثبت ان م هـ =     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 ب </a:t>
            </a:r>
          </a:p>
          <a:p>
            <a:endParaRPr lang="ar-KW" sz="4000" b="1" dirty="0">
              <a:solidFill>
                <a:srgbClr val="0000FF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B4704ED-4469-44BF-A3A6-9012F215D714}"/>
              </a:ext>
            </a:extLst>
          </p:cNvPr>
          <p:cNvSpPr txBox="1"/>
          <p:nvPr/>
        </p:nvSpPr>
        <p:spPr>
          <a:xfrm>
            <a:off x="5710961" y="3852230"/>
            <a:ext cx="39447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ب جـ د متوازي اضلاع</a:t>
            </a:r>
          </a:p>
          <a:p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 هـ // 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ب</a:t>
            </a: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411057" y="2610333"/>
            <a:ext cx="616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155714" y="1063676"/>
            <a:ext cx="1075100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جـ د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متوازي أضلاع تقاطع قطرية في م ، رسم 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 هـ //</a:t>
            </a:r>
            <a:r>
              <a:rPr lang="ar-KW" sz="40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،</a:t>
            </a:r>
          </a:p>
          <a:p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إذا كان م هـ </a:t>
            </a:r>
            <a:r>
              <a:rPr lang="hy-AM" sz="4000" b="1" dirty="0">
                <a:latin typeface="Leelawadee UI Semilight" panose="020B0402040204020203" pitchFamily="34" charset="-34"/>
                <a:cs typeface="Hacen Egypt" panose="02000000000000000000" pitchFamily="2" charset="-78"/>
              </a:rPr>
              <a:t>Ո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 ب جـ = { </a:t>
            </a:r>
            <a:r>
              <a:rPr lang="ar-KW" sz="40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</a:t>
            </a:r>
            <a:r>
              <a:rPr lang="ar-KW" sz="40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} </a:t>
            </a:r>
          </a:p>
          <a:p>
            <a:r>
              <a:rPr lang="ar-KW" sz="44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فاثبت أن م هـ   =       </a:t>
            </a:r>
            <a:r>
              <a:rPr lang="ar-KW" sz="44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4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23F00D6-20A0-413F-B57E-BBF0884100B8}"/>
              </a:ext>
            </a:extLst>
          </p:cNvPr>
          <p:cNvSpPr txBox="1"/>
          <p:nvPr/>
        </p:nvSpPr>
        <p:spPr>
          <a:xfrm>
            <a:off x="6404879" y="4979275"/>
            <a:ext cx="465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1</a:t>
            </a:r>
          </a:p>
          <a:p>
            <a:r>
              <a:rPr lang="ar-KW" sz="4000" b="1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2753139" y="1122233"/>
            <a:ext cx="626165" cy="9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1623721" y="1124166"/>
            <a:ext cx="483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8768128" y="1712884"/>
            <a:ext cx="7679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450813" y="1698137"/>
            <a:ext cx="7679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8974073" y="4468354"/>
            <a:ext cx="56202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7924837" y="4465462"/>
            <a:ext cx="575183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23F00D6-20A0-413F-B57E-BBF0884100B8}"/>
              </a:ext>
            </a:extLst>
          </p:cNvPr>
          <p:cNvSpPr txBox="1"/>
          <p:nvPr/>
        </p:nvSpPr>
        <p:spPr>
          <a:xfrm>
            <a:off x="7450813" y="2009621"/>
            <a:ext cx="465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1</a:t>
            </a:r>
          </a:p>
          <a:p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253432" y="5634206"/>
            <a:ext cx="7679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63A163-030A-4A1D-1A26-6A6F90D76441}"/>
              </a:ext>
            </a:extLst>
          </p:cNvPr>
          <p:cNvSpPr txBox="1"/>
          <p:nvPr/>
        </p:nvSpPr>
        <p:spPr>
          <a:xfrm>
            <a:off x="228399" y="152684"/>
            <a:ext cx="1491071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114</a:t>
            </a:r>
          </a:p>
        </p:txBody>
      </p:sp>
      <p:sp>
        <p:nvSpPr>
          <p:cNvPr id="10" name="مستطيل 69">
            <a:extLst>
              <a:ext uri="{FF2B5EF4-FFF2-40B4-BE49-F238E27FC236}">
                <a16:creationId xmlns:a16="http://schemas.microsoft.com/office/drawing/2014/main" id="{BAB55589-CF23-0CA5-31D9-8102AF231D7E}"/>
              </a:ext>
            </a:extLst>
          </p:cNvPr>
          <p:cNvSpPr/>
          <p:nvPr/>
        </p:nvSpPr>
        <p:spPr>
          <a:xfrm>
            <a:off x="5695454" y="3036299"/>
            <a:ext cx="1847770" cy="575835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D0644-675C-F2CF-FAF2-C06DE855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67136" y="2209093"/>
            <a:ext cx="4981359" cy="28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51" grpId="0" animBg="1"/>
      <p:bldP spid="52" grpId="0" animBg="1"/>
      <p:bldP spid="55" grpId="0"/>
      <p:bldP spid="33" grpId="0"/>
      <p:bldP spid="2" grpId="0"/>
      <p:bldP spid="26" grpId="0"/>
      <p:bldP spid="37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D8B700ED-A7E5-ECCA-22DA-CBE69056ADBF}"/>
              </a:ext>
            </a:extLst>
          </p:cNvPr>
          <p:cNvSpPr/>
          <p:nvPr/>
        </p:nvSpPr>
        <p:spPr>
          <a:xfrm>
            <a:off x="571491" y="1561672"/>
            <a:ext cx="4192804" cy="1896221"/>
          </a:xfrm>
          <a:prstGeom prst="parallelogram">
            <a:avLst>
              <a:gd name="adj" fmla="val 448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1CDEBDF-EA31-E9A2-EF0D-4AF203BD5990}"/>
              </a:ext>
            </a:extLst>
          </p:cNvPr>
          <p:cNvSpPr/>
          <p:nvPr/>
        </p:nvSpPr>
        <p:spPr>
          <a:xfrm>
            <a:off x="9571728" y="347069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48EF91-2F93-496F-A89B-4DA39F681B84}"/>
              </a:ext>
            </a:extLst>
          </p:cNvPr>
          <p:cNvSpPr txBox="1"/>
          <p:nvPr/>
        </p:nvSpPr>
        <p:spPr>
          <a:xfrm>
            <a:off x="6431621" y="1172439"/>
            <a:ext cx="5127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KW" sz="4800" b="1" dirty="0">
              <a:solidFill>
                <a:srgbClr val="0000FF"/>
              </a:solidFill>
            </a:endParaRPr>
          </a:p>
        </p:txBody>
      </p: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57CE5A04-32CC-4655-8D8B-208095415B30}"/>
              </a:ext>
            </a:extLst>
          </p:cNvPr>
          <p:cNvGrpSpPr/>
          <p:nvPr/>
        </p:nvGrpSpPr>
        <p:grpSpPr>
          <a:xfrm>
            <a:off x="760634" y="1425160"/>
            <a:ext cx="10798231" cy="646331"/>
            <a:chOff x="4545336" y="3984698"/>
            <a:chExt cx="4631142" cy="550729"/>
          </a:xfrm>
        </p:grpSpPr>
        <p:sp>
          <p:nvSpPr>
            <p:cNvPr id="30" name="Rectangle 107">
              <a:extLst>
                <a:ext uri="{FF2B5EF4-FFF2-40B4-BE49-F238E27FC236}">
                  <a16:creationId xmlns:a16="http://schemas.microsoft.com/office/drawing/2014/main" id="{5ED925C4-7943-48FF-B9D1-2594C73FBE6D}"/>
                </a:ext>
              </a:extLst>
            </p:cNvPr>
            <p:cNvSpPr/>
            <p:nvPr/>
          </p:nvSpPr>
          <p:spPr>
            <a:xfrm>
              <a:off x="4545336" y="3984698"/>
              <a:ext cx="4631142" cy="550729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1400" dirty="0"/>
                <a:t> </a:t>
              </a:r>
              <a:r>
                <a:rPr lang="ar-KW" sz="3600" b="1" dirty="0">
                  <a:solidFill>
                    <a:srgbClr val="FF0000"/>
                  </a:solidFill>
                </a:rPr>
                <a:t>∴</a:t>
              </a:r>
              <a:r>
                <a:rPr lang="ar-KW" sz="3600" b="1" dirty="0"/>
                <a:t> م منتصف  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/>
                <a:t>جـ          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</a:rPr>
                <a:t>( 1 ) </a:t>
              </a:r>
              <a:endParaRPr lang="ar-EG" sz="3600" b="1" dirty="0"/>
            </a:p>
          </p:txBody>
        </p:sp>
        <p:cxnSp>
          <p:nvCxnSpPr>
            <p:cNvPr id="32" name="AutoShape 10">
              <a:extLst>
                <a:ext uri="{FF2B5EF4-FFF2-40B4-BE49-F238E27FC236}">
                  <a16:creationId xmlns:a16="http://schemas.microsoft.com/office/drawing/2014/main" id="{601E1CEF-E322-47E0-8CCF-D60BCE6E54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98081" y="4025118"/>
              <a:ext cx="26333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" name="مستطيل 61"/>
          <p:cNvSpPr/>
          <p:nvPr/>
        </p:nvSpPr>
        <p:spPr>
          <a:xfrm>
            <a:off x="2192899" y="396297"/>
            <a:ext cx="815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م نقطة تقاطع قطري متوازي الاضلاع</a:t>
            </a:r>
          </a:p>
        </p:txBody>
      </p:sp>
      <p:grpSp>
        <p:nvGrpSpPr>
          <p:cNvPr id="81" name="Group 98">
            <a:extLst>
              <a:ext uri="{FF2B5EF4-FFF2-40B4-BE49-F238E27FC236}">
                <a16:creationId xmlns:a16="http://schemas.microsoft.com/office/drawing/2014/main" id="{DFC6EEE3-CDA2-4662-9D42-6B9307C02208}"/>
              </a:ext>
            </a:extLst>
          </p:cNvPr>
          <p:cNvGrpSpPr/>
          <p:nvPr/>
        </p:nvGrpSpPr>
        <p:grpSpPr>
          <a:xfrm>
            <a:off x="5802690" y="3151345"/>
            <a:ext cx="5994884" cy="707886"/>
            <a:chOff x="4811912" y="3984698"/>
            <a:chExt cx="2161058" cy="603180"/>
          </a:xfrm>
          <a:noFill/>
        </p:grpSpPr>
        <p:sp>
          <p:nvSpPr>
            <p:cNvPr id="82" name="Rectangle 99">
              <a:extLst>
                <a:ext uri="{FF2B5EF4-FFF2-40B4-BE49-F238E27FC236}">
                  <a16:creationId xmlns:a16="http://schemas.microsoft.com/office/drawing/2014/main" id="{3F57E878-26FA-41CB-AC33-7A5C658A3C21}"/>
                </a:ext>
              </a:extLst>
            </p:cNvPr>
            <p:cNvSpPr/>
            <p:nvPr/>
          </p:nvSpPr>
          <p:spPr>
            <a:xfrm>
              <a:off x="4811912" y="3984698"/>
              <a:ext cx="2161058" cy="60318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4000" b="1" dirty="0"/>
                <a:t>∵</a:t>
              </a:r>
              <a:r>
                <a: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هـ م      </a:t>
              </a:r>
              <a:r>
                <a:rPr lang="ar-KW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ب</a:t>
              </a:r>
              <a:r>
                <a:rPr lang="ar-KW" sz="4000" b="1" dirty="0" err="1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endParaRPr lang="ar-EG" sz="4000" b="1" dirty="0"/>
            </a:p>
          </p:txBody>
        </p:sp>
        <p:grpSp>
          <p:nvGrpSpPr>
            <p:cNvPr id="83" name="Group 100">
              <a:extLst>
                <a:ext uri="{FF2B5EF4-FFF2-40B4-BE49-F238E27FC236}">
                  <a16:creationId xmlns:a16="http://schemas.microsoft.com/office/drawing/2014/main" id="{AD5411B7-C02F-4171-BAF1-0EB937BE5088}"/>
                </a:ext>
              </a:extLst>
            </p:cNvPr>
            <p:cNvGrpSpPr/>
            <p:nvPr/>
          </p:nvGrpSpPr>
          <p:grpSpPr>
            <a:xfrm>
              <a:off x="5961905" y="4002769"/>
              <a:ext cx="810135" cy="463776"/>
              <a:chOff x="5961905" y="4002769"/>
              <a:chExt cx="810135" cy="463776"/>
            </a:xfrm>
            <a:grpFill/>
          </p:grpSpPr>
          <p:cxnSp>
            <p:nvCxnSpPr>
              <p:cNvPr id="84" name="AutoShape 11">
                <a:extLst>
                  <a:ext uri="{FF2B5EF4-FFF2-40B4-BE49-F238E27FC236}">
                    <a16:creationId xmlns:a16="http://schemas.microsoft.com/office/drawing/2014/main" id="{9D38963C-121D-407F-B17E-C0149E5AF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61905" y="4013261"/>
                <a:ext cx="194992" cy="885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AutoShape 20">
                <a:extLst>
                  <a:ext uri="{FF2B5EF4-FFF2-40B4-BE49-F238E27FC236}">
                    <a16:creationId xmlns:a16="http://schemas.microsoft.com/office/drawing/2014/main" id="{3BFE8A99-0D02-4857-99A7-4594BBEC1C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45720" y="4133038"/>
                <a:ext cx="87445" cy="324128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7" name="AutoShape 20">
                <a:extLst>
                  <a:ext uri="{FF2B5EF4-FFF2-40B4-BE49-F238E27FC236}">
                    <a16:creationId xmlns:a16="http://schemas.microsoft.com/office/drawing/2014/main" id="{23AA8BF5-A769-41CF-A10E-F3132FFDD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313750" y="4163415"/>
                <a:ext cx="72848" cy="30313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10">
                <a:extLst>
                  <a:ext uri="{FF2B5EF4-FFF2-40B4-BE49-F238E27FC236}">
                    <a16:creationId xmlns:a16="http://schemas.microsoft.com/office/drawing/2014/main" id="{5B437F11-F127-4265-A851-796099B42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470794" y="4002769"/>
                <a:ext cx="301246" cy="19899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94" name="مستطيل 93"/>
          <p:cNvSpPr/>
          <p:nvPr/>
        </p:nvSpPr>
        <p:spPr>
          <a:xfrm>
            <a:off x="7801563" y="2120221"/>
            <a:ext cx="399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solidFill>
                  <a:srgbClr val="0000FF"/>
                </a:solidFill>
              </a:rPr>
              <a:t>في</a:t>
            </a:r>
            <a:r>
              <a:rPr lang="ar-KW" sz="4800" b="1" dirty="0">
                <a:solidFill>
                  <a:srgbClr val="FF0000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▲</a:t>
            </a:r>
            <a:r>
              <a:rPr lang="ar-KW" sz="4800" b="1" dirty="0">
                <a:solidFill>
                  <a:srgbClr val="0000FF"/>
                </a:solidFill>
              </a:rPr>
              <a:t> </a:t>
            </a:r>
            <a:r>
              <a:rPr lang="ar-KW" sz="48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00FF"/>
                </a:solidFill>
              </a:rPr>
              <a:t> ب جـ</a:t>
            </a:r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3AEF20C0-E041-4078-8414-2F84D86EDF40}"/>
              </a:ext>
            </a:extLst>
          </p:cNvPr>
          <p:cNvSpPr/>
          <p:nvPr/>
        </p:nvSpPr>
        <p:spPr>
          <a:xfrm>
            <a:off x="4940238" y="4140179"/>
            <a:ext cx="1204176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نظرية </a:t>
            </a:r>
            <a:endParaRPr lang="ar-SA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B4986535-3CEF-46D9-BFCF-330AE84654B4}"/>
              </a:ext>
            </a:extLst>
          </p:cNvPr>
          <p:cNvSpPr txBox="1"/>
          <p:nvPr/>
        </p:nvSpPr>
        <p:spPr>
          <a:xfrm>
            <a:off x="8811248" y="5060258"/>
            <a:ext cx="2623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chemeClr val="accent6">
                    <a:lumMod val="50000"/>
                  </a:schemeClr>
                </a:solidFill>
              </a:rPr>
              <a:t>من 1 ، 2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0CF00415-B40B-451A-B636-FD3CA28BA0AC}"/>
              </a:ext>
            </a:extLst>
          </p:cNvPr>
          <p:cNvGrpSpPr/>
          <p:nvPr/>
        </p:nvGrpSpPr>
        <p:grpSpPr>
          <a:xfrm>
            <a:off x="6283066" y="4059358"/>
            <a:ext cx="5304764" cy="646331"/>
            <a:chOff x="2596875" y="3965511"/>
            <a:chExt cx="5905556" cy="646331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C25EEEE1-CB29-4357-80EE-E639511824DE}"/>
                </a:ext>
              </a:extLst>
            </p:cNvPr>
            <p:cNvSpPr txBox="1"/>
            <p:nvPr/>
          </p:nvSpPr>
          <p:spPr>
            <a:xfrm>
              <a:off x="2596875" y="3965511"/>
              <a:ext cx="590555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∴</a:t>
              </a:r>
              <a:r>
                <a:rPr lang="ar-KW" sz="3600" b="1" dirty="0"/>
                <a:t> هــ منتصف ب جـ         ( 2 )</a:t>
              </a:r>
            </a:p>
          </p:txBody>
        </p: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938AE220-1BDA-493E-87F4-6C916F3071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1108" y="4085318"/>
              <a:ext cx="63511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A514E08-A912-4DF0-8A88-0C306ACF283B}"/>
              </a:ext>
            </a:extLst>
          </p:cNvPr>
          <p:cNvSpPr txBox="1"/>
          <p:nvPr/>
        </p:nvSpPr>
        <p:spPr>
          <a:xfrm>
            <a:off x="-229584" y="5049250"/>
            <a:ext cx="91623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∴  </a:t>
            </a:r>
            <a:r>
              <a:rPr lang="ar-KW" sz="4000" b="1" dirty="0">
                <a:solidFill>
                  <a:srgbClr val="0000FF"/>
                </a:solidFill>
              </a:rPr>
              <a:t>م هـ =       </a:t>
            </a:r>
            <a:r>
              <a:rPr lang="ar-KW" sz="4000" b="1" dirty="0">
                <a:solidFill>
                  <a:srgbClr val="0000FF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000" b="1" dirty="0">
                <a:solidFill>
                  <a:srgbClr val="0000FF"/>
                </a:solidFill>
              </a:rPr>
              <a:t> ب </a:t>
            </a:r>
          </a:p>
          <a:p>
            <a:endParaRPr lang="ar-KW" sz="4000" b="1" dirty="0">
              <a:solidFill>
                <a:srgbClr val="0000FF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23F00D6-20A0-413F-B57E-BBF0884100B8}"/>
              </a:ext>
            </a:extLst>
          </p:cNvPr>
          <p:cNvSpPr txBox="1"/>
          <p:nvPr/>
        </p:nvSpPr>
        <p:spPr>
          <a:xfrm>
            <a:off x="6502665" y="4891866"/>
            <a:ext cx="465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>
                <a:solidFill>
                  <a:srgbClr val="0000FF"/>
                </a:solidFill>
              </a:rPr>
              <a:t>1</a:t>
            </a:r>
          </a:p>
          <a:p>
            <a:r>
              <a:rPr lang="ar-KW" sz="4000" b="1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DA034F3F-4C0C-4844-AB3D-07B004D4B3DE}"/>
              </a:ext>
            </a:extLst>
          </p:cNvPr>
          <p:cNvCxnSpPr>
            <a:cxnSpLocks/>
          </p:cNvCxnSpPr>
          <p:nvPr/>
        </p:nvCxnSpPr>
        <p:spPr>
          <a:xfrm flipH="1">
            <a:off x="6283066" y="5433950"/>
            <a:ext cx="7679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8E9BA8-00D5-C8BB-32BB-1274B44D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75702" y="1178192"/>
            <a:ext cx="4981359" cy="284346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6720A-E78D-14FB-8030-48867022842D}"/>
              </a:ext>
            </a:extLst>
          </p:cNvPr>
          <p:cNvGrpSpPr/>
          <p:nvPr/>
        </p:nvGrpSpPr>
        <p:grpSpPr>
          <a:xfrm>
            <a:off x="619977" y="1569311"/>
            <a:ext cx="4194958" cy="1896221"/>
            <a:chOff x="612958" y="3906166"/>
            <a:chExt cx="4194958" cy="189622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94CBF4-0AC0-F1BE-54B7-22EC85AEF1DC}"/>
                </a:ext>
              </a:extLst>
            </p:cNvPr>
            <p:cNvCxnSpPr/>
            <p:nvPr/>
          </p:nvCxnSpPr>
          <p:spPr>
            <a:xfrm flipH="1">
              <a:off x="3906628" y="3906166"/>
              <a:ext cx="868156" cy="18962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CE427C-DDBA-6CF3-97A6-3CC2566DD6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958" y="3929359"/>
              <a:ext cx="4194958" cy="18630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CDE724-D03F-148B-DEC2-154285E18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896" y="5785448"/>
              <a:ext cx="3252104" cy="169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711907-A033-5DE7-28FE-66A555AF4336}"/>
              </a:ext>
            </a:extLst>
          </p:cNvPr>
          <p:cNvCxnSpPr/>
          <p:nvPr/>
        </p:nvCxnSpPr>
        <p:spPr>
          <a:xfrm flipH="1">
            <a:off x="2255967" y="2599925"/>
            <a:ext cx="410414" cy="829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987519-3AA8-83E5-0A9C-F4CDAD1D3519}"/>
              </a:ext>
            </a:extLst>
          </p:cNvPr>
          <p:cNvCxnSpPr>
            <a:cxnSpLocks/>
          </p:cNvCxnSpPr>
          <p:nvPr/>
        </p:nvCxnSpPr>
        <p:spPr>
          <a:xfrm flipH="1">
            <a:off x="3913646" y="1541794"/>
            <a:ext cx="872827" cy="19738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792825-5788-6751-CD40-F886F52014A3}"/>
              </a:ext>
            </a:extLst>
          </p:cNvPr>
          <p:cNvCxnSpPr>
            <a:cxnSpLocks/>
          </p:cNvCxnSpPr>
          <p:nvPr/>
        </p:nvCxnSpPr>
        <p:spPr>
          <a:xfrm flipH="1">
            <a:off x="2961861" y="3314520"/>
            <a:ext cx="248477" cy="371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0EE2F0-3ABA-E05F-199D-C631D19ADBC5}"/>
              </a:ext>
            </a:extLst>
          </p:cNvPr>
          <p:cNvCxnSpPr>
            <a:cxnSpLocks/>
          </p:cNvCxnSpPr>
          <p:nvPr/>
        </p:nvCxnSpPr>
        <p:spPr>
          <a:xfrm flipH="1">
            <a:off x="1531598" y="3359619"/>
            <a:ext cx="248477" cy="371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A3D806D-79B7-408A-C688-16DC16EF1A39}"/>
              </a:ext>
            </a:extLst>
          </p:cNvPr>
          <p:cNvSpPr txBox="1"/>
          <p:nvPr/>
        </p:nvSpPr>
        <p:spPr>
          <a:xfrm>
            <a:off x="228399" y="152684"/>
            <a:ext cx="2325958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مثال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22803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" grpId="0" animBg="1"/>
      <p:bldP spid="62" grpId="0"/>
      <p:bldP spid="94" grpId="0"/>
      <p:bldP spid="95" grpId="0"/>
      <p:bldP spid="114" grpId="0"/>
      <p:bldP spid="60" grpId="0"/>
      <p:bldP spid="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2ECA3-85D3-00C4-2808-4D48B00355FC}"/>
              </a:ext>
            </a:extLst>
          </p:cNvPr>
          <p:cNvSpPr txBox="1"/>
          <p:nvPr/>
        </p:nvSpPr>
        <p:spPr>
          <a:xfrm>
            <a:off x="155714" y="-26900"/>
            <a:ext cx="1491071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117</a:t>
            </a:r>
          </a:p>
        </p:txBody>
      </p:sp>
      <p:pic>
        <p:nvPicPr>
          <p:cNvPr id="5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F975BC6F-9163-BDC0-EBCF-24DEABFB3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887159" y="9939"/>
            <a:ext cx="2149127" cy="1320003"/>
          </a:xfrm>
          <a:prstGeom prst="rect">
            <a:avLst/>
          </a:prstGeom>
        </p:spPr>
      </p:pic>
      <p:sp>
        <p:nvSpPr>
          <p:cNvPr id="6" name="مستطيل 38">
            <a:extLst>
              <a:ext uri="{FF2B5EF4-FFF2-40B4-BE49-F238E27FC236}">
                <a16:creationId xmlns:a16="http://schemas.microsoft.com/office/drawing/2014/main" id="{3990DB8D-C7AA-B05B-0C3F-DCC9782DF6E0}"/>
              </a:ext>
            </a:extLst>
          </p:cNvPr>
          <p:cNvSpPr/>
          <p:nvPr/>
        </p:nvSpPr>
        <p:spPr>
          <a:xfrm>
            <a:off x="10330000" y="360283"/>
            <a:ext cx="1442345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تمرن5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69851BD-E905-3BB6-E8D5-F651B7673B7D}"/>
              </a:ext>
            </a:extLst>
          </p:cNvPr>
          <p:cNvGrpSpPr/>
          <p:nvPr/>
        </p:nvGrpSpPr>
        <p:grpSpPr>
          <a:xfrm>
            <a:off x="-98232" y="1082432"/>
            <a:ext cx="5920403" cy="4469562"/>
            <a:chOff x="16320" y="1389464"/>
            <a:chExt cx="5920403" cy="4469562"/>
          </a:xfrm>
        </p:grpSpPr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C8B714D8-64FE-09B4-A890-943BCA39F986}"/>
                </a:ext>
              </a:extLst>
            </p:cNvPr>
            <p:cNvSpPr/>
            <p:nvPr/>
          </p:nvSpPr>
          <p:spPr>
            <a:xfrm rot="7617644">
              <a:off x="2008584" y="2784647"/>
              <a:ext cx="2309476" cy="3839282"/>
            </a:xfrm>
            <a:prstGeom prst="triangle">
              <a:avLst>
                <a:gd name="adj" fmla="val 16221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C92202-8D93-DA49-F0E1-188CD55DB108}"/>
                </a:ext>
              </a:extLst>
            </p:cNvPr>
            <p:cNvGrpSpPr/>
            <p:nvPr/>
          </p:nvGrpSpPr>
          <p:grpSpPr>
            <a:xfrm>
              <a:off x="16320" y="1389464"/>
              <a:ext cx="5920403" cy="4187309"/>
              <a:chOff x="-199071" y="369326"/>
              <a:chExt cx="4702531" cy="35476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5B83740-DAD7-FC10-C87E-305AE0E885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 t="18358" r="10815"/>
              <a:stretch/>
            </p:blipFill>
            <p:spPr>
              <a:xfrm>
                <a:off x="-199071" y="1045090"/>
                <a:ext cx="4336784" cy="2871881"/>
              </a:xfrm>
              <a:prstGeom prst="rect">
                <a:avLst/>
              </a:prstGeom>
            </p:spPr>
          </p:pic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ADC5F285-175E-C120-A0E5-4EB7C57EA561}"/>
                  </a:ext>
                </a:extLst>
              </p:cNvPr>
              <p:cNvSpPr/>
              <p:nvPr/>
            </p:nvSpPr>
            <p:spPr>
              <a:xfrm rot="2016554">
                <a:off x="2010776" y="369326"/>
                <a:ext cx="2492684" cy="1619389"/>
              </a:xfrm>
              <a:prstGeom prst="triangle">
                <a:avLst>
                  <a:gd name="adj" fmla="val 867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4F5F21-8A73-3CE3-E1AA-F1196079F46B}"/>
              </a:ext>
            </a:extLst>
          </p:cNvPr>
          <p:cNvGrpSpPr/>
          <p:nvPr/>
        </p:nvGrpSpPr>
        <p:grpSpPr>
          <a:xfrm>
            <a:off x="228399" y="446987"/>
            <a:ext cx="9610920" cy="1200329"/>
            <a:chOff x="633573" y="2010317"/>
            <a:chExt cx="7316209" cy="1200329"/>
          </a:xfrm>
          <a:noFill/>
        </p:grpSpPr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C5B2B859-6881-973B-4DD3-98898F1B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3" y="2010317"/>
              <a:ext cx="7316209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في الشكل المقابل </a:t>
              </a:r>
              <a:r>
                <a:rPr lang="ar-KW" sz="36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 جـ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مثلث, </a:t>
              </a:r>
              <a:r>
                <a:rPr lang="ar-KW" sz="36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جـ = 16سم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,</a:t>
              </a:r>
              <a:r>
                <a:rPr lang="ar-EG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هـ منتصف 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</a:t>
              </a:r>
              <a:r>
                <a:rPr lang="ar-KW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endParaRPr lang="ar-EG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600" b="1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د</a:t>
              </a:r>
              <a:r>
                <a:rPr lang="ar-EG" sz="3600" b="1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منتصف جـ ب 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،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ك منتصف ب هـ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، </a:t>
              </a:r>
              <a:r>
                <a:rPr lang="ar-KW" sz="3600" b="1" dirty="0">
                  <a:solidFill>
                    <a:srgbClr val="00206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ك ل     هـ د</a:t>
              </a:r>
              <a:r>
                <a:rPr lang="ar-EG" sz="3600" b="1" dirty="0">
                  <a:solidFill>
                    <a:srgbClr val="00206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            </a:t>
              </a:r>
              <a:endParaRPr lang="en-US" sz="3600" b="1" dirty="0">
                <a:solidFill>
                  <a:srgbClr val="00206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1EE6-FB6B-7EC3-1433-AFE09EC774C4}"/>
                </a:ext>
              </a:extLst>
            </p:cNvPr>
            <p:cNvGrpSpPr/>
            <p:nvPr/>
          </p:nvGrpSpPr>
          <p:grpSpPr>
            <a:xfrm>
              <a:off x="1579813" y="2085974"/>
              <a:ext cx="5077320" cy="880066"/>
              <a:chOff x="1579813" y="2085974"/>
              <a:chExt cx="5077320" cy="880066"/>
            </a:xfrm>
            <a:grpFill/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F0199E6-853C-88EC-78E7-88244232DA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7758" y="2646222"/>
                <a:ext cx="439375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0337B7A-246B-34AF-44ED-C424CB55C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7589" y="2617912"/>
                <a:ext cx="432048" cy="1624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7FE2018-95D4-B8DF-617C-93C069A184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8898" y="2634152"/>
                <a:ext cx="398140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C97DA93-E7B8-F348-10B0-203651D6ED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533" y="2597364"/>
                <a:ext cx="398140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6CDEDC4-13D3-15E9-BE32-5BEC4A00AF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9813" y="2085974"/>
                <a:ext cx="299503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452D8F8-0E58-7A7C-6242-80770AEEC8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1516" y="2659008"/>
                <a:ext cx="145003" cy="307032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41535FA-AAC2-FE6B-1592-A377B436B7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15531" y="2645762"/>
                <a:ext cx="145003" cy="307032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3FEE-0808-7C5D-A9F5-9FA04CF75BE8}"/>
              </a:ext>
            </a:extLst>
          </p:cNvPr>
          <p:cNvGrpSpPr/>
          <p:nvPr/>
        </p:nvGrpSpPr>
        <p:grpSpPr>
          <a:xfrm>
            <a:off x="6636924" y="1709449"/>
            <a:ext cx="2431435" cy="646331"/>
            <a:chOff x="5330022" y="3182199"/>
            <a:chExt cx="2537509" cy="646331"/>
          </a:xfrm>
          <a:effectLst/>
        </p:grpSpPr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63CAF16F-0EFF-D930-8E48-0A4F3853E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022" y="3182199"/>
              <a:ext cx="25375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أوجد طول  ك ل</a:t>
              </a:r>
              <a:endParaRPr lang="ar-SA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94A4D9-F133-AE65-D8EC-9D86AB6CA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5264" y="3213021"/>
              <a:ext cx="562195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مستطيل 50">
            <a:extLst>
              <a:ext uri="{FF2B5EF4-FFF2-40B4-BE49-F238E27FC236}">
                <a16:creationId xmlns:a16="http://schemas.microsoft.com/office/drawing/2014/main" id="{9F9A5D45-34A6-DE41-C339-0FF42863DC77}"/>
              </a:ext>
            </a:extLst>
          </p:cNvPr>
          <p:cNvSpPr/>
          <p:nvPr/>
        </p:nvSpPr>
        <p:spPr>
          <a:xfrm>
            <a:off x="10038982" y="3135674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34" name="مستطيل 51">
            <a:extLst>
              <a:ext uri="{FF2B5EF4-FFF2-40B4-BE49-F238E27FC236}">
                <a16:creationId xmlns:a16="http://schemas.microsoft.com/office/drawing/2014/main" id="{0D2BEB74-63CC-7C5C-A00D-1148C966CD24}"/>
              </a:ext>
            </a:extLst>
          </p:cNvPr>
          <p:cNvSpPr/>
          <p:nvPr/>
        </p:nvSpPr>
        <p:spPr>
          <a:xfrm>
            <a:off x="9887159" y="5371370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35" name="مستطيل 69">
            <a:extLst>
              <a:ext uri="{FF2B5EF4-FFF2-40B4-BE49-F238E27FC236}">
                <a16:creationId xmlns:a16="http://schemas.microsoft.com/office/drawing/2014/main" id="{FC0FF439-244B-AEF9-1156-DE455D7252FB}"/>
              </a:ext>
            </a:extLst>
          </p:cNvPr>
          <p:cNvSpPr/>
          <p:nvPr/>
        </p:nvSpPr>
        <p:spPr>
          <a:xfrm>
            <a:off x="5784905" y="2471650"/>
            <a:ext cx="1847770" cy="575835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F57712-4E3B-2F99-6A78-935C9E373DF2}"/>
              </a:ext>
            </a:extLst>
          </p:cNvPr>
          <p:cNvGrpSpPr/>
          <p:nvPr/>
        </p:nvGrpSpPr>
        <p:grpSpPr>
          <a:xfrm>
            <a:off x="2208400" y="3695558"/>
            <a:ext cx="9610920" cy="1754326"/>
            <a:chOff x="633573" y="1733319"/>
            <a:chExt cx="7316209" cy="1754326"/>
          </a:xfrm>
          <a:noFill/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1BDA5A-7FD3-5E94-2479-04D937AD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3" y="1733319"/>
              <a:ext cx="7316209" cy="1754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في الشكل المقابل </a:t>
              </a:r>
              <a:r>
                <a:rPr lang="ar-KW" sz="36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 جـ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مثلث, </a:t>
              </a:r>
              <a:r>
                <a:rPr lang="ar-KW" sz="3600" b="1" dirty="0">
                  <a:solidFill>
                    <a:srgbClr val="FF00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جـ = 16سم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هـ منتصف </a:t>
              </a:r>
              <a:r>
                <a:rPr lang="ar-KW" sz="3600" b="1" dirty="0">
                  <a:solidFill>
                    <a:srgbClr val="00B05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EG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</a:t>
              </a:r>
              <a:r>
                <a:rPr lang="ar-KW" sz="3600" b="1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، </a:t>
              </a:r>
              <a:r>
                <a:rPr lang="ar-KW" sz="3600" b="1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د</a:t>
              </a:r>
              <a:r>
                <a:rPr lang="ar-EG" sz="3600" b="1" dirty="0">
                  <a:solidFill>
                    <a:srgbClr val="0000FF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منتصف جـ ب 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،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ك منتصف ب هـ</a:t>
              </a: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EG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endParaRPr lang="ar-KW" sz="3600" b="1" dirty="0">
                <a:latin typeface="Hacen Egypt" panose="02000000000000000000" pitchFamily="2" charset="-78"/>
                <a:cs typeface="Hacen Egypt" panose="02000000000000000000" pitchFamily="2" charset="-7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KW" sz="36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، </a:t>
              </a:r>
              <a:r>
                <a:rPr lang="ar-KW" sz="3600" b="1" dirty="0">
                  <a:solidFill>
                    <a:srgbClr val="00206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ك ل     هـ د</a:t>
              </a:r>
              <a:r>
                <a:rPr lang="ar-EG" sz="3600" b="1" dirty="0">
                  <a:solidFill>
                    <a:srgbClr val="00206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             </a:t>
              </a:r>
              <a:endParaRPr lang="en-US" sz="3600" b="1" dirty="0">
                <a:solidFill>
                  <a:srgbClr val="00206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0D7E3C-93E9-9883-78A4-E3BF29F05F82}"/>
                </a:ext>
              </a:extLst>
            </p:cNvPr>
            <p:cNvGrpSpPr/>
            <p:nvPr/>
          </p:nvGrpSpPr>
          <p:grpSpPr>
            <a:xfrm>
              <a:off x="2788570" y="2368069"/>
              <a:ext cx="4947750" cy="878511"/>
              <a:chOff x="2788570" y="2368069"/>
              <a:chExt cx="4947750" cy="878511"/>
            </a:xfrm>
            <a:grpFill/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D48F41-9E91-E131-E365-127BC009CE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6945" y="2847597"/>
                <a:ext cx="439375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20FA7E4-8B6A-73EF-E7A8-850F0DDAB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93457" y="2368069"/>
                <a:ext cx="432048" cy="1624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D5B7E9F-91FF-75C3-3C20-F10A1C25C4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88570" y="2431544"/>
                <a:ext cx="398140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7AC30E4-1EE7-190E-DF25-1A4B6F425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19316" y="2411666"/>
                <a:ext cx="398140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6D1970C-37EC-F55A-7EAA-494C076D9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82841" y="2913038"/>
                <a:ext cx="485328" cy="0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F0C8E85-35AF-1F08-0FCA-12E96967A8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8697" y="2913038"/>
                <a:ext cx="145003" cy="307032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1B96C4D-A866-CCCA-DB34-11C9744D07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97052" y="2939548"/>
                <a:ext cx="145003" cy="307032"/>
              </a:xfrm>
              <a:prstGeom prst="lin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4BEB936-A14D-195E-C45B-86210FB38B3B}"/>
              </a:ext>
            </a:extLst>
          </p:cNvPr>
          <p:cNvGrpSpPr/>
          <p:nvPr/>
        </p:nvGrpSpPr>
        <p:grpSpPr>
          <a:xfrm>
            <a:off x="6929406" y="5448405"/>
            <a:ext cx="2431435" cy="646331"/>
            <a:chOff x="5330022" y="3182199"/>
            <a:chExt cx="2537509" cy="646331"/>
          </a:xfrm>
          <a:effectLst/>
        </p:grpSpPr>
        <p:sp>
          <p:nvSpPr>
            <p:cNvPr id="71" name="Rectangle 21">
              <a:extLst>
                <a:ext uri="{FF2B5EF4-FFF2-40B4-BE49-F238E27FC236}">
                  <a16:creationId xmlns:a16="http://schemas.microsoft.com/office/drawing/2014/main" id="{4E8A0B72-E314-8F2A-1E37-7FF58A9E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022" y="3182199"/>
              <a:ext cx="25375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أوجد طول  ك ل</a:t>
              </a:r>
              <a:endParaRPr lang="ar-SA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C651F77-D8A8-363F-C1F6-9BB36AFD9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5264" y="3213021"/>
              <a:ext cx="562195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1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0C48D37-44B3-41F1-86C7-20A697429D11}"/>
              </a:ext>
            </a:extLst>
          </p:cNvPr>
          <p:cNvSpPr txBox="1"/>
          <p:nvPr/>
        </p:nvSpPr>
        <p:spPr>
          <a:xfrm>
            <a:off x="6447162" y="467040"/>
            <a:ext cx="283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7F1B9BB-05F7-42B2-B982-EC82A3303BEA}"/>
              </a:ext>
            </a:extLst>
          </p:cNvPr>
          <p:cNvSpPr txBox="1"/>
          <p:nvPr/>
        </p:nvSpPr>
        <p:spPr>
          <a:xfrm>
            <a:off x="9972205" y="2855208"/>
            <a:ext cx="17726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0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نعم</a:t>
            </a:r>
            <a:r>
              <a:rPr lang="ar-KW" sz="48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C56DA2D-02E6-4804-97C3-D84082BB3D97}"/>
              </a:ext>
            </a:extLst>
          </p:cNvPr>
          <p:cNvSpPr txBox="1"/>
          <p:nvPr/>
        </p:nvSpPr>
        <p:spPr>
          <a:xfrm>
            <a:off x="4780020" y="3995089"/>
            <a:ext cx="7118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solidFill>
                  <a:srgbClr val="0000FF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لأن</a:t>
            </a:r>
            <a:r>
              <a:rPr lang="en-US" sz="4800" b="1" dirty="0">
                <a:solidFill>
                  <a:srgbClr val="0099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r :</a:t>
            </a:r>
            <a:r>
              <a:rPr lang="ar-KW" sz="4800" b="1" dirty="0">
                <a:solidFill>
                  <a:srgbClr val="009900"/>
                </a:solidFill>
              </a:rPr>
              <a:t>(م </a:t>
            </a:r>
            <a:r>
              <a:rPr lang="ar-KW" sz="4800" b="1" dirty="0">
                <a:solidFill>
                  <a:srgbClr val="0099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4800" b="1" dirty="0">
                <a:solidFill>
                  <a:srgbClr val="009900"/>
                </a:solidFill>
              </a:rPr>
              <a:t> ب ) = </a:t>
            </a:r>
            <a:r>
              <a:rPr lang="en-US" sz="4800" b="1" dirty="0">
                <a:solidFill>
                  <a:srgbClr val="0099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r</a:t>
            </a:r>
            <a:r>
              <a:rPr lang="ar-KW" sz="4800" b="1" dirty="0">
                <a:solidFill>
                  <a:srgbClr val="0099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( جـ )</a:t>
            </a:r>
            <a:endParaRPr lang="ar-KW" sz="4800" b="1" dirty="0">
              <a:solidFill>
                <a:srgbClr val="0099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187477" y="1321625"/>
            <a:ext cx="5143832" cy="4581231"/>
            <a:chOff x="1787677" y="1131125"/>
            <a:chExt cx="5143832" cy="4581231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375247" y="1824492"/>
              <a:ext cx="3893223" cy="3478995"/>
              <a:chOff x="1810503" y="2267252"/>
              <a:chExt cx="3096151" cy="2976359"/>
            </a:xfrm>
          </p:grpSpPr>
          <p:sp>
            <p:nvSpPr>
              <p:cNvPr id="2" name="مثلث متساوي الساقين 1"/>
              <p:cNvSpPr/>
              <p:nvPr/>
            </p:nvSpPr>
            <p:spPr>
              <a:xfrm>
                <a:off x="1810503" y="2267252"/>
                <a:ext cx="3096151" cy="2976359"/>
              </a:xfrm>
              <a:prstGeom prst="triangle">
                <a:avLst>
                  <a:gd name="adj" fmla="val 43351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" name="رابط مستقيم 3"/>
              <p:cNvCxnSpPr>
                <a:stCxn id="2" idx="5"/>
                <a:endCxn id="2" idx="1"/>
              </p:cNvCxnSpPr>
              <p:nvPr/>
            </p:nvCxnSpPr>
            <p:spPr>
              <a:xfrm flipH="1">
                <a:off x="2481609" y="3755432"/>
                <a:ext cx="1548076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13"/>
            <p:cNvGrpSpPr/>
            <p:nvPr/>
          </p:nvGrpSpPr>
          <p:grpSpPr>
            <a:xfrm>
              <a:off x="1787677" y="1131125"/>
              <a:ext cx="5143832" cy="4581231"/>
              <a:chOff x="1841329" y="2203610"/>
              <a:chExt cx="5143832" cy="4581231"/>
            </a:xfrm>
          </p:grpSpPr>
          <p:sp>
            <p:nvSpPr>
              <p:cNvPr id="29" name="مستطيل 28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1841329" y="5990375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د</a:t>
                </a:r>
              </a:p>
            </p:txBody>
          </p:sp>
          <p:sp>
            <p:nvSpPr>
              <p:cNvPr id="40" name="مستطيل 39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4246735" y="4063972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63340638-4A63-A6E3-D682-224C4C478E75}"/>
                  </a:ext>
                </a:extLst>
              </p:cNvPr>
              <p:cNvSpPr/>
              <p:nvPr/>
            </p:nvSpPr>
            <p:spPr>
              <a:xfrm>
                <a:off x="5221359" y="5782844"/>
                <a:ext cx="1059068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3600" b="1" dirty="0">
                    <a:solidFill>
                      <a:schemeClr val="tx1"/>
                    </a:solidFill>
                  </a:rPr>
                  <a:t>60°</a:t>
                </a:r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6221361" y="6049597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جـ</a:t>
                </a:r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5112913" y="4191183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 </a:t>
                </a:r>
                <a:r>
                  <a:rPr lang="ar-KW" sz="4000" b="1" dirty="0">
                    <a:solidFill>
                      <a:schemeClr val="tx1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</a:p>
            </p:txBody>
          </p:sp>
          <p:sp>
            <p:nvSpPr>
              <p:cNvPr id="44" name="مستطيل 4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2540649" y="4183088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3694386" y="2203610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م</a:t>
                </a:r>
              </a:p>
            </p:txBody>
          </p:sp>
        </p:grpSp>
      </p:grpSp>
      <p:pic>
        <p:nvPicPr>
          <p:cNvPr id="38" name="صورة 37">
            <a:extLst>
              <a:ext uri="{FF2B5EF4-FFF2-40B4-BE49-F238E27FC236}">
                <a16:creationId xmlns:a16="http://schemas.microsoft.com/office/drawing/2014/main" id="{F46F5D69-C31E-4EA6-B0DE-89BE1B1A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11721" r="5208" b="61983"/>
          <a:stretch/>
        </p:blipFill>
        <p:spPr>
          <a:xfrm>
            <a:off x="5180427" y="1503804"/>
            <a:ext cx="6564417" cy="1116556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7F1B9BB-05F7-42B2-B982-EC82A3303BEA}"/>
              </a:ext>
            </a:extLst>
          </p:cNvPr>
          <p:cNvSpPr txBox="1"/>
          <p:nvPr/>
        </p:nvSpPr>
        <p:spPr>
          <a:xfrm>
            <a:off x="5222986" y="5160233"/>
            <a:ext cx="6158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00FF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وهما في وضع تناظر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8568397" y="0"/>
            <a:ext cx="3476231" cy="1580035"/>
            <a:chOff x="8568397" y="0"/>
            <a:chExt cx="3476231" cy="1580035"/>
          </a:xfrm>
        </p:grpSpPr>
        <p:pic>
          <p:nvPicPr>
            <p:cNvPr id="25" name="صورة 24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مقدمة الدرس</a:t>
              </a:r>
            </a:p>
          </p:txBody>
        </p:sp>
      </p:grpSp>
      <p:sp>
        <p:nvSpPr>
          <p:cNvPr id="3" name="مربع نص 40">
            <a:extLst>
              <a:ext uri="{FF2B5EF4-FFF2-40B4-BE49-F238E27FC236}">
                <a16:creationId xmlns:a16="http://schemas.microsoft.com/office/drawing/2014/main" id="{63966FEF-A8C9-30B2-9A5F-421DE5374CA0}"/>
              </a:ext>
            </a:extLst>
          </p:cNvPr>
          <p:cNvSpPr txBox="1"/>
          <p:nvPr/>
        </p:nvSpPr>
        <p:spPr>
          <a:xfrm>
            <a:off x="1403927" y="239896"/>
            <a:ext cx="88232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استعد</a:t>
            </a:r>
            <a:r>
              <a:rPr lang="ar-KW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KW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صـ 107 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رقم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ar-KW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959F-4D98-8F67-1318-B254A7DABC39}"/>
              </a:ext>
            </a:extLst>
          </p:cNvPr>
          <p:cNvSpPr txBox="1"/>
          <p:nvPr/>
        </p:nvSpPr>
        <p:spPr>
          <a:xfrm>
            <a:off x="8605497" y="3569182"/>
            <a:ext cx="7222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8CE63-143B-7722-C7DA-79479CB29F51}"/>
              </a:ext>
            </a:extLst>
          </p:cNvPr>
          <p:cNvSpPr txBox="1"/>
          <p:nvPr/>
        </p:nvSpPr>
        <p:spPr>
          <a:xfrm>
            <a:off x="5469787" y="3569182"/>
            <a:ext cx="6659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8D603972-8C86-42DB-9D57-887141AF810C}"/>
              </a:ext>
            </a:extLst>
          </p:cNvPr>
          <p:cNvGrpSpPr/>
          <p:nvPr/>
        </p:nvGrpSpPr>
        <p:grpSpPr>
          <a:xfrm rot="5400000">
            <a:off x="2388978" y="3482699"/>
            <a:ext cx="411809" cy="584775"/>
            <a:chOff x="2121082" y="6164102"/>
            <a:chExt cx="4756867" cy="584775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F0370A25-C080-4534-AA23-D60FC37474EE}"/>
                </a:ext>
              </a:extLst>
            </p:cNvPr>
            <p:cNvSpPr txBox="1"/>
            <p:nvPr/>
          </p:nvSpPr>
          <p:spPr>
            <a:xfrm>
              <a:off x="2121082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12E06751-EFB7-439E-A747-959D0F72EA04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26F4D84-5366-43CB-ACD3-50588B4C223E}"/>
              </a:ext>
            </a:extLst>
          </p:cNvPr>
          <p:cNvGrpSpPr/>
          <p:nvPr/>
        </p:nvGrpSpPr>
        <p:grpSpPr>
          <a:xfrm rot="5400000">
            <a:off x="2276827" y="5223902"/>
            <a:ext cx="411809" cy="584775"/>
            <a:chOff x="5138940" y="6164102"/>
            <a:chExt cx="4756867" cy="584775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A383F27-4E3D-4CFD-86B4-F4DAEC904783}"/>
                </a:ext>
              </a:extLst>
            </p:cNvPr>
            <p:cNvSpPr txBox="1"/>
            <p:nvPr/>
          </p:nvSpPr>
          <p:spPr>
            <a:xfrm>
              <a:off x="5138940" y="6164102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FE41C6AF-17E4-445D-93E1-B019519FD47C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0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6" grpId="0"/>
      <p:bldP spid="3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623A0-6A45-36C4-98BA-0D453CF7AFC2}"/>
              </a:ext>
            </a:extLst>
          </p:cNvPr>
          <p:cNvGrpSpPr/>
          <p:nvPr/>
        </p:nvGrpSpPr>
        <p:grpSpPr>
          <a:xfrm>
            <a:off x="6245587" y="683949"/>
            <a:ext cx="5866201" cy="646331"/>
            <a:chOff x="2928926" y="3497049"/>
            <a:chExt cx="6286544" cy="908845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7F5FCB-C93C-F8EE-CA9B-BBA6EC849E85}"/>
                </a:ext>
              </a:extLst>
            </p:cNvPr>
            <p:cNvSpPr/>
            <p:nvPr/>
          </p:nvSpPr>
          <p:spPr>
            <a:xfrm>
              <a:off x="2928926" y="3497049"/>
              <a:ext cx="6286544" cy="908845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∵ </a:t>
              </a:r>
              <a:r>
                <a:rPr lang="ar-SA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هـ منتصف ب</a:t>
              </a:r>
              <a:r>
                <a:rPr lang="ar-KW" sz="36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،  </a:t>
              </a:r>
              <a:r>
                <a:rPr lang="ar-SA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د</a:t>
              </a:r>
              <a:r>
                <a:rPr lang="ar-SA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 منتصف ب جـ </a:t>
              </a:r>
              <a:endParaRPr lang="ar-EG" sz="3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7" name="AutoShape 52">
              <a:extLst>
                <a:ext uri="{FF2B5EF4-FFF2-40B4-BE49-F238E27FC236}">
                  <a16:creationId xmlns:a16="http://schemas.microsoft.com/office/drawing/2014/main" id="{E7CADBF8-AE7F-68FB-0A1C-4EB721794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6016" y="3584293"/>
              <a:ext cx="792000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sz="360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B040CBA8-CAED-15E8-85A0-4F8403A45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462" y="3613804"/>
              <a:ext cx="792000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sz="3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</p:grpSp>
      <p:sp>
        <p:nvSpPr>
          <p:cNvPr id="17" name="Rectangle 21">
            <a:extLst>
              <a:ext uri="{FF2B5EF4-FFF2-40B4-BE49-F238E27FC236}">
                <a16:creationId xmlns:a16="http://schemas.microsoft.com/office/drawing/2014/main" id="{506C61E5-41A0-A70A-1BD3-E8B89A58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301" y="2237433"/>
            <a:ext cx="659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36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∵</a:t>
            </a:r>
            <a:r>
              <a:rPr lang="ar-KW" sz="3600" b="1" dirty="0"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أ</a:t>
            </a:r>
            <a:r>
              <a:rPr lang="ar-KW" sz="36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cs typeface="Hacen Egypt" panose="02000000000000000000" pitchFamily="2" charset="-78"/>
              </a:rPr>
              <a:t> جـ = </a:t>
            </a:r>
            <a:r>
              <a:rPr lang="ar-KW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16 سم               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∴ </a:t>
            </a:r>
            <a:r>
              <a:rPr lang="ar-KW" sz="36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cs typeface="Hacen Egypt" panose="02000000000000000000" pitchFamily="2" charset="-78"/>
              </a:rPr>
              <a:t>هـ د = </a:t>
            </a:r>
            <a:r>
              <a:rPr lang="ar-KW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8 سم 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013A78-FF3B-ED98-2E9C-1FCE1BDF97B9}"/>
              </a:ext>
            </a:extLst>
          </p:cNvPr>
          <p:cNvGrpSpPr/>
          <p:nvPr/>
        </p:nvGrpSpPr>
        <p:grpSpPr>
          <a:xfrm>
            <a:off x="3693035" y="4592337"/>
            <a:ext cx="7910264" cy="895401"/>
            <a:chOff x="-796342" y="3876036"/>
            <a:chExt cx="9979392" cy="1016949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6FD8E0-331D-ACA6-B918-7007E7C58670}"/>
                </a:ext>
              </a:extLst>
            </p:cNvPr>
            <p:cNvSpPr/>
            <p:nvPr/>
          </p:nvSpPr>
          <p:spPr>
            <a:xfrm>
              <a:off x="-796342" y="4135042"/>
              <a:ext cx="9979392" cy="734068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r>
                <a:rPr lang="ar-KW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∴</a:t>
              </a:r>
              <a:r>
                <a:rPr lang="ar-S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ك ل      هـ </a:t>
              </a:r>
              <a:r>
                <a:rPr lang="ar-KW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د</a:t>
              </a:r>
              <a:r>
                <a:rPr lang="ar-S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  </a:t>
              </a:r>
              <a:r>
                <a:rPr lang="ar-KW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، </a:t>
              </a:r>
              <a:r>
                <a:rPr lang="ar-S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SA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ك ل =          هـ </a:t>
              </a:r>
              <a:r>
                <a:rPr lang="ar-KW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د</a:t>
              </a:r>
              <a:endPara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D5519F-AB38-4632-0EC5-A588AA2CA04F}"/>
                </a:ext>
              </a:extLst>
            </p:cNvPr>
            <p:cNvGrpSpPr/>
            <p:nvPr/>
          </p:nvGrpSpPr>
          <p:grpSpPr>
            <a:xfrm>
              <a:off x="4020954" y="3876036"/>
              <a:ext cx="4835160" cy="1016949"/>
              <a:chOff x="4020954" y="3876036"/>
              <a:chExt cx="4835160" cy="1016949"/>
            </a:xfrm>
            <a:grpFill/>
          </p:grpSpPr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310BEC11-4CB2-63E9-EFB7-DEF677A45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0954" y="3876036"/>
                <a:ext cx="706262" cy="1016949"/>
                <a:chOff x="6398" y="1163"/>
                <a:chExt cx="725" cy="2071"/>
              </a:xfrm>
              <a:grpFill/>
            </p:grpSpPr>
            <p:sp>
              <p:nvSpPr>
                <p:cNvPr id="27" name="Text Box 16">
                  <a:extLst>
                    <a:ext uri="{FF2B5EF4-FFF2-40B4-BE49-F238E27FC236}">
                      <a16:creationId xmlns:a16="http://schemas.microsoft.com/office/drawing/2014/main" id="{152FB201-7008-5018-0AF5-7951014DB7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98" y="1163"/>
                  <a:ext cx="591" cy="9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ar-EG" sz="3600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1</a:t>
                  </a:r>
                </a:p>
              </p:txBody>
            </p:sp>
            <p:sp>
              <p:nvSpPr>
                <p:cNvPr id="28" name="Text Box 17">
                  <a:extLst>
                    <a:ext uri="{FF2B5EF4-FFF2-40B4-BE49-F238E27FC236}">
                      <a16:creationId xmlns:a16="http://schemas.microsoft.com/office/drawing/2014/main" id="{8C50ED3D-5EFA-108E-5623-9A40A3FB57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8" y="2317"/>
                  <a:ext cx="498" cy="9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ar-EG" sz="3600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2</a:t>
                  </a:r>
                </a:p>
              </p:txBody>
            </p:sp>
            <p:cxnSp>
              <p:nvCxnSpPr>
                <p:cNvPr id="29" name="AutoShape 18">
                  <a:extLst>
                    <a:ext uri="{FF2B5EF4-FFF2-40B4-BE49-F238E27FC236}">
                      <a16:creationId xmlns:a16="http://schemas.microsoft.com/office/drawing/2014/main" id="{88E99138-3B58-654E-67D2-94FF46290B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463" y="2323"/>
                  <a:ext cx="660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2" name="AutoShape 10">
                <a:extLst>
                  <a:ext uri="{FF2B5EF4-FFF2-40B4-BE49-F238E27FC236}">
                    <a16:creationId xmlns:a16="http://schemas.microsoft.com/office/drawing/2014/main" id="{12937F91-318A-6AFB-E2B0-8639EBD319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280114" y="4172442"/>
                <a:ext cx="576000" cy="1588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" name="AutoShape 11">
                <a:extLst>
                  <a:ext uri="{FF2B5EF4-FFF2-40B4-BE49-F238E27FC236}">
                    <a16:creationId xmlns:a16="http://schemas.microsoft.com/office/drawing/2014/main" id="{2988A7A4-8C4E-280F-F6E5-F72B985446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40317" y="4219563"/>
                <a:ext cx="576000" cy="1588"/>
              </a:xfrm>
              <a:prstGeom prst="straightConnector1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4" name="Group 19">
                <a:extLst>
                  <a:ext uri="{FF2B5EF4-FFF2-40B4-BE49-F238E27FC236}">
                    <a16:creationId xmlns:a16="http://schemas.microsoft.com/office/drawing/2014/main" id="{D39BCAC7-BD9F-D4F0-06F5-3F9840C8F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95727" y="4294827"/>
                <a:ext cx="402650" cy="440058"/>
                <a:chOff x="9333" y="4986"/>
                <a:chExt cx="155" cy="308"/>
              </a:xfrm>
              <a:grpFill/>
            </p:grpSpPr>
            <p:cxnSp>
              <p:nvCxnSpPr>
                <p:cNvPr id="25" name="AutoShape 20">
                  <a:extLst>
                    <a:ext uri="{FF2B5EF4-FFF2-40B4-BE49-F238E27FC236}">
                      <a16:creationId xmlns:a16="http://schemas.microsoft.com/office/drawing/2014/main" id="{451A53A9-229F-EA44-08AB-FA8F32E8EA4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398" y="5009"/>
                  <a:ext cx="90" cy="285"/>
                </a:xfrm>
                <a:prstGeom prst="straightConnector1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" name="AutoShape 21">
                  <a:extLst>
                    <a:ext uri="{FF2B5EF4-FFF2-40B4-BE49-F238E27FC236}">
                      <a16:creationId xmlns:a16="http://schemas.microsoft.com/office/drawing/2014/main" id="{CF1B1871-8752-83FE-EE92-4A851B7AD31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333" y="4986"/>
                  <a:ext cx="75" cy="270"/>
                </a:xfrm>
                <a:prstGeom prst="straightConnector1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AADA3A-7E71-90D3-6275-DD27933E9D91}"/>
              </a:ext>
            </a:extLst>
          </p:cNvPr>
          <p:cNvGrpSpPr/>
          <p:nvPr/>
        </p:nvGrpSpPr>
        <p:grpSpPr>
          <a:xfrm>
            <a:off x="5403507" y="4035231"/>
            <a:ext cx="6255110" cy="646331"/>
            <a:chOff x="5078953" y="2202021"/>
            <a:chExt cx="4178886" cy="500788"/>
          </a:xfrm>
          <a:noFill/>
        </p:grpSpPr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35C5D11E-24C3-740F-C4EC-0EB7BEC86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53" y="2202021"/>
              <a:ext cx="4178886" cy="5007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 </a:t>
              </a:r>
              <a:r>
                <a:rPr lang="ar-KW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∴  </a:t>
              </a:r>
              <a:r>
                <a:rPr lang="ar-KW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ل</a:t>
              </a:r>
              <a:r>
                <a:rPr lang="ar-SA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 منتصف </a:t>
              </a:r>
              <a:r>
                <a:rPr lang="ar-KW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 د</a:t>
              </a:r>
              <a:r>
                <a:rPr lang="ar-SA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 </a:t>
              </a:r>
              <a:r>
                <a:rPr lang="ar-KW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Hacen Egypt" panose="02000000000000000000" pitchFamily="2" charset="-78"/>
                  <a:ea typeface="Calibri" pitchFamily="34" charset="0"/>
                  <a:cs typeface="Hacen Egypt" panose="02000000000000000000" pitchFamily="2" charset="-78"/>
                </a:rPr>
                <a:t>ب</a:t>
              </a:r>
              <a:endParaRPr lang="ar-SA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597CDF-A534-B5A4-7A7C-6741731D2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8283" y="2244533"/>
              <a:ext cx="439087" cy="0"/>
            </a:xfrm>
            <a:prstGeom prst="line">
              <a:avLst/>
            </a:prstGeom>
            <a:grpFill/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BD9F31-C698-3CFA-2ADD-75BDF0FAF0C1}"/>
              </a:ext>
            </a:extLst>
          </p:cNvPr>
          <p:cNvGrpSpPr/>
          <p:nvPr/>
        </p:nvGrpSpPr>
        <p:grpSpPr>
          <a:xfrm>
            <a:off x="3544319" y="1239207"/>
            <a:ext cx="8034883" cy="756778"/>
            <a:chOff x="3755707" y="1367824"/>
            <a:chExt cx="7006626" cy="7567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8E2522-B282-5A69-1C10-B62B590E3921}"/>
                </a:ext>
              </a:extLst>
            </p:cNvPr>
            <p:cNvGrpSpPr/>
            <p:nvPr/>
          </p:nvGrpSpPr>
          <p:grpSpPr>
            <a:xfrm>
              <a:off x="3755707" y="1367824"/>
              <a:ext cx="7006626" cy="756778"/>
              <a:chOff x="943819" y="3833061"/>
              <a:chExt cx="6962967" cy="756778"/>
            </a:xfrm>
            <a:noFill/>
            <a:effectLst/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7A3348E-6E2A-4ED1-FE5D-A8F932DD5E8C}"/>
                  </a:ext>
                </a:extLst>
              </p:cNvPr>
              <p:cNvGrpSpPr/>
              <p:nvPr/>
            </p:nvGrpSpPr>
            <p:grpSpPr>
              <a:xfrm>
                <a:off x="943819" y="3833061"/>
                <a:ext cx="6962967" cy="756778"/>
                <a:chOff x="943819" y="3833061"/>
                <a:chExt cx="6962967" cy="756778"/>
              </a:xfrm>
              <a:grpFill/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C90076D-A2EF-A856-769A-C3B65A423032}"/>
                    </a:ext>
                  </a:extLst>
                </p:cNvPr>
                <p:cNvSpPr/>
                <p:nvPr/>
              </p:nvSpPr>
              <p:spPr>
                <a:xfrm>
                  <a:off x="943819" y="4005064"/>
                  <a:ext cx="6962967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ar-KW" sz="3200" b="1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∴ </a:t>
                  </a:r>
                  <a:r>
                    <a:rPr lang="ar-KW" sz="3200" b="1" dirty="0">
                      <a:solidFill>
                        <a:srgbClr val="FF000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هـ د       </a:t>
                  </a:r>
                  <a:r>
                    <a:rPr lang="ar-KW" sz="3200" b="1" dirty="0">
                      <a:solidFill>
                        <a:srgbClr val="FF0000"/>
                      </a:solidFill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SA" sz="3200" b="1" dirty="0">
                      <a:solidFill>
                        <a:srgbClr val="FF000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جـ  </a:t>
                  </a:r>
                  <a:r>
                    <a:rPr lang="ar-KW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،</a:t>
                  </a:r>
                  <a:r>
                    <a:rPr lang="ar-SA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هـ </a:t>
                  </a:r>
                  <a:r>
                    <a:rPr lang="ar-KW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د</a:t>
                  </a:r>
                  <a:r>
                    <a:rPr lang="ar-SA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= </a:t>
                  </a:r>
                  <a:r>
                    <a:rPr lang="ar-KW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       </a:t>
                  </a:r>
                  <a:r>
                    <a:rPr lang="ar-KW" sz="3200" b="1" dirty="0">
                      <a:solidFill>
                        <a:srgbClr val="00B050"/>
                      </a:solidFill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SA" sz="3200" b="1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جـ</a:t>
                  </a:r>
                  <a:endParaRPr lang="ar-EG" sz="3200" b="1" dirty="0">
                    <a:solidFill>
                      <a:srgbClr val="7030A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endParaRPr>
                </a:p>
              </p:txBody>
            </p:sp>
            <p:grpSp>
              <p:nvGrpSpPr>
                <p:cNvPr id="13" name="Group 65">
                  <a:extLst>
                    <a:ext uri="{FF2B5EF4-FFF2-40B4-BE49-F238E27FC236}">
                      <a16:creationId xmlns:a16="http://schemas.microsoft.com/office/drawing/2014/main" id="{2EB27BA3-B3BC-9D21-C8F0-86A5EA2FB8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49651" y="3833061"/>
                  <a:ext cx="482969" cy="742165"/>
                  <a:chOff x="6282" y="1768"/>
                  <a:chExt cx="409" cy="1062"/>
                </a:xfrm>
                <a:grpFill/>
              </p:grpSpPr>
              <p:sp>
                <p:nvSpPr>
                  <p:cNvPr id="14" name="Text Box 66">
                    <a:extLst>
                      <a:ext uri="{FF2B5EF4-FFF2-40B4-BE49-F238E27FC236}">
                        <a16:creationId xmlns:a16="http://schemas.microsoft.com/office/drawing/2014/main" id="{916B6380-8DC1-52F4-E772-8F9904CC92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06" y="1768"/>
                    <a:ext cx="334" cy="50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ar-EG" sz="3200" b="1" dirty="0">
                        <a:latin typeface="Hacen Egypt" panose="02000000000000000000" pitchFamily="2" charset="-78"/>
                        <a:cs typeface="Hacen Egypt" panose="02000000000000000000" pitchFamily="2" charset="-78"/>
                      </a:rPr>
                      <a:t>1</a:t>
                    </a:r>
                  </a:p>
                </p:txBody>
              </p:sp>
              <p:sp>
                <p:nvSpPr>
                  <p:cNvPr id="15" name="Text Box 67">
                    <a:extLst>
                      <a:ext uri="{FF2B5EF4-FFF2-40B4-BE49-F238E27FC236}">
                        <a16:creationId xmlns:a16="http://schemas.microsoft.com/office/drawing/2014/main" id="{0CAC882D-C3F5-A1D4-0D2A-D5B58C616B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0" y="2323"/>
                    <a:ext cx="334" cy="50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ar-EG" sz="3200" b="1" dirty="0">
                        <a:latin typeface="Hacen Egypt" panose="02000000000000000000" pitchFamily="2" charset="-78"/>
                        <a:cs typeface="Hacen Egypt" panose="02000000000000000000" pitchFamily="2" charset="-78"/>
                      </a:rPr>
                      <a:t>2</a:t>
                    </a:r>
                  </a:p>
                </p:txBody>
              </p:sp>
              <p:cxnSp>
                <p:nvCxnSpPr>
                  <p:cNvPr id="16" name="AutoShape 68">
                    <a:extLst>
                      <a:ext uri="{FF2B5EF4-FFF2-40B4-BE49-F238E27FC236}">
                        <a16:creationId xmlns:a16="http://schemas.microsoft.com/office/drawing/2014/main" id="{4AB526C1-0E41-3512-A5E9-D6B4CEC8232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82" y="2378"/>
                    <a:ext cx="409" cy="1"/>
                  </a:xfrm>
                  <a:prstGeom prst="straightConnector1">
                    <a:avLst/>
                  </a:prstGeom>
                  <a:grp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cxnSp>
            <p:nvCxnSpPr>
              <p:cNvPr id="11" name="AutoShape 61">
                <a:extLst>
                  <a:ext uri="{FF2B5EF4-FFF2-40B4-BE49-F238E27FC236}">
                    <a16:creationId xmlns:a16="http://schemas.microsoft.com/office/drawing/2014/main" id="{D58DC90D-A3EA-2F93-8A24-CE60BE33B3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816143" y="4094571"/>
                <a:ext cx="164626" cy="332463"/>
              </a:xfrm>
              <a:prstGeom prst="straightConnector1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33" name="AutoShape 52">
              <a:extLst>
                <a:ext uri="{FF2B5EF4-FFF2-40B4-BE49-F238E27FC236}">
                  <a16:creationId xmlns:a16="http://schemas.microsoft.com/office/drawing/2014/main" id="{95871EAC-B9D6-DDDB-7C76-405AFA9C9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13146" y="1560709"/>
              <a:ext cx="501702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sz="320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34" name="AutoShape 52">
              <a:extLst>
                <a:ext uri="{FF2B5EF4-FFF2-40B4-BE49-F238E27FC236}">
                  <a16:creationId xmlns:a16="http://schemas.microsoft.com/office/drawing/2014/main" id="{788947BE-DB54-B36B-47C3-1573484A0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07077" y="1533612"/>
              <a:ext cx="501702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sz="320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cxnSp>
          <p:nvCxnSpPr>
            <p:cNvPr id="35" name="AutoShape 61">
              <a:extLst>
                <a:ext uri="{FF2B5EF4-FFF2-40B4-BE49-F238E27FC236}">
                  <a16:creationId xmlns:a16="http://schemas.microsoft.com/office/drawing/2014/main" id="{AF1436AA-810C-DC56-3EBF-5758108C85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50716" y="1674958"/>
              <a:ext cx="165658" cy="332463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9C8B65-475F-070E-5FB9-5627110FBA3E}"/>
              </a:ext>
            </a:extLst>
          </p:cNvPr>
          <p:cNvGrpSpPr/>
          <p:nvPr/>
        </p:nvGrpSpPr>
        <p:grpSpPr>
          <a:xfrm>
            <a:off x="3809074" y="2928553"/>
            <a:ext cx="7910263" cy="1200329"/>
            <a:chOff x="255653" y="5158302"/>
            <a:chExt cx="7198446" cy="1200329"/>
          </a:xfrm>
          <a:noFill/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6F2728-2759-E641-6DBE-7E6CE568A6D0}"/>
                </a:ext>
              </a:extLst>
            </p:cNvPr>
            <p:cNvGrpSpPr/>
            <p:nvPr/>
          </p:nvGrpSpPr>
          <p:grpSpPr>
            <a:xfrm>
              <a:off x="255653" y="5158302"/>
              <a:ext cx="7198446" cy="1200329"/>
              <a:chOff x="1345352" y="2131588"/>
              <a:chExt cx="6262014" cy="1200329"/>
            </a:xfrm>
            <a:grpFill/>
            <a:effectLst>
              <a:glow rad="228600">
                <a:schemeClr val="bg1">
                  <a:alpha val="40000"/>
                </a:schemeClr>
              </a:glow>
            </a:effectLst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E7AD82D-81A0-CDAE-C9EA-094B66846B02}"/>
                  </a:ext>
                </a:extLst>
              </p:cNvPr>
              <p:cNvSpPr/>
              <p:nvPr/>
            </p:nvSpPr>
            <p:spPr>
              <a:xfrm>
                <a:off x="1345352" y="2131588"/>
                <a:ext cx="6262014" cy="120032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ar-SA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cen Egypt" panose="02000000000000000000" pitchFamily="2" charset="-78"/>
                    <a:cs typeface="Hacen Egypt" panose="02000000000000000000" pitchFamily="2" charset="-78"/>
                  </a:rPr>
                  <a:t>في    ب هـ </a:t>
                </a:r>
                <a:r>
                  <a:rPr lang="ar-KW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cen Egypt" panose="02000000000000000000" pitchFamily="2" charset="-78"/>
                    <a:cs typeface="Hacen Egypt" panose="02000000000000000000" pitchFamily="2" charset="-78"/>
                  </a:rPr>
                  <a:t>د</a:t>
                </a:r>
              </a:p>
              <a:p>
                <a:r>
                  <a:rPr lang="ar-KW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cen Egypt" panose="02000000000000000000" pitchFamily="2" charset="-78"/>
                    <a:cs typeface="Hacen Egypt" panose="02000000000000000000" pitchFamily="2" charset="-78"/>
                  </a:rPr>
                  <a:t> 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 </a:t>
                </a:r>
                <a:r>
                  <a:rPr lang="ar-SA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ك منتصف ب هـ 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     </a:t>
                </a:r>
                <a:r>
                  <a:rPr lang="ar-SA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, 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 ك ل      هـ د </a:t>
                </a:r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cen Egypt" panose="02000000000000000000" pitchFamily="2" charset="-78"/>
                    <a:cs typeface="Hacen Egypt" panose="02000000000000000000" pitchFamily="2" charset="-78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  <p:sp>
            <p:nvSpPr>
              <p:cNvPr id="44" name="AutoShape 9">
                <a:extLst>
                  <a:ext uri="{FF2B5EF4-FFF2-40B4-BE49-F238E27FC236}">
                    <a16:creationId xmlns:a16="http://schemas.microsoft.com/office/drawing/2014/main" id="{09ECF84D-B9A1-0DED-5C95-24BA57A69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035815" y="2275604"/>
                <a:ext cx="152792" cy="235897"/>
              </a:xfrm>
              <a:prstGeom prst="triangle">
                <a:avLst>
                  <a:gd name="adj" fmla="val 50000"/>
                </a:avLst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EG" sz="3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  <p:cxnSp>
          <p:nvCxnSpPr>
            <p:cNvPr id="38" name="AutoShape 11">
              <a:extLst>
                <a:ext uri="{FF2B5EF4-FFF2-40B4-BE49-F238E27FC236}">
                  <a16:creationId xmlns:a16="http://schemas.microsoft.com/office/drawing/2014/main" id="{4F4F8B5F-A7E1-41CA-1A04-DFC58DBB2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17715" y="5793998"/>
              <a:ext cx="456572" cy="139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11">
              <a:extLst>
                <a:ext uri="{FF2B5EF4-FFF2-40B4-BE49-F238E27FC236}">
                  <a16:creationId xmlns:a16="http://schemas.microsoft.com/office/drawing/2014/main" id="{674DFA7A-FBB5-95DE-3868-4EA0D1282C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14663" y="5767894"/>
              <a:ext cx="456572" cy="139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11">
              <a:extLst>
                <a:ext uri="{FF2B5EF4-FFF2-40B4-BE49-F238E27FC236}">
                  <a16:creationId xmlns:a16="http://schemas.microsoft.com/office/drawing/2014/main" id="{B5C98A20-BC61-76FC-78B3-AFA927EDE2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96580" y="5756350"/>
              <a:ext cx="456572" cy="1398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11">
              <a:extLst>
                <a:ext uri="{FF2B5EF4-FFF2-40B4-BE49-F238E27FC236}">
                  <a16:creationId xmlns:a16="http://schemas.microsoft.com/office/drawing/2014/main" id="{2D7DED65-E17E-833A-2F22-F583F1EDD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8607" y="5866727"/>
              <a:ext cx="175641" cy="249860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11">
              <a:extLst>
                <a:ext uri="{FF2B5EF4-FFF2-40B4-BE49-F238E27FC236}">
                  <a16:creationId xmlns:a16="http://schemas.microsoft.com/office/drawing/2014/main" id="{72879999-EB28-7A62-232C-A3E7ED90FA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25082" y="5865310"/>
              <a:ext cx="175641" cy="249860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DB7599DB-B7FB-2C25-43AC-9656E00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270" y="5465074"/>
            <a:ext cx="78225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36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∵</a:t>
            </a:r>
            <a:r>
              <a:rPr lang="ar-KW" sz="3600" dirty="0">
                <a:ln>
                  <a:solidFill>
                    <a:schemeClr val="tx1"/>
                  </a:solidFill>
                </a:ln>
                <a:latin typeface="Hacen Egypt" panose="02000000000000000000" pitchFamily="2" charset="-78"/>
                <a:cs typeface="Hacen Egypt" panose="02000000000000000000" pitchFamily="2" charset="-78"/>
              </a:rPr>
              <a:t>هـ د = </a:t>
            </a:r>
            <a:r>
              <a:rPr lang="ar-KW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8 سم                         </a:t>
            </a:r>
            <a:r>
              <a:rPr lang="ar-KW" sz="3600" b="1" dirty="0">
                <a:latin typeface="Hacen Egypt" panose="02000000000000000000" pitchFamily="2" charset="-78"/>
                <a:cs typeface="Hacen Egypt" panose="02000000000000000000" pitchFamily="2" charset="-78"/>
              </a:rPr>
              <a:t>∴ </a:t>
            </a:r>
            <a:r>
              <a:rPr lang="ar-KW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ك ل= 4 سم 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sp>
        <p:nvSpPr>
          <p:cNvPr id="46" name="مستطيل 84">
            <a:extLst>
              <a:ext uri="{FF2B5EF4-FFF2-40B4-BE49-F238E27FC236}">
                <a16:creationId xmlns:a16="http://schemas.microsoft.com/office/drawing/2014/main" id="{E6940B7A-F05D-4941-DCEF-818103EDDE56}"/>
              </a:ext>
            </a:extLst>
          </p:cNvPr>
          <p:cNvSpPr/>
          <p:nvPr/>
        </p:nvSpPr>
        <p:spPr>
          <a:xfrm>
            <a:off x="10146902" y="19675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7C56CB-806D-49B7-E061-69195D8D1819}"/>
              </a:ext>
            </a:extLst>
          </p:cNvPr>
          <p:cNvSpPr txBox="1"/>
          <p:nvPr/>
        </p:nvSpPr>
        <p:spPr>
          <a:xfrm>
            <a:off x="228399" y="152684"/>
            <a:ext cx="2325958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تمرن5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117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343AC0-A9B8-F9B5-F222-ABCDDF6E7BF4}"/>
              </a:ext>
            </a:extLst>
          </p:cNvPr>
          <p:cNvGrpSpPr/>
          <p:nvPr/>
        </p:nvGrpSpPr>
        <p:grpSpPr>
          <a:xfrm>
            <a:off x="-98232" y="1082432"/>
            <a:ext cx="5920403" cy="4469562"/>
            <a:chOff x="16320" y="1389464"/>
            <a:chExt cx="5920403" cy="4469562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9884591-7E06-4B8C-5246-761A4B1CF5C1}"/>
                </a:ext>
              </a:extLst>
            </p:cNvPr>
            <p:cNvSpPr/>
            <p:nvPr/>
          </p:nvSpPr>
          <p:spPr>
            <a:xfrm rot="7617644">
              <a:off x="2008584" y="2784647"/>
              <a:ext cx="2309476" cy="3839282"/>
            </a:xfrm>
            <a:prstGeom prst="triangle">
              <a:avLst>
                <a:gd name="adj" fmla="val 16221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16C23F-F4D3-0653-CB9C-7F0B70D828E9}"/>
                </a:ext>
              </a:extLst>
            </p:cNvPr>
            <p:cNvGrpSpPr/>
            <p:nvPr/>
          </p:nvGrpSpPr>
          <p:grpSpPr>
            <a:xfrm>
              <a:off x="16320" y="1389464"/>
              <a:ext cx="5920403" cy="4187309"/>
              <a:chOff x="-199071" y="369326"/>
              <a:chExt cx="4702531" cy="354764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5C23065-1B05-05FF-2CF7-C58983FE93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 t="18358" r="10815"/>
              <a:stretch/>
            </p:blipFill>
            <p:spPr>
              <a:xfrm>
                <a:off x="-199071" y="1045090"/>
                <a:ext cx="4336784" cy="2871881"/>
              </a:xfrm>
              <a:prstGeom prst="rect">
                <a:avLst/>
              </a:prstGeom>
            </p:spPr>
          </p:pic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28957869-1296-4381-F1F1-B58E1467F555}"/>
                  </a:ext>
                </a:extLst>
              </p:cNvPr>
              <p:cNvSpPr/>
              <p:nvPr/>
            </p:nvSpPr>
            <p:spPr>
              <a:xfrm rot="2016554">
                <a:off x="2010776" y="369326"/>
                <a:ext cx="2492684" cy="1619389"/>
              </a:xfrm>
              <a:prstGeom prst="triangle">
                <a:avLst>
                  <a:gd name="adj" fmla="val 867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E032ED-EBDB-E1BF-C66C-39E4ACAEE248}"/>
              </a:ext>
            </a:extLst>
          </p:cNvPr>
          <p:cNvCxnSpPr>
            <a:cxnSpLocks/>
          </p:cNvCxnSpPr>
          <p:nvPr/>
        </p:nvCxnSpPr>
        <p:spPr>
          <a:xfrm>
            <a:off x="1447644" y="3222207"/>
            <a:ext cx="1554859" cy="12949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2C0AE-569E-A492-8774-339E72AE1BC5}"/>
              </a:ext>
            </a:extLst>
          </p:cNvPr>
          <p:cNvCxnSpPr>
            <a:cxnSpLocks/>
          </p:cNvCxnSpPr>
          <p:nvPr/>
        </p:nvCxnSpPr>
        <p:spPr>
          <a:xfrm>
            <a:off x="2164089" y="2354567"/>
            <a:ext cx="2842898" cy="2539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69">
            <a:extLst>
              <a:ext uri="{FF2B5EF4-FFF2-40B4-BE49-F238E27FC236}">
                <a16:creationId xmlns:a16="http://schemas.microsoft.com/office/drawing/2014/main" id="{0863175F-FADA-E048-A2E2-F76956D24D3E}"/>
              </a:ext>
            </a:extLst>
          </p:cNvPr>
          <p:cNvSpPr txBox="1"/>
          <p:nvPr/>
        </p:nvSpPr>
        <p:spPr>
          <a:xfrm rot="2613297">
            <a:off x="2962355" y="2936622"/>
            <a:ext cx="521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0" name="مربع نص 69">
            <a:extLst>
              <a:ext uri="{FF2B5EF4-FFF2-40B4-BE49-F238E27FC236}">
                <a16:creationId xmlns:a16="http://schemas.microsoft.com/office/drawing/2014/main" id="{4D88B16C-FE5B-C796-2B99-09DE2A699A24}"/>
              </a:ext>
            </a:extLst>
          </p:cNvPr>
          <p:cNvSpPr txBox="1"/>
          <p:nvPr/>
        </p:nvSpPr>
        <p:spPr>
          <a:xfrm rot="2613297">
            <a:off x="1919443" y="3525587"/>
            <a:ext cx="521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931313-AB51-5C52-72BA-35FB1D89A99F}"/>
              </a:ext>
            </a:extLst>
          </p:cNvPr>
          <p:cNvSpPr txBox="1"/>
          <p:nvPr/>
        </p:nvSpPr>
        <p:spPr>
          <a:xfrm rot="2604462">
            <a:off x="1716586" y="3350312"/>
            <a:ext cx="1035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latin typeface="Hacen Egypt" panose="02000000000000000000" pitchFamily="2" charset="-78"/>
                <a:cs typeface="Hacen Egypt" panose="02000000000000000000" pitchFamily="2" charset="-78"/>
              </a:rPr>
              <a:t>8سم</a:t>
            </a:r>
            <a:endParaRPr lang="ar-EG" sz="2800" dirty="0"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10BA15-FF86-AB82-644C-6D3C4F6868A0}"/>
              </a:ext>
            </a:extLst>
          </p:cNvPr>
          <p:cNvGrpSpPr/>
          <p:nvPr/>
        </p:nvGrpSpPr>
        <p:grpSpPr>
          <a:xfrm>
            <a:off x="7517043" y="832"/>
            <a:ext cx="2464904" cy="535717"/>
            <a:chOff x="7478842" y="419"/>
            <a:chExt cx="2464904" cy="64633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70A535-4DE4-F0F5-9E20-89A68E3F5C98}"/>
                </a:ext>
              </a:extLst>
            </p:cNvPr>
            <p:cNvSpPr txBox="1"/>
            <p:nvPr/>
          </p:nvSpPr>
          <p:spPr>
            <a:xfrm>
              <a:off x="7478842" y="419"/>
              <a:ext cx="246490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في</a:t>
              </a:r>
              <a:r>
                <a:rPr lang="ar-KW" sz="36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SA" sz="36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</a:t>
              </a:r>
              <a:r>
                <a:rPr lang="ar-KW" sz="36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Egypt" panose="02000000000000000000" pitchFamily="2" charset="-78"/>
                  <a:cs typeface="Hacen Egypt" panose="02000000000000000000" pitchFamily="2" charset="-78"/>
                </a:rPr>
                <a:t>   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chemeClr val="accent6">
                      <a:lumMod val="50000"/>
                    </a:schemeClr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 جـ</a:t>
              </a:r>
              <a:endParaRPr lang="ar-KW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33F28CEB-2D89-34C8-EC76-7EFFE4C9E6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134717" y="223352"/>
              <a:ext cx="236979" cy="309931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E8761DD-B584-B429-5B3E-E5E4C65C4990}"/>
              </a:ext>
            </a:extLst>
          </p:cNvPr>
          <p:cNvCxnSpPr>
            <a:cxnSpLocks/>
          </p:cNvCxnSpPr>
          <p:nvPr/>
        </p:nvCxnSpPr>
        <p:spPr>
          <a:xfrm>
            <a:off x="1171807" y="3635033"/>
            <a:ext cx="722307" cy="6689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9">
            <a:extLst>
              <a:ext uri="{FF2B5EF4-FFF2-40B4-BE49-F238E27FC236}">
                <a16:creationId xmlns:a16="http://schemas.microsoft.com/office/drawing/2014/main" id="{49A67F15-D658-1A12-A488-A04A5E970EAF}"/>
              </a:ext>
            </a:extLst>
          </p:cNvPr>
          <p:cNvSpPr txBox="1"/>
          <p:nvPr/>
        </p:nvSpPr>
        <p:spPr>
          <a:xfrm rot="2613297">
            <a:off x="1266777" y="3648170"/>
            <a:ext cx="521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46C4FB-4EB2-E330-8326-65781D01C841}"/>
              </a:ext>
            </a:extLst>
          </p:cNvPr>
          <p:cNvSpPr txBox="1"/>
          <p:nvPr/>
        </p:nvSpPr>
        <p:spPr>
          <a:xfrm rot="2668838">
            <a:off x="1111215" y="3525110"/>
            <a:ext cx="10350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atin typeface="Hacen Egypt" panose="02000000000000000000" pitchFamily="2" charset="-78"/>
                <a:cs typeface="Hacen Egypt" panose="02000000000000000000" pitchFamily="2" charset="-78"/>
              </a:rPr>
              <a:t>4سم</a:t>
            </a:r>
            <a:endParaRPr lang="ar-EG" sz="2400" dirty="0"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26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/>
      <p:bldP spid="59" grpId="0"/>
      <p:bldP spid="60" grpId="0"/>
      <p:bldP spid="61" grpId="0"/>
      <p:bldP spid="68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E65735-6771-18CF-2CF9-60F374D275B3}"/>
              </a:ext>
            </a:extLst>
          </p:cNvPr>
          <p:cNvSpPr txBox="1"/>
          <p:nvPr/>
        </p:nvSpPr>
        <p:spPr>
          <a:xfrm>
            <a:off x="191956" y="0"/>
            <a:ext cx="2325958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117</a:t>
            </a:r>
          </a:p>
        </p:txBody>
      </p:sp>
      <p:pic>
        <p:nvPicPr>
          <p:cNvPr id="6" name="صورة 37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73C785E6-0854-1DC0-32CE-8B60EA1A8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9887159" y="9939"/>
            <a:ext cx="2149127" cy="1320003"/>
          </a:xfrm>
          <a:prstGeom prst="rect">
            <a:avLst/>
          </a:prstGeom>
        </p:spPr>
      </p:pic>
      <p:sp>
        <p:nvSpPr>
          <p:cNvPr id="7" name="مستطيل 38">
            <a:extLst>
              <a:ext uri="{FF2B5EF4-FFF2-40B4-BE49-F238E27FC236}">
                <a16:creationId xmlns:a16="http://schemas.microsoft.com/office/drawing/2014/main" id="{FDCE31A8-2653-0C86-7B46-2C9B9A38756C}"/>
              </a:ext>
            </a:extLst>
          </p:cNvPr>
          <p:cNvSpPr/>
          <p:nvPr/>
        </p:nvSpPr>
        <p:spPr>
          <a:xfrm>
            <a:off x="10330000" y="360283"/>
            <a:ext cx="1442345" cy="50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تمرن6</a:t>
            </a:r>
          </a:p>
        </p:txBody>
      </p:sp>
      <p:sp>
        <p:nvSpPr>
          <p:cNvPr id="8" name="مستطيل 50">
            <a:extLst>
              <a:ext uri="{FF2B5EF4-FFF2-40B4-BE49-F238E27FC236}">
                <a16:creationId xmlns:a16="http://schemas.microsoft.com/office/drawing/2014/main" id="{F8AFC010-85EF-CA2A-ABF8-EFAAB991706C}"/>
              </a:ext>
            </a:extLst>
          </p:cNvPr>
          <p:cNvSpPr/>
          <p:nvPr/>
        </p:nvSpPr>
        <p:spPr>
          <a:xfrm>
            <a:off x="9875278" y="3010419"/>
            <a:ext cx="1733363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المعطيات</a:t>
            </a:r>
          </a:p>
        </p:txBody>
      </p:sp>
      <p:sp>
        <p:nvSpPr>
          <p:cNvPr id="9" name="مستطيل 51">
            <a:extLst>
              <a:ext uri="{FF2B5EF4-FFF2-40B4-BE49-F238E27FC236}">
                <a16:creationId xmlns:a16="http://schemas.microsoft.com/office/drawing/2014/main" id="{87A85FCA-757F-9CFF-EE3D-9AA50B6DD25A}"/>
              </a:ext>
            </a:extLst>
          </p:cNvPr>
          <p:cNvSpPr/>
          <p:nvPr/>
        </p:nvSpPr>
        <p:spPr>
          <a:xfrm>
            <a:off x="9817123" y="4919872"/>
            <a:ext cx="1721482" cy="597876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المطلوب</a:t>
            </a:r>
          </a:p>
        </p:txBody>
      </p:sp>
      <p:sp>
        <p:nvSpPr>
          <p:cNvPr id="10" name="مستطيل 69">
            <a:extLst>
              <a:ext uri="{FF2B5EF4-FFF2-40B4-BE49-F238E27FC236}">
                <a16:creationId xmlns:a16="http://schemas.microsoft.com/office/drawing/2014/main" id="{E026C814-6463-608A-1E9A-750A83314804}"/>
              </a:ext>
            </a:extLst>
          </p:cNvPr>
          <p:cNvSpPr/>
          <p:nvPr/>
        </p:nvSpPr>
        <p:spPr>
          <a:xfrm>
            <a:off x="5784905" y="2471650"/>
            <a:ext cx="1847770" cy="575835"/>
          </a:xfrm>
          <a:prstGeom prst="rect">
            <a:avLst/>
          </a:prstGeom>
          <a:solidFill>
            <a:srgbClr val="E1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cs typeface="PT Bold Broken" panose="02010400000000000000" pitchFamily="2" charset="-78"/>
              </a:rPr>
              <a:t>الحـل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32D8ED-0CCC-3A28-4089-8BCB9CE0E806}"/>
              </a:ext>
            </a:extLst>
          </p:cNvPr>
          <p:cNvGrpSpPr/>
          <p:nvPr/>
        </p:nvGrpSpPr>
        <p:grpSpPr>
          <a:xfrm>
            <a:off x="696837" y="1668000"/>
            <a:ext cx="4975764" cy="4477413"/>
            <a:chOff x="325702" y="1478152"/>
            <a:chExt cx="4975764" cy="4477413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B8FBE6B-2A4F-9176-BB90-909BF29CF4B7}"/>
                </a:ext>
              </a:extLst>
            </p:cNvPr>
            <p:cNvSpPr/>
            <p:nvPr/>
          </p:nvSpPr>
          <p:spPr>
            <a:xfrm>
              <a:off x="1143001" y="2246243"/>
              <a:ext cx="3508512" cy="3021495"/>
            </a:xfrm>
            <a:prstGeom prst="triangle">
              <a:avLst>
                <a:gd name="adj" fmla="val 5028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27B37A-2E25-F094-6B2E-6FC1B56A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tretch>
              <a:fillRect/>
            </a:stretch>
          </p:blipFill>
          <p:spPr>
            <a:xfrm>
              <a:off x="325702" y="1478152"/>
              <a:ext cx="4975764" cy="44774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9B7917-9A9B-E3B2-A090-320B00D475B3}"/>
              </a:ext>
            </a:extLst>
          </p:cNvPr>
          <p:cNvSpPr txBox="1"/>
          <p:nvPr/>
        </p:nvSpPr>
        <p:spPr>
          <a:xfrm>
            <a:off x="901608" y="511989"/>
            <a:ext cx="8994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solidFill>
                  <a:srgbClr val="0070C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عند تصميم أحد الجسور ، قام المهندس بسم المثلث في الشكل المقابل:</a:t>
            </a:r>
            <a:endParaRPr lang="ar-EG" sz="3200" dirty="0">
              <a:solidFill>
                <a:srgbClr val="0070C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DBC4BD-DB9C-AAF0-54ED-DF41E8555836}"/>
              </a:ext>
            </a:extLst>
          </p:cNvPr>
          <p:cNvGrpSpPr/>
          <p:nvPr/>
        </p:nvGrpSpPr>
        <p:grpSpPr>
          <a:xfrm>
            <a:off x="897177" y="1340252"/>
            <a:ext cx="10018760" cy="1200329"/>
            <a:chOff x="897177" y="1340252"/>
            <a:chExt cx="10018760" cy="120032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86E4CF-3E77-7362-8AFF-4B9E0DFE4983}"/>
                </a:ext>
              </a:extLst>
            </p:cNvPr>
            <p:cNvGrpSpPr/>
            <p:nvPr/>
          </p:nvGrpSpPr>
          <p:grpSpPr>
            <a:xfrm>
              <a:off x="897177" y="1340252"/>
              <a:ext cx="10018760" cy="1200329"/>
              <a:chOff x="897177" y="1340252"/>
              <a:chExt cx="10018760" cy="12003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6E1FB30-EBE1-0A36-E242-5FE444C01D36}"/>
                  </a:ext>
                </a:extLst>
              </p:cNvPr>
              <p:cNvGrpSpPr/>
              <p:nvPr/>
            </p:nvGrpSpPr>
            <p:grpSpPr>
              <a:xfrm>
                <a:off x="897177" y="1340252"/>
                <a:ext cx="10018760" cy="1200329"/>
                <a:chOff x="1335087" y="1339189"/>
                <a:chExt cx="8994913" cy="1200329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E8FB4D-FF10-5174-D3BD-8DC7F0CD1BF5}"/>
                    </a:ext>
                  </a:extLst>
                </p:cNvPr>
                <p:cNvSpPr txBox="1"/>
                <p:nvPr/>
              </p:nvSpPr>
              <p:spPr>
                <a:xfrm>
                  <a:off x="1335087" y="1339189"/>
                  <a:ext cx="8994913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KW" sz="3600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حيث </a:t>
                  </a:r>
                  <a:r>
                    <a:rPr lang="ar-KW" sz="3600" b="1" dirty="0">
                      <a:solidFill>
                        <a:srgbClr val="00B050"/>
                      </a:solidFill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KW" sz="3600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ب =</a:t>
                  </a:r>
                  <a:r>
                    <a:rPr lang="ar-KW" sz="3600" b="1" dirty="0">
                      <a:solidFill>
                        <a:srgbClr val="00B050"/>
                      </a:solidFill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KW" sz="3600" dirty="0">
                      <a:solidFill>
                        <a:srgbClr val="00B05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جـ = 8سم </a:t>
                  </a:r>
                  <a:r>
                    <a:rPr lang="ar-KW" sz="3600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، </a:t>
                  </a:r>
                  <a:r>
                    <a:rPr lang="ar-KW" sz="3600" b="1" dirty="0"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KW" sz="3600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د      ب جـ  ، رسم  </a:t>
                  </a:r>
                  <a:r>
                    <a:rPr lang="ar-KW" sz="3600" dirty="0">
                      <a:solidFill>
                        <a:schemeClr val="accent6">
                          <a:lumMod val="50000"/>
                        </a:schemeClr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د س       جـ </a:t>
                  </a:r>
                  <a:r>
                    <a:rPr lang="ar-KW" sz="3600" b="1" dirty="0">
                      <a:solidFill>
                        <a:schemeClr val="accent6">
                          <a:lumMod val="50000"/>
                        </a:schemeClr>
                      </a:solidFill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KW" sz="3600" dirty="0">
                      <a:solidFill>
                        <a:schemeClr val="accent6">
                          <a:lumMod val="50000"/>
                        </a:schemeClr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</a:t>
                  </a:r>
                  <a:r>
                    <a:rPr lang="ar-KW" sz="3600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، س     </a:t>
                  </a:r>
                  <a:r>
                    <a:rPr lang="ar-KW" sz="3600" b="1" dirty="0">
                      <a:latin typeface="حلمى محمود لرموز الرياضيات" panose="020B0604020202020204" pitchFamily="34" charset="0"/>
                      <a:cs typeface="حلمى محمود لرموز الرياضيات" panose="020B0604020202020204" pitchFamily="34" charset="0"/>
                    </a:rPr>
                    <a:t>أ</a:t>
                  </a:r>
                  <a:r>
                    <a:rPr lang="ar-KW" sz="3600" dirty="0"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 ب </a:t>
                  </a:r>
                </a:p>
                <a:p>
                  <a:r>
                    <a:rPr lang="ar-KW" sz="3600" dirty="0">
                      <a:solidFill>
                        <a:srgbClr val="FF0000"/>
                      </a:solidFill>
                      <a:latin typeface="Hacen Egypt" panose="02000000000000000000" pitchFamily="2" charset="-78"/>
                      <a:cs typeface="Hacen Egypt" panose="02000000000000000000" pitchFamily="2" charset="-78"/>
                    </a:rPr>
                    <a:t>أوجد طول   س د</a:t>
                  </a:r>
                  <a:endParaRPr lang="ar-EG" sz="3600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endParaRPr>
                </a:p>
              </p:txBody>
            </p:sp>
            <p:cxnSp>
              <p:nvCxnSpPr>
                <p:cNvPr id="18" name="AutoShape 11">
                  <a:extLst>
                    <a:ext uri="{FF2B5EF4-FFF2-40B4-BE49-F238E27FC236}">
                      <a16:creationId xmlns:a16="http://schemas.microsoft.com/office/drawing/2014/main" id="{1D4DCA8B-ED4A-B13B-DB24-4FC4142BC5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410289" y="1350733"/>
                  <a:ext cx="501720" cy="1398"/>
                </a:xfrm>
                <a:prstGeom prst="straightConnector1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AutoShape 11">
                  <a:extLst>
                    <a:ext uri="{FF2B5EF4-FFF2-40B4-BE49-F238E27FC236}">
                      <a16:creationId xmlns:a16="http://schemas.microsoft.com/office/drawing/2014/main" id="{461DDC38-21EF-580E-4E5F-F3C544D2F11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4416379" y="1365372"/>
                  <a:ext cx="501720" cy="1398"/>
                </a:xfrm>
                <a:prstGeom prst="straightConnector1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AutoShape 11">
                  <a:extLst>
                    <a:ext uri="{FF2B5EF4-FFF2-40B4-BE49-F238E27FC236}">
                      <a16:creationId xmlns:a16="http://schemas.microsoft.com/office/drawing/2014/main" id="{72D0B5B1-DF07-CF92-67D5-D5504A6838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833766" y="1499931"/>
                  <a:ext cx="193009" cy="249860"/>
                </a:xfrm>
                <a:prstGeom prst="straightConnector1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AutoShape 11">
                  <a:extLst>
                    <a:ext uri="{FF2B5EF4-FFF2-40B4-BE49-F238E27FC236}">
                      <a16:creationId xmlns:a16="http://schemas.microsoft.com/office/drawing/2014/main" id="{6442AA44-01E7-0485-B756-08E4D0F23FF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964101" y="1509123"/>
                  <a:ext cx="193009" cy="249860"/>
                </a:xfrm>
                <a:prstGeom prst="straightConnector1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15" name="عنصر نائب للمحتوى 4">
                <a:extLst>
                  <a:ext uri="{FF2B5EF4-FFF2-40B4-BE49-F238E27FC236}">
                    <a16:creationId xmlns:a16="http://schemas.microsoft.com/office/drawing/2014/main" id="{E54FB20B-95CB-D9C7-5B3B-C032FF547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49" t="46641" r="48290" b="47996"/>
              <a:stretch/>
            </p:blipFill>
            <p:spPr>
              <a:xfrm>
                <a:off x="6408452" y="1414698"/>
                <a:ext cx="499820" cy="361438"/>
              </a:xfrm>
              <a:prstGeom prst="rect">
                <a:avLst/>
              </a:prstGeom>
            </p:spPr>
          </p:pic>
          <p:pic>
            <p:nvPicPr>
              <p:cNvPr id="23" name="عنصر نائب للمحتوى 4">
                <a:extLst>
                  <a:ext uri="{FF2B5EF4-FFF2-40B4-BE49-F238E27FC236}">
                    <a16:creationId xmlns:a16="http://schemas.microsoft.com/office/drawing/2014/main" id="{B658CF5D-D67C-39AB-48DD-D9934ED47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27" t="62724" r="42618" b="32294"/>
              <a:stretch/>
            </p:blipFill>
            <p:spPr>
              <a:xfrm>
                <a:off x="1674688" y="1487281"/>
                <a:ext cx="503433" cy="361438"/>
              </a:xfrm>
              <a:prstGeom prst="rect">
                <a:avLst/>
              </a:prstGeom>
            </p:spPr>
          </p:pic>
          <p:cxnSp>
            <p:nvCxnSpPr>
              <p:cNvPr id="26" name="AutoShape 11">
                <a:extLst>
                  <a:ext uri="{FF2B5EF4-FFF2-40B4-BE49-F238E27FC236}">
                    <a16:creationId xmlns:a16="http://schemas.microsoft.com/office/drawing/2014/main" id="{04A11477-FC94-8CCC-3E0F-D0AFB77C80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19990" y="1369523"/>
                <a:ext cx="501720" cy="1398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1">
                <a:extLst>
                  <a:ext uri="{FF2B5EF4-FFF2-40B4-BE49-F238E27FC236}">
                    <a16:creationId xmlns:a16="http://schemas.microsoft.com/office/drawing/2014/main" id="{C86E0549-F8AE-CC9D-DFA0-B801114D96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928820" y="1384162"/>
                <a:ext cx="501720" cy="1398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" name="AutoShape 11">
                <a:extLst>
                  <a:ext uri="{FF2B5EF4-FFF2-40B4-BE49-F238E27FC236}">
                    <a16:creationId xmlns:a16="http://schemas.microsoft.com/office/drawing/2014/main" id="{7D6C7789-6948-33C2-DEE2-65E41A359D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247988" y="1358864"/>
                <a:ext cx="501720" cy="1398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2" name="AutoShape 11">
              <a:extLst>
                <a:ext uri="{FF2B5EF4-FFF2-40B4-BE49-F238E27FC236}">
                  <a16:creationId xmlns:a16="http://schemas.microsoft.com/office/drawing/2014/main" id="{D270A147-157E-1CE2-A9CD-47368280D9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61475" y="1973604"/>
              <a:ext cx="501720" cy="139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B0B648-C622-289E-DBA8-BEFB244536B5}"/>
              </a:ext>
            </a:extLst>
          </p:cNvPr>
          <p:cNvGrpSpPr/>
          <p:nvPr/>
        </p:nvGrpSpPr>
        <p:grpSpPr>
          <a:xfrm>
            <a:off x="1898892" y="3601397"/>
            <a:ext cx="10018760" cy="1200329"/>
            <a:chOff x="897177" y="1340252"/>
            <a:chExt cx="10018760" cy="120032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BE00BE-D016-6C53-C0C9-BFF73C34BABC}"/>
                </a:ext>
              </a:extLst>
            </p:cNvPr>
            <p:cNvGrpSpPr/>
            <p:nvPr/>
          </p:nvGrpSpPr>
          <p:grpSpPr>
            <a:xfrm>
              <a:off x="897177" y="1340252"/>
              <a:ext cx="10018760" cy="1200329"/>
              <a:chOff x="1335087" y="1339189"/>
              <a:chExt cx="8994913" cy="12003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ABA7F2-5C05-73D2-B020-F7465A510A0D}"/>
                  </a:ext>
                </a:extLst>
              </p:cNvPr>
              <p:cNvSpPr txBox="1"/>
              <p:nvPr/>
            </p:nvSpPr>
            <p:spPr>
              <a:xfrm>
                <a:off x="1335087" y="1339189"/>
                <a:ext cx="8994913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حيث </a:t>
                </a:r>
                <a:r>
                  <a:rPr lang="ar-KW" sz="3600" b="1" dirty="0">
                    <a:solidFill>
                      <a:srgbClr val="00B050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dirty="0">
                    <a:solidFill>
                      <a:srgbClr val="00B05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ب =</a:t>
                </a:r>
                <a:r>
                  <a:rPr lang="ar-KW" sz="3600" b="1" dirty="0">
                    <a:solidFill>
                      <a:srgbClr val="00B050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dirty="0">
                    <a:solidFill>
                      <a:srgbClr val="00B05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 جـ = 8سم 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، </a:t>
                </a:r>
                <a:r>
                  <a:rPr lang="ar-KW" sz="3600" b="1" dirty="0"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 د      ب جـ  ، </a:t>
                </a:r>
              </a:p>
              <a:p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رسم  </a:t>
                </a:r>
                <a:r>
                  <a:rPr lang="ar-KW" sz="3600" dirty="0">
                    <a:solidFill>
                      <a:schemeClr val="accent6">
                        <a:lumMod val="50000"/>
                      </a:schemeClr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د س       جـ </a:t>
                </a:r>
                <a:r>
                  <a:rPr lang="ar-KW" sz="3600" b="1" dirty="0">
                    <a:solidFill>
                      <a:schemeClr val="accent6">
                        <a:lumMod val="50000"/>
                      </a:schemeClr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dirty="0">
                    <a:solidFill>
                      <a:schemeClr val="accent6">
                        <a:lumMod val="50000"/>
                      </a:schemeClr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 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، س     </a:t>
                </a:r>
                <a:r>
                  <a:rPr lang="ar-KW" sz="3600" b="1" dirty="0"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36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 ب </a:t>
                </a:r>
              </a:p>
            </p:txBody>
          </p:sp>
          <p:cxnSp>
            <p:nvCxnSpPr>
              <p:cNvPr id="44" name="AutoShape 11">
                <a:extLst>
                  <a:ext uri="{FF2B5EF4-FFF2-40B4-BE49-F238E27FC236}">
                    <a16:creationId xmlns:a16="http://schemas.microsoft.com/office/drawing/2014/main" id="{D0E92F87-5452-EBDC-30CB-C90C3420CB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170507" y="1951320"/>
                <a:ext cx="501720" cy="1398"/>
              </a:xfrm>
              <a:prstGeom prst="straightConnector1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5" name="AutoShape 11">
                <a:extLst>
                  <a:ext uri="{FF2B5EF4-FFF2-40B4-BE49-F238E27FC236}">
                    <a16:creationId xmlns:a16="http://schemas.microsoft.com/office/drawing/2014/main" id="{E4DF63B5-9D5C-B5BB-D6C9-EAA9AFFA7F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176597" y="1965959"/>
                <a:ext cx="501720" cy="1398"/>
              </a:xfrm>
              <a:prstGeom prst="straightConnector1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6" name="AutoShape 11">
                <a:extLst>
                  <a:ext uri="{FF2B5EF4-FFF2-40B4-BE49-F238E27FC236}">
                    <a16:creationId xmlns:a16="http://schemas.microsoft.com/office/drawing/2014/main" id="{0C280133-530D-DEBD-38B0-0315885B55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593984" y="2100518"/>
                <a:ext cx="193009" cy="249860"/>
              </a:xfrm>
              <a:prstGeom prst="straightConnector1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47" name="AutoShape 11">
                <a:extLst>
                  <a:ext uri="{FF2B5EF4-FFF2-40B4-BE49-F238E27FC236}">
                    <a16:creationId xmlns:a16="http://schemas.microsoft.com/office/drawing/2014/main" id="{74D2B996-99C8-6E37-010A-6FBC89E044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724320" y="2109710"/>
                <a:ext cx="193009" cy="249860"/>
              </a:xfrm>
              <a:prstGeom prst="straightConnector1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</p:cxnSp>
        </p:grpSp>
        <p:pic>
          <p:nvPicPr>
            <p:cNvPr id="38" name="عنصر نائب للمحتوى 4">
              <a:extLst>
                <a:ext uri="{FF2B5EF4-FFF2-40B4-BE49-F238E27FC236}">
                  <a16:creationId xmlns:a16="http://schemas.microsoft.com/office/drawing/2014/main" id="{F8773A21-DB82-6499-4618-2A9B8EB19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9" t="46641" r="48290" b="47996"/>
            <a:stretch/>
          </p:blipFill>
          <p:spPr>
            <a:xfrm>
              <a:off x="6408452" y="1414698"/>
              <a:ext cx="499820" cy="361438"/>
            </a:xfrm>
            <a:prstGeom prst="rect">
              <a:avLst/>
            </a:prstGeom>
          </p:spPr>
        </p:pic>
        <p:pic>
          <p:nvPicPr>
            <p:cNvPr id="39" name="عنصر نائب للمحتوى 4">
              <a:extLst>
                <a:ext uri="{FF2B5EF4-FFF2-40B4-BE49-F238E27FC236}">
                  <a16:creationId xmlns:a16="http://schemas.microsoft.com/office/drawing/2014/main" id="{5E80258B-2E72-7A71-20F1-A8285C178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27" t="62724" r="42618" b="32294"/>
            <a:stretch/>
          </p:blipFill>
          <p:spPr>
            <a:xfrm>
              <a:off x="7014271" y="2016926"/>
              <a:ext cx="503433" cy="361438"/>
            </a:xfrm>
            <a:prstGeom prst="rect">
              <a:avLst/>
            </a:prstGeom>
          </p:spPr>
        </p:pic>
        <p:cxnSp>
          <p:nvCxnSpPr>
            <p:cNvPr id="40" name="AutoShape 11">
              <a:extLst>
                <a:ext uri="{FF2B5EF4-FFF2-40B4-BE49-F238E27FC236}">
                  <a16:creationId xmlns:a16="http://schemas.microsoft.com/office/drawing/2014/main" id="{60C887C1-06E5-862C-9F7B-D920D7F85C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19990" y="1369523"/>
              <a:ext cx="501720" cy="139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11">
              <a:extLst>
                <a:ext uri="{FF2B5EF4-FFF2-40B4-BE49-F238E27FC236}">
                  <a16:creationId xmlns:a16="http://schemas.microsoft.com/office/drawing/2014/main" id="{57FCED94-86CB-C4F5-4AD9-861EB04A72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28820" y="1384162"/>
              <a:ext cx="501720" cy="139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11">
              <a:extLst>
                <a:ext uri="{FF2B5EF4-FFF2-40B4-BE49-F238E27FC236}">
                  <a16:creationId xmlns:a16="http://schemas.microsoft.com/office/drawing/2014/main" id="{ADBCC880-9678-DD66-9234-36BB0C84F0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0039" y="1959451"/>
              <a:ext cx="501720" cy="139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0AF280C-8E9C-0D97-8F08-4398C0A8BAA2}"/>
              </a:ext>
            </a:extLst>
          </p:cNvPr>
          <p:cNvSpPr txBox="1"/>
          <p:nvPr/>
        </p:nvSpPr>
        <p:spPr>
          <a:xfrm>
            <a:off x="6748908" y="5355638"/>
            <a:ext cx="28649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طول   س د</a:t>
            </a:r>
            <a:endParaRPr lang="ar-EG" sz="3600" dirty="0">
              <a:solidFill>
                <a:srgbClr val="FF000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  <a:p>
            <a:endParaRPr lang="ar-EG" sz="3600" dirty="0"/>
          </a:p>
        </p:txBody>
      </p:sp>
      <p:cxnSp>
        <p:nvCxnSpPr>
          <p:cNvPr id="49" name="AutoShape 11">
            <a:extLst>
              <a:ext uri="{FF2B5EF4-FFF2-40B4-BE49-F238E27FC236}">
                <a16:creationId xmlns:a16="http://schemas.microsoft.com/office/drawing/2014/main" id="{F2AFE2F1-EEF7-2392-35DA-5A64C23BC5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23425" y="5456188"/>
            <a:ext cx="501720" cy="139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452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03675-4F2F-2788-5EF0-4B5B8D843A17}"/>
              </a:ext>
            </a:extLst>
          </p:cNvPr>
          <p:cNvSpPr txBox="1"/>
          <p:nvPr/>
        </p:nvSpPr>
        <p:spPr>
          <a:xfrm>
            <a:off x="191956" y="0"/>
            <a:ext cx="2325958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تمرن6 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5BB2E4-C2D6-7BCE-E194-1F4BBD3EB7F4}"/>
              </a:ext>
            </a:extLst>
          </p:cNvPr>
          <p:cNvGrpSpPr/>
          <p:nvPr/>
        </p:nvGrpSpPr>
        <p:grpSpPr>
          <a:xfrm>
            <a:off x="0" y="1167630"/>
            <a:ext cx="4975764" cy="4477413"/>
            <a:chOff x="325702" y="1478152"/>
            <a:chExt cx="4975764" cy="4477413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7DE4BBB-FC5A-D11D-F887-81C6A8E01EE0}"/>
                </a:ext>
              </a:extLst>
            </p:cNvPr>
            <p:cNvSpPr/>
            <p:nvPr/>
          </p:nvSpPr>
          <p:spPr>
            <a:xfrm>
              <a:off x="1143001" y="2246243"/>
              <a:ext cx="3508512" cy="3021495"/>
            </a:xfrm>
            <a:prstGeom prst="triangle">
              <a:avLst>
                <a:gd name="adj" fmla="val 5028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373E1-CBEF-41F6-D033-6ED1632EB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tretch>
              <a:fillRect/>
            </a:stretch>
          </p:blipFill>
          <p:spPr>
            <a:xfrm>
              <a:off x="325702" y="1478152"/>
              <a:ext cx="4975764" cy="4477413"/>
            </a:xfrm>
            <a:prstGeom prst="rect">
              <a:avLst/>
            </a:prstGeom>
          </p:spPr>
        </p:pic>
      </p:grpSp>
      <p:sp>
        <p:nvSpPr>
          <p:cNvPr id="8" name="مستطيل 84">
            <a:extLst>
              <a:ext uri="{FF2B5EF4-FFF2-40B4-BE49-F238E27FC236}">
                <a16:creationId xmlns:a16="http://schemas.microsoft.com/office/drawing/2014/main" id="{382B9EB9-2727-12E7-D402-94586466AE71}"/>
              </a:ext>
            </a:extLst>
          </p:cNvPr>
          <p:cNvSpPr/>
          <p:nvPr/>
        </p:nvSpPr>
        <p:spPr>
          <a:xfrm>
            <a:off x="10146902" y="19675"/>
            <a:ext cx="1733363" cy="596595"/>
          </a:xfrm>
          <a:prstGeom prst="rect">
            <a:avLst/>
          </a:prstGeom>
          <a:solidFill>
            <a:srgbClr val="E1FF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البرهان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3D4AFDB-3704-7B32-A589-92D150543D68}"/>
              </a:ext>
            </a:extLst>
          </p:cNvPr>
          <p:cNvSpPr txBox="1"/>
          <p:nvPr/>
        </p:nvSpPr>
        <p:spPr>
          <a:xfrm rot="17824839">
            <a:off x="2709331" y="4181783"/>
            <a:ext cx="11278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4 سم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E1668-98FF-75D1-A52E-4BA89B90945A}"/>
              </a:ext>
            </a:extLst>
          </p:cNvPr>
          <p:cNvSpPr txBox="1"/>
          <p:nvPr/>
        </p:nvSpPr>
        <p:spPr>
          <a:xfrm rot="17838492">
            <a:off x="790145" y="3235344"/>
            <a:ext cx="11278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8 سم</a:t>
            </a:r>
          </a:p>
        </p:txBody>
      </p:sp>
      <p:sp>
        <p:nvSpPr>
          <p:cNvPr id="12" name="نجمة: 5 نقاط 43">
            <a:extLst>
              <a:ext uri="{FF2B5EF4-FFF2-40B4-BE49-F238E27FC236}">
                <a16:creationId xmlns:a16="http://schemas.microsoft.com/office/drawing/2014/main" id="{ADA47B2E-B5FE-268B-9D52-693665B9B3A3}"/>
              </a:ext>
            </a:extLst>
          </p:cNvPr>
          <p:cNvSpPr/>
          <p:nvPr/>
        </p:nvSpPr>
        <p:spPr>
          <a:xfrm>
            <a:off x="2836598" y="2435728"/>
            <a:ext cx="508211" cy="435669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700"/>
          </a:p>
        </p:txBody>
      </p:sp>
      <p:sp>
        <p:nvSpPr>
          <p:cNvPr id="13" name="نجمة: 5 نقاط 44">
            <a:extLst>
              <a:ext uri="{FF2B5EF4-FFF2-40B4-BE49-F238E27FC236}">
                <a16:creationId xmlns:a16="http://schemas.microsoft.com/office/drawing/2014/main" id="{2233799B-7160-673C-8A9D-C9D667B469E4}"/>
              </a:ext>
            </a:extLst>
          </p:cNvPr>
          <p:cNvSpPr/>
          <p:nvPr/>
        </p:nvSpPr>
        <p:spPr>
          <a:xfrm>
            <a:off x="3669687" y="3974913"/>
            <a:ext cx="551537" cy="45325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700"/>
          </a:p>
        </p:txBody>
      </p:sp>
      <p:cxnSp>
        <p:nvCxnSpPr>
          <p:cNvPr id="14" name="رابط مستقيم 46">
            <a:extLst>
              <a:ext uri="{FF2B5EF4-FFF2-40B4-BE49-F238E27FC236}">
                <a16:creationId xmlns:a16="http://schemas.microsoft.com/office/drawing/2014/main" id="{81BCF9A7-C162-EDD2-9818-C8C58DB9C6AA}"/>
              </a:ext>
            </a:extLst>
          </p:cNvPr>
          <p:cNvCxnSpPr>
            <a:cxnSpLocks/>
          </p:cNvCxnSpPr>
          <p:nvPr/>
        </p:nvCxnSpPr>
        <p:spPr>
          <a:xfrm>
            <a:off x="1470668" y="4833958"/>
            <a:ext cx="169717" cy="294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48">
            <a:extLst>
              <a:ext uri="{FF2B5EF4-FFF2-40B4-BE49-F238E27FC236}">
                <a16:creationId xmlns:a16="http://schemas.microsoft.com/office/drawing/2014/main" id="{B66ACF8B-A9A9-20F2-9E75-86D4A86B8B06}"/>
              </a:ext>
            </a:extLst>
          </p:cNvPr>
          <p:cNvCxnSpPr>
            <a:cxnSpLocks/>
          </p:cNvCxnSpPr>
          <p:nvPr/>
        </p:nvCxnSpPr>
        <p:spPr>
          <a:xfrm>
            <a:off x="3446887" y="4827078"/>
            <a:ext cx="169717" cy="3439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مجموعة 3">
            <a:extLst>
              <a:ext uri="{FF2B5EF4-FFF2-40B4-BE49-F238E27FC236}">
                <a16:creationId xmlns:a16="http://schemas.microsoft.com/office/drawing/2014/main" id="{3543544E-D77D-01AF-DB7F-941E1718AF7E}"/>
              </a:ext>
            </a:extLst>
          </p:cNvPr>
          <p:cNvGrpSpPr/>
          <p:nvPr/>
        </p:nvGrpSpPr>
        <p:grpSpPr>
          <a:xfrm>
            <a:off x="1766849" y="653623"/>
            <a:ext cx="9776808" cy="707886"/>
            <a:chOff x="2174670" y="4135943"/>
            <a:chExt cx="8129275" cy="707886"/>
          </a:xfrm>
        </p:grpSpPr>
        <p:sp>
          <p:nvSpPr>
            <p:cNvPr id="26" name="مربع نص 18">
              <a:extLst>
                <a:ext uri="{FF2B5EF4-FFF2-40B4-BE49-F238E27FC236}">
                  <a16:creationId xmlns:a16="http://schemas.microsoft.com/office/drawing/2014/main" id="{712897B5-77C3-C7FE-4F1A-246424FF6A03}"/>
                </a:ext>
              </a:extLst>
            </p:cNvPr>
            <p:cNvSpPr txBox="1"/>
            <p:nvPr/>
          </p:nvSpPr>
          <p:spPr>
            <a:xfrm>
              <a:off x="2174670" y="4135943"/>
              <a:ext cx="774261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ب  = ب جـ        , </a:t>
              </a:r>
              <a:r>
                <a:rPr lang="ar-KW" sz="40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 د      ب جـ     </a:t>
              </a:r>
            </a:p>
          </p:txBody>
        </p:sp>
        <p:pic>
          <p:nvPicPr>
            <p:cNvPr id="27" name="صورة 20">
              <a:extLst>
                <a:ext uri="{FF2B5EF4-FFF2-40B4-BE49-F238E27FC236}">
                  <a16:creationId xmlns:a16="http://schemas.microsoft.com/office/drawing/2014/main" id="{1AF9438D-D699-5D1C-8E49-C1803ED2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5000" contrast="38000"/>
            </a:blip>
            <a:srcRect l="86429" t="11306" r="6747" b="13094"/>
            <a:stretch/>
          </p:blipFill>
          <p:spPr>
            <a:xfrm>
              <a:off x="9951371" y="4135943"/>
              <a:ext cx="352574" cy="480519"/>
            </a:xfrm>
            <a:prstGeom prst="rect">
              <a:avLst/>
            </a:prstGeom>
            <a:effectLst/>
          </p:spPr>
        </p:pic>
      </p:grpSp>
      <p:grpSp>
        <p:nvGrpSpPr>
          <p:cNvPr id="28" name="مجموعة 7">
            <a:extLst>
              <a:ext uri="{FF2B5EF4-FFF2-40B4-BE49-F238E27FC236}">
                <a16:creationId xmlns:a16="http://schemas.microsoft.com/office/drawing/2014/main" id="{052866AC-D8F6-1268-4F00-8A9DAAACE5E0}"/>
              </a:ext>
            </a:extLst>
          </p:cNvPr>
          <p:cNvGrpSpPr/>
          <p:nvPr/>
        </p:nvGrpSpPr>
        <p:grpSpPr>
          <a:xfrm>
            <a:off x="6889276" y="2465055"/>
            <a:ext cx="4951062" cy="769441"/>
            <a:chOff x="4393324" y="4626153"/>
            <a:chExt cx="6300325" cy="769441"/>
          </a:xfrm>
        </p:grpSpPr>
        <p:pic>
          <p:nvPicPr>
            <p:cNvPr id="29" name="صورة 21">
              <a:extLst>
                <a:ext uri="{FF2B5EF4-FFF2-40B4-BE49-F238E27FC236}">
                  <a16:creationId xmlns:a16="http://schemas.microsoft.com/office/drawing/2014/main" id="{76BB0E8F-2058-31DC-065F-516152B93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29000" contrast="49000"/>
            </a:blip>
            <a:srcRect l="85820" t="8298" r="4472" b="17772"/>
            <a:stretch/>
          </p:blipFill>
          <p:spPr>
            <a:xfrm>
              <a:off x="9893886" y="4659163"/>
              <a:ext cx="799763" cy="569647"/>
            </a:xfrm>
            <a:prstGeom prst="rect">
              <a:avLst/>
            </a:prstGeom>
            <a:effectLst/>
          </p:spPr>
        </p:pic>
        <p:sp>
          <p:nvSpPr>
            <p:cNvPr id="30" name="مربع نص 22">
              <a:extLst>
                <a:ext uri="{FF2B5EF4-FFF2-40B4-BE49-F238E27FC236}">
                  <a16:creationId xmlns:a16="http://schemas.microsoft.com/office/drawing/2014/main" id="{4CCA9AD0-7687-A8CB-B2D1-42E7D8B5BF54}"/>
                </a:ext>
              </a:extLst>
            </p:cNvPr>
            <p:cNvSpPr txBox="1"/>
            <p:nvPr/>
          </p:nvSpPr>
          <p:spPr>
            <a:xfrm>
              <a:off x="4393324" y="4626153"/>
              <a:ext cx="550056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400" dirty="0">
                  <a:solidFill>
                    <a:srgbClr val="00B05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د منتصف ب جـ</a:t>
              </a:r>
            </a:p>
          </p:txBody>
        </p:sp>
        <p:cxnSp>
          <p:nvCxnSpPr>
            <p:cNvPr id="31" name="رابط مستقيم 23">
              <a:extLst>
                <a:ext uri="{FF2B5EF4-FFF2-40B4-BE49-F238E27FC236}">
                  <a16:creationId xmlns:a16="http://schemas.microsoft.com/office/drawing/2014/main" id="{CF94667E-298F-747D-8D31-6D5467F0E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3992" y="4760775"/>
              <a:ext cx="75892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مجموعة 42">
            <a:extLst>
              <a:ext uri="{FF2B5EF4-FFF2-40B4-BE49-F238E27FC236}">
                <a16:creationId xmlns:a16="http://schemas.microsoft.com/office/drawing/2014/main" id="{7EAF1E67-3337-F110-78E8-76DDE6375BAE}"/>
              </a:ext>
            </a:extLst>
          </p:cNvPr>
          <p:cNvGrpSpPr/>
          <p:nvPr/>
        </p:nvGrpSpPr>
        <p:grpSpPr>
          <a:xfrm>
            <a:off x="8168021" y="3358932"/>
            <a:ext cx="3704695" cy="773822"/>
            <a:chOff x="4453969" y="4659163"/>
            <a:chExt cx="2384630" cy="745192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5B63C597-67EC-C47C-BCB0-EBD6397DE226}"/>
                </a:ext>
              </a:extLst>
            </p:cNvPr>
            <p:cNvGrpSpPr/>
            <p:nvPr/>
          </p:nvGrpSpPr>
          <p:grpSpPr>
            <a:xfrm>
              <a:off x="4453969" y="4663382"/>
              <a:ext cx="2384630" cy="740973"/>
              <a:chOff x="4453969" y="4663382"/>
              <a:chExt cx="2384630" cy="740973"/>
            </a:xfrm>
          </p:grpSpPr>
          <p:pic>
            <p:nvPicPr>
              <p:cNvPr id="36" name="صورة 24">
                <a:extLst>
                  <a:ext uri="{FF2B5EF4-FFF2-40B4-BE49-F238E27FC236}">
                    <a16:creationId xmlns:a16="http://schemas.microsoft.com/office/drawing/2014/main" id="{4562A1E1-0630-4BCB-FE69-FD61C8DEBA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5000" contrast="38000"/>
              </a:blip>
              <a:srcRect l="86429" t="11306" r="6747" b="13094"/>
              <a:stretch/>
            </p:blipFill>
            <p:spPr>
              <a:xfrm>
                <a:off x="6486025" y="4714745"/>
                <a:ext cx="352574" cy="480519"/>
              </a:xfrm>
              <a:prstGeom prst="rect">
                <a:avLst/>
              </a:prstGeom>
              <a:effectLst/>
            </p:spPr>
          </p:pic>
          <p:sp>
            <p:nvSpPr>
              <p:cNvPr id="37" name="مربع نص 45">
                <a:extLst>
                  <a:ext uri="{FF2B5EF4-FFF2-40B4-BE49-F238E27FC236}">
                    <a16:creationId xmlns:a16="http://schemas.microsoft.com/office/drawing/2014/main" id="{38B18CDF-F56C-B4BA-41A5-0C9BC9A30ABE}"/>
                  </a:ext>
                </a:extLst>
              </p:cNvPr>
              <p:cNvSpPr txBox="1"/>
              <p:nvPr/>
            </p:nvSpPr>
            <p:spPr>
              <a:xfrm>
                <a:off x="4453969" y="4663382"/>
                <a:ext cx="1854474" cy="740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KW" sz="4400" dirty="0">
                    <a:latin typeface="Hacen Egypt" panose="02000000000000000000" pitchFamily="2" charset="-78"/>
                    <a:cs typeface="Hacen Egypt" panose="02000000000000000000" pitchFamily="2" charset="-78"/>
                  </a:rPr>
                  <a:t>د س // جـ </a:t>
                </a:r>
                <a:r>
                  <a:rPr lang="ar-KW" sz="4400" b="1" dirty="0"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endParaRPr lang="ar-KW" sz="4400" dirty="0">
                  <a:latin typeface="Hacen Egypt" panose="02000000000000000000" pitchFamily="2" charset="-78"/>
                  <a:cs typeface="Hacen Egypt" panose="02000000000000000000" pitchFamily="2" charset="-78"/>
                </a:endParaRPr>
              </a:p>
            </p:txBody>
          </p:sp>
        </p:grpSp>
        <p:cxnSp>
          <p:nvCxnSpPr>
            <p:cNvPr id="34" name="رابط مستقيم 25">
              <a:extLst>
                <a:ext uri="{FF2B5EF4-FFF2-40B4-BE49-F238E27FC236}">
                  <a16:creationId xmlns:a16="http://schemas.microsoft.com/office/drawing/2014/main" id="{14587F40-0FD2-34EB-0AD7-0B371B790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4179" y="4682135"/>
              <a:ext cx="4253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رابط مستقيم 27">
              <a:extLst>
                <a:ext uri="{FF2B5EF4-FFF2-40B4-BE49-F238E27FC236}">
                  <a16:creationId xmlns:a16="http://schemas.microsoft.com/office/drawing/2014/main" id="{06E0EDB2-4E81-A270-3375-0959174B7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1565" y="4659163"/>
              <a:ext cx="3938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53">
            <a:extLst>
              <a:ext uri="{FF2B5EF4-FFF2-40B4-BE49-F238E27FC236}">
                <a16:creationId xmlns:a16="http://schemas.microsoft.com/office/drawing/2014/main" id="{9259F3A2-5904-362F-BD31-090063D0AA53}"/>
              </a:ext>
            </a:extLst>
          </p:cNvPr>
          <p:cNvGrpSpPr/>
          <p:nvPr/>
        </p:nvGrpSpPr>
        <p:grpSpPr>
          <a:xfrm>
            <a:off x="8369737" y="4680634"/>
            <a:ext cx="3274998" cy="707886"/>
            <a:chOff x="7668279" y="5167255"/>
            <a:chExt cx="2723114" cy="707886"/>
          </a:xfrm>
        </p:grpSpPr>
        <p:grpSp>
          <p:nvGrpSpPr>
            <p:cNvPr id="39" name="مجموعة 49">
              <a:extLst>
                <a:ext uri="{FF2B5EF4-FFF2-40B4-BE49-F238E27FC236}">
                  <a16:creationId xmlns:a16="http://schemas.microsoft.com/office/drawing/2014/main" id="{622B4E84-7EC8-C9A1-8569-E39EF26DD45E}"/>
                </a:ext>
              </a:extLst>
            </p:cNvPr>
            <p:cNvGrpSpPr/>
            <p:nvPr/>
          </p:nvGrpSpPr>
          <p:grpSpPr>
            <a:xfrm>
              <a:off x="7668279" y="5167255"/>
              <a:ext cx="2723114" cy="707886"/>
              <a:chOff x="7668279" y="5167255"/>
              <a:chExt cx="2723114" cy="707886"/>
            </a:xfrm>
          </p:grpSpPr>
          <p:pic>
            <p:nvPicPr>
              <p:cNvPr id="41" name="صورة 29">
                <a:extLst>
                  <a:ext uri="{FF2B5EF4-FFF2-40B4-BE49-F238E27FC236}">
                    <a16:creationId xmlns:a16="http://schemas.microsoft.com/office/drawing/2014/main" id="{6184B0EA-C47C-3E2C-3EE7-08174DE43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-29000" contrast="49000"/>
              </a:blip>
              <a:srcRect l="85820" t="8298" r="4472" b="17772"/>
              <a:stretch/>
            </p:blipFill>
            <p:spPr>
              <a:xfrm>
                <a:off x="9966011" y="5217669"/>
                <a:ext cx="425382" cy="457201"/>
              </a:xfrm>
              <a:prstGeom prst="rect">
                <a:avLst/>
              </a:prstGeom>
              <a:effectLst/>
            </p:spPr>
          </p:pic>
          <p:sp>
            <p:nvSpPr>
              <p:cNvPr id="42" name="مربع نص 30">
                <a:extLst>
                  <a:ext uri="{FF2B5EF4-FFF2-40B4-BE49-F238E27FC236}">
                    <a16:creationId xmlns:a16="http://schemas.microsoft.com/office/drawing/2014/main" id="{FFA98CDC-55EF-8147-E149-A0C7E04C5056}"/>
                  </a:ext>
                </a:extLst>
              </p:cNvPr>
              <p:cNvSpPr txBox="1"/>
              <p:nvPr/>
            </p:nvSpPr>
            <p:spPr>
              <a:xfrm>
                <a:off x="7668279" y="5167255"/>
                <a:ext cx="2283092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4000" dirty="0">
                    <a:solidFill>
                      <a:srgbClr val="0000FF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س منتصف </a:t>
                </a:r>
                <a:r>
                  <a:rPr lang="ar-KW" sz="4000" b="1" dirty="0">
                    <a:solidFill>
                      <a:srgbClr val="0000FF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r>
                  <a:rPr lang="ar-KW" sz="4000" dirty="0">
                    <a:solidFill>
                      <a:srgbClr val="0000FF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 ب</a:t>
                </a:r>
              </a:p>
            </p:txBody>
          </p:sp>
        </p:grpSp>
        <p:cxnSp>
          <p:nvCxnSpPr>
            <p:cNvPr id="40" name="رابط مستقيم 31">
              <a:extLst>
                <a:ext uri="{FF2B5EF4-FFF2-40B4-BE49-F238E27FC236}">
                  <a16:creationId xmlns:a16="http://schemas.microsoft.com/office/drawing/2014/main" id="{797E91BD-1ADE-8043-B2ED-DAF4789B7E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5554" y="5221487"/>
              <a:ext cx="5262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مربع نص 36">
            <a:extLst>
              <a:ext uri="{FF2B5EF4-FFF2-40B4-BE49-F238E27FC236}">
                <a16:creationId xmlns:a16="http://schemas.microsoft.com/office/drawing/2014/main" id="{8377C032-E659-02D1-E24F-9BF45C80755D}"/>
              </a:ext>
            </a:extLst>
          </p:cNvPr>
          <p:cNvSpPr txBox="1"/>
          <p:nvPr/>
        </p:nvSpPr>
        <p:spPr>
          <a:xfrm>
            <a:off x="4693086" y="1505320"/>
            <a:ext cx="6487038" cy="769441"/>
          </a:xfrm>
          <a:prstGeom prst="rect">
            <a:avLst/>
          </a:prstGeom>
          <a:effectLst/>
        </p:spPr>
        <p:txBody>
          <a:bodyPr wrap="square" rtlCol="1">
            <a:spAutoFit/>
          </a:bodyPr>
          <a:lstStyle/>
          <a:p>
            <a:r>
              <a:rPr lang="ar-KW" sz="4400" dirty="0">
                <a:latin typeface="Hacen Egypt" panose="02000000000000000000" pitchFamily="2" charset="-78"/>
                <a:cs typeface="Hacen Egypt" panose="02000000000000000000" pitchFamily="2" charset="-78"/>
              </a:rPr>
              <a:t>المثلث </a:t>
            </a:r>
            <a:r>
              <a:rPr lang="ar-KW" sz="44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 ب جـ </a:t>
            </a:r>
            <a:r>
              <a:rPr lang="ar-KW" sz="4400" dirty="0">
                <a:latin typeface="Hacen Egypt" panose="02000000000000000000" pitchFamily="2" charset="-78"/>
                <a:cs typeface="Hacen Egypt" panose="02000000000000000000" pitchFamily="2" charset="-78"/>
              </a:rPr>
              <a:t>متطابق الضلعين</a:t>
            </a:r>
            <a:endParaRPr lang="ar-KW" sz="4400" dirty="0">
              <a:solidFill>
                <a:srgbClr val="0070C0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sp>
        <p:nvSpPr>
          <p:cNvPr id="48" name="مربع نص 37">
            <a:extLst>
              <a:ext uri="{FF2B5EF4-FFF2-40B4-BE49-F238E27FC236}">
                <a16:creationId xmlns:a16="http://schemas.microsoft.com/office/drawing/2014/main" id="{D9A2C82F-E3CE-37A5-EB17-C09A2CF39518}"/>
              </a:ext>
            </a:extLst>
          </p:cNvPr>
          <p:cNvSpPr txBox="1"/>
          <p:nvPr/>
        </p:nvSpPr>
        <p:spPr>
          <a:xfrm>
            <a:off x="6946389" y="3438691"/>
            <a:ext cx="10819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(2)</a:t>
            </a:r>
          </a:p>
        </p:txBody>
      </p:sp>
      <p:sp>
        <p:nvSpPr>
          <p:cNvPr id="49" name="مربع نص 38">
            <a:extLst>
              <a:ext uri="{FF2B5EF4-FFF2-40B4-BE49-F238E27FC236}">
                <a16:creationId xmlns:a16="http://schemas.microsoft.com/office/drawing/2014/main" id="{77FADBBC-CAB9-E001-73C9-A8DBA5A5839D}"/>
              </a:ext>
            </a:extLst>
          </p:cNvPr>
          <p:cNvSpPr txBox="1"/>
          <p:nvPr/>
        </p:nvSpPr>
        <p:spPr>
          <a:xfrm>
            <a:off x="6885163" y="2505354"/>
            <a:ext cx="10819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(1)</a:t>
            </a:r>
          </a:p>
        </p:txBody>
      </p:sp>
      <p:sp>
        <p:nvSpPr>
          <p:cNvPr id="50" name="مربع نص 39">
            <a:extLst>
              <a:ext uri="{FF2B5EF4-FFF2-40B4-BE49-F238E27FC236}">
                <a16:creationId xmlns:a16="http://schemas.microsoft.com/office/drawing/2014/main" id="{77913891-1B19-B42D-22DE-D77F3E6089BE}"/>
              </a:ext>
            </a:extLst>
          </p:cNvPr>
          <p:cNvSpPr txBox="1"/>
          <p:nvPr/>
        </p:nvSpPr>
        <p:spPr>
          <a:xfrm>
            <a:off x="8973729" y="4032633"/>
            <a:ext cx="19838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من 1 , 2</a:t>
            </a:r>
          </a:p>
        </p:txBody>
      </p:sp>
      <p:sp>
        <p:nvSpPr>
          <p:cNvPr id="51" name="مربع نص 40">
            <a:extLst>
              <a:ext uri="{FF2B5EF4-FFF2-40B4-BE49-F238E27FC236}">
                <a16:creationId xmlns:a16="http://schemas.microsoft.com/office/drawing/2014/main" id="{B73DDA03-28E4-F76D-5D66-858AE0270089}"/>
              </a:ext>
            </a:extLst>
          </p:cNvPr>
          <p:cNvSpPr txBox="1"/>
          <p:nvPr/>
        </p:nvSpPr>
        <p:spPr>
          <a:xfrm>
            <a:off x="6446432" y="4619079"/>
            <a:ext cx="1269408" cy="769441"/>
          </a:xfrm>
          <a:prstGeom prst="rect">
            <a:avLst/>
          </a:prstGeom>
          <a:effectLst/>
        </p:spPr>
        <p:txBody>
          <a:bodyPr wrap="square" rtlCol="1">
            <a:spAutoFit/>
          </a:bodyPr>
          <a:lstStyle/>
          <a:p>
            <a:pPr algn="r"/>
            <a:r>
              <a:rPr lang="ar-KW" sz="4400" dirty="0">
                <a:solidFill>
                  <a:srgbClr val="0070C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نظرية</a:t>
            </a:r>
          </a:p>
        </p:txBody>
      </p:sp>
      <p:pic>
        <p:nvPicPr>
          <p:cNvPr id="53" name="عنصر نائب للمحتوى 4">
            <a:extLst>
              <a:ext uri="{FF2B5EF4-FFF2-40B4-BE49-F238E27FC236}">
                <a16:creationId xmlns:a16="http://schemas.microsoft.com/office/drawing/2014/main" id="{48EDE5FB-0859-7040-2B3B-93AB2B3C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9" t="46641" r="48290" b="47996"/>
          <a:stretch/>
        </p:blipFill>
        <p:spPr>
          <a:xfrm>
            <a:off x="7197966" y="824619"/>
            <a:ext cx="499820" cy="361438"/>
          </a:xfrm>
          <a:prstGeom prst="rect">
            <a:avLst/>
          </a:prstGeom>
        </p:spPr>
      </p:pic>
      <p:cxnSp>
        <p:nvCxnSpPr>
          <p:cNvPr id="54" name="AutoShape 11">
            <a:extLst>
              <a:ext uri="{FF2B5EF4-FFF2-40B4-BE49-F238E27FC236}">
                <a16:creationId xmlns:a16="http://schemas.microsoft.com/office/drawing/2014/main" id="{F5B7AB52-FAE8-C051-525E-8FFAFBAE27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67824" y="698869"/>
            <a:ext cx="501720" cy="139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5" name="AutoShape 11">
            <a:extLst>
              <a:ext uri="{FF2B5EF4-FFF2-40B4-BE49-F238E27FC236}">
                <a16:creationId xmlns:a16="http://schemas.microsoft.com/office/drawing/2014/main" id="{E51D867B-2A8D-1F9C-9FC3-B018AE2E7F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37726" y="664403"/>
            <a:ext cx="501720" cy="139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56" name="صورة 21">
            <a:extLst>
              <a:ext uri="{FF2B5EF4-FFF2-40B4-BE49-F238E27FC236}">
                <a16:creationId xmlns:a16="http://schemas.microsoft.com/office/drawing/2014/main" id="{5B6017BD-A6DD-CA47-4AD6-3A00BA780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9000" contrast="49000"/>
          </a:blip>
          <a:srcRect l="85820" t="8298" r="4472" b="17772"/>
          <a:stretch/>
        </p:blipFill>
        <p:spPr>
          <a:xfrm>
            <a:off x="11364250" y="2547725"/>
            <a:ext cx="628488" cy="569647"/>
          </a:xfrm>
          <a:prstGeom prst="rect">
            <a:avLst/>
          </a:prstGeom>
          <a:effectLst/>
        </p:spPr>
      </p:pic>
      <p:pic>
        <p:nvPicPr>
          <p:cNvPr id="57" name="صورة 21">
            <a:extLst>
              <a:ext uri="{FF2B5EF4-FFF2-40B4-BE49-F238E27FC236}">
                <a16:creationId xmlns:a16="http://schemas.microsoft.com/office/drawing/2014/main" id="{532F192C-36BA-05DD-3BC9-918CA156D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9000" contrast="49000"/>
          </a:blip>
          <a:srcRect l="85820" t="8298" r="4472" b="17772"/>
          <a:stretch/>
        </p:blipFill>
        <p:spPr>
          <a:xfrm>
            <a:off x="11180124" y="1551322"/>
            <a:ext cx="628488" cy="569647"/>
          </a:xfrm>
          <a:prstGeom prst="rect">
            <a:avLst/>
          </a:prstGeom>
          <a:effectLst/>
        </p:spPr>
      </p:pic>
      <p:sp>
        <p:nvSpPr>
          <p:cNvPr id="58" name="Callout: Right Arrow 57">
            <a:extLst>
              <a:ext uri="{FF2B5EF4-FFF2-40B4-BE49-F238E27FC236}">
                <a16:creationId xmlns:a16="http://schemas.microsoft.com/office/drawing/2014/main" id="{6235EACB-41CD-BC45-468F-7812827F9D6E}"/>
              </a:ext>
            </a:extLst>
          </p:cNvPr>
          <p:cNvSpPr/>
          <p:nvPr/>
        </p:nvSpPr>
        <p:spPr>
          <a:xfrm>
            <a:off x="5748907" y="2146424"/>
            <a:ext cx="4556582" cy="2822714"/>
          </a:xfrm>
          <a:prstGeom prst="rightArrowCallout">
            <a:avLst>
              <a:gd name="adj1" fmla="val 11719"/>
              <a:gd name="adj2" fmla="val 1640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تذكر أن</a:t>
            </a:r>
          </a:p>
          <a:p>
            <a:pPr algn="ctr"/>
            <a:r>
              <a:rPr lang="ar-KW" sz="3200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في المثلث المتطابق الضلعين العمود المرسوم من رأس المثلث على قاعدته ينصفها</a:t>
            </a:r>
            <a:endParaRPr lang="ar-EG" sz="3200" dirty="0">
              <a:solidFill>
                <a:schemeClr val="tx1"/>
              </a:solidFill>
              <a:latin typeface="Hacen Egypt" panose="02000000000000000000" pitchFamily="2" charset="-78"/>
              <a:cs typeface="Hacen Egypt" panose="02000000000000000000" pitchFamily="2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C2DB97-852D-A66E-43DE-5DE74E6356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8832947" y="2438633"/>
            <a:ext cx="2745798" cy="257081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37DD902-C18E-9262-1B03-F04FE8AE07E4}"/>
              </a:ext>
            </a:extLst>
          </p:cNvPr>
          <p:cNvGrpSpPr/>
          <p:nvPr/>
        </p:nvGrpSpPr>
        <p:grpSpPr>
          <a:xfrm>
            <a:off x="6096000" y="5371709"/>
            <a:ext cx="5181785" cy="814854"/>
            <a:chOff x="6096000" y="5371709"/>
            <a:chExt cx="5181785" cy="814854"/>
          </a:xfrm>
        </p:grpSpPr>
        <p:grpSp>
          <p:nvGrpSpPr>
            <p:cNvPr id="43" name="مجموعة 50">
              <a:extLst>
                <a:ext uri="{FF2B5EF4-FFF2-40B4-BE49-F238E27FC236}">
                  <a16:creationId xmlns:a16="http://schemas.microsoft.com/office/drawing/2014/main" id="{71099B2E-3F09-D07D-0AAF-223B9FB22E31}"/>
                </a:ext>
              </a:extLst>
            </p:cNvPr>
            <p:cNvGrpSpPr/>
            <p:nvPr/>
          </p:nvGrpSpPr>
          <p:grpSpPr>
            <a:xfrm>
              <a:off x="6096000" y="5478677"/>
              <a:ext cx="5181785" cy="707886"/>
              <a:chOff x="6500527" y="5839389"/>
              <a:chExt cx="3890866" cy="707886"/>
            </a:xfrm>
          </p:grpSpPr>
          <p:pic>
            <p:nvPicPr>
              <p:cNvPr id="44" name="صورة 33">
                <a:extLst>
                  <a:ext uri="{FF2B5EF4-FFF2-40B4-BE49-F238E27FC236}">
                    <a16:creationId xmlns:a16="http://schemas.microsoft.com/office/drawing/2014/main" id="{DD12E4F9-1E93-538C-F088-CB79B38AC7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-29000" contrast="49000"/>
              </a:blip>
              <a:srcRect l="85820" t="8298" r="4472" b="17772"/>
              <a:stretch/>
            </p:blipFill>
            <p:spPr>
              <a:xfrm>
                <a:off x="9966011" y="5909576"/>
                <a:ext cx="425382" cy="457201"/>
              </a:xfrm>
              <a:prstGeom prst="rect">
                <a:avLst/>
              </a:prstGeom>
              <a:effectLst/>
            </p:spPr>
          </p:pic>
          <p:sp>
            <p:nvSpPr>
              <p:cNvPr id="45" name="مربع نص 34">
                <a:extLst>
                  <a:ext uri="{FF2B5EF4-FFF2-40B4-BE49-F238E27FC236}">
                    <a16:creationId xmlns:a16="http://schemas.microsoft.com/office/drawing/2014/main" id="{621FDAD3-7AA2-3A0D-5A9D-ED21D6DA9BA9}"/>
                  </a:ext>
                </a:extLst>
              </p:cNvPr>
              <p:cNvSpPr txBox="1"/>
              <p:nvPr/>
            </p:nvSpPr>
            <p:spPr>
              <a:xfrm>
                <a:off x="6500527" y="5839389"/>
                <a:ext cx="3522005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4000" dirty="0">
                    <a:solidFill>
                      <a:srgbClr val="FF000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س د =        أ جـ  = 4 سم</a:t>
                </a:r>
              </a:p>
            </p:txBody>
          </p:sp>
        </p:grp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99F04D46-6E88-E635-F08B-686AE8B12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9230" y="5371709"/>
              <a:ext cx="455122" cy="35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EG" sz="32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1</a:t>
              </a: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5E2D7CC1-D2DC-1E26-2353-80DE81742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8307" y="5759564"/>
              <a:ext cx="455122" cy="35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EG" sz="3200" b="1" dirty="0">
                  <a:latin typeface="Hacen Egypt" panose="02000000000000000000" pitchFamily="2" charset="-78"/>
                  <a:cs typeface="Hacen Egypt" panose="02000000000000000000" pitchFamily="2" charset="-78"/>
                </a:rPr>
                <a:t>2</a:t>
              </a:r>
            </a:p>
          </p:txBody>
        </p:sp>
        <p:cxnSp>
          <p:nvCxnSpPr>
            <p:cNvPr id="64" name="AutoShape 68">
              <a:extLst>
                <a:ext uri="{FF2B5EF4-FFF2-40B4-BE49-F238E27FC236}">
                  <a16:creationId xmlns:a16="http://schemas.microsoft.com/office/drawing/2014/main" id="{7E5E1E0B-66B0-A60F-6A83-473E85807A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56527" y="5798000"/>
              <a:ext cx="557320" cy="69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41589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47" grpId="0"/>
      <p:bldP spid="48" grpId="0"/>
      <p:bldP spid="49" grpId="0"/>
      <p:bldP spid="50" grpId="0"/>
      <p:bldP spid="51" grpId="0"/>
      <p:bldP spid="58" grpId="0" animBg="1"/>
      <p:bldP spid="5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506341-D5DC-D5D4-C5AC-D2CE87D95A5A}"/>
              </a:ext>
            </a:extLst>
          </p:cNvPr>
          <p:cNvGrpSpPr/>
          <p:nvPr/>
        </p:nvGrpSpPr>
        <p:grpSpPr>
          <a:xfrm>
            <a:off x="739382" y="2660359"/>
            <a:ext cx="11468100" cy="2769705"/>
            <a:chOff x="739382" y="2660359"/>
            <a:chExt cx="11468100" cy="276970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FAFE8FD-812A-FB95-AD7B-0D2E064AEFA8}"/>
                </a:ext>
              </a:extLst>
            </p:cNvPr>
            <p:cNvSpPr/>
            <p:nvPr/>
          </p:nvSpPr>
          <p:spPr>
            <a:xfrm>
              <a:off x="1093304" y="2882348"/>
              <a:ext cx="2355574" cy="2177377"/>
            </a:xfrm>
            <a:prstGeom prst="triangle">
              <a:avLst>
                <a:gd name="adj" fmla="val 39451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24FA358-BBCA-4FBA-BE5F-B83EB1249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4915"/>
            <a:stretch/>
          </p:blipFill>
          <p:spPr>
            <a:xfrm>
              <a:off x="739382" y="2660359"/>
              <a:ext cx="11468100" cy="2769705"/>
            </a:xfrm>
            <a:prstGeom prst="rect">
              <a:avLst/>
            </a:prstGeom>
          </p:spPr>
        </p:pic>
      </p:grp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2ADC87E-C2CB-41A7-A4F8-51F7684536C7}"/>
              </a:ext>
            </a:extLst>
          </p:cNvPr>
          <p:cNvSpPr/>
          <p:nvPr/>
        </p:nvSpPr>
        <p:spPr>
          <a:xfrm>
            <a:off x="8825798" y="4524893"/>
            <a:ext cx="440430" cy="544771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D6E658-5C4D-46BE-A8D8-6756C1E53132}"/>
              </a:ext>
            </a:extLst>
          </p:cNvPr>
          <p:cNvSpPr txBox="1"/>
          <p:nvPr/>
        </p:nvSpPr>
        <p:spPr>
          <a:xfrm>
            <a:off x="3814524" y="385545"/>
            <a:ext cx="4358588" cy="9475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sz="2400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665FE8B-719F-47CF-A0A5-9FFA887D572C}"/>
              </a:ext>
            </a:extLst>
          </p:cNvPr>
          <p:cNvSpPr txBox="1"/>
          <p:nvPr/>
        </p:nvSpPr>
        <p:spPr>
          <a:xfrm>
            <a:off x="4553473" y="1427936"/>
            <a:ext cx="52239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5400" b="1" u="sng" dirty="0">
                <a:solidFill>
                  <a:srgbClr val="00206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اختر الإجابة الصحيحة : </a:t>
            </a:r>
          </a:p>
        </p:txBody>
      </p:sp>
      <p:pic>
        <p:nvPicPr>
          <p:cNvPr id="11" name="صورة 10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8458201" y="106236"/>
            <a:ext cx="3013238" cy="108750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8974363" y="374811"/>
            <a:ext cx="3048091" cy="50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التقييم المختصر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BDDBD-C3D4-3D5A-DB36-3ACB2C04DDAB}"/>
              </a:ext>
            </a:extLst>
          </p:cNvPr>
          <p:cNvSpPr txBox="1"/>
          <p:nvPr/>
        </p:nvSpPr>
        <p:spPr>
          <a:xfrm>
            <a:off x="2172273" y="310422"/>
            <a:ext cx="6128305" cy="769441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44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مراجعة الوحدة </a:t>
            </a:r>
            <a:r>
              <a:rPr lang="ar-EG" sz="44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44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161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6EC5D-A0AB-54A2-92F4-46DAF7CA872A}"/>
              </a:ext>
            </a:extLst>
          </p:cNvPr>
          <p:cNvSpPr txBox="1"/>
          <p:nvPr/>
        </p:nvSpPr>
        <p:spPr>
          <a:xfrm>
            <a:off x="9777408" y="1515029"/>
            <a:ext cx="2325958" cy="707886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ثــانـيــاً :</a:t>
            </a:r>
            <a:endParaRPr lang="ar-EG" sz="4000" b="1" dirty="0">
              <a:latin typeface="Hacen Tehran" panose="02000000000000000000" pitchFamily="2" charset="-78"/>
              <a:cs typeface="Hacen Tehran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2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2" grpId="0" animBg="1"/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B7DF3BAE-3FA0-40A0-9DC9-33078B2F3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7216" r="5698"/>
          <a:stretch/>
        </p:blipFill>
        <p:spPr>
          <a:xfrm>
            <a:off x="3760458" y="2652766"/>
            <a:ext cx="7928769" cy="2847405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2ADC87E-C2CB-41A7-A4F8-51F7684536C7}"/>
              </a:ext>
            </a:extLst>
          </p:cNvPr>
          <p:cNvSpPr/>
          <p:nvPr/>
        </p:nvSpPr>
        <p:spPr>
          <a:xfrm>
            <a:off x="6462444" y="3863086"/>
            <a:ext cx="535011" cy="606171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D6E658-5C4D-46BE-A8D8-6756C1E53132}"/>
              </a:ext>
            </a:extLst>
          </p:cNvPr>
          <p:cNvSpPr txBox="1"/>
          <p:nvPr/>
        </p:nvSpPr>
        <p:spPr>
          <a:xfrm>
            <a:off x="3814524" y="385545"/>
            <a:ext cx="4358588" cy="9475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sz="2400" dirty="0">
              <a:solidFill>
                <a:srgbClr val="FF0000"/>
              </a:solidFill>
            </a:endParaRPr>
          </a:p>
        </p:txBody>
      </p:sp>
      <p:pic>
        <p:nvPicPr>
          <p:cNvPr id="11" name="صورة 10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6CCAB804-DF07-C20E-452F-8D2AA58D2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2031" r="7361" b="8954"/>
          <a:stretch/>
        </p:blipFill>
        <p:spPr>
          <a:xfrm>
            <a:off x="8458201" y="106236"/>
            <a:ext cx="3013238" cy="108750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6785665E-B362-5243-1DDF-151DB0FEBE4C}"/>
              </a:ext>
            </a:extLst>
          </p:cNvPr>
          <p:cNvSpPr/>
          <p:nvPr/>
        </p:nvSpPr>
        <p:spPr>
          <a:xfrm>
            <a:off x="8974363" y="374811"/>
            <a:ext cx="3048091" cy="50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التقييم المختصر</a:t>
            </a:r>
          </a:p>
        </p:txBody>
      </p:sp>
      <p:sp>
        <p:nvSpPr>
          <p:cNvPr id="2" name="مربع نص 14">
            <a:extLst>
              <a:ext uri="{FF2B5EF4-FFF2-40B4-BE49-F238E27FC236}">
                <a16:creationId xmlns:a16="http://schemas.microsoft.com/office/drawing/2014/main" id="{59C029E4-5F09-5CC0-7D27-DA25798E4440}"/>
              </a:ext>
            </a:extLst>
          </p:cNvPr>
          <p:cNvSpPr txBox="1"/>
          <p:nvPr/>
        </p:nvSpPr>
        <p:spPr>
          <a:xfrm>
            <a:off x="4553473" y="1427936"/>
            <a:ext cx="52239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5400" b="1" u="sng" dirty="0">
                <a:solidFill>
                  <a:srgbClr val="00206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اختر الإجابة الصحيحة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D9032-62E3-E59C-1C73-DD9E2C5440B6}"/>
              </a:ext>
            </a:extLst>
          </p:cNvPr>
          <p:cNvSpPr txBox="1"/>
          <p:nvPr/>
        </p:nvSpPr>
        <p:spPr>
          <a:xfrm>
            <a:off x="2172273" y="310422"/>
            <a:ext cx="6128305" cy="769441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44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مراجعة الوحدة </a:t>
            </a:r>
            <a:r>
              <a:rPr lang="ar-EG" sz="44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44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2FF22-A9E7-4414-10FB-F8DF3D2FEFBF}"/>
              </a:ext>
            </a:extLst>
          </p:cNvPr>
          <p:cNvSpPr txBox="1"/>
          <p:nvPr/>
        </p:nvSpPr>
        <p:spPr>
          <a:xfrm>
            <a:off x="9777408" y="1515029"/>
            <a:ext cx="2325958" cy="707886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ثــانـيــاً :</a:t>
            </a:r>
            <a:endParaRPr lang="ar-EG" sz="4000" b="1" dirty="0">
              <a:latin typeface="Hacen Tehran" panose="02000000000000000000" pitchFamily="2" charset="-78"/>
              <a:cs typeface="Hacen Tehran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FD28E2-472D-3700-8319-CBD455CAAFD6}"/>
              </a:ext>
            </a:extLst>
          </p:cNvPr>
          <p:cNvGrpSpPr/>
          <p:nvPr/>
        </p:nvGrpSpPr>
        <p:grpSpPr>
          <a:xfrm>
            <a:off x="106559" y="1243611"/>
            <a:ext cx="3765684" cy="4041640"/>
            <a:chOff x="106559" y="1224561"/>
            <a:chExt cx="3765684" cy="404164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C358134-ABCE-99C5-F1BB-D51FD7F660D2}"/>
                </a:ext>
              </a:extLst>
            </p:cNvPr>
            <p:cNvSpPr/>
            <p:nvPr/>
          </p:nvSpPr>
          <p:spPr>
            <a:xfrm rot="1112793">
              <a:off x="1005150" y="2051839"/>
              <a:ext cx="2867093" cy="2254716"/>
            </a:xfrm>
            <a:prstGeom prst="triangle">
              <a:avLst>
                <a:gd name="adj" fmla="val 4691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6" name="صورة 8">
              <a:extLst>
                <a:ext uri="{FF2B5EF4-FFF2-40B4-BE49-F238E27FC236}">
                  <a16:creationId xmlns:a16="http://schemas.microsoft.com/office/drawing/2014/main" id="{98BCA7DC-77DB-7419-ABDA-5ABD6263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r="78219"/>
            <a:stretch/>
          </p:blipFill>
          <p:spPr>
            <a:xfrm>
              <a:off x="106559" y="1224561"/>
              <a:ext cx="3653899" cy="404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7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0C48D37-44B3-41F1-86C7-20A697429D11}"/>
              </a:ext>
            </a:extLst>
          </p:cNvPr>
          <p:cNvSpPr txBox="1"/>
          <p:nvPr/>
        </p:nvSpPr>
        <p:spPr>
          <a:xfrm>
            <a:off x="6447162" y="467040"/>
            <a:ext cx="283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99C1CB1-8240-466B-AF61-20B5EB0B8DE4}"/>
              </a:ext>
            </a:extLst>
          </p:cNvPr>
          <p:cNvSpPr txBox="1"/>
          <p:nvPr/>
        </p:nvSpPr>
        <p:spPr>
          <a:xfrm>
            <a:off x="2498428" y="1644553"/>
            <a:ext cx="70635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قيمة </a:t>
            </a:r>
            <a:r>
              <a:rPr lang="ar-KW" sz="4800" b="1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س</a:t>
            </a:r>
            <a:r>
              <a:rPr lang="ar-SA" sz="4800" b="1" dirty="0">
                <a:solidFill>
                  <a:srgbClr val="0000FF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800" b="1" dirty="0">
                <a:solidFill>
                  <a:srgbClr val="FF0000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: </a:t>
            </a:r>
          </a:p>
          <a:p>
            <a:r>
              <a:rPr lang="ar-KW" sz="4800" b="1" dirty="0">
                <a:solidFill>
                  <a:srgbClr val="FF0000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7 س = 2 ( 3 س + 1 )</a:t>
            </a:r>
          </a:p>
          <a:p>
            <a:endParaRPr lang="ar-SA" sz="4800" b="1" dirty="0">
              <a:solidFill>
                <a:srgbClr val="FF0000"/>
              </a:solidFill>
              <a:latin typeface="Hacen Liner Print-out" panose="02000000000000000000" pitchFamily="2" charset="-78"/>
              <a:cs typeface="Hacen Liner Print-o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76BC293-FB7C-4A6A-AF6A-EB1020490EB0}"/>
              </a:ext>
            </a:extLst>
          </p:cNvPr>
          <p:cNvSpPr txBox="1"/>
          <p:nvPr/>
        </p:nvSpPr>
        <p:spPr>
          <a:xfrm>
            <a:off x="5128547" y="3467229"/>
            <a:ext cx="44334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9900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7 س = 6 س + 2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5C7BEF4-CB17-47AB-AE08-48475651948A}"/>
              </a:ext>
            </a:extLst>
          </p:cNvPr>
          <p:cNvSpPr txBox="1"/>
          <p:nvPr/>
        </p:nvSpPr>
        <p:spPr>
          <a:xfrm>
            <a:off x="5009920" y="4347395"/>
            <a:ext cx="44334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9900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7 س – 6 س = 2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5C7BEF4-CB17-47AB-AE08-48475651948A}"/>
              </a:ext>
            </a:extLst>
          </p:cNvPr>
          <p:cNvSpPr txBox="1"/>
          <p:nvPr/>
        </p:nvSpPr>
        <p:spPr>
          <a:xfrm>
            <a:off x="5009919" y="5268067"/>
            <a:ext cx="44334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9900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 س = 2 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8568397" y="0"/>
            <a:ext cx="3476231" cy="1580035"/>
            <a:chOff x="8568397" y="0"/>
            <a:chExt cx="3476231" cy="1580035"/>
          </a:xfrm>
        </p:grpSpPr>
        <p:pic>
          <p:nvPicPr>
            <p:cNvPr id="30" name="صورة 29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مقدمة الدرس</a:t>
              </a:r>
            </a:p>
          </p:txBody>
        </p:sp>
      </p:grpSp>
      <p:sp>
        <p:nvSpPr>
          <p:cNvPr id="2" name="مربع نص 40">
            <a:extLst>
              <a:ext uri="{FF2B5EF4-FFF2-40B4-BE49-F238E27FC236}">
                <a16:creationId xmlns:a16="http://schemas.microsoft.com/office/drawing/2014/main" id="{5AD0B41C-931C-EB0F-C927-05AD34AD1ABE}"/>
              </a:ext>
            </a:extLst>
          </p:cNvPr>
          <p:cNvSpPr txBox="1"/>
          <p:nvPr/>
        </p:nvSpPr>
        <p:spPr>
          <a:xfrm>
            <a:off x="866819" y="258889"/>
            <a:ext cx="88232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استعد</a:t>
            </a:r>
            <a:r>
              <a:rPr lang="ar-KW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KW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صـ 107 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رقم</a:t>
            </a:r>
            <a:r>
              <a:rPr lang="ar-KW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</a:t>
            </a:r>
            <a:endParaRPr lang="ar-KW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3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0C48D37-44B3-41F1-86C7-20A697429D11}"/>
              </a:ext>
            </a:extLst>
          </p:cNvPr>
          <p:cNvSpPr txBox="1"/>
          <p:nvPr/>
        </p:nvSpPr>
        <p:spPr>
          <a:xfrm>
            <a:off x="6447162" y="467040"/>
            <a:ext cx="283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A861B21-1FFF-4A13-A8CD-FB10FEE8BCB6}"/>
              </a:ext>
            </a:extLst>
          </p:cNvPr>
          <p:cNvSpPr txBox="1"/>
          <p:nvPr/>
        </p:nvSpPr>
        <p:spPr>
          <a:xfrm>
            <a:off x="2758127" y="1977854"/>
            <a:ext cx="85084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محيط المثلث = مجموع أطوال أضلاعه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D05F225-FF91-44E1-A28A-9CDB3D68B178}"/>
              </a:ext>
            </a:extLst>
          </p:cNvPr>
          <p:cNvSpPr txBox="1"/>
          <p:nvPr/>
        </p:nvSpPr>
        <p:spPr>
          <a:xfrm>
            <a:off x="5078485" y="3474105"/>
            <a:ext cx="66880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99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محيط المثلث =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D05F225-FF91-44E1-A28A-9CDB3D68B178}"/>
              </a:ext>
            </a:extLst>
          </p:cNvPr>
          <p:cNvSpPr txBox="1"/>
          <p:nvPr/>
        </p:nvSpPr>
        <p:spPr>
          <a:xfrm>
            <a:off x="4633506" y="4633267"/>
            <a:ext cx="69422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chemeClr val="bg2">
                    <a:lumMod val="1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7 + 5.5 +6 = 18.5 سم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8598214" y="0"/>
            <a:ext cx="3476231" cy="1580035"/>
            <a:chOff x="8568397" y="0"/>
            <a:chExt cx="3476231" cy="1580035"/>
          </a:xfrm>
        </p:grpSpPr>
        <p:pic>
          <p:nvPicPr>
            <p:cNvPr id="16" name="صورة 15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مقدمة الدرس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A861B21-1FFF-4A13-A8CD-FB10FEE8BCB6}"/>
              </a:ext>
            </a:extLst>
          </p:cNvPr>
          <p:cNvSpPr txBox="1"/>
          <p:nvPr/>
        </p:nvSpPr>
        <p:spPr>
          <a:xfrm>
            <a:off x="1317371" y="374517"/>
            <a:ext cx="88232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اوجد محيط المثلث</a:t>
            </a:r>
            <a:endParaRPr lang="ar-KW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Digital Arabia XL" panose="02000000000000000000" pitchFamily="2" charset="-78"/>
              <a:cs typeface="Hacen Digital Arabia XL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E90D94-B40E-1157-0FF1-CD7C6E9E7AA6}"/>
              </a:ext>
            </a:extLst>
          </p:cNvPr>
          <p:cNvGrpSpPr/>
          <p:nvPr/>
        </p:nvGrpSpPr>
        <p:grpSpPr>
          <a:xfrm>
            <a:off x="626045" y="2762030"/>
            <a:ext cx="4007461" cy="2640679"/>
            <a:chOff x="626045" y="2762030"/>
            <a:chExt cx="4007461" cy="2640679"/>
          </a:xfrm>
        </p:grpSpPr>
        <p:pic>
          <p:nvPicPr>
            <p:cNvPr id="28" name="Picture 2" descr="مثلثات (משולשים)">
              <a:extLst>
                <a:ext uri="{FF2B5EF4-FFF2-40B4-BE49-F238E27FC236}">
                  <a16:creationId xmlns:a16="http://schemas.microsoft.com/office/drawing/2014/main" id="{43BE4AAF-F578-42AB-979E-B6BA6E49C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8842" r="5133" b="17867"/>
            <a:stretch/>
          </p:blipFill>
          <p:spPr bwMode="auto">
            <a:xfrm>
              <a:off x="681556" y="2762030"/>
              <a:ext cx="3951950" cy="2241395"/>
            </a:xfrm>
            <a:prstGeom prst="rect">
              <a:avLst/>
            </a:prstGeom>
            <a:ln w="5715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EBA5E881-9C58-458F-9920-6261B962293C}"/>
                </a:ext>
              </a:extLst>
            </p:cNvPr>
            <p:cNvSpPr txBox="1"/>
            <p:nvPr/>
          </p:nvSpPr>
          <p:spPr>
            <a:xfrm rot="3535865">
              <a:off x="126920" y="3452159"/>
              <a:ext cx="170613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/>
                <a:t>5‚5 سم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6B275F67-833A-40D8-B5F5-CB16CA921523}"/>
                </a:ext>
              </a:extLst>
            </p:cNvPr>
            <p:cNvSpPr txBox="1"/>
            <p:nvPr/>
          </p:nvSpPr>
          <p:spPr>
            <a:xfrm rot="21395778">
              <a:off x="1898108" y="4694823"/>
              <a:ext cx="151884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/>
                <a:t>6 سم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90682A42-EDA8-495D-90F2-41459CF9F3C5}"/>
                </a:ext>
              </a:extLst>
            </p:cNvPr>
            <p:cNvSpPr txBox="1"/>
            <p:nvPr/>
          </p:nvSpPr>
          <p:spPr>
            <a:xfrm rot="1240957">
              <a:off x="2200225" y="3179191"/>
              <a:ext cx="137108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/>
                <a:t> 7 سم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9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0C48D37-44B3-41F1-86C7-20A697429D11}"/>
              </a:ext>
            </a:extLst>
          </p:cNvPr>
          <p:cNvSpPr txBox="1"/>
          <p:nvPr/>
        </p:nvSpPr>
        <p:spPr>
          <a:xfrm>
            <a:off x="6447162" y="467040"/>
            <a:ext cx="283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7F1B9BB-05F7-42B2-B982-EC82A3303BEA}"/>
              </a:ext>
            </a:extLst>
          </p:cNvPr>
          <p:cNvSpPr txBox="1"/>
          <p:nvPr/>
        </p:nvSpPr>
        <p:spPr>
          <a:xfrm>
            <a:off x="8094689" y="3050078"/>
            <a:ext cx="365015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000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 </a:t>
            </a:r>
            <a:r>
              <a:rPr lang="ar-KW" sz="60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ا</a:t>
            </a:r>
            <a:r>
              <a:rPr lang="ar-KW" sz="6000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 = م جـ</a:t>
            </a:r>
            <a:endParaRPr lang="ar-KW" sz="4800" b="1" dirty="0">
              <a:solidFill>
                <a:srgbClr val="FF000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7F1B9BB-05F7-42B2-B982-EC82A3303BEA}"/>
              </a:ext>
            </a:extLst>
          </p:cNvPr>
          <p:cNvSpPr txBox="1"/>
          <p:nvPr/>
        </p:nvSpPr>
        <p:spPr>
          <a:xfrm>
            <a:off x="3642611" y="4245634"/>
            <a:ext cx="8291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0000FF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لان القطران ينصف كلا منهما الاخر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8568397" y="0"/>
            <a:ext cx="3476231" cy="1580035"/>
            <a:chOff x="8568397" y="0"/>
            <a:chExt cx="3476231" cy="1580035"/>
          </a:xfrm>
        </p:grpSpPr>
        <p:pic>
          <p:nvPicPr>
            <p:cNvPr id="25" name="صورة 24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مقدمة الدرس</a:t>
              </a:r>
            </a:p>
          </p:txBody>
        </p:sp>
      </p:grpSp>
      <p:sp>
        <p:nvSpPr>
          <p:cNvPr id="3" name="مربع نص 40">
            <a:extLst>
              <a:ext uri="{FF2B5EF4-FFF2-40B4-BE49-F238E27FC236}">
                <a16:creationId xmlns:a16="http://schemas.microsoft.com/office/drawing/2014/main" id="{63966FEF-A8C9-30B2-9A5F-421DE5374CA0}"/>
              </a:ext>
            </a:extLst>
          </p:cNvPr>
          <p:cNvSpPr txBox="1"/>
          <p:nvPr/>
        </p:nvSpPr>
        <p:spPr>
          <a:xfrm>
            <a:off x="79834" y="771317"/>
            <a:ext cx="88232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في الشكل المقابل </a:t>
            </a:r>
            <a:r>
              <a:rPr lang="ar-KW" sz="4800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ا</a:t>
            </a:r>
            <a:r>
              <a:rPr lang="ar-KW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 جـ د  ،م نقطة تقاطع القطرين </a:t>
            </a:r>
            <a:r>
              <a:rPr lang="ar-KW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</a:rPr>
              <a:t>فما العلاقة بين </a:t>
            </a:r>
            <a:r>
              <a:rPr lang="ar-KW" sz="4800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ا</a:t>
            </a:r>
            <a:r>
              <a:rPr lang="ar-KW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</a:rPr>
              <a:t>م</a:t>
            </a:r>
            <a:r>
              <a:rPr lang="ar-KW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Egypt" panose="02000000000000000000" pitchFamily="2" charset="-78"/>
              </a:rPr>
              <a:t>، م جـ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FE41C6AF-17E4-445D-93E1-B019519FD47C}"/>
              </a:ext>
            </a:extLst>
          </p:cNvPr>
          <p:cNvCxnSpPr/>
          <p:nvPr/>
        </p:nvCxnSpPr>
        <p:spPr>
          <a:xfrm rot="5400000" flipV="1">
            <a:off x="2536838" y="10171121"/>
            <a:ext cx="0" cy="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مجموعة 10"/>
          <p:cNvGrpSpPr/>
          <p:nvPr/>
        </p:nvGrpSpPr>
        <p:grpSpPr>
          <a:xfrm>
            <a:off x="79834" y="2939077"/>
            <a:ext cx="4416412" cy="2783789"/>
            <a:chOff x="2899273" y="1806891"/>
            <a:chExt cx="4416412" cy="2783789"/>
          </a:xfrm>
        </p:grpSpPr>
        <p:sp>
          <p:nvSpPr>
            <p:cNvPr id="10" name="متوازي أضلاع 9"/>
            <p:cNvSpPr/>
            <p:nvPr/>
          </p:nvSpPr>
          <p:spPr>
            <a:xfrm>
              <a:off x="3355674" y="2416629"/>
              <a:ext cx="3540837" cy="1619718"/>
            </a:xfrm>
            <a:prstGeom prst="parallelogram">
              <a:avLst/>
            </a:prstGeom>
            <a:solidFill>
              <a:srgbClr val="E1FFE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>
                <a:solidFill>
                  <a:schemeClr val="dk1"/>
                </a:solidFill>
              </a:endParaRPr>
            </a:p>
          </p:txBody>
        </p:sp>
        <p:grpSp>
          <p:nvGrpSpPr>
            <p:cNvPr id="14" name="مجموعة 13"/>
            <p:cNvGrpSpPr/>
            <p:nvPr/>
          </p:nvGrpSpPr>
          <p:grpSpPr>
            <a:xfrm>
              <a:off x="2899273" y="1806891"/>
              <a:ext cx="4416412" cy="2783789"/>
              <a:chOff x="4493016" y="2621595"/>
              <a:chExt cx="4416412" cy="2783789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7753621" y="4670140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د</a:t>
                </a:r>
              </a:p>
            </p:txBody>
          </p:sp>
          <p:sp>
            <p:nvSpPr>
              <p:cNvPr id="44" name="مستطيل 4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4881559" y="2625062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34" name="مستطيل 33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8145628" y="2621595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  <a:latin typeface="حلمى محمود لرموز الرياضيات" panose="020B0604020202020204" pitchFamily="34" charset="0"/>
                    <a:cs typeface="حلمى محمود لرموز الرياضيات" panose="020B0604020202020204" pitchFamily="34" charset="0"/>
                  </a:rPr>
                  <a:t>أ</a:t>
                </a:r>
                <a:endParaRPr lang="ar-KW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مستطيل 34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4493016" y="4642752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جـ</a:t>
                </a:r>
              </a:p>
            </p:txBody>
          </p:sp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0A53CC38-27ED-383C-FFBA-AB0F361FD625}"/>
                  </a:ext>
                </a:extLst>
              </p:cNvPr>
              <p:cNvSpPr/>
              <p:nvPr/>
            </p:nvSpPr>
            <p:spPr>
              <a:xfrm>
                <a:off x="6488241" y="3911980"/>
                <a:ext cx="763800" cy="735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>
                    <a:solidFill>
                      <a:schemeClr val="tx1"/>
                    </a:solidFill>
                  </a:rPr>
                  <a:t>م</a:t>
                </a:r>
              </a:p>
            </p:txBody>
          </p:sp>
        </p:grpSp>
      </p:grpSp>
      <p:cxnSp>
        <p:nvCxnSpPr>
          <p:cNvPr id="4" name="رابط مستقيم 3"/>
          <p:cNvCxnSpPr/>
          <p:nvPr/>
        </p:nvCxnSpPr>
        <p:spPr>
          <a:xfrm flipH="1">
            <a:off x="536235" y="3569419"/>
            <a:ext cx="3568004" cy="156913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2293499" y="4279269"/>
            <a:ext cx="74950" cy="1278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8" name="رابط مستقيم 7"/>
          <p:cNvCxnSpPr/>
          <p:nvPr/>
        </p:nvCxnSpPr>
        <p:spPr>
          <a:xfrm>
            <a:off x="3013023" y="3852472"/>
            <a:ext cx="119921" cy="258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1535964" y="4500454"/>
            <a:ext cx="119921" cy="258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/>
          <p:cNvGrpSpPr/>
          <p:nvPr/>
        </p:nvGrpSpPr>
        <p:grpSpPr>
          <a:xfrm>
            <a:off x="185037" y="1095990"/>
            <a:ext cx="5806621" cy="4273950"/>
            <a:chOff x="202848" y="1022586"/>
            <a:chExt cx="5806621" cy="4273950"/>
          </a:xfrm>
        </p:grpSpPr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629D14B3-0BAA-F2EE-9CB5-D501B9AAC4A3}"/>
                </a:ext>
              </a:extLst>
            </p:cNvPr>
            <p:cNvSpPr/>
            <p:nvPr/>
          </p:nvSpPr>
          <p:spPr>
            <a:xfrm>
              <a:off x="1789116" y="1022586"/>
              <a:ext cx="759472" cy="792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</a:p>
          </p:txBody>
        </p:sp>
        <p:grpSp>
          <p:nvGrpSpPr>
            <p:cNvPr id="22" name="مجموعة 21"/>
            <p:cNvGrpSpPr/>
            <p:nvPr/>
          </p:nvGrpSpPr>
          <p:grpSpPr>
            <a:xfrm>
              <a:off x="202848" y="1658137"/>
              <a:ext cx="5806621" cy="3638399"/>
              <a:chOff x="202848" y="1658137"/>
              <a:chExt cx="5806621" cy="3638399"/>
            </a:xfrm>
          </p:grpSpPr>
          <p:sp>
            <p:nvSpPr>
              <p:cNvPr id="31" name="مثلث متساوي الساقين 30">
                <a:extLst>
                  <a:ext uri="{FF2B5EF4-FFF2-40B4-BE49-F238E27FC236}">
                    <a16:creationId xmlns:a16="http://schemas.microsoft.com/office/drawing/2014/main" id="{E577B640-D588-EF3D-43CD-FF429C06E1E9}"/>
                  </a:ext>
                </a:extLst>
              </p:cNvPr>
              <p:cNvSpPr/>
              <p:nvPr/>
            </p:nvSpPr>
            <p:spPr>
              <a:xfrm>
                <a:off x="925167" y="1658137"/>
                <a:ext cx="4493455" cy="3094892"/>
              </a:xfrm>
              <a:prstGeom prst="triangle">
                <a:avLst>
                  <a:gd name="adj" fmla="val 29211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KW" dirty="0"/>
              </a:p>
            </p:txBody>
          </p:sp>
          <p:sp>
            <p:nvSpPr>
              <p:cNvPr id="34" name="مستطيل 33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>
                <a:off x="202848" y="4356703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جـ</a:t>
                </a:r>
              </a:p>
            </p:txBody>
          </p:sp>
          <p:sp>
            <p:nvSpPr>
              <p:cNvPr id="35" name="مستطيل 34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>
                <a:off x="5249997" y="4503884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ب</a:t>
                </a:r>
              </a:p>
            </p:txBody>
          </p:sp>
        </p:grpSp>
      </p:grpSp>
      <p:pic>
        <p:nvPicPr>
          <p:cNvPr id="72" name="صورة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5207">
            <a:off x="2732909" y="810837"/>
            <a:ext cx="3309691" cy="6100363"/>
          </a:xfrm>
          <a:prstGeom prst="rect">
            <a:avLst/>
          </a:prstGeom>
        </p:spPr>
      </p:pic>
      <p:pic>
        <p:nvPicPr>
          <p:cNvPr id="118" name="صورة 48">
            <a:extLst>
              <a:ext uri="{FF2B5EF4-FFF2-40B4-BE49-F238E27FC236}">
                <a16:creationId xmlns:a16="http://schemas.microsoft.com/office/drawing/2014/main" id="{C6841B97-9067-16A4-94D5-06FA6AFAE0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5" y="3378048"/>
            <a:ext cx="2904478" cy="1452239"/>
          </a:xfrm>
          <a:prstGeom prst="rect">
            <a:avLst/>
          </a:prstGeom>
        </p:spPr>
      </p:pic>
      <p:pic>
        <p:nvPicPr>
          <p:cNvPr id="96" name="صورة 50">
            <a:extLst>
              <a:ext uri="{FF2B5EF4-FFF2-40B4-BE49-F238E27FC236}">
                <a16:creationId xmlns:a16="http://schemas.microsoft.com/office/drawing/2014/main" id="{FBADE36B-CF5B-D42C-B33B-2BCF2DC9F7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08" y="1895745"/>
            <a:ext cx="2904478" cy="1452239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9675623" y="-179071"/>
            <a:ext cx="2354171" cy="1580035"/>
            <a:chOff x="8568397" y="0"/>
            <a:chExt cx="3476231" cy="1580035"/>
          </a:xfrm>
        </p:grpSpPr>
        <p:pic>
          <p:nvPicPr>
            <p:cNvPr id="3" name="صورة 2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نشاط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-1265079" y="-144066"/>
            <a:ext cx="10940702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في 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المثلث</a:t>
            </a:r>
            <a:r>
              <a:rPr lang="ar-KW" sz="3600" b="1" dirty="0">
                <a:solidFill>
                  <a:srgbClr val="7030A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7030A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جـ 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: د </a:t>
            </a:r>
            <a:r>
              <a:rPr lang="ar-KW" sz="3600" b="1" dirty="0" err="1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3600" b="1" dirty="0" err="1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ب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2121511" y="3038525"/>
            <a:ext cx="7644984" cy="538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FF0000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أوجد باستخدام الأدوات الهندسية ما يلي</a:t>
            </a:r>
          </a:p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3732494" y="2849851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د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902978" y="2843609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هـ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  <a:endCxn id="18" idx="6"/>
          </p:cNvCxnSpPr>
          <p:nvPr/>
        </p:nvCxnSpPr>
        <p:spPr>
          <a:xfrm flipV="1">
            <a:off x="1558614" y="3322854"/>
            <a:ext cx="2252294" cy="18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3031504" y="2561761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>
            <a:off x="4182892" y="3728082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/>
          <p:cNvGrpSpPr/>
          <p:nvPr/>
        </p:nvGrpSpPr>
        <p:grpSpPr>
          <a:xfrm>
            <a:off x="1202176" y="3768260"/>
            <a:ext cx="280201" cy="135482"/>
            <a:chOff x="1202176" y="3768260"/>
            <a:chExt cx="280201" cy="135482"/>
          </a:xfrm>
        </p:grpSpPr>
        <p:cxnSp>
          <p:nvCxnSpPr>
            <p:cNvPr id="59" name="رابط مستقيم 58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1709894" y="2557752"/>
            <a:ext cx="280201" cy="135482"/>
            <a:chOff x="1202176" y="3768260"/>
            <a:chExt cx="280201" cy="135482"/>
          </a:xfrm>
        </p:grpSpPr>
        <p:cxnSp>
          <p:nvCxnSpPr>
            <p:cNvPr id="62" name="رابط مستقيم 61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3978668" y="3780550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د هـ = </a:t>
            </a:r>
          </a:p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2405746" y="3728401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4 سم </a:t>
            </a:r>
          </a:p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-4532976" y="-86491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، هـ  منتصف </a:t>
            </a:r>
            <a:r>
              <a:rPr lang="ar-KW" sz="3600" b="1" dirty="0">
                <a:solidFill>
                  <a:srgbClr val="00B05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جـ .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-343094" y="24319"/>
            <a:ext cx="2832520" cy="1739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0000FF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ارسم هـ د 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5244314" y="522260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2674487" y="604452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>
            <a:cxnSpLocks/>
          </p:cNvCxnSpPr>
          <p:nvPr/>
        </p:nvCxnSpPr>
        <p:spPr>
          <a:xfrm flipH="1">
            <a:off x="633837" y="667231"/>
            <a:ext cx="771590" cy="949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4082254" y="4462062"/>
            <a:ext cx="7644984" cy="69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ب جـ = </a:t>
            </a:r>
          </a:p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1593078" y="3343881"/>
            <a:ext cx="2299730" cy="16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2435905" y="4397422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8 سم </a:t>
            </a:r>
          </a:p>
          <a:p>
            <a:r>
              <a:rPr lang="ar-KW" sz="4400" b="1" dirty="0">
                <a:solidFill>
                  <a:srgbClr val="FF0000"/>
                </a:solidFill>
              </a:rPr>
              <a:t>  </a:t>
            </a: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  <a:p>
            <a:endParaRPr lang="ar-KW" sz="5400" b="1" dirty="0">
              <a:solidFill>
                <a:srgbClr val="009900"/>
              </a:solidFill>
            </a:endParaRPr>
          </a:p>
          <a:p>
            <a:endParaRPr lang="ar-KW" sz="4800" b="1" dirty="0">
              <a:solidFill>
                <a:srgbClr val="FF0000"/>
              </a:solidFill>
            </a:endParaRP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6463A7C-0453-4E2D-94E4-89ED7D39F3EF}"/>
              </a:ext>
            </a:extLst>
          </p:cNvPr>
          <p:cNvGrpSpPr/>
          <p:nvPr/>
        </p:nvGrpSpPr>
        <p:grpSpPr>
          <a:xfrm>
            <a:off x="8510093" y="3419929"/>
            <a:ext cx="3297423" cy="646331"/>
            <a:chOff x="6844326" y="5506530"/>
            <a:chExt cx="7912432" cy="646331"/>
          </a:xfrm>
        </p:grpSpPr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DCD10A8F-4938-40C1-B183-6C1F807EEB71}"/>
                </a:ext>
              </a:extLst>
            </p:cNvPr>
            <p:cNvSpPr txBox="1"/>
            <p:nvPr/>
          </p:nvSpPr>
          <p:spPr>
            <a:xfrm>
              <a:off x="8579571" y="5506530"/>
              <a:ext cx="617718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ماذا تلاحظ ؟ </a:t>
              </a:r>
            </a:p>
          </p:txBody>
        </p: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E4B70809-D0E0-4A8C-BB4E-844FC69AE37C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BE0AF102-E972-4C89-95A5-2FBDE7B2E0B4}"/>
              </a:ext>
            </a:extLst>
          </p:cNvPr>
          <p:cNvGrpSpPr/>
          <p:nvPr/>
        </p:nvGrpSpPr>
        <p:grpSpPr>
          <a:xfrm>
            <a:off x="4713728" y="3162383"/>
            <a:ext cx="4756867" cy="954107"/>
            <a:chOff x="4870936" y="5981559"/>
            <a:chExt cx="4756867" cy="954107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993095C-4AB6-4609-8B04-2F97907EAB34}"/>
                </a:ext>
              </a:extLst>
            </p:cNvPr>
            <p:cNvSpPr txBox="1"/>
            <p:nvPr/>
          </p:nvSpPr>
          <p:spPr>
            <a:xfrm>
              <a:off x="4870936" y="6123870"/>
              <a:ext cx="47568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rgbClr val="7030A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دهــ = </a:t>
              </a:r>
              <a:r>
                <a:rPr lang="ar-KW" sz="3200" dirty="0">
                  <a:solidFill>
                    <a:srgbClr val="7030A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ــــ </a:t>
              </a:r>
              <a:r>
                <a:rPr lang="ar-SA" sz="3200" dirty="0">
                  <a:solidFill>
                    <a:srgbClr val="7030A0"/>
                  </a:solidFill>
                  <a:latin typeface="Hacen Egypt" panose="02000000000000000000" pitchFamily="2" charset="-78"/>
                  <a:cs typeface="Hacen Egypt" panose="02000000000000000000" pitchFamily="2" charset="-78"/>
                </a:rPr>
                <a:t>ب جــ</a:t>
              </a:r>
              <a:endParaRPr lang="ar-KW" sz="3200" dirty="0">
                <a:solidFill>
                  <a:srgbClr val="7030A0"/>
                </a:solidFill>
                <a:latin typeface="Hacen Egypt" panose="02000000000000000000" pitchFamily="2" charset="-78"/>
                <a:cs typeface="Hacen Egypt" panose="02000000000000000000" pitchFamily="2" charset="-78"/>
              </a:endParaRPr>
            </a:p>
          </p:txBody>
        </p: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A6E9856F-6773-4AF0-8924-5BAEA4C0AABF}"/>
                </a:ext>
              </a:extLst>
            </p:cNvPr>
            <p:cNvGrpSpPr/>
            <p:nvPr/>
          </p:nvGrpSpPr>
          <p:grpSpPr>
            <a:xfrm>
              <a:off x="5307304" y="5981559"/>
              <a:ext cx="3400935" cy="954107"/>
              <a:chOff x="6858000" y="5842510"/>
              <a:chExt cx="3400935" cy="954107"/>
            </a:xfrm>
          </p:grpSpPr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E78AE1E3-198C-4792-A993-A889F6C04A11}"/>
                  </a:ext>
                </a:extLst>
              </p:cNvPr>
              <p:cNvCxnSpPr/>
              <p:nvPr/>
            </p:nvCxnSpPr>
            <p:spPr>
              <a:xfrm flipV="1">
                <a:off x="6858000" y="6261652"/>
                <a:ext cx="0" cy="3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A3CC29A4-9C9D-4A4D-89A9-1F2355EA6962}"/>
                  </a:ext>
                </a:extLst>
              </p:cNvPr>
              <p:cNvSpPr txBox="1"/>
              <p:nvPr/>
            </p:nvSpPr>
            <p:spPr>
              <a:xfrm>
                <a:off x="9198791" y="5842510"/>
                <a:ext cx="106014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800" dirty="0">
                    <a:solidFill>
                      <a:srgbClr val="7030A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1</a:t>
                </a:r>
              </a:p>
              <a:p>
                <a:r>
                  <a:rPr lang="ar-KW" sz="2800" dirty="0">
                    <a:solidFill>
                      <a:srgbClr val="7030A0"/>
                    </a:solidFill>
                    <a:latin typeface="Hacen Egypt" panose="02000000000000000000" pitchFamily="2" charset="-78"/>
                    <a:cs typeface="Hacen Egypt" panose="02000000000000000000" pitchFamily="2" charset="-78"/>
                  </a:rPr>
                  <a:t>2</a:t>
                </a:r>
              </a:p>
            </p:txBody>
          </p:sp>
        </p:grpSp>
      </p:grpSp>
      <p:sp>
        <p:nvSpPr>
          <p:cNvPr id="18" name="شكل بيضاوي 17"/>
          <p:cNvSpPr/>
          <p:nvPr/>
        </p:nvSpPr>
        <p:spPr>
          <a:xfrm flipH="1">
            <a:off x="3810908" y="3246177"/>
            <a:ext cx="112722" cy="1533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3" name="شكل بيضاوي 72"/>
          <p:cNvSpPr/>
          <p:nvPr/>
        </p:nvSpPr>
        <p:spPr>
          <a:xfrm flipH="1">
            <a:off x="1502253" y="3261947"/>
            <a:ext cx="112722" cy="15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 flipV="1">
            <a:off x="1599133" y="3332011"/>
            <a:ext cx="2215504" cy="17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6F5FA5-70D9-F9E2-95BB-2487D45B5392}"/>
              </a:ext>
            </a:extLst>
          </p:cNvPr>
          <p:cNvSpPr txBox="1"/>
          <p:nvPr/>
        </p:nvSpPr>
        <p:spPr>
          <a:xfrm>
            <a:off x="440233" y="25460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108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C03C25-8FE6-2442-A0FD-D30A514CB1FB}"/>
              </a:ext>
            </a:extLst>
          </p:cNvPr>
          <p:cNvGrpSpPr/>
          <p:nvPr/>
        </p:nvGrpSpPr>
        <p:grpSpPr>
          <a:xfrm>
            <a:off x="5585762" y="1831101"/>
            <a:ext cx="2833951" cy="1238541"/>
            <a:chOff x="-1686860" y="730250"/>
            <a:chExt cx="3763959" cy="1511555"/>
          </a:xfrm>
        </p:grpSpPr>
        <p:sp>
          <p:nvSpPr>
            <p:cNvPr id="44" name="Thought Bubble: Cloud 43">
              <a:extLst>
                <a:ext uri="{FF2B5EF4-FFF2-40B4-BE49-F238E27FC236}">
                  <a16:creationId xmlns:a16="http://schemas.microsoft.com/office/drawing/2014/main" id="{CBBCFE48-2A98-7EBC-CAA3-373AC602AF8A}"/>
                </a:ext>
              </a:extLst>
            </p:cNvPr>
            <p:cNvSpPr/>
            <p:nvPr/>
          </p:nvSpPr>
          <p:spPr>
            <a:xfrm>
              <a:off x="-1686860" y="730250"/>
              <a:ext cx="3763959" cy="1493838"/>
            </a:xfrm>
            <a:prstGeom prst="cloudCallout">
              <a:avLst>
                <a:gd name="adj1" fmla="val 33943"/>
                <a:gd name="adj2" fmla="val 559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800" b="1" dirty="0">
                <a:solidFill>
                  <a:srgbClr val="00B050"/>
                </a:solidFill>
                <a:latin typeface="Hacen Liner Screen" panose="02000000000000000000" pitchFamily="2" charset="-78"/>
                <a:cs typeface="Hacen Liner Screen" panose="02000000000000000000" pitchFamily="2" charset="-78"/>
              </a:endParaRPr>
            </a:p>
          </p:txBody>
        </p:sp>
        <p:sp>
          <p:nvSpPr>
            <p:cNvPr id="45" name="مربع نص 28">
              <a:extLst>
                <a:ext uri="{FF2B5EF4-FFF2-40B4-BE49-F238E27FC236}">
                  <a16:creationId xmlns:a16="http://schemas.microsoft.com/office/drawing/2014/main" id="{865F0593-9B75-F1C3-69FF-3D1A5350B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63401" y="776885"/>
              <a:ext cx="3410875" cy="146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في المثلث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latin typeface="Arial" panose="020B0604020202020204" pitchFamily="34" charset="0"/>
                </a:rPr>
                <a:t>حــاد الزوايا</a:t>
              </a:r>
              <a:endParaRPr lang="en-US" altLang="ar-KW" sz="3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6" name="مستطيل 29">
            <a:extLst>
              <a:ext uri="{FF2B5EF4-FFF2-40B4-BE49-F238E27FC236}">
                <a16:creationId xmlns:a16="http://schemas.microsoft.com/office/drawing/2014/main" id="{69DC5F9A-2681-6FB6-1B68-1C73A6C58988}"/>
              </a:ext>
            </a:extLst>
          </p:cNvPr>
          <p:cNvSpPr/>
          <p:nvPr/>
        </p:nvSpPr>
        <p:spPr>
          <a:xfrm>
            <a:off x="4101957" y="5486058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FF0000"/>
                </a:solidFill>
              </a:rPr>
              <a:t>  </a:t>
            </a:r>
          </a:p>
          <a:p>
            <a:endParaRPr lang="ar-KW" sz="4000" b="1" dirty="0">
              <a:solidFill>
                <a:srgbClr val="009900"/>
              </a:solidFill>
            </a:endParaRPr>
          </a:p>
          <a:p>
            <a:endParaRPr lang="ar-KW" sz="4000" b="1" dirty="0">
              <a:solidFill>
                <a:srgbClr val="FF0000"/>
              </a:solidFill>
            </a:endParaRPr>
          </a:p>
          <a:p>
            <a:endParaRPr lang="ar-KW" sz="4400" b="1" dirty="0">
              <a:solidFill>
                <a:srgbClr val="009900"/>
              </a:solidFill>
            </a:endParaRPr>
          </a:p>
          <a:p>
            <a:endParaRPr lang="ar-KW" sz="4000" b="1" dirty="0">
              <a:solidFill>
                <a:srgbClr val="FF0000"/>
              </a:solidFill>
            </a:endParaRPr>
          </a:p>
        </p:txBody>
      </p:sp>
      <p:sp>
        <p:nvSpPr>
          <p:cNvPr id="87" name="مستطيل 31">
            <a:extLst>
              <a:ext uri="{FF2B5EF4-FFF2-40B4-BE49-F238E27FC236}">
                <a16:creationId xmlns:a16="http://schemas.microsoft.com/office/drawing/2014/main" id="{7EB88775-80BD-6FBE-45DF-82AD88B7BC25}"/>
              </a:ext>
            </a:extLst>
          </p:cNvPr>
          <p:cNvSpPr/>
          <p:nvPr/>
        </p:nvSpPr>
        <p:spPr>
          <a:xfrm>
            <a:off x="2529035" y="5433909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000" b="1" dirty="0">
              <a:solidFill>
                <a:srgbClr val="009900"/>
              </a:solidFill>
            </a:endParaRPr>
          </a:p>
          <a:p>
            <a:endParaRPr lang="ar-KW" sz="4000" b="1" dirty="0">
              <a:solidFill>
                <a:srgbClr val="FF0000"/>
              </a:solidFill>
            </a:endParaRPr>
          </a:p>
          <a:p>
            <a:endParaRPr lang="ar-KW" sz="4400" b="1" dirty="0">
              <a:solidFill>
                <a:srgbClr val="009900"/>
              </a:solidFill>
            </a:endParaRPr>
          </a:p>
          <a:p>
            <a:endParaRPr lang="ar-KW" sz="4000" b="1" dirty="0">
              <a:solidFill>
                <a:srgbClr val="FF0000"/>
              </a:solidFill>
            </a:endParaRPr>
          </a:p>
        </p:txBody>
      </p:sp>
      <p:grpSp>
        <p:nvGrpSpPr>
          <p:cNvPr id="91" name="مجموعة 63">
            <a:extLst>
              <a:ext uri="{FF2B5EF4-FFF2-40B4-BE49-F238E27FC236}">
                <a16:creationId xmlns:a16="http://schemas.microsoft.com/office/drawing/2014/main" id="{479D81A1-7128-07B7-58B0-1AB5663D0985}"/>
              </a:ext>
            </a:extLst>
          </p:cNvPr>
          <p:cNvGrpSpPr/>
          <p:nvPr/>
        </p:nvGrpSpPr>
        <p:grpSpPr>
          <a:xfrm>
            <a:off x="7904746" y="5692266"/>
            <a:ext cx="4128508" cy="584775"/>
            <a:chOff x="6844326" y="5506530"/>
            <a:chExt cx="7912431" cy="584775"/>
          </a:xfrm>
        </p:grpSpPr>
        <p:sp>
          <p:nvSpPr>
            <p:cNvPr id="92" name="مربع نص 64">
              <a:extLst>
                <a:ext uri="{FF2B5EF4-FFF2-40B4-BE49-F238E27FC236}">
                  <a16:creationId xmlns:a16="http://schemas.microsoft.com/office/drawing/2014/main" id="{47024BED-E1D1-1BF4-F153-59462755F1D0}"/>
                </a:ext>
              </a:extLst>
            </p:cNvPr>
            <p:cNvSpPr txBox="1"/>
            <p:nvPr/>
          </p:nvSpPr>
          <p:spPr>
            <a:xfrm>
              <a:off x="7073099" y="5506530"/>
              <a:ext cx="768365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latin typeface="Hacen Digital Arabia XL" panose="02000000000000000000" pitchFamily="2" charset="-78"/>
                  <a:cs typeface="Hacen Digital Arabia XL" panose="02000000000000000000" pitchFamily="2" charset="-78"/>
                </a:rPr>
                <a:t>ماذا تلاحظ ؟ </a:t>
              </a:r>
            </a:p>
          </p:txBody>
        </p:sp>
        <p:cxnSp>
          <p:nvCxnSpPr>
            <p:cNvPr id="93" name="رابط مستقيم 65">
              <a:extLst>
                <a:ext uri="{FF2B5EF4-FFF2-40B4-BE49-F238E27FC236}">
                  <a16:creationId xmlns:a16="http://schemas.microsoft.com/office/drawing/2014/main" id="{C6350DC1-9A37-3939-FD69-21ADCFCC7336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مجموعة 5">
            <a:extLst>
              <a:ext uri="{FF2B5EF4-FFF2-40B4-BE49-F238E27FC236}">
                <a16:creationId xmlns:a16="http://schemas.microsoft.com/office/drawing/2014/main" id="{AFF8B901-4989-2305-F4A6-5CB7553D1A19}"/>
              </a:ext>
            </a:extLst>
          </p:cNvPr>
          <p:cNvGrpSpPr/>
          <p:nvPr/>
        </p:nvGrpSpPr>
        <p:grpSpPr>
          <a:xfrm>
            <a:off x="5870884" y="3877319"/>
            <a:ext cx="6158910" cy="925186"/>
            <a:chOff x="5980106" y="3182756"/>
            <a:chExt cx="6158910" cy="925186"/>
          </a:xfrm>
        </p:grpSpPr>
        <p:sp>
          <p:nvSpPr>
            <p:cNvPr id="98" name="مربع نص 46">
              <a:extLst>
                <a:ext uri="{FF2B5EF4-FFF2-40B4-BE49-F238E27FC236}">
                  <a16:creationId xmlns:a16="http://schemas.microsoft.com/office/drawing/2014/main" id="{4BE5877A-A859-0632-10E1-891A20BF1561}"/>
                </a:ext>
              </a:extLst>
            </p:cNvPr>
            <p:cNvSpPr txBox="1"/>
            <p:nvPr/>
          </p:nvSpPr>
          <p:spPr>
            <a:xfrm>
              <a:off x="5980106" y="3400056"/>
              <a:ext cx="615891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solidFill>
                    <a:srgbClr val="009900"/>
                  </a:solidFill>
                </a:rPr>
                <a:t>( </a:t>
              </a:r>
              <a:r>
                <a:rPr lang="ar-KW" sz="40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rgbClr val="009900"/>
                  </a:solidFill>
                </a:rPr>
                <a:t> ب جـ) =</a:t>
              </a:r>
            </a:p>
          </p:txBody>
        </p:sp>
        <p:sp>
          <p:nvSpPr>
            <p:cNvPr id="99" name="مربع نص 51">
              <a:extLst>
                <a:ext uri="{FF2B5EF4-FFF2-40B4-BE49-F238E27FC236}">
                  <a16:creationId xmlns:a16="http://schemas.microsoft.com/office/drawing/2014/main" id="{5CDB3556-81ED-5C97-970E-44ECE7F04FA8}"/>
                </a:ext>
              </a:extLst>
            </p:cNvPr>
            <p:cNvSpPr txBox="1"/>
            <p:nvPr/>
          </p:nvSpPr>
          <p:spPr>
            <a:xfrm>
              <a:off x="9196840" y="3182756"/>
              <a:ext cx="1754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200" b="1" dirty="0">
                  <a:solidFill>
                    <a:srgbClr val="00B050"/>
                  </a:solidFill>
                </a:rPr>
                <a:t>ᴧ</a:t>
              </a:r>
              <a:endParaRPr lang="ar-KW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0" name="مستطيل 52">
            <a:extLst>
              <a:ext uri="{FF2B5EF4-FFF2-40B4-BE49-F238E27FC236}">
                <a16:creationId xmlns:a16="http://schemas.microsoft.com/office/drawing/2014/main" id="{37A16EF9-3FE7-F547-4E13-1325CF478320}"/>
              </a:ext>
            </a:extLst>
          </p:cNvPr>
          <p:cNvSpPr/>
          <p:nvPr/>
        </p:nvSpPr>
        <p:spPr>
          <a:xfrm>
            <a:off x="7509180" y="3917625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rgbClr val="0000FF"/>
                </a:solidFill>
              </a:rPr>
              <a:t>45</a:t>
            </a:r>
            <a:r>
              <a:rPr lang="ar-KW" sz="4000" b="1" baseline="34000" dirty="0">
                <a:solidFill>
                  <a:srgbClr val="0000FF"/>
                </a:solidFill>
              </a:rPr>
              <a:t>°</a:t>
            </a:r>
            <a:r>
              <a:rPr lang="ar-KW" sz="4000" b="1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01" name="مجموعة 73">
            <a:extLst>
              <a:ext uri="{FF2B5EF4-FFF2-40B4-BE49-F238E27FC236}">
                <a16:creationId xmlns:a16="http://schemas.microsoft.com/office/drawing/2014/main" id="{C7CB3BBC-6B21-A86C-3347-7D8B14CBC0B9}"/>
              </a:ext>
            </a:extLst>
          </p:cNvPr>
          <p:cNvGrpSpPr/>
          <p:nvPr/>
        </p:nvGrpSpPr>
        <p:grpSpPr>
          <a:xfrm>
            <a:off x="5827952" y="4653238"/>
            <a:ext cx="6158910" cy="956850"/>
            <a:chOff x="5830206" y="3121112"/>
            <a:chExt cx="6158910" cy="956850"/>
          </a:xfrm>
        </p:grpSpPr>
        <p:sp>
          <p:nvSpPr>
            <p:cNvPr id="102" name="مربع نص 74">
              <a:extLst>
                <a:ext uri="{FF2B5EF4-FFF2-40B4-BE49-F238E27FC236}">
                  <a16:creationId xmlns:a16="http://schemas.microsoft.com/office/drawing/2014/main" id="{2FA4182E-8C1D-DD88-80B9-FA204ADAF83E}"/>
                </a:ext>
              </a:extLst>
            </p:cNvPr>
            <p:cNvSpPr txBox="1"/>
            <p:nvPr/>
          </p:nvSpPr>
          <p:spPr>
            <a:xfrm>
              <a:off x="5830206" y="3370076"/>
              <a:ext cx="615891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4000" b="1" dirty="0">
                  <a:solidFill>
                    <a:srgbClr val="009900"/>
                  </a:solidFill>
                </a:rPr>
                <a:t>( </a:t>
              </a:r>
              <a:r>
                <a:rPr lang="ar-KW" sz="40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4000" b="1" dirty="0">
                  <a:solidFill>
                    <a:srgbClr val="009900"/>
                  </a:solidFill>
                </a:rPr>
                <a:t> د هـ) =</a:t>
              </a:r>
            </a:p>
          </p:txBody>
        </p:sp>
        <p:sp>
          <p:nvSpPr>
            <p:cNvPr id="103" name="مربع نص 75">
              <a:extLst>
                <a:ext uri="{FF2B5EF4-FFF2-40B4-BE49-F238E27FC236}">
                  <a16:creationId xmlns:a16="http://schemas.microsoft.com/office/drawing/2014/main" id="{901BA99A-0D6F-6F1D-C2F7-8160B03AEA3D}"/>
                </a:ext>
              </a:extLst>
            </p:cNvPr>
            <p:cNvSpPr txBox="1"/>
            <p:nvPr/>
          </p:nvSpPr>
          <p:spPr>
            <a:xfrm>
              <a:off x="9114645" y="3121112"/>
              <a:ext cx="1754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200" b="1" dirty="0">
                  <a:solidFill>
                    <a:srgbClr val="00B050"/>
                  </a:solidFill>
                </a:rPr>
                <a:t>ᴧ</a:t>
              </a:r>
              <a:endParaRPr lang="ar-KW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4" name="مستطيل 76">
            <a:extLst>
              <a:ext uri="{FF2B5EF4-FFF2-40B4-BE49-F238E27FC236}">
                <a16:creationId xmlns:a16="http://schemas.microsoft.com/office/drawing/2014/main" id="{8B95A13B-47C5-82BE-6369-0395DA3B4848}"/>
              </a:ext>
            </a:extLst>
          </p:cNvPr>
          <p:cNvSpPr/>
          <p:nvPr/>
        </p:nvSpPr>
        <p:spPr>
          <a:xfrm>
            <a:off x="7580999" y="4753444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rgbClr val="0000FF"/>
                </a:solidFill>
              </a:rPr>
              <a:t>45</a:t>
            </a:r>
            <a:r>
              <a:rPr lang="ar-KW" sz="4400" b="1" baseline="40000" dirty="0">
                <a:solidFill>
                  <a:srgbClr val="0000FF"/>
                </a:solidFill>
              </a:rPr>
              <a:t>°</a:t>
            </a:r>
            <a:r>
              <a:rPr lang="ar-KW" sz="4000" b="1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05" name="مجموعة 78">
            <a:extLst>
              <a:ext uri="{FF2B5EF4-FFF2-40B4-BE49-F238E27FC236}">
                <a16:creationId xmlns:a16="http://schemas.microsoft.com/office/drawing/2014/main" id="{3C1C80A6-F410-9EB2-9251-01E95DB23508}"/>
              </a:ext>
            </a:extLst>
          </p:cNvPr>
          <p:cNvGrpSpPr/>
          <p:nvPr/>
        </p:nvGrpSpPr>
        <p:grpSpPr>
          <a:xfrm>
            <a:off x="-1293657" y="5299458"/>
            <a:ext cx="11279348" cy="796354"/>
            <a:chOff x="606087" y="3958495"/>
            <a:chExt cx="11279348" cy="796354"/>
          </a:xfrm>
        </p:grpSpPr>
        <p:sp>
          <p:nvSpPr>
            <p:cNvPr id="106" name="مربع نص 81">
              <a:extLst>
                <a:ext uri="{FF2B5EF4-FFF2-40B4-BE49-F238E27FC236}">
                  <a16:creationId xmlns:a16="http://schemas.microsoft.com/office/drawing/2014/main" id="{F512470F-5E2A-D893-CD6B-078FD3AC7C4A}"/>
                </a:ext>
              </a:extLst>
            </p:cNvPr>
            <p:cNvSpPr txBox="1"/>
            <p:nvPr/>
          </p:nvSpPr>
          <p:spPr>
            <a:xfrm>
              <a:off x="606087" y="4170074"/>
              <a:ext cx="1127934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</a:rPr>
                <a:t> ( 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</a:rPr>
                <a:t> ب جـ ) = </a:t>
              </a:r>
              <a:r>
                <a:rPr lang="en-US" sz="32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</a:rPr>
                <a:t> ( 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200" b="1" dirty="0">
                  <a:solidFill>
                    <a:schemeClr val="bg2">
                      <a:lumMod val="10000"/>
                    </a:schemeClr>
                  </a:solidFill>
                </a:rPr>
                <a:t> د هـ ) </a:t>
              </a:r>
              <a:r>
                <a:rPr lang="ar-KW" sz="3200" b="1" dirty="0">
                  <a:solidFill>
                    <a:srgbClr val="FF0000"/>
                  </a:solidFill>
                </a:rPr>
                <a:t>وهما في وضع تناظر</a:t>
              </a:r>
              <a:endParaRPr lang="ar-KW" sz="2800" dirty="0">
                <a:solidFill>
                  <a:srgbClr val="7030A0"/>
                </a:solidFill>
              </a:endParaRPr>
            </a:p>
          </p:txBody>
        </p:sp>
        <p:sp>
          <p:nvSpPr>
            <p:cNvPr id="107" name="مربع نص 82">
              <a:extLst>
                <a:ext uri="{FF2B5EF4-FFF2-40B4-BE49-F238E27FC236}">
                  <a16:creationId xmlns:a16="http://schemas.microsoft.com/office/drawing/2014/main" id="{FF79A201-AB2E-6180-F650-62409C9B99E4}"/>
                </a:ext>
              </a:extLst>
            </p:cNvPr>
            <p:cNvSpPr txBox="1"/>
            <p:nvPr/>
          </p:nvSpPr>
          <p:spPr>
            <a:xfrm>
              <a:off x="7181484" y="3958495"/>
              <a:ext cx="341719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^                    </a:t>
              </a:r>
              <a:r>
                <a:rPr lang="ar-K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 </a:t>
              </a:r>
              <a:r>
                <a:rPr lang="ar-K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^</a:t>
              </a:r>
            </a:p>
          </p:txBody>
        </p:sp>
      </p:grpSp>
      <p:grpSp>
        <p:nvGrpSpPr>
          <p:cNvPr id="108" name="مجموعة 83">
            <a:extLst>
              <a:ext uri="{FF2B5EF4-FFF2-40B4-BE49-F238E27FC236}">
                <a16:creationId xmlns:a16="http://schemas.microsoft.com/office/drawing/2014/main" id="{7DD7DD37-91B9-BB28-AC8A-583620603C99}"/>
              </a:ext>
            </a:extLst>
          </p:cNvPr>
          <p:cNvGrpSpPr/>
          <p:nvPr/>
        </p:nvGrpSpPr>
        <p:grpSpPr>
          <a:xfrm>
            <a:off x="-8466255" y="5462607"/>
            <a:ext cx="11279348" cy="707886"/>
            <a:chOff x="-991627" y="5987557"/>
            <a:chExt cx="11279348" cy="707886"/>
          </a:xfrm>
        </p:grpSpPr>
        <p:sp>
          <p:nvSpPr>
            <p:cNvPr id="109" name="مربع نص 87">
              <a:extLst>
                <a:ext uri="{FF2B5EF4-FFF2-40B4-BE49-F238E27FC236}">
                  <a16:creationId xmlns:a16="http://schemas.microsoft.com/office/drawing/2014/main" id="{0CB3ECE4-D56C-03EE-5624-5D4956C707EA}"/>
                </a:ext>
              </a:extLst>
            </p:cNvPr>
            <p:cNvSpPr txBox="1"/>
            <p:nvPr/>
          </p:nvSpPr>
          <p:spPr>
            <a:xfrm>
              <a:off x="-991627" y="5987557"/>
              <a:ext cx="112793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؞ دهـ // ب جـ  </a:t>
              </a:r>
            </a:p>
          </p:txBody>
        </p:sp>
        <p:cxnSp>
          <p:nvCxnSpPr>
            <p:cNvPr id="110" name="رابط مستقيم 85">
              <a:extLst>
                <a:ext uri="{FF2B5EF4-FFF2-40B4-BE49-F238E27FC236}">
                  <a16:creationId xmlns:a16="http://schemas.microsoft.com/office/drawing/2014/main" id="{B04C655F-3839-B2A5-0C30-65D2C2C9CA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1627" y="6149938"/>
              <a:ext cx="692208" cy="55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رابط مستقيم 89">
              <a:extLst>
                <a:ext uri="{FF2B5EF4-FFF2-40B4-BE49-F238E27FC236}">
                  <a16:creationId xmlns:a16="http://schemas.microsoft.com/office/drawing/2014/main" id="{C74E30E2-EFD9-ED12-A072-1FE0718A1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9795" y="6131344"/>
              <a:ext cx="7519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مجموعة 66">
            <a:extLst>
              <a:ext uri="{FF2B5EF4-FFF2-40B4-BE49-F238E27FC236}">
                <a16:creationId xmlns:a16="http://schemas.microsoft.com/office/drawing/2014/main" id="{860BC990-112D-ED1A-C641-6962E2B7DD7D}"/>
              </a:ext>
            </a:extLst>
          </p:cNvPr>
          <p:cNvGrpSpPr/>
          <p:nvPr/>
        </p:nvGrpSpPr>
        <p:grpSpPr>
          <a:xfrm rot="5400000">
            <a:off x="2378705" y="3087055"/>
            <a:ext cx="411809" cy="461665"/>
            <a:chOff x="2121070" y="6225658"/>
            <a:chExt cx="4756867" cy="461665"/>
          </a:xfrm>
        </p:grpSpPr>
        <p:sp>
          <p:nvSpPr>
            <p:cNvPr id="113" name="مربع نص 67">
              <a:extLst>
                <a:ext uri="{FF2B5EF4-FFF2-40B4-BE49-F238E27FC236}">
                  <a16:creationId xmlns:a16="http://schemas.microsoft.com/office/drawing/2014/main" id="{E0AEA3BA-405F-92A4-B331-D3A2332528E8}"/>
                </a:ext>
              </a:extLst>
            </p:cNvPr>
            <p:cNvSpPr txBox="1"/>
            <p:nvPr/>
          </p:nvSpPr>
          <p:spPr>
            <a:xfrm>
              <a:off x="2121070" y="6225658"/>
              <a:ext cx="47568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114" name="رابط مستقيم 68">
              <a:extLst>
                <a:ext uri="{FF2B5EF4-FFF2-40B4-BE49-F238E27FC236}">
                  <a16:creationId xmlns:a16="http://schemas.microsoft.com/office/drawing/2014/main" id="{92D0F06D-06CD-573B-06A5-63DE3D6E327E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مجموعة 69">
            <a:extLst>
              <a:ext uri="{FF2B5EF4-FFF2-40B4-BE49-F238E27FC236}">
                <a16:creationId xmlns:a16="http://schemas.microsoft.com/office/drawing/2014/main" id="{996CEE77-EA44-3613-1974-17CE1F1155AB}"/>
              </a:ext>
            </a:extLst>
          </p:cNvPr>
          <p:cNvGrpSpPr/>
          <p:nvPr/>
        </p:nvGrpSpPr>
        <p:grpSpPr>
          <a:xfrm rot="5400000">
            <a:off x="2571857" y="4484395"/>
            <a:ext cx="596073" cy="474868"/>
            <a:chOff x="3121434" y="5929198"/>
            <a:chExt cx="6885328" cy="474868"/>
          </a:xfrm>
        </p:grpSpPr>
        <p:sp>
          <p:nvSpPr>
            <p:cNvPr id="116" name="مربع نص 70">
              <a:extLst>
                <a:ext uri="{FF2B5EF4-FFF2-40B4-BE49-F238E27FC236}">
                  <a16:creationId xmlns:a16="http://schemas.microsoft.com/office/drawing/2014/main" id="{C4D77BD3-4D7F-BA54-3A52-E5D04EA2FD97}"/>
                </a:ext>
              </a:extLst>
            </p:cNvPr>
            <p:cNvSpPr txBox="1"/>
            <p:nvPr/>
          </p:nvSpPr>
          <p:spPr>
            <a:xfrm>
              <a:off x="3121434" y="5929198"/>
              <a:ext cx="68853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117" name="رابط مستقيم 71">
              <a:extLst>
                <a:ext uri="{FF2B5EF4-FFF2-40B4-BE49-F238E27FC236}">
                  <a16:creationId xmlns:a16="http://schemas.microsoft.com/office/drawing/2014/main" id="{00561746-E5CB-7B88-6FC3-04C3C6ECB3E5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0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7 -0.02777 L -0.05821 0.2192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277 L -0.05717 0.21666 " pathEditMode="relative" rAng="0" ptsTypes="AA">
                                      <p:cBhvr>
                                        <p:cTn id="164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-0.00255 L 0.12474 0.21389 " pathEditMode="relative" rAng="0" ptsTypes="AA">
                                      <p:cBhvr>
                                        <p:cTn id="171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uiExpand="1" build="p"/>
      <p:bldP spid="55" grpId="0"/>
      <p:bldP spid="56" grpId="0"/>
      <p:bldP spid="30" grpId="0" uiExpand="1" build="p"/>
      <p:bldP spid="32" grpId="0" uiExpand="1" build="p"/>
      <p:bldP spid="37" grpId="0"/>
      <p:bldP spid="38" grpId="0"/>
      <p:bldP spid="41" grpId="0" uiExpand="1" build="p"/>
      <p:bldP spid="58" grpId="0" uiExpand="1" build="p"/>
      <p:bldP spid="18" grpId="0" animBg="1"/>
      <p:bldP spid="73" grpId="0" animBg="1"/>
      <p:bldP spid="44" grpId="0" animBg="1"/>
      <p:bldP spid="44" grpId="1" animBg="1"/>
      <p:bldP spid="86" grpId="0" uiExpand="1" build="p"/>
      <p:bldP spid="87" grpId="0" uiExpand="1" build="p"/>
      <p:bldP spid="100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F0149C1-C24C-8D7A-144B-191DC89855F8}"/>
              </a:ext>
            </a:extLst>
          </p:cNvPr>
          <p:cNvGrpSpPr/>
          <p:nvPr/>
        </p:nvGrpSpPr>
        <p:grpSpPr>
          <a:xfrm>
            <a:off x="9945419" y="0"/>
            <a:ext cx="2110854" cy="1580035"/>
            <a:chOff x="8568397" y="0"/>
            <a:chExt cx="3476231" cy="1580035"/>
          </a:xfrm>
        </p:grpSpPr>
        <p:pic>
          <p:nvPicPr>
            <p:cNvPr id="3" name="صورة 2" descr="صورة تحتوي على نص, نبات&#10;&#10;تم إنشاء الوصف تلقائياً">
              <a:extLst>
                <a:ext uri="{FF2B5EF4-FFF2-40B4-BE49-F238E27FC236}">
                  <a16:creationId xmlns:a16="http://schemas.microsoft.com/office/drawing/2014/main" id="{FE1A5BA2-4EC7-7358-D26D-265E4A7F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2031" r="7361" b="8954"/>
            <a:stretch/>
          </p:blipFill>
          <p:spPr>
            <a:xfrm>
              <a:off x="8568397" y="0"/>
              <a:ext cx="3349868" cy="158003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097A459C-8571-C261-18DB-D3A2F16FB8E1}"/>
                </a:ext>
              </a:extLst>
            </p:cNvPr>
            <p:cNvSpPr/>
            <p:nvPr/>
          </p:nvSpPr>
          <p:spPr>
            <a:xfrm>
              <a:off x="9144006" y="348564"/>
              <a:ext cx="2900622" cy="882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solidFill>
                    <a:srgbClr val="FF0000"/>
                  </a:solidFill>
                </a:rPr>
                <a:t>نشاط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332695" y="-147115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في 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المثلث</a:t>
            </a:r>
            <a:r>
              <a:rPr lang="ar-KW" sz="3600" b="1" dirty="0">
                <a:solidFill>
                  <a:srgbClr val="7030A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7030A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ب جـ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: </a:t>
            </a:r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د 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منتصف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ب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1540318" y="2640978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rgbClr val="FF0000"/>
                </a:solidFill>
              </a:rPr>
              <a:t>أوجد باستخدام الأدوات الهندسية ما يلي</a:t>
            </a:r>
          </a:p>
          <a:p>
            <a:r>
              <a:rPr lang="ar-KW" sz="4000" b="1" dirty="0">
                <a:solidFill>
                  <a:srgbClr val="FF0000"/>
                </a:solidFill>
              </a:rPr>
              <a:t>  </a:t>
            </a:r>
          </a:p>
          <a:p>
            <a:endParaRPr lang="ar-KW" sz="4400" b="1" dirty="0">
              <a:solidFill>
                <a:srgbClr val="009900"/>
              </a:solidFill>
            </a:endParaRPr>
          </a:p>
          <a:p>
            <a:endParaRPr lang="ar-KW" sz="4400" b="1" dirty="0">
              <a:solidFill>
                <a:srgbClr val="FF0000"/>
              </a:solidFill>
            </a:endParaRPr>
          </a:p>
          <a:p>
            <a:endParaRPr lang="ar-KW" sz="4800" b="1" dirty="0">
              <a:solidFill>
                <a:srgbClr val="009900"/>
              </a:solidFill>
            </a:endParaRPr>
          </a:p>
          <a:p>
            <a:endParaRPr lang="ar-KW" sz="4400" b="1" dirty="0">
              <a:solidFill>
                <a:srgbClr val="FF0000"/>
              </a:solidFill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F737EB9-E9A3-C4D7-5FCD-877C12E96EBD}"/>
              </a:ext>
            </a:extLst>
          </p:cNvPr>
          <p:cNvSpPr/>
          <p:nvPr/>
        </p:nvSpPr>
        <p:spPr>
          <a:xfrm>
            <a:off x="3160771" y="4679760"/>
            <a:ext cx="6427860" cy="175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KW" sz="4800" b="1" dirty="0">
              <a:solidFill>
                <a:srgbClr val="FF0000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 rot="21096179">
            <a:off x="91844" y="606993"/>
            <a:ext cx="6103611" cy="5046159"/>
            <a:chOff x="-934927" y="234056"/>
            <a:chExt cx="5660753" cy="5046159"/>
          </a:xfrm>
        </p:grpSpPr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629D14B3-0BAA-F2EE-9CB5-D501B9AAC4A3}"/>
                </a:ext>
              </a:extLst>
            </p:cNvPr>
            <p:cNvSpPr/>
            <p:nvPr/>
          </p:nvSpPr>
          <p:spPr>
            <a:xfrm rot="503821">
              <a:off x="-201642" y="234056"/>
              <a:ext cx="784499" cy="734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4000" b="1" dirty="0"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</a:p>
          </p:txBody>
        </p:sp>
        <p:grpSp>
          <p:nvGrpSpPr>
            <p:cNvPr id="22" name="مجموعة 21"/>
            <p:cNvGrpSpPr/>
            <p:nvPr/>
          </p:nvGrpSpPr>
          <p:grpSpPr>
            <a:xfrm>
              <a:off x="-934927" y="1384040"/>
              <a:ext cx="5660753" cy="3896175"/>
              <a:chOff x="-934927" y="1384040"/>
              <a:chExt cx="5660753" cy="3896175"/>
            </a:xfrm>
          </p:grpSpPr>
          <p:sp>
            <p:nvSpPr>
              <p:cNvPr id="31" name="مثلث متساوي الساقين 30">
                <a:extLst>
                  <a:ext uri="{FF2B5EF4-FFF2-40B4-BE49-F238E27FC236}">
                    <a16:creationId xmlns:a16="http://schemas.microsoft.com/office/drawing/2014/main" id="{E577B640-D588-EF3D-43CD-FF429C06E1E9}"/>
                  </a:ext>
                </a:extLst>
              </p:cNvPr>
              <p:cNvSpPr/>
              <p:nvPr/>
            </p:nvSpPr>
            <p:spPr>
              <a:xfrm rot="503821">
                <a:off x="-114146" y="1384040"/>
                <a:ext cx="4493455" cy="3137663"/>
              </a:xfrm>
              <a:prstGeom prst="triangle">
                <a:avLst>
                  <a:gd name="adj" fmla="val 0"/>
                </a:avLst>
              </a:prstGeom>
              <a:solidFill>
                <a:srgbClr val="E1FFE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KW" dirty="0"/>
              </a:p>
            </p:txBody>
          </p:sp>
          <p:sp>
            <p:nvSpPr>
              <p:cNvPr id="34" name="مستطيل 33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 rot="503821">
                <a:off x="-934927" y="3752624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جـ</a:t>
                </a:r>
              </a:p>
            </p:txBody>
          </p:sp>
          <p:sp>
            <p:nvSpPr>
              <p:cNvPr id="35" name="مستطيل 34">
                <a:extLst>
                  <a:ext uri="{FF2B5EF4-FFF2-40B4-BE49-F238E27FC236}">
                    <a16:creationId xmlns:a16="http://schemas.microsoft.com/office/drawing/2014/main" id="{629D14B3-0BAA-F2EE-9CB5-D501B9AAC4A3}"/>
                  </a:ext>
                </a:extLst>
              </p:cNvPr>
              <p:cNvSpPr/>
              <p:nvPr/>
            </p:nvSpPr>
            <p:spPr>
              <a:xfrm rot="346105">
                <a:off x="3966354" y="4487563"/>
                <a:ext cx="759472" cy="7926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KW" sz="4000" b="1" dirty="0"/>
                  <a:t>ب</a:t>
                </a:r>
              </a:p>
            </p:txBody>
          </p:sp>
        </p:grpSp>
      </p:grp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3252047" y="2772361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د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332695" y="2813517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هـ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3701355" y="2474923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sz="4000" b="1" dirty="0">
              <a:solidFill>
                <a:srgbClr val="FF0000"/>
              </a:solidFill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629D14B3-0BAA-F2EE-9CB5-D501B9AAC4A3}"/>
              </a:ext>
            </a:extLst>
          </p:cNvPr>
          <p:cNvSpPr/>
          <p:nvPr/>
        </p:nvSpPr>
        <p:spPr>
          <a:xfrm>
            <a:off x="638444" y="2871249"/>
            <a:ext cx="759472" cy="79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sz="4000" b="1" dirty="0">
              <a:solidFill>
                <a:srgbClr val="FF0000"/>
              </a:solidFill>
            </a:endParaRP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>
            <a:off x="999579" y="3269335"/>
            <a:ext cx="2417900" cy="34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2225591" y="2561761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>
            <a:off x="4182892" y="3728082"/>
            <a:ext cx="281322" cy="197962"/>
          </a:xfrm>
          <a:prstGeom prst="line">
            <a:avLst/>
          </a:prstGeom>
          <a:ln w="44450">
            <a:solidFill>
              <a:schemeClr val="accent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/>
          <p:cNvGrpSpPr/>
          <p:nvPr/>
        </p:nvGrpSpPr>
        <p:grpSpPr>
          <a:xfrm>
            <a:off x="876713" y="3892244"/>
            <a:ext cx="280201" cy="135482"/>
            <a:chOff x="1202176" y="3768260"/>
            <a:chExt cx="280201" cy="135482"/>
          </a:xfrm>
        </p:grpSpPr>
        <p:cxnSp>
          <p:nvCxnSpPr>
            <p:cNvPr id="59" name="رابط مستقيم 58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872987" y="2557752"/>
            <a:ext cx="280201" cy="135482"/>
            <a:chOff x="1202176" y="3768260"/>
            <a:chExt cx="280201" cy="135482"/>
          </a:xfrm>
        </p:grpSpPr>
        <p:cxnSp>
          <p:nvCxnSpPr>
            <p:cNvPr id="62" name="رابط مستقيم 61"/>
            <p:cNvCxnSpPr/>
            <p:nvPr/>
          </p:nvCxnSpPr>
          <p:spPr>
            <a:xfrm>
              <a:off x="1217225" y="3768260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>
              <a:off x="1202176" y="3841135"/>
              <a:ext cx="265152" cy="6260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3813967" y="1675393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د هـ =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8679341" y="1653726"/>
            <a:ext cx="1536019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3 سم 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-4078879" y="-136932"/>
            <a:ext cx="9691204" cy="19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، </a:t>
            </a:r>
            <a:r>
              <a:rPr lang="ar-KW" sz="3600" b="1" dirty="0">
                <a:solidFill>
                  <a:srgbClr val="00B05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هـ</a:t>
            </a:r>
            <a:r>
              <a:rPr lang="ar-KW" sz="3600" b="1" dirty="0">
                <a:solidFill>
                  <a:schemeClr val="tx1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منتصف </a:t>
            </a:r>
            <a:r>
              <a:rPr lang="ar-KW" sz="3600" b="1" dirty="0">
                <a:solidFill>
                  <a:srgbClr val="FF0000"/>
                </a:solidFill>
                <a:latin typeface="حلمى محمود لرموز الرياضيات" panose="020B0604020202020204" pitchFamily="34" charset="0"/>
                <a:cs typeface="حلمى محمود لرموز الرياضيات" panose="020B0604020202020204" pitchFamily="34" charset="0"/>
              </a:rPr>
              <a:t>أ</a:t>
            </a:r>
            <a:r>
              <a:rPr lang="ar-KW" sz="3600" b="1" dirty="0">
                <a:solidFill>
                  <a:srgbClr val="FF0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 جـ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5613FD6-8D76-B76B-7EE0-564E54651EC6}"/>
              </a:ext>
            </a:extLst>
          </p:cNvPr>
          <p:cNvSpPr/>
          <p:nvPr/>
        </p:nvSpPr>
        <p:spPr>
          <a:xfrm>
            <a:off x="542829" y="440500"/>
            <a:ext cx="2572051" cy="78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3600" b="1" dirty="0">
                <a:solidFill>
                  <a:schemeClr val="tx1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. ارسم</a:t>
            </a:r>
            <a:r>
              <a:rPr lang="ar-KW" sz="3600" b="1" dirty="0">
                <a:solidFill>
                  <a:srgbClr val="0000FF"/>
                </a:solidFill>
                <a:latin typeface="Hacen Digital Arabia XL" panose="02000000000000000000" pitchFamily="2" charset="-78"/>
                <a:cs typeface="Hacen Digital Arabia XL" panose="02000000000000000000" pitchFamily="2" charset="-78"/>
              </a:rPr>
              <a:t> هـ د 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5556814" y="405095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3191611" y="501963"/>
            <a:ext cx="51144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>
            <a:cxnSpLocks/>
          </p:cNvCxnSpPr>
          <p:nvPr/>
        </p:nvCxnSpPr>
        <p:spPr>
          <a:xfrm flipH="1">
            <a:off x="1056667" y="610311"/>
            <a:ext cx="68249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3910715" y="2271446"/>
            <a:ext cx="7644984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ب جـ =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DA9D9550-6A9C-C15A-76B1-7F5706FC5F96}"/>
              </a:ext>
            </a:extLst>
          </p:cNvPr>
          <p:cNvSpPr/>
          <p:nvPr/>
        </p:nvSpPr>
        <p:spPr>
          <a:xfrm>
            <a:off x="8679341" y="2263542"/>
            <a:ext cx="1480637" cy="76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accent1">
                    <a:lumMod val="50000"/>
                  </a:schemeClr>
                </a:solidFill>
              </a:rPr>
              <a:t>6 سم</a:t>
            </a:r>
            <a:endParaRPr lang="ar-KW" sz="5400" b="1" dirty="0">
              <a:solidFill>
                <a:srgbClr val="009900"/>
              </a:solidFill>
            </a:endParaRP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6463A7C-0453-4E2D-94E4-89ED7D39F3EF}"/>
              </a:ext>
            </a:extLst>
          </p:cNvPr>
          <p:cNvGrpSpPr/>
          <p:nvPr/>
        </p:nvGrpSpPr>
        <p:grpSpPr>
          <a:xfrm>
            <a:off x="8831132" y="2770450"/>
            <a:ext cx="3111768" cy="867452"/>
            <a:chOff x="6844326" y="5767325"/>
            <a:chExt cx="7466937" cy="867452"/>
          </a:xfrm>
        </p:grpSpPr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DCD10A8F-4938-40C1-B183-6C1F807EEB71}"/>
                </a:ext>
              </a:extLst>
            </p:cNvPr>
            <p:cNvSpPr txBox="1"/>
            <p:nvPr/>
          </p:nvSpPr>
          <p:spPr>
            <a:xfrm>
              <a:off x="7628643" y="5926891"/>
              <a:ext cx="668262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FF0000"/>
                  </a:solidFill>
                </a:rPr>
                <a:t>ماذا تلاحظ ؟ </a:t>
              </a:r>
            </a:p>
          </p:txBody>
        </p: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E4B70809-D0E0-4A8C-BB4E-844FC69AE37C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BE0AF102-E972-4C89-95A5-2FBDE7B2E0B4}"/>
              </a:ext>
            </a:extLst>
          </p:cNvPr>
          <p:cNvGrpSpPr/>
          <p:nvPr/>
        </p:nvGrpSpPr>
        <p:grpSpPr>
          <a:xfrm>
            <a:off x="4894082" y="2703304"/>
            <a:ext cx="4756867" cy="1200329"/>
            <a:chOff x="5138940" y="5924515"/>
            <a:chExt cx="4756867" cy="151507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993095C-4AB6-4609-8B04-2F97907EAB34}"/>
                </a:ext>
              </a:extLst>
            </p:cNvPr>
            <p:cNvSpPr txBox="1"/>
            <p:nvPr/>
          </p:nvSpPr>
          <p:spPr>
            <a:xfrm>
              <a:off x="5138940" y="6164101"/>
              <a:ext cx="4756867" cy="8935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0000FF"/>
                  </a:solidFill>
                </a:rPr>
                <a:t>دهــ =</a:t>
              </a:r>
              <a:r>
                <a:rPr lang="ar-KW" sz="4000" b="1" dirty="0">
                  <a:solidFill>
                    <a:srgbClr val="0000FF"/>
                  </a:solidFill>
                </a:rPr>
                <a:t> ــــ </a:t>
              </a:r>
              <a:r>
                <a:rPr lang="ar-SA" sz="4000" b="1" dirty="0">
                  <a:solidFill>
                    <a:srgbClr val="0000FF"/>
                  </a:solidFill>
                </a:rPr>
                <a:t>ب جــ</a:t>
              </a:r>
              <a:endParaRPr lang="ar-KW" sz="40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A6E9856F-6773-4AF0-8924-5BAEA4C0AABF}"/>
                </a:ext>
              </a:extLst>
            </p:cNvPr>
            <p:cNvGrpSpPr/>
            <p:nvPr/>
          </p:nvGrpSpPr>
          <p:grpSpPr>
            <a:xfrm>
              <a:off x="5307304" y="5924515"/>
              <a:ext cx="3284545" cy="1515075"/>
              <a:chOff x="6858000" y="5785466"/>
              <a:chExt cx="3284545" cy="1515075"/>
            </a:xfrm>
          </p:grpSpPr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E78AE1E3-198C-4792-A993-A889F6C04A11}"/>
                  </a:ext>
                </a:extLst>
              </p:cNvPr>
              <p:cNvCxnSpPr/>
              <p:nvPr/>
            </p:nvCxnSpPr>
            <p:spPr>
              <a:xfrm flipV="1">
                <a:off x="6858000" y="6261652"/>
                <a:ext cx="0" cy="3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A3CC29A4-9C9D-4A4D-89A9-1F2355EA6962}"/>
                  </a:ext>
                </a:extLst>
              </p:cNvPr>
              <p:cNvSpPr txBox="1"/>
              <p:nvPr/>
            </p:nvSpPr>
            <p:spPr>
              <a:xfrm>
                <a:off x="9082401" y="5785466"/>
                <a:ext cx="1060144" cy="1515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600" b="1" dirty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ar-KW" sz="36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>
            <a:off x="1027995" y="3277203"/>
            <a:ext cx="2417900" cy="34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29F1F81A-B095-7E19-D4F2-CD8DE91F8C3A}"/>
              </a:ext>
            </a:extLst>
          </p:cNvPr>
          <p:cNvCxnSpPr>
            <a:cxnSpLocks/>
          </p:cNvCxnSpPr>
          <p:nvPr/>
        </p:nvCxnSpPr>
        <p:spPr>
          <a:xfrm>
            <a:off x="1027338" y="3273641"/>
            <a:ext cx="2417900" cy="34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1007686" y="4589551"/>
            <a:ext cx="210775" cy="24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34FC6-C339-04C1-891C-DA098D553D6B}"/>
              </a:ext>
            </a:extLst>
          </p:cNvPr>
          <p:cNvSpPr txBox="1"/>
          <p:nvPr/>
        </p:nvSpPr>
        <p:spPr>
          <a:xfrm>
            <a:off x="390516" y="56331"/>
            <a:ext cx="1623319" cy="523220"/>
          </a:xfrm>
          <a:prstGeom prst="rect">
            <a:avLst/>
          </a:prstGeom>
          <a:gradFill>
            <a:gsLst>
              <a:gs pos="86500">
                <a:srgbClr val="C8F7CD"/>
              </a:gs>
              <a:gs pos="82000">
                <a:srgbClr val="B9F5BF"/>
              </a:gs>
              <a:gs pos="33500">
                <a:srgbClr val="EBB5B6"/>
              </a:gs>
              <a:gs pos="19000">
                <a:srgbClr val="FFC9CA"/>
              </a:gs>
              <a:gs pos="6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C00000"/>
                </a:solidFill>
                <a:latin typeface="Hacen Tehran" panose="02000000000000000000" pitchFamily="2" charset="-78"/>
                <a:cs typeface="Hacen Tehran" panose="02000000000000000000" pitchFamily="2" charset="-78"/>
              </a:rPr>
              <a:t>صـ</a:t>
            </a:r>
            <a:r>
              <a:rPr lang="ar-EG" sz="2800" b="1" dirty="0">
                <a:latin typeface="Hacen Tehran" panose="02000000000000000000" pitchFamily="2" charset="-78"/>
                <a:cs typeface="Hacen Tehran" panose="02000000000000000000" pitchFamily="2" charset="-78"/>
              </a:rPr>
              <a:t>108</a:t>
            </a:r>
          </a:p>
        </p:txBody>
      </p:sp>
      <p:sp>
        <p:nvSpPr>
          <p:cNvPr id="49" name="شكل بيضاوي 48"/>
          <p:cNvSpPr/>
          <p:nvPr/>
        </p:nvSpPr>
        <p:spPr>
          <a:xfrm flipH="1">
            <a:off x="958027" y="3221606"/>
            <a:ext cx="112722" cy="1533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" name="شكل بيضاوي 51"/>
          <p:cNvSpPr/>
          <p:nvPr/>
        </p:nvSpPr>
        <p:spPr>
          <a:xfrm flipH="1">
            <a:off x="3380155" y="3224779"/>
            <a:ext cx="112722" cy="1533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5" name="صورة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8896">
            <a:off x="2936040" y="-410354"/>
            <a:ext cx="3711988" cy="86668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A19DA8-6B0B-3414-7A01-B3A723821889}"/>
              </a:ext>
            </a:extLst>
          </p:cNvPr>
          <p:cNvGrpSpPr/>
          <p:nvPr/>
        </p:nvGrpSpPr>
        <p:grpSpPr>
          <a:xfrm>
            <a:off x="5549713" y="1660598"/>
            <a:ext cx="2833951" cy="1238541"/>
            <a:chOff x="-1686860" y="730250"/>
            <a:chExt cx="3763959" cy="1511555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4F6F7D81-F601-E039-DE69-3EF0A29482BA}"/>
                </a:ext>
              </a:extLst>
            </p:cNvPr>
            <p:cNvSpPr/>
            <p:nvPr/>
          </p:nvSpPr>
          <p:spPr>
            <a:xfrm>
              <a:off x="-1686860" y="730250"/>
              <a:ext cx="3763959" cy="1493838"/>
            </a:xfrm>
            <a:prstGeom prst="cloudCallout">
              <a:avLst>
                <a:gd name="adj1" fmla="val 33943"/>
                <a:gd name="adj2" fmla="val 559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800" b="1" dirty="0">
                <a:solidFill>
                  <a:srgbClr val="00B050"/>
                </a:solidFill>
                <a:latin typeface="Hacen Liner Screen" panose="02000000000000000000" pitchFamily="2" charset="-78"/>
                <a:cs typeface="Hacen Liner Screen" panose="02000000000000000000" pitchFamily="2" charset="-78"/>
              </a:endParaRPr>
            </a:p>
          </p:txBody>
        </p:sp>
        <p:sp>
          <p:nvSpPr>
            <p:cNvPr id="19" name="مربع نص 28">
              <a:extLst>
                <a:ext uri="{FF2B5EF4-FFF2-40B4-BE49-F238E27FC236}">
                  <a16:creationId xmlns:a16="http://schemas.microsoft.com/office/drawing/2014/main" id="{FB2B6A6D-8B43-B1CD-60F6-9DD3B40B1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63401" y="776885"/>
              <a:ext cx="3410875" cy="146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في المثلث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KW" altLang="ar-KW" sz="3600" b="1" dirty="0">
                  <a:latin typeface="Arial" panose="020B0604020202020204" pitchFamily="34" charset="0"/>
                </a:rPr>
                <a:t>قائم </a:t>
              </a:r>
              <a:r>
                <a:rPr lang="ar-KW" altLang="ar-KW" sz="3600" b="1" dirty="0" err="1">
                  <a:latin typeface="Arial" panose="020B0604020202020204" pitchFamily="34" charset="0"/>
                </a:rPr>
                <a:t>الزواية</a:t>
              </a:r>
              <a:endParaRPr lang="en-US" altLang="ar-KW" sz="36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صورة 48">
            <a:extLst>
              <a:ext uri="{FF2B5EF4-FFF2-40B4-BE49-F238E27FC236}">
                <a16:creationId xmlns:a16="http://schemas.microsoft.com/office/drawing/2014/main" id="{418FF5B2-EC08-5D43-1504-9381A2180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4" y="1513824"/>
            <a:ext cx="4445214" cy="1823631"/>
          </a:xfrm>
          <a:prstGeom prst="rect">
            <a:avLst/>
          </a:prstGeom>
        </p:spPr>
      </p:pic>
      <p:pic>
        <p:nvPicPr>
          <p:cNvPr id="24" name="صورة 50">
            <a:extLst>
              <a:ext uri="{FF2B5EF4-FFF2-40B4-BE49-F238E27FC236}">
                <a16:creationId xmlns:a16="http://schemas.microsoft.com/office/drawing/2014/main" id="{F0D2FDB8-ACB1-D98A-FFCE-82F865B164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3050677"/>
            <a:ext cx="4407790" cy="1825300"/>
          </a:xfrm>
          <a:prstGeom prst="rect">
            <a:avLst/>
          </a:prstGeom>
        </p:spPr>
      </p:pic>
      <p:grpSp>
        <p:nvGrpSpPr>
          <p:cNvPr id="25" name="مجموعة 63">
            <a:extLst>
              <a:ext uri="{FF2B5EF4-FFF2-40B4-BE49-F238E27FC236}">
                <a16:creationId xmlns:a16="http://schemas.microsoft.com/office/drawing/2014/main" id="{519E155B-72E7-D811-B095-0FEC10EBE653}"/>
              </a:ext>
            </a:extLst>
          </p:cNvPr>
          <p:cNvGrpSpPr/>
          <p:nvPr/>
        </p:nvGrpSpPr>
        <p:grpSpPr>
          <a:xfrm>
            <a:off x="7483038" y="4912372"/>
            <a:ext cx="4128508" cy="646331"/>
            <a:chOff x="6844326" y="5506530"/>
            <a:chExt cx="7912431" cy="646331"/>
          </a:xfrm>
        </p:grpSpPr>
        <p:sp>
          <p:nvSpPr>
            <p:cNvPr id="26" name="مربع نص 64">
              <a:extLst>
                <a:ext uri="{FF2B5EF4-FFF2-40B4-BE49-F238E27FC236}">
                  <a16:creationId xmlns:a16="http://schemas.microsoft.com/office/drawing/2014/main" id="{9E991A51-61F8-1470-D8E1-F6352BD973CC}"/>
                </a:ext>
              </a:extLst>
            </p:cNvPr>
            <p:cNvSpPr txBox="1"/>
            <p:nvPr/>
          </p:nvSpPr>
          <p:spPr>
            <a:xfrm>
              <a:off x="7898750" y="5506530"/>
              <a:ext cx="685800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  <a:latin typeface="Hacen Digital Arabia XL" panose="02000000000000000000" pitchFamily="2" charset="-78"/>
                  <a:cs typeface="Hacen Digital Arabia XL" panose="02000000000000000000" pitchFamily="2" charset="-78"/>
                </a:rPr>
                <a:t>ماذا تلاحظ ؟ </a:t>
              </a:r>
            </a:p>
          </p:txBody>
        </p:sp>
        <p:cxnSp>
          <p:nvCxnSpPr>
            <p:cNvPr id="27" name="رابط مستقيم 65">
              <a:extLst>
                <a:ext uri="{FF2B5EF4-FFF2-40B4-BE49-F238E27FC236}">
                  <a16:creationId xmlns:a16="http://schemas.microsoft.com/office/drawing/2014/main" id="{19F815B2-0BD7-1F63-800D-F88A82620DD5}"/>
                </a:ext>
              </a:extLst>
            </p:cNvPr>
            <p:cNvCxnSpPr/>
            <p:nvPr/>
          </p:nvCxnSpPr>
          <p:spPr>
            <a:xfrm flipV="1">
              <a:off x="6844326" y="5767325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5">
            <a:extLst>
              <a:ext uri="{FF2B5EF4-FFF2-40B4-BE49-F238E27FC236}">
                <a16:creationId xmlns:a16="http://schemas.microsoft.com/office/drawing/2014/main" id="{308462F6-D4E9-BAE9-F3B6-18A7FEE9F429}"/>
              </a:ext>
            </a:extLst>
          </p:cNvPr>
          <p:cNvGrpSpPr/>
          <p:nvPr/>
        </p:nvGrpSpPr>
        <p:grpSpPr>
          <a:xfrm>
            <a:off x="5818602" y="3398102"/>
            <a:ext cx="6158910" cy="894242"/>
            <a:chOff x="5908615" y="3213897"/>
            <a:chExt cx="6158910" cy="894242"/>
          </a:xfrm>
        </p:grpSpPr>
        <p:sp>
          <p:nvSpPr>
            <p:cNvPr id="29" name="مربع نص 46">
              <a:extLst>
                <a:ext uri="{FF2B5EF4-FFF2-40B4-BE49-F238E27FC236}">
                  <a16:creationId xmlns:a16="http://schemas.microsoft.com/office/drawing/2014/main" id="{61483D90-B60B-35B2-35EA-CAA5E6CFE2FE}"/>
                </a:ext>
              </a:extLst>
            </p:cNvPr>
            <p:cNvSpPr txBox="1"/>
            <p:nvPr/>
          </p:nvSpPr>
          <p:spPr>
            <a:xfrm>
              <a:off x="5908615" y="3461808"/>
              <a:ext cx="615891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9900"/>
                  </a:solidFill>
                </a:rPr>
                <a:t>( </a:t>
              </a:r>
              <a:r>
                <a:rPr lang="ar-KW" sz="36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9900"/>
                  </a:solidFill>
                </a:rPr>
                <a:t> ب جـ) =</a:t>
              </a:r>
            </a:p>
          </p:txBody>
        </p:sp>
        <p:sp>
          <p:nvSpPr>
            <p:cNvPr id="36" name="مربع نص 51">
              <a:extLst>
                <a:ext uri="{FF2B5EF4-FFF2-40B4-BE49-F238E27FC236}">
                  <a16:creationId xmlns:a16="http://schemas.microsoft.com/office/drawing/2014/main" id="{CD335837-5923-A02C-05D8-FE7C5B3B3CA9}"/>
                </a:ext>
              </a:extLst>
            </p:cNvPr>
            <p:cNvSpPr txBox="1"/>
            <p:nvPr/>
          </p:nvSpPr>
          <p:spPr>
            <a:xfrm>
              <a:off x="9241295" y="3213897"/>
              <a:ext cx="1754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200" b="1" dirty="0">
                  <a:solidFill>
                    <a:srgbClr val="00B050"/>
                  </a:solidFill>
                </a:rPr>
                <a:t>ᴧ</a:t>
              </a:r>
              <a:endParaRPr lang="ar-KW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2" name="مستطيل 52">
            <a:extLst>
              <a:ext uri="{FF2B5EF4-FFF2-40B4-BE49-F238E27FC236}">
                <a16:creationId xmlns:a16="http://schemas.microsoft.com/office/drawing/2014/main" id="{F006D378-7713-0CDB-5A37-5DBAE70030F7}"/>
              </a:ext>
            </a:extLst>
          </p:cNvPr>
          <p:cNvSpPr/>
          <p:nvPr/>
        </p:nvSpPr>
        <p:spPr>
          <a:xfrm>
            <a:off x="7903376" y="3456659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0000FF"/>
                </a:solidFill>
              </a:rPr>
              <a:t>40</a:t>
            </a:r>
            <a:r>
              <a:rPr lang="ar-KW" sz="4400" b="1" baseline="34000" dirty="0">
                <a:solidFill>
                  <a:srgbClr val="0000FF"/>
                </a:solidFill>
              </a:rPr>
              <a:t>°</a:t>
            </a:r>
            <a:r>
              <a:rPr lang="ar-KW" sz="4400" b="1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43" name="مجموعة 73">
            <a:extLst>
              <a:ext uri="{FF2B5EF4-FFF2-40B4-BE49-F238E27FC236}">
                <a16:creationId xmlns:a16="http://schemas.microsoft.com/office/drawing/2014/main" id="{946693FF-5458-D353-08E3-89822CC24B89}"/>
              </a:ext>
            </a:extLst>
          </p:cNvPr>
          <p:cNvGrpSpPr/>
          <p:nvPr/>
        </p:nvGrpSpPr>
        <p:grpSpPr>
          <a:xfrm>
            <a:off x="5757885" y="4118343"/>
            <a:ext cx="6158910" cy="864473"/>
            <a:chOff x="5830206" y="3234126"/>
            <a:chExt cx="6158910" cy="864473"/>
          </a:xfrm>
        </p:grpSpPr>
        <p:sp>
          <p:nvSpPr>
            <p:cNvPr id="44" name="مربع نص 74">
              <a:extLst>
                <a:ext uri="{FF2B5EF4-FFF2-40B4-BE49-F238E27FC236}">
                  <a16:creationId xmlns:a16="http://schemas.microsoft.com/office/drawing/2014/main" id="{D6351655-2611-DC60-2CE7-4EDAD6282DBD}"/>
                </a:ext>
              </a:extLst>
            </p:cNvPr>
            <p:cNvSpPr txBox="1"/>
            <p:nvPr/>
          </p:nvSpPr>
          <p:spPr>
            <a:xfrm>
              <a:off x="5830206" y="3452268"/>
              <a:ext cx="615891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>
                  <a:solidFill>
                    <a:srgbClr val="0099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rgbClr val="009900"/>
                  </a:solidFill>
                </a:rPr>
                <a:t>( </a:t>
              </a:r>
              <a:r>
                <a:rPr lang="ar-KW" sz="3600" b="1" dirty="0">
                  <a:solidFill>
                    <a:srgbClr val="009900"/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rgbClr val="009900"/>
                  </a:solidFill>
                </a:rPr>
                <a:t> د هـ) =</a:t>
              </a:r>
            </a:p>
          </p:txBody>
        </p:sp>
        <p:sp>
          <p:nvSpPr>
            <p:cNvPr id="45" name="مربع نص 75">
              <a:extLst>
                <a:ext uri="{FF2B5EF4-FFF2-40B4-BE49-F238E27FC236}">
                  <a16:creationId xmlns:a16="http://schemas.microsoft.com/office/drawing/2014/main" id="{7CF74379-F8FD-E8A6-4B08-102E5B2BD0F4}"/>
                </a:ext>
              </a:extLst>
            </p:cNvPr>
            <p:cNvSpPr txBox="1"/>
            <p:nvPr/>
          </p:nvSpPr>
          <p:spPr>
            <a:xfrm>
              <a:off x="9237933" y="3234126"/>
              <a:ext cx="1754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200" b="1" dirty="0">
                  <a:solidFill>
                    <a:srgbClr val="00B050"/>
                  </a:solidFill>
                </a:rPr>
                <a:t>ᴧ</a:t>
              </a:r>
              <a:endParaRPr lang="ar-KW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6" name="مستطيل 76">
            <a:extLst>
              <a:ext uri="{FF2B5EF4-FFF2-40B4-BE49-F238E27FC236}">
                <a16:creationId xmlns:a16="http://schemas.microsoft.com/office/drawing/2014/main" id="{7CF81FBA-6D82-F98D-27FA-6F504F7EEEEB}"/>
              </a:ext>
            </a:extLst>
          </p:cNvPr>
          <p:cNvSpPr/>
          <p:nvPr/>
        </p:nvSpPr>
        <p:spPr>
          <a:xfrm>
            <a:off x="7971768" y="4135722"/>
            <a:ext cx="1821066" cy="103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0000FF"/>
                </a:solidFill>
              </a:rPr>
              <a:t>40</a:t>
            </a:r>
            <a:r>
              <a:rPr lang="ar-KW" sz="4400" b="1" baseline="34000" dirty="0">
                <a:solidFill>
                  <a:srgbClr val="0000FF"/>
                </a:solidFill>
              </a:rPr>
              <a:t>°</a:t>
            </a:r>
            <a:r>
              <a:rPr lang="ar-KW" sz="4400" b="1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47" name="مجموعة 78">
            <a:extLst>
              <a:ext uri="{FF2B5EF4-FFF2-40B4-BE49-F238E27FC236}">
                <a16:creationId xmlns:a16="http://schemas.microsoft.com/office/drawing/2014/main" id="{C9ECFFC1-131F-D776-58E2-1E0B3A4BA8C9}"/>
              </a:ext>
            </a:extLst>
          </p:cNvPr>
          <p:cNvGrpSpPr/>
          <p:nvPr/>
        </p:nvGrpSpPr>
        <p:grpSpPr>
          <a:xfrm>
            <a:off x="266542" y="5290074"/>
            <a:ext cx="11556281" cy="848846"/>
            <a:chOff x="606087" y="3967559"/>
            <a:chExt cx="11279348" cy="848846"/>
          </a:xfrm>
        </p:grpSpPr>
        <p:sp>
          <p:nvSpPr>
            <p:cNvPr id="48" name="مربع نص 81">
              <a:extLst>
                <a:ext uri="{FF2B5EF4-FFF2-40B4-BE49-F238E27FC236}">
                  <a16:creationId xmlns:a16="http://schemas.microsoft.com/office/drawing/2014/main" id="{7E7A09C5-4D34-B767-D3CE-A1F490C174B2}"/>
                </a:ext>
              </a:extLst>
            </p:cNvPr>
            <p:cNvSpPr txBox="1"/>
            <p:nvPr/>
          </p:nvSpPr>
          <p:spPr>
            <a:xfrm>
              <a:off x="606087" y="4170074"/>
              <a:ext cx="1127934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 ( 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 ب جـ ) = </a:t>
              </a:r>
              <a:r>
                <a:rPr lang="en-US" sz="36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r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 ( 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  <a:latin typeface="حلمى محمود لرموز الرياضيات" panose="020B0604020202020204" pitchFamily="34" charset="0"/>
                  <a:cs typeface="حلمى محمود لرموز الرياضيات" panose="020B0604020202020204" pitchFamily="34" charset="0"/>
                </a:rPr>
                <a:t>أ </a:t>
              </a:r>
              <a:r>
                <a:rPr lang="ar-KW" sz="3600" b="1" dirty="0">
                  <a:solidFill>
                    <a:schemeClr val="bg2">
                      <a:lumMod val="10000"/>
                    </a:schemeClr>
                  </a:solidFill>
                </a:rPr>
                <a:t>د هـ )  </a:t>
              </a:r>
              <a:r>
                <a:rPr lang="ar-KW" sz="3600" b="1" dirty="0">
                  <a:solidFill>
                    <a:srgbClr val="FF0000"/>
                  </a:solidFill>
                </a:rPr>
                <a:t>وهما في وضع تناظر</a:t>
              </a:r>
              <a:endParaRPr lang="ar-KW" sz="3200" dirty="0">
                <a:solidFill>
                  <a:srgbClr val="7030A0"/>
                </a:solidFill>
              </a:endParaRPr>
            </a:p>
          </p:txBody>
        </p:sp>
        <p:sp>
          <p:nvSpPr>
            <p:cNvPr id="74" name="مربع نص 82">
              <a:extLst>
                <a:ext uri="{FF2B5EF4-FFF2-40B4-BE49-F238E27FC236}">
                  <a16:creationId xmlns:a16="http://schemas.microsoft.com/office/drawing/2014/main" id="{2F49C4D1-EB9C-7DAE-8D8D-D32C4B855888}"/>
                </a:ext>
              </a:extLst>
            </p:cNvPr>
            <p:cNvSpPr txBox="1"/>
            <p:nvPr/>
          </p:nvSpPr>
          <p:spPr>
            <a:xfrm>
              <a:off x="7206255" y="3967559"/>
              <a:ext cx="34933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^                   ^</a:t>
              </a:r>
            </a:p>
          </p:txBody>
        </p:sp>
      </p:grpSp>
      <p:grpSp>
        <p:nvGrpSpPr>
          <p:cNvPr id="76" name="مجموعة 83">
            <a:extLst>
              <a:ext uri="{FF2B5EF4-FFF2-40B4-BE49-F238E27FC236}">
                <a16:creationId xmlns:a16="http://schemas.microsoft.com/office/drawing/2014/main" id="{01BB6D48-DD08-3BE7-22D2-E21F1436CF39}"/>
              </a:ext>
            </a:extLst>
          </p:cNvPr>
          <p:cNvGrpSpPr/>
          <p:nvPr/>
        </p:nvGrpSpPr>
        <p:grpSpPr>
          <a:xfrm>
            <a:off x="-8346481" y="5486517"/>
            <a:ext cx="11718494" cy="707886"/>
            <a:chOff x="-1059458" y="6099383"/>
            <a:chExt cx="11279348" cy="707886"/>
          </a:xfrm>
        </p:grpSpPr>
        <p:sp>
          <p:nvSpPr>
            <p:cNvPr id="77" name="مربع نص 87">
              <a:extLst>
                <a:ext uri="{FF2B5EF4-FFF2-40B4-BE49-F238E27FC236}">
                  <a16:creationId xmlns:a16="http://schemas.microsoft.com/office/drawing/2014/main" id="{4599A6DA-65D9-BCCC-30B5-ACA57150393E}"/>
                </a:ext>
              </a:extLst>
            </p:cNvPr>
            <p:cNvSpPr txBox="1"/>
            <p:nvPr/>
          </p:nvSpPr>
          <p:spPr>
            <a:xfrm>
              <a:off x="-1059458" y="6099383"/>
              <a:ext cx="112793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4000" b="1" dirty="0">
                  <a:solidFill>
                    <a:srgbClr val="0000FF"/>
                  </a:solidFill>
                </a:rPr>
                <a:t>؞ دهـ // ب جـ  </a:t>
              </a:r>
            </a:p>
          </p:txBody>
        </p:sp>
        <p:cxnSp>
          <p:nvCxnSpPr>
            <p:cNvPr id="78" name="رابط مستقيم 85">
              <a:extLst>
                <a:ext uri="{FF2B5EF4-FFF2-40B4-BE49-F238E27FC236}">
                  <a16:creationId xmlns:a16="http://schemas.microsoft.com/office/drawing/2014/main" id="{FEB9FB40-29C8-92C4-57DD-0849067923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9947" y="6201547"/>
              <a:ext cx="458654" cy="218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89">
              <a:extLst>
                <a:ext uri="{FF2B5EF4-FFF2-40B4-BE49-F238E27FC236}">
                  <a16:creationId xmlns:a16="http://schemas.microsoft.com/office/drawing/2014/main" id="{511C4833-C8EB-9D4C-BBEE-90B468F30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6231" y="6232973"/>
              <a:ext cx="7519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مجموعة 66">
            <a:extLst>
              <a:ext uri="{FF2B5EF4-FFF2-40B4-BE49-F238E27FC236}">
                <a16:creationId xmlns:a16="http://schemas.microsoft.com/office/drawing/2014/main" id="{F83BE6BD-4E6E-C038-F3DE-E65AD3BF26DC}"/>
              </a:ext>
            </a:extLst>
          </p:cNvPr>
          <p:cNvGrpSpPr/>
          <p:nvPr/>
        </p:nvGrpSpPr>
        <p:grpSpPr>
          <a:xfrm rot="5400000">
            <a:off x="1957468" y="3045959"/>
            <a:ext cx="411809" cy="461665"/>
            <a:chOff x="2121070" y="6225658"/>
            <a:chExt cx="4756867" cy="461665"/>
          </a:xfrm>
        </p:grpSpPr>
        <p:sp>
          <p:nvSpPr>
            <p:cNvPr id="81" name="مربع نص 67">
              <a:extLst>
                <a:ext uri="{FF2B5EF4-FFF2-40B4-BE49-F238E27FC236}">
                  <a16:creationId xmlns:a16="http://schemas.microsoft.com/office/drawing/2014/main" id="{EDA14BA5-11EF-8929-7862-B9D6AA108596}"/>
                </a:ext>
              </a:extLst>
            </p:cNvPr>
            <p:cNvSpPr txBox="1"/>
            <p:nvPr/>
          </p:nvSpPr>
          <p:spPr>
            <a:xfrm>
              <a:off x="2121070" y="6225658"/>
              <a:ext cx="47568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82" name="رابط مستقيم 68">
              <a:extLst>
                <a:ext uri="{FF2B5EF4-FFF2-40B4-BE49-F238E27FC236}">
                  <a16:creationId xmlns:a16="http://schemas.microsoft.com/office/drawing/2014/main" id="{0DF45559-BAC4-339B-7D3C-FFF57BDF21EB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مجموعة 69">
            <a:extLst>
              <a:ext uri="{FF2B5EF4-FFF2-40B4-BE49-F238E27FC236}">
                <a16:creationId xmlns:a16="http://schemas.microsoft.com/office/drawing/2014/main" id="{17FA1C56-057C-2BF3-27FD-BD56D4F81137}"/>
              </a:ext>
            </a:extLst>
          </p:cNvPr>
          <p:cNvGrpSpPr/>
          <p:nvPr/>
        </p:nvGrpSpPr>
        <p:grpSpPr>
          <a:xfrm rot="5400000">
            <a:off x="2376648" y="4515217"/>
            <a:ext cx="596073" cy="474868"/>
            <a:chOff x="3121434" y="5929198"/>
            <a:chExt cx="6885328" cy="474868"/>
          </a:xfrm>
        </p:grpSpPr>
        <p:sp>
          <p:nvSpPr>
            <p:cNvPr id="84" name="مربع نص 70">
              <a:extLst>
                <a:ext uri="{FF2B5EF4-FFF2-40B4-BE49-F238E27FC236}">
                  <a16:creationId xmlns:a16="http://schemas.microsoft.com/office/drawing/2014/main" id="{5BEDFE0E-560A-5790-D8A9-6F3982F1C8D3}"/>
                </a:ext>
              </a:extLst>
            </p:cNvPr>
            <p:cNvSpPr txBox="1"/>
            <p:nvPr/>
          </p:nvSpPr>
          <p:spPr>
            <a:xfrm>
              <a:off x="3121434" y="5929198"/>
              <a:ext cx="68853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^</a:t>
              </a:r>
            </a:p>
          </p:txBody>
        </p:sp>
        <p:cxnSp>
          <p:nvCxnSpPr>
            <p:cNvPr id="85" name="رابط مستقيم 71">
              <a:extLst>
                <a:ext uri="{FF2B5EF4-FFF2-40B4-BE49-F238E27FC236}">
                  <a16:creationId xmlns:a16="http://schemas.microsoft.com/office/drawing/2014/main" id="{E4BAE773-71DD-860A-AD9B-8B037CD86FDB}"/>
                </a:ext>
              </a:extLst>
            </p:cNvPr>
            <p:cNvCxnSpPr/>
            <p:nvPr/>
          </p:nvCxnSpPr>
          <p:spPr>
            <a:xfrm flipV="1">
              <a:off x="5307304" y="6400701"/>
              <a:ext cx="0" cy="3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2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1944 L 1.25E-6 0.2305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393 L 0.0017 0.22385 " pathEditMode="relative" rAng="0" ptsTypes="AA">
                                      <p:cBhvr>
                                        <p:cTn id="167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0.00417 L 0.19844 0.22801 " pathEditMode="relative" rAng="0" ptsTypes="AA">
                                      <p:cBhvr>
                                        <p:cTn id="171" dur="4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uiExpand="1" build="p"/>
      <p:bldP spid="55" grpId="0"/>
      <p:bldP spid="56" grpId="0"/>
      <p:bldP spid="51" grpId="0"/>
      <p:bldP spid="53" grpId="0"/>
      <p:bldP spid="30" grpId="0" uiExpand="1" build="p"/>
      <p:bldP spid="32" grpId="0" uiExpand="1" build="p"/>
      <p:bldP spid="37" grpId="0"/>
      <p:bldP spid="38" grpId="0"/>
      <p:bldP spid="41" grpId="0" uiExpand="1" build="p"/>
      <p:bldP spid="58" grpId="0" uiExpand="1" build="p"/>
      <p:bldP spid="6" grpId="0" animBg="1"/>
      <p:bldP spid="49" grpId="0" animBg="1"/>
      <p:bldP spid="52" grpId="0" animBg="1"/>
      <p:bldP spid="18" grpId="0" animBg="1"/>
      <p:bldP spid="18" grpId="1" animBg="1"/>
      <p:bldP spid="42" grpId="0"/>
      <p:bldP spid="4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20C43EB2B8C4A8F5F7A3839DAFA29" ma:contentTypeVersion="12" ma:contentTypeDescription="Create a new document." ma:contentTypeScope="" ma:versionID="15b4f19e1df0addc4e1100aa2f7bd73c">
  <xsd:schema xmlns:xsd="http://www.w3.org/2001/XMLSchema" xmlns:xs="http://www.w3.org/2001/XMLSchema" xmlns:p="http://schemas.microsoft.com/office/2006/metadata/properties" xmlns:ns3="319cc791-c212-41cc-8e57-c94fb349ee2b" xmlns:ns4="79ff8ec2-11a1-4393-b3e7-729dfc3c49b4" targetNamespace="http://schemas.microsoft.com/office/2006/metadata/properties" ma:root="true" ma:fieldsID="93018046a56dd5ee5ff73fb548d42c8b" ns3:_="" ns4:_="">
    <xsd:import namespace="319cc791-c212-41cc-8e57-c94fb349ee2b"/>
    <xsd:import namespace="79ff8ec2-11a1-4393-b3e7-729dfc3c49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cc791-c212-41cc-8e57-c94fb349ee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f8ec2-11a1-4393-b3e7-729dfc3c4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9cc791-c212-41cc-8e57-c94fb349ee2b" xsi:nil="true"/>
  </documentManagement>
</p:properties>
</file>

<file path=customXml/itemProps1.xml><?xml version="1.0" encoding="utf-8"?>
<ds:datastoreItem xmlns:ds="http://schemas.openxmlformats.org/officeDocument/2006/customXml" ds:itemID="{AD1ACDDB-B70F-4683-A98E-718CB4532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cc791-c212-41cc-8e57-c94fb349ee2b"/>
    <ds:schemaRef ds:uri="79ff8ec2-11a1-4393-b3e7-729dfc3c4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E077D-C193-4174-9855-A03E677CA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F3BD8-90F2-4211-AC2D-17E25C16EDC8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19cc791-c212-41cc-8e57-c94fb349ee2b"/>
    <ds:schemaRef ds:uri="79ff8ec2-11a1-4393-b3e7-729dfc3c49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2681</Words>
  <Application>Microsoft Office PowerPoint</Application>
  <PresentationFormat>Widescreen</PresentationFormat>
  <Paragraphs>716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Hacen Digital Arabia XL</vt:lpstr>
      <vt:lpstr>Hacen Tehran</vt:lpstr>
      <vt:lpstr>رموز الرياضيات العربية</vt:lpstr>
      <vt:lpstr>Aldhabi</vt:lpstr>
      <vt:lpstr>Calibri Light</vt:lpstr>
      <vt:lpstr>Congenial Black</vt:lpstr>
      <vt:lpstr>Hacen Liner Screen</vt:lpstr>
      <vt:lpstr>Hacen Egypt</vt:lpstr>
      <vt:lpstr>Hacen Typographer Bold</vt:lpstr>
      <vt:lpstr>Calibri</vt:lpstr>
      <vt:lpstr>Aga-Math-Functions</vt:lpstr>
      <vt:lpstr>حلمى محمود لرموز الرياضيات</vt:lpstr>
      <vt:lpstr>Leelawadee UI Semilight</vt:lpstr>
      <vt:lpstr>AGA Arabesque</vt:lpstr>
      <vt:lpstr>Hacen Liner Print-out</vt:lpstr>
      <vt:lpstr>Hacen Samra</vt:lpstr>
      <vt:lpstr>Arial</vt:lpstr>
      <vt:lpstr>نسق Office</vt:lpstr>
      <vt:lpstr>القطعة المستقيمة الواصلة بين منتصفي ضلعين في مثلث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الأعمدة المرسومة من رؤوس المثلث على أضلاعه</dc:title>
  <dc:creator>ايه عبدالحي محمد احمد</dc:creator>
  <cp:lastModifiedBy>شيماء خميس سالم عبدالله حسين</cp:lastModifiedBy>
  <cp:revision>196</cp:revision>
  <dcterms:created xsi:type="dcterms:W3CDTF">2022-12-28T06:38:51Z</dcterms:created>
  <dcterms:modified xsi:type="dcterms:W3CDTF">2023-02-17T17:47:56Z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0x010100CA920C43EB2B8C4A8F5F7A3839DAFA29</vt:lpwstr>
  </property>
</Properties>
</file>