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7" r:id="rId1"/>
    <p:sldMasterId id="2147483694" r:id="rId2"/>
    <p:sldMasterId id="2147483711" r:id="rId3"/>
  </p:sldMasterIdLst>
  <p:sldIdLst>
    <p:sldId id="264" r:id="rId4"/>
    <p:sldId id="1089" r:id="rId5"/>
    <p:sldId id="1297" r:id="rId6"/>
    <p:sldId id="1302" r:id="rId7"/>
    <p:sldId id="1255" r:id="rId8"/>
    <p:sldId id="1256" r:id="rId9"/>
    <p:sldId id="1257" r:id="rId10"/>
    <p:sldId id="1310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2849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3349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2316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34536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0176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31729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8509303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239166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088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918842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51530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27809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909706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287915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496639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59634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792781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793820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893155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6492153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852554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406534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332532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669161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70176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790615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4C105-0669-45A0-AE63-E962F66DD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91BD54-5427-4EFF-9CA6-909C8D9485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ar-K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EE775-19D9-4DF8-A79F-7BC09853F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4F105-4038-4A13-B80D-B4EF0D4D4FF9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0808-D3B2-4673-98AF-F937039C7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8464C-6563-4155-B3DA-CBF40A368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74836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0907-E5B3-45E9-B913-CF237D5B1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0B921-CF47-464D-840A-73AA44F88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1DF79-48D6-4A62-88DE-FC85026C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0EA2-9E28-4429-9622-473163558172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7FCF4-342B-4FA3-B0AE-4B1C5CED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0B10F-90F2-4FBC-9978-3D264A47E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43507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F038A-4F84-4512-A240-96E6E26DB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51D7C-236B-4DB1-8ACA-2364C7BF7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93BE-9FB2-49C0-BC37-9412CCFC9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723A-0BF8-4F08-91BD-CBEC5EE1F5DF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0950A-09D3-456E-8616-FEC8FFA4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62CA5-8163-4A74-A07E-A683C123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79971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5E66F-D8B0-433F-8022-A164B3D42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5A1FA-60DF-485C-9573-799D9076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FB0318-6246-422A-A7C3-4F442E29F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C2E35-10D4-46EB-9C12-994AEBE23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5BCDB-0653-4576-92FF-5CF4CAFCB0E2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C0302-2A5E-465C-8451-EC726B64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9C489-6F46-4548-A49C-74A80D1A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1180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25547-818A-4FF3-97B4-0744536F4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5467BF-5814-4B3A-8593-494F2B3C9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C3050-9A8D-4B6E-B1A6-E2872E57F2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D6F11F-47B9-4C1F-BE6D-A060A477A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47A9D-5663-4191-997A-BF7A8E7D2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955C6D-0379-499C-859C-264E5A5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79D6-8310-43F1-9DF8-A416C0DF9319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AE61B2-91CA-4E82-9CD0-B282F86F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7D89C2-8CBF-4E71-9F88-9EA6D3F06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38077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D8776-2143-489F-A0AD-55225BDC0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C07E38-BCAA-4ED2-B8CD-469DFEA5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04041-A69B-4B6B-85B7-7056E4BF1D3A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B0072-AD98-4DD2-B448-A708F7084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6BEDE-5E50-4A8E-9F1B-9FB4F4F23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2902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3A8706-197F-4731-B028-A5A640AFE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ACFC-8428-4A1E-BF4D-4CC34AE97D34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7066F-99F0-438F-83C9-5577AF0F5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A0C500-D7EA-4353-A150-B283DBE90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17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657493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9F54B-ABD6-4198-92FB-F914C656D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32A4C-B916-4E36-B1AD-5EA69A1D8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D85D06-7FB7-4152-881D-23A47DA78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66044-8E6C-472D-8732-3B4BCAE9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17A9-D3BF-471D-B9CA-4826EF81EFA3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9BA62-DCB2-4435-AC80-0B62A8890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0B37C-FE78-45A9-BED1-059422E8B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1634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9F69D-2D4E-4FB8-BD6B-7C898352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787C6A-A083-4AA8-A270-2CEDBED97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ar-KW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1DB909-C41E-439C-8510-F57DE63A6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8FD9A-95C9-4B9D-BC7D-34F5B90FC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0EDB7-E13B-4B4F-AE9D-3C7C516F75EB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BB17C-F5E9-443B-A250-2985DD76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D64AC-A6A0-49E7-BD7A-FBC46530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90683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7B8A2-A77F-4BC9-BEDB-A014A83B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76F377-6DBD-4D53-9C2E-AD3C24079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2EABFF-A9C9-4F8A-B82C-F2AF53D31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E06EF-1A5E-40FC-8773-B454E5365854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1022C-11CD-4D96-B2F6-E2C84D95F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5F002-1567-4A31-A8EB-246C2407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12787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171C42-C5B6-4473-AA8C-49D5A54E11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53B63B-13CD-4012-8C3B-45877FED60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6603D-BC8E-4374-B44A-033593B5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0A36-1EF8-4ADF-8BA3-D9B7A28C6C3D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B5A62-ADB7-415C-B5C5-62495DF3E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A77B6-73AF-4987-809D-4A677D4E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5552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8540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3118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8343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47781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16367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E1D51-4749-4055-BF13-EE3843C29C53}" type="datetimeFigureOut">
              <a:rPr lang="ar-KW" smtClean="0"/>
              <a:t>30/09/1447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4C76D-3D9F-42F9-B8CD-9FE62E8C5680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6570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ar-EG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082C-0922-4249-A612-B415F5231620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06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B5D53C-93B3-46D7-B2C5-850D1B1DE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K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EF8E7-DBA5-4E0A-A707-5911DEBFF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K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C9FC7-B23E-44D7-BD8B-23427612C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AB5DB-1758-4B5A-A0F5-E8C74685BC6D}" type="datetime12">
              <a:rPr lang="ar-KW" smtClean="0"/>
              <a:t>18/03/2026 01:03 ص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CE0CD-33D5-4FA3-8559-C0E06FB4E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A590-F38D-468E-95B7-7C55884AC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437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>
    <p:dissolve/>
  </p:transition>
  <p:hf sldNum="0"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emf"/><Relationship Id="rId7" Type="http://schemas.openxmlformats.org/officeDocument/2006/relationships/image" Target="../media/image9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90.png"/><Relationship Id="rId3" Type="http://schemas.openxmlformats.org/officeDocument/2006/relationships/image" Target="../media/image1990.png"/><Relationship Id="rId7" Type="http://schemas.openxmlformats.org/officeDocument/2006/relationships/image" Target="../media/image6.emf"/><Relationship Id="rId17" Type="http://schemas.openxmlformats.org/officeDocument/2006/relationships/image" Target="../media/image212.png"/><Relationship Id="rId2" Type="http://schemas.openxmlformats.org/officeDocument/2006/relationships/image" Target="../media/image4.emf"/><Relationship Id="rId16" Type="http://schemas.openxmlformats.org/officeDocument/2006/relationships/image" Target="../media/image211.pn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202.png"/><Relationship Id="rId5" Type="http://schemas.openxmlformats.org/officeDocument/2006/relationships/image" Target="../media/image201.png"/><Relationship Id="rId15" Type="http://schemas.openxmlformats.org/officeDocument/2006/relationships/image" Target="../media/image210.png"/><Relationship Id="rId4" Type="http://schemas.openxmlformats.org/officeDocument/2006/relationships/image" Target="../media/image20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8.emf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9.png"/><Relationship Id="rId11" Type="http://schemas.openxmlformats.org/officeDocument/2006/relationships/image" Target="../media/image18.png"/><Relationship Id="rId5" Type="http://schemas.openxmlformats.org/officeDocument/2006/relationships/image" Target="../media/image10.emf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9.emf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png"/><Relationship Id="rId13" Type="http://schemas.openxmlformats.org/officeDocument/2006/relationships/image" Target="../media/image97.png"/><Relationship Id="rId3" Type="http://schemas.openxmlformats.org/officeDocument/2006/relationships/image" Target="../media/image8.emf"/><Relationship Id="rId7" Type="http://schemas.openxmlformats.org/officeDocument/2006/relationships/image" Target="../media/image80.png"/><Relationship Id="rId12" Type="http://schemas.openxmlformats.org/officeDocument/2006/relationships/image" Target="../media/image27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11" Type="http://schemas.openxmlformats.org/officeDocument/2006/relationships/image" Target="../media/image26.png"/><Relationship Id="rId5" Type="http://schemas.openxmlformats.org/officeDocument/2006/relationships/image" Target="../media/image10.emf"/><Relationship Id="rId10" Type="http://schemas.openxmlformats.org/officeDocument/2006/relationships/image" Target="../media/image25.png"/><Relationship Id="rId4" Type="http://schemas.openxmlformats.org/officeDocument/2006/relationships/image" Target="../media/image9.emf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140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80.png"/><Relationship Id="rId17" Type="http://schemas.openxmlformats.org/officeDocument/2006/relationships/image" Target="../media/image39.png"/><Relationship Id="rId2" Type="http://schemas.openxmlformats.org/officeDocument/2006/relationships/image" Target="../media/image99.png"/><Relationship Id="rId16" Type="http://schemas.openxmlformats.org/officeDocument/2006/relationships/image" Target="../media/image9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13.emf"/><Relationship Id="rId5" Type="http://schemas.openxmlformats.org/officeDocument/2006/relationships/image" Target="../media/image30.png"/><Relationship Id="rId15" Type="http://schemas.openxmlformats.org/officeDocument/2006/relationships/image" Target="../media/image38.png"/><Relationship Id="rId10" Type="http://schemas.openxmlformats.org/officeDocument/2006/relationships/image" Target="../media/image12.emf"/><Relationship Id="rId4" Type="http://schemas.openxmlformats.org/officeDocument/2006/relationships/image" Target="../media/image29.png"/><Relationship Id="rId9" Type="http://schemas.openxmlformats.org/officeDocument/2006/relationships/image" Target="../media/image11.emf"/><Relationship Id="rId1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../media/image44.png"/><Relationship Id="rId12" Type="http://schemas.openxmlformats.org/officeDocument/2006/relationships/image" Target="NULL"/><Relationship Id="rId17" Type="http://schemas.openxmlformats.org/officeDocument/2006/relationships/image" Target="../media/image49.png"/><Relationship Id="rId2" Type="http://schemas.openxmlformats.org/officeDocument/2006/relationships/image" Target="../media/image14.emf"/><Relationship Id="rId16" Type="http://schemas.openxmlformats.org/officeDocument/2006/relationships/image" Target="NUL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5" Type="http://schemas.openxmlformats.org/officeDocument/2006/relationships/image" Target="../media/image48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4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WordArt 3">
            <a:extLst>
              <a:ext uri="{FF2B5EF4-FFF2-40B4-BE49-F238E27FC236}">
                <a16:creationId xmlns:a16="http://schemas.microsoft.com/office/drawing/2014/main" id="{75CCDCB1-47D1-49E1-A0F4-08E7B9D6410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33605">
            <a:off x="4538516" y="971540"/>
            <a:ext cx="3379898" cy="1471894"/>
          </a:xfrm>
          <a:prstGeom prst="rect">
            <a:avLst/>
          </a:prstGeom>
        </p:spPr>
        <p:txBody>
          <a:bodyPr wrap="none" numCol="1" fromWordArt="1">
            <a:prstTxWarp prst="textInflateTop">
              <a:avLst>
                <a:gd name="adj" fmla="val 31917"/>
              </a:avLst>
            </a:prstTxWarp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onotype Corsiva" panose="03010101010201010101" pitchFamily="66" charset="0"/>
                <a:ea typeface="+mn-ea"/>
                <a:cs typeface="ALAWI-3-8" pitchFamily="2" charset="-78"/>
              </a:rPr>
              <a:t>(6 – 3 )</a:t>
            </a:r>
            <a:endParaRPr kumimoji="0" lang="ar-KW" sz="3600" b="1" i="0" u="none" strike="noStrike" kern="10" cap="none" spc="0" normalizeH="0" baseline="0" noProof="0" dirty="0">
              <a:ln w="18000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prstShdw prst="shdw13" dist="53882" dir="13500000">
                  <a:srgbClr val="875B0D">
                    <a:alpha val="50000"/>
                  </a:srgbClr>
                </a:prstShdw>
              </a:effectLst>
              <a:uLnTx/>
              <a:uFillTx/>
              <a:latin typeface="Monotype Corsiva" panose="03010101010201010101" pitchFamily="66" charset="0"/>
              <a:ea typeface="+mn-ea"/>
              <a:cs typeface="ALAWI-3-8" pitchFamily="2" charset="-78"/>
            </a:endParaRPr>
          </a:p>
        </p:txBody>
      </p:sp>
      <p:grpSp>
        <p:nvGrpSpPr>
          <p:cNvPr id="27" name="Group 4">
            <a:extLst>
              <a:ext uri="{FF2B5EF4-FFF2-40B4-BE49-F238E27FC236}">
                <a16:creationId xmlns:a16="http://schemas.microsoft.com/office/drawing/2014/main" id="{3F63F14A-51B1-492C-B119-791DDF03BB0C}"/>
              </a:ext>
            </a:extLst>
          </p:cNvPr>
          <p:cNvGrpSpPr>
            <a:grpSpLocks/>
          </p:cNvGrpSpPr>
          <p:nvPr/>
        </p:nvGrpSpPr>
        <p:grpSpPr bwMode="auto">
          <a:xfrm>
            <a:off x="66261" y="15227"/>
            <a:ext cx="12059477" cy="6858000"/>
            <a:chOff x="0" y="0"/>
            <a:chExt cx="5760" cy="4320"/>
          </a:xfrm>
        </p:grpSpPr>
        <p:pic>
          <p:nvPicPr>
            <p:cNvPr id="23" name="Picture 5" descr="barrepointsrougesc&amp;e">
              <a:extLst>
                <a:ext uri="{FF2B5EF4-FFF2-40B4-BE49-F238E27FC236}">
                  <a16:creationId xmlns:a16="http://schemas.microsoft.com/office/drawing/2014/main" id="{D588EE2A-1C94-4954-9861-0691B81B2C5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6" descr="barrepointsrougesc&amp;e">
              <a:extLst>
                <a:ext uri="{FF2B5EF4-FFF2-40B4-BE49-F238E27FC236}">
                  <a16:creationId xmlns:a16="http://schemas.microsoft.com/office/drawing/2014/main" id="{C94E3F54-B8C6-4CD5-B2E5-40DC825BA563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7" descr="barrepointsrougesc&amp;e">
              <a:extLst>
                <a:ext uri="{FF2B5EF4-FFF2-40B4-BE49-F238E27FC236}">
                  <a16:creationId xmlns:a16="http://schemas.microsoft.com/office/drawing/2014/main" id="{A3CE8E7D-54B1-40C8-9562-4E971014C76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8" descr="barrepointsrougesc&amp;e">
              <a:extLst>
                <a:ext uri="{FF2B5EF4-FFF2-40B4-BE49-F238E27FC236}">
                  <a16:creationId xmlns:a16="http://schemas.microsoft.com/office/drawing/2014/main" id="{185C88B3-9AF3-4033-AE62-7C081C3DC74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3" name="Group 4">
            <a:extLst>
              <a:ext uri="{FF2B5EF4-FFF2-40B4-BE49-F238E27FC236}">
                <a16:creationId xmlns:a16="http://schemas.microsoft.com/office/drawing/2014/main" id="{A76BC95D-2924-412A-8DC9-2253823F56D8}"/>
              </a:ext>
            </a:extLst>
          </p:cNvPr>
          <p:cNvGrpSpPr>
            <a:grpSpLocks/>
          </p:cNvGrpSpPr>
          <p:nvPr/>
        </p:nvGrpSpPr>
        <p:grpSpPr bwMode="auto">
          <a:xfrm rot="20601390">
            <a:off x="3276125" y="1157735"/>
            <a:ext cx="6663552" cy="3743135"/>
            <a:chOff x="0" y="0"/>
            <a:chExt cx="5760" cy="4320"/>
          </a:xfrm>
        </p:grpSpPr>
        <p:pic>
          <p:nvPicPr>
            <p:cNvPr id="29" name="Picture 5" descr="barrepointsrougesc&amp;e">
              <a:extLst>
                <a:ext uri="{FF2B5EF4-FFF2-40B4-BE49-F238E27FC236}">
                  <a16:creationId xmlns:a16="http://schemas.microsoft.com/office/drawing/2014/main" id="{765D0718-4321-4E53-B85D-E0B13E1CDAC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3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6" descr="barrepointsrougesc&amp;e">
              <a:extLst>
                <a:ext uri="{FF2B5EF4-FFF2-40B4-BE49-F238E27FC236}">
                  <a16:creationId xmlns:a16="http://schemas.microsoft.com/office/drawing/2014/main" id="{760BFC97-31E2-4178-B40F-BD9DE45B3FA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0" y="2130"/>
              <a:ext cx="4320" cy="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7" descr="barrepointsrougesc&amp;e">
              <a:extLst>
                <a:ext uri="{FF2B5EF4-FFF2-40B4-BE49-F238E27FC236}">
                  <a16:creationId xmlns:a16="http://schemas.microsoft.com/office/drawing/2014/main" id="{0AB9C72C-90F9-4CD6-94E9-99AC700D59A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8" descr="barrepointsrougesc&amp;e">
              <a:extLst>
                <a:ext uri="{FF2B5EF4-FFF2-40B4-BE49-F238E27FC236}">
                  <a16:creationId xmlns:a16="http://schemas.microsoft.com/office/drawing/2014/main" id="{7C0DE0AC-DC1A-4DA7-8ECD-92401105E9A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240"/>
              <a:ext cx="5760" cy="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F6853795-084A-4086-ADDC-78ED087A62EE}"/>
              </a:ext>
            </a:extLst>
          </p:cNvPr>
          <p:cNvSpPr/>
          <p:nvPr/>
        </p:nvSpPr>
        <p:spPr>
          <a:xfrm rot="20634193">
            <a:off x="3686209" y="2543630"/>
            <a:ext cx="6039663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ar-KW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5000" b="1" i="0" u="none" strike="noStrike" kern="1200" cap="none" spc="50" normalizeH="0" baseline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rebuchet MS" panose="020B0603020202020204"/>
                <a:ea typeface="+mn-ea"/>
                <a:cs typeface="PT Bold Broken" pitchFamily="2" charset="-78"/>
              </a:rPr>
              <a:t>إيجاد معادلة منحنى دالة باستخدام التكامل </a:t>
            </a:r>
          </a:p>
        </p:txBody>
      </p:sp>
      <p:sp>
        <p:nvSpPr>
          <p:cNvPr id="18" name="مستطيل: زوايا مستديرة 17">
            <a:extLst>
              <a:ext uri="{FF2B5EF4-FFF2-40B4-BE49-F238E27FC236}">
                <a16:creationId xmlns:a16="http://schemas.microsoft.com/office/drawing/2014/main" id="{13B2D820-8815-44FA-9A51-BE0930EFC209}"/>
              </a:ext>
            </a:extLst>
          </p:cNvPr>
          <p:cNvSpPr/>
          <p:nvPr/>
        </p:nvSpPr>
        <p:spPr>
          <a:xfrm>
            <a:off x="534364" y="4126214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الحصة</a:t>
            </a:r>
            <a:endParaRPr kumimoji="0" lang="ar-KW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19" name="مستطيل: زوايا مستديرة 18">
            <a:extLst>
              <a:ext uri="{FF2B5EF4-FFF2-40B4-BE49-F238E27FC236}">
                <a16:creationId xmlns:a16="http://schemas.microsoft.com/office/drawing/2014/main" id="{2D61F4E5-2128-4E7E-810F-359A3C180CE7}"/>
              </a:ext>
            </a:extLst>
          </p:cNvPr>
          <p:cNvSpPr/>
          <p:nvPr/>
        </p:nvSpPr>
        <p:spPr>
          <a:xfrm>
            <a:off x="554972" y="5378682"/>
            <a:ext cx="2543408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التاريخ</a:t>
            </a:r>
            <a:endParaRPr kumimoji="0" lang="ar-KW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Mudir MT" pitchFamily="2" charset="-78"/>
            </a:endParaRPr>
          </a:p>
        </p:txBody>
      </p: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8BAEF9E5-25B5-486E-BB7D-C10E94618A6E}"/>
              </a:ext>
            </a:extLst>
          </p:cNvPr>
          <p:cNvSpPr/>
          <p:nvPr/>
        </p:nvSpPr>
        <p:spPr>
          <a:xfrm>
            <a:off x="258142" y="2869789"/>
            <a:ext cx="2813677" cy="107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الأسبوع</a:t>
            </a:r>
          </a:p>
        </p:txBody>
      </p:sp>
      <p:sp>
        <p:nvSpPr>
          <p:cNvPr id="22" name="مستطيل: زوايا مستديرة 21">
            <a:extLst>
              <a:ext uri="{FF2B5EF4-FFF2-40B4-BE49-F238E27FC236}">
                <a16:creationId xmlns:a16="http://schemas.microsoft.com/office/drawing/2014/main" id="{ADBB8615-C8F2-4842-B735-B29817A2C1C5}"/>
              </a:ext>
            </a:extLst>
          </p:cNvPr>
          <p:cNvSpPr/>
          <p:nvPr/>
        </p:nvSpPr>
        <p:spPr>
          <a:xfrm rot="20415484">
            <a:off x="1121770" y="704462"/>
            <a:ext cx="3436883" cy="1302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Fanan" pitchFamily="2" charset="-78"/>
              </a:rPr>
              <a:t>الوحدة السادسة </a:t>
            </a:r>
          </a:p>
        </p:txBody>
      </p:sp>
      <p:pic>
        <p:nvPicPr>
          <p:cNvPr id="28" name="Picture 13" descr="kuwait">
            <a:extLst>
              <a:ext uri="{FF2B5EF4-FFF2-40B4-BE49-F238E27FC236}">
                <a16:creationId xmlns:a16="http://schemas.microsoft.com/office/drawing/2014/main" id="{489DBA78-C144-411E-AFAC-98AC891613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676"/>
            <a:ext cx="16017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1" descr="شعار الكويت 2">
            <a:extLst>
              <a:ext uri="{FF2B5EF4-FFF2-40B4-BE49-F238E27FC236}">
                <a16:creationId xmlns:a16="http://schemas.microsoft.com/office/drawing/2014/main" id="{C19CB09A-6A0A-4AC8-8706-6732074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840559" y="235734"/>
            <a:ext cx="1006219" cy="1157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263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18" grpId="0" animBg="1"/>
      <p:bldP spid="19" grpId="0" animBg="1"/>
      <p:bldP spid="20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2">
            <a:extLst>
              <a:ext uri="{FF2B5EF4-FFF2-40B4-BE49-F238E27FC236}">
                <a16:creationId xmlns:a16="http://schemas.microsoft.com/office/drawing/2014/main" id="{590D8921-2FC3-4860-8C9A-06C50BC0A27F}"/>
              </a:ext>
            </a:extLst>
          </p:cNvPr>
          <p:cNvSpPr txBox="1">
            <a:spLocks/>
          </p:cNvSpPr>
          <p:nvPr/>
        </p:nvSpPr>
        <p:spPr>
          <a:xfrm>
            <a:off x="1655167" y="2567685"/>
            <a:ext cx="7773339" cy="2056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32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1) يوجد معادلة منحنى دالة بمعلومية ميل</a:t>
            </a:r>
            <a:r>
              <a:rPr kumimoji="0" lang="ar-KW" sz="3200" b="1" i="0" u="none" strike="noStrike" kern="1200" cap="all" spc="0" normalizeH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العمودي عليه</a:t>
            </a:r>
            <a:r>
              <a:rPr kumimoji="0" lang="ar-KW" sz="32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عند أي نقطة ويمر بنقطة معلومة باستخدام التكامل .</a:t>
            </a:r>
          </a:p>
          <a:p>
            <a:pPr marL="0" marR="0" lvl="0" indent="0" algn="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ysClr val="windowText" lastClr="0000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sz="3200" b="1" i="0" u="none" strike="noStrike" kern="1200" cap="all" spc="0" normalizeH="0" baseline="0" noProof="0" dirty="0">
                <a:ln>
                  <a:solidFill>
                    <a:srgbClr val="0070C0"/>
                  </a:solidFill>
                </a:ln>
                <a:solidFill>
                  <a:sysClr val="windowText" lastClr="000000"/>
                </a:solidFill>
                <a:effectLst/>
                <a:uLnTx/>
                <a:uFillTx/>
                <a:latin typeface="Tw Cen MT" panose="020B0602020104020603"/>
                <a:ea typeface="+mn-ea"/>
                <a:cs typeface="Mudir MT" pitchFamily="2" charset="-78"/>
              </a:rPr>
              <a:t>  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F10F0077-AAAE-4928-A9B8-95AB9F1D0DF4}"/>
              </a:ext>
            </a:extLst>
          </p:cNvPr>
          <p:cNvSpPr/>
          <p:nvPr/>
        </p:nvSpPr>
        <p:spPr>
          <a:xfrm>
            <a:off x="6318525" y="474326"/>
            <a:ext cx="303640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0" cap="none" spc="0" normalizeH="0" baseline="0" noProof="0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الأهداف السلوكية</a:t>
            </a:r>
            <a:endParaRPr kumimoji="0" lang="en-US" sz="4000" b="1" i="0" u="none" strike="noStrike" kern="0" cap="none" spc="0" normalizeH="0" baseline="0" noProof="0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375813E-E827-4DB2-8F8B-6F409B264BFD}"/>
              </a:ext>
            </a:extLst>
          </p:cNvPr>
          <p:cNvSpPr txBox="1"/>
          <p:nvPr/>
        </p:nvSpPr>
        <p:spPr>
          <a:xfrm>
            <a:off x="2207172" y="1376855"/>
            <a:ext cx="714776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2800" b="1" i="0" u="none" strike="noStrike" kern="1200" cap="none" spc="0" normalizeH="0" baseline="0" noProof="0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Mudir MT" pitchFamily="2" charset="-78"/>
              </a:rPr>
              <a:t>أتوقع في نهاية الحصة أن يكون الطالب قادراً على أن </a:t>
            </a:r>
          </a:p>
        </p:txBody>
      </p:sp>
    </p:spTree>
    <p:extLst>
      <p:ext uri="{BB962C8B-B14F-4D97-AF65-F5344CB8AC3E}">
        <p14:creationId xmlns:p14="http://schemas.microsoft.com/office/powerpoint/2010/main" val="16674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شكل بيضاوي 53">
            <a:extLst>
              <a:ext uri="{FF2B5EF4-FFF2-40B4-BE49-F238E27FC236}">
                <a16:creationId xmlns:a16="http://schemas.microsoft.com/office/drawing/2014/main" id="{D7697217-79DB-41DB-8911-7D5506F62639}"/>
              </a:ext>
            </a:extLst>
          </p:cNvPr>
          <p:cNvSpPr/>
          <p:nvPr/>
        </p:nvSpPr>
        <p:spPr>
          <a:xfrm>
            <a:off x="6179732" y="3176444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3" name="شكل بيضاوي 52">
            <a:extLst>
              <a:ext uri="{FF2B5EF4-FFF2-40B4-BE49-F238E27FC236}">
                <a16:creationId xmlns:a16="http://schemas.microsoft.com/office/drawing/2014/main" id="{7BB48538-19CF-4461-937C-93C3E74FD043}"/>
              </a:ext>
            </a:extLst>
          </p:cNvPr>
          <p:cNvSpPr/>
          <p:nvPr/>
        </p:nvSpPr>
        <p:spPr>
          <a:xfrm>
            <a:off x="2984119" y="3176444"/>
            <a:ext cx="428625" cy="438023"/>
          </a:xfrm>
          <a:prstGeom prst="ellipse">
            <a:avLst/>
          </a:prstGeom>
          <a:solidFill>
            <a:srgbClr val="00B05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94593" y="190215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كراسة التمارين  </a:t>
            </a:r>
            <a:r>
              <a:rPr lang="ar-AE" b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ص 28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35">
            <a:extLst>
              <a:ext uri="{FF2B5EF4-FFF2-40B4-BE49-F238E27FC236}">
                <a16:creationId xmlns:a16="http://schemas.microsoft.com/office/drawing/2014/main" id="{61D3527B-2DA5-46ED-91EB-727FC1BF7E20}"/>
              </a:ext>
            </a:extLst>
          </p:cNvPr>
          <p:cNvSpPr txBox="1"/>
          <p:nvPr/>
        </p:nvSpPr>
        <p:spPr>
          <a:xfrm>
            <a:off x="6179732" y="178675"/>
            <a:ext cx="3037139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المساحات في المستوي  ( 1 - 6 ) </a:t>
            </a:r>
            <a:r>
              <a:rPr lang="en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2974593" y="190216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18/03/2026 01:03 ص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E47F7FD-3BC2-446B-9CA1-919E5E40F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4849" y="561163"/>
            <a:ext cx="3374265" cy="60311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53DED43-886A-40F2-B07A-0BE7818FF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161" y="1137361"/>
            <a:ext cx="6719050" cy="438023"/>
          </a:xfrm>
          <a:prstGeom prst="rect">
            <a:avLst/>
          </a:prstGeom>
        </p:spPr>
      </p:pic>
      <p:sp>
        <p:nvSpPr>
          <p:cNvPr id="29" name="مستطيل 28">
            <a:extLst>
              <a:ext uri="{FF2B5EF4-FFF2-40B4-BE49-F238E27FC236}">
                <a16:creationId xmlns:a16="http://schemas.microsoft.com/office/drawing/2014/main" id="{5DDA8127-2405-4DC8-8DC8-E6AB232865DA}"/>
              </a:ext>
            </a:extLst>
          </p:cNvPr>
          <p:cNvSpPr/>
          <p:nvPr/>
        </p:nvSpPr>
        <p:spPr>
          <a:xfrm>
            <a:off x="8641851" y="1823528"/>
            <a:ext cx="502418" cy="51246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</a:rPr>
              <a:t>3</a:t>
            </a:r>
            <a:endParaRPr lang="ar-KW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6BC37B3B-4FF1-4306-B100-347FC379A042}"/>
              </a:ext>
            </a:extLst>
          </p:cNvPr>
          <p:cNvGrpSpPr/>
          <p:nvPr/>
        </p:nvGrpSpPr>
        <p:grpSpPr>
          <a:xfrm>
            <a:off x="651641" y="1740797"/>
            <a:ext cx="7848500" cy="1569660"/>
            <a:chOff x="2545568" y="1705508"/>
            <a:chExt cx="5705475" cy="1569660"/>
          </a:xfrm>
        </p:grpSpPr>
        <p:grpSp>
          <p:nvGrpSpPr>
            <p:cNvPr id="31" name="مجموعة 30">
              <a:extLst>
                <a:ext uri="{FF2B5EF4-FFF2-40B4-BE49-F238E27FC236}">
                  <a16:creationId xmlns:a16="http://schemas.microsoft.com/office/drawing/2014/main" id="{E4F45EE4-191E-4FA2-A21D-ADB1D8B93C63}"/>
                </a:ext>
              </a:extLst>
            </p:cNvPr>
            <p:cNvGrpSpPr/>
            <p:nvPr/>
          </p:nvGrpSpPr>
          <p:grpSpPr>
            <a:xfrm>
              <a:off x="2545568" y="1705508"/>
              <a:ext cx="5705475" cy="1569660"/>
              <a:chOff x="2638425" y="1640054"/>
              <a:chExt cx="5705475" cy="1569660"/>
            </a:xfrm>
          </p:grpSpPr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23F8F63C-0329-4254-B42D-7E295B765D3C}"/>
                  </a:ext>
                </a:extLst>
              </p:cNvPr>
              <p:cNvSpPr txBox="1"/>
              <p:nvPr/>
            </p:nvSpPr>
            <p:spPr>
              <a:xfrm>
                <a:off x="2638425" y="1640054"/>
                <a:ext cx="5705475" cy="156966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r" defTabSz="914400"/>
                <a:r>
                  <a:rPr lang="ar-AE" sz="240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إذا كانت                                      فإن مساحة المنطقة المحددة</a:t>
                </a:r>
              </a:p>
              <a:p>
                <a:pPr algn="r" defTabSz="914400"/>
                <a:endParaRPr lang="ar-AE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  <a:p>
                <a:pPr algn="r" defTabSz="914400"/>
                <a:r>
                  <a:rPr lang="ar-AE" sz="240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بمنحنى الدالة     ومحور السينات  في            هي :  </a:t>
                </a:r>
                <a:endParaRPr lang="en-AE" sz="24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مربع نص 33">
                    <a:extLst>
                      <a:ext uri="{FF2B5EF4-FFF2-40B4-BE49-F238E27FC236}">
                        <a16:creationId xmlns:a16="http://schemas.microsoft.com/office/drawing/2014/main" id="{401CD847-4FC3-4DFB-99A0-6BF43CD73B3B}"/>
                      </a:ext>
                    </a:extLst>
                  </p:cNvPr>
                  <p:cNvSpPr txBox="1"/>
                  <p:nvPr/>
                </p:nvSpPr>
                <p:spPr>
                  <a:xfrm>
                    <a:off x="5056715" y="1650873"/>
                    <a:ext cx="3078984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defTabSz="91440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AE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sz="2400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≤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∀ 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∈[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AE" sz="2400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oMath>
                      </m:oMathPara>
                    </a14:m>
                    <a:endParaRPr lang="ar-KW" sz="2400" dirty="0">
                      <a:ln>
                        <a:solidFill>
                          <a:srgbClr val="0070C0"/>
                        </a:solidFill>
                      </a:ln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34" name="مربع نص 33">
                    <a:extLst>
                      <a:ext uri="{FF2B5EF4-FFF2-40B4-BE49-F238E27FC236}">
                        <a16:creationId xmlns:a16="http://schemas.microsoft.com/office/drawing/2014/main" id="{401CD847-4FC3-4DFB-99A0-6BF43CD73B3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56715" y="1650873"/>
                    <a:ext cx="3078984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1639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مربع نص 35">
                    <a:extLst>
                      <a:ext uri="{FF2B5EF4-FFF2-40B4-BE49-F238E27FC236}">
                        <a16:creationId xmlns:a16="http://schemas.microsoft.com/office/drawing/2014/main" id="{55056B2A-B065-46B0-A106-D8FFC3702D0E}"/>
                      </a:ext>
                    </a:extLst>
                  </p:cNvPr>
                  <p:cNvSpPr txBox="1"/>
                  <p:nvPr/>
                </p:nvSpPr>
                <p:spPr>
                  <a:xfrm>
                    <a:off x="7049189" y="2365763"/>
                    <a:ext cx="263918" cy="3693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 defTabSz="91440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AE" sz="2400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oMath>
                      </m:oMathPara>
                    </a14:m>
                    <a:endParaRPr lang="ar-KW" sz="2400" dirty="0">
                      <a:ln>
                        <a:solidFill>
                          <a:srgbClr val="0070C0"/>
                        </a:solidFill>
                      </a:ln>
                      <a:solidFill>
                        <a:prstClr val="black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36" name="مربع نص 35">
                    <a:extLst>
                      <a:ext uri="{FF2B5EF4-FFF2-40B4-BE49-F238E27FC236}">
                        <a16:creationId xmlns:a16="http://schemas.microsoft.com/office/drawing/2014/main" id="{55056B2A-B065-46B0-A106-D8FFC3702D0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49189" y="2365763"/>
                    <a:ext cx="263918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ar-KW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مربع نص 31">
                  <a:extLst>
                    <a:ext uri="{FF2B5EF4-FFF2-40B4-BE49-F238E27FC236}">
                      <a16:creationId xmlns:a16="http://schemas.microsoft.com/office/drawing/2014/main" id="{4DFFE135-232F-402B-9DE7-DDB152EB56B7}"/>
                    </a:ext>
                  </a:extLst>
                </p:cNvPr>
                <p:cNvSpPr txBox="1"/>
                <p:nvPr/>
              </p:nvSpPr>
              <p:spPr>
                <a:xfrm>
                  <a:off x="3034440" y="2252293"/>
                  <a:ext cx="1488997" cy="80002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trlPr>
                              <a:rPr lang="en-AE" sz="2400" i="1" dirty="0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AE" sz="2400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  <m:sup>
                            <m:r>
                              <a:rPr lang="en-AE" sz="2400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p>
                          <m:e>
                            <m:r>
                              <a:rPr lang="en-AE" sz="2400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AE" sz="2400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AE" sz="2400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nary>
                        <m:r>
                          <a:rPr lang="en-AE" sz="2400" i="1" dirty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oMath>
                    </m:oMathPara>
                  </a14:m>
                  <a:endParaRPr lang="ar-KW" sz="240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2" name="مربع نص 31">
                  <a:extLst>
                    <a:ext uri="{FF2B5EF4-FFF2-40B4-BE49-F238E27FC236}">
                      <a16:creationId xmlns:a16="http://schemas.microsoft.com/office/drawing/2014/main" id="{4DFFE135-232F-402B-9DE7-DDB152EB56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4440" y="2252293"/>
                  <a:ext cx="1488997" cy="80002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مربع نص 36">
                  <a:extLst>
                    <a:ext uri="{FF2B5EF4-FFF2-40B4-BE49-F238E27FC236}">
                      <a16:creationId xmlns:a16="http://schemas.microsoft.com/office/drawing/2014/main" id="{58A24090-DFE7-4952-8104-C6005848CE22}"/>
                    </a:ext>
                  </a:extLst>
                </p:cNvPr>
                <p:cNvSpPr txBox="1"/>
                <p:nvPr/>
              </p:nvSpPr>
              <p:spPr>
                <a:xfrm>
                  <a:off x="4756768" y="2467641"/>
                  <a:ext cx="766044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sz="2400" i="1" dirty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AE" sz="2400" i="1" dirty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AE" sz="2400" i="1" dirty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AE" sz="2400" i="1" dirty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AE" sz="2400" i="1" dirty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oMath>
                    </m:oMathPara>
                  </a14:m>
                  <a:endParaRPr lang="ar-KW" sz="2400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7" name="مربع نص 36">
                  <a:extLst>
                    <a:ext uri="{FF2B5EF4-FFF2-40B4-BE49-F238E27FC236}">
                      <a16:creationId xmlns:a16="http://schemas.microsoft.com/office/drawing/2014/main" id="{58A24090-DFE7-4952-8104-C6005848CE2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6768" y="2467641"/>
                  <a:ext cx="766044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9" name="شكل بيضاوي 38">
            <a:extLst>
              <a:ext uri="{FF2B5EF4-FFF2-40B4-BE49-F238E27FC236}">
                <a16:creationId xmlns:a16="http://schemas.microsoft.com/office/drawing/2014/main" id="{F5C4D89A-5C75-49B9-A042-3C539AD4EB75}"/>
              </a:ext>
            </a:extLst>
          </p:cNvPr>
          <p:cNvSpPr/>
          <p:nvPr/>
        </p:nvSpPr>
        <p:spPr>
          <a:xfrm>
            <a:off x="2974594" y="3176444"/>
            <a:ext cx="428625" cy="438023"/>
          </a:xfrm>
          <a:prstGeom prst="ellipse">
            <a:avLst/>
          </a:prstGeom>
          <a:noFill/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0" name="شكل بيضاوي 39">
            <a:extLst>
              <a:ext uri="{FF2B5EF4-FFF2-40B4-BE49-F238E27FC236}">
                <a16:creationId xmlns:a16="http://schemas.microsoft.com/office/drawing/2014/main" id="{B43AB31D-1DDB-4CCE-B0A7-36FD2884C8BD}"/>
              </a:ext>
            </a:extLst>
          </p:cNvPr>
          <p:cNvSpPr/>
          <p:nvPr/>
        </p:nvSpPr>
        <p:spPr>
          <a:xfrm>
            <a:off x="6179732" y="3176444"/>
            <a:ext cx="428625" cy="438023"/>
          </a:xfrm>
          <a:prstGeom prst="ellipse">
            <a:avLst/>
          </a:prstGeom>
          <a:noFill/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نجمة: 6 نقاط 49">
                <a:extLst>
                  <a:ext uri="{FF2B5EF4-FFF2-40B4-BE49-F238E27FC236}">
                    <a16:creationId xmlns:a16="http://schemas.microsoft.com/office/drawing/2014/main" id="{4E5324D2-5BC5-498E-933F-8092A0F0DBC3}"/>
                  </a:ext>
                </a:extLst>
              </p:cNvPr>
              <p:cNvSpPr/>
              <p:nvPr/>
            </p:nvSpPr>
            <p:spPr>
              <a:xfrm>
                <a:off x="2348276" y="3905035"/>
                <a:ext cx="1872000" cy="1656000"/>
              </a:xfrm>
              <a:prstGeom prst="star6">
                <a:avLst/>
              </a:prstGeom>
              <a:solidFill>
                <a:srgbClr val="00B05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914400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ar-KW" sz="400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أحسنت</m:t>
                      </m:r>
                    </m:oMath>
                  </m:oMathPara>
                </a14:m>
                <a:endParaRPr lang="ar-KW" sz="40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نجمة: 6 نقاط 49">
                <a:extLst>
                  <a:ext uri="{FF2B5EF4-FFF2-40B4-BE49-F238E27FC236}">
                    <a16:creationId xmlns:a16="http://schemas.microsoft.com/office/drawing/2014/main" id="{4E5324D2-5BC5-498E-933F-8092A0F0DB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8276" y="3905035"/>
                <a:ext cx="1872000" cy="1656000"/>
              </a:xfrm>
              <a:prstGeom prst="star6">
                <a:avLst/>
              </a:prstGeom>
              <a:blipFill>
                <a:blip r:embed="rId8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نجمة: 6 نقاط 54">
                <a:extLst>
                  <a:ext uri="{FF2B5EF4-FFF2-40B4-BE49-F238E27FC236}">
                    <a16:creationId xmlns:a16="http://schemas.microsoft.com/office/drawing/2014/main" id="{ECE158C2-D7E6-4FBD-AA5E-F7A2A13FF956}"/>
                  </a:ext>
                </a:extLst>
              </p:cNvPr>
              <p:cNvSpPr/>
              <p:nvPr/>
            </p:nvSpPr>
            <p:spPr>
              <a:xfrm>
                <a:off x="5460713" y="3905035"/>
                <a:ext cx="1872000" cy="1656000"/>
              </a:xfrm>
              <a:prstGeom prst="star6">
                <a:avLst/>
              </a:prstGeom>
              <a:solidFill>
                <a:srgbClr val="FF000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914400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ar-AE" sz="400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خطــأ</m:t>
                      </m:r>
                    </m:oMath>
                  </m:oMathPara>
                </a14:m>
                <a:endParaRPr lang="ar-KW" sz="4000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5" name="نجمة: 6 نقاط 54">
                <a:extLst>
                  <a:ext uri="{FF2B5EF4-FFF2-40B4-BE49-F238E27FC236}">
                    <a16:creationId xmlns:a16="http://schemas.microsoft.com/office/drawing/2014/main" id="{ECE158C2-D7E6-4FBD-AA5E-F7A2A13FF9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713" y="3905035"/>
                <a:ext cx="1872000" cy="1656000"/>
              </a:xfrm>
              <a:prstGeom prst="star6">
                <a:avLst/>
              </a:prstGeom>
              <a:blipFill>
                <a:blip r:embed="rId9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168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54" grpId="0" animBg="1"/>
      <p:bldP spid="54" grpId="1" animBg="1"/>
      <p:bldP spid="53" grpId="0" animBg="1"/>
      <p:bldP spid="53" grpId="1" animBg="1"/>
      <p:bldP spid="29" grpId="0" animBg="1"/>
      <p:bldP spid="39" grpId="0" animBg="1"/>
      <p:bldP spid="40" grpId="0" animBg="1"/>
      <p:bldP spid="50" grpId="0" animBg="1"/>
      <p:bldP spid="50" grpId="1" animBg="1"/>
      <p:bldP spid="55" grpId="0" animBg="1"/>
      <p:bldP spid="5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شكل بيضاوي 49">
            <a:extLst>
              <a:ext uri="{FF2B5EF4-FFF2-40B4-BE49-F238E27FC236}">
                <a16:creationId xmlns:a16="http://schemas.microsoft.com/office/drawing/2014/main" id="{BEBF488B-B21A-4994-98C3-561DC2E7B5E6}"/>
              </a:ext>
            </a:extLst>
          </p:cNvPr>
          <p:cNvSpPr/>
          <p:nvPr/>
        </p:nvSpPr>
        <p:spPr>
          <a:xfrm>
            <a:off x="1881826" y="5188583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d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9" name="شكل بيضاوي 48">
            <a:extLst>
              <a:ext uri="{FF2B5EF4-FFF2-40B4-BE49-F238E27FC236}">
                <a16:creationId xmlns:a16="http://schemas.microsoft.com/office/drawing/2014/main" id="{256EA5C4-AB43-4396-B2A3-D2C10F208D74}"/>
              </a:ext>
            </a:extLst>
          </p:cNvPr>
          <p:cNvSpPr/>
          <p:nvPr/>
        </p:nvSpPr>
        <p:spPr>
          <a:xfrm>
            <a:off x="1876235" y="4184022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c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8" name="شكل بيضاوي 47">
            <a:extLst>
              <a:ext uri="{FF2B5EF4-FFF2-40B4-BE49-F238E27FC236}">
                <a16:creationId xmlns:a16="http://schemas.microsoft.com/office/drawing/2014/main" id="{4FA24C4E-0F72-413A-847F-7AB736AFCB16}"/>
              </a:ext>
            </a:extLst>
          </p:cNvPr>
          <p:cNvSpPr/>
          <p:nvPr/>
        </p:nvSpPr>
        <p:spPr>
          <a:xfrm>
            <a:off x="1875050" y="3298649"/>
            <a:ext cx="428625" cy="438023"/>
          </a:xfrm>
          <a:prstGeom prst="ellipse">
            <a:avLst/>
          </a:prstGeom>
          <a:solidFill>
            <a:srgbClr val="FF000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b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7" name="شكل بيضاوي 46">
            <a:extLst>
              <a:ext uri="{FF2B5EF4-FFF2-40B4-BE49-F238E27FC236}">
                <a16:creationId xmlns:a16="http://schemas.microsoft.com/office/drawing/2014/main" id="{E1B6ECA5-A066-4AE3-8F37-11A7CE6C7D44}"/>
              </a:ext>
            </a:extLst>
          </p:cNvPr>
          <p:cNvSpPr/>
          <p:nvPr/>
        </p:nvSpPr>
        <p:spPr>
          <a:xfrm>
            <a:off x="1881826" y="2419148"/>
            <a:ext cx="428625" cy="438023"/>
          </a:xfrm>
          <a:prstGeom prst="ellipse">
            <a:avLst/>
          </a:prstGeom>
          <a:solidFill>
            <a:srgbClr val="00B050">
              <a:alpha val="70000"/>
            </a:srgbClr>
          </a:solidFill>
          <a:ln w="222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</a:rPr>
              <a:t>a</a:t>
            </a:r>
            <a:endParaRPr lang="ar-KW" sz="2800" dirty="0">
              <a:ln>
                <a:solidFill>
                  <a:srgbClr val="0070C0"/>
                </a:solidFill>
              </a:ln>
              <a:solidFill>
                <a:srgbClr val="0000FF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534862" y="11540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كراسة التمارين  ص 31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4414862" y="11541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18/03/2026 01:03 ص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E47F7FD-3BC2-446B-9CA1-919E5E40FB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5118" y="382488"/>
            <a:ext cx="3374265" cy="603115"/>
          </a:xfrm>
          <a:prstGeom prst="rect">
            <a:avLst/>
          </a:prstGeom>
        </p:spPr>
      </p:pic>
      <p:sp>
        <p:nvSpPr>
          <p:cNvPr id="75" name="مستطيل 74">
            <a:extLst>
              <a:ext uri="{FF2B5EF4-FFF2-40B4-BE49-F238E27FC236}">
                <a16:creationId xmlns:a16="http://schemas.microsoft.com/office/drawing/2014/main" id="{764CF756-1E8F-4056-A64B-413724778F53}"/>
              </a:ext>
            </a:extLst>
          </p:cNvPr>
          <p:cNvSpPr/>
          <p:nvPr/>
        </p:nvSpPr>
        <p:spPr>
          <a:xfrm>
            <a:off x="10091500" y="1551758"/>
            <a:ext cx="502418" cy="512466"/>
          </a:xfrm>
          <a:prstGeom prst="rect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2700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/>
            <a:r>
              <a:rPr lang="en-AE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</a:rPr>
              <a:t>9</a:t>
            </a:r>
            <a:endParaRPr lang="ar-KW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471CAE1-4529-435A-9769-3BE7D71156D9}"/>
              </a:ext>
            </a:extLst>
          </p:cNvPr>
          <p:cNvGrpSpPr/>
          <p:nvPr/>
        </p:nvGrpSpPr>
        <p:grpSpPr>
          <a:xfrm>
            <a:off x="1886735" y="3298651"/>
            <a:ext cx="1139551" cy="438023"/>
            <a:chOff x="2303442" y="4193479"/>
            <a:chExt cx="1139551" cy="438023"/>
          </a:xfrm>
        </p:grpSpPr>
        <p:sp>
          <p:nvSpPr>
            <p:cNvPr id="61" name="شكل بيضاوي 60">
              <a:extLst>
                <a:ext uri="{FF2B5EF4-FFF2-40B4-BE49-F238E27FC236}">
                  <a16:creationId xmlns:a16="http://schemas.microsoft.com/office/drawing/2014/main" id="{9920AC58-E72D-45D5-AB3D-F7F85BD49534}"/>
                </a:ext>
              </a:extLst>
            </p:cNvPr>
            <p:cNvSpPr/>
            <p:nvPr/>
          </p:nvSpPr>
          <p:spPr>
            <a:xfrm>
              <a:off x="2303442" y="4193479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b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مربع نص 61">
                  <a:extLst>
                    <a:ext uri="{FF2B5EF4-FFF2-40B4-BE49-F238E27FC236}">
                      <a16:creationId xmlns:a16="http://schemas.microsoft.com/office/drawing/2014/main" id="{FDBE9DFD-7471-463B-AC51-F9D188D9C024}"/>
                    </a:ext>
                  </a:extLst>
                </p:cNvPr>
                <p:cNvSpPr txBox="1"/>
                <p:nvPr/>
              </p:nvSpPr>
              <p:spPr>
                <a:xfrm>
                  <a:off x="3109440" y="4307503"/>
                  <a:ext cx="33355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2" name="مربع نص 61">
                  <a:extLst>
                    <a:ext uri="{FF2B5EF4-FFF2-40B4-BE49-F238E27FC236}">
                      <a16:creationId xmlns:a16="http://schemas.microsoft.com/office/drawing/2014/main" id="{FDBE9DFD-7471-463B-AC51-F9D188D9C0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9440" y="4307503"/>
                  <a:ext cx="333553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4545" r="-7273" b="-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3" name="مجموعة 92">
            <a:extLst>
              <a:ext uri="{FF2B5EF4-FFF2-40B4-BE49-F238E27FC236}">
                <a16:creationId xmlns:a16="http://schemas.microsoft.com/office/drawing/2014/main" id="{67096EE4-BF06-4E83-87A1-71246167F366}"/>
              </a:ext>
            </a:extLst>
          </p:cNvPr>
          <p:cNvGrpSpPr/>
          <p:nvPr/>
        </p:nvGrpSpPr>
        <p:grpSpPr>
          <a:xfrm>
            <a:off x="1875189" y="2419148"/>
            <a:ext cx="1151097" cy="438023"/>
            <a:chOff x="351188" y="4162222"/>
            <a:chExt cx="1151097" cy="438023"/>
          </a:xfrm>
        </p:grpSpPr>
        <p:sp>
          <p:nvSpPr>
            <p:cNvPr id="94" name="شكل بيضاوي 93">
              <a:extLst>
                <a:ext uri="{FF2B5EF4-FFF2-40B4-BE49-F238E27FC236}">
                  <a16:creationId xmlns:a16="http://schemas.microsoft.com/office/drawing/2014/main" id="{FFB6DBCD-9676-4390-9DCD-245ECE04E086}"/>
                </a:ext>
              </a:extLst>
            </p:cNvPr>
            <p:cNvSpPr/>
            <p:nvPr/>
          </p:nvSpPr>
          <p:spPr>
            <a:xfrm>
              <a:off x="351188" y="4162222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a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مربع نص 94">
                  <a:extLst>
                    <a:ext uri="{FF2B5EF4-FFF2-40B4-BE49-F238E27FC236}">
                      <a16:creationId xmlns:a16="http://schemas.microsoft.com/office/drawing/2014/main" id="{DB8A33A8-7B94-4ACA-B60F-33A0FA9B0B30}"/>
                    </a:ext>
                  </a:extLst>
                </p:cNvPr>
                <p:cNvSpPr txBox="1"/>
                <p:nvPr/>
              </p:nvSpPr>
              <p:spPr>
                <a:xfrm>
                  <a:off x="1168732" y="4260119"/>
                  <a:ext cx="33355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5" name="مربع نص 94">
                  <a:extLst>
                    <a:ext uri="{FF2B5EF4-FFF2-40B4-BE49-F238E27FC236}">
                      <a16:creationId xmlns:a16="http://schemas.microsoft.com/office/drawing/2014/main" id="{DB8A33A8-7B94-4ACA-B60F-33A0FA9B0B3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68732" y="4260119"/>
                  <a:ext cx="333553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16667" r="-9259" b="-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6" name="مجموعة 95">
            <a:extLst>
              <a:ext uri="{FF2B5EF4-FFF2-40B4-BE49-F238E27FC236}">
                <a16:creationId xmlns:a16="http://schemas.microsoft.com/office/drawing/2014/main" id="{81B70800-8F1A-4EBC-873A-04B8C7676EB5}"/>
              </a:ext>
            </a:extLst>
          </p:cNvPr>
          <p:cNvGrpSpPr/>
          <p:nvPr/>
        </p:nvGrpSpPr>
        <p:grpSpPr>
          <a:xfrm>
            <a:off x="1875050" y="4181791"/>
            <a:ext cx="1045707" cy="438023"/>
            <a:chOff x="4419199" y="4193478"/>
            <a:chExt cx="1045707" cy="438023"/>
          </a:xfrm>
        </p:grpSpPr>
        <p:sp>
          <p:nvSpPr>
            <p:cNvPr id="97" name="شكل بيضاوي 96">
              <a:extLst>
                <a:ext uri="{FF2B5EF4-FFF2-40B4-BE49-F238E27FC236}">
                  <a16:creationId xmlns:a16="http://schemas.microsoft.com/office/drawing/2014/main" id="{64677D07-E64C-45D0-865F-0D5C33BBC2E8}"/>
                </a:ext>
              </a:extLst>
            </p:cNvPr>
            <p:cNvSpPr/>
            <p:nvPr/>
          </p:nvSpPr>
          <p:spPr>
            <a:xfrm>
              <a:off x="4419199" y="4193478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c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مربع نص 97">
                  <a:extLst>
                    <a:ext uri="{FF2B5EF4-FFF2-40B4-BE49-F238E27FC236}">
                      <a16:creationId xmlns:a16="http://schemas.microsoft.com/office/drawing/2014/main" id="{719BC846-4865-4CAA-9CF9-FCA240DF7C0B}"/>
                    </a:ext>
                  </a:extLst>
                </p:cNvPr>
                <p:cNvSpPr txBox="1"/>
                <p:nvPr/>
              </p:nvSpPr>
              <p:spPr>
                <a:xfrm>
                  <a:off x="5272546" y="4307503"/>
                  <a:ext cx="19236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dirty="0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98" name="مربع نص 97">
                  <a:extLst>
                    <a:ext uri="{FF2B5EF4-FFF2-40B4-BE49-F238E27FC236}">
                      <a16:creationId xmlns:a16="http://schemas.microsoft.com/office/drawing/2014/main" id="{719BC846-4865-4CAA-9CF9-FCA240DF7C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2546" y="4307503"/>
                  <a:ext cx="192360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29032" r="-25806" b="-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9" name="مجموعة 98">
            <a:extLst>
              <a:ext uri="{FF2B5EF4-FFF2-40B4-BE49-F238E27FC236}">
                <a16:creationId xmlns:a16="http://schemas.microsoft.com/office/drawing/2014/main" id="{72234330-CC5C-48A4-8E5C-522759E53A91}"/>
              </a:ext>
            </a:extLst>
          </p:cNvPr>
          <p:cNvGrpSpPr/>
          <p:nvPr/>
        </p:nvGrpSpPr>
        <p:grpSpPr>
          <a:xfrm>
            <a:off x="1882503" y="5188582"/>
            <a:ext cx="1046667" cy="525978"/>
            <a:chOff x="6695674" y="4183013"/>
            <a:chExt cx="1046667" cy="525978"/>
          </a:xfrm>
        </p:grpSpPr>
        <p:sp>
          <p:nvSpPr>
            <p:cNvPr id="100" name="شكل بيضاوي 99">
              <a:extLst>
                <a:ext uri="{FF2B5EF4-FFF2-40B4-BE49-F238E27FC236}">
                  <a16:creationId xmlns:a16="http://schemas.microsoft.com/office/drawing/2014/main" id="{84479D0B-02F0-479A-AFC8-37A839F385D3}"/>
                </a:ext>
              </a:extLst>
            </p:cNvPr>
            <p:cNvSpPr/>
            <p:nvPr/>
          </p:nvSpPr>
          <p:spPr>
            <a:xfrm>
              <a:off x="6695674" y="4193479"/>
              <a:ext cx="428625" cy="438023"/>
            </a:xfrm>
            <a:prstGeom prst="ellipse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914400"/>
              <a:r>
                <a:rPr lang="en-AE" sz="2800" dirty="0">
                  <a:ln>
                    <a:solidFill>
                      <a:srgbClr val="0070C0"/>
                    </a:solidFill>
                  </a:ln>
                  <a:solidFill>
                    <a:srgbClr val="0000FF"/>
                  </a:solidFill>
                  <a:latin typeface="Calibri" panose="020F0502020204030204"/>
                </a:rPr>
                <a:t>d</a:t>
              </a:r>
              <a:endParaRPr lang="ar-KW" sz="2800" dirty="0">
                <a:ln>
                  <a:solidFill>
                    <a:srgbClr val="0070C0"/>
                  </a:solidFill>
                </a:ln>
                <a:solidFill>
                  <a:srgbClr val="0000FF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مربع نص 100">
                  <a:extLst>
                    <a:ext uri="{FF2B5EF4-FFF2-40B4-BE49-F238E27FC236}">
                      <a16:creationId xmlns:a16="http://schemas.microsoft.com/office/drawing/2014/main" id="{A7386502-66A3-4DB0-B365-526F59DEDDD4}"/>
                    </a:ext>
                  </a:extLst>
                </p:cNvPr>
                <p:cNvSpPr txBox="1"/>
                <p:nvPr/>
              </p:nvSpPr>
              <p:spPr>
                <a:xfrm>
                  <a:off x="7370316" y="4183013"/>
                  <a:ext cx="372025" cy="52597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AE" i="1" dirty="0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01" name="مربع نص 100">
                  <a:extLst>
                    <a:ext uri="{FF2B5EF4-FFF2-40B4-BE49-F238E27FC236}">
                      <a16:creationId xmlns:a16="http://schemas.microsoft.com/office/drawing/2014/main" id="{A7386502-66A3-4DB0-B365-526F59DEDD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70316" y="4183013"/>
                  <a:ext cx="372025" cy="52597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1" name="TextBox 35">
            <a:extLst>
              <a:ext uri="{FF2B5EF4-FFF2-40B4-BE49-F238E27FC236}">
                <a16:creationId xmlns:a16="http://schemas.microsoft.com/office/drawing/2014/main" id="{1D01254C-4DC6-4C76-9D78-D292EEEF2CC6}"/>
              </a:ext>
            </a:extLst>
          </p:cNvPr>
          <p:cNvSpPr txBox="1"/>
          <p:nvPr/>
        </p:nvSpPr>
        <p:spPr>
          <a:xfrm>
            <a:off x="7620001" y="0"/>
            <a:ext cx="3037139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حجوم الأجسام الدورانية  ( </a:t>
            </a:r>
            <a:r>
              <a:rPr lang="ar-SA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2 </a:t>
            </a:r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- 6 ) </a:t>
            </a:r>
            <a:r>
              <a:rPr lang="en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658C00F-0FD6-4EFB-AD86-DC086B6756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69200" y="983948"/>
            <a:ext cx="5048518" cy="337226"/>
          </a:xfrm>
          <a:prstGeom prst="rect">
            <a:avLst/>
          </a:prstGeom>
        </p:spPr>
      </p:pic>
      <p:grpSp>
        <p:nvGrpSpPr>
          <p:cNvPr id="67" name="مجموعة 66">
            <a:extLst>
              <a:ext uri="{FF2B5EF4-FFF2-40B4-BE49-F238E27FC236}">
                <a16:creationId xmlns:a16="http://schemas.microsoft.com/office/drawing/2014/main" id="{4E763545-100C-4229-AC75-FCA1CA2ACBF1}"/>
              </a:ext>
            </a:extLst>
          </p:cNvPr>
          <p:cNvGrpSpPr/>
          <p:nvPr/>
        </p:nvGrpSpPr>
        <p:grpSpPr>
          <a:xfrm>
            <a:off x="2395361" y="1406429"/>
            <a:ext cx="7610221" cy="923330"/>
            <a:chOff x="912457" y="1697704"/>
            <a:chExt cx="7610221" cy="923330"/>
          </a:xfrm>
        </p:grpSpPr>
        <p:sp>
          <p:nvSpPr>
            <p:cNvPr id="68" name="مربع نص 67">
              <a:extLst>
                <a:ext uri="{FF2B5EF4-FFF2-40B4-BE49-F238E27FC236}">
                  <a16:creationId xmlns:a16="http://schemas.microsoft.com/office/drawing/2014/main" id="{F3807837-F90D-4F9A-BA40-70AE583D19ED}"/>
                </a:ext>
              </a:extLst>
            </p:cNvPr>
            <p:cNvSpPr txBox="1"/>
            <p:nvPr/>
          </p:nvSpPr>
          <p:spPr>
            <a:xfrm>
              <a:off x="912457" y="1697704"/>
              <a:ext cx="7524302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حجم المجسم الناتج من دوران دورة كاملة حول محور السينات للمنطقة المحددة بين منحنى الدالة     :</a:t>
              </a:r>
            </a:p>
            <a:p>
              <a:pPr algn="r" defTabSz="914400"/>
              <a:endParaRPr lang="ar-AE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                       ومحور السينات و  المستقيمين                          بالوحدات المكعبة هو :</a:t>
              </a:r>
              <a:endParaRPr lang="en-AE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مربع نص 68">
                  <a:extLst>
                    <a:ext uri="{FF2B5EF4-FFF2-40B4-BE49-F238E27FC236}">
                      <a16:creationId xmlns:a16="http://schemas.microsoft.com/office/drawing/2014/main" id="{C1E03C85-7B4A-4604-A6E3-FEF9CEAF4C4A}"/>
                    </a:ext>
                  </a:extLst>
                </p:cNvPr>
                <p:cNvSpPr txBox="1"/>
                <p:nvPr/>
              </p:nvSpPr>
              <p:spPr>
                <a:xfrm>
                  <a:off x="1198831" y="1709033"/>
                  <a:ext cx="19749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9" name="مربع نص 68">
                  <a:extLst>
                    <a:ext uri="{FF2B5EF4-FFF2-40B4-BE49-F238E27FC236}">
                      <a16:creationId xmlns:a16="http://schemas.microsoft.com/office/drawing/2014/main" id="{C1E03C85-7B4A-4604-A6E3-FEF9CEAF4C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8831" y="1709033"/>
                  <a:ext cx="197490" cy="276999"/>
                </a:xfrm>
                <a:prstGeom prst="rect">
                  <a:avLst/>
                </a:prstGeom>
                <a:blipFill>
                  <a:blip r:embed="rId15"/>
                  <a:stretch>
                    <a:fillRect l="-40625" t="-2222" r="-37500" b="-37778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مربع نص 69">
                  <a:extLst>
                    <a:ext uri="{FF2B5EF4-FFF2-40B4-BE49-F238E27FC236}">
                      <a16:creationId xmlns:a16="http://schemas.microsoft.com/office/drawing/2014/main" id="{4544DFBB-B547-4CDE-ADF4-6E68C4389308}"/>
                    </a:ext>
                  </a:extLst>
                </p:cNvPr>
                <p:cNvSpPr txBox="1"/>
                <p:nvPr/>
              </p:nvSpPr>
              <p:spPr>
                <a:xfrm>
                  <a:off x="7015855" y="2243334"/>
                  <a:ext cx="1506823" cy="3096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AE" i="1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rad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0" name="مربع نص 69">
                  <a:extLst>
                    <a:ext uri="{FF2B5EF4-FFF2-40B4-BE49-F238E27FC236}">
                      <a16:creationId xmlns:a16="http://schemas.microsoft.com/office/drawing/2014/main" id="{4544DFBB-B547-4CDE-ADF4-6E68C43893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15855" y="2243334"/>
                  <a:ext cx="1506823" cy="309637"/>
                </a:xfrm>
                <a:prstGeom prst="rect">
                  <a:avLst/>
                </a:prstGeom>
                <a:blipFill>
                  <a:blip r:embed="rId16"/>
                  <a:stretch>
                    <a:fillRect l="-4858" r="-3239" b="-3333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مربع نص 70">
                  <a:extLst>
                    <a:ext uri="{FF2B5EF4-FFF2-40B4-BE49-F238E27FC236}">
                      <a16:creationId xmlns:a16="http://schemas.microsoft.com/office/drawing/2014/main" id="{0990E9AF-E2B8-4164-9DC5-818DF2E8697E}"/>
                    </a:ext>
                  </a:extLst>
                </p:cNvPr>
                <p:cNvSpPr txBox="1"/>
                <p:nvPr/>
              </p:nvSpPr>
              <p:spPr>
                <a:xfrm>
                  <a:off x="3146711" y="2273402"/>
                  <a:ext cx="154644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ar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  , </m:t>
                        </m:r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ar-AE" i="1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1" name="مربع نص 70">
                  <a:extLst>
                    <a:ext uri="{FF2B5EF4-FFF2-40B4-BE49-F238E27FC236}">
                      <a16:creationId xmlns:a16="http://schemas.microsoft.com/office/drawing/2014/main" id="{0990E9AF-E2B8-4164-9DC5-818DF2E8697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6711" y="2273402"/>
                  <a:ext cx="1546449" cy="276999"/>
                </a:xfrm>
                <a:prstGeom prst="rect">
                  <a:avLst/>
                </a:prstGeom>
                <a:blipFill>
                  <a:blip r:embed="rId17"/>
                  <a:stretch>
                    <a:fillRect l="-1575" r="-2756" b="-8696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مستطيل: زوايا مستديرة 53">
                <a:extLst>
                  <a:ext uri="{FF2B5EF4-FFF2-40B4-BE49-F238E27FC236}">
                    <a16:creationId xmlns:a16="http://schemas.microsoft.com/office/drawing/2014/main" id="{17BB3C0A-99BA-4BBD-989D-B44F8C3B2533}"/>
                  </a:ext>
                </a:extLst>
              </p:cNvPr>
              <p:cNvSpPr/>
              <p:nvPr/>
            </p:nvSpPr>
            <p:spPr>
              <a:xfrm>
                <a:off x="3552051" y="2437277"/>
                <a:ext cx="1872000" cy="694884"/>
              </a:xfrm>
              <a:prstGeom prst="roundRect">
                <a:avLst/>
              </a:prstGeom>
              <a:solidFill>
                <a:srgbClr val="00B050">
                  <a:alpha val="70000"/>
                </a:srgbClr>
              </a:solidFill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KW" sz="28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أحسنت</m:t>
                      </m:r>
                    </m:oMath>
                  </m:oMathPara>
                </a14:m>
                <a:endParaRPr lang="ar-KW" sz="3600" b="1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مستطيل: زوايا مستديرة 53">
                <a:extLst>
                  <a:ext uri="{FF2B5EF4-FFF2-40B4-BE49-F238E27FC236}">
                    <a16:creationId xmlns:a16="http://schemas.microsoft.com/office/drawing/2014/main" id="{17BB3C0A-99BA-4BBD-989D-B44F8C3B25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051" y="2437277"/>
                <a:ext cx="1872000" cy="694884"/>
              </a:xfrm>
              <a:prstGeom prst="roundRect">
                <a:avLst/>
              </a:prstGeom>
              <a:blipFill>
                <a:blip r:embed="rId18"/>
                <a:stretch>
                  <a:fillRect/>
                </a:stretch>
              </a:blipFill>
              <a:ln w="508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مستطيل: زوايا مستديرة 54">
            <a:extLst>
              <a:ext uri="{FF2B5EF4-FFF2-40B4-BE49-F238E27FC236}">
                <a16:creationId xmlns:a16="http://schemas.microsoft.com/office/drawing/2014/main" id="{1059D1EC-BAC3-46C6-BEFA-A05E1168C432}"/>
              </a:ext>
            </a:extLst>
          </p:cNvPr>
          <p:cNvSpPr/>
          <p:nvPr/>
        </p:nvSpPr>
        <p:spPr>
          <a:xfrm>
            <a:off x="3530838" y="5104129"/>
            <a:ext cx="1872000" cy="694884"/>
          </a:xfrm>
          <a:prstGeom prst="roundRect">
            <a:avLst/>
          </a:prstGeom>
          <a:solidFill>
            <a:srgbClr val="FF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24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حاول مرة أخرى</a:t>
            </a:r>
          </a:p>
        </p:txBody>
      </p:sp>
      <p:sp>
        <p:nvSpPr>
          <p:cNvPr id="56" name="مستطيل: زوايا مستديرة 55">
            <a:extLst>
              <a:ext uri="{FF2B5EF4-FFF2-40B4-BE49-F238E27FC236}">
                <a16:creationId xmlns:a16="http://schemas.microsoft.com/office/drawing/2014/main" id="{16F8B409-520E-4B39-A0DF-9EC94B65D1D3}"/>
              </a:ext>
            </a:extLst>
          </p:cNvPr>
          <p:cNvSpPr/>
          <p:nvPr/>
        </p:nvSpPr>
        <p:spPr>
          <a:xfrm>
            <a:off x="3552051" y="4181790"/>
            <a:ext cx="1872000" cy="694884"/>
          </a:xfrm>
          <a:prstGeom prst="roundRect">
            <a:avLst/>
          </a:prstGeom>
          <a:solidFill>
            <a:srgbClr val="FF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24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حاول مرة أخرى</a:t>
            </a:r>
          </a:p>
        </p:txBody>
      </p:sp>
      <p:sp>
        <p:nvSpPr>
          <p:cNvPr id="58" name="مستطيل: زوايا مستديرة 57">
            <a:extLst>
              <a:ext uri="{FF2B5EF4-FFF2-40B4-BE49-F238E27FC236}">
                <a16:creationId xmlns:a16="http://schemas.microsoft.com/office/drawing/2014/main" id="{86A67E12-B02B-4B22-B827-C960CA271C93}"/>
              </a:ext>
            </a:extLst>
          </p:cNvPr>
          <p:cNvSpPr/>
          <p:nvPr/>
        </p:nvSpPr>
        <p:spPr>
          <a:xfrm>
            <a:off x="3552051" y="3259451"/>
            <a:ext cx="1872000" cy="694884"/>
          </a:xfrm>
          <a:prstGeom prst="roundRect">
            <a:avLst/>
          </a:prstGeom>
          <a:solidFill>
            <a:srgbClr val="FF00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2400" b="1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t>حاول مرة أخرى</a:t>
            </a:r>
          </a:p>
        </p:txBody>
      </p:sp>
    </p:spTree>
    <p:extLst>
      <p:ext uri="{BB962C8B-B14F-4D97-AF65-F5344CB8AC3E}">
        <p14:creationId xmlns:p14="http://schemas.microsoft.com/office/powerpoint/2010/main" val="21783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49" grpId="0" animBg="1"/>
      <p:bldP spid="49" grpId="1" animBg="1"/>
      <p:bldP spid="48" grpId="0" animBg="1"/>
      <p:bldP spid="48" grpId="1" animBg="1"/>
      <p:bldP spid="47" grpId="0" animBg="1"/>
      <p:bldP spid="47" grpId="1" animBg="1"/>
      <p:bldP spid="75" grpId="0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8" grpId="0" animBg="1"/>
      <p:bldP spid="5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0" y="11540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84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2880000" y="11541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18/03/2026 01:03 ص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6F3AA86F-F2B2-4EA6-B718-CABB513C64DF}"/>
              </a:ext>
            </a:extLst>
          </p:cNvPr>
          <p:cNvSpPr txBox="1"/>
          <p:nvPr/>
        </p:nvSpPr>
        <p:spPr>
          <a:xfrm>
            <a:off x="8112691" y="1229205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defTabSz="914400"/>
            <a:r>
              <a:rPr lang="ar-AE" b="1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52B4D816-F93C-4B9A-B9AE-B3A8A95D8E19}"/>
              </a:ext>
            </a:extLst>
          </p:cNvPr>
          <p:cNvGrpSpPr/>
          <p:nvPr/>
        </p:nvGrpSpPr>
        <p:grpSpPr>
          <a:xfrm>
            <a:off x="374446" y="408810"/>
            <a:ext cx="8671695" cy="758437"/>
            <a:chOff x="385308" y="380872"/>
            <a:chExt cx="8671695" cy="758437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39550686-6CA4-4313-A12C-74EE89C8F8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14569" y="380872"/>
              <a:ext cx="1442434" cy="440987"/>
            </a:xfrm>
            <a:prstGeom prst="rect">
              <a:avLst/>
            </a:prstGeom>
          </p:spPr>
        </p:pic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FF09AC32-7682-40F9-B3F4-F90A972C99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83047" y="432752"/>
              <a:ext cx="5613799" cy="369332"/>
            </a:xfrm>
            <a:prstGeom prst="rect">
              <a:avLst/>
            </a:prstGeom>
          </p:spPr>
        </p:pic>
        <p:pic>
          <p:nvPicPr>
            <p:cNvPr id="16" name="صورة 15">
              <a:extLst>
                <a:ext uri="{FF2B5EF4-FFF2-40B4-BE49-F238E27FC236}">
                  <a16:creationId xmlns:a16="http://schemas.microsoft.com/office/drawing/2014/main" id="{30D3340D-DF3B-4DCF-B658-BBD48C2D30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5308" y="455833"/>
              <a:ext cx="1497739" cy="319077"/>
            </a:xfrm>
            <a:prstGeom prst="rect">
              <a:avLst/>
            </a:prstGeom>
          </p:spPr>
        </p:pic>
        <p:pic>
          <p:nvPicPr>
            <p:cNvPr id="18" name="صورة 17">
              <a:extLst>
                <a:ext uri="{FF2B5EF4-FFF2-40B4-BE49-F238E27FC236}">
                  <a16:creationId xmlns:a16="http://schemas.microsoft.com/office/drawing/2014/main" id="{BB5A27A3-15C2-4FC4-AB99-958B7BAE63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991552" y="853964"/>
              <a:ext cx="1962619" cy="285345"/>
            </a:xfrm>
            <a:prstGeom prst="rect">
              <a:avLst/>
            </a:prstGeom>
          </p:spPr>
        </p:pic>
      </p:grpSp>
      <p:sp>
        <p:nvSpPr>
          <p:cNvPr id="40" name="TextBox 35">
            <a:extLst>
              <a:ext uri="{FF2B5EF4-FFF2-40B4-BE49-F238E27FC236}">
                <a16:creationId xmlns:a16="http://schemas.microsoft.com/office/drawing/2014/main" id="{C8E3244A-2FA2-46D1-965C-116FBB0F2593}"/>
              </a:ext>
            </a:extLst>
          </p:cNvPr>
          <p:cNvSpPr txBox="1"/>
          <p:nvPr/>
        </p:nvSpPr>
        <p:spPr>
          <a:xfrm>
            <a:off x="6085139" y="0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طول قوس ومعادلة منحنى دالة( 3 - 6 )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84450A19-7217-432C-BC7A-22D85B7CC329}"/>
              </a:ext>
            </a:extLst>
          </p:cNvPr>
          <p:cNvGrpSpPr/>
          <p:nvPr/>
        </p:nvGrpSpPr>
        <p:grpSpPr>
          <a:xfrm>
            <a:off x="6437170" y="1229205"/>
            <a:ext cx="1887754" cy="569580"/>
            <a:chOff x="6448032" y="1229205"/>
            <a:chExt cx="1887754" cy="569580"/>
          </a:xfrm>
        </p:grpSpPr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CD1917AD-7058-4CCC-BE82-EFB1248F6D1E}"/>
                </a:ext>
              </a:extLst>
            </p:cNvPr>
            <p:cNvSpPr txBox="1"/>
            <p:nvPr/>
          </p:nvSpPr>
          <p:spPr>
            <a:xfrm>
              <a:off x="7105650" y="1317494"/>
              <a:ext cx="123013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ميل العمودي 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مربع نص 12">
                  <a:extLst>
                    <a:ext uri="{FF2B5EF4-FFF2-40B4-BE49-F238E27FC236}">
                      <a16:creationId xmlns:a16="http://schemas.microsoft.com/office/drawing/2014/main" id="{AA62EE08-BB6B-4C65-B433-6A9C3C4A5367}"/>
                    </a:ext>
                  </a:extLst>
                </p:cNvPr>
                <p:cNvSpPr txBox="1"/>
                <p:nvPr/>
              </p:nvSpPr>
              <p:spPr>
                <a:xfrm>
                  <a:off x="6448032" y="1229205"/>
                  <a:ext cx="790413" cy="56958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AE" i="1" dirty="0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n-AE" i="1" dirty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3" name="مربع نص 12">
                  <a:extLst>
                    <a:ext uri="{FF2B5EF4-FFF2-40B4-BE49-F238E27FC236}">
                      <a16:creationId xmlns:a16="http://schemas.microsoft.com/office/drawing/2014/main" id="{AA62EE08-BB6B-4C65-B433-6A9C3C4A53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8032" y="1229205"/>
                  <a:ext cx="790413" cy="56958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مربع نص 3">
                <a:extLst>
                  <a:ext uri="{FF2B5EF4-FFF2-40B4-BE49-F238E27FC236}">
                    <a16:creationId xmlns:a16="http://schemas.microsoft.com/office/drawing/2014/main" id="{CA94D0EA-EA53-4A91-9116-E9A56B98F8E7}"/>
                  </a:ext>
                </a:extLst>
              </p:cNvPr>
              <p:cNvSpPr txBox="1"/>
              <p:nvPr/>
            </p:nvSpPr>
            <p:spPr>
              <a:xfrm>
                <a:off x="3232400" y="1409828"/>
                <a:ext cx="102605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)≠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مربع نص 3">
                <a:extLst>
                  <a:ext uri="{FF2B5EF4-FFF2-40B4-BE49-F238E27FC236}">
                    <a16:creationId xmlns:a16="http://schemas.microsoft.com/office/drawing/2014/main" id="{CA94D0EA-EA53-4A91-9116-E9A56B98F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400" y="1409828"/>
                <a:ext cx="1026050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AB897461-AA11-43A3-88A0-3105ED436C8E}"/>
                  </a:ext>
                </a:extLst>
              </p:cNvPr>
              <p:cNvSpPr txBox="1"/>
              <p:nvPr/>
            </p:nvSpPr>
            <p:spPr>
              <a:xfrm>
                <a:off x="2840388" y="1798785"/>
                <a:ext cx="1757363" cy="569580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E" i="1" dirty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AB897461-AA11-43A3-88A0-3105ED436C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0388" y="1798785"/>
                <a:ext cx="1757363" cy="5695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251CC348-1AF8-4471-AD2A-9F01D62D9337}"/>
                  </a:ext>
                </a:extLst>
              </p:cNvPr>
              <p:cNvSpPr txBox="1"/>
              <p:nvPr/>
            </p:nvSpPr>
            <p:spPr>
              <a:xfrm>
                <a:off x="2722321" y="2520705"/>
                <a:ext cx="1757363" cy="569580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i="1" dirty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251CC348-1AF8-4471-AD2A-9F01D62D9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321" y="2520705"/>
                <a:ext cx="1757363" cy="569580"/>
              </a:xfrm>
              <a:prstGeom prst="rect">
                <a:avLst/>
              </a:prstGeom>
              <a:blipFill>
                <a:blip r:embed="rId9"/>
                <a:stretch>
                  <a:fillRect b="-2151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مربع نص 4">
                <a:extLst>
                  <a:ext uri="{FF2B5EF4-FFF2-40B4-BE49-F238E27FC236}">
                    <a16:creationId xmlns:a16="http://schemas.microsoft.com/office/drawing/2014/main" id="{847126F3-EF9B-4C0F-958D-0CE41C3B4634}"/>
                  </a:ext>
                </a:extLst>
              </p:cNvPr>
              <p:cNvSpPr txBox="1"/>
              <p:nvPr/>
            </p:nvSpPr>
            <p:spPr>
              <a:xfrm>
                <a:off x="2722320" y="3612321"/>
                <a:ext cx="75674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مربع نص 4">
                <a:extLst>
                  <a:ext uri="{FF2B5EF4-FFF2-40B4-BE49-F238E27FC236}">
                    <a16:creationId xmlns:a16="http://schemas.microsoft.com/office/drawing/2014/main" id="{847126F3-EF9B-4C0F-958D-0CE41C3B46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320" y="3612321"/>
                <a:ext cx="756746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31701955-2E4E-4097-8F20-7380BC80C286}"/>
                  </a:ext>
                </a:extLst>
              </p:cNvPr>
              <p:cNvSpPr txBox="1"/>
              <p:nvPr/>
            </p:nvSpPr>
            <p:spPr>
              <a:xfrm>
                <a:off x="3479066" y="3429000"/>
                <a:ext cx="1404936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AE" i="1" dirty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AE" i="1" dirty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AE" i="1" dirty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AE" i="1" dirty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AE" i="1" dirty="0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rad>
                            </m:den>
                          </m:f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31701955-2E4E-4097-8F20-7380BC80C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066" y="3429000"/>
                <a:ext cx="1404936" cy="7265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CD416073-2D42-46F8-A6B3-2CE9D9B96457}"/>
                  </a:ext>
                </a:extLst>
              </p:cNvPr>
              <p:cNvSpPr txBox="1"/>
              <p:nvPr/>
            </p:nvSpPr>
            <p:spPr>
              <a:xfrm>
                <a:off x="3116796" y="4207099"/>
                <a:ext cx="2046779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CD416073-2D42-46F8-A6B3-2CE9D9B964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796" y="4207099"/>
                <a:ext cx="2046779" cy="72654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CAAE243F-87F5-4552-BD39-9A551AAC1437}"/>
                  </a:ext>
                </a:extLst>
              </p:cNvPr>
              <p:cNvSpPr txBox="1"/>
              <p:nvPr/>
            </p:nvSpPr>
            <p:spPr>
              <a:xfrm>
                <a:off x="3069216" y="4888152"/>
                <a:ext cx="2392257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AE" i="1">
                                      <a:ln>
                                        <a:solidFill>
                                          <a:srgbClr val="0070C0"/>
                                        </a:solidFill>
                                      </a:ln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CAAE243F-87F5-4552-BD39-9A551AAC14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216" y="4888152"/>
                <a:ext cx="2392257" cy="72654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F4B2E34A-39C4-42F5-8123-EC9A518308B1}"/>
                  </a:ext>
                </a:extLst>
              </p:cNvPr>
              <p:cNvSpPr txBox="1"/>
              <p:nvPr/>
            </p:nvSpPr>
            <p:spPr>
              <a:xfrm>
                <a:off x="3053862" y="5577797"/>
                <a:ext cx="2391424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sSup>
                        <m:sSup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F4B2E34A-39C4-42F5-8123-EC9A518308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3862" y="5577797"/>
                <a:ext cx="2391424" cy="51860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9C59FAAA-9281-4434-8FCB-C53A8D77753F}"/>
                  </a:ext>
                </a:extLst>
              </p:cNvPr>
              <p:cNvSpPr txBox="1"/>
              <p:nvPr/>
            </p:nvSpPr>
            <p:spPr>
              <a:xfrm>
                <a:off x="3050960" y="6254185"/>
                <a:ext cx="1854547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9C59FAAA-9281-4434-8FCB-C53A8D777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960" y="6254185"/>
                <a:ext cx="1854547" cy="51860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284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" grpId="0"/>
      <p:bldP spid="21" grpId="0"/>
      <p:bldP spid="22" grpId="0"/>
      <p:bldP spid="5" grpId="0"/>
      <p:bldP spid="23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79028" y="85112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84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59028" y="85113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18/03/2026 01:03 ص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6F3AA86F-F2B2-4EA6-B718-CABB513C64DF}"/>
              </a:ext>
            </a:extLst>
          </p:cNvPr>
          <p:cNvSpPr txBox="1"/>
          <p:nvPr/>
        </p:nvSpPr>
        <p:spPr>
          <a:xfrm>
            <a:off x="5046238" y="1138793"/>
            <a:ext cx="12179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defTabSz="914400"/>
            <a:r>
              <a:rPr lang="ar-AE" b="1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تابع للحل :</a:t>
            </a:r>
            <a:endParaRPr lang="ar-KW" b="1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19" name="مجموعة 18">
            <a:extLst>
              <a:ext uri="{FF2B5EF4-FFF2-40B4-BE49-F238E27FC236}">
                <a16:creationId xmlns:a16="http://schemas.microsoft.com/office/drawing/2014/main" id="{52B4D816-F93C-4B9A-B9AE-B3A8A95D8E19}"/>
              </a:ext>
            </a:extLst>
          </p:cNvPr>
          <p:cNvGrpSpPr/>
          <p:nvPr/>
        </p:nvGrpSpPr>
        <p:grpSpPr>
          <a:xfrm>
            <a:off x="553475" y="454445"/>
            <a:ext cx="8671695" cy="758437"/>
            <a:chOff x="385308" y="380872"/>
            <a:chExt cx="8671695" cy="758437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39550686-6CA4-4313-A12C-74EE89C8F8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14569" y="380872"/>
              <a:ext cx="1442434" cy="440987"/>
            </a:xfrm>
            <a:prstGeom prst="rect">
              <a:avLst/>
            </a:prstGeom>
          </p:spPr>
        </p:pic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FF09AC32-7682-40F9-B3F4-F90A972C99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83047" y="432752"/>
              <a:ext cx="5613799" cy="369332"/>
            </a:xfrm>
            <a:prstGeom prst="rect">
              <a:avLst/>
            </a:prstGeom>
          </p:spPr>
        </p:pic>
        <p:pic>
          <p:nvPicPr>
            <p:cNvPr id="16" name="صورة 15">
              <a:extLst>
                <a:ext uri="{FF2B5EF4-FFF2-40B4-BE49-F238E27FC236}">
                  <a16:creationId xmlns:a16="http://schemas.microsoft.com/office/drawing/2014/main" id="{30D3340D-DF3B-4DCF-B658-BBD48C2D30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5308" y="455833"/>
              <a:ext cx="1497739" cy="319077"/>
            </a:xfrm>
            <a:prstGeom prst="rect">
              <a:avLst/>
            </a:prstGeom>
          </p:spPr>
        </p:pic>
        <p:pic>
          <p:nvPicPr>
            <p:cNvPr id="18" name="صورة 17">
              <a:extLst>
                <a:ext uri="{FF2B5EF4-FFF2-40B4-BE49-F238E27FC236}">
                  <a16:creationId xmlns:a16="http://schemas.microsoft.com/office/drawing/2014/main" id="{BB5A27A3-15C2-4FC4-AB99-958B7BAE63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991552" y="853964"/>
              <a:ext cx="1962619" cy="285345"/>
            </a:xfrm>
            <a:prstGeom prst="rect">
              <a:avLst/>
            </a:prstGeom>
          </p:spPr>
        </p:pic>
      </p:grpSp>
      <p:sp>
        <p:nvSpPr>
          <p:cNvPr id="40" name="TextBox 35">
            <a:extLst>
              <a:ext uri="{FF2B5EF4-FFF2-40B4-BE49-F238E27FC236}">
                <a16:creationId xmlns:a16="http://schemas.microsoft.com/office/drawing/2014/main" id="{C8E3244A-2FA2-46D1-965C-116FBB0F2593}"/>
              </a:ext>
            </a:extLst>
          </p:cNvPr>
          <p:cNvSpPr txBox="1"/>
          <p:nvPr/>
        </p:nvSpPr>
        <p:spPr>
          <a:xfrm>
            <a:off x="6264167" y="73572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طول قوس ومعادلة منحنى دالة( 3 - 6 )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9C59FAAA-9281-4434-8FCB-C53A8D77753F}"/>
                  </a:ext>
                </a:extLst>
              </p:cNvPr>
              <p:cNvSpPr txBox="1"/>
              <p:nvPr/>
            </p:nvSpPr>
            <p:spPr>
              <a:xfrm>
                <a:off x="961881" y="1728293"/>
                <a:ext cx="2374817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9C59FAAA-9281-4434-8FCB-C53A8D777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81" y="1728293"/>
                <a:ext cx="2374817" cy="5186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495F5CD9-B64E-4191-9CE7-8BF5AF53DAD5}"/>
              </a:ext>
            </a:extLst>
          </p:cNvPr>
          <p:cNvGrpSpPr/>
          <p:nvPr/>
        </p:nvGrpSpPr>
        <p:grpSpPr>
          <a:xfrm>
            <a:off x="3403727" y="2469577"/>
            <a:ext cx="5873152" cy="369332"/>
            <a:chOff x="3125502" y="3633101"/>
            <a:chExt cx="5873152" cy="369332"/>
          </a:xfrm>
        </p:grpSpPr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3FDED4F6-5E32-4869-A362-93524DD98132}"/>
                </a:ext>
              </a:extLst>
            </p:cNvPr>
            <p:cNvSpPr txBox="1"/>
            <p:nvPr/>
          </p:nvSpPr>
          <p:spPr>
            <a:xfrm>
              <a:off x="3125502" y="3633101"/>
              <a:ext cx="587315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لإيجاد قيمة الثابت       نعوض بالنقطة               في المعادلة السابقة فنجد :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مربع نص 25">
                  <a:extLst>
                    <a:ext uri="{FF2B5EF4-FFF2-40B4-BE49-F238E27FC236}">
                      <a16:creationId xmlns:a16="http://schemas.microsoft.com/office/drawing/2014/main" id="{37C5D788-9548-4BEB-9914-013B24EEF061}"/>
                    </a:ext>
                  </a:extLst>
                </p:cNvPr>
                <p:cNvSpPr txBox="1"/>
                <p:nvPr/>
              </p:nvSpPr>
              <p:spPr>
                <a:xfrm>
                  <a:off x="7282257" y="367926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3" name="مربع نص 62">
                  <a:extLst>
                    <a:ext uri="{FF2B5EF4-FFF2-40B4-BE49-F238E27FC236}">
                      <a16:creationId xmlns:a16="http://schemas.microsoft.com/office/drawing/2014/main" id="{852EE975-E953-49CA-AD0B-DCE032EB7E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82257" y="3679267"/>
                  <a:ext cx="301739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2041" b="-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مربع نص 26">
                  <a:extLst>
                    <a:ext uri="{FF2B5EF4-FFF2-40B4-BE49-F238E27FC236}">
                      <a16:creationId xmlns:a16="http://schemas.microsoft.com/office/drawing/2014/main" id="{AF1F2954-1114-43E7-91E6-30D35958E0C7}"/>
                    </a:ext>
                  </a:extLst>
                </p:cNvPr>
                <p:cNvSpPr txBox="1"/>
                <p:nvPr/>
              </p:nvSpPr>
              <p:spPr>
                <a:xfrm>
                  <a:off x="5295828" y="3633101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7" name="مربع نص 26">
                  <a:extLst>
                    <a:ext uri="{FF2B5EF4-FFF2-40B4-BE49-F238E27FC236}">
                      <a16:creationId xmlns:a16="http://schemas.microsoft.com/office/drawing/2014/main" id="{AF1F2954-1114-43E7-91E6-30D35958E0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5828" y="3633101"/>
                  <a:ext cx="301739" cy="276999"/>
                </a:xfrm>
                <a:prstGeom prst="rect">
                  <a:avLst/>
                </a:prstGeom>
                <a:blipFill>
                  <a:blip r:embed="rId8"/>
                  <a:stretch>
                    <a:fillRect l="-26000" r="-204000" b="-37778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0AF28515-B8C0-4A63-A89C-9587382D645A}"/>
                  </a:ext>
                </a:extLst>
              </p:cNvPr>
              <p:cNvSpPr txBox="1"/>
              <p:nvPr/>
            </p:nvSpPr>
            <p:spPr>
              <a:xfrm>
                <a:off x="961881" y="3080843"/>
                <a:ext cx="2430089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rad>
                      <m: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0AF28515-B8C0-4A63-A89C-9587382D64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81" y="3080843"/>
                <a:ext cx="2430089" cy="518604"/>
              </a:xfrm>
              <a:prstGeom prst="rect">
                <a:avLst/>
              </a:prstGeom>
              <a:blipFill>
                <a:blip r:embed="rId9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9D78EA97-6691-4C5B-9559-D9FE55C27E3B}"/>
                  </a:ext>
                </a:extLst>
              </p:cNvPr>
              <p:cNvSpPr txBox="1"/>
              <p:nvPr/>
            </p:nvSpPr>
            <p:spPr>
              <a:xfrm>
                <a:off x="973639" y="3799229"/>
                <a:ext cx="1194237" cy="524182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3" name="مربع نص 32">
                <a:extLst>
                  <a:ext uri="{FF2B5EF4-FFF2-40B4-BE49-F238E27FC236}">
                    <a16:creationId xmlns:a16="http://schemas.microsoft.com/office/drawing/2014/main" id="{9D78EA97-6691-4C5B-9559-D9FE55C27E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639" y="3799229"/>
                <a:ext cx="1194237" cy="524182"/>
              </a:xfrm>
              <a:prstGeom prst="rect">
                <a:avLst/>
              </a:prstGeom>
              <a:blipFill>
                <a:blip r:embed="rId10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93DB88FB-8948-447E-A263-B7437C3ADAAA}"/>
                  </a:ext>
                </a:extLst>
              </p:cNvPr>
              <p:cNvSpPr txBox="1"/>
              <p:nvPr/>
            </p:nvSpPr>
            <p:spPr>
              <a:xfrm>
                <a:off x="1023742" y="4523194"/>
                <a:ext cx="6235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AE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AE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93DB88FB-8948-447E-A263-B7437C3ADA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742" y="4523194"/>
                <a:ext cx="623569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B0F1E99A-5A23-41BD-8CC6-BEDAC3072A28}"/>
                  </a:ext>
                </a:extLst>
              </p:cNvPr>
              <p:cNvSpPr txBox="1"/>
              <p:nvPr/>
            </p:nvSpPr>
            <p:spPr>
              <a:xfrm>
                <a:off x="760349" y="5090618"/>
                <a:ext cx="2206501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AE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B0F1E99A-5A23-41BD-8CC6-BEDAC3072A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349" y="5090618"/>
                <a:ext cx="2206501" cy="518604"/>
              </a:xfrm>
              <a:prstGeom prst="rect">
                <a:avLst/>
              </a:prstGeom>
              <a:blipFill>
                <a:blip r:embed="rId12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مجموعة 36">
            <a:extLst>
              <a:ext uri="{FF2B5EF4-FFF2-40B4-BE49-F238E27FC236}">
                <a16:creationId xmlns:a16="http://schemas.microsoft.com/office/drawing/2014/main" id="{554F8181-3593-4B7B-84BF-E9FC47DA8DE1}"/>
              </a:ext>
            </a:extLst>
          </p:cNvPr>
          <p:cNvGrpSpPr/>
          <p:nvPr/>
        </p:nvGrpSpPr>
        <p:grpSpPr>
          <a:xfrm>
            <a:off x="5875793" y="5131146"/>
            <a:ext cx="3064579" cy="369332"/>
            <a:chOff x="5934074" y="3633101"/>
            <a:chExt cx="3064579" cy="369332"/>
          </a:xfrm>
        </p:grpSpPr>
        <p:sp>
          <p:nvSpPr>
            <p:cNvPr id="38" name="مربع نص 37">
              <a:extLst>
                <a:ext uri="{FF2B5EF4-FFF2-40B4-BE49-F238E27FC236}">
                  <a16:creationId xmlns:a16="http://schemas.microsoft.com/office/drawing/2014/main" id="{2FCB5DB6-0032-4BDC-83A3-D3F0728CC750}"/>
                </a:ext>
              </a:extLst>
            </p:cNvPr>
            <p:cNvSpPr txBox="1"/>
            <p:nvPr/>
          </p:nvSpPr>
          <p:spPr>
            <a:xfrm>
              <a:off x="5934074" y="3633101"/>
              <a:ext cx="306457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معادلة منحنى الدالة     المطلوب هو :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مربع نص 38">
                  <a:extLst>
                    <a:ext uri="{FF2B5EF4-FFF2-40B4-BE49-F238E27FC236}">
                      <a16:creationId xmlns:a16="http://schemas.microsoft.com/office/drawing/2014/main" id="{50DD8123-E951-4D8E-B6E2-D0DD935CD9FC}"/>
                    </a:ext>
                  </a:extLst>
                </p:cNvPr>
                <p:cNvSpPr txBox="1"/>
                <p:nvPr/>
              </p:nvSpPr>
              <p:spPr>
                <a:xfrm>
                  <a:off x="7226931" y="368029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1" name="مربع نص 70">
                  <a:extLst>
                    <a:ext uri="{FF2B5EF4-FFF2-40B4-BE49-F238E27FC236}">
                      <a16:creationId xmlns:a16="http://schemas.microsoft.com/office/drawing/2014/main" id="{A75EFB58-9AB0-4391-9EA5-CF650BAFF7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6931" y="3680297"/>
                  <a:ext cx="301739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8000" r="-6000" b="-37778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1423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79028" y="94237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كتاب الطالب ص 84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3059028" y="94238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18/03/2026 01:03 ص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6F3AA86F-F2B2-4EA6-B718-CABB513C64DF}"/>
              </a:ext>
            </a:extLst>
          </p:cNvPr>
          <p:cNvSpPr txBox="1"/>
          <p:nvPr/>
        </p:nvSpPr>
        <p:spPr>
          <a:xfrm>
            <a:off x="8291719" y="1311902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defTabSz="914400"/>
            <a:r>
              <a:rPr lang="ar-AE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0" name="TextBox 35">
            <a:extLst>
              <a:ext uri="{FF2B5EF4-FFF2-40B4-BE49-F238E27FC236}">
                <a16:creationId xmlns:a16="http://schemas.microsoft.com/office/drawing/2014/main" id="{C8E3244A-2FA2-46D1-965C-116FBB0F2593}"/>
              </a:ext>
            </a:extLst>
          </p:cNvPr>
          <p:cNvSpPr txBox="1"/>
          <p:nvPr/>
        </p:nvSpPr>
        <p:spPr>
          <a:xfrm>
            <a:off x="6264167" y="82697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طول قوس ومعادلة منحنى دالة( 3 - 6 )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84450A19-7217-432C-BC7A-22D85B7CC329}"/>
              </a:ext>
            </a:extLst>
          </p:cNvPr>
          <p:cNvGrpSpPr/>
          <p:nvPr/>
        </p:nvGrpSpPr>
        <p:grpSpPr>
          <a:xfrm>
            <a:off x="6616198" y="1311902"/>
            <a:ext cx="1887754" cy="569580"/>
            <a:chOff x="6448032" y="1229205"/>
            <a:chExt cx="1887754" cy="569580"/>
          </a:xfrm>
        </p:grpSpPr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CD1917AD-7058-4CCC-BE82-EFB1248F6D1E}"/>
                </a:ext>
              </a:extLst>
            </p:cNvPr>
            <p:cNvSpPr txBox="1"/>
            <p:nvPr/>
          </p:nvSpPr>
          <p:spPr>
            <a:xfrm>
              <a:off x="7105650" y="1317494"/>
              <a:ext cx="123013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ميل العمودي 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مربع نص 12">
                  <a:extLst>
                    <a:ext uri="{FF2B5EF4-FFF2-40B4-BE49-F238E27FC236}">
                      <a16:creationId xmlns:a16="http://schemas.microsoft.com/office/drawing/2014/main" id="{AA62EE08-BB6B-4C65-B433-6A9C3C4A5367}"/>
                    </a:ext>
                  </a:extLst>
                </p:cNvPr>
                <p:cNvSpPr txBox="1"/>
                <p:nvPr/>
              </p:nvSpPr>
              <p:spPr>
                <a:xfrm>
                  <a:off x="6448032" y="1229205"/>
                  <a:ext cx="790413" cy="56958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AE" i="1" dirty="0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n-AE" i="1" dirty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3" name="مربع نص 12">
                  <a:extLst>
                    <a:ext uri="{FF2B5EF4-FFF2-40B4-BE49-F238E27FC236}">
                      <a16:creationId xmlns:a16="http://schemas.microsoft.com/office/drawing/2014/main" id="{AA62EE08-BB6B-4C65-B433-6A9C3C4A53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8032" y="1229205"/>
                  <a:ext cx="790413" cy="56958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مربع نص 3">
                <a:extLst>
                  <a:ext uri="{FF2B5EF4-FFF2-40B4-BE49-F238E27FC236}">
                    <a16:creationId xmlns:a16="http://schemas.microsoft.com/office/drawing/2014/main" id="{CA94D0EA-EA53-4A91-9116-E9A56B98F8E7}"/>
                  </a:ext>
                </a:extLst>
              </p:cNvPr>
              <p:cNvSpPr txBox="1"/>
              <p:nvPr/>
            </p:nvSpPr>
            <p:spPr>
              <a:xfrm>
                <a:off x="3411428" y="1492525"/>
                <a:ext cx="102605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)≠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مربع نص 3">
                <a:extLst>
                  <a:ext uri="{FF2B5EF4-FFF2-40B4-BE49-F238E27FC236}">
                    <a16:creationId xmlns:a16="http://schemas.microsoft.com/office/drawing/2014/main" id="{CA94D0EA-EA53-4A91-9116-E9A56B98F8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1428" y="1492525"/>
                <a:ext cx="1026050" cy="276999"/>
              </a:xfrm>
              <a:prstGeom prst="rect">
                <a:avLst/>
              </a:prstGeom>
              <a:blipFill>
                <a:blip r:embed="rId3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AB897461-AA11-43A3-88A0-3105ED436C8E}"/>
                  </a:ext>
                </a:extLst>
              </p:cNvPr>
              <p:cNvSpPr txBox="1"/>
              <p:nvPr/>
            </p:nvSpPr>
            <p:spPr>
              <a:xfrm>
                <a:off x="646597" y="1681234"/>
                <a:ext cx="1757363" cy="569580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E" i="1" dirty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AB897461-AA11-43A3-88A0-3105ED436C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597" y="1681234"/>
                <a:ext cx="1757363" cy="569580"/>
              </a:xfrm>
              <a:prstGeom prst="rect">
                <a:avLst/>
              </a:prstGeom>
              <a:blipFill>
                <a:blip r:embed="rId4"/>
                <a:stretch>
                  <a:fillRect b="-1075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251CC348-1AF8-4471-AD2A-9F01D62D9337}"/>
                  </a:ext>
                </a:extLst>
              </p:cNvPr>
              <p:cNvSpPr txBox="1"/>
              <p:nvPr/>
            </p:nvSpPr>
            <p:spPr>
              <a:xfrm>
                <a:off x="528530" y="2403154"/>
                <a:ext cx="1757363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i="1" dirty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251CC348-1AF8-4471-AD2A-9F01D62D9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30" y="2403154"/>
                <a:ext cx="1757363" cy="518604"/>
              </a:xfrm>
              <a:prstGeom prst="rect">
                <a:avLst/>
              </a:prstGeom>
              <a:blipFill>
                <a:blip r:embed="rId5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مربع نص 4">
                <a:extLst>
                  <a:ext uri="{FF2B5EF4-FFF2-40B4-BE49-F238E27FC236}">
                    <a16:creationId xmlns:a16="http://schemas.microsoft.com/office/drawing/2014/main" id="{847126F3-EF9B-4C0F-958D-0CE41C3B4634}"/>
                  </a:ext>
                </a:extLst>
              </p:cNvPr>
              <p:cNvSpPr txBox="1"/>
              <p:nvPr/>
            </p:nvSpPr>
            <p:spPr>
              <a:xfrm>
                <a:off x="528529" y="3494770"/>
                <a:ext cx="75674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مربع نص 4">
                <a:extLst>
                  <a:ext uri="{FF2B5EF4-FFF2-40B4-BE49-F238E27FC236}">
                    <a16:creationId xmlns:a16="http://schemas.microsoft.com/office/drawing/2014/main" id="{847126F3-EF9B-4C0F-958D-0CE41C3B46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29" y="3494770"/>
                <a:ext cx="75674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31701955-2E4E-4097-8F20-7380BC80C286}"/>
                  </a:ext>
                </a:extLst>
              </p:cNvPr>
              <p:cNvSpPr txBox="1"/>
              <p:nvPr/>
            </p:nvSpPr>
            <p:spPr>
              <a:xfrm>
                <a:off x="1285275" y="3311449"/>
                <a:ext cx="1253356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مربع نص 22">
                <a:extLst>
                  <a:ext uri="{FF2B5EF4-FFF2-40B4-BE49-F238E27FC236}">
                    <a16:creationId xmlns:a16="http://schemas.microsoft.com/office/drawing/2014/main" id="{31701955-2E4E-4097-8F20-7380BC80C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5275" y="3311449"/>
                <a:ext cx="1253356" cy="7265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9C59FAAA-9281-4434-8FCB-C53A8D77753F}"/>
                  </a:ext>
                </a:extLst>
              </p:cNvPr>
              <p:cNvSpPr txBox="1"/>
              <p:nvPr/>
            </p:nvSpPr>
            <p:spPr>
              <a:xfrm>
                <a:off x="1023745" y="4037995"/>
                <a:ext cx="2122632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⁡|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|+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9C59FAAA-9281-4434-8FCB-C53A8D7775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745" y="4037995"/>
                <a:ext cx="2122632" cy="518604"/>
              </a:xfrm>
              <a:prstGeom prst="rect">
                <a:avLst/>
              </a:prstGeom>
              <a:blipFill>
                <a:blip r:embed="rId8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29CF6C92-0CB9-4673-A5C4-D49A293E6B0A}"/>
              </a:ext>
            </a:extLst>
          </p:cNvPr>
          <p:cNvGrpSpPr/>
          <p:nvPr/>
        </p:nvGrpSpPr>
        <p:grpSpPr>
          <a:xfrm>
            <a:off x="2065275" y="509540"/>
            <a:ext cx="7198531" cy="778692"/>
            <a:chOff x="1897108" y="426843"/>
            <a:chExt cx="7198531" cy="778692"/>
          </a:xfrm>
        </p:grpSpPr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B1289731-D6E1-4695-B586-6A44A28FCBF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575932" y="426843"/>
              <a:ext cx="1519707" cy="505838"/>
            </a:xfrm>
            <a:prstGeom prst="rect">
              <a:avLst/>
            </a:prstGeom>
          </p:spPr>
        </p:pic>
        <p:pic>
          <p:nvPicPr>
            <p:cNvPr id="11" name="صورة 10">
              <a:extLst>
                <a:ext uri="{FF2B5EF4-FFF2-40B4-BE49-F238E27FC236}">
                  <a16:creationId xmlns:a16="http://schemas.microsoft.com/office/drawing/2014/main" id="{79ECD288-0E30-4042-9C9B-ABD468D96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897108" y="457591"/>
              <a:ext cx="5689770" cy="346251"/>
            </a:xfrm>
            <a:prstGeom prst="rect">
              <a:avLst/>
            </a:prstGeom>
          </p:spPr>
        </p:pic>
        <p:pic>
          <p:nvPicPr>
            <p:cNvPr id="17" name="صورة 16">
              <a:extLst>
                <a:ext uri="{FF2B5EF4-FFF2-40B4-BE49-F238E27FC236}">
                  <a16:creationId xmlns:a16="http://schemas.microsoft.com/office/drawing/2014/main" id="{4EDFA5BB-CE0B-4370-BD69-25322D8AF8C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838700" y="871442"/>
              <a:ext cx="4147265" cy="334093"/>
            </a:xfrm>
            <a:prstGeom prst="rect">
              <a:avLst/>
            </a:prstGeom>
          </p:spPr>
        </p:pic>
      </p:grpSp>
      <p:grpSp>
        <p:nvGrpSpPr>
          <p:cNvPr id="34" name="مجموعة 33">
            <a:extLst>
              <a:ext uri="{FF2B5EF4-FFF2-40B4-BE49-F238E27FC236}">
                <a16:creationId xmlns:a16="http://schemas.microsoft.com/office/drawing/2014/main" id="{37A50F3A-8F6F-4C40-86E9-6A14ED3D4F8E}"/>
              </a:ext>
            </a:extLst>
          </p:cNvPr>
          <p:cNvGrpSpPr/>
          <p:nvPr/>
        </p:nvGrpSpPr>
        <p:grpSpPr>
          <a:xfrm>
            <a:off x="3439014" y="4556599"/>
            <a:ext cx="5873152" cy="369332"/>
            <a:chOff x="3125502" y="3633101"/>
            <a:chExt cx="5873152" cy="369332"/>
          </a:xfrm>
        </p:grpSpPr>
        <p:sp>
          <p:nvSpPr>
            <p:cNvPr id="36" name="مربع نص 35">
              <a:extLst>
                <a:ext uri="{FF2B5EF4-FFF2-40B4-BE49-F238E27FC236}">
                  <a16:creationId xmlns:a16="http://schemas.microsoft.com/office/drawing/2014/main" id="{97696EF5-1F2D-4D7B-9067-B1F240C7FA6B}"/>
                </a:ext>
              </a:extLst>
            </p:cNvPr>
            <p:cNvSpPr txBox="1"/>
            <p:nvPr/>
          </p:nvSpPr>
          <p:spPr>
            <a:xfrm>
              <a:off x="3125502" y="3633101"/>
              <a:ext cx="587315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لإيجاد قيمة الثابت       نعوض بالنقطة               في المعادلة السابقة فنجد :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مربع نص 36">
                  <a:extLst>
                    <a:ext uri="{FF2B5EF4-FFF2-40B4-BE49-F238E27FC236}">
                      <a16:creationId xmlns:a16="http://schemas.microsoft.com/office/drawing/2014/main" id="{1BF58BAD-F88F-4E25-A810-11380B1B6592}"/>
                    </a:ext>
                  </a:extLst>
                </p:cNvPr>
                <p:cNvSpPr txBox="1"/>
                <p:nvPr/>
              </p:nvSpPr>
              <p:spPr>
                <a:xfrm>
                  <a:off x="7282257" y="367926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3" name="مربع نص 62">
                  <a:extLst>
                    <a:ext uri="{FF2B5EF4-FFF2-40B4-BE49-F238E27FC236}">
                      <a16:creationId xmlns:a16="http://schemas.microsoft.com/office/drawing/2014/main" id="{852EE975-E953-49CA-AD0B-DCE032EB7E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82257" y="3679267"/>
                  <a:ext cx="301739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2041" b="-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مربع نص 37">
                  <a:extLst>
                    <a:ext uri="{FF2B5EF4-FFF2-40B4-BE49-F238E27FC236}">
                      <a16:creationId xmlns:a16="http://schemas.microsoft.com/office/drawing/2014/main" id="{8B809AD7-C491-4EEC-BA93-17CA6C94F58D}"/>
                    </a:ext>
                  </a:extLst>
                </p:cNvPr>
                <p:cNvSpPr txBox="1"/>
                <p:nvPr/>
              </p:nvSpPr>
              <p:spPr>
                <a:xfrm>
                  <a:off x="5324403" y="367926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38" name="مربع نص 37">
                  <a:extLst>
                    <a:ext uri="{FF2B5EF4-FFF2-40B4-BE49-F238E27FC236}">
                      <a16:creationId xmlns:a16="http://schemas.microsoft.com/office/drawing/2014/main" id="{8B809AD7-C491-4EEC-BA93-17CA6C94F58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4403" y="3679267"/>
                  <a:ext cx="301739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26000" r="-150000" b="-3478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1E1EC77A-AD3D-4180-9826-5F74E9FF5A47}"/>
                  </a:ext>
                </a:extLst>
              </p:cNvPr>
              <p:cNvSpPr txBox="1"/>
              <p:nvPr/>
            </p:nvSpPr>
            <p:spPr>
              <a:xfrm>
                <a:off x="830962" y="4925931"/>
                <a:ext cx="250517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⁡|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)−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|+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1E1EC77A-AD3D-4180-9826-5F74E9FF5A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962" y="4925931"/>
                <a:ext cx="2505173" cy="518604"/>
              </a:xfrm>
              <a:prstGeom prst="rect">
                <a:avLst/>
              </a:prstGeom>
              <a:blipFill>
                <a:blip r:embed="rId14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0B376F0F-D7AA-4E27-A802-FB8093A9B9D4}"/>
                  </a:ext>
                </a:extLst>
              </p:cNvPr>
              <p:cNvSpPr txBox="1"/>
              <p:nvPr/>
            </p:nvSpPr>
            <p:spPr>
              <a:xfrm>
                <a:off x="833950" y="5572263"/>
                <a:ext cx="6417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مربع نص 40">
                <a:extLst>
                  <a:ext uri="{FF2B5EF4-FFF2-40B4-BE49-F238E27FC236}">
                    <a16:creationId xmlns:a16="http://schemas.microsoft.com/office/drawing/2014/main" id="{0B376F0F-D7AA-4E27-A802-FB8093A9B9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950" y="5572263"/>
                <a:ext cx="641714" cy="27699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مجموعة 41">
            <a:extLst>
              <a:ext uri="{FF2B5EF4-FFF2-40B4-BE49-F238E27FC236}">
                <a16:creationId xmlns:a16="http://schemas.microsoft.com/office/drawing/2014/main" id="{4127814D-AF64-4586-9917-EDCDEB89020B}"/>
              </a:ext>
            </a:extLst>
          </p:cNvPr>
          <p:cNvGrpSpPr/>
          <p:nvPr/>
        </p:nvGrpSpPr>
        <p:grpSpPr>
          <a:xfrm>
            <a:off x="5874322" y="5932966"/>
            <a:ext cx="3064579" cy="369332"/>
            <a:chOff x="5934074" y="3633101"/>
            <a:chExt cx="3064579" cy="369332"/>
          </a:xfrm>
        </p:grpSpPr>
        <p:sp>
          <p:nvSpPr>
            <p:cNvPr id="43" name="مربع نص 42">
              <a:extLst>
                <a:ext uri="{FF2B5EF4-FFF2-40B4-BE49-F238E27FC236}">
                  <a16:creationId xmlns:a16="http://schemas.microsoft.com/office/drawing/2014/main" id="{C375AA97-CC41-4F2D-A456-E0D80CBDF83A}"/>
                </a:ext>
              </a:extLst>
            </p:cNvPr>
            <p:cNvSpPr txBox="1"/>
            <p:nvPr/>
          </p:nvSpPr>
          <p:spPr>
            <a:xfrm>
              <a:off x="5934074" y="3633101"/>
              <a:ext cx="306457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معادلة منحنى الدالة     المطلوب هو :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مربع نص 43">
                  <a:extLst>
                    <a:ext uri="{FF2B5EF4-FFF2-40B4-BE49-F238E27FC236}">
                      <a16:creationId xmlns:a16="http://schemas.microsoft.com/office/drawing/2014/main" id="{93FB9AD0-DB20-4FF9-A759-B6254055F210}"/>
                    </a:ext>
                  </a:extLst>
                </p:cNvPr>
                <p:cNvSpPr txBox="1"/>
                <p:nvPr/>
              </p:nvSpPr>
              <p:spPr>
                <a:xfrm>
                  <a:off x="7226931" y="368029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1" name="مربع نص 70">
                  <a:extLst>
                    <a:ext uri="{FF2B5EF4-FFF2-40B4-BE49-F238E27FC236}">
                      <a16:creationId xmlns:a16="http://schemas.microsoft.com/office/drawing/2014/main" id="{A75EFB58-9AB0-4391-9EA5-CF650BAFF7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6931" y="3680297"/>
                  <a:ext cx="301739" cy="276999"/>
                </a:xfrm>
                <a:prstGeom prst="rect">
                  <a:avLst/>
                </a:prstGeom>
                <a:blipFill>
                  <a:blip r:embed="rId16"/>
                  <a:stretch>
                    <a:fillRect l="-8000" r="-6000" b="-37778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EDF52134-5657-4A9A-BED1-687E2EAAAAB5}"/>
                  </a:ext>
                </a:extLst>
              </p:cNvPr>
              <p:cNvSpPr txBox="1"/>
              <p:nvPr/>
            </p:nvSpPr>
            <p:spPr>
              <a:xfrm>
                <a:off x="1705256" y="6042996"/>
                <a:ext cx="2219197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⁡|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EDF52134-5657-4A9A-BED1-687E2EAAAA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5256" y="6042996"/>
                <a:ext cx="2219197" cy="518604"/>
              </a:xfrm>
              <a:prstGeom prst="rect">
                <a:avLst/>
              </a:prstGeom>
              <a:blipFill>
                <a:blip r:embed="rId17"/>
                <a:stretch>
                  <a:fillRect b="-1176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949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" grpId="0"/>
      <p:bldP spid="21" grpId="0"/>
      <p:bldP spid="22" grpId="0"/>
      <p:bldP spid="5" grpId="0"/>
      <p:bldP spid="23" grpId="0"/>
      <p:bldP spid="31" grpId="0"/>
      <p:bldP spid="39" grpId="0"/>
      <p:bldP spid="41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4">
            <a:extLst>
              <a:ext uri="{FF2B5EF4-FFF2-40B4-BE49-F238E27FC236}">
                <a16:creationId xmlns:a16="http://schemas.microsoft.com/office/drawing/2014/main" id="{C0468004-4702-46A3-BF59-43CAE069B016}"/>
              </a:ext>
            </a:extLst>
          </p:cNvPr>
          <p:cNvSpPr txBox="1"/>
          <p:nvPr/>
        </p:nvSpPr>
        <p:spPr>
          <a:xfrm>
            <a:off x="115965" y="11540"/>
            <a:ext cx="2880000" cy="369332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ar-AE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كراسة التمارين  ص 32</a:t>
            </a:r>
            <a:endParaRPr lang="en-GB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Date Placeholder 28">
            <a:extLst>
              <a:ext uri="{FF2B5EF4-FFF2-40B4-BE49-F238E27FC236}">
                <a16:creationId xmlns:a16="http://schemas.microsoft.com/office/drawing/2014/main" id="{E1F79F11-AEF6-4514-BE6C-403F3C8E99AF}"/>
              </a:ext>
            </a:extLst>
          </p:cNvPr>
          <p:cNvSpPr txBox="1">
            <a:spLocks/>
          </p:cNvSpPr>
          <p:nvPr/>
        </p:nvSpPr>
        <p:spPr>
          <a:xfrm>
            <a:off x="2995965" y="11541"/>
            <a:ext cx="3205138" cy="346251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vert="horz" wrap="square" lIns="68580" tIns="34291" rIns="68580" bIns="34291" rtlCol="0" anchor="ctr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783">
              <a:defRPr/>
            </a:pPr>
            <a:fld id="{12DF4214-2E0D-4E03-AF79-BEDD7E029383}" type="datetime12">
              <a:rPr lang="ar-KW" sz="1800" b="1">
                <a:solidFill>
                  <a:srgbClr val="00B050"/>
                </a:solidFill>
                <a:latin typeface="Arial" pitchFamily="34" charset="0"/>
                <a:cs typeface="Arial" panose="020B0604020202020204" pitchFamily="34" charset="0"/>
              </a:rPr>
              <a:pPr algn="ctr" defTabSz="685783">
                <a:defRPr/>
              </a:pPr>
              <a:t>18/03/2026 01:03 ص</a:t>
            </a:fld>
            <a:endParaRPr lang="ar-SA" sz="1800" b="1" dirty="0">
              <a:solidFill>
                <a:srgbClr val="00B05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35">
            <a:extLst>
              <a:ext uri="{FF2B5EF4-FFF2-40B4-BE49-F238E27FC236}">
                <a16:creationId xmlns:a16="http://schemas.microsoft.com/office/drawing/2014/main" id="{8C1DE963-8E53-41BF-8539-0EFAA29B657C}"/>
              </a:ext>
            </a:extLst>
          </p:cNvPr>
          <p:cNvSpPr txBox="1"/>
          <p:nvPr/>
        </p:nvSpPr>
        <p:spPr>
          <a:xfrm>
            <a:off x="6201104" y="0"/>
            <a:ext cx="3037139" cy="338554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 defTabSz="914400"/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طول قوس ومعادلة منحنى دالة( 3 - 6 ) </a:t>
            </a:r>
            <a:r>
              <a:rPr lang="en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  <a:r>
              <a:rPr lang="ar-AE" sz="1600" b="1" dirty="0">
                <a:solidFill>
                  <a:prstClr val="white"/>
                </a:solidFill>
                <a:latin typeface="Calibri" panose="020F0502020204030204"/>
                <a:cs typeface="Arial" pitchFamily="34" charset="0"/>
              </a:rPr>
              <a:t> </a:t>
            </a:r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414AC2CB-017E-48A2-80E0-2E35B0829C26}"/>
              </a:ext>
            </a:extLst>
          </p:cNvPr>
          <p:cNvSpPr txBox="1"/>
          <p:nvPr/>
        </p:nvSpPr>
        <p:spPr>
          <a:xfrm>
            <a:off x="8233783" y="1096038"/>
            <a:ext cx="933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defTabSz="914400"/>
            <a:r>
              <a:rPr lang="ar-AE" b="1" dirty="0">
                <a:ln>
                  <a:solidFill>
                    <a:srgbClr val="0070C0"/>
                  </a:solidFill>
                </a:ln>
                <a:solidFill>
                  <a:srgbClr val="FF0000"/>
                </a:solidFill>
                <a:latin typeface="Calibri" panose="020F0502020204030204"/>
                <a:cs typeface="Arial" panose="020B0604020202020204" pitchFamily="34" charset="0"/>
              </a:rPr>
              <a:t>الحل :</a:t>
            </a:r>
            <a:endParaRPr lang="ar-KW" b="1" dirty="0">
              <a:ln>
                <a:solidFill>
                  <a:srgbClr val="0070C0"/>
                </a:solidFill>
              </a:ln>
              <a:solidFill>
                <a:srgbClr val="FF0000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124D447-18A7-403E-AADF-644B692246D5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23000" contrast="47000"/>
          </a:blip>
          <a:stretch>
            <a:fillRect/>
          </a:stretch>
        </p:blipFill>
        <p:spPr>
          <a:xfrm>
            <a:off x="84434" y="485178"/>
            <a:ext cx="9118242" cy="726332"/>
          </a:xfrm>
          <a:prstGeom prst="rect">
            <a:avLst/>
          </a:prstGeom>
        </p:spPr>
      </p:pic>
      <p:grpSp>
        <p:nvGrpSpPr>
          <p:cNvPr id="25" name="مجموعة 24">
            <a:extLst>
              <a:ext uri="{FF2B5EF4-FFF2-40B4-BE49-F238E27FC236}">
                <a16:creationId xmlns:a16="http://schemas.microsoft.com/office/drawing/2014/main" id="{26ACF86E-79D8-4F1A-9A76-8A0C13FBD8A4}"/>
              </a:ext>
            </a:extLst>
          </p:cNvPr>
          <p:cNvGrpSpPr/>
          <p:nvPr/>
        </p:nvGrpSpPr>
        <p:grpSpPr>
          <a:xfrm>
            <a:off x="6553135" y="1229205"/>
            <a:ext cx="1887754" cy="569580"/>
            <a:chOff x="6448032" y="1229205"/>
            <a:chExt cx="1887754" cy="569580"/>
          </a:xfrm>
        </p:grpSpPr>
        <p:sp>
          <p:nvSpPr>
            <p:cNvPr id="26" name="مربع نص 25">
              <a:extLst>
                <a:ext uri="{FF2B5EF4-FFF2-40B4-BE49-F238E27FC236}">
                  <a16:creationId xmlns:a16="http://schemas.microsoft.com/office/drawing/2014/main" id="{C9EAD2FF-139F-4E40-9B51-57261ABA24F2}"/>
                </a:ext>
              </a:extLst>
            </p:cNvPr>
            <p:cNvSpPr txBox="1"/>
            <p:nvPr/>
          </p:nvSpPr>
          <p:spPr>
            <a:xfrm>
              <a:off x="7105650" y="1317494"/>
              <a:ext cx="123013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ميل العمودي 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مربع نص 26">
                  <a:extLst>
                    <a:ext uri="{FF2B5EF4-FFF2-40B4-BE49-F238E27FC236}">
                      <a16:creationId xmlns:a16="http://schemas.microsoft.com/office/drawing/2014/main" id="{0BAA0C99-34C3-451C-919F-A83E76CC14DF}"/>
                    </a:ext>
                  </a:extLst>
                </p:cNvPr>
                <p:cNvSpPr txBox="1"/>
                <p:nvPr/>
              </p:nvSpPr>
              <p:spPr>
                <a:xfrm>
                  <a:off x="6448032" y="1229205"/>
                  <a:ext cx="790413" cy="56958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AE" i="1" dirty="0" smtClean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AE" i="1" dirty="0">
                                    <a:ln>
                                      <a:solidFill>
                                        <a:srgbClr val="0070C0"/>
                                      </a:solidFill>
                                    </a:ln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AE" i="1" dirty="0">
                                <a:ln>
                                  <a:solidFill>
                                    <a:srgbClr val="0070C0"/>
                                  </a:solidFill>
                                </a:ln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n-AE" i="1" dirty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3" name="مربع نص 12">
                  <a:extLst>
                    <a:ext uri="{FF2B5EF4-FFF2-40B4-BE49-F238E27FC236}">
                      <a16:creationId xmlns:a16="http://schemas.microsoft.com/office/drawing/2014/main" id="{AA62EE08-BB6B-4C65-B433-6A9C3C4A53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8032" y="1229205"/>
                  <a:ext cx="790413" cy="56958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2C1E52B8-3E2E-4F1F-9107-7A4303ADC79B}"/>
                  </a:ext>
                </a:extLst>
              </p:cNvPr>
              <p:cNvSpPr txBox="1"/>
              <p:nvPr/>
            </p:nvSpPr>
            <p:spPr>
              <a:xfrm>
                <a:off x="3348365" y="1409828"/>
                <a:ext cx="102605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KW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)≠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مربع نص 27">
                <a:extLst>
                  <a:ext uri="{FF2B5EF4-FFF2-40B4-BE49-F238E27FC236}">
                    <a16:creationId xmlns:a16="http://schemas.microsoft.com/office/drawing/2014/main" id="{2C1E52B8-3E2E-4F1F-9107-7A4303ADC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365" y="1409828"/>
                <a:ext cx="1026050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ED4D759A-39E1-43A5-A750-D5531BE7468F}"/>
                  </a:ext>
                </a:extLst>
              </p:cNvPr>
              <p:cNvSpPr txBox="1"/>
              <p:nvPr/>
            </p:nvSpPr>
            <p:spPr>
              <a:xfrm>
                <a:off x="583534" y="1598537"/>
                <a:ext cx="1757363" cy="569580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AE" i="1" dirty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p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مربع نص 28">
                <a:extLst>
                  <a:ext uri="{FF2B5EF4-FFF2-40B4-BE49-F238E27FC236}">
                    <a16:creationId xmlns:a16="http://schemas.microsoft.com/office/drawing/2014/main" id="{ED4D759A-39E1-43A5-A750-D5531BE746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534" y="1598537"/>
                <a:ext cx="1757363" cy="5695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4CC6D5E4-C0AE-4743-B1D4-971B17D5BA36}"/>
                  </a:ext>
                </a:extLst>
              </p:cNvPr>
              <p:cNvSpPr txBox="1"/>
              <p:nvPr/>
            </p:nvSpPr>
            <p:spPr>
              <a:xfrm>
                <a:off x="465467" y="2320457"/>
                <a:ext cx="1757363" cy="525016"/>
              </a:xfrm>
              <a:prstGeom prst="rect">
                <a:avLst/>
              </a:prstGeom>
              <a:noFill/>
            </p:spPr>
            <p:txBody>
              <a:bodyPr wrap="squar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AE" i="1" dirty="0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4CC6D5E4-C0AE-4743-B1D4-971B17D5BA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67" y="2320457"/>
                <a:ext cx="1757363" cy="5250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785567B-EC25-4D49-B7A6-3621911E20B3}"/>
                  </a:ext>
                </a:extLst>
              </p:cNvPr>
              <p:cNvSpPr txBox="1"/>
              <p:nvPr/>
            </p:nvSpPr>
            <p:spPr>
              <a:xfrm>
                <a:off x="465466" y="3412073"/>
                <a:ext cx="75674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مربع نص 30">
                <a:extLst>
                  <a:ext uri="{FF2B5EF4-FFF2-40B4-BE49-F238E27FC236}">
                    <a16:creationId xmlns:a16="http://schemas.microsoft.com/office/drawing/2014/main" id="{4785567B-EC25-4D49-B7A6-3621911E20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466" y="3412073"/>
                <a:ext cx="756746" cy="276999"/>
              </a:xfrm>
              <a:prstGeom prst="rect">
                <a:avLst/>
              </a:prstGeom>
              <a:blipFill>
                <a:blip r:embed="rId7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FEFE4E46-E3EB-4BE0-B3A1-D83222BC35B3}"/>
                  </a:ext>
                </a:extLst>
              </p:cNvPr>
              <p:cNvSpPr txBox="1"/>
              <p:nvPr/>
            </p:nvSpPr>
            <p:spPr>
              <a:xfrm>
                <a:off x="1222212" y="3228752"/>
                <a:ext cx="1253356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AE" i="1" smtClean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ar-KW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مربع نص 33">
                <a:extLst>
                  <a:ext uri="{FF2B5EF4-FFF2-40B4-BE49-F238E27FC236}">
                    <a16:creationId xmlns:a16="http://schemas.microsoft.com/office/drawing/2014/main" id="{FEFE4E46-E3EB-4BE0-B3A1-D83222BC35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212" y="3228752"/>
                <a:ext cx="1253356" cy="7265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8949F687-3FA2-4C96-8375-0E8DF94F0C0F}"/>
                  </a:ext>
                </a:extLst>
              </p:cNvPr>
              <p:cNvSpPr txBox="1"/>
              <p:nvPr/>
            </p:nvSpPr>
            <p:spPr>
              <a:xfrm>
                <a:off x="960682" y="3955298"/>
                <a:ext cx="2122632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⁡|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|+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8949F687-3FA2-4C96-8375-0E8DF94F0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682" y="3955298"/>
                <a:ext cx="2122632" cy="5186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مجموعة 39">
            <a:extLst>
              <a:ext uri="{FF2B5EF4-FFF2-40B4-BE49-F238E27FC236}">
                <a16:creationId xmlns:a16="http://schemas.microsoft.com/office/drawing/2014/main" id="{0BA42B52-17EB-454E-980F-2AF7CA6256FF}"/>
              </a:ext>
            </a:extLst>
          </p:cNvPr>
          <p:cNvGrpSpPr/>
          <p:nvPr/>
        </p:nvGrpSpPr>
        <p:grpSpPr>
          <a:xfrm>
            <a:off x="3375951" y="4473902"/>
            <a:ext cx="5873152" cy="369332"/>
            <a:chOff x="3125502" y="3633101"/>
            <a:chExt cx="5873152" cy="369332"/>
          </a:xfrm>
        </p:grpSpPr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14E531EA-10C1-40B7-8215-CC42EB4EEFE4}"/>
                </a:ext>
              </a:extLst>
            </p:cNvPr>
            <p:cNvSpPr txBox="1"/>
            <p:nvPr/>
          </p:nvSpPr>
          <p:spPr>
            <a:xfrm>
              <a:off x="3125502" y="3633101"/>
              <a:ext cx="587315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لإيجاد قيمة الثابت       نعوض بالنقطة               في المعادلة السابقة فنجد :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مربع نص 42">
                  <a:extLst>
                    <a:ext uri="{FF2B5EF4-FFF2-40B4-BE49-F238E27FC236}">
                      <a16:creationId xmlns:a16="http://schemas.microsoft.com/office/drawing/2014/main" id="{C74833E9-968A-408D-A687-4BABCE0920C8}"/>
                    </a:ext>
                  </a:extLst>
                </p:cNvPr>
                <p:cNvSpPr txBox="1"/>
                <p:nvPr/>
              </p:nvSpPr>
              <p:spPr>
                <a:xfrm>
                  <a:off x="7282257" y="367926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3" name="مربع نص 62">
                  <a:extLst>
                    <a:ext uri="{FF2B5EF4-FFF2-40B4-BE49-F238E27FC236}">
                      <a16:creationId xmlns:a16="http://schemas.microsoft.com/office/drawing/2014/main" id="{852EE975-E953-49CA-AD0B-DCE032EB7E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82257" y="3679267"/>
                  <a:ext cx="301739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2041" b="-8889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مربع نص 43">
                  <a:extLst>
                    <a:ext uri="{FF2B5EF4-FFF2-40B4-BE49-F238E27FC236}">
                      <a16:creationId xmlns:a16="http://schemas.microsoft.com/office/drawing/2014/main" id="{AC2BE047-60CE-4EF1-818F-CEB11FA0A90B}"/>
                    </a:ext>
                  </a:extLst>
                </p:cNvPr>
                <p:cNvSpPr txBox="1"/>
                <p:nvPr/>
              </p:nvSpPr>
              <p:spPr>
                <a:xfrm>
                  <a:off x="5259070" y="367926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44" name="مربع نص 43">
                  <a:extLst>
                    <a:ext uri="{FF2B5EF4-FFF2-40B4-BE49-F238E27FC236}">
                      <a16:creationId xmlns:a16="http://schemas.microsoft.com/office/drawing/2014/main" id="{AC2BE047-60CE-4EF1-818F-CEB11FA0A9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9070" y="3679267"/>
                  <a:ext cx="301739" cy="276999"/>
                </a:xfrm>
                <a:prstGeom prst="rect">
                  <a:avLst/>
                </a:prstGeom>
                <a:blipFill>
                  <a:blip r:embed="rId13"/>
                  <a:stretch>
                    <a:fillRect l="-28571" r="-214286" b="-34783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29FF0FC9-41A1-433B-90A5-2FA170C24831}"/>
                  </a:ext>
                </a:extLst>
              </p:cNvPr>
              <p:cNvSpPr txBox="1"/>
              <p:nvPr/>
            </p:nvSpPr>
            <p:spPr>
              <a:xfrm>
                <a:off x="767898" y="4843234"/>
                <a:ext cx="2677528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⁡|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|+</m:t>
                      </m:r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مربع نص 44">
                <a:extLst>
                  <a:ext uri="{FF2B5EF4-FFF2-40B4-BE49-F238E27FC236}">
                    <a16:creationId xmlns:a16="http://schemas.microsoft.com/office/drawing/2014/main" id="{29FF0FC9-41A1-433B-90A5-2FA170C248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898" y="4843234"/>
                <a:ext cx="2677528" cy="51860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مربع نص 45">
                <a:extLst>
                  <a:ext uri="{FF2B5EF4-FFF2-40B4-BE49-F238E27FC236}">
                    <a16:creationId xmlns:a16="http://schemas.microsoft.com/office/drawing/2014/main" id="{5DB4B58C-DA8D-48A5-992E-262AF22B1AEB}"/>
                  </a:ext>
                </a:extLst>
              </p:cNvPr>
              <p:cNvSpPr txBox="1"/>
              <p:nvPr/>
            </p:nvSpPr>
            <p:spPr>
              <a:xfrm>
                <a:off x="770887" y="5489566"/>
                <a:ext cx="64171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مربع نص 45">
                <a:extLst>
                  <a:ext uri="{FF2B5EF4-FFF2-40B4-BE49-F238E27FC236}">
                    <a16:creationId xmlns:a16="http://schemas.microsoft.com/office/drawing/2014/main" id="{5DB4B58C-DA8D-48A5-992E-262AF22B1A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887" y="5489566"/>
                <a:ext cx="641714" cy="27699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E9AD3C54-1D6C-45E8-82BD-EEF4B2C25DD7}"/>
              </a:ext>
            </a:extLst>
          </p:cNvPr>
          <p:cNvGrpSpPr/>
          <p:nvPr/>
        </p:nvGrpSpPr>
        <p:grpSpPr>
          <a:xfrm>
            <a:off x="5811259" y="5850269"/>
            <a:ext cx="3064579" cy="369332"/>
            <a:chOff x="5934074" y="3633101"/>
            <a:chExt cx="3064579" cy="369332"/>
          </a:xfrm>
        </p:grpSpPr>
        <p:sp>
          <p:nvSpPr>
            <p:cNvPr id="48" name="مربع نص 47">
              <a:extLst>
                <a:ext uri="{FF2B5EF4-FFF2-40B4-BE49-F238E27FC236}">
                  <a16:creationId xmlns:a16="http://schemas.microsoft.com/office/drawing/2014/main" id="{5444A0A7-4438-4CE0-9755-4BA2ADE3A0D6}"/>
                </a:ext>
              </a:extLst>
            </p:cNvPr>
            <p:cNvSpPr txBox="1"/>
            <p:nvPr/>
          </p:nvSpPr>
          <p:spPr>
            <a:xfrm>
              <a:off x="5934074" y="3633101"/>
              <a:ext cx="306457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 defTabSz="914400"/>
              <a:r>
                <a:rPr lang="ar-AE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معادلة منحنى الدالة     المطلوب هو :</a:t>
              </a:r>
              <a:endParaRPr lang="ar-KW" dirty="0">
                <a:ln>
                  <a:solidFill>
                    <a:srgbClr val="0070C0"/>
                  </a:solidFill>
                </a:ln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مربع نص 48">
                  <a:extLst>
                    <a:ext uri="{FF2B5EF4-FFF2-40B4-BE49-F238E27FC236}">
                      <a16:creationId xmlns:a16="http://schemas.microsoft.com/office/drawing/2014/main" id="{F3C8CAFC-C2A5-450C-BEAF-D5E0C5271DBE}"/>
                    </a:ext>
                  </a:extLst>
                </p:cNvPr>
                <p:cNvSpPr txBox="1"/>
                <p:nvPr/>
              </p:nvSpPr>
              <p:spPr>
                <a:xfrm>
                  <a:off x="7226931" y="3680297"/>
                  <a:ext cx="301739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1">
                  <a:spAutoFit/>
                </a:bodyPr>
                <a:lstStyle/>
                <a:p>
                  <a:pPr defTabSz="91440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AE" i="1" smtClean="0">
                            <a:ln>
                              <a:solidFill>
                                <a:srgbClr val="0070C0"/>
                              </a:solidFill>
                            </a:ln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oMath>
                    </m:oMathPara>
                  </a14:m>
                  <a:endParaRPr lang="ar-KW" dirty="0">
                    <a:ln>
                      <a:solidFill>
                        <a:srgbClr val="0070C0"/>
                      </a:solidFill>
                    </a:ln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71" name="مربع نص 70">
                  <a:extLst>
                    <a:ext uri="{FF2B5EF4-FFF2-40B4-BE49-F238E27FC236}">
                      <a16:creationId xmlns:a16="http://schemas.microsoft.com/office/drawing/2014/main" id="{A75EFB58-9AB0-4391-9EA5-CF650BAFF7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6931" y="3680297"/>
                  <a:ext cx="301739" cy="276999"/>
                </a:xfrm>
                <a:prstGeom prst="rect">
                  <a:avLst/>
                </a:prstGeom>
                <a:blipFill>
                  <a:blip r:embed="rId16"/>
                  <a:stretch>
                    <a:fillRect l="-8000" r="-6000" b="-37778"/>
                  </a:stretch>
                </a:blipFill>
              </p:spPr>
              <p:txBody>
                <a:bodyPr/>
                <a:lstStyle/>
                <a:p>
                  <a:r>
                    <a:rPr lang="ar-KW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مربع نص 49">
                <a:extLst>
                  <a:ext uri="{FF2B5EF4-FFF2-40B4-BE49-F238E27FC236}">
                    <a16:creationId xmlns:a16="http://schemas.microsoft.com/office/drawing/2014/main" id="{E5BC1443-03CD-4298-B7CC-EA313595890E}"/>
                  </a:ext>
                </a:extLst>
              </p:cNvPr>
              <p:cNvSpPr txBox="1"/>
              <p:nvPr/>
            </p:nvSpPr>
            <p:spPr>
              <a:xfrm>
                <a:off x="908687" y="6174464"/>
                <a:ext cx="2628284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 defTabSz="9144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E" i="1" smtClean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AE" i="1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AE" i="1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  <m:func>
                        <m:funcPr>
                          <m:ctrlP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AE" i="1" dirty="0">
                              <a:ln>
                                <a:solidFill>
                                  <a:srgbClr val="0070C0"/>
                                </a:solidFill>
                              </a:ln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AE" i="1" dirty="0">
                                  <a:ln>
                                    <a:solidFill>
                                      <a:srgbClr val="0070C0"/>
                                    </a:solidFill>
                                  </a:ln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</m:e>
                      </m:func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AE" i="1" dirty="0">
                          <a:ln>
                            <a:solidFill>
                              <a:srgbClr val="0070C0"/>
                            </a:solidFill>
                          </a:ln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ar-KW" i="1" dirty="0">
                  <a:ln>
                    <a:solidFill>
                      <a:srgbClr val="0070C0"/>
                    </a:solidFill>
                  </a:ln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مربع نص 49">
                <a:extLst>
                  <a:ext uri="{FF2B5EF4-FFF2-40B4-BE49-F238E27FC236}">
                    <a16:creationId xmlns:a16="http://schemas.microsoft.com/office/drawing/2014/main" id="{E5BC1443-03CD-4298-B7CC-EA31359589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687" y="6174464"/>
                <a:ext cx="2628284" cy="51860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KW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912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8" grpId="0"/>
      <p:bldP spid="29" grpId="0"/>
      <p:bldP spid="30" grpId="0"/>
      <p:bldP spid="31" grpId="0"/>
      <p:bldP spid="34" grpId="0"/>
      <p:bldP spid="38" grpId="0"/>
      <p:bldP spid="45" grpId="0"/>
      <p:bldP spid="46" grpId="0"/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2-Point Star 8">
            <a:extLst>
              <a:ext uri="{FF2B5EF4-FFF2-40B4-BE49-F238E27FC236}">
                <a16:creationId xmlns:a16="http://schemas.microsoft.com/office/drawing/2014/main" id="{923E7919-5796-4E19-908D-8FC9807752D9}"/>
              </a:ext>
            </a:extLst>
          </p:cNvPr>
          <p:cNvSpPr/>
          <p:nvPr/>
        </p:nvSpPr>
        <p:spPr bwMode="auto">
          <a:xfrm rot="20539763">
            <a:off x="999748" y="765823"/>
            <a:ext cx="5400000" cy="5400000"/>
          </a:xfrm>
          <a:prstGeom prst="star32">
            <a:avLst>
              <a:gd name="adj" fmla="val 13466"/>
            </a:avLst>
          </a:prstGeom>
          <a:solidFill>
            <a:srgbClr val="FFFF00"/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3" name="8-Point Star 3">
            <a:extLst>
              <a:ext uri="{FF2B5EF4-FFF2-40B4-BE49-F238E27FC236}">
                <a16:creationId xmlns:a16="http://schemas.microsoft.com/office/drawing/2014/main" id="{4F35DA6A-39EE-4E6A-ABD9-4A5AB471E1DF}"/>
              </a:ext>
            </a:extLst>
          </p:cNvPr>
          <p:cNvSpPr/>
          <p:nvPr/>
        </p:nvSpPr>
        <p:spPr bwMode="auto">
          <a:xfrm>
            <a:off x="911841" y="765823"/>
            <a:ext cx="5400000" cy="5400000"/>
          </a:xfrm>
          <a:prstGeom prst="star8">
            <a:avLst>
              <a:gd name="adj" fmla="val 13357"/>
            </a:avLst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sp>
        <p:nvSpPr>
          <p:cNvPr id="4" name="12-Point Star 7">
            <a:extLst>
              <a:ext uri="{FF2B5EF4-FFF2-40B4-BE49-F238E27FC236}">
                <a16:creationId xmlns:a16="http://schemas.microsoft.com/office/drawing/2014/main" id="{5241852F-C466-4C93-B892-73813525B628}"/>
              </a:ext>
            </a:extLst>
          </p:cNvPr>
          <p:cNvSpPr/>
          <p:nvPr/>
        </p:nvSpPr>
        <p:spPr bwMode="auto">
          <a:xfrm rot="21290353">
            <a:off x="855731" y="709714"/>
            <a:ext cx="5400000" cy="5400000"/>
          </a:xfrm>
          <a:prstGeom prst="star12">
            <a:avLst>
              <a:gd name="adj" fmla="val 9921"/>
            </a:avLst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 panose="020B0502020202020204"/>
              <a:ea typeface="+mn-ea"/>
              <a:cs typeface="Tahoma" panose="020B0604030504040204" pitchFamily="34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AB430E52-9491-443E-9A66-77619EE37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6116" y="765823"/>
            <a:ext cx="4278313" cy="4839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9287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2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</TotalTime>
  <Words>516</Words>
  <Application>Microsoft Office PowerPoint</Application>
  <PresentationFormat>شاشة عريضة</PresentationFormat>
  <Paragraphs>122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9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Century Gothic</vt:lpstr>
      <vt:lpstr>Monotype Corsiva</vt:lpstr>
      <vt:lpstr>Trebuchet MS</vt:lpstr>
      <vt:lpstr>Tw Cen MT</vt:lpstr>
      <vt:lpstr>Wingdings 3</vt:lpstr>
      <vt:lpstr>واجهة</vt:lpstr>
      <vt:lpstr>1_واجهة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السيد عبدالعزيز محمود الحلاج</dc:creator>
  <cp:lastModifiedBy>محمد السيد عبدالعزيز محمود الحلاج</cp:lastModifiedBy>
  <cp:revision>15</cp:revision>
  <dcterms:created xsi:type="dcterms:W3CDTF">2020-08-27T16:56:26Z</dcterms:created>
  <dcterms:modified xsi:type="dcterms:W3CDTF">2026-03-17T22:04:03Z</dcterms:modified>
</cp:coreProperties>
</file>