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162" r:id="rId1"/>
    <p:sldMasterId id="2147484174" r:id="rId2"/>
    <p:sldMasterId id="2147484252" r:id="rId3"/>
    <p:sldMasterId id="2147484264" r:id="rId4"/>
  </p:sldMasterIdLst>
  <p:notesMasterIdLst>
    <p:notesMasterId r:id="rId14"/>
  </p:notesMasterIdLst>
  <p:sldIdLst>
    <p:sldId id="401" r:id="rId5"/>
    <p:sldId id="272" r:id="rId6"/>
    <p:sldId id="452" r:id="rId7"/>
    <p:sldId id="453" r:id="rId8"/>
    <p:sldId id="454" r:id="rId9"/>
    <p:sldId id="455" r:id="rId10"/>
    <p:sldId id="457" r:id="rId11"/>
    <p:sldId id="323" r:id="rId12"/>
    <p:sldId id="403" r:id="rId13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F01C"/>
    <a:srgbClr val="6DF91F"/>
    <a:srgbClr val="FA0E1F"/>
    <a:srgbClr val="B20CC4"/>
    <a:srgbClr val="58654B"/>
    <a:srgbClr val="FF3300"/>
    <a:srgbClr val="27CC1A"/>
    <a:srgbClr val="A95774"/>
    <a:srgbClr val="15EB2E"/>
    <a:srgbClr val="6BA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4660"/>
  </p:normalViewPr>
  <p:slideViewPr>
    <p:cSldViewPr snapToGrid="0">
      <p:cViewPr>
        <p:scale>
          <a:sx n="66" d="100"/>
          <a:sy n="66" d="100"/>
        </p:scale>
        <p:origin x="33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F4410C4-8FC8-45C8-9D12-277B494641C5}" type="datetimeFigureOut">
              <a:rPr lang="ar-KW" smtClean="0"/>
              <a:t>20/09/1447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0F2F25A-90C8-4867-9F6C-48575DD3376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9462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2F25A-90C8-4867-9F6C-48575DD3376F}" type="slidenum">
              <a:rPr lang="ar-KW" smtClean="0"/>
              <a:t>1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3035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A0D04-79EA-473F-A091-F71F441D26E0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58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20/09/1447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0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20/09/1447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0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20/09/1447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23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70D28-3E13-4DF2-AC95-4511735E3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0C888-8CC2-4FAA-B8EC-33788CCDB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DB603-9D68-4EDB-8EC0-946870752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20/09/1447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6178B-D094-496E-A4FC-0B539C28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4E8E6-7A35-44AE-BE02-11540974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422931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30B25-D917-4E7F-8055-0E56DC1A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DDF63-D767-45AF-950A-AE374DF3E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B4D1E-8FE8-40CA-84ED-2F876931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20/09/1447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FEA3F-67F4-4004-AD99-92E84D74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D31F9-5EC8-4879-A088-843E75C9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66849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D432-98E5-42EA-BF73-C3E84D0C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D6F5A-0126-4171-8669-9A9667FF8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1D640-A95E-449E-B3A0-72F83AB9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20/09/1447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0D782-E501-460D-B606-AD1E9E86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3343F-88AA-44C8-BF87-344E0803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7371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1DA57-06F0-49AB-B4CC-FF37AD21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AEB21-D915-4197-81B2-AB9B2FCF9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06FDC-98CC-44D2-8966-4B82C37E4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075CC-D071-4FC6-BA75-CA86E17B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20/09/1447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A3109-2CCB-43D4-BF7A-BB5CB990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10A78-B8E7-4307-AFB3-BE85CCBC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920162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8B44-E746-414F-8E7B-9ABF7EC8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40E79-E902-44FC-A14C-9CD5FDEFF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77FD7-2DAF-499F-9313-150921EF4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BAD89-5AE6-4BFF-9A18-0291FA2F1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F0BF8-C158-44F1-AB87-BB9AD2358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B777A-0667-4CE9-8542-877D6C32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20/09/1447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B69322-603A-4C92-B7E3-AE72B343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36AFC8-0496-486D-81AD-77476294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3743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7F371-33E5-4000-B3E2-ECB71F1F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59166-ECD1-4683-BFEB-73CCF3F05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20/09/1447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68361-3FF5-495E-ACF0-AEABA6E6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2C35D-28B7-485D-975B-E866FCEE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91786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E53A7-633F-4361-8784-BA1744F1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20/09/1447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B882F-B81E-46B4-B42F-9E074575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1C881-7158-4368-BF25-4A6584E4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80050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7BB6-69E9-4F87-95BA-28C19B7F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1E69F-D095-4A50-A6DD-D17FA6EF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80217-CAFD-4E02-9DBF-5A2DD10A8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F2797-93AC-49E8-BE9D-9AB177B1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20/09/1447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C4CFA-986F-44C3-87C8-7102C87D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7D938-B309-4905-AB66-C13E119A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3004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20/09/1447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56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9D839-27B0-48E6-BCD0-EDBF27915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1D638-295B-4C97-9FFD-688E08958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1C950-8101-4CDB-BC5B-B7FAC20A5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849C3-E1D8-4F41-8E67-7D0E5B64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20/09/1447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053D9-F264-4741-B9EE-42E2DCB1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B3BDE-4ECE-4004-BE10-CDDD85DE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85097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ACBA4-D17C-4BDF-9D64-B2B4E836D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D54E03-2BE5-4CE5-830D-53A94706C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11B57-55BA-45B9-A7C3-179C70C2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20/09/1447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5E36B-4918-4F9B-980C-DF53BB4E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74AD4-CBB7-44B0-8DE9-C100894D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88264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55CE4B-AC52-4F1B-B0F6-D6A56A726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51ED6-1304-4F20-A681-47E8A2192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4C15C-58A3-46A6-A6F9-9D12F67F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20/09/1447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5CC03-2AF4-4DCF-A754-8AD884A5F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11A58-DB8B-4621-82D8-80C4FBEF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13074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468498E-1EAA-458C-8DBB-8F5C0AECA88E}" type="datetime8">
              <a:rPr lang="ar-KW" smtClean="0"/>
              <a:t>08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33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908F-22FC-48D2-A234-8BA5AF19BC83}" type="datetime8">
              <a:rPr lang="ar-KW" smtClean="0"/>
              <a:t>08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80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74F-A24E-499D-BFF7-832E40281338}" type="datetime8">
              <a:rPr lang="ar-KW" smtClean="0"/>
              <a:t>08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162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F118-EEDC-4EE2-9BC6-EC4F021BD9F1}" type="datetime8">
              <a:rPr lang="ar-KW" smtClean="0"/>
              <a:t>08 آذار، 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24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E26F-E0EB-4F7E-BD4B-19E3CE82DE34}" type="datetime8">
              <a:rPr lang="ar-KW" smtClean="0"/>
              <a:t>08 آذار، 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37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2E4-2A89-46D7-A459-E885EA0521DD}" type="datetime8">
              <a:rPr lang="ar-KW" smtClean="0"/>
              <a:t>08 آذار، 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17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7908-0451-427F-A388-84A7FB274BB9}" type="datetime8">
              <a:rPr lang="ar-KW" smtClean="0"/>
              <a:t>08 آذار، 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1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20/09/1447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99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2D5D-8E47-4B95-94A4-A5FAF26E1A7B}" type="datetime8">
              <a:rPr lang="ar-KW" smtClean="0"/>
              <a:t>08 آذار، 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95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D113-B68D-4BE8-98F6-249BDE9554D5}" type="datetime8">
              <a:rPr lang="ar-KW" smtClean="0"/>
              <a:t>08 آذار، 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677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22D5-9B77-4868-B22B-A8990E63C5B1}" type="datetime8">
              <a:rPr lang="ar-KW" smtClean="0"/>
              <a:t>08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11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9FAA-E9A1-4FE7-8333-9FD2CD6EEA23}" type="datetime8">
              <a:rPr lang="ar-KW" smtClean="0"/>
              <a:t>08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476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مستطيل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مستطيل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مستطيل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مستطيل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مستطيل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مستطيل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F1BE32AE-7751-432A-A2B8-26889239F0CC}" type="datetimeFigureOut">
              <a:rPr lang="ar-KW" smtClean="0"/>
              <a:t>20/09/1447</a:t>
            </a:fld>
            <a:endParaRPr lang="ar-KW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ar-KW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78731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20/09/1447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020082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20/09/1447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39067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20/09/1447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05921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BE32AE-7751-432A-A2B8-26889239F0CC}" type="datetimeFigureOut">
              <a:rPr lang="ar-KW" smtClean="0"/>
              <a:t>20/09/1447</a:t>
            </a:fld>
            <a:endParaRPr lang="ar-KW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89571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F1BE32AE-7751-432A-A2B8-26889239F0CC}" type="datetimeFigureOut">
              <a:rPr lang="ar-KW" smtClean="0"/>
              <a:t>20/09/1447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2492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20/09/1447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40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20/09/1447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77373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20/09/1447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53624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20/09/1447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91020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20/09/1447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92282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20/09/1447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4267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20/09/1447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6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20/09/1447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7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20/09/1447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6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20/09/1447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20/09/1447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5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20/09/1447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BCA33F-2E22-4D5C-8356-2A8820C0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C5E67-F4DD-4C0C-9D45-D33B3DBB1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FC423-457C-434B-B1F3-88BB2D6D0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DA1B0-9017-4E8E-9472-C19AC24A9CA0}" type="datetimeFigureOut">
              <a:rPr lang="ar-SY" smtClean="0"/>
              <a:t>20/09/1447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90622-9903-4359-80B3-BA33CFA69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368F9-1BBC-4D56-A035-C74302F93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8930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8ED6FD0-6172-422B-89E2-DED2A3E96C3F}" type="datetime8">
              <a:rPr lang="ar-KW" smtClean="0"/>
              <a:t>08 آذار، 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73892ED2-EFF7-DBE1-BDD9-5872C9CC7E0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9" y="158875"/>
            <a:ext cx="917424" cy="92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</p:sldLayoutIdLst>
  <p:hf sldNum="0" hdr="0" ftr="0" dt="0"/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مستطيل مستدير الزوايا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مستطيل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مستطيل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مستطيل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مستطيل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1BE32AE-7751-432A-A2B8-26889239F0CC}" type="datetimeFigureOut">
              <a:rPr lang="ar-KW" smtClean="0"/>
              <a:t>20/09/1447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ar-KW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2377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gif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0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2.pn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6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الصورة لـ خلفيات متحركة">
            <a:extLst>
              <a:ext uri="{FF2B5EF4-FFF2-40B4-BE49-F238E27FC236}">
                <a16:creationId xmlns:a16="http://schemas.microsoft.com/office/drawing/2014/main" id="{ECC008B2-C4A0-4314-A48A-8D59CBDD7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880"/>
            <a:ext cx="12192000" cy="705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4988" y="71718"/>
            <a:ext cx="2420471" cy="32314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4" name="Picture 2" descr="دكان - قرقيعان 2022 alqerqe3an سلة مع 10 جياس قرقيعان#قرقيعان للطلب واتساب  98737936 الرابط المباشر في البايو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9" y="3000936"/>
            <a:ext cx="2166284" cy="25308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ADC87B41-F14A-4B48-AB0F-F2FF1DB891F7}"/>
              </a:ext>
            </a:extLst>
          </p:cNvPr>
          <p:cNvSpPr/>
          <p:nvPr/>
        </p:nvSpPr>
        <p:spPr>
          <a:xfrm>
            <a:off x="1640335" y="98466"/>
            <a:ext cx="789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 w="13462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cs typeface="Al-Kharashi 3" pitchFamily="2" charset="-78"/>
              </a:rPr>
              <a:t>اللهم احفظ الكويت وسائر بلاد المسلمين </a:t>
            </a:r>
            <a:endParaRPr kumimoji="0" lang="ar-SA" sz="4000" b="1" i="0" u="none" strike="noStrike" kern="1200" cap="none" spc="0" normalizeH="0" baseline="0" noProof="0" dirty="0">
              <a:ln w="13462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cs typeface="Al-Kharashi 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519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t="12920"/>
          <a:stretch/>
        </p:blipFill>
        <p:spPr>
          <a:xfrm>
            <a:off x="513753" y="4613585"/>
            <a:ext cx="2128950" cy="1595557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537736" y="6354853"/>
            <a:ext cx="1110288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 flipH="1">
            <a:off x="0" y="1628800"/>
            <a:ext cx="12192001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flipH="1">
            <a:off x="0" y="6309320"/>
            <a:ext cx="12192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flipH="1">
            <a:off x="0" y="6816814"/>
            <a:ext cx="12192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مستطيل 3"/>
          <p:cNvSpPr/>
          <p:nvPr/>
        </p:nvSpPr>
        <p:spPr>
          <a:xfrm>
            <a:off x="11640616" y="1700808"/>
            <a:ext cx="414632" cy="4563376"/>
          </a:xfrm>
          <a:prstGeom prst="rect">
            <a:avLst/>
          </a:prstGeom>
          <a:scene3d>
            <a:camera prst="isometricOffAxis2Right"/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accent4">
                <a:satMod val="115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146626" y="1700808"/>
            <a:ext cx="376040" cy="4577690"/>
          </a:xfrm>
          <a:prstGeom prst="rect">
            <a:avLst/>
          </a:prstGeom>
          <a:scene3d>
            <a:camera prst="isometricOffAxis2Right"/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accent4">
                <a:satMod val="115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43" name="صورة 42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210717"/>
            <a:ext cx="648072" cy="573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مستطيل 28"/>
          <p:cNvSpPr/>
          <p:nvPr/>
        </p:nvSpPr>
        <p:spPr>
          <a:xfrm>
            <a:off x="11640616" y="6348027"/>
            <a:ext cx="539552" cy="433455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-1816" y="6367680"/>
            <a:ext cx="539552" cy="39678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 37"/>
          <p:cNvSpPr/>
          <p:nvPr/>
        </p:nvSpPr>
        <p:spPr>
          <a:xfrm>
            <a:off x="8988152" y="569617"/>
            <a:ext cx="32038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</a:rPr>
              <a:t>وزارة            التربية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</a:rPr>
              <a:t>الإدارة العامة لمنطقة مبارك الكبير التعليمية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</a:rPr>
              <a:t>مدرسة عبد الله مشاري الروضان . م . بنين</a:t>
            </a: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68" y="319555"/>
            <a:ext cx="1153212" cy="59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مستطيل 39"/>
          <p:cNvSpPr/>
          <p:nvPr/>
        </p:nvSpPr>
        <p:spPr>
          <a:xfrm>
            <a:off x="-13810" y="905380"/>
            <a:ext cx="3061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</a:rPr>
              <a:t>العام الدراسي 2025- 2026 م</a:t>
            </a:r>
          </a:p>
        </p:txBody>
      </p:sp>
      <p:sp>
        <p:nvSpPr>
          <p:cNvPr id="50" name="مستطيل 49"/>
          <p:cNvSpPr/>
          <p:nvPr/>
        </p:nvSpPr>
        <p:spPr>
          <a:xfrm>
            <a:off x="3369503" y="707074"/>
            <a:ext cx="5186064" cy="7353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1" i="0" u="none" strike="noStrike" kern="120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oper Black" panose="0208090404030B020404" pitchFamily="18" charset="0"/>
                <a:ea typeface="DFKai-SB" panose="03000509000000000000" pitchFamily="65" charset="-120"/>
                <a:cs typeface="AdvertisingExtraBold" pitchFamily="2" charset="-78"/>
              </a:rPr>
              <a:t>الصف التاسع</a:t>
            </a:r>
          </a:p>
        </p:txBody>
      </p:sp>
      <p:sp>
        <p:nvSpPr>
          <p:cNvPr id="56" name="نجمة ذات 5 نقاط 55"/>
          <p:cNvSpPr/>
          <p:nvPr/>
        </p:nvSpPr>
        <p:spPr>
          <a:xfrm>
            <a:off x="10942738" y="3994201"/>
            <a:ext cx="615536" cy="612558"/>
          </a:xfrm>
          <a:prstGeom prst="star5">
            <a:avLst>
              <a:gd name="adj" fmla="val 9936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نجمة ذات 5 نقاط 56"/>
          <p:cNvSpPr/>
          <p:nvPr/>
        </p:nvSpPr>
        <p:spPr>
          <a:xfrm>
            <a:off x="537736" y="3994201"/>
            <a:ext cx="615536" cy="612558"/>
          </a:xfrm>
          <a:prstGeom prst="star5">
            <a:avLst>
              <a:gd name="adj" fmla="val 8061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8896415" y="2756378"/>
            <a:ext cx="2752098" cy="7353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DFKai-SB" panose="03000509000000000000" pitchFamily="65" charset="-120"/>
                <a:cs typeface="AdvertisingExtraBold" pitchFamily="2" charset="-78"/>
              </a:rPr>
              <a:t>البند ( 7 – 1 ) </a:t>
            </a:r>
          </a:p>
        </p:txBody>
      </p:sp>
      <p:sp>
        <p:nvSpPr>
          <p:cNvPr id="30" name="مستطيل 29"/>
          <p:cNvSpPr/>
          <p:nvPr/>
        </p:nvSpPr>
        <p:spPr>
          <a:xfrm>
            <a:off x="576485" y="2552705"/>
            <a:ext cx="2099604" cy="7353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 w="22225">
                  <a:solidFill>
                    <a:srgbClr val="43808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DFKai-SB" panose="03000509000000000000" pitchFamily="65" charset="-120"/>
                <a:cs typeface="AdvertisingExtraBold" pitchFamily="2" charset="-78"/>
              </a:rPr>
              <a:t>حصة 3</a:t>
            </a:r>
          </a:p>
        </p:txBody>
      </p:sp>
      <p:sp>
        <p:nvSpPr>
          <p:cNvPr id="2" name="نجمة ذات 5 نقاط 1"/>
          <p:cNvSpPr/>
          <p:nvPr/>
        </p:nvSpPr>
        <p:spPr>
          <a:xfrm>
            <a:off x="2053568" y="6464152"/>
            <a:ext cx="216024" cy="2391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نجمة ذات 5 نقاط 30"/>
          <p:cNvSpPr/>
          <p:nvPr/>
        </p:nvSpPr>
        <p:spPr>
          <a:xfrm>
            <a:off x="10596500" y="6460942"/>
            <a:ext cx="216024" cy="2391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نجمة ذات 5 نقاط 31"/>
          <p:cNvSpPr/>
          <p:nvPr/>
        </p:nvSpPr>
        <p:spPr>
          <a:xfrm>
            <a:off x="7140116" y="6460942"/>
            <a:ext cx="216024" cy="2391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8734007" y="1878701"/>
            <a:ext cx="3113925" cy="7353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DFKai-SB" panose="03000509000000000000" pitchFamily="65" charset="-120"/>
                <a:cs typeface="AdvertisingExtraBold" pitchFamily="2" charset="-78"/>
              </a:rPr>
              <a:t>الوحدة السابعة</a:t>
            </a:r>
          </a:p>
        </p:txBody>
      </p:sp>
      <p:sp>
        <p:nvSpPr>
          <p:cNvPr id="37" name="مستطيل ذو زوايا قطرية مستديرة 36"/>
          <p:cNvSpPr/>
          <p:nvPr/>
        </p:nvSpPr>
        <p:spPr>
          <a:xfrm>
            <a:off x="3297980" y="1777512"/>
            <a:ext cx="5544616" cy="1603676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ستطيل ذو زوايا قطرية مستديرة 44"/>
          <p:cNvSpPr/>
          <p:nvPr/>
        </p:nvSpPr>
        <p:spPr>
          <a:xfrm>
            <a:off x="3467179" y="1850232"/>
            <a:ext cx="5224437" cy="1428919"/>
          </a:xfrm>
          <a:prstGeom prst="round2DiagRect">
            <a:avLst/>
          </a:prstGeom>
          <a:solidFill>
            <a:srgbClr val="FFFF00">
              <a:alpha val="10980"/>
            </a:srgb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5C92B5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Tahoma" panose="020B0604030504040204" pitchFamily="34" charset="0"/>
              </a:rPr>
              <a:t>هندسة المثلث</a:t>
            </a:r>
          </a:p>
          <a:p>
            <a:pPr marL="0" marR="0" lvl="0" indent="0" algn="ctr" defTabSz="914400" rtl="1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Centaur" panose="02030504050205020304" pitchFamily="18" charset="0"/>
                <a:ea typeface="DFKai-SB" panose="03000509000000000000" pitchFamily="65" charset="-120"/>
                <a:cs typeface="AdvertisingExtraBold" pitchFamily="2" charset="-78"/>
              </a:rPr>
              <a:t>Geometry of Triangle</a:t>
            </a:r>
            <a:endParaRPr kumimoji="0" lang="ar-KW" sz="4400" b="1" i="0" u="none" strike="noStrike" kern="1200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rgbClr val="00B0F0"/>
              </a:solidFill>
              <a:effectLst/>
              <a:uLnTx/>
              <a:uFillTx/>
              <a:latin typeface="Centaur" panose="02030504050205020304" pitchFamily="18" charset="0"/>
              <a:ea typeface="DFKai-SB" panose="03000509000000000000" pitchFamily="65" charset="-120"/>
              <a:cs typeface="AdvertisingExtraBold" pitchFamily="2" charset="-78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4BB6CE3-1757-4618-62BB-DE920CC32A1B}"/>
              </a:ext>
            </a:extLst>
          </p:cNvPr>
          <p:cNvSpPr/>
          <p:nvPr/>
        </p:nvSpPr>
        <p:spPr>
          <a:xfrm>
            <a:off x="1666957" y="3339012"/>
            <a:ext cx="8858086" cy="2004509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i="0" u="none" strike="noStrike" kern="0" cap="none" spc="0" normalizeH="0" baseline="0" noProof="0" dirty="0">
                <a:ln w="13462">
                  <a:solidFill>
                    <a:srgbClr val="4472C4">
                      <a:lumMod val="5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cs typeface="Al-Kharashi 3" pitchFamily="2" charset="-78"/>
              </a:rPr>
              <a:t>القطعة المستقيمة الواصلة بين منتصفي ضلعين في مثلث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Midsegment of Triangle</a:t>
            </a:r>
            <a:r>
              <a:rPr kumimoji="0" lang="ar-KW" sz="4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The</a:t>
            </a:r>
            <a:endParaRPr kumimoji="0" lang="ar-KW" sz="3200" i="0" u="none" strike="noStrike" kern="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29BAA7AD-F3CA-5CF0-64F7-15F75DE621EC}"/>
              </a:ext>
            </a:extLst>
          </p:cNvPr>
          <p:cNvSpPr/>
          <p:nvPr/>
        </p:nvSpPr>
        <p:spPr>
          <a:xfrm>
            <a:off x="4474676" y="5633767"/>
            <a:ext cx="36199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KW" sz="32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228600">
                    <a:prstClr val="black">
                      <a:lumMod val="95000"/>
                      <a:lumOff val="5000"/>
                      <a:alpha val="40000"/>
                    </a:prstClr>
                  </a:glow>
                </a:effectLst>
                <a:latin typeface="Calibri" panose="020F0502020204030204"/>
                <a:cs typeface="AF_Taif Normal" pitchFamily="2" charset="-78"/>
              </a:rPr>
              <a:t>إعداد : محمود عبد العزيز</a:t>
            </a:r>
            <a:endParaRPr lang="ar-SA" sz="3200" b="1" dirty="0">
              <a:ln w="13462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glow rad="228600">
                  <a:prstClr val="black">
                    <a:lumMod val="95000"/>
                    <a:lumOff val="5000"/>
                    <a:alpha val="40000"/>
                  </a:prstClr>
                </a:glow>
              </a:effectLst>
              <a:latin typeface="Calibri" panose="020F0502020204030204"/>
              <a:cs typeface="AF_Taif Normal" pitchFamily="2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4E87A5C-F952-6615-CEDF-74FB7CAC33C6}"/>
              </a:ext>
            </a:extLst>
          </p:cNvPr>
          <p:cNvSpPr/>
          <p:nvPr/>
        </p:nvSpPr>
        <p:spPr>
          <a:xfrm>
            <a:off x="209302" y="1184769"/>
            <a:ext cx="249350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b="1" dirty="0">
                <a:solidFill>
                  <a:prstClr val="black"/>
                </a:solidFill>
                <a:latin typeface="Georgia"/>
                <a:cs typeface="Arial" panose="020B0604020202020204" pitchFamily="34" charset="0"/>
              </a:rPr>
              <a:t>الفصل الدراسي الثاني</a:t>
            </a:r>
            <a:endParaRPr lang="ar-SA" b="1" dirty="0">
              <a:solidFill>
                <a:prstClr val="black"/>
              </a:solidFill>
              <a:latin typeface="Georgia"/>
              <a:cs typeface="Arial" panose="020B0604020202020204" pitchFamily="34" charset="0"/>
            </a:endParaRPr>
          </a:p>
        </p:txBody>
      </p:sp>
      <p:pic>
        <p:nvPicPr>
          <p:cNvPr id="9" name="Picture 2" descr="صور خلفيات فوانيس رمضان 2016 ,صور رمضانية جديدة متحركة 2016 - منتديات ...">
            <a:extLst>
              <a:ext uri="{FF2B5EF4-FFF2-40B4-BE49-F238E27FC236}">
                <a16:creationId xmlns:a16="http://schemas.microsoft.com/office/drawing/2014/main" id="{E4F989C8-05F6-8F37-52EA-78A450208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073" y="4205937"/>
            <a:ext cx="1976781" cy="197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253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09C7828-F4AD-5A0F-B081-DDB90F1A0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9275" b="74920"/>
          <a:stretch>
            <a:fillRect/>
          </a:stretch>
        </p:blipFill>
        <p:spPr>
          <a:xfrm>
            <a:off x="7135317" y="1085513"/>
            <a:ext cx="4484557" cy="1565262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3D561FFF-699B-8773-5411-646950CC7886}"/>
              </a:ext>
            </a:extLst>
          </p:cNvPr>
          <p:cNvGrpSpPr/>
          <p:nvPr/>
        </p:nvGrpSpPr>
        <p:grpSpPr>
          <a:xfrm>
            <a:off x="251384" y="98332"/>
            <a:ext cx="1652943" cy="646331"/>
            <a:chOff x="10446965" y="23650"/>
            <a:chExt cx="1652943" cy="646331"/>
          </a:xfrm>
        </p:grpSpPr>
        <p:sp>
          <p:nvSpPr>
            <p:cNvPr id="5" name="مستطيل: زوايا مستديرة 5">
              <a:extLst>
                <a:ext uri="{FF2B5EF4-FFF2-40B4-BE49-F238E27FC236}">
                  <a16:creationId xmlns:a16="http://schemas.microsoft.com/office/drawing/2014/main" id="{4ABF55C6-58B1-0BD2-4DD9-FCD943175E09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6C3913D1-8FED-5D04-C206-187F0DBF3944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</a:t>
              </a:r>
              <a:r>
                <a:rPr lang="ar-KW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139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C7DE4BA1-E6C8-C1B6-BB6E-F2B7BC32E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1477" y="403813"/>
            <a:ext cx="3014628" cy="681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3BCDCAB8-7FD8-9C00-03A6-2532DB341A4A}"/>
              </a:ext>
            </a:extLst>
          </p:cNvPr>
          <p:cNvGrpSpPr/>
          <p:nvPr/>
        </p:nvGrpSpPr>
        <p:grpSpPr>
          <a:xfrm>
            <a:off x="8044777" y="44284"/>
            <a:ext cx="4062101" cy="835356"/>
            <a:chOff x="10878572" y="-79963"/>
            <a:chExt cx="1255571" cy="774101"/>
          </a:xfrm>
        </p:grpSpPr>
        <p:sp>
          <p:nvSpPr>
            <p:cNvPr id="9" name="مستطيل: زوايا مستديرة 8">
              <a:extLst>
                <a:ext uri="{FF2B5EF4-FFF2-40B4-BE49-F238E27FC236}">
                  <a16:creationId xmlns:a16="http://schemas.microsoft.com/office/drawing/2014/main" id="{DAA93D56-1517-B45B-EAD2-E04F1502C6B0}"/>
                </a:ext>
              </a:extLst>
            </p:cNvPr>
            <p:cNvSpPr/>
            <p:nvPr/>
          </p:nvSpPr>
          <p:spPr>
            <a:xfrm>
              <a:off x="11086038" y="-29420"/>
              <a:ext cx="1048105" cy="72355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B15249F8-E238-0287-A8C6-B776530A7FCA}"/>
                </a:ext>
              </a:extLst>
            </p:cNvPr>
            <p:cNvSpPr txBox="1"/>
            <p:nvPr/>
          </p:nvSpPr>
          <p:spPr>
            <a:xfrm>
              <a:off x="10878572" y="-79963"/>
              <a:ext cx="1243347" cy="7130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المقدمة والتمهيد</a:t>
              </a:r>
              <a:endPara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2" descr="صور خلفيات فوانيس رمضان 2016 ,صور رمضانية جديدة متحركة 2016 - منتديات ...">
            <a:extLst>
              <a:ext uri="{FF2B5EF4-FFF2-40B4-BE49-F238E27FC236}">
                <a16:creationId xmlns:a16="http://schemas.microsoft.com/office/drawing/2014/main" id="{860D745B-4A31-930A-9CE7-09256C14B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715" y="4380310"/>
            <a:ext cx="2496327" cy="24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6E31DF8-6B05-8CE2-711D-08D054C66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6662" r="13742"/>
          <a:stretch>
            <a:fillRect/>
          </a:stretch>
        </p:blipFill>
        <p:spPr>
          <a:xfrm>
            <a:off x="1904327" y="1357301"/>
            <a:ext cx="5469491" cy="4577019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1418F148-6B77-B08A-7802-ECFADC2788FE}"/>
              </a:ext>
            </a:extLst>
          </p:cNvPr>
          <p:cNvGrpSpPr/>
          <p:nvPr/>
        </p:nvGrpSpPr>
        <p:grpSpPr>
          <a:xfrm>
            <a:off x="1602111" y="3930735"/>
            <a:ext cx="6442666" cy="692498"/>
            <a:chOff x="5014530" y="2805549"/>
            <a:chExt cx="6442666" cy="692498"/>
          </a:xfrm>
        </p:grpSpPr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1DB00A7A-16B4-7201-A4C3-2060D71DCA08}"/>
                </a:ext>
              </a:extLst>
            </p:cNvPr>
            <p:cNvSpPr txBox="1"/>
            <p:nvPr/>
          </p:nvSpPr>
          <p:spPr>
            <a:xfrm>
              <a:off x="5014530" y="2913272"/>
              <a:ext cx="6442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  </a:t>
              </a:r>
              <a:r>
                <a:rPr lang="ar-SA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(</a:t>
              </a:r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 س د و ) </a:t>
              </a:r>
              <a:r>
                <a:rPr lang="ar-SA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=</a:t>
              </a:r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  </a:t>
              </a:r>
              <a:r>
                <a:rPr lang="ar-SA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(</a:t>
              </a:r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 س ص ع) = 50 ْ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816A20A1-5C79-0EFE-6122-1A09A0B38D94}"/>
                </a:ext>
              </a:extLst>
            </p:cNvPr>
            <p:cNvSpPr txBox="1"/>
            <p:nvPr/>
          </p:nvSpPr>
          <p:spPr>
            <a:xfrm>
              <a:off x="9392304" y="2805549"/>
              <a:ext cx="552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20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8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C2E5835E-92D3-2BD3-15D3-565BF718B94B}"/>
                </a:ext>
              </a:extLst>
            </p:cNvPr>
            <p:cNvSpPr txBox="1"/>
            <p:nvPr/>
          </p:nvSpPr>
          <p:spPr>
            <a:xfrm>
              <a:off x="6843400" y="2844021"/>
              <a:ext cx="552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20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8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B80DC70-0AE5-3A1B-99F9-6D6F09083F76}"/>
              </a:ext>
            </a:extLst>
          </p:cNvPr>
          <p:cNvSpPr txBox="1"/>
          <p:nvPr/>
        </p:nvSpPr>
        <p:spPr>
          <a:xfrm>
            <a:off x="3124028" y="4612942"/>
            <a:ext cx="3655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sym typeface="Zawawi" panose="05010101010101010101" pitchFamily="2" charset="2"/>
              </a:rPr>
              <a:t>وهما في وضع تناظر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159D6706-627D-C054-902E-2BDAC871AFEA}"/>
              </a:ext>
            </a:extLst>
          </p:cNvPr>
          <p:cNvGrpSpPr/>
          <p:nvPr/>
        </p:nvGrpSpPr>
        <p:grpSpPr>
          <a:xfrm>
            <a:off x="3471449" y="5176133"/>
            <a:ext cx="2335246" cy="627943"/>
            <a:chOff x="4400654" y="5414100"/>
            <a:chExt cx="2378596" cy="627943"/>
          </a:xfrm>
        </p:grpSpPr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5D9C473F-A842-2B41-1860-5DE817CDD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35421" t="12970" r="33609" b="76969"/>
            <a:stretch>
              <a:fillRect/>
            </a:stretch>
          </p:blipFill>
          <p:spPr>
            <a:xfrm>
              <a:off x="4400654" y="5414100"/>
              <a:ext cx="1963712" cy="627943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4A7E03CE-48A2-B1F9-BBF4-B33F1A2D0655}"/>
                </a:ext>
              </a:extLst>
            </p:cNvPr>
            <p:cNvSpPr txBox="1"/>
            <p:nvPr/>
          </p:nvSpPr>
          <p:spPr>
            <a:xfrm>
              <a:off x="4400654" y="5457268"/>
              <a:ext cx="23785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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57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صور خلفيات فوانيس رمضان 2016 ,صور رمضانية جديدة متحركة 2016 - منتديات ...">
            <a:extLst>
              <a:ext uri="{FF2B5EF4-FFF2-40B4-BE49-F238E27FC236}">
                <a16:creationId xmlns:a16="http://schemas.microsoft.com/office/drawing/2014/main" id="{202AED95-3108-C17D-9A90-E0925A3A6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099" y="4361673"/>
            <a:ext cx="2496327" cy="24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76DAA24-E83E-9BB9-90C3-3847773CE7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777" r="3000" b="13240"/>
          <a:stretch>
            <a:fillRect/>
          </a:stretch>
        </p:blipFill>
        <p:spPr>
          <a:xfrm>
            <a:off x="418243" y="509666"/>
            <a:ext cx="10852141" cy="18447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A5B6AE5-4A3A-308A-77FB-4587AA7D57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4538" y="2648680"/>
            <a:ext cx="5491397" cy="290698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C24F0F4-E155-2119-4F43-8DB825BCB2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830" y="2980804"/>
            <a:ext cx="4949170" cy="236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6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صور خلفيات فوانيس رمضان 2016 ,صور رمضانية جديدة متحركة 2016 - منتديات ...">
            <a:extLst>
              <a:ext uri="{FF2B5EF4-FFF2-40B4-BE49-F238E27FC236}">
                <a16:creationId xmlns:a16="http://schemas.microsoft.com/office/drawing/2014/main" id="{30B705CF-A2DA-9C2C-BA90-74BBE52F3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930" y="4367848"/>
            <a:ext cx="2496327" cy="24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EC610DF-9297-38FA-5102-E6EFFF449E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0735"/>
          <a:stretch>
            <a:fillRect/>
          </a:stretch>
        </p:blipFill>
        <p:spPr>
          <a:xfrm>
            <a:off x="509665" y="220870"/>
            <a:ext cx="10875360" cy="93884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8A2F647-49F0-9C5C-5544-FD6DDF9E4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0198" t="25699" r="-2013" b="16241"/>
          <a:stretch>
            <a:fillRect/>
          </a:stretch>
        </p:blipFill>
        <p:spPr>
          <a:xfrm>
            <a:off x="3455699" y="1866159"/>
            <a:ext cx="8736301" cy="208351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3E844B8-0742-81A6-93B2-066E879609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13" t="25699" r="67873" b="-7243"/>
          <a:stretch>
            <a:fillRect/>
          </a:stretch>
        </p:blipFill>
        <p:spPr>
          <a:xfrm>
            <a:off x="233043" y="978589"/>
            <a:ext cx="3784707" cy="3023126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C386F0BB-DA51-998B-5B70-7BEABF436320}"/>
              </a:ext>
            </a:extLst>
          </p:cNvPr>
          <p:cNvGrpSpPr/>
          <p:nvPr/>
        </p:nvGrpSpPr>
        <p:grpSpPr>
          <a:xfrm>
            <a:off x="6906839" y="2490152"/>
            <a:ext cx="1198035" cy="584775"/>
            <a:chOff x="7283811" y="634863"/>
            <a:chExt cx="1198035" cy="584775"/>
          </a:xfrm>
        </p:grpSpPr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C1B8379A-470C-2068-BE92-38AA9972D5FF}"/>
                </a:ext>
              </a:extLst>
            </p:cNvPr>
            <p:cNvSpPr txBox="1"/>
            <p:nvPr/>
          </p:nvSpPr>
          <p:spPr>
            <a:xfrm>
              <a:off x="7283811" y="634863"/>
              <a:ext cx="11980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B20CC4"/>
                  </a:solidFill>
                  <a:sym typeface="Zawawi" panose="05010101010101010101" pitchFamily="2" charset="2"/>
                </a:rPr>
                <a:t>  ب</a:t>
              </a:r>
              <a:endParaRPr lang="en-US" sz="3200" b="1" dirty="0">
                <a:solidFill>
                  <a:srgbClr val="B20CC4"/>
                </a:solidFill>
              </a:endParaRPr>
            </a:p>
          </p:txBody>
        </p: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D8032AB3-C048-370E-CA5E-FD79232E0EB4}"/>
                </a:ext>
              </a:extLst>
            </p:cNvPr>
            <p:cNvCxnSpPr/>
            <p:nvPr/>
          </p:nvCxnSpPr>
          <p:spPr>
            <a:xfrm flipH="1">
              <a:off x="7669162" y="634863"/>
              <a:ext cx="63418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EEEEA64-A936-E26C-B70F-715FDAB24F81}"/>
              </a:ext>
            </a:extLst>
          </p:cNvPr>
          <p:cNvSpPr txBox="1"/>
          <p:nvPr/>
        </p:nvSpPr>
        <p:spPr>
          <a:xfrm>
            <a:off x="5947345" y="3076870"/>
            <a:ext cx="2756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B20CC4"/>
                </a:solidFill>
                <a:sym typeface="Zawawi" panose="05010101010101010101" pitchFamily="2" charset="2"/>
              </a:rPr>
              <a:t>6 + 6 = 12 سم</a:t>
            </a:r>
            <a:endParaRPr lang="en-US" sz="3200" b="1" dirty="0">
              <a:solidFill>
                <a:srgbClr val="B20CC4"/>
              </a:solidFill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5288F9DE-75D9-9CBC-E5D1-C058AD2BC9CC}"/>
              </a:ext>
            </a:extLst>
          </p:cNvPr>
          <p:cNvGrpSpPr/>
          <p:nvPr/>
        </p:nvGrpSpPr>
        <p:grpSpPr>
          <a:xfrm>
            <a:off x="806975" y="367128"/>
            <a:ext cx="1652943" cy="646331"/>
            <a:chOff x="10446965" y="23650"/>
            <a:chExt cx="1652943" cy="646331"/>
          </a:xfrm>
        </p:grpSpPr>
        <p:sp>
          <p:nvSpPr>
            <p:cNvPr id="18" name="مستطيل: زوايا مستديرة 5">
              <a:extLst>
                <a:ext uri="{FF2B5EF4-FFF2-40B4-BE49-F238E27FC236}">
                  <a16:creationId xmlns:a16="http://schemas.microsoft.com/office/drawing/2014/main" id="{7E8894B2-32B7-DA2B-6A1D-787CBEAEA859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5E79D86D-BDFE-149B-B4B5-1670634CB85F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</a:t>
              </a:r>
              <a:r>
                <a:rPr lang="ar-KW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147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07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110D186-A5A3-0036-013A-B672E485C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814" y="556269"/>
            <a:ext cx="7067550" cy="2492829"/>
          </a:xfrm>
          <a:prstGeom prst="rect">
            <a:avLst/>
          </a:prstGeom>
        </p:spPr>
      </p:pic>
      <p:pic>
        <p:nvPicPr>
          <p:cNvPr id="2" name="Picture 2" descr="صور خلفيات فوانيس رمضان 2016 ,صور رمضانية جديدة متحركة 2016 - منتديات ...">
            <a:extLst>
              <a:ext uri="{FF2B5EF4-FFF2-40B4-BE49-F238E27FC236}">
                <a16:creationId xmlns:a16="http://schemas.microsoft.com/office/drawing/2014/main" id="{8C84CC15-5A78-E357-78CC-007A3D154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302" y="3902429"/>
            <a:ext cx="2758205" cy="275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0A65168-BD2E-C5D8-356D-039258440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1" y="125184"/>
            <a:ext cx="2912608" cy="64225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EBE071B-CCB6-7338-2A80-D8B45B13E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10" y="0"/>
            <a:ext cx="4169167" cy="3192474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1B625CE-9AF6-5259-4B26-D502E8276686}"/>
              </a:ext>
            </a:extLst>
          </p:cNvPr>
          <p:cNvGrpSpPr/>
          <p:nvPr/>
        </p:nvGrpSpPr>
        <p:grpSpPr>
          <a:xfrm>
            <a:off x="251384" y="98332"/>
            <a:ext cx="1652943" cy="646331"/>
            <a:chOff x="10446965" y="23650"/>
            <a:chExt cx="1652943" cy="646331"/>
          </a:xfrm>
        </p:grpSpPr>
        <p:sp>
          <p:nvSpPr>
            <p:cNvPr id="7" name="مستطيل: زوايا مستديرة 5">
              <a:extLst>
                <a:ext uri="{FF2B5EF4-FFF2-40B4-BE49-F238E27FC236}">
                  <a16:creationId xmlns:a16="http://schemas.microsoft.com/office/drawing/2014/main" id="{A6DEE30C-4AFA-48C8-F634-00F090C53909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790C54AD-937A-8FE0-D0F3-29EE906BCD3E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</a:t>
              </a:r>
              <a:r>
                <a:rPr lang="ar-KW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151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D5DDCF4E-E72C-FEBF-AD01-1B43B09B6FA0}"/>
              </a:ext>
            </a:extLst>
          </p:cNvPr>
          <p:cNvGrpSpPr/>
          <p:nvPr/>
        </p:nvGrpSpPr>
        <p:grpSpPr>
          <a:xfrm>
            <a:off x="4416151" y="3472959"/>
            <a:ext cx="6442666" cy="747262"/>
            <a:chOff x="5014530" y="2750785"/>
            <a:chExt cx="6442666" cy="747262"/>
          </a:xfrm>
        </p:grpSpPr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DA7B9FF3-40C0-EDAC-36B0-3D833EB550F8}"/>
                </a:ext>
              </a:extLst>
            </p:cNvPr>
            <p:cNvSpPr txBox="1"/>
            <p:nvPr/>
          </p:nvSpPr>
          <p:spPr>
            <a:xfrm>
              <a:off x="5014530" y="2913272"/>
              <a:ext cx="6442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  </a:t>
              </a:r>
              <a:r>
                <a:rPr lang="ar-SA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(</a:t>
              </a:r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 ص) </a:t>
              </a:r>
              <a:r>
                <a:rPr lang="ar-SA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=</a:t>
              </a:r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  </a:t>
              </a:r>
              <a:r>
                <a:rPr lang="ar-SA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(</a:t>
              </a:r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 س هـ د) = 95 ْ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FAACEEDC-DD4E-C36C-2807-3AAF85EF1393}"/>
                </a:ext>
              </a:extLst>
            </p:cNvPr>
            <p:cNvSpPr txBox="1"/>
            <p:nvPr/>
          </p:nvSpPr>
          <p:spPr>
            <a:xfrm>
              <a:off x="9774391" y="2759534"/>
              <a:ext cx="552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20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8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F7E23F14-BFD9-17A4-166C-DA7C7F0F7A3F}"/>
                </a:ext>
              </a:extLst>
            </p:cNvPr>
            <p:cNvSpPr txBox="1"/>
            <p:nvPr/>
          </p:nvSpPr>
          <p:spPr>
            <a:xfrm>
              <a:off x="7361565" y="2750785"/>
              <a:ext cx="552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20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8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BC980E79-7475-0692-790D-0C72E1A96B42}"/>
              </a:ext>
            </a:extLst>
          </p:cNvPr>
          <p:cNvGrpSpPr/>
          <p:nvPr/>
        </p:nvGrpSpPr>
        <p:grpSpPr>
          <a:xfrm>
            <a:off x="5850324" y="2688087"/>
            <a:ext cx="1652943" cy="646331"/>
            <a:chOff x="10446965" y="23650"/>
            <a:chExt cx="1652943" cy="646331"/>
          </a:xfrm>
        </p:grpSpPr>
        <p:sp>
          <p:nvSpPr>
            <p:cNvPr id="14" name="مستطيل: زوايا مستديرة 5">
              <a:extLst>
                <a:ext uri="{FF2B5EF4-FFF2-40B4-BE49-F238E27FC236}">
                  <a16:creationId xmlns:a16="http://schemas.microsoft.com/office/drawing/2014/main" id="{176BAB94-473C-7897-20F4-4F3DAC3EBB26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D96DE8BE-18B1-A54B-2BE0-55C3D6E787A2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البرهان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1374C50-FDF5-1E3F-D904-89679110B5D9}"/>
              </a:ext>
            </a:extLst>
          </p:cNvPr>
          <p:cNvSpPr txBox="1"/>
          <p:nvPr/>
        </p:nvSpPr>
        <p:spPr>
          <a:xfrm>
            <a:off x="4160658" y="3623559"/>
            <a:ext cx="1055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B20CC4"/>
                </a:solidFill>
                <a:sym typeface="Zawawi" panose="05010101010101010101" pitchFamily="2" charset="2"/>
              </a:rPr>
              <a:t>معطى</a:t>
            </a:r>
            <a:endParaRPr lang="en-US" sz="3200" b="1" dirty="0">
              <a:solidFill>
                <a:srgbClr val="B20CC4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1965A95-9329-6806-5981-5A40A0D9C117}"/>
              </a:ext>
            </a:extLst>
          </p:cNvPr>
          <p:cNvSpPr txBox="1"/>
          <p:nvPr/>
        </p:nvSpPr>
        <p:spPr>
          <a:xfrm>
            <a:off x="682841" y="3580681"/>
            <a:ext cx="3477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B20CC4"/>
                </a:solidFill>
                <a:sym typeface="Zawawi" panose="05010101010101010101" pitchFamily="2" charset="2"/>
              </a:rPr>
              <a:t>(وهما في وضع تناظر )</a:t>
            </a:r>
            <a:endParaRPr lang="en-US" sz="3200" b="1" dirty="0">
              <a:solidFill>
                <a:srgbClr val="B20CC4"/>
              </a:solidFill>
            </a:endParaRP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56A80AC7-269A-1034-C711-A566DB1CAB5A}"/>
              </a:ext>
            </a:extLst>
          </p:cNvPr>
          <p:cNvGrpSpPr/>
          <p:nvPr/>
        </p:nvGrpSpPr>
        <p:grpSpPr>
          <a:xfrm>
            <a:off x="8073030" y="4314557"/>
            <a:ext cx="2758204" cy="584775"/>
            <a:chOff x="5718286" y="1210414"/>
            <a:chExt cx="2758204" cy="584775"/>
          </a:xfrm>
        </p:grpSpPr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46488F39-549B-A77F-04D5-51515D58AE44}"/>
                </a:ext>
              </a:extLst>
            </p:cNvPr>
            <p:cNvSpPr txBox="1"/>
            <p:nvPr/>
          </p:nvSpPr>
          <p:spPr>
            <a:xfrm>
              <a:off x="5718286" y="1210414"/>
              <a:ext cx="2758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 هـ د  </a:t>
              </a:r>
              <a:r>
                <a:rPr lang="ar-SA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//</a:t>
              </a:r>
              <a:r>
                <a:rPr lang="ar-KW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   ص ع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F7DAE31A-B9D8-03E2-5977-C5031F008D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74110" y="1282396"/>
              <a:ext cx="63418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E7AA0934-5FDE-39D8-0385-93CCCC019351}"/>
                </a:ext>
              </a:extLst>
            </p:cNvPr>
            <p:cNvCxnSpPr/>
            <p:nvPr/>
          </p:nvCxnSpPr>
          <p:spPr>
            <a:xfrm flipH="1">
              <a:off x="6081691" y="1282396"/>
              <a:ext cx="63418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7D5A03C6-B685-8246-A2B0-C3903829FA6B}"/>
              </a:ext>
            </a:extLst>
          </p:cNvPr>
          <p:cNvGrpSpPr/>
          <p:nvPr/>
        </p:nvGrpSpPr>
        <p:grpSpPr>
          <a:xfrm>
            <a:off x="7691513" y="4971502"/>
            <a:ext cx="3176812" cy="584775"/>
            <a:chOff x="5299678" y="1210414"/>
            <a:chExt cx="3176812" cy="584775"/>
          </a:xfrm>
        </p:grpSpPr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D2BC709B-492A-F75B-0DB8-D00AC8B010D9}"/>
                </a:ext>
              </a:extLst>
            </p:cNvPr>
            <p:cNvSpPr txBox="1"/>
            <p:nvPr/>
          </p:nvSpPr>
          <p:spPr>
            <a:xfrm>
              <a:off x="5299678" y="1210414"/>
              <a:ext cx="31768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 هــ منتصف  س ص  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09EC89A1-342D-701E-9C53-2088BA52D69D}"/>
                </a:ext>
              </a:extLst>
            </p:cNvPr>
            <p:cNvCxnSpPr/>
            <p:nvPr/>
          </p:nvCxnSpPr>
          <p:spPr>
            <a:xfrm flipH="1">
              <a:off x="5658557" y="1282396"/>
              <a:ext cx="63418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A64CAC3-3D8D-B36E-BBEE-CD782CB1662D}"/>
              </a:ext>
            </a:extLst>
          </p:cNvPr>
          <p:cNvSpPr txBox="1"/>
          <p:nvPr/>
        </p:nvSpPr>
        <p:spPr>
          <a:xfrm>
            <a:off x="6147997" y="4982364"/>
            <a:ext cx="158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2060"/>
                </a:solidFill>
                <a:sym typeface="Zawawi" panose="05010101010101010101" pitchFamily="2" charset="2"/>
              </a:rPr>
              <a:t>(معطى )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7C42484-BBE8-8CAC-A0EC-A28E58F130A4}"/>
              </a:ext>
            </a:extLst>
          </p:cNvPr>
          <p:cNvSpPr txBox="1"/>
          <p:nvPr/>
        </p:nvSpPr>
        <p:spPr>
          <a:xfrm>
            <a:off x="5952440" y="4998943"/>
            <a:ext cx="478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2060"/>
                </a:solidFill>
                <a:sym typeface="Zawawi" panose="05010101010101010101" pitchFamily="2" charset="2"/>
              </a:rPr>
              <a:t>و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EFAEB1A3-3D45-88F5-4FD9-EB596B78118A}"/>
              </a:ext>
            </a:extLst>
          </p:cNvPr>
          <p:cNvGrpSpPr/>
          <p:nvPr/>
        </p:nvGrpSpPr>
        <p:grpSpPr>
          <a:xfrm>
            <a:off x="3140942" y="4990136"/>
            <a:ext cx="2758204" cy="584775"/>
            <a:chOff x="5718286" y="1210414"/>
            <a:chExt cx="2758204" cy="584775"/>
          </a:xfrm>
        </p:grpSpPr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AB5050AD-F2C3-B690-D2D3-AC4CDE544DEE}"/>
                </a:ext>
              </a:extLst>
            </p:cNvPr>
            <p:cNvSpPr txBox="1"/>
            <p:nvPr/>
          </p:nvSpPr>
          <p:spPr>
            <a:xfrm>
              <a:off x="5718286" y="1210414"/>
              <a:ext cx="2758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هـ د  </a:t>
              </a:r>
              <a:r>
                <a:rPr lang="ar-SA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//</a:t>
              </a:r>
              <a:r>
                <a:rPr lang="ar-KW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   ص ع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6D870624-712D-D4B3-106F-2BB1387834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93488" y="1324719"/>
              <a:ext cx="63418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9390A5B7-E5F2-4131-8B40-A032894FE0F8}"/>
                </a:ext>
              </a:extLst>
            </p:cNvPr>
            <p:cNvCxnSpPr/>
            <p:nvPr/>
          </p:nvCxnSpPr>
          <p:spPr>
            <a:xfrm flipH="1">
              <a:off x="6401069" y="1324719"/>
              <a:ext cx="63418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9D905203-3B9B-EC39-5161-209B9BE31D1E}"/>
              </a:ext>
            </a:extLst>
          </p:cNvPr>
          <p:cNvSpPr txBox="1"/>
          <p:nvPr/>
        </p:nvSpPr>
        <p:spPr>
          <a:xfrm>
            <a:off x="1995874" y="4962602"/>
            <a:ext cx="158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2060"/>
                </a:solidFill>
                <a:sym typeface="Zawawi" panose="05010101010101010101" pitchFamily="2" charset="2"/>
              </a:rPr>
              <a:t>(برهاناً )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A193F562-A235-4572-CB9C-0C7360C008B4}"/>
              </a:ext>
            </a:extLst>
          </p:cNvPr>
          <p:cNvGrpSpPr/>
          <p:nvPr/>
        </p:nvGrpSpPr>
        <p:grpSpPr>
          <a:xfrm>
            <a:off x="8100613" y="5850237"/>
            <a:ext cx="2758204" cy="584775"/>
            <a:chOff x="5718286" y="1210414"/>
            <a:chExt cx="2758204" cy="584775"/>
          </a:xfrm>
        </p:grpSpPr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1188F936-2422-6345-51D2-9F27EC2FBB65}"/>
                </a:ext>
              </a:extLst>
            </p:cNvPr>
            <p:cNvSpPr txBox="1"/>
            <p:nvPr/>
          </p:nvSpPr>
          <p:spPr>
            <a:xfrm>
              <a:off x="5718286" y="1210414"/>
              <a:ext cx="2758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6DF91F"/>
                  </a:solidFill>
                  <a:sym typeface="Zawawi" panose="05010101010101010101" pitchFamily="2" charset="2"/>
                </a:rPr>
                <a:t> د منتصف س ع</a:t>
              </a:r>
              <a:endParaRPr lang="en-US" sz="3200" b="1" dirty="0">
                <a:solidFill>
                  <a:srgbClr val="6DF91F"/>
                </a:solidFill>
              </a:endParaRPr>
            </a:p>
          </p:txBody>
        </p: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06C88065-A02F-B724-78DD-8472EACA6ABB}"/>
                </a:ext>
              </a:extLst>
            </p:cNvPr>
            <p:cNvCxnSpPr/>
            <p:nvPr/>
          </p:nvCxnSpPr>
          <p:spPr>
            <a:xfrm flipH="1">
              <a:off x="6081691" y="1282396"/>
              <a:ext cx="634180" cy="0"/>
            </a:xfrm>
            <a:prstGeom prst="line">
              <a:avLst/>
            </a:prstGeom>
            <a:ln w="38100">
              <a:solidFill>
                <a:srgbClr val="6DF9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99F100A8-1482-AEF1-BEFF-89E1B99914FA}"/>
              </a:ext>
            </a:extLst>
          </p:cNvPr>
          <p:cNvSpPr txBox="1"/>
          <p:nvPr/>
        </p:nvSpPr>
        <p:spPr>
          <a:xfrm>
            <a:off x="6504680" y="5906121"/>
            <a:ext cx="158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26F01C"/>
                </a:solidFill>
                <a:sym typeface="Zawawi" panose="05010101010101010101" pitchFamily="2" charset="2"/>
              </a:rPr>
              <a:t>(نظرية)</a:t>
            </a:r>
            <a:endParaRPr lang="en-US" sz="3200" b="1" dirty="0">
              <a:solidFill>
                <a:srgbClr val="26F0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18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8" grpId="0"/>
      <p:bldP spid="31" grpId="0"/>
      <p:bldP spid="37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2464463-34EF-B332-8FA9-2F079536B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816" b="89290"/>
          <a:stretch>
            <a:fillRect/>
          </a:stretch>
        </p:blipFill>
        <p:spPr>
          <a:xfrm>
            <a:off x="1133882" y="0"/>
            <a:ext cx="10825577" cy="854439"/>
          </a:xfrm>
          <a:prstGeom prst="rect">
            <a:avLst/>
          </a:prstGeom>
        </p:spPr>
      </p:pic>
      <p:pic>
        <p:nvPicPr>
          <p:cNvPr id="4" name="Picture 2" descr="صور خلفيات فوانيس رمضان 2016 ,صور رمضانية جديدة متحركة 2016 - منتديات ...">
            <a:extLst>
              <a:ext uri="{FF2B5EF4-FFF2-40B4-BE49-F238E27FC236}">
                <a16:creationId xmlns:a16="http://schemas.microsoft.com/office/drawing/2014/main" id="{CC961D9E-EA47-E6A4-E495-A25AF1C3E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302" y="3902429"/>
            <a:ext cx="2758205" cy="275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E03E836-8E49-178D-AC6E-DAF83E2745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6573" t="11676" b="64375"/>
          <a:stretch>
            <a:fillRect/>
          </a:stretch>
        </p:blipFill>
        <p:spPr>
          <a:xfrm>
            <a:off x="6096000" y="866670"/>
            <a:ext cx="6095680" cy="1977014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8F68A5C7-1447-C9D8-D44B-03434BB85C08}"/>
              </a:ext>
            </a:extLst>
          </p:cNvPr>
          <p:cNvGrpSpPr/>
          <p:nvPr/>
        </p:nvGrpSpPr>
        <p:grpSpPr>
          <a:xfrm>
            <a:off x="1541493" y="220339"/>
            <a:ext cx="1652943" cy="646331"/>
            <a:chOff x="10446965" y="23650"/>
            <a:chExt cx="1652943" cy="646331"/>
          </a:xfrm>
        </p:grpSpPr>
        <p:sp>
          <p:nvSpPr>
            <p:cNvPr id="8" name="مستطيل: زوايا مستديرة 5">
              <a:extLst>
                <a:ext uri="{FF2B5EF4-FFF2-40B4-BE49-F238E27FC236}">
                  <a16:creationId xmlns:a16="http://schemas.microsoft.com/office/drawing/2014/main" id="{15BCB6E0-AFB9-99F2-96BA-DFF348906CDD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661C19CE-732A-6938-7F70-5C7C33A5FCAC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</a:t>
              </a:r>
              <a:r>
                <a:rPr lang="ar-KW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149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85809407-80CF-B313-2C4E-6C215BBD6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341" t="11676" r="69302" b="55108"/>
          <a:stretch>
            <a:fillRect/>
          </a:stretch>
        </p:blipFill>
        <p:spPr>
          <a:xfrm>
            <a:off x="0" y="854439"/>
            <a:ext cx="3541485" cy="3001628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275C7F01-175D-2F11-A6BA-E53DCFE78FA5}"/>
              </a:ext>
            </a:extLst>
          </p:cNvPr>
          <p:cNvGrpSpPr/>
          <p:nvPr/>
        </p:nvGrpSpPr>
        <p:grpSpPr>
          <a:xfrm>
            <a:off x="5414896" y="2197353"/>
            <a:ext cx="1652943" cy="646331"/>
            <a:chOff x="10446965" y="23650"/>
            <a:chExt cx="1652943" cy="646331"/>
          </a:xfrm>
        </p:grpSpPr>
        <p:sp>
          <p:nvSpPr>
            <p:cNvPr id="13" name="مستطيل: زوايا مستديرة 5">
              <a:extLst>
                <a:ext uri="{FF2B5EF4-FFF2-40B4-BE49-F238E27FC236}">
                  <a16:creationId xmlns:a16="http://schemas.microsoft.com/office/drawing/2014/main" id="{A01D4189-3A12-3B97-118E-D424FF38AB65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AD4FEC32-716A-B65F-8332-7702191AF012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البرهان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880E1CCC-6DAC-FF1E-F618-C7F11C49E788}"/>
              </a:ext>
            </a:extLst>
          </p:cNvPr>
          <p:cNvGrpSpPr/>
          <p:nvPr/>
        </p:nvGrpSpPr>
        <p:grpSpPr>
          <a:xfrm>
            <a:off x="5414896" y="3093370"/>
            <a:ext cx="6442666" cy="762697"/>
            <a:chOff x="5014530" y="2735350"/>
            <a:chExt cx="6442666" cy="762697"/>
          </a:xfrm>
        </p:grpSpPr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0618DDAB-DE0C-E03D-EBD1-57DF393FC48F}"/>
                </a:ext>
              </a:extLst>
            </p:cNvPr>
            <p:cNvSpPr txBox="1"/>
            <p:nvPr/>
          </p:nvSpPr>
          <p:spPr>
            <a:xfrm>
              <a:off x="5014530" y="2913272"/>
              <a:ext cx="6442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  </a:t>
              </a:r>
              <a:r>
                <a:rPr lang="ar-SA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(</a:t>
              </a:r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 جـ ) </a:t>
              </a:r>
              <a:r>
                <a:rPr lang="ar-SA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=</a:t>
              </a:r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  </a:t>
              </a:r>
              <a:r>
                <a:rPr lang="ar-SA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(</a:t>
              </a:r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  </a:t>
              </a:r>
              <a:r>
                <a:rPr lang="ar-SA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ك ي</a:t>
              </a:r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) =70 ْ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5BD653BD-34AC-83F6-C7C9-A4E6C7FF3177}"/>
                </a:ext>
              </a:extLst>
            </p:cNvPr>
            <p:cNvSpPr txBox="1"/>
            <p:nvPr/>
          </p:nvSpPr>
          <p:spPr>
            <a:xfrm>
              <a:off x="9696577" y="2841102"/>
              <a:ext cx="552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20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8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0470CB99-95A5-A608-D374-6A80D52A874E}"/>
                </a:ext>
              </a:extLst>
            </p:cNvPr>
            <p:cNvSpPr txBox="1"/>
            <p:nvPr/>
          </p:nvSpPr>
          <p:spPr>
            <a:xfrm>
              <a:off x="7621142" y="2735350"/>
              <a:ext cx="552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20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8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9227D256-825F-7416-2E8E-4AE81885C9B2}"/>
              </a:ext>
            </a:extLst>
          </p:cNvPr>
          <p:cNvSpPr txBox="1"/>
          <p:nvPr/>
        </p:nvSpPr>
        <p:spPr>
          <a:xfrm>
            <a:off x="5701837" y="3277271"/>
            <a:ext cx="1055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B20CC4"/>
                </a:solidFill>
                <a:sym typeface="Zawawi" panose="05010101010101010101" pitchFamily="2" charset="2"/>
              </a:rPr>
              <a:t>معطى</a:t>
            </a:r>
            <a:endParaRPr lang="en-US" sz="3200" b="1" dirty="0">
              <a:solidFill>
                <a:srgbClr val="B20CC4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1506D319-47F9-4AAB-6807-FA1FEB2F1859}"/>
              </a:ext>
            </a:extLst>
          </p:cNvPr>
          <p:cNvSpPr txBox="1"/>
          <p:nvPr/>
        </p:nvSpPr>
        <p:spPr>
          <a:xfrm>
            <a:off x="3120226" y="3685043"/>
            <a:ext cx="3477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B20CC4"/>
                </a:solidFill>
                <a:sym typeface="Zawawi" panose="05010101010101010101" pitchFamily="2" charset="2"/>
              </a:rPr>
              <a:t>(وهما في وضع تناظر )</a:t>
            </a:r>
            <a:endParaRPr lang="en-US" sz="3200" b="1" dirty="0">
              <a:solidFill>
                <a:srgbClr val="B20CC4"/>
              </a:solidFill>
            </a:endParaRPr>
          </a:p>
        </p:txBody>
      </p: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283FB578-71B9-82B3-E07F-439805F88CF9}"/>
              </a:ext>
            </a:extLst>
          </p:cNvPr>
          <p:cNvGrpSpPr/>
          <p:nvPr/>
        </p:nvGrpSpPr>
        <p:grpSpPr>
          <a:xfrm>
            <a:off x="9071775" y="3950403"/>
            <a:ext cx="2758204" cy="584775"/>
            <a:chOff x="5718286" y="1210414"/>
            <a:chExt cx="2758204" cy="584775"/>
          </a:xfrm>
        </p:grpSpPr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8FFD4C0C-4E57-8D5E-783E-988918FC0B85}"/>
                </a:ext>
              </a:extLst>
            </p:cNvPr>
            <p:cNvSpPr txBox="1"/>
            <p:nvPr/>
          </p:nvSpPr>
          <p:spPr>
            <a:xfrm>
              <a:off x="5718286" y="1210414"/>
              <a:ext cx="2758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 ك ي  </a:t>
              </a:r>
              <a:r>
                <a:rPr lang="ar-SA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//</a:t>
              </a:r>
              <a:r>
                <a:rPr lang="ar-KW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  جـ ب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45" name="رابط مستقيم 44">
              <a:extLst>
                <a:ext uri="{FF2B5EF4-FFF2-40B4-BE49-F238E27FC236}">
                  <a16:creationId xmlns:a16="http://schemas.microsoft.com/office/drawing/2014/main" id="{258FE377-9A89-37B5-574B-B05731AC43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74110" y="1282396"/>
              <a:ext cx="63418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رابط مستقيم 45">
              <a:extLst>
                <a:ext uri="{FF2B5EF4-FFF2-40B4-BE49-F238E27FC236}">
                  <a16:creationId xmlns:a16="http://schemas.microsoft.com/office/drawing/2014/main" id="{E4C84680-CD69-1487-2AE7-09BE6E169E38}"/>
                </a:ext>
              </a:extLst>
            </p:cNvPr>
            <p:cNvCxnSpPr/>
            <p:nvPr/>
          </p:nvCxnSpPr>
          <p:spPr>
            <a:xfrm flipH="1">
              <a:off x="6081691" y="1282396"/>
              <a:ext cx="63418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AE9D3E64-54C4-D139-5E92-A5BF65EB8458}"/>
              </a:ext>
            </a:extLst>
          </p:cNvPr>
          <p:cNvGrpSpPr/>
          <p:nvPr/>
        </p:nvGrpSpPr>
        <p:grpSpPr>
          <a:xfrm>
            <a:off x="8690258" y="4607348"/>
            <a:ext cx="3176812" cy="584775"/>
            <a:chOff x="5299678" y="1210414"/>
            <a:chExt cx="3176812" cy="584775"/>
          </a:xfrm>
        </p:grpSpPr>
        <p:sp>
          <p:nvSpPr>
            <p:cNvPr id="48" name="مربع نص 47">
              <a:extLst>
                <a:ext uri="{FF2B5EF4-FFF2-40B4-BE49-F238E27FC236}">
                  <a16:creationId xmlns:a16="http://schemas.microsoft.com/office/drawing/2014/main" id="{EF1B7C21-F0FC-FA35-A316-C3FC0E9F1B2D}"/>
                </a:ext>
              </a:extLst>
            </p:cNvPr>
            <p:cNvSpPr txBox="1"/>
            <p:nvPr/>
          </p:nvSpPr>
          <p:spPr>
            <a:xfrm>
              <a:off x="5299678" y="1210414"/>
              <a:ext cx="31768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 ك منتصف   جـ  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49" name="رابط مستقيم 48">
              <a:extLst>
                <a:ext uri="{FF2B5EF4-FFF2-40B4-BE49-F238E27FC236}">
                  <a16:creationId xmlns:a16="http://schemas.microsoft.com/office/drawing/2014/main" id="{6F148BD2-7445-0163-2A80-E98992670345}"/>
                </a:ext>
              </a:extLst>
            </p:cNvPr>
            <p:cNvCxnSpPr/>
            <p:nvPr/>
          </p:nvCxnSpPr>
          <p:spPr>
            <a:xfrm flipH="1">
              <a:off x="5873877" y="1229048"/>
              <a:ext cx="63418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3158D6F1-6D7D-C0E5-D552-3FE6CC6DBC97}"/>
              </a:ext>
            </a:extLst>
          </p:cNvPr>
          <p:cNvGrpSpPr/>
          <p:nvPr/>
        </p:nvGrpSpPr>
        <p:grpSpPr>
          <a:xfrm>
            <a:off x="4139687" y="4625982"/>
            <a:ext cx="2758204" cy="584775"/>
            <a:chOff x="5718286" y="1210414"/>
            <a:chExt cx="2758204" cy="584775"/>
          </a:xfrm>
        </p:grpSpPr>
        <p:sp>
          <p:nvSpPr>
            <p:cNvPr id="51" name="مربع نص 50">
              <a:extLst>
                <a:ext uri="{FF2B5EF4-FFF2-40B4-BE49-F238E27FC236}">
                  <a16:creationId xmlns:a16="http://schemas.microsoft.com/office/drawing/2014/main" id="{40DC768D-16F3-0FD4-9CA9-1D69158392A2}"/>
                </a:ext>
              </a:extLst>
            </p:cNvPr>
            <p:cNvSpPr txBox="1"/>
            <p:nvPr/>
          </p:nvSpPr>
          <p:spPr>
            <a:xfrm>
              <a:off x="5718286" y="1210414"/>
              <a:ext cx="2758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ك ي</a:t>
              </a:r>
              <a:r>
                <a:rPr lang="ar-SA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 //</a:t>
              </a:r>
              <a:r>
                <a:rPr lang="ar-KW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 جـ ب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52" name="رابط مستقيم 51">
              <a:extLst>
                <a:ext uri="{FF2B5EF4-FFF2-40B4-BE49-F238E27FC236}">
                  <a16:creationId xmlns:a16="http://schemas.microsoft.com/office/drawing/2014/main" id="{540750E7-F1A0-7641-BDD8-1E3893DEFB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08179" y="1289806"/>
              <a:ext cx="63418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رابط مستقيم 52">
              <a:extLst>
                <a:ext uri="{FF2B5EF4-FFF2-40B4-BE49-F238E27FC236}">
                  <a16:creationId xmlns:a16="http://schemas.microsoft.com/office/drawing/2014/main" id="{0C78855B-977B-A92E-F870-6605DE9D907B}"/>
                </a:ext>
              </a:extLst>
            </p:cNvPr>
            <p:cNvCxnSpPr/>
            <p:nvPr/>
          </p:nvCxnSpPr>
          <p:spPr>
            <a:xfrm flipH="1">
              <a:off x="6709229" y="1298436"/>
              <a:ext cx="63418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1CC799-2C8C-B694-2EEE-3A482955366F}"/>
              </a:ext>
            </a:extLst>
          </p:cNvPr>
          <p:cNvSpPr txBox="1"/>
          <p:nvPr/>
        </p:nvSpPr>
        <p:spPr>
          <a:xfrm>
            <a:off x="2994619" y="4598448"/>
            <a:ext cx="158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2060"/>
                </a:solidFill>
                <a:sym typeface="Zawawi" panose="05010101010101010101" pitchFamily="2" charset="2"/>
              </a:rPr>
              <a:t>(برهاناً )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E1987C3D-D8A6-099C-9B86-24DE26934584}"/>
              </a:ext>
            </a:extLst>
          </p:cNvPr>
          <p:cNvGrpSpPr/>
          <p:nvPr/>
        </p:nvGrpSpPr>
        <p:grpSpPr>
          <a:xfrm>
            <a:off x="9099358" y="5486083"/>
            <a:ext cx="2758204" cy="584775"/>
            <a:chOff x="5718286" y="1210414"/>
            <a:chExt cx="2758204" cy="584775"/>
          </a:xfrm>
        </p:grpSpPr>
        <p:sp>
          <p:nvSpPr>
            <p:cNvPr id="56" name="مربع نص 55">
              <a:extLst>
                <a:ext uri="{FF2B5EF4-FFF2-40B4-BE49-F238E27FC236}">
                  <a16:creationId xmlns:a16="http://schemas.microsoft.com/office/drawing/2014/main" id="{C61A4FED-2590-CF3C-DFEE-C58DAC8BC24A}"/>
                </a:ext>
              </a:extLst>
            </p:cNvPr>
            <p:cNvSpPr txBox="1"/>
            <p:nvPr/>
          </p:nvSpPr>
          <p:spPr>
            <a:xfrm>
              <a:off x="5718286" y="1210414"/>
              <a:ext cx="2758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6DF91F"/>
                  </a:solidFill>
                  <a:sym typeface="Zawawi" panose="05010101010101010101" pitchFamily="2" charset="2"/>
                </a:rPr>
                <a:t> ي منتصف  ب</a:t>
              </a:r>
              <a:endParaRPr lang="en-US" sz="3200" b="1" dirty="0">
                <a:solidFill>
                  <a:srgbClr val="6DF91F"/>
                </a:solidFill>
              </a:endParaRPr>
            </a:p>
          </p:txBody>
        </p:sp>
        <p:cxnSp>
          <p:nvCxnSpPr>
            <p:cNvPr id="57" name="رابط مستقيم 56">
              <a:extLst>
                <a:ext uri="{FF2B5EF4-FFF2-40B4-BE49-F238E27FC236}">
                  <a16:creationId xmlns:a16="http://schemas.microsoft.com/office/drawing/2014/main" id="{83226868-2712-AB28-6FA3-920E948F7F4A}"/>
                </a:ext>
              </a:extLst>
            </p:cNvPr>
            <p:cNvCxnSpPr/>
            <p:nvPr/>
          </p:nvCxnSpPr>
          <p:spPr>
            <a:xfrm flipH="1">
              <a:off x="5955955" y="1221850"/>
              <a:ext cx="634180" cy="0"/>
            </a:xfrm>
            <a:prstGeom prst="line">
              <a:avLst/>
            </a:prstGeom>
            <a:ln w="38100">
              <a:solidFill>
                <a:srgbClr val="6DF9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39E86761-801F-C051-1FC5-DA27B9C3D670}"/>
              </a:ext>
            </a:extLst>
          </p:cNvPr>
          <p:cNvSpPr txBox="1"/>
          <p:nvPr/>
        </p:nvSpPr>
        <p:spPr>
          <a:xfrm>
            <a:off x="7503425" y="5541967"/>
            <a:ext cx="158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26F01C"/>
                </a:solidFill>
                <a:sym typeface="Zawawi" panose="05010101010101010101" pitchFamily="2" charset="2"/>
              </a:rPr>
              <a:t>(نظرية)</a:t>
            </a:r>
            <a:endParaRPr lang="en-US" sz="3200" b="1" dirty="0">
              <a:solidFill>
                <a:srgbClr val="26F01C"/>
              </a:solidFill>
            </a:endParaRP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1DB0E384-336D-D21C-E567-26152944EEA7}"/>
              </a:ext>
            </a:extLst>
          </p:cNvPr>
          <p:cNvSpPr txBox="1"/>
          <p:nvPr/>
        </p:nvSpPr>
        <p:spPr>
          <a:xfrm>
            <a:off x="7916192" y="4598447"/>
            <a:ext cx="1055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B20CC4"/>
                </a:solidFill>
                <a:sym typeface="Zawawi" panose="05010101010101010101" pitchFamily="2" charset="2"/>
              </a:rPr>
              <a:t>معطى</a:t>
            </a:r>
            <a:endParaRPr lang="en-US" sz="3200" b="1" dirty="0">
              <a:solidFill>
                <a:srgbClr val="B20CC4"/>
              </a:solidFill>
            </a:endParaRP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B806A03E-36A7-EF0A-B333-068F6553CD88}"/>
              </a:ext>
            </a:extLst>
          </p:cNvPr>
          <p:cNvSpPr txBox="1"/>
          <p:nvPr/>
        </p:nvSpPr>
        <p:spPr>
          <a:xfrm>
            <a:off x="7503425" y="6142840"/>
            <a:ext cx="4316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ym typeface="Zawawi" panose="05010101010101010101" pitchFamily="2" charset="2"/>
              </a:rPr>
              <a:t>   ب = 5 + 5 = 10 سم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5223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54" grpId="0"/>
      <p:bldP spid="58" grpId="0"/>
      <p:bldP spid="59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8604A94-4773-42E3-1C5B-6EE9F853EAC4}"/>
              </a:ext>
            </a:extLst>
          </p:cNvPr>
          <p:cNvGrpSpPr/>
          <p:nvPr/>
        </p:nvGrpSpPr>
        <p:grpSpPr>
          <a:xfrm>
            <a:off x="8044777" y="44284"/>
            <a:ext cx="4062101" cy="835356"/>
            <a:chOff x="10878572" y="-79963"/>
            <a:chExt cx="1255571" cy="774101"/>
          </a:xfrm>
        </p:grpSpPr>
        <p:sp>
          <p:nvSpPr>
            <p:cNvPr id="3" name="مستطيل: زوايا مستديرة 2">
              <a:extLst>
                <a:ext uri="{FF2B5EF4-FFF2-40B4-BE49-F238E27FC236}">
                  <a16:creationId xmlns:a16="http://schemas.microsoft.com/office/drawing/2014/main" id="{F589274F-BDF9-FBEA-605F-4C9752D0DC87}"/>
                </a:ext>
              </a:extLst>
            </p:cNvPr>
            <p:cNvSpPr/>
            <p:nvPr/>
          </p:nvSpPr>
          <p:spPr>
            <a:xfrm>
              <a:off x="11086038" y="-29420"/>
              <a:ext cx="1048105" cy="72355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88BCDBF1-7447-18E3-7483-D55878E2966D}"/>
                </a:ext>
              </a:extLst>
            </p:cNvPr>
            <p:cNvSpPr txBox="1"/>
            <p:nvPr/>
          </p:nvSpPr>
          <p:spPr>
            <a:xfrm>
              <a:off x="10878572" y="-79963"/>
              <a:ext cx="1243347" cy="7130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الخاتمة والتقييم</a:t>
              </a:r>
              <a:endPara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28E2B487-A32D-8CC2-6177-282E2AFF3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59" y="969202"/>
            <a:ext cx="10616119" cy="749068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C0E098E-1FA3-FF72-5F7D-4090C39F1B5F}"/>
              </a:ext>
            </a:extLst>
          </p:cNvPr>
          <p:cNvGrpSpPr/>
          <p:nvPr/>
        </p:nvGrpSpPr>
        <p:grpSpPr>
          <a:xfrm>
            <a:off x="615588" y="299690"/>
            <a:ext cx="1652943" cy="646331"/>
            <a:chOff x="10446965" y="23650"/>
            <a:chExt cx="1652943" cy="646331"/>
          </a:xfrm>
        </p:grpSpPr>
        <p:sp>
          <p:nvSpPr>
            <p:cNvPr id="15" name="مستطيل: زوايا مستديرة 5">
              <a:extLst>
                <a:ext uri="{FF2B5EF4-FFF2-40B4-BE49-F238E27FC236}">
                  <a16:creationId xmlns:a16="http://schemas.microsoft.com/office/drawing/2014/main" id="{59B76112-2181-25DF-08C4-C515E4C3CE81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8CDACBA6-6B34-D8D6-FF2B-7D036D2292D1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197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030" name="Picture 6" descr="فانوس رمضان رمضان كريم رمضان مبارك هل هلالك GIF - Ramadan Karim Monthof ...">
            <a:extLst>
              <a:ext uri="{FF2B5EF4-FFF2-40B4-BE49-F238E27FC236}">
                <a16:creationId xmlns:a16="http://schemas.microsoft.com/office/drawing/2014/main" id="{5E65E839-1D14-C066-CFEB-D30EA795F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984" y="4971430"/>
            <a:ext cx="1027894" cy="183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DF74510-DE89-1608-502D-B3606D35A18D}"/>
              </a:ext>
            </a:extLst>
          </p:cNvPr>
          <p:cNvGrpSpPr/>
          <p:nvPr/>
        </p:nvGrpSpPr>
        <p:grpSpPr>
          <a:xfrm>
            <a:off x="134653" y="2349962"/>
            <a:ext cx="11685724" cy="2500253"/>
            <a:chOff x="134653" y="2349962"/>
            <a:chExt cx="11685724" cy="2500253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DE586A9F-76DC-8F04-23EE-9F2038075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8962" r="69330"/>
            <a:stretch>
              <a:fillRect/>
            </a:stretch>
          </p:blipFill>
          <p:spPr>
            <a:xfrm>
              <a:off x="134653" y="2349962"/>
              <a:ext cx="3533919" cy="2500253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634902E9-7B7C-DC94-C4CD-A48BF2F62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32643" b="16202"/>
            <a:stretch>
              <a:fillRect/>
            </a:stretch>
          </p:blipFill>
          <p:spPr>
            <a:xfrm>
              <a:off x="4059240" y="2366257"/>
              <a:ext cx="7761137" cy="2301407"/>
            </a:xfrm>
            <a:prstGeom prst="rect">
              <a:avLst/>
            </a:prstGeom>
          </p:spPr>
        </p:pic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D9AFF96-4DB1-72F9-C91E-2503CCBE4662}"/>
              </a:ext>
            </a:extLst>
          </p:cNvPr>
          <p:cNvSpPr txBox="1"/>
          <p:nvPr/>
        </p:nvSpPr>
        <p:spPr>
          <a:xfrm>
            <a:off x="525321" y="1782437"/>
            <a:ext cx="109391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/>
              <a:t>للبند التالي أربعة اختيارات واحد فقط منها صحيح ظلل الإجابة الصحيحة</a:t>
            </a:r>
          </a:p>
        </p:txBody>
      </p:sp>
      <p:pic>
        <p:nvPicPr>
          <p:cNvPr id="17" name="Picture 6" descr="فانوس رمضان رمضان كريم رمضان مبارك هل هلالك GIF - Ramadan Karim Monthof ...">
            <a:extLst>
              <a:ext uri="{FF2B5EF4-FFF2-40B4-BE49-F238E27FC236}">
                <a16:creationId xmlns:a16="http://schemas.microsoft.com/office/drawing/2014/main" id="{ED3CF082-783F-6964-FA10-B50A39129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1" y="4927040"/>
            <a:ext cx="1027894" cy="183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شكل حر 5"/>
          <p:cNvSpPr/>
          <p:nvPr/>
        </p:nvSpPr>
        <p:spPr>
          <a:xfrm>
            <a:off x="8882743" y="4136571"/>
            <a:ext cx="365788" cy="368732"/>
          </a:xfrm>
          <a:custGeom>
            <a:avLst/>
            <a:gdLst>
              <a:gd name="connsiteX0" fmla="*/ 417250 w 443883"/>
              <a:gd name="connsiteY0" fmla="*/ 8878 h 443884"/>
              <a:gd name="connsiteX1" fmla="*/ 346229 w 443883"/>
              <a:gd name="connsiteY1" fmla="*/ 0 h 443884"/>
              <a:gd name="connsiteX2" fmla="*/ 35510 w 443883"/>
              <a:gd name="connsiteY2" fmla="*/ 0 h 443884"/>
              <a:gd name="connsiteX3" fmla="*/ 0 w 443883"/>
              <a:gd name="connsiteY3" fmla="*/ 53266 h 443884"/>
              <a:gd name="connsiteX4" fmla="*/ 0 w 443883"/>
              <a:gd name="connsiteY4" fmla="*/ 363985 h 443884"/>
              <a:gd name="connsiteX5" fmla="*/ 35510 w 443883"/>
              <a:gd name="connsiteY5" fmla="*/ 435006 h 443884"/>
              <a:gd name="connsiteX6" fmla="*/ 213064 w 443883"/>
              <a:gd name="connsiteY6" fmla="*/ 443884 h 443884"/>
              <a:gd name="connsiteX7" fmla="*/ 408372 w 443883"/>
              <a:gd name="connsiteY7" fmla="*/ 435006 h 443884"/>
              <a:gd name="connsiteX8" fmla="*/ 443883 w 443883"/>
              <a:gd name="connsiteY8" fmla="*/ 381740 h 443884"/>
              <a:gd name="connsiteX9" fmla="*/ 435005 w 443883"/>
              <a:gd name="connsiteY9" fmla="*/ 257453 h 443884"/>
              <a:gd name="connsiteX10" fmla="*/ 435005 w 443883"/>
              <a:gd name="connsiteY10" fmla="*/ 133165 h 443884"/>
              <a:gd name="connsiteX11" fmla="*/ 417250 w 443883"/>
              <a:gd name="connsiteY11" fmla="*/ 8878 h 44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3883" h="443884">
                <a:moveTo>
                  <a:pt x="417250" y="8878"/>
                </a:moveTo>
                <a:lnTo>
                  <a:pt x="346229" y="0"/>
                </a:lnTo>
                <a:lnTo>
                  <a:pt x="35510" y="0"/>
                </a:lnTo>
                <a:lnTo>
                  <a:pt x="0" y="53266"/>
                </a:lnTo>
                <a:lnTo>
                  <a:pt x="0" y="363985"/>
                </a:lnTo>
                <a:lnTo>
                  <a:pt x="35510" y="435006"/>
                </a:lnTo>
                <a:lnTo>
                  <a:pt x="213064" y="443884"/>
                </a:lnTo>
                <a:lnTo>
                  <a:pt x="408372" y="435006"/>
                </a:lnTo>
                <a:lnTo>
                  <a:pt x="443883" y="381740"/>
                </a:lnTo>
                <a:lnTo>
                  <a:pt x="435005" y="257453"/>
                </a:lnTo>
                <a:lnTo>
                  <a:pt x="435005" y="133165"/>
                </a:lnTo>
                <a:lnTo>
                  <a:pt x="417250" y="8878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7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C78BFC9D-33E4-AC84-3BAE-D9D8E924A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B6AAE26A-52B5-428E-9E4A-64EB3A9B1C1D}"/>
              </a:ext>
            </a:extLst>
          </p:cNvPr>
          <p:cNvSpPr/>
          <p:nvPr/>
        </p:nvSpPr>
        <p:spPr>
          <a:xfrm>
            <a:off x="717449" y="253217"/>
            <a:ext cx="114730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اشكركم على حسن المتابعة  بالنجاح والتوفيق</a:t>
            </a:r>
          </a:p>
        </p:txBody>
      </p:sp>
    </p:spTree>
    <p:extLst>
      <p:ext uri="{BB962C8B-B14F-4D97-AF65-F5344CB8AC3E}">
        <p14:creationId xmlns:p14="http://schemas.microsoft.com/office/powerpoint/2010/main" val="4063271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تكامل">
  <a:themeElements>
    <a:clrScheme name="تكامل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تكامل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كامل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1_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2410</TotalTime>
  <Words>250</Words>
  <Application>Microsoft Office PowerPoint</Application>
  <PresentationFormat>شاشة عريضة</PresentationFormat>
  <Paragraphs>61</Paragraphs>
  <Slides>9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9</vt:i4>
      </vt:variant>
    </vt:vector>
  </HeadingPairs>
  <TitlesOfParts>
    <vt:vector size="26" baseType="lpstr">
      <vt:lpstr>DFKai-SB</vt:lpstr>
      <vt:lpstr>Arial</vt:lpstr>
      <vt:lpstr>Calibri</vt:lpstr>
      <vt:lpstr>Calibri Light</vt:lpstr>
      <vt:lpstr>Centaur</vt:lpstr>
      <vt:lpstr>Cooper Black</vt:lpstr>
      <vt:lpstr>Georgia</vt:lpstr>
      <vt:lpstr>Trebuchet MS</vt:lpstr>
      <vt:lpstr>Tw Cen MT</vt:lpstr>
      <vt:lpstr>Tw Cen MT Condensed</vt:lpstr>
      <vt:lpstr>Wingdings 2</vt:lpstr>
      <vt:lpstr>Wingdings 3</vt:lpstr>
      <vt:lpstr>Zawawi</vt:lpstr>
      <vt:lpstr>نسق Office</vt:lpstr>
      <vt:lpstr>1_Office Theme</vt:lpstr>
      <vt:lpstr>تكامل</vt:lpstr>
      <vt:lpstr>1_حضري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Abu Taha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ElHelale</dc:creator>
  <cp:lastModifiedBy>محمود الهلالي</cp:lastModifiedBy>
  <cp:revision>369</cp:revision>
  <dcterms:created xsi:type="dcterms:W3CDTF">2020-04-20T13:20:02Z</dcterms:created>
  <dcterms:modified xsi:type="dcterms:W3CDTF">2026-03-08T19:58:31Z</dcterms:modified>
</cp:coreProperties>
</file>