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1" r:id="rId1"/>
  </p:sldMasterIdLst>
  <p:sldIdLst>
    <p:sldId id="264" r:id="rId2"/>
    <p:sldId id="1089" r:id="rId3"/>
    <p:sldId id="372" r:id="rId4"/>
    <p:sldId id="286" r:id="rId5"/>
    <p:sldId id="335" r:id="rId6"/>
    <p:sldId id="288" r:id="rId7"/>
    <p:sldId id="371" r:id="rId8"/>
    <p:sldId id="292" r:id="rId9"/>
    <p:sldId id="323" r:id="rId10"/>
    <p:sldId id="324" r:id="rId11"/>
    <p:sldId id="325" r:id="rId12"/>
    <p:sldId id="375" r:id="rId13"/>
    <p:sldId id="263" r:id="rId14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12/09/1447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8080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12/09/1447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222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12/09/1447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442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12/09/1447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26872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12/09/1447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8467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12/09/1447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78487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12/09/1447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4979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12/09/1447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8870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12/09/1447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4850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12/09/1447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0307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12/09/1447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0521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12/09/1447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1419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12/09/1447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3397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12/09/1447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5216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12/09/1447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9283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12/09/1447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1402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45B2F-9A63-455B-9359-F231157B1DB2}" type="datetimeFigureOut">
              <a:rPr lang="ar-KW" smtClean="0"/>
              <a:t>12/09/1447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2287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.gif"/><Relationship Id="rId7" Type="http://schemas.openxmlformats.org/officeDocument/2006/relationships/image" Target="../media/image16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9" Type="http://schemas.openxmlformats.org/officeDocument/2006/relationships/image" Target="../media/image3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7.png"/><Relationship Id="rId5" Type="http://schemas.openxmlformats.org/officeDocument/2006/relationships/image" Target="../media/image1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hyperlink" Target="../&#1601;&#1610;&#1583;&#1610;&#1608;/&#1578;&#1593;&#1585;&#1610;&#1601;%20&#1575;&#1604;&#1602;&#1591;&#1593;%20&#1575;&#1604;&#1605;&#1603;&#1575;&#1601;&#1574;.avi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180.pn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1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3">
            <a:extLst>
              <a:ext uri="{FF2B5EF4-FFF2-40B4-BE49-F238E27FC236}">
                <a16:creationId xmlns:a16="http://schemas.microsoft.com/office/drawing/2014/main" id="{75CCDCB1-47D1-49E1-A0F4-08E7B9D641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933605">
            <a:off x="4540809" y="1179568"/>
            <a:ext cx="3379898" cy="1471894"/>
          </a:xfrm>
          <a:prstGeom prst="rect">
            <a:avLst/>
          </a:prstGeom>
        </p:spPr>
        <p:txBody>
          <a:bodyPr wrap="none" numCol="1" fromWordArt="1">
            <a:prstTxWarp prst="textInflateTop">
              <a:avLst>
                <a:gd name="adj" fmla="val 31917"/>
              </a:avLst>
            </a:prstTxWarp>
          </a:bodyPr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ALAWI-3-8" pitchFamily="2" charset="-78"/>
              </a:rPr>
              <a:t>(7 – 1 )</a:t>
            </a:r>
            <a:endParaRPr kumimoji="0" lang="ar-KW" sz="3600" b="1" i="0" u="none" strike="noStrike" kern="10" cap="none" spc="0" normalizeH="0" baseline="0" noProof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prstShdw prst="shdw13" dist="53882" dir="13500000">
                  <a:srgbClr val="875B0D">
                    <a:alpha val="50000"/>
                  </a:srgbClr>
                </a:prstShdw>
              </a:effectLst>
              <a:uLnTx/>
              <a:uFillTx/>
              <a:latin typeface="Monotype Corsiva" panose="03010101010201010101" pitchFamily="66" charset="0"/>
              <a:ea typeface="+mn-ea"/>
              <a:cs typeface="ALAWI-3-8" pitchFamily="2" charset="-78"/>
            </a:endParaRP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3F63F14A-51B1-492C-B119-791DDF03BB0C}"/>
              </a:ext>
            </a:extLst>
          </p:cNvPr>
          <p:cNvGrpSpPr>
            <a:grpSpLocks/>
          </p:cNvGrpSpPr>
          <p:nvPr/>
        </p:nvGrpSpPr>
        <p:grpSpPr bwMode="auto">
          <a:xfrm>
            <a:off x="66261" y="15227"/>
            <a:ext cx="12059477" cy="6858000"/>
            <a:chOff x="0" y="0"/>
            <a:chExt cx="5760" cy="4320"/>
          </a:xfrm>
        </p:grpSpPr>
        <p:pic>
          <p:nvPicPr>
            <p:cNvPr id="23" name="Picture 5" descr="barrepointsrougesc&amp;e">
              <a:extLst>
                <a:ext uri="{FF2B5EF4-FFF2-40B4-BE49-F238E27FC236}">
                  <a16:creationId xmlns:a16="http://schemas.microsoft.com/office/drawing/2014/main" id="{D588EE2A-1C94-4954-9861-0691B81B2C5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 descr="barrepointsrougesc&amp;e">
              <a:extLst>
                <a:ext uri="{FF2B5EF4-FFF2-40B4-BE49-F238E27FC236}">
                  <a16:creationId xmlns:a16="http://schemas.microsoft.com/office/drawing/2014/main" id="{C94E3F54-B8C6-4CD5-B2E5-40DC825BA56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" descr="barrepointsrougesc&amp;e">
              <a:extLst>
                <a:ext uri="{FF2B5EF4-FFF2-40B4-BE49-F238E27FC236}">
                  <a16:creationId xmlns:a16="http://schemas.microsoft.com/office/drawing/2014/main" id="{A3CE8E7D-54B1-40C8-9562-4E971014C7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" descr="barrepointsrougesc&amp;e">
              <a:extLst>
                <a:ext uri="{FF2B5EF4-FFF2-40B4-BE49-F238E27FC236}">
                  <a16:creationId xmlns:a16="http://schemas.microsoft.com/office/drawing/2014/main" id="{185C88B3-9AF3-4033-AE62-7C081C3DC74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 4">
            <a:extLst>
              <a:ext uri="{FF2B5EF4-FFF2-40B4-BE49-F238E27FC236}">
                <a16:creationId xmlns:a16="http://schemas.microsoft.com/office/drawing/2014/main" id="{A76BC95D-2924-412A-8DC9-2253823F56D8}"/>
              </a:ext>
            </a:extLst>
          </p:cNvPr>
          <p:cNvGrpSpPr>
            <a:grpSpLocks/>
          </p:cNvGrpSpPr>
          <p:nvPr/>
        </p:nvGrpSpPr>
        <p:grpSpPr bwMode="auto">
          <a:xfrm rot="20601390">
            <a:off x="3276125" y="1157735"/>
            <a:ext cx="6663552" cy="3743135"/>
            <a:chOff x="0" y="0"/>
            <a:chExt cx="5760" cy="4320"/>
          </a:xfrm>
        </p:grpSpPr>
        <p:pic>
          <p:nvPicPr>
            <p:cNvPr id="29" name="Picture 5" descr="barrepointsrougesc&amp;e">
              <a:extLst>
                <a:ext uri="{FF2B5EF4-FFF2-40B4-BE49-F238E27FC236}">
                  <a16:creationId xmlns:a16="http://schemas.microsoft.com/office/drawing/2014/main" id="{765D0718-4321-4E53-B85D-E0B13E1CDA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barrepointsrougesc&amp;e">
              <a:extLst>
                <a:ext uri="{FF2B5EF4-FFF2-40B4-BE49-F238E27FC236}">
                  <a16:creationId xmlns:a16="http://schemas.microsoft.com/office/drawing/2014/main" id="{760BFC97-31E2-4178-B40F-BD9DE45B3FA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7" descr="barrepointsrougesc&amp;e">
              <a:extLst>
                <a:ext uri="{FF2B5EF4-FFF2-40B4-BE49-F238E27FC236}">
                  <a16:creationId xmlns:a16="http://schemas.microsoft.com/office/drawing/2014/main" id="{0AB9C72C-90F9-4CD6-94E9-99AC700D59A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" descr="barrepointsrougesc&amp;e">
              <a:extLst>
                <a:ext uri="{FF2B5EF4-FFF2-40B4-BE49-F238E27FC236}">
                  <a16:creationId xmlns:a16="http://schemas.microsoft.com/office/drawing/2014/main" id="{7C0DE0AC-DC1A-4DA7-8ECD-92401105E9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F6853795-084A-4086-ADDC-78ED087A62EE}"/>
              </a:ext>
            </a:extLst>
          </p:cNvPr>
          <p:cNvSpPr/>
          <p:nvPr/>
        </p:nvSpPr>
        <p:spPr>
          <a:xfrm rot="20634193">
            <a:off x="3686209" y="2805240"/>
            <a:ext cx="603966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600" b="1" i="0" u="none" strike="noStrike" kern="1200" cap="none" spc="50" normalizeH="0" baseline="0" noProof="0" dirty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PT Bold Broken" pitchFamily="2" charset="-78"/>
              </a:rPr>
              <a:t>القطــــــع المكافئ 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13B2D820-8815-44FA-9A51-BE0930EFC209}"/>
              </a:ext>
            </a:extLst>
          </p:cNvPr>
          <p:cNvSpPr/>
          <p:nvPr/>
        </p:nvSpPr>
        <p:spPr>
          <a:xfrm>
            <a:off x="534364" y="4126214"/>
            <a:ext cx="2543408" cy="1077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Mudir MT" pitchFamily="2" charset="-78"/>
              </a:rPr>
              <a:t>الحصة</a:t>
            </a:r>
            <a:endParaRPr kumimoji="0" lang="ar-KW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Mudir MT" pitchFamily="2" charset="-78"/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D61F4E5-2128-4E7E-810F-359A3C180CE7}"/>
              </a:ext>
            </a:extLst>
          </p:cNvPr>
          <p:cNvSpPr/>
          <p:nvPr/>
        </p:nvSpPr>
        <p:spPr>
          <a:xfrm>
            <a:off x="554972" y="5378682"/>
            <a:ext cx="2543408" cy="1077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Mudir MT" pitchFamily="2" charset="-78"/>
              </a:rPr>
              <a:t>التاريخ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Mudir MT" pitchFamily="2" charset="-78"/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BAEF9E5-25B5-486E-BB7D-C10E94618A6E}"/>
              </a:ext>
            </a:extLst>
          </p:cNvPr>
          <p:cNvSpPr/>
          <p:nvPr/>
        </p:nvSpPr>
        <p:spPr>
          <a:xfrm>
            <a:off x="528411" y="2869789"/>
            <a:ext cx="2543408" cy="1077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Mudir MT" pitchFamily="2" charset="-78"/>
              </a:rPr>
              <a:t>الأسبوع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DBB8615-C8F2-4842-B735-B29817A2C1C5}"/>
              </a:ext>
            </a:extLst>
          </p:cNvPr>
          <p:cNvSpPr/>
          <p:nvPr/>
        </p:nvSpPr>
        <p:spPr>
          <a:xfrm rot="20415484">
            <a:off x="1121770" y="704462"/>
            <a:ext cx="3436883" cy="1302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Fanan" pitchFamily="2" charset="-78"/>
              </a:rPr>
              <a:t>الوحدة السابعة  </a:t>
            </a:r>
          </a:p>
        </p:txBody>
      </p:sp>
      <p:pic>
        <p:nvPicPr>
          <p:cNvPr id="28" name="Picture 13" descr="kuwait">
            <a:extLst>
              <a:ext uri="{FF2B5EF4-FFF2-40B4-BE49-F238E27FC236}">
                <a16:creationId xmlns:a16="http://schemas.microsoft.com/office/drawing/2014/main" id="{489DBA78-C144-411E-AFAC-98AC891613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5676"/>
            <a:ext cx="1601787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1" descr="شعار الكويت 2">
            <a:extLst>
              <a:ext uri="{FF2B5EF4-FFF2-40B4-BE49-F238E27FC236}">
                <a16:creationId xmlns:a16="http://schemas.microsoft.com/office/drawing/2014/main" id="{C19CB09A-6A0A-4AC8-8706-673207499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40559" y="235734"/>
            <a:ext cx="1006219" cy="115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2632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  <p:bldP spid="18" grpId="0" animBg="1"/>
      <p:bldP spid="19" grpId="0" animBg="1"/>
      <p:bldP spid="20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7684157" y="1384887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KW" sz="2000" b="1" dirty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الحل</a:t>
            </a:r>
            <a:endParaRPr lang="ar-SA" sz="2000" b="1" dirty="0">
              <a:solidFill>
                <a:srgbClr val="C00000"/>
              </a:solidFill>
              <a:latin typeface="Calibri"/>
              <a:cs typeface="Times New Roman" panose="02020603050405020304" pitchFamily="18" charset="0"/>
            </a:endParaRPr>
          </a:p>
        </p:txBody>
      </p:sp>
      <p:grpSp>
        <p:nvGrpSpPr>
          <p:cNvPr id="18" name="مجموعة 17"/>
          <p:cNvGrpSpPr/>
          <p:nvPr/>
        </p:nvGrpSpPr>
        <p:grpSpPr>
          <a:xfrm>
            <a:off x="1398314" y="4458036"/>
            <a:ext cx="7072110" cy="839332"/>
            <a:chOff x="1236461" y="4699059"/>
            <a:chExt cx="7072110" cy="83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مربع نص 12"/>
                <p:cNvSpPr txBox="1"/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ar-KW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∴</m:t>
                        </m:r>
                      </m:oMath>
                    </m:oMathPara>
                  </a14:m>
                  <a:endParaRPr lang="ar-KW" sz="2400" b="1" dirty="0">
                    <a:solidFill>
                      <a:prstClr val="black"/>
                    </a:solidFill>
                    <a:latin typeface="Calibri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مربع نص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مربع نص 13"/>
                <p:cNvSpPr txBox="1"/>
                <p:nvPr/>
              </p:nvSpPr>
              <p:spPr>
                <a:xfrm>
                  <a:off x="1236461" y="4699059"/>
                  <a:ext cx="6728243" cy="83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ar-KW" sz="2400" b="1" dirty="0">
                      <a:solidFill>
                        <a:prstClr val="black"/>
                      </a:solidFill>
                      <a:latin typeface="Calibri"/>
                      <a:cs typeface="Times New Roman" panose="02020603050405020304" pitchFamily="18" charset="0"/>
                    </a:rPr>
                    <a:t>معادلة القطع المكافئ هي على الصورة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400" b="1" i="1" dirty="0">
                      <a:solidFill>
                        <a:prstClr val="black"/>
                      </a:solidFill>
                      <a:latin typeface="Calibri"/>
                    </a:rPr>
                    <a:t> = 4 p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endParaRPr lang="ar-KW" sz="2400" b="1" i="1" dirty="0">
                    <a:solidFill>
                      <a:prstClr val="black"/>
                    </a:solidFill>
                    <a:latin typeface="Calibri"/>
                    <a:cs typeface="Times New Roman" panose="02020603050405020304" pitchFamily="18" charset="0"/>
                  </a:endParaRPr>
                </a:p>
                <a:p>
                  <a:endParaRPr lang="ar-KW" sz="2400" b="1" i="1" dirty="0">
                    <a:solidFill>
                      <a:prstClr val="black"/>
                    </a:solidFill>
                    <a:latin typeface="Calibri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مربع نص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6461" y="4699059"/>
                  <a:ext cx="6728243" cy="839332"/>
                </a:xfrm>
                <a:prstGeom prst="rect">
                  <a:avLst/>
                </a:prstGeom>
                <a:blipFill>
                  <a:blip r:embed="rId3"/>
                  <a:stretch>
                    <a:fillRect t="-5072" r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/>
              <p:cNvSpPr txBox="1"/>
              <p:nvPr/>
            </p:nvSpPr>
            <p:spPr>
              <a:xfrm>
                <a:off x="2452056" y="5430325"/>
                <a:ext cx="581049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Times New Roman" panose="02020603050405020304" pitchFamily="18" charset="0"/>
                  </a:rPr>
                  <a:t>معادلة القطع المكافئ هي</a:t>
                </a: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 : </a:t>
                </a:r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i="1" dirty="0">
                    <a:solidFill>
                      <a:prstClr val="black"/>
                    </a:solidFill>
                    <a:latin typeface="Calibri"/>
                  </a:rPr>
                  <a:t> = -16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ar-KW" sz="2400" b="1" i="1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مربع نص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056" y="5430325"/>
                <a:ext cx="5810494" cy="470000"/>
              </a:xfrm>
              <a:prstGeom prst="rect">
                <a:avLst/>
              </a:prstGeom>
              <a:blipFill>
                <a:blip r:embed="rId4"/>
                <a:stretch>
                  <a:fillRect t="-9091" r="-1679" b="-2987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مربع نص 19"/>
          <p:cNvSpPr txBox="1"/>
          <p:nvPr/>
        </p:nvSpPr>
        <p:spPr>
          <a:xfrm>
            <a:off x="5327114" y="1668222"/>
            <a:ext cx="243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الرأس نقطة الأصل</a:t>
            </a:r>
            <a:endParaRPr lang="en-GB" sz="2400" b="1" i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/>
              <p:cNvSpPr txBox="1"/>
              <p:nvPr/>
            </p:nvSpPr>
            <p:spPr>
              <a:xfrm>
                <a:off x="1823390" y="3062432"/>
                <a:ext cx="63121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i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2400" b="1" i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ar-KW" sz="2400" b="1" i="1" dirty="0">
                    <a:solidFill>
                      <a:prstClr val="black"/>
                    </a:solidFill>
                    <a:latin typeface="Calibri"/>
                    <a:cs typeface="Times New Roman" panose="02020603050405020304" pitchFamily="18" charset="0"/>
                  </a:rPr>
                  <a:t> </a:t>
                </a:r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Times New Roman" panose="02020603050405020304" pitchFamily="18" charset="0"/>
                  </a:rPr>
                  <a:t>، معادلة الدليل :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Times New Roman" panose="02020603050405020304" pitchFamily="18" charset="0"/>
                  </a:rPr>
                  <a:t>( مستقيم رأسي )</a:t>
                </a:r>
              </a:p>
            </p:txBody>
          </p:sp>
        </mc:Choice>
        <mc:Fallback xmlns="">
          <p:sp>
            <p:nvSpPr>
              <p:cNvPr id="23" name="مربع نص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90" y="3062432"/>
                <a:ext cx="6312184" cy="461665"/>
              </a:xfrm>
              <a:prstGeom prst="rect">
                <a:avLst/>
              </a:prstGeom>
              <a:blipFill>
                <a:blip r:embed="rId5"/>
                <a:stretch>
                  <a:fillRect t="-11842" b="-2763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مجموعة 23"/>
          <p:cNvGrpSpPr/>
          <p:nvPr/>
        </p:nvGrpSpPr>
        <p:grpSpPr>
          <a:xfrm>
            <a:off x="1990494" y="2289127"/>
            <a:ext cx="6555842" cy="461665"/>
            <a:chOff x="1752729" y="4699059"/>
            <a:chExt cx="6555842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مربع نص 24"/>
                <p:cNvSpPr txBox="1"/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ar-KW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∵</m:t>
                        </m:r>
                      </m:oMath>
                    </m:oMathPara>
                  </a14:m>
                  <a:endParaRPr lang="ar-KW" sz="2400" b="1" dirty="0">
                    <a:solidFill>
                      <a:prstClr val="black"/>
                    </a:solidFill>
                    <a:latin typeface="Calibri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مربع نص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مربع نص 25"/>
            <p:cNvSpPr txBox="1"/>
            <p:nvPr/>
          </p:nvSpPr>
          <p:spPr>
            <a:xfrm>
              <a:off x="1752729" y="4699059"/>
              <a:ext cx="6211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2400" b="1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rPr>
                <a:t>البؤرة 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(-4,0)</a:t>
              </a:r>
              <a:r>
                <a:rPr lang="ar-KW" sz="2400" b="1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rPr>
                <a:t>تنتمي إلى الجزء السالب من محور السينات  </a:t>
              </a:r>
            </a:p>
          </p:txBody>
        </p:sp>
      </p:grpSp>
      <p:sp>
        <p:nvSpPr>
          <p:cNvPr id="19" name="مربع نص 18"/>
          <p:cNvSpPr txBox="1"/>
          <p:nvPr/>
        </p:nvSpPr>
        <p:spPr>
          <a:xfrm>
            <a:off x="1823390" y="3684732"/>
            <a:ext cx="6375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i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محور تماثل القطع هو محور </a:t>
            </a:r>
            <a:r>
              <a:rPr lang="ar-KW" sz="2400" b="1" i="1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السينات</a:t>
            </a:r>
            <a:r>
              <a:rPr lang="ar-KW" sz="2400" b="1" i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 ( فتحة القطع لليسار ) </a:t>
            </a:r>
            <a:endParaRPr lang="ar-KW" sz="2400" b="1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749957" y="77346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/>
              </a:rPr>
              <a:t>a</a:t>
            </a:r>
            <a:r>
              <a:rPr lang="ar-KW" sz="24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)  أوجد معادلة المكافئ الذي رأسه نقطة الأصل  و بؤرته  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(-4,0)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ar-KW" sz="24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مربع نص 28"/>
          <p:cNvSpPr txBox="1"/>
          <p:nvPr/>
        </p:nvSpPr>
        <p:spPr>
          <a:xfrm>
            <a:off x="6960168" y="301609"/>
            <a:ext cx="1850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000" b="1" i="1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حاول أن تحل </a:t>
            </a:r>
            <a:r>
              <a:rPr lang="en-US" sz="2000" b="1" i="1" dirty="0">
                <a:solidFill>
                  <a:srgbClr val="FF0000"/>
                </a:solidFill>
                <a:latin typeface="Calibri"/>
              </a:rPr>
              <a:t>(1)</a:t>
            </a:r>
            <a:r>
              <a:rPr lang="ar-KW" sz="20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endParaRPr lang="en-GB" sz="2000" b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/>
              <p:cNvSpPr txBox="1"/>
              <p:nvPr/>
            </p:nvSpPr>
            <p:spPr>
              <a:xfrm>
                <a:off x="115614" y="90379"/>
                <a:ext cx="1282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000" b="1" dirty="0">
                    <a:solidFill>
                      <a:prstClr val="black"/>
                    </a:solidFill>
                    <a:latin typeface="Calibri"/>
                    <a:cs typeface="Times New Roman" panose="02020603050405020304" pitchFamily="18" charset="0"/>
                  </a:rPr>
                  <a:t>صـ  </a:t>
                </a:r>
                <a14:m>
                  <m:oMath xmlns:m="http://schemas.openxmlformats.org/officeDocument/2006/math">
                    <m:r>
                      <a:rPr lang="ar-KW" sz="20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j-cs"/>
                      </a:rPr>
                      <m:t>𝟏𝟎𝟒</m:t>
                    </m:r>
                    <m:r>
                      <a:rPr lang="ar-KW" sz="20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</m:oMath>
                </a14:m>
                <a:endParaRPr lang="en-GB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0" name="مربع نص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14" y="90379"/>
                <a:ext cx="1282700" cy="400110"/>
              </a:xfrm>
              <a:prstGeom prst="rect">
                <a:avLst/>
              </a:prstGeom>
              <a:blipFill>
                <a:blip r:embed="rId7"/>
                <a:stretch>
                  <a:fillRect t="-10769" r="-4762" b="-26154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BDBEC9B-C52F-4EA6-ABAF-9C96D4967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95635" y="215668"/>
            <a:ext cx="2133600" cy="366183"/>
          </a:xfrm>
        </p:spPr>
        <p:txBody>
          <a:bodyPr/>
          <a:lstStyle/>
          <a:p>
            <a:pPr>
              <a:defRPr/>
            </a:pPr>
            <a:fld id="{EA831CA4-C03F-429F-94AE-C250B5A057E7}" type="datetime12">
              <a:rPr lang="ar-KW" sz="1400" b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pPr>
                <a:defRPr/>
              </a:pPr>
              <a:t>28/02/2026 09:23 م</a:t>
            </a:fld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B4F92A20-5900-4CD8-A4A3-AAD63695502F}"/>
              </a:ext>
            </a:extLst>
          </p:cNvPr>
          <p:cNvGrpSpPr>
            <a:grpSpLocks/>
          </p:cNvGrpSpPr>
          <p:nvPr/>
        </p:nvGrpSpPr>
        <p:grpSpPr bwMode="auto">
          <a:xfrm>
            <a:off x="48698" y="27000"/>
            <a:ext cx="9072000" cy="6804000"/>
            <a:chOff x="0" y="0"/>
            <a:chExt cx="5760" cy="4320"/>
          </a:xfrm>
        </p:grpSpPr>
        <p:pic>
          <p:nvPicPr>
            <p:cNvPr id="27" name="Picture 5" descr="barrepointsrougesc&amp;e">
              <a:extLst>
                <a:ext uri="{FF2B5EF4-FFF2-40B4-BE49-F238E27FC236}">
                  <a16:creationId xmlns:a16="http://schemas.microsoft.com/office/drawing/2014/main" id="{69B4D5AF-C6EB-4C34-A6B0-F21D17B766A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6" descr="barrepointsrougesc&amp;e">
              <a:extLst>
                <a:ext uri="{FF2B5EF4-FFF2-40B4-BE49-F238E27FC236}">
                  <a16:creationId xmlns:a16="http://schemas.microsoft.com/office/drawing/2014/main" id="{B7B6E952-1398-4BA1-94AF-CBD5A59C258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7" descr="barrepointsrougesc&amp;e">
              <a:extLst>
                <a:ext uri="{FF2B5EF4-FFF2-40B4-BE49-F238E27FC236}">
                  <a16:creationId xmlns:a16="http://schemas.microsoft.com/office/drawing/2014/main" id="{D2F66322-DD8D-4B0F-8D18-FDD6045095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" descr="barrepointsrougesc&amp;e">
              <a:extLst>
                <a:ext uri="{FF2B5EF4-FFF2-40B4-BE49-F238E27FC236}">
                  <a16:creationId xmlns:a16="http://schemas.microsoft.com/office/drawing/2014/main" id="{8F2E0691-71BC-4A84-9924-E7041999AF8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4098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20" grpId="0"/>
      <p:bldP spid="23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7456280" y="1512518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KW" sz="2000" b="1" dirty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الحل</a:t>
            </a:r>
            <a:endParaRPr lang="ar-SA" sz="2000" b="1" dirty="0">
              <a:solidFill>
                <a:srgbClr val="C00000"/>
              </a:solidFill>
              <a:latin typeface="Calibri"/>
              <a:cs typeface="Times New Roman" panose="02020603050405020304" pitchFamily="18" charset="0"/>
            </a:endParaRPr>
          </a:p>
        </p:txBody>
      </p:sp>
      <p:grpSp>
        <p:nvGrpSpPr>
          <p:cNvPr id="18" name="مجموعة 17"/>
          <p:cNvGrpSpPr/>
          <p:nvPr/>
        </p:nvGrpSpPr>
        <p:grpSpPr>
          <a:xfrm>
            <a:off x="2117938" y="4484991"/>
            <a:ext cx="6154361" cy="470000"/>
            <a:chOff x="2154210" y="4699059"/>
            <a:chExt cx="6154361" cy="47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مربع نص 12"/>
                <p:cNvSpPr txBox="1"/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ar-KW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∴</m:t>
                        </m:r>
                      </m:oMath>
                    </m:oMathPara>
                  </a14:m>
                  <a:endParaRPr lang="ar-KW" sz="2400" b="1" dirty="0">
                    <a:solidFill>
                      <a:prstClr val="black"/>
                    </a:solidFill>
                    <a:latin typeface="Calibri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مربع نص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مربع نص 13"/>
                <p:cNvSpPr txBox="1"/>
                <p:nvPr/>
              </p:nvSpPr>
              <p:spPr>
                <a:xfrm>
                  <a:off x="2154210" y="4699059"/>
                  <a:ext cx="5810494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ar-KW" sz="2400" b="1" dirty="0">
                      <a:solidFill>
                        <a:prstClr val="black"/>
                      </a:solidFill>
                      <a:latin typeface="Calibri"/>
                      <a:cs typeface="Times New Roman" panose="02020603050405020304" pitchFamily="18" charset="0"/>
                    </a:rPr>
                    <a:t>معادلة القطع المكافئ هي على الصورة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400" b="1" i="1" dirty="0">
                      <a:solidFill>
                        <a:prstClr val="black"/>
                      </a:solidFill>
                      <a:latin typeface="Calibri"/>
                    </a:rPr>
                    <a:t> = 4 p y</a:t>
                  </a:r>
                  <a:endParaRPr lang="ar-KW" sz="2400" b="1" i="1" dirty="0">
                    <a:solidFill>
                      <a:prstClr val="black"/>
                    </a:solidFill>
                    <a:latin typeface="Calibri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مربع نص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4210" y="4699059"/>
                  <a:ext cx="5810494" cy="470000"/>
                </a:xfrm>
                <a:prstGeom prst="rect">
                  <a:avLst/>
                </a:prstGeom>
                <a:blipFill>
                  <a:blip r:embed="rId3"/>
                  <a:stretch>
                    <a:fillRect t="-8974" r="-1679" b="-282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/>
              <p:cNvSpPr txBox="1"/>
              <p:nvPr/>
            </p:nvSpPr>
            <p:spPr>
              <a:xfrm>
                <a:off x="1712404" y="5243566"/>
                <a:ext cx="581049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Times New Roman" panose="02020603050405020304" pitchFamily="18" charset="0"/>
                  </a:rPr>
                  <a:t>معادلة القطع المكافئ هي</a:t>
                </a: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 : </a:t>
                </a:r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i="1" dirty="0">
                    <a:solidFill>
                      <a:prstClr val="black"/>
                    </a:solidFill>
                    <a:latin typeface="Calibri"/>
                  </a:rPr>
                  <a:t> = 8 y</a:t>
                </a:r>
                <a:endParaRPr lang="ar-KW" sz="2400" b="1" i="1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مربع نص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404" y="5243566"/>
                <a:ext cx="5810494" cy="470000"/>
              </a:xfrm>
              <a:prstGeom prst="rect">
                <a:avLst/>
              </a:prstGeom>
              <a:blipFill>
                <a:blip r:embed="rId4"/>
                <a:stretch>
                  <a:fillRect t="-9091" r="-1574" b="-2987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/>
              <p:cNvSpPr txBox="1"/>
              <p:nvPr/>
            </p:nvSpPr>
            <p:spPr>
              <a:xfrm>
                <a:off x="935640" y="2816520"/>
                <a:ext cx="7780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prstClr val="black"/>
                    </a:solidFill>
                    <a:latin typeface="Calibri"/>
                  </a:rPr>
                  <a:t>p = 2 </a:t>
                </a:r>
                <a:r>
                  <a:rPr lang="ar-KW" sz="2400" b="1" i="1" dirty="0">
                    <a:solidFill>
                      <a:prstClr val="black"/>
                    </a:solidFill>
                    <a:latin typeface="Calibri"/>
                    <a:cs typeface="Times New Roman" panose="02020603050405020304" pitchFamily="18" charset="0"/>
                  </a:rPr>
                  <a:t>  ( فتحة القطع للأعلى )</a:t>
                </a:r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Times New Roman" panose="02020603050405020304" pitchFamily="18" charset="0"/>
                  </a:rPr>
                  <a:t>، معادلة الدليل : </a:t>
                </a: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=−</m:t>
                    </m:r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Times New Roman" panose="02020603050405020304" pitchFamily="18" charset="0"/>
                  </a:rPr>
                  <a:t>( مستقيم رأسي )</a:t>
                </a:r>
              </a:p>
            </p:txBody>
          </p:sp>
        </mc:Choice>
        <mc:Fallback xmlns="">
          <p:sp>
            <p:nvSpPr>
              <p:cNvPr id="23" name="مربع نص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40" y="2816520"/>
                <a:ext cx="7780064" cy="461665"/>
              </a:xfrm>
              <a:prstGeom prst="rect">
                <a:avLst/>
              </a:prstGeom>
              <a:blipFill>
                <a:blip r:embed="rId5"/>
                <a:stretch>
                  <a:fillRect l="-783" t="-11842" r="-1253" b="-2894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مجموعة 23"/>
          <p:cNvGrpSpPr/>
          <p:nvPr/>
        </p:nvGrpSpPr>
        <p:grpSpPr>
          <a:xfrm>
            <a:off x="2012842" y="2163782"/>
            <a:ext cx="6555842" cy="461665"/>
            <a:chOff x="1752729" y="4699059"/>
            <a:chExt cx="6555842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مربع نص 24"/>
                <p:cNvSpPr txBox="1"/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ar-KW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∵</m:t>
                        </m:r>
                      </m:oMath>
                    </m:oMathPara>
                  </a14:m>
                  <a:endParaRPr lang="ar-KW" sz="2400" b="1" dirty="0">
                    <a:solidFill>
                      <a:prstClr val="black"/>
                    </a:solidFill>
                    <a:latin typeface="Calibri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مربع نص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مربع نص 25"/>
            <p:cNvSpPr txBox="1"/>
            <p:nvPr/>
          </p:nvSpPr>
          <p:spPr>
            <a:xfrm>
              <a:off x="1752729" y="4699059"/>
              <a:ext cx="6211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2400" b="1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rPr>
                <a:t>البؤرة </a:t>
              </a:r>
              <a:r>
                <a:rPr lang="en-US" sz="24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F(0,2)</a:t>
              </a:r>
              <a:r>
                <a:rPr lang="ar-KW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r-KW" sz="2400" b="1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rPr>
                <a:t>تنتمي إلى الجزء الموجب من محور الصادات  </a:t>
              </a:r>
            </a:p>
          </p:txBody>
        </p:sp>
      </p:grpSp>
      <p:sp>
        <p:nvSpPr>
          <p:cNvPr id="19" name="مربع نص 18"/>
          <p:cNvSpPr txBox="1"/>
          <p:nvPr/>
        </p:nvSpPr>
        <p:spPr>
          <a:xfrm>
            <a:off x="1712404" y="3559387"/>
            <a:ext cx="6509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رأس القطع في منتصف المسافة بين البؤرة و الدليل أي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(0,0)</a:t>
            </a:r>
            <a:endParaRPr lang="ar-KW" sz="2400" b="1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826877" y="840849"/>
            <a:ext cx="5850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/>
              </a:rPr>
              <a:t>)</a:t>
            </a:r>
            <a:r>
              <a:rPr lang="ar-KW" sz="24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b</a:t>
            </a:r>
            <a:r>
              <a:rPr lang="ar-KW" sz="24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 أوجد معادلة القطع المكافئ الذي بؤرته  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(0, 2) </a:t>
            </a:r>
            <a:r>
              <a:rPr lang="ar-KW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ar-KW" sz="2400" b="1" i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               و</a:t>
            </a:r>
            <a:r>
              <a:rPr lang="ar-KW" sz="24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دليله  المستقيم :  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-2</a:t>
            </a:r>
            <a:endParaRPr lang="en-GB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6669331" y="361267"/>
            <a:ext cx="2178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000" b="1" i="1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تابع حاول أن تحل </a:t>
            </a:r>
            <a:r>
              <a:rPr lang="en-US" sz="2000" b="1" i="1" dirty="0">
                <a:solidFill>
                  <a:srgbClr val="FF0000"/>
                </a:solidFill>
                <a:latin typeface="Calibri"/>
              </a:rPr>
              <a:t>(1)</a:t>
            </a:r>
            <a:r>
              <a:rPr lang="ar-KW" sz="20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endParaRPr lang="en-GB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294290" y="111400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0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صـ 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104</a:t>
            </a:r>
            <a:r>
              <a:rPr lang="ar-KW" sz="20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endParaRPr lang="en-GB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915C03-C5F3-4426-8481-64BC924C42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0113" y="145328"/>
            <a:ext cx="2133600" cy="366183"/>
          </a:xfrm>
        </p:spPr>
        <p:txBody>
          <a:bodyPr/>
          <a:lstStyle/>
          <a:p>
            <a:pPr>
              <a:defRPr/>
            </a:pPr>
            <a:fld id="{5BCCD2EB-6BD8-4C78-9F51-16F319C4686A}" type="datetime12">
              <a:rPr lang="ar-KW" sz="1400" b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pPr>
                <a:defRPr/>
              </a:pPr>
              <a:t>28/02/2026 09:23 م</a:t>
            </a:fld>
            <a:endParaRPr lang="en-US" sz="1400" b="1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3DB8ABEA-DB91-437B-A382-F499471AA2C9}"/>
              </a:ext>
            </a:extLst>
          </p:cNvPr>
          <p:cNvGrpSpPr>
            <a:grpSpLocks/>
          </p:cNvGrpSpPr>
          <p:nvPr/>
        </p:nvGrpSpPr>
        <p:grpSpPr bwMode="auto">
          <a:xfrm>
            <a:off x="48698" y="27000"/>
            <a:ext cx="9072000" cy="6804000"/>
            <a:chOff x="0" y="0"/>
            <a:chExt cx="5760" cy="4320"/>
          </a:xfrm>
        </p:grpSpPr>
        <p:pic>
          <p:nvPicPr>
            <p:cNvPr id="20" name="Picture 5" descr="barrepointsrougesc&amp;e">
              <a:extLst>
                <a:ext uri="{FF2B5EF4-FFF2-40B4-BE49-F238E27FC236}">
                  <a16:creationId xmlns:a16="http://schemas.microsoft.com/office/drawing/2014/main" id="{E36DD198-1563-48E5-AC65-E648F87D0DE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6" descr="barrepointsrougesc&amp;e">
              <a:extLst>
                <a:ext uri="{FF2B5EF4-FFF2-40B4-BE49-F238E27FC236}">
                  <a16:creationId xmlns:a16="http://schemas.microsoft.com/office/drawing/2014/main" id="{51EECBF5-33C0-4907-9B97-37B365B048E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" descr="barrepointsrougesc&amp;e">
              <a:extLst>
                <a:ext uri="{FF2B5EF4-FFF2-40B4-BE49-F238E27FC236}">
                  <a16:creationId xmlns:a16="http://schemas.microsoft.com/office/drawing/2014/main" id="{A2931870-297B-465E-A944-BF3D958AF4B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" descr="barrepointsrougesc&amp;e">
              <a:extLst>
                <a:ext uri="{FF2B5EF4-FFF2-40B4-BE49-F238E27FC236}">
                  <a16:creationId xmlns:a16="http://schemas.microsoft.com/office/drawing/2014/main" id="{F05E502C-A637-4383-97B8-F3A66618B4B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239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23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095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27000"/>
            <a:ext cx="8953500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xfrm>
            <a:off x="7066663" y="6041362"/>
            <a:ext cx="68333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51886-234F-43F4-B39E-956BA2EF0846}" type="slidenum">
              <a:rPr kumimoji="0" lang="ar-KW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ldine721 Lt BT" panose="02040503060506090203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ar-K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ldine721 Lt BT" panose="02040503060506090203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3" name="Picture 5" descr="barrepointsrougesc&amp;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 descr="barrepointsrougesc&amp;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" descr="barrepointsrougesc&amp;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" descr="barrepointsrougesc&amp;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مستطيل مستدير الزوايا 44"/>
          <p:cNvSpPr/>
          <p:nvPr/>
        </p:nvSpPr>
        <p:spPr>
          <a:xfrm>
            <a:off x="691650" y="533400"/>
            <a:ext cx="679951" cy="367096"/>
          </a:xfrm>
          <a:prstGeom prst="round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ine721 Lt BT" panose="02040503060506090203" pitchFamily="18" charset="0"/>
                <a:ea typeface="+mn-ea"/>
                <a:cs typeface="+mn-cs"/>
              </a:rPr>
              <a:t>P40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ine721 Lt BT" panose="02040503060506090203" pitchFamily="18" charset="0"/>
                <a:ea typeface="+mn-ea"/>
                <a:cs typeface="+mn-cs"/>
              </a:rPr>
              <a:t> </a:t>
            </a:r>
            <a:endParaRPr kumimoji="0" lang="ar-K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ine721 Lt BT" panose="020405030605060902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7479161" y="1523567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dine721 Lt BT" panose="02040503060506090203" pitchFamily="18" charset="0"/>
                <a:ea typeface="+mn-ea"/>
                <a:cs typeface="Arial" panose="020B0604020202020204" pitchFamily="34" charset="0"/>
              </a:rPr>
              <a:t>الحل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ldine721 Lt BT" panose="020405030605060902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4326672" y="2055199"/>
            <a:ext cx="317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ine721 Lt BT" panose="02040503060506090203" pitchFamily="18" charset="0"/>
                <a:ea typeface="+mn-ea"/>
                <a:cs typeface="Arial" panose="020B0604020202020204" pitchFamily="34" charset="0"/>
              </a:rPr>
              <a:t>الرأس : نقطة الأصل 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ine721 Lt BT" panose="02040503060506090203" pitchFamily="18" charset="0"/>
                <a:ea typeface="+mn-ea"/>
                <a:cs typeface="+mn-cs"/>
              </a:rPr>
              <a:t>(0,0)</a:t>
            </a:r>
            <a:endParaRPr kumimoji="0" lang="ar-KW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ine721 Lt BT" panose="02040503060506090203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1704358" y="2691945"/>
            <a:ext cx="6770243" cy="486477"/>
            <a:chOff x="2189408" y="3480449"/>
            <a:chExt cx="6770243" cy="4864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مربع نص 15"/>
                <p:cNvSpPr txBox="1"/>
                <p:nvPr/>
              </p:nvSpPr>
              <p:spPr>
                <a:xfrm>
                  <a:off x="8522719" y="3480449"/>
                  <a:ext cx="4369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kumimoji="0" lang="ar-K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∵</m:t>
                        </m:r>
                      </m:oMath>
                    </m:oMathPara>
                  </a14:m>
                  <a:endParaRPr kumimoji="0" lang="ar-KW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ldine721 Lt BT" panose="02040503060506090203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مربع نص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2719" y="3480449"/>
                  <a:ext cx="436932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مربع نص 16"/>
            <p:cNvSpPr txBox="1"/>
            <p:nvPr/>
          </p:nvSpPr>
          <p:spPr>
            <a:xfrm>
              <a:off x="2189408" y="3505261"/>
              <a:ext cx="64616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ldine721 Lt BT" panose="02040503060506090203" pitchFamily="18" charset="0"/>
                  <a:ea typeface="+mn-ea"/>
                  <a:cs typeface="Arial" panose="020B0604020202020204" pitchFamily="34" charset="0"/>
                </a:rPr>
                <a:t>البؤرة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ldine721 Lt BT" panose="02040503060506090203" pitchFamily="18" charset="0"/>
                  <a:ea typeface="+mn-ea"/>
                  <a:cs typeface="+mn-cs"/>
                </a:rPr>
                <a:t> </a:t>
              </a:r>
              <a:r>
                <a:rPr kumimoji="0" lang="ar-K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ldine721 Lt BT" panose="02040503060506090203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ldine721 Lt BT" panose="02040503060506090203" pitchFamily="18" charset="0"/>
                  <a:ea typeface="+mn-ea"/>
                  <a:cs typeface="+mn-cs"/>
                </a:rPr>
                <a:t>F(-3,0)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ldine721 Lt BT" panose="02040503060506090203" pitchFamily="18" charset="0"/>
                  <a:ea typeface="+mn-ea"/>
                  <a:cs typeface="+mn-cs"/>
                </a:rPr>
                <a:t> </a:t>
              </a:r>
              <a:r>
                <a:rPr kumimoji="0" lang="ar-K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ldine721 Lt BT" panose="02040503060506090203" pitchFamily="18" charset="0"/>
                  <a:ea typeface="+mn-ea"/>
                  <a:cs typeface="Arial" panose="020B0604020202020204" pitchFamily="34" charset="0"/>
                </a:rPr>
                <a:t> تنتمي إلي الجزء السالب من محور السينات </a:t>
              </a:r>
            </a:p>
          </p:txBody>
        </p:sp>
      </p:grpSp>
      <p:grpSp>
        <p:nvGrpSpPr>
          <p:cNvPr id="18" name="مجموعة 17"/>
          <p:cNvGrpSpPr/>
          <p:nvPr/>
        </p:nvGrpSpPr>
        <p:grpSpPr>
          <a:xfrm>
            <a:off x="1933800" y="4653715"/>
            <a:ext cx="6154361" cy="470000"/>
            <a:chOff x="2154210" y="4699059"/>
            <a:chExt cx="6154361" cy="47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مربع نص 18"/>
                <p:cNvSpPr txBox="1"/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kumimoji="0" lang="ar-KW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kumimoji="0" lang="ar-KW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ldine721 Lt BT" panose="02040503060506090203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مربع نص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مربع نص 19"/>
                <p:cNvSpPr txBox="1"/>
                <p:nvPr/>
              </p:nvSpPr>
              <p:spPr>
                <a:xfrm>
                  <a:off x="2154210" y="4699059"/>
                  <a:ext cx="5810494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KW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ldine721 Lt BT" panose="02040503060506090203" pitchFamily="18" charset="0"/>
                      <a:ea typeface="+mn-ea"/>
                      <a:cs typeface="Arial" panose="020B0604020202020204" pitchFamily="34" charset="0"/>
                    </a:rPr>
                    <a:t>معادلة القطع المكافئ هي على الصورة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ar-K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</m:e>
                        <m:sup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kumimoji="0" lang="en-US" sz="24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ldine721 Lt BT" panose="02040503060506090203" pitchFamily="18" charset="0"/>
                      <a:ea typeface="+mn-ea"/>
                      <a:cs typeface="+mn-cs"/>
                    </a:rPr>
                    <a:t> = 4 p x</a:t>
                  </a:r>
                  <a:endParaRPr kumimoji="0" lang="ar-KW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ldine721 Lt BT" panose="02040503060506090203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مربع نص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4210" y="4699059"/>
                  <a:ext cx="5810494" cy="47000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9091" r="-1679" b="-298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مربع نص 27"/>
          <p:cNvSpPr txBox="1"/>
          <p:nvPr/>
        </p:nvSpPr>
        <p:spPr>
          <a:xfrm>
            <a:off x="2169221" y="3353504"/>
            <a:ext cx="5683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ine721 Lt BT" panose="02040503060506090203" pitchFamily="18" charset="0"/>
                <a:ea typeface="+mn-ea"/>
                <a:cs typeface="+mn-cs"/>
              </a:rPr>
              <a:t>p = -3 </a:t>
            </a:r>
            <a:r>
              <a:rPr kumimoji="0" lang="ar-KW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ine721 Lt BT" panose="020405030605060902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ine721 Lt BT" panose="02040503060506090203" pitchFamily="18" charset="0"/>
                <a:ea typeface="+mn-ea"/>
                <a:cs typeface="Arial" panose="020B0604020202020204" pitchFamily="34" charset="0"/>
              </a:rPr>
              <a:t>، معادلة الدليل 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ine721 Lt BT" panose="02040503060506090203" pitchFamily="18" charset="0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ine721 Lt BT" panose="02040503060506090203" pitchFamily="18" charset="0"/>
                <a:ea typeface="+mn-ea"/>
                <a:cs typeface="+mn-cs"/>
              </a:rPr>
              <a:t>x = 3 </a:t>
            </a:r>
            <a:r>
              <a:rPr kumimoji="0" lang="ar-KW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ine721 Lt BT" panose="020405030605060902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ine721 Lt BT" panose="02040503060506090203" pitchFamily="18" charset="0"/>
                <a:ea typeface="+mn-ea"/>
                <a:cs typeface="Arial" panose="020B0604020202020204" pitchFamily="34" charset="0"/>
              </a:rPr>
              <a:t>( مستقيم رأسي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/>
              <p:cNvSpPr txBox="1"/>
              <p:nvPr/>
            </p:nvSpPr>
            <p:spPr>
              <a:xfrm>
                <a:off x="2004145" y="5344271"/>
                <a:ext cx="581049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ldine721 Lt BT" panose="02040503060506090203" pitchFamily="18" charset="0"/>
                    <a:ea typeface="+mn-ea"/>
                    <a:cs typeface="Arial" panose="020B0604020202020204" pitchFamily="34" charset="0"/>
                  </a:rPr>
                  <a:t>معادلة القطع المكافئ هي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ldine721 Lt BT" panose="02040503060506090203" pitchFamily="18" charset="0"/>
                    <a:ea typeface="+mn-ea"/>
                    <a:cs typeface="+mn-cs"/>
                  </a:rPr>
                  <a:t> : </a:t>
                </a:r>
                <a:r>
                  <a:rPr kumimoji="0" lang="ar-KW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ldine721 Lt BT" panose="02040503060506090203" pitchFamily="18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ar-K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e>
                      <m:sup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ldine721 Lt BT" panose="02040503060506090203" pitchFamily="18" charset="0"/>
                    <a:ea typeface="+mn-ea"/>
                    <a:cs typeface="+mn-cs"/>
                  </a:rPr>
                  <a:t> = -12 x</a:t>
                </a:r>
                <a:endParaRPr kumimoji="0" lang="ar-KW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ldine721 Lt BT" panose="02040503060506090203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مربع نص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145" y="5344271"/>
                <a:ext cx="5810494" cy="470000"/>
              </a:xfrm>
              <a:prstGeom prst="rect">
                <a:avLst/>
              </a:prstGeom>
              <a:blipFill>
                <a:blip r:embed="rId9"/>
                <a:stretch>
                  <a:fillRect t="-7792" r="-1574" b="-2987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مربع نص 29"/>
          <p:cNvSpPr txBox="1"/>
          <p:nvPr/>
        </p:nvSpPr>
        <p:spPr>
          <a:xfrm>
            <a:off x="1213946" y="4035725"/>
            <a:ext cx="6406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ine721 Lt BT" panose="02040503060506090203" pitchFamily="18" charset="0"/>
                <a:ea typeface="+mn-ea"/>
                <a:cs typeface="Arial" panose="020B0604020202020204" pitchFamily="34" charset="0"/>
              </a:rPr>
              <a:t>خط تماثل القطع هو محور </a:t>
            </a:r>
            <a:r>
              <a:rPr kumimoji="0" lang="ar-KW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ine721 Lt BT" panose="02040503060506090203" pitchFamily="18" charset="0"/>
                <a:ea typeface="+mn-ea"/>
                <a:cs typeface="Arial" panose="020B0604020202020204" pitchFamily="34" charset="0"/>
              </a:rPr>
              <a:t>السينات</a:t>
            </a: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ine721 Lt BT" panose="02040503060506090203" pitchFamily="18" charset="0"/>
                <a:ea typeface="+mn-ea"/>
                <a:cs typeface="Arial" panose="020B0604020202020204" pitchFamily="34" charset="0"/>
              </a:rPr>
              <a:t> ( فتحة القطع لليسار )</a:t>
            </a:r>
            <a:endParaRPr kumimoji="0" lang="ar-KW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ine721 Lt BT" panose="020405030605060902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2137724" y="559453"/>
            <a:ext cx="6118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ine721 Lt BT" panose="02040503060506090203" pitchFamily="18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dine721 Lt BT" panose="02040503060506090203" pitchFamily="18" charset="0"/>
                <a:ea typeface="+mn-ea"/>
                <a:cs typeface="Arial" panose="020B0604020202020204" pitchFamily="34" charset="0"/>
              </a:rPr>
              <a:t>في التمارين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dine721 Lt BT" panose="02040503060506090203" pitchFamily="18" charset="0"/>
                <a:ea typeface="+mn-ea"/>
                <a:cs typeface="+mn-cs"/>
              </a:rPr>
              <a:t>(1-3)</a:t>
            </a: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dine721 Lt BT" panose="02040503060506090203" pitchFamily="18" charset="0"/>
                <a:ea typeface="+mn-ea"/>
                <a:cs typeface="Arial" panose="020B0604020202020204" pitchFamily="34" charset="0"/>
              </a:rPr>
              <a:t> ، أوجد معادلة القطع المكافئ الذي 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dine721 Lt BT" panose="02040503060506090203" pitchFamily="18" charset="0"/>
                <a:ea typeface="+mn-ea"/>
                <a:cs typeface="Arial" panose="020B0604020202020204" pitchFamily="34" charset="0"/>
              </a:rPr>
              <a:t>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dine721 Lt BT" panose="02040503060506090203" pitchFamily="18" charset="0"/>
                <a:ea typeface="+mn-ea"/>
                <a:cs typeface="+mn-cs"/>
              </a:rPr>
              <a:t>1</a:t>
            </a: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dine721 Lt BT" panose="02040503060506090203" pitchFamily="18" charset="0"/>
                <a:ea typeface="+mn-ea"/>
                <a:cs typeface="Arial" panose="020B0604020202020204" pitchFamily="34" charset="0"/>
              </a:rPr>
              <a:t>)  رأسه نقطة الأصل و بؤرته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dine721 Lt BT" panose="02040503060506090203" pitchFamily="18" charset="0"/>
                <a:ea typeface="+mn-ea"/>
                <a:cs typeface="+mn-cs"/>
              </a:rPr>
              <a:t>(-3,0)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dine721 Lt BT" panose="02040503060506090203" pitchFamily="18" charset="0"/>
                <a:ea typeface="+mn-ea"/>
                <a:cs typeface="+mn-cs"/>
              </a:rPr>
              <a:t> </a:t>
            </a: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dine721 Lt BT" panose="02040503060506090203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691650" y="5867400"/>
            <a:ext cx="408919" cy="441938"/>
          </a:xfrm>
          <a:prstGeom prst="actionButtonHom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ine721 Lt BT" panose="02040503060506090203" pitchFamily="18" charset="0"/>
              <a:ea typeface="+mn-ea"/>
              <a:cs typeface="+mn-cs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1D0531E-85EC-4CA8-847A-5DD711F6DF23}"/>
              </a:ext>
            </a:extLst>
          </p:cNvPr>
          <p:cNvSpPr txBox="1"/>
          <p:nvPr/>
        </p:nvSpPr>
        <p:spPr>
          <a:xfrm>
            <a:off x="9622899" y="1658863"/>
            <a:ext cx="2291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الموضوع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القطع المكافئ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DC47B195-9C19-4C65-A56E-63A33526447D}"/>
              </a:ext>
            </a:extLst>
          </p:cNvPr>
          <p:cNvSpPr txBox="1"/>
          <p:nvPr/>
        </p:nvSpPr>
        <p:spPr>
          <a:xfrm>
            <a:off x="9622899" y="2814895"/>
            <a:ext cx="2291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كراسة التمارين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84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8">
            <a:extLst>
              <a:ext uri="{FF2B5EF4-FFF2-40B4-BE49-F238E27FC236}">
                <a16:creationId xmlns:a16="http://schemas.microsoft.com/office/drawing/2014/main" id="{923E7919-5796-4E19-908D-8FC9807752D9}"/>
              </a:ext>
            </a:extLst>
          </p:cNvPr>
          <p:cNvSpPr/>
          <p:nvPr/>
        </p:nvSpPr>
        <p:spPr bwMode="auto">
          <a:xfrm rot="20539763">
            <a:off x="999748" y="765823"/>
            <a:ext cx="5400000" cy="5400000"/>
          </a:xfrm>
          <a:prstGeom prst="star32">
            <a:avLst>
              <a:gd name="adj" fmla="val 13466"/>
            </a:avLst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3" name="8-Point Star 3">
            <a:extLst>
              <a:ext uri="{FF2B5EF4-FFF2-40B4-BE49-F238E27FC236}">
                <a16:creationId xmlns:a16="http://schemas.microsoft.com/office/drawing/2014/main" id="{4F35DA6A-39EE-4E6A-ABD9-4A5AB471E1DF}"/>
              </a:ext>
            </a:extLst>
          </p:cNvPr>
          <p:cNvSpPr/>
          <p:nvPr/>
        </p:nvSpPr>
        <p:spPr bwMode="auto">
          <a:xfrm>
            <a:off x="911841" y="765823"/>
            <a:ext cx="5400000" cy="5400000"/>
          </a:xfrm>
          <a:prstGeom prst="star8">
            <a:avLst>
              <a:gd name="adj" fmla="val 13357"/>
            </a:avLst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4" name="12-Point Star 7">
            <a:extLst>
              <a:ext uri="{FF2B5EF4-FFF2-40B4-BE49-F238E27FC236}">
                <a16:creationId xmlns:a16="http://schemas.microsoft.com/office/drawing/2014/main" id="{5241852F-C466-4C93-B892-73813525B628}"/>
              </a:ext>
            </a:extLst>
          </p:cNvPr>
          <p:cNvSpPr/>
          <p:nvPr/>
        </p:nvSpPr>
        <p:spPr bwMode="auto">
          <a:xfrm rot="21290353">
            <a:off x="855731" y="709714"/>
            <a:ext cx="5400000" cy="5400000"/>
          </a:xfrm>
          <a:prstGeom prst="star12">
            <a:avLst>
              <a:gd name="adj" fmla="val 9921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AB430E52-9491-443E-9A66-77619EE37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116" y="765823"/>
            <a:ext cx="4278313" cy="483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287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F10F0077-AAAE-4928-A9B8-95AB9F1D0DF4}"/>
              </a:ext>
            </a:extLst>
          </p:cNvPr>
          <p:cNvSpPr/>
          <p:nvPr/>
        </p:nvSpPr>
        <p:spPr>
          <a:xfrm>
            <a:off x="6318525" y="474326"/>
            <a:ext cx="3036409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الأهداف السلوكية</a:t>
            </a:r>
            <a:endParaRPr kumimoji="0" lang="en-US" sz="4000" b="1" i="0" u="none" strike="noStrike" kern="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375813E-E827-4DB2-8F8B-6F409B264BFD}"/>
              </a:ext>
            </a:extLst>
          </p:cNvPr>
          <p:cNvSpPr txBox="1"/>
          <p:nvPr/>
        </p:nvSpPr>
        <p:spPr>
          <a:xfrm>
            <a:off x="2207172" y="1376855"/>
            <a:ext cx="71477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Mudir MT" pitchFamily="2" charset="-78"/>
              </a:rPr>
              <a:t>أتوقع في نهاية الحصة أن يكون الطالب قادراً على أن </a:t>
            </a:r>
          </a:p>
        </p:txBody>
      </p:sp>
      <p:sp>
        <p:nvSpPr>
          <p:cNvPr id="2" name="عنصر نائب للمحتوى 2">
            <a:extLst>
              <a:ext uri="{FF2B5EF4-FFF2-40B4-BE49-F238E27FC236}">
                <a16:creationId xmlns:a16="http://schemas.microsoft.com/office/drawing/2014/main" id="{590D8921-2FC3-4860-8C9A-06C50BC0A27F}"/>
              </a:ext>
            </a:extLst>
          </p:cNvPr>
          <p:cNvSpPr txBox="1">
            <a:spLocks/>
          </p:cNvSpPr>
          <p:nvPr/>
        </p:nvSpPr>
        <p:spPr>
          <a:xfrm>
            <a:off x="409903" y="2294414"/>
            <a:ext cx="9512589" cy="3927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1) يتعرف السطح المخروطي – القطوع المخروطية – القطع المكافئ .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2) يتعرف بؤرة القطع المكافئ – الدليل – محور التناظر – رأس القطع المكافئ .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3) يتعرف شكل ومعادلة القطع المكافئ الذي محوره هو المحور الصادي . 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4) يتعرف شكل ومعادلة القطع المكافئ الذي محوره هو المحور السيني . 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5) يحل تمارين على القطع المكافئ . 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6747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2189222" y="243899"/>
            <a:ext cx="5293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القطوع المخروطية - القطع المكافئ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0" y="91420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صـ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</a:t>
            </a: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28229" t="19098" r="31162" b="61060"/>
          <a:stretch/>
        </p:blipFill>
        <p:spPr>
          <a:xfrm>
            <a:off x="2612239" y="838114"/>
            <a:ext cx="6015150" cy="1691148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7757131" y="332223"/>
            <a:ext cx="85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بند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7-1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38100" y="0"/>
            <a:ext cx="9072000" cy="6804000"/>
            <a:chOff x="0" y="0"/>
            <a:chExt cx="5760" cy="4320"/>
          </a:xfrm>
        </p:grpSpPr>
        <p:pic>
          <p:nvPicPr>
            <p:cNvPr id="10" name="Picture 5" descr="barrepointsrougesc&amp;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 descr="barrepointsrougesc&amp;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 descr="barrepointsrougesc&amp;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8" descr="barrepointsrougesc&amp;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4"/>
          <a:srcRect l="12714" t="19098" r="73202" b="19444"/>
          <a:stretch/>
        </p:blipFill>
        <p:spPr>
          <a:xfrm>
            <a:off x="392627" y="758092"/>
            <a:ext cx="2086113" cy="5500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4"/>
          <a:srcRect l="28229" t="44486" r="31162" b="49661"/>
          <a:stretch/>
        </p:blipFill>
        <p:spPr>
          <a:xfrm>
            <a:off x="2622372" y="3008548"/>
            <a:ext cx="6015150" cy="510987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4"/>
          <a:srcRect l="28229" t="50339" r="31162" b="43192"/>
          <a:stretch/>
        </p:blipFill>
        <p:spPr>
          <a:xfrm>
            <a:off x="2622372" y="3519534"/>
            <a:ext cx="6015150" cy="564778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4"/>
          <a:srcRect l="28229" t="56808" r="31162" b="19445"/>
          <a:stretch/>
        </p:blipFill>
        <p:spPr>
          <a:xfrm>
            <a:off x="2612239" y="4077589"/>
            <a:ext cx="6015150" cy="2073084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9188360" y="5526776"/>
            <a:ext cx="1721223" cy="484096"/>
          </a:xfrm>
          <a:prstGeom prst="roundRect">
            <a:avLst>
              <a:gd name="adj" fmla="val 35290"/>
            </a:avLst>
          </a:prstGeom>
          <a:solidFill>
            <a:schemeClr val="accent4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الرسم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نفكر و نناقش صـ 100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22372" y="2604806"/>
            <a:ext cx="6015150" cy="3667038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7006106" y="3718440"/>
            <a:ext cx="45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grpSp>
        <p:nvGrpSpPr>
          <p:cNvPr id="18" name="مجموعة 17"/>
          <p:cNvGrpSpPr/>
          <p:nvPr/>
        </p:nvGrpSpPr>
        <p:grpSpPr>
          <a:xfrm>
            <a:off x="6993228" y="4763777"/>
            <a:ext cx="513337" cy="637814"/>
            <a:chOff x="7031864" y="4858662"/>
            <a:chExt cx="513337" cy="637814"/>
          </a:xfrm>
        </p:grpSpPr>
        <p:sp>
          <p:nvSpPr>
            <p:cNvPr id="20" name="مربع نص 19"/>
            <p:cNvSpPr txBox="1"/>
            <p:nvPr/>
          </p:nvSpPr>
          <p:spPr>
            <a:xfrm>
              <a:off x="7031864" y="5034811"/>
              <a:ext cx="450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21" name="مربع نص 20"/>
            <p:cNvSpPr txBox="1"/>
            <p:nvPr/>
          </p:nvSpPr>
          <p:spPr>
            <a:xfrm rot="18062281">
              <a:off x="7150544" y="4914765"/>
              <a:ext cx="45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/</a:t>
              </a:r>
            </a:p>
          </p:txBody>
        </p:sp>
      </p:grpSp>
      <p:sp>
        <p:nvSpPr>
          <p:cNvPr id="22" name="مربع نص 21"/>
          <p:cNvSpPr txBox="1"/>
          <p:nvPr/>
        </p:nvSpPr>
        <p:spPr>
          <a:xfrm>
            <a:off x="5587284" y="3711094"/>
            <a:ext cx="45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</p:txBody>
      </p:sp>
      <p:grpSp>
        <p:nvGrpSpPr>
          <p:cNvPr id="23" name="مجموعة 22"/>
          <p:cNvGrpSpPr/>
          <p:nvPr/>
        </p:nvGrpSpPr>
        <p:grpSpPr>
          <a:xfrm>
            <a:off x="5596456" y="4683129"/>
            <a:ext cx="513337" cy="637814"/>
            <a:chOff x="7031864" y="4858662"/>
            <a:chExt cx="513337" cy="637814"/>
          </a:xfrm>
        </p:grpSpPr>
        <p:sp>
          <p:nvSpPr>
            <p:cNvPr id="24" name="مربع نص 23"/>
            <p:cNvSpPr txBox="1"/>
            <p:nvPr/>
          </p:nvSpPr>
          <p:spPr>
            <a:xfrm>
              <a:off x="7031864" y="5034811"/>
              <a:ext cx="450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25" name="مربع نص 24"/>
            <p:cNvSpPr txBox="1"/>
            <p:nvPr/>
          </p:nvSpPr>
          <p:spPr>
            <a:xfrm rot="18062281">
              <a:off x="7150544" y="4914765"/>
              <a:ext cx="45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/</a:t>
              </a:r>
            </a:p>
          </p:txBody>
        </p:sp>
      </p:grpSp>
      <p:sp>
        <p:nvSpPr>
          <p:cNvPr id="29" name="مربع نص 28"/>
          <p:cNvSpPr txBox="1"/>
          <p:nvPr/>
        </p:nvSpPr>
        <p:spPr>
          <a:xfrm>
            <a:off x="5194726" y="4271889"/>
            <a:ext cx="639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M.</a:t>
            </a: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4"/>
          <a:srcRect l="28229" t="38941" r="31162" b="55514"/>
          <a:stretch/>
        </p:blipFill>
        <p:spPr>
          <a:xfrm>
            <a:off x="2622372" y="2529563"/>
            <a:ext cx="6015150" cy="484096"/>
          </a:xfrm>
          <a:prstGeom prst="rect">
            <a:avLst/>
          </a:prstGeom>
        </p:spPr>
      </p:pic>
      <p:sp>
        <p:nvSpPr>
          <p:cNvPr id="35" name="عنصر نائب لرقم الشريحة 34"/>
          <p:cNvSpPr>
            <a:spLocks noGrp="1"/>
          </p:cNvSpPr>
          <p:nvPr>
            <p:ph type="sldNum" sz="quarter" idx="12"/>
          </p:nvPr>
        </p:nvSpPr>
        <p:spPr>
          <a:xfrm>
            <a:off x="7066663" y="6010872"/>
            <a:ext cx="68333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FCE933-52D8-46BD-A15E-F1428D1C73F5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5E8EEEC-39EB-418B-BE6B-C8A3FB74E26E}"/>
              </a:ext>
            </a:extLst>
          </p:cNvPr>
          <p:cNvSpPr txBox="1"/>
          <p:nvPr/>
        </p:nvSpPr>
        <p:spPr>
          <a:xfrm>
            <a:off x="9319724" y="2969845"/>
            <a:ext cx="26467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الموضوع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القطوع المخروطية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298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6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  <p:bldP spid="22" grpId="0"/>
      <p:bldP spid="22" grpId="1"/>
      <p:bldP spid="29" grpId="0"/>
      <p:bldP spid="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10274" t="18801" r="29209" b="63567"/>
          <a:stretch/>
        </p:blipFill>
        <p:spPr>
          <a:xfrm>
            <a:off x="184789" y="682311"/>
            <a:ext cx="8692511" cy="139479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/>
          <a:srcRect l="29297" t="36098" r="29208" b="46647"/>
          <a:stretch/>
        </p:blipFill>
        <p:spPr>
          <a:xfrm>
            <a:off x="2784613" y="2050597"/>
            <a:ext cx="6092686" cy="136497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4"/>
          <a:srcRect l="10274" t="36098" r="72548" b="5902"/>
          <a:stretch/>
        </p:blipFill>
        <p:spPr>
          <a:xfrm>
            <a:off x="184789" y="2077102"/>
            <a:ext cx="2599825" cy="4421809"/>
          </a:xfrm>
          <a:prstGeom prst="rect">
            <a:avLst/>
          </a:prstGeom>
        </p:spPr>
      </p:pic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0" y="27000"/>
            <a:ext cx="9072000" cy="6804000"/>
            <a:chOff x="0" y="0"/>
            <a:chExt cx="5760" cy="4320"/>
          </a:xfrm>
        </p:grpSpPr>
        <p:pic>
          <p:nvPicPr>
            <p:cNvPr id="8" name="Picture 5" descr="barrepointsrougesc&amp;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 descr="barrepointsrougesc&amp;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 descr="barrepointsrougesc&amp;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8" descr="barrepointsrougesc&amp;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4" name="رابط مستقيم 13"/>
          <p:cNvCxnSpPr/>
          <p:nvPr/>
        </p:nvCxnSpPr>
        <p:spPr>
          <a:xfrm>
            <a:off x="3608959" y="1195971"/>
            <a:ext cx="12082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" name="رسم المخروط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48799" y="604129"/>
            <a:ext cx="4729471" cy="6028760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 rot="18875826">
            <a:off x="7839518" y="4054770"/>
            <a:ext cx="1024258" cy="4664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الرسم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>
          <a:xfrm>
            <a:off x="7028563" y="6037872"/>
            <a:ext cx="68333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FCE933-52D8-46BD-A15E-F1428D1C73F5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4"/>
          <a:srcRect l="10274" t="13021" r="29209" b="81199"/>
          <a:stretch/>
        </p:blipFill>
        <p:spPr>
          <a:xfrm>
            <a:off x="184789" y="225111"/>
            <a:ext cx="8692511" cy="4572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B6BE138-0B91-4FB7-98A2-774213F902BD}"/>
              </a:ext>
            </a:extLst>
          </p:cNvPr>
          <p:cNvSpPr txBox="1"/>
          <p:nvPr/>
        </p:nvSpPr>
        <p:spPr>
          <a:xfrm>
            <a:off x="9319724" y="2969845"/>
            <a:ext cx="26467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الموضوع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القطوع المخروطية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996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D4CF747-FCEF-4429-A45F-D40328C2A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80038" y="0"/>
            <a:ext cx="2133600" cy="366183"/>
          </a:xfrm>
        </p:spPr>
        <p:txBody>
          <a:bodyPr/>
          <a:lstStyle/>
          <a:p>
            <a:pPr>
              <a:defRPr/>
            </a:pPr>
            <a:fld id="{870342D2-6BFD-40F3-BAED-492BB1B64884}" type="datetime12">
              <a:rPr lang="ar-KW" sz="140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>
                <a:defRPr/>
              </a:pPr>
              <a:t>28/02/2026 09:23 م</a:t>
            </a:fld>
            <a:endParaRPr lang="en-US" sz="1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xfrm>
            <a:off x="7182277" y="5867446"/>
            <a:ext cx="683339" cy="365125"/>
          </a:xfrm>
        </p:spPr>
        <p:txBody>
          <a:bodyPr/>
          <a:lstStyle/>
          <a:p>
            <a:pPr>
              <a:defRPr/>
            </a:pPr>
            <a:fld id="{B1FCE933-52D8-46BD-A15E-F1428D1C73F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400A9B9-1158-4196-9EC2-748CA8FEF3C1}"/>
              </a:ext>
            </a:extLst>
          </p:cNvPr>
          <p:cNvSpPr txBox="1"/>
          <p:nvPr/>
        </p:nvSpPr>
        <p:spPr>
          <a:xfrm>
            <a:off x="6154082" y="108737"/>
            <a:ext cx="3105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القطوع المخروطية: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CA4C03D-1205-4D0C-9878-24EBEE524449}"/>
              </a:ext>
            </a:extLst>
          </p:cNvPr>
          <p:cNvSpPr txBox="1"/>
          <p:nvPr/>
        </p:nvSpPr>
        <p:spPr>
          <a:xfrm>
            <a:off x="224797" y="630091"/>
            <a:ext cx="8925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ar-KW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إذا قطع السطح المخروطي الذي حصلنا عليه بمستويات تأخذ أوضاعًا و اتجاهات مختلفة بالنسبة إلى الراسم أو المحور فسوف نحصل على مقاطع ( منحنيات ) مختلفة تسمى قطوعًا مخروطية 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ستطيل مستدير الزوايا 1">
            <a:extLst>
              <a:ext uri="{FF2B5EF4-FFF2-40B4-BE49-F238E27FC236}">
                <a16:creationId xmlns:a16="http://schemas.microsoft.com/office/drawing/2014/main" id="{BB5EE74A-A9B8-41FA-991B-EA1D32762868}"/>
              </a:ext>
            </a:extLst>
          </p:cNvPr>
          <p:cNvSpPr/>
          <p:nvPr/>
        </p:nvSpPr>
        <p:spPr>
          <a:xfrm>
            <a:off x="6364995" y="4738823"/>
            <a:ext cx="2266681" cy="972805"/>
          </a:xfrm>
          <a:prstGeom prst="roundRect">
            <a:avLst/>
          </a:prstGeom>
          <a:noFill/>
          <a:ln w="92075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KW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المستوى موازٍ للمحور</a:t>
            </a:r>
            <a:endParaRPr lang="ar-SA" b="1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8" name="مستطيل مستدير الزوايا 8">
            <a:extLst>
              <a:ext uri="{FF2B5EF4-FFF2-40B4-BE49-F238E27FC236}">
                <a16:creationId xmlns:a16="http://schemas.microsoft.com/office/drawing/2014/main" id="{95179301-EECA-42EF-8F40-393308418396}"/>
              </a:ext>
            </a:extLst>
          </p:cNvPr>
          <p:cNvSpPr/>
          <p:nvPr/>
        </p:nvSpPr>
        <p:spPr>
          <a:xfrm>
            <a:off x="3427146" y="4730877"/>
            <a:ext cx="2307465" cy="972805"/>
          </a:xfrm>
          <a:prstGeom prst="roundRect">
            <a:avLst/>
          </a:prstGeom>
          <a:noFill/>
          <a:ln w="92075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KW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المستوى ليس عموديا على المحور و ليس موازٍ لأي راسم</a:t>
            </a:r>
            <a:endParaRPr lang="ar-SA" b="1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9" name="مستطيل مستدير الزوايا 9">
            <a:extLst>
              <a:ext uri="{FF2B5EF4-FFF2-40B4-BE49-F238E27FC236}">
                <a16:creationId xmlns:a16="http://schemas.microsoft.com/office/drawing/2014/main" id="{EA6BF11B-299A-49AD-AF8B-F095870AD506}"/>
              </a:ext>
            </a:extLst>
          </p:cNvPr>
          <p:cNvSpPr/>
          <p:nvPr/>
        </p:nvSpPr>
        <p:spPr>
          <a:xfrm>
            <a:off x="514635" y="4690174"/>
            <a:ext cx="2296758" cy="972805"/>
          </a:xfrm>
          <a:prstGeom prst="roundRect">
            <a:avLst/>
          </a:prstGeom>
          <a:noFill/>
          <a:ln w="92075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KW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المستوى موازٍ للمحور و لا </a:t>
            </a:r>
            <a:r>
              <a:rPr lang="ar-KW" b="1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يحويه</a:t>
            </a:r>
            <a:endParaRPr lang="ar-SA" b="1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11" name="عنصر نائب لرقم الشريحة 10">
            <a:extLst>
              <a:ext uri="{FF2B5EF4-FFF2-40B4-BE49-F238E27FC236}">
                <a16:creationId xmlns:a16="http://schemas.microsoft.com/office/drawing/2014/main" id="{2066F7A2-97BB-4641-94AF-4B1037437BDF}"/>
              </a:ext>
            </a:extLst>
          </p:cNvPr>
          <p:cNvSpPr txBox="1">
            <a:spLocks/>
          </p:cNvSpPr>
          <p:nvPr/>
        </p:nvSpPr>
        <p:spPr>
          <a:xfrm>
            <a:off x="6668814" y="651694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1FCE933-52D8-46BD-A15E-F1428D1C73F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2DA00A5-957D-4E37-A1A1-1743BC72A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503" y="1830419"/>
            <a:ext cx="2257425" cy="278902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A156BE7-D2A5-4B2B-8B8E-B01DE50DD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060" y="1978728"/>
            <a:ext cx="2114550" cy="250424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73BB693-068F-4C25-BD00-8D094DD85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07" y="1998215"/>
            <a:ext cx="1619250" cy="2361923"/>
          </a:xfrm>
          <a:prstGeom prst="rect">
            <a:avLst/>
          </a:prstGeom>
        </p:spPr>
      </p:pic>
      <p:sp>
        <p:nvSpPr>
          <p:cNvPr id="15" name="مستطيل مستدير الزوايا 1">
            <a:extLst>
              <a:ext uri="{FF2B5EF4-FFF2-40B4-BE49-F238E27FC236}">
                <a16:creationId xmlns:a16="http://schemas.microsoft.com/office/drawing/2014/main" id="{EDF3CAEC-BB7A-41BB-88D4-77881DF87C61}"/>
              </a:ext>
            </a:extLst>
          </p:cNvPr>
          <p:cNvSpPr/>
          <p:nvPr/>
        </p:nvSpPr>
        <p:spPr>
          <a:xfrm>
            <a:off x="6743259" y="5910318"/>
            <a:ext cx="1661568" cy="606622"/>
          </a:xfrm>
          <a:prstGeom prst="roundRect">
            <a:avLst/>
          </a:prstGeom>
          <a:noFill/>
          <a:ln w="92075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KW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قطع مكافئ</a:t>
            </a:r>
            <a:endParaRPr lang="ar-SA" b="1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16" name="مستطيل مستدير الزوايا 8">
            <a:extLst>
              <a:ext uri="{FF2B5EF4-FFF2-40B4-BE49-F238E27FC236}">
                <a16:creationId xmlns:a16="http://schemas.microsoft.com/office/drawing/2014/main" id="{4E9B703E-2FE0-4A54-A95E-DEE0065F64A8}"/>
              </a:ext>
            </a:extLst>
          </p:cNvPr>
          <p:cNvSpPr/>
          <p:nvPr/>
        </p:nvSpPr>
        <p:spPr>
          <a:xfrm>
            <a:off x="3831464" y="5914712"/>
            <a:ext cx="1691328" cy="602229"/>
          </a:xfrm>
          <a:prstGeom prst="roundRect">
            <a:avLst/>
          </a:prstGeom>
          <a:noFill/>
          <a:ln w="92075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KW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قطع ناقص</a:t>
            </a:r>
            <a:endParaRPr lang="ar-SA" b="1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17" name="مستطيل مستدير الزوايا 9">
            <a:extLst>
              <a:ext uri="{FF2B5EF4-FFF2-40B4-BE49-F238E27FC236}">
                <a16:creationId xmlns:a16="http://schemas.microsoft.com/office/drawing/2014/main" id="{CE7FC9C8-6068-4385-936E-CCE6D02ADCAB}"/>
              </a:ext>
            </a:extLst>
          </p:cNvPr>
          <p:cNvSpPr/>
          <p:nvPr/>
        </p:nvSpPr>
        <p:spPr>
          <a:xfrm>
            <a:off x="867462" y="5928056"/>
            <a:ext cx="1691328" cy="602230"/>
          </a:xfrm>
          <a:prstGeom prst="roundRect">
            <a:avLst/>
          </a:prstGeom>
          <a:noFill/>
          <a:ln w="92075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KW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قطع زائد</a:t>
            </a:r>
            <a:endParaRPr lang="ar-SA" b="1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775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6440534" y="126001"/>
            <a:ext cx="211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القطع المكافئ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935328" y="611159"/>
            <a:ext cx="7251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هو مجموعة كل النقاط في المستوي المتساوية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البعدين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عن نقطة معطاة ( البؤرة ) و عن مستقيم ثابت معطى ( الدليل )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787006" y="2129095"/>
            <a:ext cx="39617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 في الوصف الهندسي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النقطة المعطاة هي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بؤرة القطع المكافئ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 الخط المستقيم هو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الدليل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كما بالشكل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77055" y="4470350"/>
            <a:ext cx="8349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خط تماثل القطع المكافئ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هو المستقيم العمودي على الدليل  مارا البؤرة                                 و يسمى محور القطع المكافئ 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747512" y="5436652"/>
            <a:ext cx="8078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رأس القطع المكافئ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هو نقطة تقاطع المحور مع المنحنى وهذه النقطة                             في منتصف المسافة بين البؤرة و الدليل 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0" y="0"/>
            <a:ext cx="9072000" cy="6804000"/>
            <a:chOff x="0" y="0"/>
            <a:chExt cx="5760" cy="4320"/>
          </a:xfrm>
        </p:grpSpPr>
        <p:pic>
          <p:nvPicPr>
            <p:cNvPr id="12" name="Picture 5" descr="barrepointsrougesc&amp;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 descr="barrepointsrougesc&amp;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barrepointsrougesc&amp;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8" descr="barrepointsrougesc&amp;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8" t="31801" r="27862" b="23897"/>
          <a:stretch/>
        </p:blipFill>
        <p:spPr bwMode="auto">
          <a:xfrm>
            <a:off x="379142" y="1565266"/>
            <a:ext cx="4367906" cy="288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ستطيل مستدير الزوايا 16">
            <a:hlinkClick r:id="rId4" action="ppaction://hlinkfile"/>
          </p:cNvPr>
          <p:cNvSpPr/>
          <p:nvPr/>
        </p:nvSpPr>
        <p:spPr>
          <a:xfrm>
            <a:off x="2933044" y="197088"/>
            <a:ext cx="1079339" cy="36532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التوضيح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خطط انسيابي: رابط 3"/>
          <p:cNvSpPr/>
          <p:nvPr/>
        </p:nvSpPr>
        <p:spPr>
          <a:xfrm>
            <a:off x="2503380" y="2094159"/>
            <a:ext cx="80682" cy="8068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379142" y="3828816"/>
            <a:ext cx="4272634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2530274" y="1553071"/>
            <a:ext cx="0" cy="2917279"/>
          </a:xfrm>
          <a:prstGeom prst="straightConnector1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خطط انسيابي: رابط 22"/>
          <p:cNvSpPr/>
          <p:nvPr/>
        </p:nvSpPr>
        <p:spPr>
          <a:xfrm>
            <a:off x="2507863" y="2932356"/>
            <a:ext cx="80682" cy="80682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xfrm>
            <a:off x="7028563" y="6010872"/>
            <a:ext cx="68333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FCE933-52D8-46BD-A15E-F1428D1C73F5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CB386C6-F4E3-4D76-949B-37F21C6C52E5}"/>
              </a:ext>
            </a:extLst>
          </p:cNvPr>
          <p:cNvSpPr txBox="1"/>
          <p:nvPr/>
        </p:nvSpPr>
        <p:spPr>
          <a:xfrm>
            <a:off x="9489418" y="3136612"/>
            <a:ext cx="2291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الموضوع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القطع المكافئ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738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11" grpId="0"/>
      <p:bldP spid="4" grpId="0" animBg="1"/>
      <p:bldP spid="23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987151"/>
              </p:ext>
            </p:extLst>
          </p:nvPr>
        </p:nvGraphicFramePr>
        <p:xfrm>
          <a:off x="521662" y="702947"/>
          <a:ext cx="8349219" cy="5888689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06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8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0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580">
                <a:tc>
                  <a:txBody>
                    <a:bodyPr/>
                    <a:lstStyle/>
                    <a:p>
                      <a:pPr algn="ctr" rtl="1"/>
                      <a:r>
                        <a:rPr lang="ar-KW" sz="2400" dirty="0">
                          <a:cs typeface="AdvertisingBold" pitchFamily="2" charset="-78"/>
                        </a:rPr>
                        <a:t>الصورة العامة </a:t>
                      </a:r>
                      <a:endParaRPr lang="ar-KW" sz="2400" b="1" dirty="0">
                        <a:solidFill>
                          <a:srgbClr val="FF0000"/>
                        </a:solidFill>
                        <a:cs typeface="AdvertisingBold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ar-KW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K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ar-KW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K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80">
                <a:tc>
                  <a:txBody>
                    <a:bodyPr/>
                    <a:lstStyle/>
                    <a:p>
                      <a:pPr algn="ctr" rtl="1"/>
                      <a:r>
                        <a:rPr lang="ar-KW" sz="24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الفتحة</a:t>
                      </a:r>
                      <a:endParaRPr lang="ar-KW" sz="2400" b="1" dirty="0">
                        <a:solidFill>
                          <a:srgbClr val="FF0000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ar-KW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K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ar-KW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K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580">
                <a:tc>
                  <a:txBody>
                    <a:bodyPr/>
                    <a:lstStyle/>
                    <a:p>
                      <a:pPr algn="ctr" rtl="1"/>
                      <a:r>
                        <a:rPr lang="ar-KW" sz="24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البؤرة</a:t>
                      </a:r>
                      <a:endParaRPr lang="ar-KW" sz="2400" b="1" dirty="0">
                        <a:solidFill>
                          <a:srgbClr val="FF0000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ar-KW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K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ar-K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K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726">
                <a:tc>
                  <a:txBody>
                    <a:bodyPr/>
                    <a:lstStyle/>
                    <a:p>
                      <a:pPr algn="ctr" rtl="1"/>
                      <a:r>
                        <a:rPr lang="ar-KW" sz="24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الدليل </a:t>
                      </a:r>
                      <a:endParaRPr lang="ar-KW" sz="2400" b="1" dirty="0">
                        <a:solidFill>
                          <a:srgbClr val="FF0000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ar-KW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K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ar-KW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K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580">
                <a:tc>
                  <a:txBody>
                    <a:bodyPr/>
                    <a:lstStyle/>
                    <a:p>
                      <a:pPr algn="ctr" rtl="1"/>
                      <a:r>
                        <a:rPr lang="ar-KW" sz="24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محور التناظر </a:t>
                      </a:r>
                      <a:endParaRPr lang="ar-KW" sz="2400" b="1" dirty="0">
                        <a:solidFill>
                          <a:srgbClr val="FF0000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KW" baseline="0" dirty="0"/>
                        <a:t> </a:t>
                      </a:r>
                      <a:endParaRPr lang="ar-KW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K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ar-KW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K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4708">
                <a:tc>
                  <a:txBody>
                    <a:bodyPr/>
                    <a:lstStyle/>
                    <a:p>
                      <a:pPr algn="ctr" rtl="1"/>
                      <a:r>
                        <a:rPr lang="ar-KW" sz="24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المسافة من الرأس الى الدليل </a:t>
                      </a:r>
                      <a:endParaRPr lang="ar-KW" sz="2400" b="1" dirty="0">
                        <a:solidFill>
                          <a:srgbClr val="FF0000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ar-KW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K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ar-KW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K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726">
                <a:tc>
                  <a:txBody>
                    <a:bodyPr/>
                    <a:lstStyle/>
                    <a:p>
                      <a:pPr algn="ctr" rtl="1"/>
                      <a:r>
                        <a:rPr lang="ar-KW" sz="24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إشارة  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400" b="1" baseline="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endParaRPr lang="ar-KW" sz="2400" b="1" dirty="0">
                        <a:solidFill>
                          <a:srgbClr val="FF0000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KW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K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K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KW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8209">
                <a:tc>
                  <a:txBody>
                    <a:bodyPr/>
                    <a:lstStyle/>
                    <a:p>
                      <a:pPr algn="ctr" rtl="1"/>
                      <a:endParaRPr lang="en-US" sz="2400" b="1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  <a:p>
                      <a:pPr algn="ctr" rtl="1"/>
                      <a:endParaRPr lang="en-US" sz="2400" b="1" dirty="0"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  <a:p>
                      <a:pPr algn="ctr" rtl="1"/>
                      <a:r>
                        <a:rPr lang="ar-KW" sz="2400" b="1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الشكل</a:t>
                      </a:r>
                      <a:r>
                        <a:rPr lang="ar-KW" sz="2400" b="1" baseline="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endParaRPr lang="ar-KW" sz="2400" b="1" dirty="0">
                        <a:solidFill>
                          <a:srgbClr val="FF0000"/>
                        </a:solidFill>
                        <a:latin typeface="Simplified Arabic" panose="02020603050405020304" pitchFamily="18" charset="-78"/>
                        <a:cs typeface="Simplified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K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K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K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KW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2368" b="12320"/>
          <a:stretch/>
        </p:blipFill>
        <p:spPr>
          <a:xfrm>
            <a:off x="550881" y="5064583"/>
            <a:ext cx="1507346" cy="1331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0027" b="11708"/>
          <a:stretch/>
        </p:blipFill>
        <p:spPr>
          <a:xfrm>
            <a:off x="2183885" y="5046466"/>
            <a:ext cx="1433284" cy="13882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6642" b="19454"/>
          <a:stretch/>
        </p:blipFill>
        <p:spPr>
          <a:xfrm>
            <a:off x="3697628" y="5046465"/>
            <a:ext cx="1488407" cy="14381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16375" r="38174" b="19653"/>
          <a:stretch/>
        </p:blipFill>
        <p:spPr>
          <a:xfrm>
            <a:off x="5249145" y="5007829"/>
            <a:ext cx="1405211" cy="1476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57943" y="702926"/>
                <a:ext cx="2137893" cy="4700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𝒑𝒚</m:t>
                      </m:r>
                      <m:r>
                        <a:rPr lang="en-US" sz="2400" b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400" b="1" dirty="0">
                  <a:solidFill>
                    <a:srgbClr val="FFFFFF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943" y="702926"/>
                <a:ext cx="2137893" cy="470000"/>
              </a:xfrm>
              <a:prstGeom prst="rect">
                <a:avLst/>
              </a:prstGeom>
              <a:blipFill>
                <a:blip r:embed="rId6"/>
                <a:stretch>
                  <a:fillRect b="-1298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94280" y="702926"/>
                <a:ext cx="1854558" cy="4700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>
                          <a:solidFill>
                            <a:srgbClr val="FFFFFF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sz="2400" b="1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400" b="1" dirty="0">
                  <a:solidFill>
                    <a:srgbClr val="FFFFFF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280" y="702926"/>
                <a:ext cx="1854558" cy="470000"/>
              </a:xfrm>
              <a:prstGeom prst="rect">
                <a:avLst/>
              </a:prstGeom>
              <a:blipFill>
                <a:blip r:embed="rId7"/>
                <a:stretch>
                  <a:fillRect b="-1298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000350" y="1297617"/>
            <a:ext cx="22409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إلى أعلى أو أسفل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914" y="1297618"/>
            <a:ext cx="22409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إلى يسار أو يمين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07367" y="1894219"/>
            <a:ext cx="22409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( 0 , p )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KW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0226" y="1898775"/>
            <a:ext cx="22409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p , 0 )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KW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0144" y="2416702"/>
            <a:ext cx="22409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- p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ar-KW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5389" y="2452138"/>
            <a:ext cx="22409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- p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KW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3410" y="2913803"/>
            <a:ext cx="36289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– axis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) </a:t>
            </a:r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محور الصادات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7614" y="2913803"/>
            <a:ext cx="31924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– axis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)</a:t>
            </a:r>
            <a:r>
              <a:rPr lang="ar-KW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محور السينات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41653" y="3676273"/>
            <a:ext cx="10448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ar-KW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|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ar-KW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|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13465" y="3676273"/>
            <a:ext cx="9070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KW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|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ar-KW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|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8711" y="244160"/>
            <a:ext cx="4140681" cy="461665"/>
          </a:xfrm>
          <a:prstGeom prst="rect">
            <a:avLst/>
          </a:prstGeom>
          <a:effectLst>
            <a:outerShdw blurRad="50800" dist="25000" dir="5400000" rotWithShape="0">
              <a:srgbClr val="000000">
                <a:alpha val="40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قطع مكافئ رأسه نقطة الاصل </a:t>
            </a:r>
            <a:r>
              <a:rPr lang="ar-KW" sz="24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(0 ,0)</a:t>
            </a:r>
            <a:endParaRPr lang="ar-SA" sz="2400" b="1" dirty="0">
              <a:solidFill>
                <a:prstClr val="black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8758" y="4402706"/>
            <a:ext cx="109785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p</a:t>
            </a:r>
            <a:r>
              <a:rPr lang="en-US" sz="2800" b="1" i="1" dirty="0">
                <a:solidFill>
                  <a:prstClr val="black"/>
                </a:solidFill>
                <a:latin typeface="Calibri"/>
              </a:rPr>
              <a:t> &lt; 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ar-KW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ar-SA" sz="2800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3911" y="4358641"/>
            <a:ext cx="118105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p</a:t>
            </a:r>
            <a:r>
              <a:rPr lang="en-US" sz="2800" b="1" i="1" dirty="0">
                <a:solidFill>
                  <a:prstClr val="black"/>
                </a:solidFill>
                <a:latin typeface="Calibri"/>
              </a:rPr>
              <a:t> &gt; 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ar-KW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ar-SA" sz="28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5253" y="4358641"/>
            <a:ext cx="155192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 &lt; 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ar-KW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ar-SA" sz="28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8460" y="4358641"/>
            <a:ext cx="143396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 &gt; </a:t>
            </a:r>
            <a:r>
              <a:rPr lang="en-US" sz="2800" b="1" i="1" dirty="0">
                <a:solidFill>
                  <a:prstClr val="black"/>
                </a:solidFill>
                <a:latin typeface="Calibri"/>
              </a:rPr>
              <a:t>0</a:t>
            </a:r>
            <a:endParaRPr lang="ar-KW" sz="2800" b="1" i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algn="l" rtl="0"/>
            <a:endParaRPr lang="ar-SA" sz="28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3" name="عنصر نائب للتاريخ 22">
            <a:extLst>
              <a:ext uri="{FF2B5EF4-FFF2-40B4-BE49-F238E27FC236}">
                <a16:creationId xmlns:a16="http://schemas.microsoft.com/office/drawing/2014/main" id="{645A2C18-98AF-414E-B88A-6786CF7305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07259" y="6111011"/>
            <a:ext cx="911939" cy="365125"/>
          </a:xfrm>
        </p:spPr>
        <p:txBody>
          <a:bodyPr/>
          <a:lstStyle/>
          <a:p>
            <a:pPr>
              <a:defRPr/>
            </a:pPr>
            <a:fld id="{033F7D0C-8CF1-4F8A-971F-7594924AA026}" type="datetime12">
              <a:rPr lang="ar-KW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>
                <a:defRPr/>
              </a:pPr>
              <a:t>28/02/2026 09:23 م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7" name="مستطيل مستدير الزوايا 16">
            <a:extLst>
              <a:ext uri="{FF2B5EF4-FFF2-40B4-BE49-F238E27FC236}">
                <a16:creationId xmlns:a16="http://schemas.microsoft.com/office/drawing/2014/main" id="{B997C1F6-15B4-4237-BE03-31C6363F4032}"/>
              </a:ext>
            </a:extLst>
          </p:cNvPr>
          <p:cNvSpPr/>
          <p:nvPr/>
        </p:nvSpPr>
        <p:spPr>
          <a:xfrm>
            <a:off x="5744437" y="178676"/>
            <a:ext cx="3401580" cy="5392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 err="1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إستنتاج</a:t>
            </a:r>
            <a:r>
              <a:rPr lang="ar-KW" sz="24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شكل القطع من المعادلة</a:t>
            </a:r>
            <a:endParaRPr lang="ar-SA" sz="2400" b="1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28" name="Group 4">
            <a:extLst>
              <a:ext uri="{FF2B5EF4-FFF2-40B4-BE49-F238E27FC236}">
                <a16:creationId xmlns:a16="http://schemas.microsoft.com/office/drawing/2014/main" id="{1755A1A6-CB3F-49FE-A0F9-2FB9F0236870}"/>
              </a:ext>
            </a:extLst>
          </p:cNvPr>
          <p:cNvGrpSpPr>
            <a:grpSpLocks/>
          </p:cNvGrpSpPr>
          <p:nvPr/>
        </p:nvGrpSpPr>
        <p:grpSpPr bwMode="auto">
          <a:xfrm>
            <a:off x="258203" y="65484"/>
            <a:ext cx="9072000" cy="6804000"/>
            <a:chOff x="0" y="0"/>
            <a:chExt cx="5760" cy="4320"/>
          </a:xfrm>
        </p:grpSpPr>
        <p:pic>
          <p:nvPicPr>
            <p:cNvPr id="29" name="Picture 5" descr="barrepointsrougesc&amp;e">
              <a:extLst>
                <a:ext uri="{FF2B5EF4-FFF2-40B4-BE49-F238E27FC236}">
                  <a16:creationId xmlns:a16="http://schemas.microsoft.com/office/drawing/2014/main" id="{CA0DDF10-675B-4ACF-9F51-5C4836E5CAB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" descr="barrepointsrougesc&amp;e">
              <a:extLst>
                <a:ext uri="{FF2B5EF4-FFF2-40B4-BE49-F238E27FC236}">
                  <a16:creationId xmlns:a16="http://schemas.microsoft.com/office/drawing/2014/main" id="{ED2F92F2-5BAC-463B-AE1F-F7BCBFA693A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7" descr="barrepointsrougesc&amp;e">
              <a:extLst>
                <a:ext uri="{FF2B5EF4-FFF2-40B4-BE49-F238E27FC236}">
                  <a16:creationId xmlns:a16="http://schemas.microsoft.com/office/drawing/2014/main" id="{B421595D-FD82-436C-A3E1-F07D026236A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" descr="barrepointsrougesc&amp;e">
              <a:extLst>
                <a:ext uri="{FF2B5EF4-FFF2-40B4-BE49-F238E27FC236}">
                  <a16:creationId xmlns:a16="http://schemas.microsoft.com/office/drawing/2014/main" id="{A2C12192-EDDF-4406-8972-3C1205F222A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86A5A04D-71F6-4CC2-B2C8-892C40828C2A}"/>
              </a:ext>
            </a:extLst>
          </p:cNvPr>
          <p:cNvCxnSpPr/>
          <p:nvPr/>
        </p:nvCxnSpPr>
        <p:spPr>
          <a:xfrm>
            <a:off x="3655588" y="717950"/>
            <a:ext cx="0" cy="57666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746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6" grpId="0" animBg="1"/>
      <p:bldP spid="2" grpId="0"/>
      <p:bldP spid="3" grpId="0"/>
      <p:bldP spid="9" grpId="0"/>
      <p:bldP spid="22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36EC78A3-6DB6-4022-8D8E-D7092FD33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31" y="3666141"/>
            <a:ext cx="4306811" cy="2827119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2782641" y="429308"/>
            <a:ext cx="5139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   أوجد معادلة القطع المكافئ الذي :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ar-KW" sz="24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)  رأسه نقطة الأصل و بؤرته  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F(4,0)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KW" sz="24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8064077" y="1472208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KW" sz="2000" b="1" dirty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الحل</a:t>
            </a:r>
            <a:endParaRPr lang="ar-SA" sz="2000" b="1" dirty="0">
              <a:solidFill>
                <a:srgbClr val="C00000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628286" y="1452841"/>
            <a:ext cx="317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الرأس : نقطة الأصل  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(0,0)</a:t>
            </a:r>
            <a:endParaRPr lang="ar-KW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مجموعة 16"/>
          <p:cNvGrpSpPr/>
          <p:nvPr/>
        </p:nvGrpSpPr>
        <p:grpSpPr>
          <a:xfrm>
            <a:off x="2142336" y="1995753"/>
            <a:ext cx="6770243" cy="486477"/>
            <a:chOff x="2189408" y="3480449"/>
            <a:chExt cx="6770243" cy="4864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مربع نص 9"/>
                <p:cNvSpPr txBox="1"/>
                <p:nvPr/>
              </p:nvSpPr>
              <p:spPr>
                <a:xfrm>
                  <a:off x="8522719" y="3480449"/>
                  <a:ext cx="4369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ar-KW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j-cs"/>
                          </a:rPr>
                          <m:t>∵</m:t>
                        </m:r>
                      </m:oMath>
                    </m:oMathPara>
                  </a14:m>
                  <a:endParaRPr lang="ar-KW" sz="2400" b="1" dirty="0">
                    <a:solidFill>
                      <a:prstClr val="black"/>
                    </a:solidFill>
                    <a:latin typeface="Calibri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مربع نص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2719" y="3480449"/>
                  <a:ext cx="436932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مربع نص 10"/>
            <p:cNvSpPr txBox="1"/>
            <p:nvPr/>
          </p:nvSpPr>
          <p:spPr>
            <a:xfrm>
              <a:off x="2189408" y="3505261"/>
              <a:ext cx="64616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2400" b="1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rPr>
                <a:t>البؤرة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ar-KW" sz="2400" b="1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rPr>
                <a:t> </a:t>
              </a:r>
              <a:r>
                <a:rPr lang="en-US" sz="24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F(4,0)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ar-KW" sz="2400" b="1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rPr>
                <a:t> تنتمي إلي الجزء الموجب من محور السينات </a:t>
              </a:r>
            </a:p>
          </p:txBody>
        </p:sp>
      </p:grpSp>
      <p:grpSp>
        <p:nvGrpSpPr>
          <p:cNvPr id="18" name="مجموعة 17"/>
          <p:cNvGrpSpPr/>
          <p:nvPr/>
        </p:nvGrpSpPr>
        <p:grpSpPr>
          <a:xfrm>
            <a:off x="2851093" y="3106940"/>
            <a:ext cx="6154361" cy="470000"/>
            <a:chOff x="2154210" y="4699059"/>
            <a:chExt cx="6154361" cy="47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مربع نص 12"/>
                <p:cNvSpPr txBox="1"/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ar-KW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∴</m:t>
                        </m:r>
                      </m:oMath>
                    </m:oMathPara>
                  </a14:m>
                  <a:endParaRPr lang="ar-KW" sz="2400" b="1" dirty="0">
                    <a:solidFill>
                      <a:prstClr val="black"/>
                    </a:solidFill>
                    <a:latin typeface="Calibri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مربع نص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مربع نص 13"/>
                <p:cNvSpPr txBox="1"/>
                <p:nvPr/>
              </p:nvSpPr>
              <p:spPr>
                <a:xfrm>
                  <a:off x="2154210" y="4699059"/>
                  <a:ext cx="5810494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ar-KW" sz="2400" b="1" dirty="0">
                      <a:solidFill>
                        <a:prstClr val="black"/>
                      </a:solidFill>
                      <a:latin typeface="Calibri"/>
                      <a:cs typeface="Times New Roman" panose="02020603050405020304" pitchFamily="18" charset="0"/>
                    </a:rPr>
                    <a:t>معادلة القطع المكافئ هي على الصورة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400" b="1" i="1" dirty="0">
                      <a:solidFill>
                        <a:prstClr val="black"/>
                      </a:solidFill>
                      <a:latin typeface="Calibri"/>
                    </a:rPr>
                    <a:t> = 4 p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endParaRPr lang="ar-KW" sz="2400" b="1" i="1" dirty="0">
                    <a:solidFill>
                      <a:prstClr val="black"/>
                    </a:solidFill>
                    <a:latin typeface="Calibri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مربع نص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4210" y="4699059"/>
                  <a:ext cx="5810494" cy="470000"/>
                </a:xfrm>
                <a:prstGeom prst="rect">
                  <a:avLst/>
                </a:prstGeom>
                <a:blipFill>
                  <a:blip r:embed="rId5"/>
                  <a:stretch>
                    <a:fillRect t="-9091" r="-1679" b="-29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/>
              <p:cNvSpPr txBox="1"/>
              <p:nvPr/>
            </p:nvSpPr>
            <p:spPr>
              <a:xfrm>
                <a:off x="3116775" y="2550060"/>
                <a:ext cx="58454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Times New Roman" panose="02020603050405020304" pitchFamily="18" charset="0"/>
                  </a:rPr>
                  <a:t>، معادلة الدليل :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=−</m:t>
                    </m:r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Times New Roman" panose="02020603050405020304" pitchFamily="18" charset="0"/>
                  </a:rPr>
                  <a:t>( مستقيم رأسي )</a:t>
                </a:r>
              </a:p>
            </p:txBody>
          </p:sp>
        </mc:Choice>
        <mc:Fallback xmlns="">
          <p:sp>
            <p:nvSpPr>
              <p:cNvPr id="15" name="مربع نص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775" y="2550060"/>
                <a:ext cx="5845460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/>
              <p:cNvSpPr txBox="1"/>
              <p:nvPr/>
            </p:nvSpPr>
            <p:spPr>
              <a:xfrm>
                <a:off x="3827818" y="3627911"/>
                <a:ext cx="494779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Times New Roman" panose="02020603050405020304" pitchFamily="18" charset="0"/>
                  </a:rPr>
                  <a:t>معادلة القطع المكافئ هي</a:t>
                </a: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 : </a:t>
                </a:r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i="1" dirty="0">
                    <a:solidFill>
                      <a:prstClr val="black"/>
                    </a:solidFill>
                    <a:latin typeface="Calibri"/>
                  </a:rPr>
                  <a:t> = 16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ar-KW" sz="2400" b="1" i="1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مربع نص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818" y="3627911"/>
                <a:ext cx="4947796" cy="470000"/>
              </a:xfrm>
              <a:prstGeom prst="rect">
                <a:avLst/>
              </a:prstGeom>
              <a:blipFill>
                <a:blip r:embed="rId7"/>
                <a:stretch>
                  <a:fillRect t="-9091" r="-1724" b="-2987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مربع نص 23"/>
          <p:cNvSpPr txBox="1"/>
          <p:nvPr/>
        </p:nvSpPr>
        <p:spPr>
          <a:xfrm>
            <a:off x="336331" y="184972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0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صـ 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r>
              <a:rPr lang="ar-KW" sz="20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endParaRPr lang="en-GB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7926381" y="436543"/>
            <a:ext cx="1035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000" b="1" i="1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مثال </a:t>
            </a:r>
            <a:r>
              <a:rPr lang="en-US" sz="2000" b="1" i="1" dirty="0">
                <a:solidFill>
                  <a:srgbClr val="FF0000"/>
                </a:solidFill>
                <a:latin typeface="Calibri"/>
              </a:rPr>
              <a:t>(1)</a:t>
            </a:r>
            <a:r>
              <a:rPr lang="ar-KW" sz="20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endParaRPr lang="en-GB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عنصر نائب للتاريخ 5">
            <a:extLst>
              <a:ext uri="{FF2B5EF4-FFF2-40B4-BE49-F238E27FC236}">
                <a16:creationId xmlns:a16="http://schemas.microsoft.com/office/drawing/2014/main" id="{E2C7FE70-FDC5-4252-B5BB-6A88370CEF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83679" y="104390"/>
            <a:ext cx="2133600" cy="366183"/>
          </a:xfrm>
        </p:spPr>
        <p:txBody>
          <a:bodyPr/>
          <a:lstStyle/>
          <a:p>
            <a:pPr>
              <a:defRPr/>
            </a:pPr>
            <a:fld id="{4F001324-4ABF-48B0-9DC7-614D7EA0C6FF}" type="datetime12">
              <a:rPr lang="ar-KW" sz="1400" b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pPr>
                <a:defRPr/>
              </a:pPr>
              <a:t>28/02/2026 09:23 م</a:t>
            </a:fld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30D0640D-529D-42FF-BA6B-1ACA97965434}"/>
              </a:ext>
            </a:extLst>
          </p:cNvPr>
          <p:cNvGrpSpPr>
            <a:grpSpLocks/>
          </p:cNvGrpSpPr>
          <p:nvPr/>
        </p:nvGrpSpPr>
        <p:grpSpPr bwMode="auto">
          <a:xfrm>
            <a:off x="48698" y="27000"/>
            <a:ext cx="9072000" cy="6804000"/>
            <a:chOff x="0" y="0"/>
            <a:chExt cx="5760" cy="4320"/>
          </a:xfrm>
        </p:grpSpPr>
        <p:pic>
          <p:nvPicPr>
            <p:cNvPr id="20" name="Picture 5" descr="barrepointsrougesc&amp;e">
              <a:extLst>
                <a:ext uri="{FF2B5EF4-FFF2-40B4-BE49-F238E27FC236}">
                  <a16:creationId xmlns:a16="http://schemas.microsoft.com/office/drawing/2014/main" id="{7D4C3DE1-BFD1-4D89-A1E5-54A338CFFE2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6" descr="barrepointsrougesc&amp;e">
              <a:extLst>
                <a:ext uri="{FF2B5EF4-FFF2-40B4-BE49-F238E27FC236}">
                  <a16:creationId xmlns:a16="http://schemas.microsoft.com/office/drawing/2014/main" id="{8D6D7EE7-939E-40A3-90BD-4D1A71FA214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" descr="barrepointsrougesc&amp;e">
              <a:extLst>
                <a:ext uri="{FF2B5EF4-FFF2-40B4-BE49-F238E27FC236}">
                  <a16:creationId xmlns:a16="http://schemas.microsoft.com/office/drawing/2014/main" id="{4EDE60DB-F43E-4FA8-BA4B-B797FA5C3A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" descr="barrepointsrougesc&amp;e">
              <a:extLst>
                <a:ext uri="{FF2B5EF4-FFF2-40B4-BE49-F238E27FC236}">
                  <a16:creationId xmlns:a16="http://schemas.microsoft.com/office/drawing/2014/main" id="{24E3828B-92ED-4845-B326-DF4754B79D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5104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EB29178C-3EC4-4CF7-BB8A-35A97D6C9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5" y="3365879"/>
            <a:ext cx="4572000" cy="3130379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615219" y="303615"/>
            <a:ext cx="5706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أوجد معادلة القطع المكافئ الذي :</a:t>
            </a:r>
          </a:p>
          <a:p>
            <a:r>
              <a:rPr lang="ar-KW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b</a:t>
            </a:r>
            <a:r>
              <a:rPr lang="ar-KW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بؤرته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(0,-3) </a:t>
            </a:r>
            <a:r>
              <a:rPr lang="ar-KW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KW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 دليله  المستقيم : 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3</a:t>
            </a:r>
            <a:endParaRPr lang="en-GB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788165" y="1213854"/>
            <a:ext cx="669700" cy="283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KW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الحل</a:t>
            </a:r>
            <a:endParaRPr lang="ar-SA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مجموعة 17"/>
          <p:cNvGrpSpPr/>
          <p:nvPr/>
        </p:nvGrpSpPr>
        <p:grpSpPr>
          <a:xfrm>
            <a:off x="2919276" y="2935595"/>
            <a:ext cx="6154361" cy="470000"/>
            <a:chOff x="2154210" y="4699059"/>
            <a:chExt cx="6154361" cy="47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مربع نص 12"/>
                <p:cNvSpPr txBox="1"/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ar-KW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ar-KW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مربع نص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مربع نص 13"/>
                <p:cNvSpPr txBox="1"/>
                <p:nvPr/>
              </p:nvSpPr>
              <p:spPr>
                <a:xfrm>
                  <a:off x="2154210" y="4699059"/>
                  <a:ext cx="5810494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ar-KW" sz="24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معادلة القطع المكافئ هي على الصورة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ar-K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400" b="1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4 p y</a:t>
                  </a:r>
                  <a:endParaRPr lang="ar-KW" sz="2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مربع نص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4210" y="4699059"/>
                  <a:ext cx="5810494" cy="470000"/>
                </a:xfrm>
                <a:prstGeom prst="rect">
                  <a:avLst/>
                </a:prstGeom>
                <a:blipFill>
                  <a:blip r:embed="rId4"/>
                  <a:stretch>
                    <a:fillRect t="-7792" r="-1679" b="-29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/>
              <p:cNvSpPr txBox="1"/>
              <p:nvPr/>
            </p:nvSpPr>
            <p:spPr>
              <a:xfrm>
                <a:off x="4712321" y="3558987"/>
                <a:ext cx="444744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معادلة القطع المكافئ هي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ar-KW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K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-12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ar-KW" sz="24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مربع نص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321" y="3558987"/>
                <a:ext cx="4447444" cy="470000"/>
              </a:xfrm>
              <a:prstGeom prst="rect">
                <a:avLst/>
              </a:prstGeom>
              <a:blipFill>
                <a:blip r:embed="rId5"/>
                <a:stretch>
                  <a:fillRect t="-7792" r="-2055" b="-2987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مربع نص 22"/>
          <p:cNvSpPr txBox="1"/>
          <p:nvPr/>
        </p:nvSpPr>
        <p:spPr>
          <a:xfrm>
            <a:off x="2919275" y="1599396"/>
            <a:ext cx="5683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-3 </a:t>
            </a:r>
            <a:r>
              <a:rPr lang="ar-KW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KW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، معادلة الدليل :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3 </a:t>
            </a:r>
            <a:r>
              <a:rPr lang="ar-KW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KW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مستقيم أفقي )</a:t>
            </a:r>
          </a:p>
        </p:txBody>
      </p:sp>
      <p:grpSp>
        <p:nvGrpSpPr>
          <p:cNvPr id="24" name="مجموعة 23"/>
          <p:cNvGrpSpPr/>
          <p:nvPr/>
        </p:nvGrpSpPr>
        <p:grpSpPr>
          <a:xfrm>
            <a:off x="2540304" y="2364676"/>
            <a:ext cx="6555842" cy="461665"/>
            <a:chOff x="1752729" y="4699059"/>
            <a:chExt cx="6555842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مربع نص 24"/>
                <p:cNvSpPr txBox="1"/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ar-KW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ar-KW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مربع نص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639" y="4699059"/>
                  <a:ext cx="436932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مربع نص 25"/>
            <p:cNvSpPr txBox="1"/>
            <p:nvPr/>
          </p:nvSpPr>
          <p:spPr>
            <a:xfrm>
              <a:off x="1752729" y="4699059"/>
              <a:ext cx="6211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رأس القطع في منتصف المسافة بين </a:t>
              </a:r>
              <a:r>
                <a:rPr lang="en-US" sz="24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r-KW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و الدليل أي 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( 0 , 0 )</a:t>
              </a:r>
              <a:endParaRPr lang="ar-KW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مربع نص 26"/>
          <p:cNvSpPr txBox="1"/>
          <p:nvPr/>
        </p:nvSpPr>
        <p:spPr>
          <a:xfrm>
            <a:off x="7788165" y="276760"/>
            <a:ext cx="1380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تابع مثال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ar-KW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472965" y="65530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صـ 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  <a:r>
              <a:rPr lang="ar-KW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5F729BA-9E4A-4942-8282-BCE1802B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51036" y="0"/>
            <a:ext cx="2133600" cy="366183"/>
          </a:xfrm>
        </p:spPr>
        <p:txBody>
          <a:bodyPr/>
          <a:lstStyle/>
          <a:p>
            <a:pPr>
              <a:defRPr/>
            </a:pPr>
            <a:fld id="{E3A9D8F4-E1CA-4F77-9B32-6B1D31C88ECC}" type="datetime12">
              <a:rPr lang="ar-KW" sz="1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28/02/2026 09:23 م</a:t>
            </a:fld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E75181B8-4CF1-4CD7-B2BA-9943DC2CF213}"/>
              </a:ext>
            </a:extLst>
          </p:cNvPr>
          <p:cNvGrpSpPr>
            <a:grpSpLocks/>
          </p:cNvGrpSpPr>
          <p:nvPr/>
        </p:nvGrpSpPr>
        <p:grpSpPr bwMode="auto">
          <a:xfrm>
            <a:off x="48697" y="27000"/>
            <a:ext cx="9305509" cy="6804000"/>
            <a:chOff x="0" y="0"/>
            <a:chExt cx="5760" cy="4320"/>
          </a:xfrm>
        </p:grpSpPr>
        <p:pic>
          <p:nvPicPr>
            <p:cNvPr id="19" name="Picture 5" descr="barrepointsrougesc&amp;e">
              <a:extLst>
                <a:ext uri="{FF2B5EF4-FFF2-40B4-BE49-F238E27FC236}">
                  <a16:creationId xmlns:a16="http://schemas.microsoft.com/office/drawing/2014/main" id="{2B63114A-4300-44D9-AB43-5D3F54C4D6C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6" descr="barrepointsrougesc&amp;e">
              <a:extLst>
                <a:ext uri="{FF2B5EF4-FFF2-40B4-BE49-F238E27FC236}">
                  <a16:creationId xmlns:a16="http://schemas.microsoft.com/office/drawing/2014/main" id="{91660447-0EB6-4039-A1F7-EDB26AB749F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" descr="barrepointsrougesc&amp;e">
              <a:extLst>
                <a:ext uri="{FF2B5EF4-FFF2-40B4-BE49-F238E27FC236}">
                  <a16:creationId xmlns:a16="http://schemas.microsoft.com/office/drawing/2014/main" id="{7B5D0875-1ABF-4435-8B70-EA015A34B38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8" descr="barrepointsrougesc&amp;e">
              <a:extLst>
                <a:ext uri="{FF2B5EF4-FFF2-40B4-BE49-F238E27FC236}">
                  <a16:creationId xmlns:a16="http://schemas.microsoft.com/office/drawing/2014/main" id="{1301EC2E-BF93-4141-813F-01BC436519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6163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23" grpId="0"/>
    </p:bldLst>
  </p:timing>
</p:sld>
</file>

<file path=ppt/theme/theme1.xml><?xml version="1.0" encoding="utf-8"?>
<a:theme xmlns:a="http://schemas.openxmlformats.org/drawingml/2006/main" name="2_واجهة">
  <a:themeElements>
    <a:clrScheme name="أصفر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814</Words>
  <Application>Microsoft Office PowerPoint</Application>
  <PresentationFormat>شاشة عريضة</PresentationFormat>
  <Paragraphs>150</Paragraphs>
  <Slides>13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6" baseType="lpstr">
      <vt:lpstr>AdvertisingBold</vt:lpstr>
      <vt:lpstr>Aldine721 Lt BT</vt:lpstr>
      <vt:lpstr>Arial</vt:lpstr>
      <vt:lpstr>Calibri</vt:lpstr>
      <vt:lpstr>Cambria Math</vt:lpstr>
      <vt:lpstr>Century Gothic</vt:lpstr>
      <vt:lpstr>Monotype Corsiva</vt:lpstr>
      <vt:lpstr>Simplified Arabic</vt:lpstr>
      <vt:lpstr>Times New Roman</vt:lpstr>
      <vt:lpstr>Trebuchet MS</vt:lpstr>
      <vt:lpstr>Tw Cen MT</vt:lpstr>
      <vt:lpstr>Wingdings 3</vt:lpstr>
      <vt:lpstr>2_واجهة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محمد السيد عبدالعزيز محمود الحلاج</dc:creator>
  <cp:lastModifiedBy>محمد السيد عبدالعزيز محمود الحلاج</cp:lastModifiedBy>
  <cp:revision>13</cp:revision>
  <dcterms:created xsi:type="dcterms:W3CDTF">2021-04-15T21:07:49Z</dcterms:created>
  <dcterms:modified xsi:type="dcterms:W3CDTF">2026-02-28T18:23:55Z</dcterms:modified>
</cp:coreProperties>
</file>