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59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6FD9-2197-4BE6-A1F6-E735DE21F280}" type="datetimeFigureOut">
              <a:rPr lang="ar-EG" smtClean="0"/>
              <a:t>30/09/1447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1B72C-1754-480A-83C2-03B7E991C5C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33598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6FD9-2197-4BE6-A1F6-E735DE21F280}" type="datetimeFigureOut">
              <a:rPr lang="ar-EG" smtClean="0"/>
              <a:t>30/09/1447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1B72C-1754-480A-83C2-03B7E991C5C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49853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6FD9-2197-4BE6-A1F6-E735DE21F280}" type="datetimeFigureOut">
              <a:rPr lang="ar-EG" smtClean="0"/>
              <a:t>30/09/1447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1B72C-1754-480A-83C2-03B7E991C5CD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0658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6FD9-2197-4BE6-A1F6-E735DE21F280}" type="datetimeFigureOut">
              <a:rPr lang="ar-EG" smtClean="0"/>
              <a:t>30/09/1447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1B72C-1754-480A-83C2-03B7E991C5C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56297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6FD9-2197-4BE6-A1F6-E735DE21F280}" type="datetimeFigureOut">
              <a:rPr lang="ar-EG" smtClean="0"/>
              <a:t>30/09/1447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1B72C-1754-480A-83C2-03B7E991C5CD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1701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6FD9-2197-4BE6-A1F6-E735DE21F280}" type="datetimeFigureOut">
              <a:rPr lang="ar-EG" smtClean="0"/>
              <a:t>30/09/1447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1B72C-1754-480A-83C2-03B7E991C5C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16947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6FD9-2197-4BE6-A1F6-E735DE21F280}" type="datetimeFigureOut">
              <a:rPr lang="ar-EG" smtClean="0"/>
              <a:t>30/09/1447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1B72C-1754-480A-83C2-03B7E991C5C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865448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6FD9-2197-4BE6-A1F6-E735DE21F280}" type="datetimeFigureOut">
              <a:rPr lang="ar-EG" smtClean="0"/>
              <a:t>30/09/1447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1B72C-1754-480A-83C2-03B7E991C5C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23249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6FD9-2197-4BE6-A1F6-E735DE21F280}" type="datetimeFigureOut">
              <a:rPr lang="ar-EG" smtClean="0"/>
              <a:t>30/09/1447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1B72C-1754-480A-83C2-03B7E991C5C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68509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6FD9-2197-4BE6-A1F6-E735DE21F280}" type="datetimeFigureOut">
              <a:rPr lang="ar-EG" smtClean="0"/>
              <a:t>30/09/1447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1B72C-1754-480A-83C2-03B7E991C5C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71282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6FD9-2197-4BE6-A1F6-E735DE21F280}" type="datetimeFigureOut">
              <a:rPr lang="ar-EG" smtClean="0"/>
              <a:t>30/09/1447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1B72C-1754-480A-83C2-03B7E991C5C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11999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6FD9-2197-4BE6-A1F6-E735DE21F280}" type="datetimeFigureOut">
              <a:rPr lang="ar-EG" smtClean="0"/>
              <a:t>30/09/1447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1B72C-1754-480A-83C2-03B7E991C5C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99202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6FD9-2197-4BE6-A1F6-E735DE21F280}" type="datetimeFigureOut">
              <a:rPr lang="ar-EG" smtClean="0"/>
              <a:t>30/09/1447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1B72C-1754-480A-83C2-03B7E991C5C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67720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6FD9-2197-4BE6-A1F6-E735DE21F280}" type="datetimeFigureOut">
              <a:rPr lang="ar-EG" smtClean="0"/>
              <a:t>30/09/1447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1B72C-1754-480A-83C2-03B7E991C5C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37179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6FD9-2197-4BE6-A1F6-E735DE21F280}" type="datetimeFigureOut">
              <a:rPr lang="ar-EG" smtClean="0"/>
              <a:t>30/09/1447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1B72C-1754-480A-83C2-03B7E991C5C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96832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76FD9-2197-4BE6-A1F6-E735DE21F280}" type="datetimeFigureOut">
              <a:rPr lang="ar-EG" smtClean="0"/>
              <a:t>30/09/1447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1B72C-1754-480A-83C2-03B7E991C5C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59445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76FD9-2197-4BE6-A1F6-E735DE21F280}" type="datetimeFigureOut">
              <a:rPr lang="ar-EG" smtClean="0"/>
              <a:t>30/09/1447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411B72C-1754-480A-83C2-03B7E991C5C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37854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microsoft.com/office/2007/relationships/hdphoto" Target="../media/hdphoto1.wdp"/><Relationship Id="rId7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8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14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42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12" Type="http://schemas.openxmlformats.org/officeDocument/2006/relationships/image" Target="../media/image38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11" Type="http://schemas.openxmlformats.org/officeDocument/2006/relationships/image" Target="../media/image37.png"/><Relationship Id="rId5" Type="http://schemas.openxmlformats.org/officeDocument/2006/relationships/image" Target="../media/image34.png"/><Relationship Id="rId15" Type="http://schemas.openxmlformats.org/officeDocument/2006/relationships/image" Target="../media/image4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14" Type="http://schemas.openxmlformats.org/officeDocument/2006/relationships/image" Target="../media/image4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WordArt 3">
            <a:extLst>
              <a:ext uri="{FF2B5EF4-FFF2-40B4-BE49-F238E27FC236}">
                <a16:creationId xmlns:a16="http://schemas.microsoft.com/office/drawing/2014/main" id="{75CCDCB1-47D1-49E1-A0F4-08E7B9D6410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933605">
            <a:off x="4247691" y="1403304"/>
            <a:ext cx="3379898" cy="1471894"/>
          </a:xfrm>
          <a:prstGeom prst="rect">
            <a:avLst/>
          </a:prstGeom>
        </p:spPr>
        <p:txBody>
          <a:bodyPr wrap="none" numCol="1" fromWordArt="1">
            <a:prstTxWarp prst="textInflateTop">
              <a:avLst>
                <a:gd name="adj" fmla="val 31917"/>
              </a:avLst>
            </a:prstTxWarp>
          </a:bodyPr>
          <a:lstStyle>
            <a:defPPr>
              <a:defRPr lang="ar-KW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 dirty="0">
                <a:ln w="18000">
                  <a:solidFill>
                    <a:srgbClr val="2E83C3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Monotype Corsiva" panose="03010101010201010101" pitchFamily="66" charset="0"/>
                <a:ea typeface="+mn-ea"/>
                <a:cs typeface="ALAWI-3-8" pitchFamily="2" charset="-78"/>
              </a:rPr>
              <a:t>(6 – 3 )</a:t>
            </a:r>
            <a:endParaRPr kumimoji="0" lang="ar-KW" sz="3600" b="1" i="0" u="none" strike="noStrike" kern="10" cap="none" spc="0" normalizeH="0" baseline="0" noProof="0" dirty="0">
              <a:ln w="12700">
                <a:solidFill>
                  <a:prstClr val="black"/>
                </a:solidFill>
                <a:round/>
                <a:headEnd/>
                <a:tailEnd/>
              </a:ln>
              <a:solidFill>
                <a:srgbClr val="002060"/>
              </a:solidFill>
              <a:effectLst>
                <a:prstShdw prst="shdw13" dist="53882" dir="13500000">
                  <a:srgbClr val="875B0D">
                    <a:alpha val="50000"/>
                  </a:srgbClr>
                </a:prstShdw>
              </a:effectLst>
              <a:uLnTx/>
              <a:uFillTx/>
              <a:latin typeface="Monotype Corsiva" panose="03010101010201010101" pitchFamily="66" charset="0"/>
              <a:ea typeface="+mn-ea"/>
              <a:cs typeface="ALAWI-3-8" pitchFamily="2" charset="-78"/>
            </a:endParaRPr>
          </a:p>
        </p:txBody>
      </p:sp>
      <p:grpSp>
        <p:nvGrpSpPr>
          <p:cNvPr id="27" name="Group 4">
            <a:extLst>
              <a:ext uri="{FF2B5EF4-FFF2-40B4-BE49-F238E27FC236}">
                <a16:creationId xmlns:a16="http://schemas.microsoft.com/office/drawing/2014/main" id="{3F63F14A-51B1-492C-B119-791DDF03BB0C}"/>
              </a:ext>
            </a:extLst>
          </p:cNvPr>
          <p:cNvGrpSpPr>
            <a:grpSpLocks/>
          </p:cNvGrpSpPr>
          <p:nvPr/>
        </p:nvGrpSpPr>
        <p:grpSpPr bwMode="auto">
          <a:xfrm>
            <a:off x="66261" y="15227"/>
            <a:ext cx="12059477" cy="6858000"/>
            <a:chOff x="0" y="0"/>
            <a:chExt cx="5760" cy="4320"/>
          </a:xfrm>
        </p:grpSpPr>
        <p:pic>
          <p:nvPicPr>
            <p:cNvPr id="23" name="Picture 5" descr="barrepointsrougesc&amp;e">
              <a:extLst>
                <a:ext uri="{FF2B5EF4-FFF2-40B4-BE49-F238E27FC236}">
                  <a16:creationId xmlns:a16="http://schemas.microsoft.com/office/drawing/2014/main" id="{D588EE2A-1C94-4954-9861-0691B81B2C5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6" descr="barrepointsrougesc&amp;e">
              <a:extLst>
                <a:ext uri="{FF2B5EF4-FFF2-40B4-BE49-F238E27FC236}">
                  <a16:creationId xmlns:a16="http://schemas.microsoft.com/office/drawing/2014/main" id="{C94E3F54-B8C6-4CD5-B2E5-40DC825BA56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7" descr="barrepointsrougesc&amp;e">
              <a:extLst>
                <a:ext uri="{FF2B5EF4-FFF2-40B4-BE49-F238E27FC236}">
                  <a16:creationId xmlns:a16="http://schemas.microsoft.com/office/drawing/2014/main" id="{A3CE8E7D-54B1-40C8-9562-4E971014C76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8" descr="barrepointsrougesc&amp;e">
              <a:extLst>
                <a:ext uri="{FF2B5EF4-FFF2-40B4-BE49-F238E27FC236}">
                  <a16:creationId xmlns:a16="http://schemas.microsoft.com/office/drawing/2014/main" id="{185C88B3-9AF3-4033-AE62-7C081C3DC74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3" name="Group 4">
            <a:extLst>
              <a:ext uri="{FF2B5EF4-FFF2-40B4-BE49-F238E27FC236}">
                <a16:creationId xmlns:a16="http://schemas.microsoft.com/office/drawing/2014/main" id="{A76BC95D-2924-412A-8DC9-2253823F56D8}"/>
              </a:ext>
            </a:extLst>
          </p:cNvPr>
          <p:cNvGrpSpPr>
            <a:grpSpLocks/>
          </p:cNvGrpSpPr>
          <p:nvPr/>
        </p:nvGrpSpPr>
        <p:grpSpPr bwMode="auto">
          <a:xfrm rot="20601390">
            <a:off x="3276125" y="1157735"/>
            <a:ext cx="6663552" cy="3743135"/>
            <a:chOff x="0" y="0"/>
            <a:chExt cx="5760" cy="4320"/>
          </a:xfrm>
        </p:grpSpPr>
        <p:pic>
          <p:nvPicPr>
            <p:cNvPr id="29" name="Picture 5" descr="barrepointsrougesc&amp;e">
              <a:extLst>
                <a:ext uri="{FF2B5EF4-FFF2-40B4-BE49-F238E27FC236}">
                  <a16:creationId xmlns:a16="http://schemas.microsoft.com/office/drawing/2014/main" id="{765D0718-4321-4E53-B85D-E0B13E1CDAC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6" descr="barrepointsrougesc&amp;e">
              <a:extLst>
                <a:ext uri="{FF2B5EF4-FFF2-40B4-BE49-F238E27FC236}">
                  <a16:creationId xmlns:a16="http://schemas.microsoft.com/office/drawing/2014/main" id="{760BFC97-31E2-4178-B40F-BD9DE45B3FA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7" descr="barrepointsrougesc&amp;e">
              <a:extLst>
                <a:ext uri="{FF2B5EF4-FFF2-40B4-BE49-F238E27FC236}">
                  <a16:creationId xmlns:a16="http://schemas.microsoft.com/office/drawing/2014/main" id="{0AB9C72C-90F9-4CD6-94E9-99AC700D59A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8" descr="barrepointsrougesc&amp;e">
              <a:extLst>
                <a:ext uri="{FF2B5EF4-FFF2-40B4-BE49-F238E27FC236}">
                  <a16:creationId xmlns:a16="http://schemas.microsoft.com/office/drawing/2014/main" id="{7C0DE0AC-DC1A-4DA7-8ECD-92401105E9A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5" name="مستطيل 34">
            <a:extLst>
              <a:ext uri="{FF2B5EF4-FFF2-40B4-BE49-F238E27FC236}">
                <a16:creationId xmlns:a16="http://schemas.microsoft.com/office/drawing/2014/main" id="{F6853795-084A-4086-ADDC-78ED087A62EE}"/>
              </a:ext>
            </a:extLst>
          </p:cNvPr>
          <p:cNvSpPr/>
          <p:nvPr/>
        </p:nvSpPr>
        <p:spPr>
          <a:xfrm rot="20634193">
            <a:off x="3713262" y="2781254"/>
            <a:ext cx="603966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ar-KW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7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buchet MS" panose="020B0603020202020204"/>
                <a:cs typeface="PT Bold Broken" pitchFamily="2" charset="-78"/>
              </a:rPr>
              <a:t>ط</a:t>
            </a:r>
            <a:r>
              <a:rPr kumimoji="0" lang="ar-SA" sz="7200" b="1" i="0" u="none" strike="noStrike" kern="1200" cap="none" spc="50" normalizeH="0" baseline="0" noProof="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PT Bold Broken" pitchFamily="2" charset="-78"/>
              </a:rPr>
              <a:t>ـــول</a:t>
            </a:r>
            <a:r>
              <a:rPr kumimoji="0" lang="ar-SA" sz="7200" b="1" i="0" u="none" strike="noStrike" kern="1200" cap="none" spc="50" normalizeH="0" noProof="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PT Bold Broken" pitchFamily="2" charset="-78"/>
              </a:rPr>
              <a:t> القوس</a:t>
            </a:r>
            <a:endParaRPr kumimoji="0" lang="ar-KW" sz="7200" b="1" i="0" u="none" strike="noStrike" kern="1200" cap="none" spc="50" normalizeH="0" baseline="0" noProof="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rebuchet MS" panose="020B0603020202020204"/>
              <a:ea typeface="+mn-ea"/>
              <a:cs typeface="PT Bold Broken" pitchFamily="2" charset="-78"/>
            </a:endParaRP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13B2D820-8815-44FA-9A51-BE0930EFC209}"/>
              </a:ext>
            </a:extLst>
          </p:cNvPr>
          <p:cNvSpPr/>
          <p:nvPr/>
        </p:nvSpPr>
        <p:spPr>
          <a:xfrm>
            <a:off x="534364" y="4126214"/>
            <a:ext cx="2543408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الحصة</a:t>
            </a:r>
            <a:endParaRPr kumimoji="0" lang="ar-KW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Mudir MT" pitchFamily="2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2D61F4E5-2128-4E7E-810F-359A3C180CE7}"/>
              </a:ext>
            </a:extLst>
          </p:cNvPr>
          <p:cNvSpPr/>
          <p:nvPr/>
        </p:nvSpPr>
        <p:spPr>
          <a:xfrm>
            <a:off x="554972" y="5378682"/>
            <a:ext cx="2543408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التاريخ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Mudir MT" pitchFamily="2" charset="-78"/>
            </a:endParaRP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8BAEF9E5-25B5-486E-BB7D-C10E94618A6E}"/>
              </a:ext>
            </a:extLst>
          </p:cNvPr>
          <p:cNvSpPr/>
          <p:nvPr/>
        </p:nvSpPr>
        <p:spPr>
          <a:xfrm>
            <a:off x="528411" y="2869789"/>
            <a:ext cx="2543408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الأسبوع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ADBB8615-C8F2-4842-B735-B29817A2C1C5}"/>
              </a:ext>
            </a:extLst>
          </p:cNvPr>
          <p:cNvSpPr/>
          <p:nvPr/>
        </p:nvSpPr>
        <p:spPr>
          <a:xfrm rot="20415484">
            <a:off x="1121770" y="704462"/>
            <a:ext cx="3436883" cy="1302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rebuchet MS" panose="020B0603020202020204"/>
                <a:ea typeface="+mn-ea"/>
                <a:cs typeface="Fanan" pitchFamily="2" charset="-78"/>
              </a:rPr>
              <a:t>الوحدة السادسة </a:t>
            </a:r>
          </a:p>
        </p:txBody>
      </p:sp>
      <p:pic>
        <p:nvPicPr>
          <p:cNvPr id="28" name="Picture 13" descr="kuwait">
            <a:extLst>
              <a:ext uri="{FF2B5EF4-FFF2-40B4-BE49-F238E27FC236}">
                <a16:creationId xmlns:a16="http://schemas.microsoft.com/office/drawing/2014/main" id="{489DBA78-C144-411E-AFAC-98AC8916139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5676"/>
            <a:ext cx="1601787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11" descr="شعار الكويت 2">
            <a:extLst>
              <a:ext uri="{FF2B5EF4-FFF2-40B4-BE49-F238E27FC236}">
                <a16:creationId xmlns:a16="http://schemas.microsoft.com/office/drawing/2014/main" id="{C19CB09A-6A0A-4AC8-8706-673207499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840559" y="235734"/>
            <a:ext cx="1006219" cy="1157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12632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5" grpId="0"/>
      <p:bldP spid="18" grpId="0" animBg="1"/>
      <p:bldP spid="19" grpId="0" animBg="1"/>
      <p:bldP spid="20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>
            <a:extLst>
              <a:ext uri="{FF2B5EF4-FFF2-40B4-BE49-F238E27FC236}">
                <a16:creationId xmlns:a16="http://schemas.microsoft.com/office/drawing/2014/main" id="{6EFF8319-F888-B0AF-253B-BEBB8621FA25}"/>
              </a:ext>
            </a:extLst>
          </p:cNvPr>
          <p:cNvSpPr txBox="1"/>
          <p:nvPr/>
        </p:nvSpPr>
        <p:spPr>
          <a:xfrm>
            <a:off x="7877463" y="5578"/>
            <a:ext cx="1080000" cy="369332"/>
          </a:xfrm>
          <a:prstGeom prst="rect">
            <a:avLst/>
          </a:prstGeom>
          <a:solidFill>
            <a:srgbClr val="00B050"/>
          </a:solidFill>
          <a:ln w="19050" cap="flat" cmpd="sng" algn="ctr">
            <a:noFill/>
            <a:prstDash val="solid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مثال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3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TextBox 7">
            <a:extLst>
              <a:ext uri="{FF2B5EF4-FFF2-40B4-BE49-F238E27FC236}">
                <a16:creationId xmlns:a16="http://schemas.microsoft.com/office/drawing/2014/main" id="{34C71110-BF29-32E1-E9FD-6D96FA85D68D}"/>
              </a:ext>
            </a:extLst>
          </p:cNvPr>
          <p:cNvSpPr txBox="1"/>
          <p:nvPr/>
        </p:nvSpPr>
        <p:spPr>
          <a:xfrm>
            <a:off x="8646459" y="0"/>
            <a:ext cx="3545541" cy="369332"/>
          </a:xfrm>
          <a:prstGeom prst="rect">
            <a:avLst/>
          </a:prstGeom>
          <a:solidFill>
            <a:srgbClr val="FF0000"/>
          </a:solidFill>
          <a:ln w="19050" cap="flat" cmpd="sng" algn="ctr">
            <a:noFill/>
            <a:prstDash val="solid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(6-3)</a:t>
            </a:r>
            <a:r>
              <a:rPr kumimoji="0" lang="ar-KW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طول قوس من منحنى دالة ص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82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DA3352ED-732C-76D7-4CF6-14F43F64D6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6006" t="13119" r="29081" b="77269"/>
          <a:stretch/>
        </p:blipFill>
        <p:spPr>
          <a:xfrm>
            <a:off x="7570694" y="658445"/>
            <a:ext cx="3037361" cy="65890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3">
            <a:extLst>
              <a:ext uri="{FF2B5EF4-FFF2-40B4-BE49-F238E27FC236}">
                <a16:creationId xmlns:a16="http://schemas.microsoft.com/office/drawing/2014/main" id="{F5D92B55-6D0B-752D-E39C-15B17A885BA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445" t="33128" r="29081" b="22536"/>
          <a:stretch/>
        </p:blipFill>
        <p:spPr>
          <a:xfrm>
            <a:off x="1538604" y="1734671"/>
            <a:ext cx="9069451" cy="373828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02687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793FE62E-7F9C-09AE-603A-810DC3E3A9CB}"/>
              </a:ext>
            </a:extLst>
          </p:cNvPr>
          <p:cNvSpPr txBox="1"/>
          <p:nvPr/>
        </p:nvSpPr>
        <p:spPr>
          <a:xfrm>
            <a:off x="6886857" y="-27595"/>
            <a:ext cx="1080000" cy="369332"/>
          </a:xfrm>
          <a:prstGeom prst="rect">
            <a:avLst/>
          </a:prstGeom>
          <a:solidFill>
            <a:srgbClr val="00B050"/>
          </a:solidFill>
          <a:ln w="19050" cap="flat" cmpd="sng" algn="ctr">
            <a:noFill/>
            <a:prstDash val="solid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مثال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3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TextBox 7">
            <a:extLst>
              <a:ext uri="{FF2B5EF4-FFF2-40B4-BE49-F238E27FC236}">
                <a16:creationId xmlns:a16="http://schemas.microsoft.com/office/drawing/2014/main" id="{E394FC43-DDA2-8466-8D15-F9D504BC1045}"/>
              </a:ext>
            </a:extLst>
          </p:cNvPr>
          <p:cNvSpPr txBox="1"/>
          <p:nvPr/>
        </p:nvSpPr>
        <p:spPr>
          <a:xfrm>
            <a:off x="7655853" y="-33173"/>
            <a:ext cx="3545541" cy="369332"/>
          </a:xfrm>
          <a:prstGeom prst="rect">
            <a:avLst/>
          </a:prstGeom>
          <a:solidFill>
            <a:srgbClr val="FF0000"/>
          </a:solidFill>
          <a:ln w="19050" cap="flat" cmpd="sng" algn="ctr">
            <a:noFill/>
            <a:prstDash val="solid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(6-3)</a:t>
            </a:r>
            <a:r>
              <a:rPr kumimoji="0" lang="ar-KW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طول قوس من منحنى دالة ص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82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B6CDFB6B-94D3-E253-5988-942B04EE902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39000" contrast="100000"/>
                    </a14:imgEffect>
                  </a14:imgLayer>
                </a14:imgProps>
              </a:ext>
            </a:extLst>
          </a:blip>
          <a:srcRect l="36507" t="22143" r="10441" b="62948"/>
          <a:stretch/>
        </p:blipFill>
        <p:spPr>
          <a:xfrm>
            <a:off x="342573" y="500549"/>
            <a:ext cx="9332306" cy="102197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6">
                <a:extLst>
                  <a:ext uri="{FF2B5EF4-FFF2-40B4-BE49-F238E27FC236}">
                    <a16:creationId xmlns:a16="http://schemas.microsoft.com/office/drawing/2014/main" id="{1386A567-F4AF-0804-2266-5B07AC28E801}"/>
                  </a:ext>
                </a:extLst>
              </p:cNvPr>
              <p:cNvSpPr txBox="1"/>
              <p:nvPr/>
            </p:nvSpPr>
            <p:spPr>
              <a:xfrm>
                <a:off x="439241" y="1487954"/>
                <a:ext cx="3854004" cy="84484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sub>
                        <m:sup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sup>
                        <m:e>
                          <m:rad>
                            <m:radPr>
                              <m:degHide m:val="on"/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sSup>
                                <m:sSupPr>
                                  <m:ctrlP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[</m:t>
                                  </m:r>
                                  <m:sSup>
                                    <m:sSup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p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d>
                                    <m:d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</m:e>
                                  </m:d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]</m:t>
                                  </m:r>
                                </m:e>
                                <m:sup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</m:e>
                          </m:rad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</m:oMath>
                  </m:oMathPara>
                </a14:m>
                <a:endParaRPr lang="ar-KW" sz="2400" b="1" dirty="0">
                  <a:solidFill>
                    <a:srgbClr val="3333FF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6">
                <a:extLst>
                  <a:ext uri="{FF2B5EF4-FFF2-40B4-BE49-F238E27FC236}">
                    <a16:creationId xmlns:a16="http://schemas.microsoft.com/office/drawing/2014/main" id="{1386A567-F4AF-0804-2266-5B07AC28E8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241" y="1487954"/>
                <a:ext cx="3854004" cy="8448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9">
                <a:extLst>
                  <a:ext uri="{FF2B5EF4-FFF2-40B4-BE49-F238E27FC236}">
                    <a16:creationId xmlns:a16="http://schemas.microsoft.com/office/drawing/2014/main" id="{FDAC9833-7596-85EC-6822-375CD7C49FA8}"/>
                  </a:ext>
                </a:extLst>
              </p:cNvPr>
              <p:cNvSpPr txBox="1"/>
              <p:nvPr/>
            </p:nvSpPr>
            <p:spPr>
              <a:xfrm>
                <a:off x="439241" y="2238672"/>
                <a:ext cx="1551643" cy="54521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f>
                            <m:fPr>
                              <m:ctrlP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ar-KW" sz="2400" b="1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9">
                <a:extLst>
                  <a:ext uri="{FF2B5EF4-FFF2-40B4-BE49-F238E27FC236}">
                    <a16:creationId xmlns:a16="http://schemas.microsoft.com/office/drawing/2014/main" id="{FDAC9833-7596-85EC-6822-375CD7C49F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241" y="2238672"/>
                <a:ext cx="1551643" cy="54521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12">
                <a:extLst>
                  <a:ext uri="{FF2B5EF4-FFF2-40B4-BE49-F238E27FC236}">
                    <a16:creationId xmlns:a16="http://schemas.microsoft.com/office/drawing/2014/main" id="{DB6CCF7D-F5BE-4460-FB66-68341EDAC53F}"/>
                  </a:ext>
                </a:extLst>
              </p:cNvPr>
              <p:cNvSpPr txBox="1"/>
              <p:nvPr/>
            </p:nvSpPr>
            <p:spPr>
              <a:xfrm>
                <a:off x="4294117" y="2227020"/>
                <a:ext cx="2014847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f>
                            <m:fPr>
                              <m:ctrlP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ar-KW" sz="2400" b="1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TextBox 12">
                <a:extLst>
                  <a:ext uri="{FF2B5EF4-FFF2-40B4-BE49-F238E27FC236}">
                    <a16:creationId xmlns:a16="http://schemas.microsoft.com/office/drawing/2014/main" id="{DB6CCF7D-F5BE-4460-FB66-68341EDAC5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117" y="2227020"/>
                <a:ext cx="2014847" cy="69147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13">
                <a:extLst>
                  <a:ext uri="{FF2B5EF4-FFF2-40B4-BE49-F238E27FC236}">
                    <a16:creationId xmlns:a16="http://schemas.microsoft.com/office/drawing/2014/main" id="{D500E63D-1669-7172-FA26-57C0CF588B5F}"/>
                  </a:ext>
                </a:extLst>
              </p:cNvPr>
              <p:cNvSpPr txBox="1"/>
              <p:nvPr/>
            </p:nvSpPr>
            <p:spPr>
              <a:xfrm>
                <a:off x="390800" y="2923374"/>
                <a:ext cx="3241015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[ </m:t>
                          </m:r>
                          <m:f>
                            <m:fPr>
                              <m:ctrlP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sSup>
                            <m:sSupPr>
                              <m:ctrlP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prstClr val="black">
                                          <a:lumMod val="95000"/>
                                          <a:lumOff val="5000"/>
                                        </a:prst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 smtClean="0">
                                      <a:solidFill>
                                        <a:prstClr val="black">
                                          <a:lumMod val="95000"/>
                                          <a:lumOff val="5000"/>
                                        </a:prst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2400" b="1" i="1">
                                      <a:solidFill>
                                        <a:prstClr val="black">
                                          <a:lumMod val="95000"/>
                                          <a:lumOff val="5000"/>
                                        </a:prstClr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sup>
                          </m:sSup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 ]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ar-KW" sz="2400" b="1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13">
                <a:extLst>
                  <a:ext uri="{FF2B5EF4-FFF2-40B4-BE49-F238E27FC236}">
                    <a16:creationId xmlns:a16="http://schemas.microsoft.com/office/drawing/2014/main" id="{D500E63D-1669-7172-FA26-57C0CF588B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800" y="2923374"/>
                <a:ext cx="3241015" cy="69147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14">
                <a:extLst>
                  <a:ext uri="{FF2B5EF4-FFF2-40B4-BE49-F238E27FC236}">
                    <a16:creationId xmlns:a16="http://schemas.microsoft.com/office/drawing/2014/main" id="{750ED2D0-BA66-BE6B-CD8A-834CB0B5D182}"/>
                  </a:ext>
                </a:extLst>
              </p:cNvPr>
              <p:cNvSpPr txBox="1"/>
              <p:nvPr/>
            </p:nvSpPr>
            <p:spPr>
              <a:xfrm>
                <a:off x="3649587" y="2943102"/>
                <a:ext cx="947888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2400" b="1" i="1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400" b="1" i="1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ar-KW" sz="2400" b="1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14">
                <a:extLst>
                  <a:ext uri="{FF2B5EF4-FFF2-40B4-BE49-F238E27FC236}">
                    <a16:creationId xmlns:a16="http://schemas.microsoft.com/office/drawing/2014/main" id="{750ED2D0-BA66-BE6B-CD8A-834CB0B5D1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9587" y="2943102"/>
                <a:ext cx="947888" cy="69147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15">
                <a:extLst>
                  <a:ext uri="{FF2B5EF4-FFF2-40B4-BE49-F238E27FC236}">
                    <a16:creationId xmlns:a16="http://schemas.microsoft.com/office/drawing/2014/main" id="{793244AF-906A-C177-F157-45DC76936D4F}"/>
                  </a:ext>
                </a:extLst>
              </p:cNvPr>
              <p:cNvSpPr txBox="1"/>
              <p:nvPr/>
            </p:nvSpPr>
            <p:spPr>
              <a:xfrm>
                <a:off x="384548" y="3663088"/>
                <a:ext cx="3104504" cy="1091196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  <m:e>
                          <m:rad>
                            <m:radPr>
                              <m:degHide m:val="on"/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prstClr val="black">
                                          <a:lumMod val="95000"/>
                                          <a:lumOff val="5000"/>
                                        </a:prst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 smtClean="0">
                                      <a:solidFill>
                                        <a:prstClr val="black">
                                          <a:lumMod val="95000"/>
                                          <a:lumOff val="5000"/>
                                        </a:prstClr>
                                      </a:solidFill>
                                      <a:latin typeface="Cambria Math" panose="02040503050406030204" pitchFamily="18" charset="0"/>
                                    </a:rPr>
                                    <m:t>𝟗</m:t>
                                  </m:r>
                                </m:num>
                                <m:den>
                                  <m:r>
                                    <a:rPr lang="en-US" sz="2400" b="1" i="1" smtClean="0">
                                      <a:solidFill>
                                        <a:prstClr val="black">
                                          <a:lumMod val="95000"/>
                                          <a:lumOff val="5000"/>
                                        </a:prstClr>
                                      </a:solidFill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den>
                              </m:f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rad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</m:oMath>
                  </m:oMathPara>
                </a14:m>
                <a:endParaRPr lang="ar-KW" sz="2400" b="1" dirty="0">
                  <a:solidFill>
                    <a:srgbClr val="3333FF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15">
                <a:extLst>
                  <a:ext uri="{FF2B5EF4-FFF2-40B4-BE49-F238E27FC236}">
                    <a16:creationId xmlns:a16="http://schemas.microsoft.com/office/drawing/2014/main" id="{793244AF-906A-C177-F157-45DC76936D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548" y="3663088"/>
                <a:ext cx="3104504" cy="109119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6">
                <a:extLst>
                  <a:ext uri="{FF2B5EF4-FFF2-40B4-BE49-F238E27FC236}">
                    <a16:creationId xmlns:a16="http://schemas.microsoft.com/office/drawing/2014/main" id="{3CB6CB59-8B10-3AED-DD92-31E01F358F5D}"/>
                  </a:ext>
                </a:extLst>
              </p:cNvPr>
              <p:cNvSpPr txBox="1"/>
              <p:nvPr/>
            </p:nvSpPr>
            <p:spPr>
              <a:xfrm>
                <a:off x="3418986" y="3819313"/>
                <a:ext cx="2729145" cy="838243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400" b="1" i="1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2400" b="1" i="1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prstClr val="black">
                                          <a:lumMod val="95000"/>
                                          <a:lumOff val="5000"/>
                                        </a:prst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>
                                      <a:solidFill>
                                        <a:prstClr val="black">
                                          <a:lumMod val="95000"/>
                                          <a:lumOff val="5000"/>
                                        </a:prstClr>
                                      </a:solidFill>
                                      <a:latin typeface="Cambria Math" panose="02040503050406030204" pitchFamily="18" charset="0"/>
                                    </a:rPr>
                                    <m:t>𝟗</m:t>
                                  </m:r>
                                </m:num>
                                <m:den>
                                  <m:r>
                                    <a:rPr lang="en-US" sz="2400" b="1" i="1">
                                      <a:solidFill>
                                        <a:prstClr val="black">
                                          <a:lumMod val="95000"/>
                                          <a:lumOff val="5000"/>
                                        </a:prstClr>
                                      </a:solidFill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den>
                              </m:f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sup>
                          </m:sSup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</m:oMath>
                  </m:oMathPara>
                </a14:m>
                <a:endParaRPr lang="ar-KW" sz="2400" b="1" dirty="0">
                  <a:solidFill>
                    <a:srgbClr val="3333FF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6">
                <a:extLst>
                  <a:ext uri="{FF2B5EF4-FFF2-40B4-BE49-F238E27FC236}">
                    <a16:creationId xmlns:a16="http://schemas.microsoft.com/office/drawing/2014/main" id="{3CB6CB59-8B10-3AED-DD92-31E01F358F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8986" y="3819313"/>
                <a:ext cx="2729145" cy="83824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: Rounded Corners 17">
            <a:extLst>
              <a:ext uri="{FF2B5EF4-FFF2-40B4-BE49-F238E27FC236}">
                <a16:creationId xmlns:a16="http://schemas.microsoft.com/office/drawing/2014/main" id="{BEE58144-8EE4-AF60-3B1C-DD096C267B0F}"/>
              </a:ext>
            </a:extLst>
          </p:cNvPr>
          <p:cNvSpPr/>
          <p:nvPr/>
        </p:nvSpPr>
        <p:spPr>
          <a:xfrm>
            <a:off x="7277153" y="4498941"/>
            <a:ext cx="2275859" cy="510686"/>
          </a:xfrm>
          <a:prstGeom prst="roundRect">
            <a:avLst/>
          </a:prstGeom>
          <a:solidFill>
            <a:srgbClr val="FFFF00"/>
          </a:solidFill>
          <a:ln w="12700" cap="flat" cmpd="sng" algn="ctr">
            <a:noFill/>
            <a:prstDash val="solid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4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تكامل بمجرد النظر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20">
                <a:extLst>
                  <a:ext uri="{FF2B5EF4-FFF2-40B4-BE49-F238E27FC236}">
                    <a16:creationId xmlns:a16="http://schemas.microsoft.com/office/drawing/2014/main" id="{9B511269-0C25-B22F-B860-38F3BDA1DD28}"/>
                  </a:ext>
                </a:extLst>
              </p:cNvPr>
              <p:cNvSpPr txBox="1"/>
              <p:nvPr/>
            </p:nvSpPr>
            <p:spPr>
              <a:xfrm>
                <a:off x="2961926" y="4563790"/>
                <a:ext cx="3469571" cy="1174937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num>
                                <m:den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𝟗</m:t>
                                  </m:r>
                                </m:den>
                              </m:f>
                              <m:r>
                                <a:rPr lang="en-US" sz="2400" b="1" i="1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num>
                                <m:den>
                                  <m: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n-US" sz="2400" b="1" i="1">
                                              <a:solidFill>
                                                <a:prstClr val="black">
                                                  <a:lumMod val="95000"/>
                                                  <a:lumOff val="5000"/>
                                                </a:prst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400" b="1" i="1">
                                              <a:solidFill>
                                                <a:prstClr val="black">
                                                  <a:lumMod val="95000"/>
                                                  <a:lumOff val="5000"/>
                                                </a:prst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𝟗</m:t>
                                          </m:r>
                                        </m:num>
                                        <m:den>
                                          <m:r>
                                            <a:rPr lang="en-US" sz="2400" b="1" i="1">
                                              <a:solidFill>
                                                <a:prstClr val="black">
                                                  <a:lumMod val="95000"/>
                                                  <a:lumOff val="5000"/>
                                                </a:prst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𝟒</m:t>
                                          </m:r>
                                        </m:den>
                                      </m:f>
                                      <m:r>
                                        <a:rPr lang="en-US" sz="2400" b="1" i="1">
                                          <a:solidFill>
                                            <a:prstClr val="black">
                                              <a:lumMod val="95000"/>
                                              <a:lumOff val="5000"/>
                                            </a:prst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num>
                                    <m:den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bSup>
                    </m:oMath>
                  </m:oMathPara>
                </a14:m>
                <a:endParaRPr lang="ar-KW" sz="2400" b="1" dirty="0">
                  <a:solidFill>
                    <a:srgbClr val="3333FF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3" name="TextBox 20">
                <a:extLst>
                  <a:ext uri="{FF2B5EF4-FFF2-40B4-BE49-F238E27FC236}">
                    <a16:creationId xmlns:a16="http://schemas.microsoft.com/office/drawing/2014/main" id="{9B511269-0C25-B22F-B860-38F3BDA1DD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1926" y="4563790"/>
                <a:ext cx="3469571" cy="1174937"/>
              </a:xfrm>
              <a:prstGeom prst="rect">
                <a:avLst/>
              </a:prstGeom>
              <a:blipFill>
                <a:blip r:embed="rId11"/>
                <a:stretch>
                  <a:fillRect b="-9896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23">
                <a:extLst>
                  <a:ext uri="{FF2B5EF4-FFF2-40B4-BE49-F238E27FC236}">
                    <a16:creationId xmlns:a16="http://schemas.microsoft.com/office/drawing/2014/main" id="{BEE2042C-9772-C69A-8766-D670435F2FA4}"/>
                  </a:ext>
                </a:extLst>
              </p:cNvPr>
              <p:cNvSpPr txBox="1"/>
              <p:nvPr/>
            </p:nvSpPr>
            <p:spPr>
              <a:xfrm>
                <a:off x="2585875" y="5644961"/>
                <a:ext cx="3469571" cy="1199239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𝟖</m:t>
                                  </m:r>
                                </m:num>
                                <m:den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𝟐𝟕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n-US" sz="2400" b="1" i="1">
                                              <a:solidFill>
                                                <a:prstClr val="black">
                                                  <a:lumMod val="95000"/>
                                                  <a:lumOff val="5000"/>
                                                </a:prst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400" b="1" i="1">
                                              <a:solidFill>
                                                <a:prstClr val="black">
                                                  <a:lumMod val="95000"/>
                                                  <a:lumOff val="5000"/>
                                                </a:prst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𝟗</m:t>
                                          </m:r>
                                        </m:num>
                                        <m:den>
                                          <m:r>
                                            <a:rPr lang="en-US" sz="2400" b="1" i="1">
                                              <a:solidFill>
                                                <a:prstClr val="black">
                                                  <a:lumMod val="95000"/>
                                                  <a:lumOff val="5000"/>
                                                </a:prst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𝟒</m:t>
                                          </m:r>
                                        </m:den>
                                      </m:f>
                                      <m:r>
                                        <a:rPr lang="en-US" sz="2400" b="1" i="1" smtClean="0">
                                          <a:solidFill>
                                            <a:prstClr val="black">
                                              <a:lumMod val="95000"/>
                                              <a:lumOff val="5000"/>
                                            </a:prstClr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×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prstClr val="black">
                                              <a:lumMod val="95000"/>
                                              <a:lumOff val="5000"/>
                                            </a:prstClr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𝟒</m:t>
                                      </m:r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num>
                                    <m:den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e>
                        <m:sub/>
                        <m:sup/>
                      </m:sSubSup>
                    </m:oMath>
                  </m:oMathPara>
                </a14:m>
                <a:endParaRPr lang="ar-KW" sz="2400" b="1" dirty="0">
                  <a:solidFill>
                    <a:srgbClr val="3333FF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23">
                <a:extLst>
                  <a:ext uri="{FF2B5EF4-FFF2-40B4-BE49-F238E27FC236}">
                    <a16:creationId xmlns:a16="http://schemas.microsoft.com/office/drawing/2014/main" id="{BEE2042C-9772-C69A-8766-D670435F2F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5875" y="5644961"/>
                <a:ext cx="3469571" cy="1199239"/>
              </a:xfrm>
              <a:prstGeom prst="rect">
                <a:avLst/>
              </a:prstGeom>
              <a:blipFill>
                <a:blip r:embed="rId13"/>
                <a:stretch>
                  <a:fillRect b="-5584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24">
                <a:extLst>
                  <a:ext uri="{FF2B5EF4-FFF2-40B4-BE49-F238E27FC236}">
                    <a16:creationId xmlns:a16="http://schemas.microsoft.com/office/drawing/2014/main" id="{855F8A3A-614D-2434-07FD-6E37C95F1A70}"/>
                  </a:ext>
                </a:extLst>
              </p:cNvPr>
              <p:cNvSpPr txBox="1"/>
              <p:nvPr/>
            </p:nvSpPr>
            <p:spPr>
              <a:xfrm>
                <a:off x="5387127" y="5658761"/>
                <a:ext cx="3469571" cy="1199239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𝟖</m:t>
                                  </m:r>
                                </m:num>
                                <m:den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𝟐𝟕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n-US" sz="2400" b="1" i="1">
                                              <a:solidFill>
                                                <a:prstClr val="black">
                                                  <a:lumMod val="95000"/>
                                                  <a:lumOff val="5000"/>
                                                </a:prst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400" b="1" i="1">
                                              <a:solidFill>
                                                <a:prstClr val="black">
                                                  <a:lumMod val="95000"/>
                                                  <a:lumOff val="5000"/>
                                                </a:prst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𝟗</m:t>
                                          </m:r>
                                        </m:num>
                                        <m:den>
                                          <m:r>
                                            <a:rPr lang="en-US" sz="2400" b="1" i="1">
                                              <a:solidFill>
                                                <a:prstClr val="black">
                                                  <a:lumMod val="95000"/>
                                                  <a:lumOff val="5000"/>
                                                </a:prst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𝟒</m:t>
                                          </m:r>
                                        </m:den>
                                      </m:f>
                                      <m:r>
                                        <a:rPr lang="en-US" sz="2400" b="1" i="1" smtClean="0">
                                          <a:solidFill>
                                            <a:prstClr val="black">
                                              <a:lumMod val="95000"/>
                                              <a:lumOff val="5000"/>
                                            </a:prstClr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×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prstClr val="black">
                                              <a:lumMod val="95000"/>
                                              <a:lumOff val="5000"/>
                                            </a:prstClr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𝟎</m:t>
                                      </m:r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num>
                                    <m:den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e>
                        <m:sub/>
                        <m:sup/>
                      </m:sSubSup>
                    </m:oMath>
                  </m:oMathPara>
                </a14:m>
                <a:endParaRPr lang="ar-KW" sz="2400" b="1" dirty="0">
                  <a:solidFill>
                    <a:srgbClr val="3333FF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24">
                <a:extLst>
                  <a:ext uri="{FF2B5EF4-FFF2-40B4-BE49-F238E27FC236}">
                    <a16:creationId xmlns:a16="http://schemas.microsoft.com/office/drawing/2014/main" id="{855F8A3A-614D-2434-07FD-6E37C95F1A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127" y="5658761"/>
                <a:ext cx="3469571" cy="1199239"/>
              </a:xfrm>
              <a:prstGeom prst="rect">
                <a:avLst/>
              </a:prstGeom>
              <a:blipFill>
                <a:blip r:embed="rId14"/>
                <a:stretch>
                  <a:fillRect b="-5584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25">
                <a:extLst>
                  <a:ext uri="{FF2B5EF4-FFF2-40B4-BE49-F238E27FC236}">
                    <a16:creationId xmlns:a16="http://schemas.microsoft.com/office/drawing/2014/main" id="{7E993947-3D68-4F94-76E6-3D02788616C0}"/>
                  </a:ext>
                </a:extLst>
              </p:cNvPr>
              <p:cNvSpPr txBox="1"/>
              <p:nvPr/>
            </p:nvSpPr>
            <p:spPr>
              <a:xfrm>
                <a:off x="7522691" y="6100608"/>
                <a:ext cx="3469571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𝟎𝟕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𝒖𝒏𝒊𝒕</m:t>
                      </m:r>
                    </m:oMath>
                  </m:oMathPara>
                </a14:m>
                <a:endParaRPr lang="ar-KW" sz="2400" b="1" dirty="0">
                  <a:solidFill>
                    <a:srgbClr val="3333FF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25">
                <a:extLst>
                  <a:ext uri="{FF2B5EF4-FFF2-40B4-BE49-F238E27FC236}">
                    <a16:creationId xmlns:a16="http://schemas.microsoft.com/office/drawing/2014/main" id="{7E993947-3D68-4F94-76E6-3D02788616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2691" y="6100608"/>
                <a:ext cx="3469571" cy="369332"/>
              </a:xfrm>
              <a:prstGeom prst="rect">
                <a:avLst/>
              </a:prstGeom>
              <a:blipFill>
                <a:blip r:embed="rId15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سهم: لليمين 17">
            <a:extLst>
              <a:ext uri="{FF2B5EF4-FFF2-40B4-BE49-F238E27FC236}">
                <a16:creationId xmlns:a16="http://schemas.microsoft.com/office/drawing/2014/main" id="{E16E7B97-EA38-BB29-1EE8-8CF595070A91}"/>
              </a:ext>
            </a:extLst>
          </p:cNvPr>
          <p:cNvSpPr/>
          <p:nvPr/>
        </p:nvSpPr>
        <p:spPr>
          <a:xfrm>
            <a:off x="2585875" y="2511279"/>
            <a:ext cx="1474496" cy="164404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12420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 animBg="1"/>
      <p:bldP spid="13" grpId="0"/>
      <p:bldP spid="15" grpId="0"/>
      <p:bldP spid="16" grpId="0"/>
      <p:bldP spid="17" grpId="0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880C0E4C-B5C6-A63C-D01F-349179D840E6}"/>
              </a:ext>
            </a:extLst>
          </p:cNvPr>
          <p:cNvSpPr txBox="1"/>
          <p:nvPr/>
        </p:nvSpPr>
        <p:spPr>
          <a:xfrm>
            <a:off x="6897749" y="125321"/>
            <a:ext cx="1080000" cy="369332"/>
          </a:xfrm>
          <a:prstGeom prst="rect">
            <a:avLst/>
          </a:prstGeom>
          <a:solidFill>
            <a:srgbClr val="00B050"/>
          </a:solidFill>
          <a:ln w="19050" cap="flat" cmpd="sng" algn="ctr">
            <a:noFill/>
            <a:prstDash val="solid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مثال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3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TextBox 7">
            <a:extLst>
              <a:ext uri="{FF2B5EF4-FFF2-40B4-BE49-F238E27FC236}">
                <a16:creationId xmlns:a16="http://schemas.microsoft.com/office/drawing/2014/main" id="{979C9684-CD9A-9BFB-9B5C-18CBA809A07D}"/>
              </a:ext>
            </a:extLst>
          </p:cNvPr>
          <p:cNvSpPr txBox="1"/>
          <p:nvPr/>
        </p:nvSpPr>
        <p:spPr>
          <a:xfrm>
            <a:off x="7666745" y="119743"/>
            <a:ext cx="3545541" cy="369332"/>
          </a:xfrm>
          <a:prstGeom prst="rect">
            <a:avLst/>
          </a:prstGeom>
          <a:solidFill>
            <a:srgbClr val="FF0000"/>
          </a:solidFill>
          <a:ln w="19050" cap="flat" cmpd="sng" algn="ctr">
            <a:noFill/>
            <a:prstDash val="solid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(6-3)</a:t>
            </a:r>
            <a:r>
              <a:rPr kumimoji="0" lang="ar-KW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طول قوس من منحنى دالة ص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82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6">
                <a:extLst>
                  <a:ext uri="{FF2B5EF4-FFF2-40B4-BE49-F238E27FC236}">
                    <a16:creationId xmlns:a16="http://schemas.microsoft.com/office/drawing/2014/main" id="{998EC8CC-463F-C9D4-7F27-65A11B2A9540}"/>
                  </a:ext>
                </a:extLst>
              </p:cNvPr>
              <p:cNvSpPr txBox="1"/>
              <p:nvPr/>
            </p:nvSpPr>
            <p:spPr>
              <a:xfrm>
                <a:off x="450133" y="1640870"/>
                <a:ext cx="3854004" cy="84484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sub>
                        <m:sup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sup>
                        <m:e>
                          <m:rad>
                            <m:radPr>
                              <m:degHide m:val="on"/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sSup>
                                <m:sSupPr>
                                  <m:ctrlP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[</m:t>
                                  </m:r>
                                  <m:sSup>
                                    <m:sSup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p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d>
                                    <m:d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</m:e>
                                  </m:d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]</m:t>
                                  </m:r>
                                </m:e>
                                <m:sup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</m:e>
                          </m:rad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</m:oMath>
                  </m:oMathPara>
                </a14:m>
                <a:endParaRPr lang="ar-KW" sz="2400" b="1" dirty="0">
                  <a:solidFill>
                    <a:srgbClr val="3333FF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6">
                <a:extLst>
                  <a:ext uri="{FF2B5EF4-FFF2-40B4-BE49-F238E27FC236}">
                    <a16:creationId xmlns:a16="http://schemas.microsoft.com/office/drawing/2014/main" id="{998EC8CC-463F-C9D4-7F27-65A11B2A95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133" y="1640870"/>
                <a:ext cx="3854004" cy="84484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9">
                <a:extLst>
                  <a:ext uri="{FF2B5EF4-FFF2-40B4-BE49-F238E27FC236}">
                    <a16:creationId xmlns:a16="http://schemas.microsoft.com/office/drawing/2014/main" id="{2A11554F-B237-4D97-FA60-2AA0DADF34C6}"/>
                  </a:ext>
                </a:extLst>
              </p:cNvPr>
              <p:cNvSpPr txBox="1"/>
              <p:nvPr/>
            </p:nvSpPr>
            <p:spPr>
              <a:xfrm>
                <a:off x="450133" y="2391588"/>
                <a:ext cx="2337691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num>
                            <m:den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f>
                            <m:fPr>
                              <m:ctrlP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</m:sSup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ar-KW" sz="2400" b="1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9">
                <a:extLst>
                  <a:ext uri="{FF2B5EF4-FFF2-40B4-BE49-F238E27FC236}">
                    <a16:creationId xmlns:a16="http://schemas.microsoft.com/office/drawing/2014/main" id="{2A11554F-B237-4D97-FA60-2AA0DADF34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133" y="2391588"/>
                <a:ext cx="2337691" cy="6938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12">
                <a:extLst>
                  <a:ext uri="{FF2B5EF4-FFF2-40B4-BE49-F238E27FC236}">
                    <a16:creationId xmlns:a16="http://schemas.microsoft.com/office/drawing/2014/main" id="{9F62BBCE-CD7C-94F9-97D2-8C609F9E950D}"/>
                  </a:ext>
                </a:extLst>
              </p:cNvPr>
              <p:cNvSpPr txBox="1"/>
              <p:nvPr/>
            </p:nvSpPr>
            <p:spPr>
              <a:xfrm>
                <a:off x="4736161" y="2400148"/>
                <a:ext cx="2420983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p>
                        <m:sSupPr>
                          <m:ctrlP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f>
                            <m:fPr>
                              <m:ctrlP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ar-KW" sz="2400" b="1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Box 12">
                <a:extLst>
                  <a:ext uri="{FF2B5EF4-FFF2-40B4-BE49-F238E27FC236}">
                    <a16:creationId xmlns:a16="http://schemas.microsoft.com/office/drawing/2014/main" id="{9F62BBCE-CD7C-94F9-97D2-8C609F9E95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6161" y="2400148"/>
                <a:ext cx="2420983" cy="6938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13">
                <a:extLst>
                  <a:ext uri="{FF2B5EF4-FFF2-40B4-BE49-F238E27FC236}">
                    <a16:creationId xmlns:a16="http://schemas.microsoft.com/office/drawing/2014/main" id="{BFC1E31F-FE69-C960-9F24-2F79F2923262}"/>
                  </a:ext>
                </a:extLst>
              </p:cNvPr>
              <p:cNvSpPr txBox="1"/>
              <p:nvPr/>
            </p:nvSpPr>
            <p:spPr>
              <a:xfrm>
                <a:off x="401692" y="3076290"/>
                <a:ext cx="2705612" cy="54572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sSup>
                            <m:sSupPr>
                              <m:ctrlP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prstClr val="black">
                                          <a:lumMod val="95000"/>
                                          <a:lumOff val="5000"/>
                                        </a:prst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 smtClean="0">
                                      <a:solidFill>
                                        <a:prstClr val="black">
                                          <a:lumMod val="95000"/>
                                          <a:lumOff val="5000"/>
                                        </a:prst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2400" b="1" i="1">
                                      <a:solidFill>
                                        <a:prstClr val="black">
                                          <a:lumMod val="95000"/>
                                          <a:lumOff val="5000"/>
                                        </a:prstClr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sup>
                          </m:sSup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 ]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ar-KW" sz="2400" b="1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13">
                <a:extLst>
                  <a:ext uri="{FF2B5EF4-FFF2-40B4-BE49-F238E27FC236}">
                    <a16:creationId xmlns:a16="http://schemas.microsoft.com/office/drawing/2014/main" id="{BFC1E31F-FE69-C960-9F24-2F79F29232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692" y="3076290"/>
                <a:ext cx="2705612" cy="54572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14">
                <a:extLst>
                  <a:ext uri="{FF2B5EF4-FFF2-40B4-BE49-F238E27FC236}">
                    <a16:creationId xmlns:a16="http://schemas.microsoft.com/office/drawing/2014/main" id="{A69FD1CE-3DC1-4F95-616A-2ED281E90CF7}"/>
                  </a:ext>
                </a:extLst>
              </p:cNvPr>
              <p:cNvSpPr txBox="1"/>
              <p:nvPr/>
            </p:nvSpPr>
            <p:spPr>
              <a:xfrm>
                <a:off x="3143821" y="3246139"/>
                <a:ext cx="71224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400" b="1" i="1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ar-KW" sz="2400" b="1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14">
                <a:extLst>
                  <a:ext uri="{FF2B5EF4-FFF2-40B4-BE49-F238E27FC236}">
                    <a16:creationId xmlns:a16="http://schemas.microsoft.com/office/drawing/2014/main" id="{A69FD1CE-3DC1-4F95-616A-2ED281E90C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3821" y="3246139"/>
                <a:ext cx="712246" cy="369332"/>
              </a:xfrm>
              <a:prstGeom prst="rect">
                <a:avLst/>
              </a:prstGeom>
              <a:blipFill>
                <a:blip r:embed="rId6"/>
                <a:stretch>
                  <a:fillRect l="-3419" r="-5128" b="-3333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15">
                <a:extLst>
                  <a:ext uri="{FF2B5EF4-FFF2-40B4-BE49-F238E27FC236}">
                    <a16:creationId xmlns:a16="http://schemas.microsoft.com/office/drawing/2014/main" id="{25E1D840-1264-7B89-9749-9D538E244B3C}"/>
                  </a:ext>
                </a:extLst>
              </p:cNvPr>
              <p:cNvSpPr txBox="1"/>
              <p:nvPr/>
            </p:nvSpPr>
            <p:spPr>
              <a:xfrm>
                <a:off x="395440" y="3816004"/>
                <a:ext cx="2551917" cy="838243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  <m:sup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sup>
                        <m:e>
                          <m:rad>
                            <m:radPr>
                              <m:degHide m:val="on"/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rad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</m:oMath>
                  </m:oMathPara>
                </a14:m>
                <a:endParaRPr lang="ar-KW" sz="2400" b="1" dirty="0">
                  <a:solidFill>
                    <a:srgbClr val="3333FF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15">
                <a:extLst>
                  <a:ext uri="{FF2B5EF4-FFF2-40B4-BE49-F238E27FC236}">
                    <a16:creationId xmlns:a16="http://schemas.microsoft.com/office/drawing/2014/main" id="{25E1D840-1264-7B89-9749-9D538E244B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440" y="3816004"/>
                <a:ext cx="2551917" cy="8382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16">
                <a:extLst>
                  <a:ext uri="{FF2B5EF4-FFF2-40B4-BE49-F238E27FC236}">
                    <a16:creationId xmlns:a16="http://schemas.microsoft.com/office/drawing/2014/main" id="{9E25470B-A82A-CDDA-8935-99EAF7DA5080}"/>
                  </a:ext>
                </a:extLst>
              </p:cNvPr>
              <p:cNvSpPr txBox="1"/>
              <p:nvPr/>
            </p:nvSpPr>
            <p:spPr>
              <a:xfrm>
                <a:off x="2900298" y="3821878"/>
                <a:ext cx="2493503" cy="83926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  <m:sup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400" b="1" i="1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2400" b="1" i="1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sup>
                          </m:sSup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</m:oMath>
                  </m:oMathPara>
                </a14:m>
                <a:endParaRPr lang="ar-KW" sz="2400" b="1" dirty="0">
                  <a:solidFill>
                    <a:srgbClr val="3333FF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16">
                <a:extLst>
                  <a:ext uri="{FF2B5EF4-FFF2-40B4-BE49-F238E27FC236}">
                    <a16:creationId xmlns:a16="http://schemas.microsoft.com/office/drawing/2014/main" id="{9E25470B-A82A-CDDA-8935-99EAF7DA50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0298" y="3821878"/>
                <a:ext cx="2493503" cy="83926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: Rounded Corners 17">
            <a:extLst>
              <a:ext uri="{FF2B5EF4-FFF2-40B4-BE49-F238E27FC236}">
                <a16:creationId xmlns:a16="http://schemas.microsoft.com/office/drawing/2014/main" id="{6F16C4BC-365B-DF40-955D-6180805B641C}"/>
              </a:ext>
            </a:extLst>
          </p:cNvPr>
          <p:cNvSpPr/>
          <p:nvPr/>
        </p:nvSpPr>
        <p:spPr>
          <a:xfrm>
            <a:off x="7288045" y="4651857"/>
            <a:ext cx="2275859" cy="510686"/>
          </a:xfrm>
          <a:prstGeom prst="roundRect">
            <a:avLst/>
          </a:prstGeom>
          <a:solidFill>
            <a:srgbClr val="FFFF00"/>
          </a:solidFill>
          <a:ln w="12700" cap="flat" cmpd="sng" algn="ctr">
            <a:noFill/>
            <a:prstDash val="solid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4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تكامل بمجرد النظر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20">
                <a:extLst>
                  <a:ext uri="{FF2B5EF4-FFF2-40B4-BE49-F238E27FC236}">
                    <a16:creationId xmlns:a16="http://schemas.microsoft.com/office/drawing/2014/main" id="{E1A2FDC6-ADC9-D8FE-BB8D-81616931F13E}"/>
                  </a:ext>
                </a:extLst>
              </p:cNvPr>
              <p:cNvSpPr txBox="1"/>
              <p:nvPr/>
            </p:nvSpPr>
            <p:spPr>
              <a:xfrm>
                <a:off x="2283891" y="4666076"/>
                <a:ext cx="3469571" cy="835998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num>
                                <m:den>
                                  <m: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prstClr val="black">
                                              <a:lumMod val="95000"/>
                                              <a:lumOff val="5000"/>
                                            </a:prst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num>
                                    <m:den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  <m:sup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sup>
                      </m:sSubSup>
                    </m:oMath>
                  </m:oMathPara>
                </a14:m>
                <a:endParaRPr lang="ar-KW" sz="2400" b="1" dirty="0">
                  <a:solidFill>
                    <a:srgbClr val="3333FF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20">
                <a:extLst>
                  <a:ext uri="{FF2B5EF4-FFF2-40B4-BE49-F238E27FC236}">
                    <a16:creationId xmlns:a16="http://schemas.microsoft.com/office/drawing/2014/main" id="{E1A2FDC6-ADC9-D8FE-BB8D-81616931F1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3891" y="4666076"/>
                <a:ext cx="3469571" cy="835998"/>
              </a:xfrm>
              <a:prstGeom prst="rect">
                <a:avLst/>
              </a:prstGeom>
              <a:blipFill>
                <a:blip r:embed="rId9"/>
                <a:stretch>
                  <a:fillRect b="-12319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23">
                <a:extLst>
                  <a:ext uri="{FF2B5EF4-FFF2-40B4-BE49-F238E27FC236}">
                    <a16:creationId xmlns:a16="http://schemas.microsoft.com/office/drawing/2014/main" id="{7E4E285C-0E38-D9C0-7748-927007179C4F}"/>
                  </a:ext>
                </a:extLst>
              </p:cNvPr>
              <p:cNvSpPr txBox="1"/>
              <p:nvPr/>
            </p:nvSpPr>
            <p:spPr>
              <a:xfrm>
                <a:off x="2121281" y="5631717"/>
                <a:ext cx="3469571" cy="703782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𝟖</m:t>
                                      </m:r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num>
                                    <m:den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e>
                        <m:sub/>
                        <m:sup/>
                      </m:sSubSup>
                    </m:oMath>
                  </m:oMathPara>
                </a14:m>
                <a:endParaRPr lang="ar-KW" sz="2400" b="1" dirty="0">
                  <a:solidFill>
                    <a:srgbClr val="3333FF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23">
                <a:extLst>
                  <a:ext uri="{FF2B5EF4-FFF2-40B4-BE49-F238E27FC236}">
                    <a16:creationId xmlns:a16="http://schemas.microsoft.com/office/drawing/2014/main" id="{7E4E285C-0E38-D9C0-7748-927007179C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1281" y="5631717"/>
                <a:ext cx="3469571" cy="70378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24">
                <a:extLst>
                  <a:ext uri="{FF2B5EF4-FFF2-40B4-BE49-F238E27FC236}">
                    <a16:creationId xmlns:a16="http://schemas.microsoft.com/office/drawing/2014/main" id="{60FC2A9B-C47D-3026-9064-B41ABC56E4B6}"/>
                  </a:ext>
                </a:extLst>
              </p:cNvPr>
              <p:cNvSpPr txBox="1"/>
              <p:nvPr/>
            </p:nvSpPr>
            <p:spPr>
              <a:xfrm>
                <a:off x="3817877" y="5631717"/>
                <a:ext cx="3469571" cy="703782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num>
                                    <m:den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e>
                        <m:sub/>
                        <m:sup/>
                      </m:sSubSup>
                    </m:oMath>
                  </m:oMathPara>
                </a14:m>
                <a:endParaRPr lang="ar-KW" sz="2400" b="1" dirty="0">
                  <a:solidFill>
                    <a:srgbClr val="3333FF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24">
                <a:extLst>
                  <a:ext uri="{FF2B5EF4-FFF2-40B4-BE49-F238E27FC236}">
                    <a16:creationId xmlns:a16="http://schemas.microsoft.com/office/drawing/2014/main" id="{60FC2A9B-C47D-3026-9064-B41ABC56E4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7877" y="5631717"/>
                <a:ext cx="3469571" cy="70378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Picture 2">
            <a:extLst>
              <a:ext uri="{FF2B5EF4-FFF2-40B4-BE49-F238E27FC236}">
                <a16:creationId xmlns:a16="http://schemas.microsoft.com/office/drawing/2014/main" id="{F0F1FF4E-1418-6B8A-391F-4C6431337B9A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 l="36168" t="33119" r="10441" b="50172"/>
          <a:stretch/>
        </p:blipFill>
        <p:spPr>
          <a:xfrm>
            <a:off x="1225954" y="214349"/>
            <a:ext cx="6509467" cy="114531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3">
                <a:extLst>
                  <a:ext uri="{FF2B5EF4-FFF2-40B4-BE49-F238E27FC236}">
                    <a16:creationId xmlns:a16="http://schemas.microsoft.com/office/drawing/2014/main" id="{5A4CCE3A-1AA3-703F-708C-9B1267034355}"/>
                  </a:ext>
                </a:extLst>
              </p:cNvPr>
              <p:cNvSpPr txBox="1"/>
              <p:nvPr/>
            </p:nvSpPr>
            <p:spPr>
              <a:xfrm>
                <a:off x="7252743" y="2448170"/>
                <a:ext cx="725006" cy="54521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f>
                            <m:fPr>
                              <m:ctrlP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ar-KW" sz="2400" b="1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6" name="TextBox 3">
                <a:extLst>
                  <a:ext uri="{FF2B5EF4-FFF2-40B4-BE49-F238E27FC236}">
                    <a16:creationId xmlns:a16="http://schemas.microsoft.com/office/drawing/2014/main" id="{5A4CCE3A-1AA3-703F-708C-9B12670343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2743" y="2448170"/>
                <a:ext cx="725006" cy="54521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8">
                <a:extLst>
                  <a:ext uri="{FF2B5EF4-FFF2-40B4-BE49-F238E27FC236}">
                    <a16:creationId xmlns:a16="http://schemas.microsoft.com/office/drawing/2014/main" id="{9C51885F-6356-1638-006C-FFEADEE2743C}"/>
                  </a:ext>
                </a:extLst>
              </p:cNvPr>
              <p:cNvSpPr txBox="1"/>
              <p:nvPr/>
            </p:nvSpPr>
            <p:spPr>
              <a:xfrm>
                <a:off x="6438656" y="5707278"/>
                <a:ext cx="1113792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𝟑𝟖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𝒖𝒏𝒊𝒕</m:t>
                      </m:r>
                    </m:oMath>
                  </m:oMathPara>
                </a14:m>
                <a:endParaRPr lang="ar-KW" sz="2400" b="1" dirty="0">
                  <a:solidFill>
                    <a:srgbClr val="3333FF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8">
                <a:extLst>
                  <a:ext uri="{FF2B5EF4-FFF2-40B4-BE49-F238E27FC236}">
                    <a16:creationId xmlns:a16="http://schemas.microsoft.com/office/drawing/2014/main" id="{9C51885F-6356-1638-006C-FFEADEE274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8656" y="5707278"/>
                <a:ext cx="1113792" cy="693844"/>
              </a:xfrm>
              <a:prstGeom prst="rect">
                <a:avLst/>
              </a:prstGeom>
              <a:blipFill>
                <a:blip r:embed="rId14"/>
                <a:stretch>
                  <a:fillRect r="-21858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سهم: لليمين 17">
            <a:extLst>
              <a:ext uri="{FF2B5EF4-FFF2-40B4-BE49-F238E27FC236}">
                <a16:creationId xmlns:a16="http://schemas.microsoft.com/office/drawing/2014/main" id="{9BE78741-D885-C9C4-EE7C-5047274D16E5}"/>
              </a:ext>
            </a:extLst>
          </p:cNvPr>
          <p:cNvSpPr/>
          <p:nvPr/>
        </p:nvSpPr>
        <p:spPr>
          <a:xfrm>
            <a:off x="3045653" y="2717792"/>
            <a:ext cx="1474496" cy="164404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83523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 animBg="1"/>
      <p:bldP spid="12" grpId="0"/>
      <p:bldP spid="13" grpId="0"/>
      <p:bldP spid="14" grpId="0"/>
      <p:bldP spid="16" grpId="0"/>
      <p:bldP spid="17" grpId="0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1F495B37-8B3E-F9B6-42D4-02FF9A4DF970}"/>
              </a:ext>
            </a:extLst>
          </p:cNvPr>
          <p:cNvSpPr txBox="1"/>
          <p:nvPr/>
        </p:nvSpPr>
        <p:spPr>
          <a:xfrm>
            <a:off x="9057077" y="532133"/>
            <a:ext cx="1080000" cy="369332"/>
          </a:xfrm>
          <a:prstGeom prst="rect">
            <a:avLst/>
          </a:prstGeom>
          <a:solidFill>
            <a:srgbClr val="00B050"/>
          </a:solidFill>
          <a:ln w="19050" cap="flat" cmpd="sng" algn="ctr">
            <a:noFill/>
            <a:prstDash val="solid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مثال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3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TextBox 7">
            <a:extLst>
              <a:ext uri="{FF2B5EF4-FFF2-40B4-BE49-F238E27FC236}">
                <a16:creationId xmlns:a16="http://schemas.microsoft.com/office/drawing/2014/main" id="{D7DA8769-0DB8-6169-DBCA-6A5F7CDC9A0C}"/>
              </a:ext>
            </a:extLst>
          </p:cNvPr>
          <p:cNvSpPr txBox="1"/>
          <p:nvPr/>
        </p:nvSpPr>
        <p:spPr>
          <a:xfrm>
            <a:off x="8537602" y="74341"/>
            <a:ext cx="3545541" cy="369332"/>
          </a:xfrm>
          <a:prstGeom prst="rect">
            <a:avLst/>
          </a:prstGeom>
          <a:solidFill>
            <a:srgbClr val="FF0000"/>
          </a:solidFill>
          <a:ln w="19050" cap="flat" cmpd="sng" algn="ctr">
            <a:noFill/>
            <a:prstDash val="solid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(6-3)</a:t>
            </a:r>
            <a:r>
              <a:rPr kumimoji="0" lang="ar-KW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طول قوس من منحنى دالة ص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82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6">
                <a:extLst>
                  <a:ext uri="{FF2B5EF4-FFF2-40B4-BE49-F238E27FC236}">
                    <a16:creationId xmlns:a16="http://schemas.microsoft.com/office/drawing/2014/main" id="{7B815D25-AA2D-0329-6EF9-2A18A14F0469}"/>
                  </a:ext>
                </a:extLst>
              </p:cNvPr>
              <p:cNvSpPr txBox="1"/>
              <p:nvPr/>
            </p:nvSpPr>
            <p:spPr>
              <a:xfrm>
                <a:off x="874676" y="1608212"/>
                <a:ext cx="3854004" cy="84484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sub>
                        <m:sup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sup>
                        <m:e>
                          <m:rad>
                            <m:radPr>
                              <m:degHide m:val="on"/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sSup>
                                <m:sSupPr>
                                  <m:ctrlP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[</m:t>
                                  </m:r>
                                  <m:sSup>
                                    <m:sSup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p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d>
                                    <m:d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</m:e>
                                  </m:d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]</m:t>
                                  </m:r>
                                </m:e>
                                <m:sup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</m:e>
                          </m:rad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</m:oMath>
                  </m:oMathPara>
                </a14:m>
                <a:endParaRPr lang="ar-KW" sz="2400" b="1" dirty="0">
                  <a:solidFill>
                    <a:srgbClr val="3333FF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6">
                <a:extLst>
                  <a:ext uri="{FF2B5EF4-FFF2-40B4-BE49-F238E27FC236}">
                    <a16:creationId xmlns:a16="http://schemas.microsoft.com/office/drawing/2014/main" id="{7B815D25-AA2D-0329-6EF9-2A18A14F04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676" y="1608212"/>
                <a:ext cx="3854004" cy="84484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12">
                <a:extLst>
                  <a:ext uri="{FF2B5EF4-FFF2-40B4-BE49-F238E27FC236}">
                    <a16:creationId xmlns:a16="http://schemas.microsoft.com/office/drawing/2014/main" id="{B3EBE111-E7FE-EBA2-EB0E-BF66EBAAD8BF}"/>
                  </a:ext>
                </a:extLst>
              </p:cNvPr>
              <p:cNvSpPr txBox="1"/>
              <p:nvPr/>
            </p:nvSpPr>
            <p:spPr>
              <a:xfrm>
                <a:off x="906686" y="2374735"/>
                <a:ext cx="3884590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  <m:sSup>
                        <m:sSupPr>
                          <m:ctrlP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f>
                            <m:fPr>
                              <m:ctrlP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f>
                            <m:fPr>
                              <m:ctrlP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</m:sSup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ar-KW" sz="2400" b="1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12">
                <a:extLst>
                  <a:ext uri="{FF2B5EF4-FFF2-40B4-BE49-F238E27FC236}">
                    <a16:creationId xmlns:a16="http://schemas.microsoft.com/office/drawing/2014/main" id="{B3EBE111-E7FE-EBA2-EB0E-BF66EBAAD8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686" y="2374735"/>
                <a:ext cx="3884590" cy="6938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13">
                <a:extLst>
                  <a:ext uri="{FF2B5EF4-FFF2-40B4-BE49-F238E27FC236}">
                    <a16:creationId xmlns:a16="http://schemas.microsoft.com/office/drawing/2014/main" id="{F60A427E-7546-87CC-322B-57AA10EB8FB5}"/>
                  </a:ext>
                </a:extLst>
              </p:cNvPr>
              <p:cNvSpPr txBox="1"/>
              <p:nvPr/>
            </p:nvSpPr>
            <p:spPr>
              <a:xfrm>
                <a:off x="826235" y="3043632"/>
                <a:ext cx="3629520" cy="545727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sSup>
                            <m:sSupPr>
                              <m:ctrlP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prstClr val="black">
                                          <a:lumMod val="95000"/>
                                          <a:lumOff val="5000"/>
                                        </a:prst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>
                                      <a:solidFill>
                                        <a:prstClr val="black">
                                          <a:lumMod val="95000"/>
                                          <a:lumOff val="5000"/>
                                        </a:prst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2400" b="1" i="1">
                                      <a:solidFill>
                                        <a:prstClr val="black">
                                          <a:lumMod val="95000"/>
                                          <a:lumOff val="5000"/>
                                        </a:prstClr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sup>
                          </m:sSup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ar-KW" sz="2400" b="1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13">
                <a:extLst>
                  <a:ext uri="{FF2B5EF4-FFF2-40B4-BE49-F238E27FC236}">
                    <a16:creationId xmlns:a16="http://schemas.microsoft.com/office/drawing/2014/main" id="{F60A427E-7546-87CC-322B-57AA10EB8F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235" y="3043632"/>
                <a:ext cx="3629520" cy="54572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14">
                <a:extLst>
                  <a:ext uri="{FF2B5EF4-FFF2-40B4-BE49-F238E27FC236}">
                    <a16:creationId xmlns:a16="http://schemas.microsoft.com/office/drawing/2014/main" id="{412E4F3F-933B-D476-1D63-CAEDCF16943C}"/>
                  </a:ext>
                </a:extLst>
              </p:cNvPr>
              <p:cNvSpPr txBox="1"/>
              <p:nvPr/>
            </p:nvSpPr>
            <p:spPr>
              <a:xfrm>
                <a:off x="4493870" y="3170885"/>
                <a:ext cx="137967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400" b="1" i="1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ar-KW" sz="2400" b="1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14">
                <a:extLst>
                  <a:ext uri="{FF2B5EF4-FFF2-40B4-BE49-F238E27FC236}">
                    <a16:creationId xmlns:a16="http://schemas.microsoft.com/office/drawing/2014/main" id="{412E4F3F-933B-D476-1D63-CAEDCF1694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3870" y="3170885"/>
                <a:ext cx="1379673" cy="369332"/>
              </a:xfrm>
              <a:prstGeom prst="rect">
                <a:avLst/>
              </a:prstGeom>
              <a:blipFill>
                <a:blip r:embed="rId5"/>
                <a:stretch>
                  <a:fillRect l="-1322" r="-2203" b="-9836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15">
                <a:extLst>
                  <a:ext uri="{FF2B5EF4-FFF2-40B4-BE49-F238E27FC236}">
                    <a16:creationId xmlns:a16="http://schemas.microsoft.com/office/drawing/2014/main" id="{BE9BC151-B22B-F2CF-FC3C-78508CC49E10}"/>
                  </a:ext>
                </a:extLst>
              </p:cNvPr>
              <p:cNvSpPr txBox="1"/>
              <p:nvPr/>
            </p:nvSpPr>
            <p:spPr>
              <a:xfrm>
                <a:off x="683721" y="3766223"/>
                <a:ext cx="3353995" cy="84298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  <m:sup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sup>
                        <m:e>
                          <m:rad>
                            <m:radPr>
                              <m:degHide m:val="on"/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rad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</m:oMath>
                  </m:oMathPara>
                </a14:m>
                <a:endParaRPr lang="ar-KW" sz="2400" b="1" dirty="0">
                  <a:solidFill>
                    <a:srgbClr val="3333FF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15">
                <a:extLst>
                  <a:ext uri="{FF2B5EF4-FFF2-40B4-BE49-F238E27FC236}">
                    <a16:creationId xmlns:a16="http://schemas.microsoft.com/office/drawing/2014/main" id="{BE9BC151-B22B-F2CF-FC3C-78508CC49E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721" y="3766223"/>
                <a:ext cx="3353995" cy="84298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16">
                <a:extLst>
                  <a:ext uri="{FF2B5EF4-FFF2-40B4-BE49-F238E27FC236}">
                    <a16:creationId xmlns:a16="http://schemas.microsoft.com/office/drawing/2014/main" id="{99ECAEE4-A998-D7BF-5CEA-766D83FAEA86}"/>
                  </a:ext>
                </a:extLst>
              </p:cNvPr>
              <p:cNvSpPr txBox="1"/>
              <p:nvPr/>
            </p:nvSpPr>
            <p:spPr>
              <a:xfrm>
                <a:off x="3915538" y="3766223"/>
                <a:ext cx="2862194" cy="842988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  <m:sup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sup>
                          </m:sSup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</m:oMath>
                  </m:oMathPara>
                </a14:m>
                <a:endParaRPr lang="ar-KW" sz="2400" b="1" dirty="0">
                  <a:solidFill>
                    <a:srgbClr val="3333FF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16">
                <a:extLst>
                  <a:ext uri="{FF2B5EF4-FFF2-40B4-BE49-F238E27FC236}">
                    <a16:creationId xmlns:a16="http://schemas.microsoft.com/office/drawing/2014/main" id="{99ECAEE4-A998-D7BF-5CEA-766D83FAEA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5538" y="3766223"/>
                <a:ext cx="2862194" cy="84298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: Rounded Corners 17">
            <a:extLst>
              <a:ext uri="{FF2B5EF4-FFF2-40B4-BE49-F238E27FC236}">
                <a16:creationId xmlns:a16="http://schemas.microsoft.com/office/drawing/2014/main" id="{EFEE5E06-289F-A47A-C157-63D38F1C7A9B}"/>
              </a:ext>
            </a:extLst>
          </p:cNvPr>
          <p:cNvSpPr/>
          <p:nvPr/>
        </p:nvSpPr>
        <p:spPr>
          <a:xfrm>
            <a:off x="7712588" y="4619199"/>
            <a:ext cx="2275859" cy="510686"/>
          </a:xfrm>
          <a:prstGeom prst="roundRect">
            <a:avLst/>
          </a:prstGeom>
          <a:solidFill>
            <a:srgbClr val="FFFF00"/>
          </a:solidFill>
          <a:ln w="12700" cap="flat" cmpd="sng" algn="ctr">
            <a:noFill/>
            <a:prstDash val="solid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4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تكامل بمجرد النظر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20">
                <a:extLst>
                  <a:ext uri="{FF2B5EF4-FFF2-40B4-BE49-F238E27FC236}">
                    <a16:creationId xmlns:a16="http://schemas.microsoft.com/office/drawing/2014/main" id="{144F5459-9747-4850-4269-C2B906B21FD5}"/>
                  </a:ext>
                </a:extLst>
              </p:cNvPr>
              <p:cNvSpPr txBox="1"/>
              <p:nvPr/>
            </p:nvSpPr>
            <p:spPr>
              <a:xfrm>
                <a:off x="3668046" y="4786075"/>
                <a:ext cx="3469571" cy="857542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den>
                              </m:f>
                              <m:r>
                                <a:rPr lang="en-US" sz="2400" b="1" i="1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num>
                                <m:den>
                                  <m: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1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𝟏𝟎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num>
                                    <m:den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  <m:sup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sup>
                      </m:sSubSup>
                    </m:oMath>
                  </m:oMathPara>
                </a14:m>
                <a:endParaRPr lang="ar-KW" sz="2400" b="1" dirty="0">
                  <a:solidFill>
                    <a:srgbClr val="3333FF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1" name="TextBox 20">
                <a:extLst>
                  <a:ext uri="{FF2B5EF4-FFF2-40B4-BE49-F238E27FC236}">
                    <a16:creationId xmlns:a16="http://schemas.microsoft.com/office/drawing/2014/main" id="{144F5459-9747-4850-4269-C2B906B21F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8046" y="4786075"/>
                <a:ext cx="3469571" cy="857542"/>
              </a:xfrm>
              <a:prstGeom prst="rect">
                <a:avLst/>
              </a:prstGeom>
              <a:blipFill>
                <a:blip r:embed="rId8"/>
                <a:stretch>
                  <a:fillRect b="-10638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22">
                <a:extLst>
                  <a:ext uri="{FF2B5EF4-FFF2-40B4-BE49-F238E27FC236}">
                    <a16:creationId xmlns:a16="http://schemas.microsoft.com/office/drawing/2014/main" id="{143BF60F-160B-9C30-4FAC-7D174748F01E}"/>
                  </a:ext>
                </a:extLst>
              </p:cNvPr>
              <p:cNvSpPr txBox="1"/>
              <p:nvPr/>
            </p:nvSpPr>
            <p:spPr>
              <a:xfrm>
                <a:off x="198475" y="5770148"/>
                <a:ext cx="3469571" cy="857542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num>
                                <m:den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𝟗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1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𝟏𝟎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num>
                                    <m:den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  <m:sup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sup>
                      </m:sSubSup>
                    </m:oMath>
                  </m:oMathPara>
                </a14:m>
                <a:endParaRPr lang="ar-KW" sz="2400" b="1" dirty="0">
                  <a:solidFill>
                    <a:srgbClr val="3333FF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22">
                <a:extLst>
                  <a:ext uri="{FF2B5EF4-FFF2-40B4-BE49-F238E27FC236}">
                    <a16:creationId xmlns:a16="http://schemas.microsoft.com/office/drawing/2014/main" id="{143BF60F-160B-9C30-4FAC-7D174748F0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475" y="5770148"/>
                <a:ext cx="3469571" cy="857542"/>
              </a:xfrm>
              <a:prstGeom prst="rect">
                <a:avLst/>
              </a:prstGeom>
              <a:blipFill>
                <a:blip r:embed="rId10"/>
                <a:stretch>
                  <a:fillRect b="-10714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2">
            <a:extLst>
              <a:ext uri="{FF2B5EF4-FFF2-40B4-BE49-F238E27FC236}">
                <a16:creationId xmlns:a16="http://schemas.microsoft.com/office/drawing/2014/main" id="{9D2FFBF7-ACFF-49E9-6C09-E0D40E750EA6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l="34639" t="27244" r="10441" b="56038"/>
          <a:stretch/>
        </p:blipFill>
        <p:spPr>
          <a:xfrm>
            <a:off x="549280" y="455734"/>
            <a:ext cx="8456868" cy="114596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3">
                <a:extLst>
                  <a:ext uri="{FF2B5EF4-FFF2-40B4-BE49-F238E27FC236}">
                    <a16:creationId xmlns:a16="http://schemas.microsoft.com/office/drawing/2014/main" id="{79E96C46-7CB5-D311-FF44-2E2E387C610D}"/>
                  </a:ext>
                </a:extLst>
              </p:cNvPr>
              <p:cNvSpPr txBox="1"/>
              <p:nvPr/>
            </p:nvSpPr>
            <p:spPr>
              <a:xfrm>
                <a:off x="6777732" y="2453059"/>
                <a:ext cx="2617640" cy="54521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1" i="1" smtClean="0">
                          <a:solidFill>
                            <a:prstClr val="black">
                              <a:lumMod val="95000"/>
                              <a:lumOff val="5000"/>
                            </a:prst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400" b="1" i="1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f>
                            <m:fPr>
                              <m:ctrlP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400" b="1" i="1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ar-KW" sz="2400" b="1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5" name="TextBox 3">
                <a:extLst>
                  <a:ext uri="{FF2B5EF4-FFF2-40B4-BE49-F238E27FC236}">
                    <a16:creationId xmlns:a16="http://schemas.microsoft.com/office/drawing/2014/main" id="{79E96C46-7CB5-D311-FF44-2E2E387C61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7732" y="2453059"/>
                <a:ext cx="2617640" cy="54521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8">
                <a:extLst>
                  <a:ext uri="{FF2B5EF4-FFF2-40B4-BE49-F238E27FC236}">
                    <a16:creationId xmlns:a16="http://schemas.microsoft.com/office/drawing/2014/main" id="{7433704B-6212-24B9-E4E7-1D9A62BF9B0A}"/>
                  </a:ext>
                </a:extLst>
              </p:cNvPr>
              <p:cNvSpPr txBox="1"/>
              <p:nvPr/>
            </p:nvSpPr>
            <p:spPr>
              <a:xfrm>
                <a:off x="2848981" y="5736774"/>
                <a:ext cx="3469571" cy="857542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num>
                                <m:den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𝟗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1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𝟏𝟎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×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𝟓</m:t>
                                      </m:r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num>
                                    <m:den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e>
                        <m:sub/>
                        <m:sup/>
                      </m:sSubSup>
                    </m:oMath>
                  </m:oMathPara>
                </a14:m>
                <a:endParaRPr lang="ar-KW" sz="2400" b="1" dirty="0">
                  <a:solidFill>
                    <a:srgbClr val="3333FF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8">
                <a:extLst>
                  <a:ext uri="{FF2B5EF4-FFF2-40B4-BE49-F238E27FC236}">
                    <a16:creationId xmlns:a16="http://schemas.microsoft.com/office/drawing/2014/main" id="{7433704B-6212-24B9-E4E7-1D9A62BF9B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8981" y="5736774"/>
                <a:ext cx="3469571" cy="857542"/>
              </a:xfrm>
              <a:prstGeom prst="rect">
                <a:avLst/>
              </a:prstGeom>
              <a:blipFill>
                <a:blip r:embed="rId13"/>
                <a:stretch>
                  <a:fillRect b="-6383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8">
                <a:extLst>
                  <a:ext uri="{FF2B5EF4-FFF2-40B4-BE49-F238E27FC236}">
                    <a16:creationId xmlns:a16="http://schemas.microsoft.com/office/drawing/2014/main" id="{B1431614-ED1C-4567-341B-CBB8A9B87636}"/>
                  </a:ext>
                </a:extLst>
              </p:cNvPr>
              <p:cNvSpPr txBox="1"/>
              <p:nvPr/>
            </p:nvSpPr>
            <p:spPr>
              <a:xfrm>
                <a:off x="5587506" y="5741451"/>
                <a:ext cx="3469571" cy="857542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num>
                                <m:den>
                                  <m:r>
                                    <a:rPr lang="en-US" sz="24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𝟗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400" b="1" i="1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1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𝟏𝟎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×</m:t>
                                      </m:r>
                                      <m:r>
                                        <a:rPr lang="en-US" sz="2400" b="1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𝟐</m:t>
                                      </m:r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num>
                                    <m:den>
                                      <m:r>
                                        <a:rPr lang="en-US" sz="2400" b="1" i="1">
                                          <a:solidFill>
                                            <a:srgbClr val="3333FF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e>
                        <m:sub/>
                        <m:sup/>
                      </m:sSubSup>
                    </m:oMath>
                  </m:oMathPara>
                </a14:m>
                <a:endParaRPr lang="ar-KW" sz="2400" b="1" dirty="0">
                  <a:solidFill>
                    <a:srgbClr val="3333FF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8">
                <a:extLst>
                  <a:ext uri="{FF2B5EF4-FFF2-40B4-BE49-F238E27FC236}">
                    <a16:creationId xmlns:a16="http://schemas.microsoft.com/office/drawing/2014/main" id="{B1431614-ED1C-4567-341B-CBB8A9B876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7506" y="5741451"/>
                <a:ext cx="3469571" cy="857542"/>
              </a:xfrm>
              <a:prstGeom prst="rect">
                <a:avLst/>
              </a:prstGeom>
              <a:blipFill>
                <a:blip r:embed="rId14"/>
                <a:stretch>
                  <a:fillRect b="-6383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9">
                <a:extLst>
                  <a:ext uri="{FF2B5EF4-FFF2-40B4-BE49-F238E27FC236}">
                    <a16:creationId xmlns:a16="http://schemas.microsoft.com/office/drawing/2014/main" id="{050C6F2E-FC40-331C-3FF8-F9A26F6C83D1}"/>
                  </a:ext>
                </a:extLst>
              </p:cNvPr>
              <p:cNvSpPr txBox="1"/>
              <p:nvPr/>
            </p:nvSpPr>
            <p:spPr>
              <a:xfrm>
                <a:off x="8449252" y="5870595"/>
                <a:ext cx="1113792" cy="691471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𝟏𝟐𝟐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𝒖𝒏𝒊𝒕</m:t>
                      </m:r>
                    </m:oMath>
                  </m:oMathPara>
                </a14:m>
                <a:endParaRPr lang="ar-KW" sz="2400" b="1" dirty="0">
                  <a:solidFill>
                    <a:srgbClr val="3333FF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9">
                <a:extLst>
                  <a:ext uri="{FF2B5EF4-FFF2-40B4-BE49-F238E27FC236}">
                    <a16:creationId xmlns:a16="http://schemas.microsoft.com/office/drawing/2014/main" id="{050C6F2E-FC40-331C-3FF8-F9A26F6C83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9252" y="5870595"/>
                <a:ext cx="1113792" cy="691471"/>
              </a:xfrm>
              <a:prstGeom prst="rect">
                <a:avLst/>
              </a:prstGeom>
              <a:blipFill>
                <a:blip r:embed="rId15"/>
                <a:stretch>
                  <a:fillRect r="-38251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سهم: لليمين 18">
            <a:extLst>
              <a:ext uri="{FF2B5EF4-FFF2-40B4-BE49-F238E27FC236}">
                <a16:creationId xmlns:a16="http://schemas.microsoft.com/office/drawing/2014/main" id="{8A7E5698-4248-989E-88F4-467EFF5A7578}"/>
              </a:ext>
            </a:extLst>
          </p:cNvPr>
          <p:cNvSpPr/>
          <p:nvPr/>
        </p:nvSpPr>
        <p:spPr>
          <a:xfrm>
            <a:off x="4964941" y="2718934"/>
            <a:ext cx="1474496" cy="164404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84478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 animBg="1"/>
      <p:bldP spid="11" grpId="0"/>
      <p:bldP spid="13" grpId="0"/>
      <p:bldP spid="15" grpId="0"/>
      <p:bldP spid="16" grpId="0"/>
      <p:bldP spid="17" grpId="0"/>
      <p:bldP spid="18" grpId="0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2-Point Star 8">
            <a:extLst>
              <a:ext uri="{FF2B5EF4-FFF2-40B4-BE49-F238E27FC236}">
                <a16:creationId xmlns:a16="http://schemas.microsoft.com/office/drawing/2014/main" id="{923E7919-5796-4E19-908D-8FC9807752D9}"/>
              </a:ext>
            </a:extLst>
          </p:cNvPr>
          <p:cNvSpPr/>
          <p:nvPr/>
        </p:nvSpPr>
        <p:spPr bwMode="auto">
          <a:xfrm rot="20539763">
            <a:off x="999748" y="765823"/>
            <a:ext cx="5400000" cy="5400000"/>
          </a:xfrm>
          <a:prstGeom prst="star32">
            <a:avLst>
              <a:gd name="adj" fmla="val 13466"/>
            </a:avLst>
          </a:prstGeom>
          <a:gradFill flip="none" rotWithShape="1">
            <a:gsLst>
              <a:gs pos="0">
                <a:srgbClr val="99CC00"/>
              </a:gs>
              <a:gs pos="100000">
                <a:srgbClr val="ECF6ED"/>
              </a:gs>
              <a:gs pos="57000">
                <a:srgbClr val="92D050"/>
              </a:gs>
              <a:gs pos="40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Tahoma" panose="020B0604030504040204" pitchFamily="34" charset="0"/>
            </a:endParaRPr>
          </a:p>
        </p:txBody>
      </p:sp>
      <p:sp>
        <p:nvSpPr>
          <p:cNvPr id="3" name="8-Point Star 3">
            <a:extLst>
              <a:ext uri="{FF2B5EF4-FFF2-40B4-BE49-F238E27FC236}">
                <a16:creationId xmlns:a16="http://schemas.microsoft.com/office/drawing/2014/main" id="{4F35DA6A-39EE-4E6A-ABD9-4A5AB471E1DF}"/>
              </a:ext>
            </a:extLst>
          </p:cNvPr>
          <p:cNvSpPr/>
          <p:nvPr/>
        </p:nvSpPr>
        <p:spPr bwMode="auto">
          <a:xfrm>
            <a:off x="911841" y="765823"/>
            <a:ext cx="5400000" cy="5400000"/>
          </a:xfrm>
          <a:prstGeom prst="star8">
            <a:avLst>
              <a:gd name="adj" fmla="val 13357"/>
            </a:avLst>
          </a:prstGeom>
          <a:gradFill>
            <a:gsLst>
              <a:gs pos="0">
                <a:srgbClr val="FF0000"/>
              </a:gs>
              <a:gs pos="23000">
                <a:srgbClr val="FF6600"/>
              </a:gs>
              <a:gs pos="69000">
                <a:srgbClr val="FF7C80"/>
              </a:gs>
              <a:gs pos="97000">
                <a:srgbClr val="4CF230"/>
              </a:gs>
            </a:gsLst>
            <a:path path="circle">
              <a:fillToRect l="50000" t="50000" r="50000" b="50000"/>
            </a:path>
          </a:gra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Tahoma" panose="020B0604030504040204" pitchFamily="34" charset="0"/>
            </a:endParaRPr>
          </a:p>
        </p:txBody>
      </p:sp>
      <p:sp>
        <p:nvSpPr>
          <p:cNvPr id="4" name="12-Point Star 7">
            <a:extLst>
              <a:ext uri="{FF2B5EF4-FFF2-40B4-BE49-F238E27FC236}">
                <a16:creationId xmlns:a16="http://schemas.microsoft.com/office/drawing/2014/main" id="{5241852F-C466-4C93-B892-73813525B628}"/>
              </a:ext>
            </a:extLst>
          </p:cNvPr>
          <p:cNvSpPr/>
          <p:nvPr/>
        </p:nvSpPr>
        <p:spPr bwMode="auto">
          <a:xfrm rot="21290353">
            <a:off x="855731" y="709714"/>
            <a:ext cx="5400000" cy="5400000"/>
          </a:xfrm>
          <a:prstGeom prst="star12">
            <a:avLst>
              <a:gd name="adj" fmla="val 9921"/>
            </a:avLst>
          </a:prstGeom>
          <a:gradFill flip="none" rotWithShape="1">
            <a:gsLst>
              <a:gs pos="0">
                <a:srgbClr val="E1562F"/>
              </a:gs>
              <a:gs pos="23000">
                <a:srgbClr val="FED051"/>
              </a:gs>
              <a:gs pos="69000">
                <a:srgbClr val="E1693D"/>
              </a:gs>
              <a:gs pos="97000">
                <a:srgbClr val="FEBF23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Tahoma" panose="020B0604030504040204" pitchFamily="34" charset="0"/>
            </a:endParaRPr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id="{AB430E52-9491-443E-9A66-77619EE37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6116" y="765823"/>
            <a:ext cx="4278313" cy="4839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92878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واجهة">
  <a:themeElements>
    <a:clrScheme name="ورق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واجهة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176</Words>
  <Application>Microsoft Office PowerPoint</Application>
  <PresentationFormat>شاشة عريضة</PresentationFormat>
  <Paragraphs>52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4" baseType="lpstr">
      <vt:lpstr>Arial</vt:lpstr>
      <vt:lpstr>Calibri</vt:lpstr>
      <vt:lpstr>Cambria Math</vt:lpstr>
      <vt:lpstr>Century Gothic</vt:lpstr>
      <vt:lpstr>Monotype Corsiva</vt:lpstr>
      <vt:lpstr>Trebuchet MS</vt:lpstr>
      <vt:lpstr>Wingdings 3</vt:lpstr>
      <vt:lpstr>واجهة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محمد السيد عبدالعزيز محمود الحلاج</dc:creator>
  <cp:lastModifiedBy>محمد السيد عبدالعزيز محمود الحلاج</cp:lastModifiedBy>
  <cp:revision>2</cp:revision>
  <dcterms:created xsi:type="dcterms:W3CDTF">2026-03-17T22:04:49Z</dcterms:created>
  <dcterms:modified xsi:type="dcterms:W3CDTF">2026-03-17T22:21:16Z</dcterms:modified>
</cp:coreProperties>
</file>