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8" r:id="rId2"/>
  </p:sldMasterIdLst>
  <p:sldIdLst>
    <p:sldId id="264" r:id="rId3"/>
    <p:sldId id="1089" r:id="rId4"/>
    <p:sldId id="269" r:id="rId5"/>
    <p:sldId id="267" r:id="rId6"/>
    <p:sldId id="283" r:id="rId7"/>
    <p:sldId id="306" r:id="rId8"/>
    <p:sldId id="1090" r:id="rId9"/>
    <p:sldId id="270" r:id="rId10"/>
    <p:sldId id="1091" r:id="rId11"/>
    <p:sldId id="263" r:id="rId12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572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9271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01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919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31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6790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21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10871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0C26-178C-4C7F-864A-BC46C8BD482F}" type="datetime8">
              <a:rPr lang="ar-KW" smtClean="0"/>
              <a:t>18 آذار، 26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0C88-FD47-4942-AB86-EF92671F335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76021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7507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0758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3134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4413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5983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4741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0420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049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78859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51173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76367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680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9946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91579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128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0155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74339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8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6374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546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301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346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849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1659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E979-2997-4F7C-B3B5-12F0E31D7F6B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576CEF-72A2-493D-BF92-45A2DFD38B9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742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E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5B2F-9A63-455B-9359-F231157B1DB2}" type="datetimeFigureOut">
              <a:rPr lang="ar-KW" smtClean="0"/>
              <a:t>30/09/1447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B77488-BA37-4A05-AE85-4E163B499D6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12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1.gif"/><Relationship Id="rId3" Type="http://schemas.openxmlformats.org/officeDocument/2006/relationships/image" Target="../media/image41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40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4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../media/image1.gif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3">
            <a:extLst>
              <a:ext uri="{FF2B5EF4-FFF2-40B4-BE49-F238E27FC236}">
                <a16:creationId xmlns:a16="http://schemas.microsoft.com/office/drawing/2014/main" id="{75CCDCB1-47D1-49E1-A0F4-08E7B9D64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933605">
            <a:off x="4540809" y="1179568"/>
            <a:ext cx="3379898" cy="1471894"/>
          </a:xfrm>
          <a:prstGeom prst="rect">
            <a:avLst/>
          </a:prstGeom>
        </p:spPr>
        <p:txBody>
          <a:bodyPr wrap="none" numCol="1" fromWordArt="1">
            <a:prstTxWarp prst="textInflateTop">
              <a:avLst>
                <a:gd name="adj" fmla="val 31917"/>
              </a:avLst>
            </a:prstTxWarp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ALAWI-3-8" pitchFamily="2" charset="-78"/>
              </a:rPr>
              <a:t>(7 – 3 )</a:t>
            </a:r>
            <a:endParaRPr kumimoji="0" lang="ar-KW" sz="3600" b="1" i="0" u="none" strike="noStrike" kern="1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uLnTx/>
              <a:uFillTx/>
              <a:latin typeface="Monotype Corsiva" panose="03010101010201010101" pitchFamily="66" charset="0"/>
              <a:ea typeface="+mn-ea"/>
              <a:cs typeface="ALAWI-3-8" pitchFamily="2" charset="-78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F63F14A-51B1-492C-B119-791DDF03BB0C}"/>
              </a:ext>
            </a:extLst>
          </p:cNvPr>
          <p:cNvGrpSpPr>
            <a:grpSpLocks/>
          </p:cNvGrpSpPr>
          <p:nvPr/>
        </p:nvGrpSpPr>
        <p:grpSpPr bwMode="auto">
          <a:xfrm>
            <a:off x="66261" y="15227"/>
            <a:ext cx="12059477" cy="6858000"/>
            <a:chOff x="0" y="0"/>
            <a:chExt cx="5760" cy="4320"/>
          </a:xfrm>
        </p:grpSpPr>
        <p:pic>
          <p:nvPicPr>
            <p:cNvPr id="23" name="Picture 5" descr="barrepointsrougesc&amp;e">
              <a:extLst>
                <a:ext uri="{FF2B5EF4-FFF2-40B4-BE49-F238E27FC236}">
                  <a16:creationId xmlns:a16="http://schemas.microsoft.com/office/drawing/2014/main" id="{D588EE2A-1C94-4954-9861-0691B81B2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barrepointsrougesc&amp;e">
              <a:extLst>
                <a:ext uri="{FF2B5EF4-FFF2-40B4-BE49-F238E27FC236}">
                  <a16:creationId xmlns:a16="http://schemas.microsoft.com/office/drawing/2014/main" id="{C94E3F54-B8C6-4CD5-B2E5-40DC825BA5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barrepointsrougesc&amp;e">
              <a:extLst>
                <a:ext uri="{FF2B5EF4-FFF2-40B4-BE49-F238E27FC236}">
                  <a16:creationId xmlns:a16="http://schemas.microsoft.com/office/drawing/2014/main" id="{A3CE8E7D-54B1-40C8-9562-4E971014C7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barrepointsrougesc&amp;e">
              <a:extLst>
                <a:ext uri="{FF2B5EF4-FFF2-40B4-BE49-F238E27FC236}">
                  <a16:creationId xmlns:a16="http://schemas.microsoft.com/office/drawing/2014/main" id="{185C88B3-9AF3-4033-AE62-7C081C3DC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A76BC95D-2924-412A-8DC9-2253823F56D8}"/>
              </a:ext>
            </a:extLst>
          </p:cNvPr>
          <p:cNvGrpSpPr>
            <a:grpSpLocks/>
          </p:cNvGrpSpPr>
          <p:nvPr/>
        </p:nvGrpSpPr>
        <p:grpSpPr bwMode="auto">
          <a:xfrm rot="20601390">
            <a:off x="3276125" y="1157735"/>
            <a:ext cx="6663552" cy="3743135"/>
            <a:chOff x="0" y="0"/>
            <a:chExt cx="5760" cy="4320"/>
          </a:xfrm>
        </p:grpSpPr>
        <p:pic>
          <p:nvPicPr>
            <p:cNvPr id="29" name="Picture 5" descr="barrepointsrougesc&amp;e">
              <a:extLst>
                <a:ext uri="{FF2B5EF4-FFF2-40B4-BE49-F238E27FC236}">
                  <a16:creationId xmlns:a16="http://schemas.microsoft.com/office/drawing/2014/main" id="{765D0718-4321-4E53-B85D-E0B13E1CD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barrepointsrougesc&amp;e">
              <a:extLst>
                <a:ext uri="{FF2B5EF4-FFF2-40B4-BE49-F238E27FC236}">
                  <a16:creationId xmlns:a16="http://schemas.microsoft.com/office/drawing/2014/main" id="{760BFC97-31E2-4178-B40F-BD9DE45B3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barrepointsrougesc&amp;e">
              <a:extLst>
                <a:ext uri="{FF2B5EF4-FFF2-40B4-BE49-F238E27FC236}">
                  <a16:creationId xmlns:a16="http://schemas.microsoft.com/office/drawing/2014/main" id="{0AB9C72C-90F9-4CD6-94E9-99AC700D5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barrepointsrougesc&amp;e">
              <a:extLst>
                <a:ext uri="{FF2B5EF4-FFF2-40B4-BE49-F238E27FC236}">
                  <a16:creationId xmlns:a16="http://schemas.microsoft.com/office/drawing/2014/main" id="{7C0DE0AC-DC1A-4DA7-8ECD-92401105E9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6853795-084A-4086-ADDC-78ED087A62EE}"/>
              </a:ext>
            </a:extLst>
          </p:cNvPr>
          <p:cNvSpPr/>
          <p:nvPr/>
        </p:nvSpPr>
        <p:spPr>
          <a:xfrm rot="20634193">
            <a:off x="3686209" y="2805240"/>
            <a:ext cx="60396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50" normalizeH="0" baseline="0" noProof="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PT Bold Broken" pitchFamily="2" charset="-78"/>
              </a:rPr>
              <a:t>القطــــــع الزائد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3B2D820-8815-44FA-9A51-BE0930EFC209}"/>
              </a:ext>
            </a:extLst>
          </p:cNvPr>
          <p:cNvSpPr/>
          <p:nvPr/>
        </p:nvSpPr>
        <p:spPr>
          <a:xfrm>
            <a:off x="534364" y="4126214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الحصة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D61F4E5-2128-4E7E-810F-359A3C180CE7}"/>
              </a:ext>
            </a:extLst>
          </p:cNvPr>
          <p:cNvSpPr/>
          <p:nvPr/>
        </p:nvSpPr>
        <p:spPr>
          <a:xfrm>
            <a:off x="554972" y="5378682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التاريخ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Mudir MT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AEF9E5-25B5-486E-BB7D-C10E94618A6E}"/>
              </a:ext>
            </a:extLst>
          </p:cNvPr>
          <p:cNvSpPr/>
          <p:nvPr/>
        </p:nvSpPr>
        <p:spPr>
          <a:xfrm>
            <a:off x="528411" y="2869789"/>
            <a:ext cx="2543408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الأسبوع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BB8615-C8F2-4842-B735-B29817A2C1C5}"/>
              </a:ext>
            </a:extLst>
          </p:cNvPr>
          <p:cNvSpPr/>
          <p:nvPr/>
        </p:nvSpPr>
        <p:spPr>
          <a:xfrm rot="20415484">
            <a:off x="1121770" y="704462"/>
            <a:ext cx="3436883" cy="130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Fanan" pitchFamily="2" charset="-78"/>
              </a:rPr>
              <a:t>الوحدة السابعة  </a:t>
            </a:r>
          </a:p>
        </p:txBody>
      </p:sp>
      <p:pic>
        <p:nvPicPr>
          <p:cNvPr id="28" name="Picture 13" descr="kuwait">
            <a:extLst>
              <a:ext uri="{FF2B5EF4-FFF2-40B4-BE49-F238E27FC236}">
                <a16:creationId xmlns:a16="http://schemas.microsoft.com/office/drawing/2014/main" id="{489DBA78-C144-411E-AFAC-98AC89161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676"/>
            <a:ext cx="16017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شعار الكويت 2">
            <a:extLst>
              <a:ext uri="{FF2B5EF4-FFF2-40B4-BE49-F238E27FC236}">
                <a16:creationId xmlns:a16="http://schemas.microsoft.com/office/drawing/2014/main" id="{C19CB09A-6A0A-4AC8-8706-6732074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0559" y="235734"/>
            <a:ext cx="1006219" cy="115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32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18" grpId="0" animBg="1"/>
      <p:bldP spid="19" grpId="0" animBg="1"/>
      <p:bldP spid="20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">
            <a:extLst>
              <a:ext uri="{FF2B5EF4-FFF2-40B4-BE49-F238E27FC236}">
                <a16:creationId xmlns:a16="http://schemas.microsoft.com/office/drawing/2014/main" id="{923E7919-5796-4E19-908D-8FC9807752D9}"/>
              </a:ext>
            </a:extLst>
          </p:cNvPr>
          <p:cNvSpPr/>
          <p:nvPr/>
        </p:nvSpPr>
        <p:spPr bwMode="auto">
          <a:xfrm rot="20539763">
            <a:off x="999748" y="765823"/>
            <a:ext cx="5400000" cy="5400000"/>
          </a:xfrm>
          <a:prstGeom prst="star32">
            <a:avLst>
              <a:gd name="adj" fmla="val 1346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8-Point Star 3">
            <a:extLst>
              <a:ext uri="{FF2B5EF4-FFF2-40B4-BE49-F238E27FC236}">
                <a16:creationId xmlns:a16="http://schemas.microsoft.com/office/drawing/2014/main" id="{4F35DA6A-39EE-4E6A-ABD9-4A5AB471E1DF}"/>
              </a:ext>
            </a:extLst>
          </p:cNvPr>
          <p:cNvSpPr/>
          <p:nvPr/>
        </p:nvSpPr>
        <p:spPr bwMode="auto">
          <a:xfrm>
            <a:off x="911841" y="765823"/>
            <a:ext cx="5400000" cy="5400000"/>
          </a:xfrm>
          <a:prstGeom prst="star8">
            <a:avLst>
              <a:gd name="adj" fmla="val 13357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12-Point Star 7">
            <a:extLst>
              <a:ext uri="{FF2B5EF4-FFF2-40B4-BE49-F238E27FC236}">
                <a16:creationId xmlns:a16="http://schemas.microsoft.com/office/drawing/2014/main" id="{5241852F-C466-4C93-B892-73813525B628}"/>
              </a:ext>
            </a:extLst>
          </p:cNvPr>
          <p:cNvSpPr/>
          <p:nvPr/>
        </p:nvSpPr>
        <p:spPr bwMode="auto">
          <a:xfrm rot="21290353">
            <a:off x="855731" y="709714"/>
            <a:ext cx="5400000" cy="5400000"/>
          </a:xfrm>
          <a:prstGeom prst="star12">
            <a:avLst>
              <a:gd name="adj" fmla="val 992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B430E52-9491-443E-9A66-77619EE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6" y="765823"/>
            <a:ext cx="4278313" cy="48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10F0077-AAAE-4928-A9B8-95AB9F1D0DF4}"/>
              </a:ext>
            </a:extLst>
          </p:cNvPr>
          <p:cNvSpPr/>
          <p:nvPr/>
        </p:nvSpPr>
        <p:spPr>
          <a:xfrm>
            <a:off x="6318525" y="474326"/>
            <a:ext cx="303640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الأهداف السلوكية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75813E-E827-4DB2-8F8B-6F409B264BFD}"/>
              </a:ext>
            </a:extLst>
          </p:cNvPr>
          <p:cNvSpPr txBox="1"/>
          <p:nvPr/>
        </p:nvSpPr>
        <p:spPr>
          <a:xfrm>
            <a:off x="2207172" y="1376855"/>
            <a:ext cx="7147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Mudir MT" pitchFamily="2" charset="-78"/>
              </a:rPr>
              <a:t>أتوقع في نهاية الحصة أن يكون الطالب قادراً على أن 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590D8921-2FC3-4860-8C9A-06C50BC0A27F}"/>
              </a:ext>
            </a:extLst>
          </p:cNvPr>
          <p:cNvSpPr txBox="1">
            <a:spLocks/>
          </p:cNvSpPr>
          <p:nvPr/>
        </p:nvSpPr>
        <p:spPr>
          <a:xfrm>
            <a:off x="409903" y="2294414"/>
            <a:ext cx="9512589" cy="392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1) يتعرف القطع الزائد .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2) يتعرف البؤرتين – مركز القطع الزائد – المحور القاطع – المحور المرافق – رأسي القطع الزائد – خط التناظر للقطع الزائد  – طول المحور القاطع – طول المحور المرافق – العلاقة الأساسية – معادلتا الدليلين – معادلتا الخطين المقاربين 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3) يتعرف معادلة وبيان القطع الزائد بحالتيه . 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5) يحل تمارين على القطع الزائد 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KW" sz="2800" b="1" i="0" u="none" strike="noStrike" kern="1200" cap="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/>
                <a:ea typeface="+mn-ea"/>
                <a:cs typeface="Mudir MT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4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29ED80-557D-4C16-B1DD-C303FE67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462" y="-72008"/>
            <a:ext cx="5633539" cy="700201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97E82AE6-46B9-4E92-8CC6-703DDD01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44016"/>
            <a:ext cx="6217719" cy="6858000"/>
          </a:xfrm>
          <a:prstGeom prst="rect">
            <a:avLst/>
          </a:prstGeom>
        </p:spPr>
      </p:pic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D227CF1F-2F9F-4E8C-A325-9961B1AE539A}"/>
              </a:ext>
            </a:extLst>
          </p:cNvPr>
          <p:cNvCxnSpPr/>
          <p:nvPr/>
        </p:nvCxnSpPr>
        <p:spPr>
          <a:xfrm>
            <a:off x="6388100" y="300608"/>
            <a:ext cx="0" cy="62567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11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69" y="425523"/>
            <a:ext cx="889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أوجد معادلة القطع الزائد الذي بؤرتاه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(0,-3),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(0,3) </a:t>
            </a:r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ورأساه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(0,-2),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(0,2)</a:t>
            </a:r>
            <a:endParaRPr lang="ar-KW" sz="2400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ar-KW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ثم أوجد معادلة كل من خطيه المقاربين وارسم شكلا تقريبيا لهذا القطع.</a:t>
            </a:r>
            <a:endParaRPr lang="en-US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8082500" y="1152129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32662" y="1352641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62" y="1352641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618004" y="1574884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تقع البؤرتان على محور الصادات فتكون المعادلة علي الصورة </a:t>
            </a:r>
          </a:p>
        </p:txBody>
      </p:sp>
      <p:sp>
        <p:nvSpPr>
          <p:cNvPr id="17" name="مربع نص 2"/>
          <p:cNvSpPr txBox="1"/>
          <p:nvPr/>
        </p:nvSpPr>
        <p:spPr>
          <a:xfrm>
            <a:off x="6864753" y="2740269"/>
            <a:ext cx="1946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ولكن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6295909" y="2808037"/>
                <a:ext cx="1590071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09" y="2808037"/>
                <a:ext cx="1590071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6379742" y="3581541"/>
                <a:ext cx="203177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𝟗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742" y="3581541"/>
                <a:ext cx="2031779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6197635" y="3957093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Calibri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ar-KW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معادلة القطع الزائد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35" y="3957093"/>
                <a:ext cx="2843808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ربع نص 7"/>
          <p:cNvSpPr txBox="1"/>
          <p:nvPr/>
        </p:nvSpPr>
        <p:spPr>
          <a:xfrm>
            <a:off x="5093660" y="1966765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احدي البؤرتين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(0,3)</a:t>
            </a:r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ومنها تكون 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C = 3</a:t>
            </a:r>
            <a:endParaRPr lang="ar-KW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093660" y="2336097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احدي الرأسين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(0,2)</a:t>
            </a:r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ومنها تكون 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 = 2</a:t>
            </a:r>
            <a:endParaRPr lang="ar-KW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/>
              <p:cNvSpPr txBox="1"/>
              <p:nvPr/>
            </p:nvSpPr>
            <p:spPr>
              <a:xfrm>
                <a:off x="6406948" y="3221451"/>
                <a:ext cx="20045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948" y="3221451"/>
                <a:ext cx="2004573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6188422" y="4382936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422" y="4382936"/>
                <a:ext cx="2736304" cy="717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5585059" y="5069891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معادلة كل من الخطين المقاربين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/>
              <p:cNvSpPr txBox="1"/>
              <p:nvPr/>
            </p:nvSpPr>
            <p:spPr>
              <a:xfrm>
                <a:off x="6838474" y="5379899"/>
                <a:ext cx="1798930" cy="6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474" y="5379899"/>
                <a:ext cx="1798930" cy="623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2"/>
              <p:cNvSpPr txBox="1"/>
              <p:nvPr/>
            </p:nvSpPr>
            <p:spPr>
              <a:xfrm>
                <a:off x="6211635" y="6003723"/>
                <a:ext cx="2778783" cy="61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35" y="6003723"/>
                <a:ext cx="2778783" cy="6115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6902201" y="0"/>
            <a:ext cx="2088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مثال </a:t>
            </a:r>
            <a:r>
              <a:rPr lang="en-US" sz="2000" b="1" u="sng" dirty="0">
                <a:solidFill>
                  <a:srgbClr val="FF0000"/>
                </a:solidFill>
                <a:latin typeface="Calibri"/>
              </a:rPr>
              <a:t>2 </a:t>
            </a:r>
            <a:r>
              <a:rPr lang="ar-KW" sz="20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صـــــ </a:t>
            </a:r>
            <a:r>
              <a:rPr lang="en-US" sz="2000" b="1" u="sng" dirty="0">
                <a:solidFill>
                  <a:srgbClr val="FF0000"/>
                </a:solidFill>
                <a:latin typeface="Calibri"/>
              </a:rPr>
              <a:t>122 </a:t>
            </a:r>
            <a:endParaRPr lang="ar-KW" sz="2000" b="1" u="sng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348A944F-6CE3-46C7-B959-CBACEB1A61FD}"/>
                  </a:ext>
                </a:extLst>
              </p:cNvPr>
              <p:cNvSpPr txBox="1"/>
              <p:nvPr/>
            </p:nvSpPr>
            <p:spPr>
              <a:xfrm>
                <a:off x="5474074" y="3122766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348A944F-6CE3-46C7-B959-CBACEB1A6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74" y="3122766"/>
                <a:ext cx="124680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">
                <a:extLst>
                  <a:ext uri="{FF2B5EF4-FFF2-40B4-BE49-F238E27FC236}">
                    <a16:creationId xmlns:a16="http://schemas.microsoft.com/office/drawing/2014/main" id="{C6B454C9-07A9-4F19-830E-7C4DFC8A620B}"/>
                  </a:ext>
                </a:extLst>
              </p:cNvPr>
              <p:cNvSpPr txBox="1"/>
              <p:nvPr/>
            </p:nvSpPr>
            <p:spPr>
              <a:xfrm>
                <a:off x="5488850" y="3509228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2" name="TextBox 5">
                <a:extLst>
                  <a:ext uri="{FF2B5EF4-FFF2-40B4-BE49-F238E27FC236}">
                    <a16:creationId xmlns:a16="http://schemas.microsoft.com/office/drawing/2014/main" id="{C6B454C9-07A9-4F19-830E-7C4DFC8A6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50" y="3509228"/>
                <a:ext cx="124680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CD0BC8C1-E6CB-437E-BAD5-4C258BB852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768" y="2808037"/>
            <a:ext cx="5423551" cy="367071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B728A44-24BA-4E99-BB4D-93598AFA32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67572" y="80228"/>
            <a:ext cx="3203907" cy="6858000"/>
          </a:xfrm>
          <a:prstGeom prst="rect">
            <a:avLst/>
          </a:prstGeom>
        </p:spPr>
      </p:pic>
      <p:grpSp>
        <p:nvGrpSpPr>
          <p:cNvPr id="34" name="Group 4">
            <a:extLst>
              <a:ext uri="{FF2B5EF4-FFF2-40B4-BE49-F238E27FC236}">
                <a16:creationId xmlns:a16="http://schemas.microsoft.com/office/drawing/2014/main" id="{66A86509-A535-4AE1-8B7F-90D4E7DE1701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124520" cy="6804000"/>
            <a:chOff x="0" y="0"/>
            <a:chExt cx="5760" cy="4320"/>
          </a:xfrm>
        </p:grpSpPr>
        <p:pic>
          <p:nvPicPr>
            <p:cNvPr id="35" name="Picture 5" descr="barrepointsrougesc&amp;e">
              <a:extLst>
                <a:ext uri="{FF2B5EF4-FFF2-40B4-BE49-F238E27FC236}">
                  <a16:creationId xmlns:a16="http://schemas.microsoft.com/office/drawing/2014/main" id="{B95606F1-BDE0-4921-89D2-4758263E2C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" descr="barrepointsrougesc&amp;e">
              <a:extLst>
                <a:ext uri="{FF2B5EF4-FFF2-40B4-BE49-F238E27FC236}">
                  <a16:creationId xmlns:a16="http://schemas.microsoft.com/office/drawing/2014/main" id="{32BEEBC6-A4BA-4AA2-A41B-A53F6CFE4A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" descr="barrepointsrougesc&amp;e">
              <a:extLst>
                <a:ext uri="{FF2B5EF4-FFF2-40B4-BE49-F238E27FC236}">
                  <a16:creationId xmlns:a16="http://schemas.microsoft.com/office/drawing/2014/main" id="{732A5C51-43BD-4399-ADC0-52CF163442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barrepointsrougesc&amp;e">
              <a:extLst>
                <a:ext uri="{FF2B5EF4-FFF2-40B4-BE49-F238E27FC236}">
                  <a16:creationId xmlns:a16="http://schemas.microsoft.com/office/drawing/2014/main" id="{7FE75026-9CE3-4666-9C47-A6CF5E08F0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1214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4" grpId="0"/>
      <p:bldP spid="17" grpId="0"/>
      <p:bldP spid="21" grpId="0"/>
      <p:bldP spid="22" grpId="0"/>
      <p:bldP spid="24" grpId="0"/>
      <p:bldP spid="8" grpId="0"/>
      <p:bldP spid="26" grpId="0"/>
      <p:bldP spid="27" grpId="0"/>
      <p:bldP spid="28" grpId="0"/>
      <p:bldP spid="29" grpId="0"/>
      <p:bldP spid="30" grpId="0"/>
      <p:bldP spid="31" grpId="0"/>
      <p:bldP spid="23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4200B914-7FD4-4350-90A0-32221BC4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7" y="2190125"/>
            <a:ext cx="5650920" cy="4548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0" y="383029"/>
            <a:ext cx="889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أوجد معادلة القطع الزائد الذي بؤرتاه 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(-4,0),F</a:t>
            </a:r>
            <a:r>
              <a:rPr lang="en-US" sz="2400" b="1" baseline="-25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(4,0) </a:t>
            </a:r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 ورأساه 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2400" b="1" baseline="-25000" dirty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(-2,0),A</a:t>
            </a:r>
            <a:r>
              <a:rPr lang="en-US" sz="2400" b="1" baseline="-25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(2,0)</a:t>
            </a:r>
            <a:endParaRPr lang="ar-KW" sz="2400" b="1" dirty="0">
              <a:solidFill>
                <a:srgbClr val="0000FF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ar-KW" sz="2400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ثم أوجد معادلة كل من خطيه المقاربين وارسم شكلا تقريبيا لهذا القطع.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8050969" y="1019991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4265" y="1266792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265" y="1266792"/>
                <a:ext cx="2736304" cy="717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866518" y="1472363"/>
            <a:ext cx="48607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</a:t>
            </a:r>
          </a:p>
        </p:txBody>
      </p:sp>
      <p:sp>
        <p:nvSpPr>
          <p:cNvPr id="17" name="مربع نص 2"/>
          <p:cNvSpPr txBox="1"/>
          <p:nvPr/>
        </p:nvSpPr>
        <p:spPr>
          <a:xfrm>
            <a:off x="7762937" y="2539709"/>
            <a:ext cx="8586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ولكن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5294626" y="2757641"/>
                <a:ext cx="20045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26" y="2757641"/>
                <a:ext cx="2004573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5290309" y="3055677"/>
                <a:ext cx="3527389" cy="3954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𝟏𝟔</m:t>
                    </m:r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𝟒</m:t>
                    </m:r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𝟏𝟐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 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⇒</m:t>
                    </m:r>
                  </m:oMath>
                </a14:m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dirty="0">
                    <a:solidFill>
                      <a:prstClr val="black"/>
                    </a:solidFill>
                    <a:latin typeface="Lucida Calligraphy" pitchFamily="66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09" y="3055677"/>
                <a:ext cx="3527389" cy="395429"/>
              </a:xfrm>
              <a:prstGeom prst="rect">
                <a:avLst/>
              </a:prstGeom>
              <a:blipFill>
                <a:blip r:embed="rId5"/>
                <a:stretch>
                  <a:fillRect t="-4615" b="-2461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6225027" y="3703136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معادلة القطع الزائد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27" y="3703136"/>
                <a:ext cx="2843808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ربع نص 7"/>
          <p:cNvSpPr txBox="1"/>
          <p:nvPr/>
        </p:nvSpPr>
        <p:spPr>
          <a:xfrm>
            <a:off x="4959852" y="1799886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احدي البؤرتين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(4,0)</a:t>
            </a:r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ومنها تكون 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C = 4</a:t>
            </a:r>
            <a:endParaRPr lang="ar-KW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975580" y="2190702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احدي الرأسين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(2,0)</a:t>
            </a:r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ومنها تكون 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 = 2</a:t>
            </a:r>
            <a:endParaRPr lang="ar-KW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/>
              <p:cNvSpPr txBox="1"/>
              <p:nvPr/>
            </p:nvSpPr>
            <p:spPr>
              <a:xfrm>
                <a:off x="7064263" y="2794080"/>
                <a:ext cx="20045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63" y="2794080"/>
                <a:ext cx="2004573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4682509" y="3473916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509" y="3473916"/>
                <a:ext cx="2736304" cy="717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5537813" y="4326306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rgbClr val="0000FF"/>
                </a:solidFill>
                <a:latin typeface="Calibri"/>
                <a:cs typeface="Arial" panose="020B0604020202020204" pitchFamily="34" charset="0"/>
              </a:rPr>
              <a:t>معادلة كل من الخطين المقاربين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/>
              <p:cNvSpPr txBox="1"/>
              <p:nvPr/>
            </p:nvSpPr>
            <p:spPr>
              <a:xfrm>
                <a:off x="6225027" y="4681419"/>
                <a:ext cx="1798930" cy="69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27" y="4681419"/>
                <a:ext cx="1798930" cy="697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2"/>
              <p:cNvSpPr txBox="1"/>
              <p:nvPr/>
            </p:nvSpPr>
            <p:spPr>
              <a:xfrm>
                <a:off x="5637790" y="5378470"/>
                <a:ext cx="34551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𝟏𝟐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90" y="5378470"/>
                <a:ext cx="3455114" cy="6218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مربع نص 8"/>
          <p:cNvSpPr txBox="1"/>
          <p:nvPr/>
        </p:nvSpPr>
        <p:spPr>
          <a:xfrm>
            <a:off x="5483927" y="23111"/>
            <a:ext cx="3510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حاول أن تحل رقم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2 </a:t>
            </a:r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صـــ 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122</a:t>
            </a:r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6519725" y="6080320"/>
                <a:ext cx="1243213" cy="4019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725" y="6080320"/>
                <a:ext cx="1243213" cy="40197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">
                <a:extLst>
                  <a:ext uri="{FF2B5EF4-FFF2-40B4-BE49-F238E27FC236}">
                    <a16:creationId xmlns:a16="http://schemas.microsoft.com/office/drawing/2014/main" id="{E20FDA56-C024-48AA-A6E7-387A714B0F3C}"/>
                  </a:ext>
                </a:extLst>
              </p:cNvPr>
              <p:cNvSpPr txBox="1"/>
              <p:nvPr/>
            </p:nvSpPr>
            <p:spPr>
              <a:xfrm>
                <a:off x="6300260" y="2714068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0" name="TextBox 5">
                <a:extLst>
                  <a:ext uri="{FF2B5EF4-FFF2-40B4-BE49-F238E27FC236}">
                    <a16:creationId xmlns:a16="http://schemas.microsoft.com/office/drawing/2014/main" id="{E20FDA56-C024-48AA-A6E7-387A714B0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260" y="2714068"/>
                <a:ext cx="124680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4">
            <a:extLst>
              <a:ext uri="{FF2B5EF4-FFF2-40B4-BE49-F238E27FC236}">
                <a16:creationId xmlns:a16="http://schemas.microsoft.com/office/drawing/2014/main" id="{8BC6683C-C186-4D90-ADD3-E842F7B0C539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25" name="Picture 5" descr="barrepointsrougesc&amp;e">
              <a:extLst>
                <a:ext uri="{FF2B5EF4-FFF2-40B4-BE49-F238E27FC236}">
                  <a16:creationId xmlns:a16="http://schemas.microsoft.com/office/drawing/2014/main" id="{5C12578F-909B-4A96-8A41-847AB763C0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 descr="barrepointsrougesc&amp;e">
              <a:extLst>
                <a:ext uri="{FF2B5EF4-FFF2-40B4-BE49-F238E27FC236}">
                  <a16:creationId xmlns:a16="http://schemas.microsoft.com/office/drawing/2014/main" id="{E400FF89-422A-4DBC-904E-A24A5D7AE8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 descr="barrepointsrougesc&amp;e">
              <a:extLst>
                <a:ext uri="{FF2B5EF4-FFF2-40B4-BE49-F238E27FC236}">
                  <a16:creationId xmlns:a16="http://schemas.microsoft.com/office/drawing/2014/main" id="{91772AC2-FDD5-4FF3-9A3A-4099172516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" descr="barrepointsrougesc&amp;e">
              <a:extLst>
                <a:ext uri="{FF2B5EF4-FFF2-40B4-BE49-F238E27FC236}">
                  <a16:creationId xmlns:a16="http://schemas.microsoft.com/office/drawing/2014/main" id="{09944694-1C4B-4981-9EFF-10C250804F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55D1DED9-17D3-4F36-B21F-AA7B466D6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2033" y="-72008"/>
            <a:ext cx="3149968" cy="70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4" grpId="0"/>
      <p:bldP spid="17" grpId="0"/>
      <p:bldP spid="21" grpId="0"/>
      <p:bldP spid="22" grpId="0"/>
      <p:bldP spid="24" grpId="0"/>
      <p:bldP spid="8" grpId="0"/>
      <p:bldP spid="26" grpId="0"/>
      <p:bldP spid="27" grpId="0"/>
      <p:bldP spid="28" grpId="0"/>
      <p:bldP spid="29" grpId="0"/>
      <p:bldP spid="30" grpId="0"/>
      <p:bldP spid="31" grpId="0"/>
      <p:bldP spid="9" grpId="0"/>
      <p:bldP spid="10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A2B7F87C-CAE7-449F-AE0F-DDAE7AC5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0" y="3205730"/>
            <a:ext cx="5300291" cy="3144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4459" y="1224414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59" y="1224414"/>
                <a:ext cx="2736304" cy="717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5394020" y="1080786"/>
            <a:ext cx="31170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∵  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anose="020B0604020202020204" pitchFamily="34" charset="0"/>
              </a:rPr>
              <a:t>البؤرتان تقعان على محور السينات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5588914" y="2776438"/>
                <a:ext cx="20045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∵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914" y="2776438"/>
                <a:ext cx="2004573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5891038" y="3186806"/>
                <a:ext cx="2160240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𝟐𝟓</m:t>
                      </m:r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𝟗</m:t>
                      </m:r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38" y="3186806"/>
                <a:ext cx="2160240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6914872" y="4291294"/>
                <a:ext cx="218237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ar-KW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kumimoji="0" lang="ar-KW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kumimoji="0" lang="ar-K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معادلة القطع الزائد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872" y="4291294"/>
                <a:ext cx="2182371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ربع نص 7"/>
          <p:cNvSpPr txBox="1"/>
          <p:nvPr/>
        </p:nvSpPr>
        <p:spPr>
          <a:xfrm>
            <a:off x="5360088" y="1881113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احدي البؤرتين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(-5,0)</a:t>
            </a:r>
            <a:r>
              <a:rPr kumimoji="0" lang="ar-KW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ومنها 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= 5</a:t>
            </a:r>
            <a:endParaRPr kumimoji="0" lang="ar-K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394020" y="2351663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احدي الرأسين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(3,0)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ومنها : 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3</a:t>
            </a:r>
            <a:endParaRPr kumimoji="0" lang="ar-K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/>
              <p:cNvSpPr txBox="1"/>
              <p:nvPr/>
            </p:nvSpPr>
            <p:spPr>
              <a:xfrm>
                <a:off x="7508764" y="2825370"/>
                <a:ext cx="1557665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itchFamily="34" charset="0"/>
                            </a:rPr>
                            <m:t>𝟓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64" y="2825370"/>
                <a:ext cx="1557665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5140683" y="4076360"/>
                <a:ext cx="2160240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𝟏𝟔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83" y="4076360"/>
                <a:ext cx="2160240" cy="717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6279423" y="4916843"/>
            <a:ext cx="27363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معادلة كل من الخطين المقاربين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/>
              <p:cNvSpPr txBox="1"/>
              <p:nvPr/>
            </p:nvSpPr>
            <p:spPr>
              <a:xfrm>
                <a:off x="5130989" y="5365421"/>
                <a:ext cx="1798930" cy="69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=±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989" y="5365421"/>
                <a:ext cx="1798930" cy="697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2"/>
              <p:cNvSpPr txBox="1"/>
              <p:nvPr/>
            </p:nvSpPr>
            <p:spPr>
              <a:xfrm>
                <a:off x="7230225" y="5388273"/>
                <a:ext cx="1727557" cy="66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=±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225" y="5388273"/>
                <a:ext cx="1727557" cy="6694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:a16="http://schemas.microsoft.com/office/drawing/2014/main" id="{3EA5CA60-FF09-4780-A22C-58D7CC16123B}"/>
              </a:ext>
            </a:extLst>
          </p:cNvPr>
          <p:cNvSpPr txBox="1"/>
          <p:nvPr/>
        </p:nvSpPr>
        <p:spPr>
          <a:xfrm>
            <a:off x="8153732" y="988453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itchFamily="34" charset="0"/>
              </a:rPr>
              <a:t>الحل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Calligraphy" pitchFamily="66" charset="0"/>
              <a:ea typeface="+mn-ea"/>
              <a:cs typeface="Arial" pitchFamily="34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96695C7-BE88-48CE-B2B0-4A8DC4A27A8C}"/>
              </a:ext>
            </a:extLst>
          </p:cNvPr>
          <p:cNvSpPr txBox="1"/>
          <p:nvPr/>
        </p:nvSpPr>
        <p:spPr>
          <a:xfrm>
            <a:off x="-48950" y="235469"/>
            <a:ext cx="88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(3)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أوجد معادلة القطع الزائد الذي إحدى بؤرتيه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- 5 , 0 )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و رأساه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0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- 3 , 0 ) 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0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( 3 , 0 )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ثم أوجد معادلة كل من خطيه المقاربين و ارسم شكلًا تقريبيًا له.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مربع نص 2">
            <a:extLst>
              <a:ext uri="{FF2B5EF4-FFF2-40B4-BE49-F238E27FC236}">
                <a16:creationId xmlns:a16="http://schemas.microsoft.com/office/drawing/2014/main" id="{F6835668-1085-46EC-95B0-00401F4CAA9E}"/>
              </a:ext>
            </a:extLst>
          </p:cNvPr>
          <p:cNvSpPr txBox="1"/>
          <p:nvPr/>
        </p:nvSpPr>
        <p:spPr>
          <a:xfrm>
            <a:off x="5644740" y="1428618"/>
            <a:ext cx="29187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∴  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anose="020B0604020202020204" pitchFamily="34" charset="0"/>
              </a:rPr>
              <a:t>معادلة القطع تكون على الصورة: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A14B9653-E7A7-45D7-A8B0-A3143A42339B}"/>
                  </a:ext>
                </a:extLst>
              </p:cNvPr>
              <p:cNvSpPr txBox="1"/>
              <p:nvPr/>
            </p:nvSpPr>
            <p:spPr>
              <a:xfrm>
                <a:off x="6914873" y="2822213"/>
                <a:ext cx="8469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</m:e>
                      </m:groupChr>
                    </m:oMath>
                  </m:oMathPara>
                </a14:m>
                <a:endParaRPr kumimoji="0" lang="ar-K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A14B9653-E7A7-45D7-A8B0-A3143A423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873" y="2822213"/>
                <a:ext cx="846959" cy="369332"/>
              </a:xfrm>
              <a:prstGeom prst="rect">
                <a:avLst/>
              </a:prstGeom>
              <a:blipFill>
                <a:blip r:embed="rId11"/>
                <a:stretch>
                  <a:fillRect t="-45902" r="-46043" b="-8524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2">
                <a:extLst>
                  <a:ext uri="{FF2B5EF4-FFF2-40B4-BE49-F238E27FC236}">
                    <a16:creationId xmlns:a16="http://schemas.microsoft.com/office/drawing/2014/main" id="{588E40EE-AC6B-42F7-8F81-94B790527765}"/>
                  </a:ext>
                </a:extLst>
              </p:cNvPr>
              <p:cNvSpPr txBox="1"/>
              <p:nvPr/>
            </p:nvSpPr>
            <p:spPr>
              <a:xfrm>
                <a:off x="5891039" y="3597175"/>
                <a:ext cx="1617725" cy="4019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kumimoji="0" lang="ar-KW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𝟏𝟔</m:t>
                          </m:r>
                        </m:e>
                      </m:ra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itchFamily="66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مربع نص 2">
                <a:extLst>
                  <a:ext uri="{FF2B5EF4-FFF2-40B4-BE49-F238E27FC236}">
                    <a16:creationId xmlns:a16="http://schemas.microsoft.com/office/drawing/2014/main" id="{588E40EE-AC6B-42F7-8F81-94B790527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39" y="3597175"/>
                <a:ext cx="1617725" cy="4019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D5927E6E-9529-447A-98E3-B03A75625AF0}"/>
                  </a:ext>
                </a:extLst>
              </p:cNvPr>
              <p:cNvSpPr txBox="1"/>
              <p:nvPr/>
            </p:nvSpPr>
            <p:spPr>
              <a:xfrm>
                <a:off x="6547679" y="5597548"/>
                <a:ext cx="8469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0" lang="ar-KW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</m:e>
                      </m:groupChr>
                    </m:oMath>
                  </m:oMathPara>
                </a14:m>
                <a:endParaRPr kumimoji="0" lang="ar-K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D5927E6E-9529-447A-98E3-B03A7562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679" y="5597548"/>
                <a:ext cx="846959" cy="369332"/>
              </a:xfrm>
              <a:prstGeom prst="rect">
                <a:avLst/>
              </a:prstGeom>
              <a:blipFill>
                <a:blip r:embed="rId13"/>
                <a:stretch>
                  <a:fillRect t="-45902" r="-46043" b="-8524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4">
            <a:extLst>
              <a:ext uri="{FF2B5EF4-FFF2-40B4-BE49-F238E27FC236}">
                <a16:creationId xmlns:a16="http://schemas.microsoft.com/office/drawing/2014/main" id="{146F9F9A-A7D2-43CA-8603-CC2A3FE353A9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6804000"/>
            <a:chOff x="0" y="0"/>
            <a:chExt cx="5760" cy="4320"/>
          </a:xfrm>
        </p:grpSpPr>
        <p:pic>
          <p:nvPicPr>
            <p:cNvPr id="25" name="Picture 5" descr="barrepointsrougesc&amp;e">
              <a:extLst>
                <a:ext uri="{FF2B5EF4-FFF2-40B4-BE49-F238E27FC236}">
                  <a16:creationId xmlns:a16="http://schemas.microsoft.com/office/drawing/2014/main" id="{73466BB3-83A6-4DBB-B434-989A29F881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 descr="barrepointsrougesc&amp;e">
              <a:extLst>
                <a:ext uri="{FF2B5EF4-FFF2-40B4-BE49-F238E27FC236}">
                  <a16:creationId xmlns:a16="http://schemas.microsoft.com/office/drawing/2014/main" id="{8445BC64-E2DC-4691-92D3-EED2CD72C6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 descr="barrepointsrougesc&amp;e">
              <a:extLst>
                <a:ext uri="{FF2B5EF4-FFF2-40B4-BE49-F238E27FC236}">
                  <a16:creationId xmlns:a16="http://schemas.microsoft.com/office/drawing/2014/main" id="{D8391F68-F208-45B7-B16F-E8CA8A9814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" descr="barrepointsrougesc&amp;e">
              <a:extLst>
                <a:ext uri="{FF2B5EF4-FFF2-40B4-BE49-F238E27FC236}">
                  <a16:creationId xmlns:a16="http://schemas.microsoft.com/office/drawing/2014/main" id="{4916A52B-C4E3-4C01-A976-E27E32BC0A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8CCD4741-F1FB-4799-BE55-3AC6A5A3C9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2855" y="-72008"/>
            <a:ext cx="3219146" cy="70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86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1" grpId="0"/>
      <p:bldP spid="22" grpId="0"/>
      <p:bldP spid="24" grpId="0"/>
      <p:bldP spid="8" grpId="0"/>
      <p:bldP spid="26" grpId="0"/>
      <p:bldP spid="27" grpId="0"/>
      <p:bldP spid="28" grpId="0"/>
      <p:bldP spid="29" grpId="0"/>
      <p:bldP spid="30" grpId="0"/>
      <p:bldP spid="31" grpId="0"/>
      <p:bldP spid="46" grpId="0"/>
      <p:bldP spid="47" grpId="0" uiExpand="1" build="p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60358" y="527995"/>
                <a:ext cx="8897157" cy="105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أوجد معادلة القطع الزائد الذي مركزه 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/>
                  </a:rPr>
                  <a:t>0,0</a:t>
                </a:r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) وإحدى بؤرتيه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/>
                  </a:rPr>
                  <a:t>F(0,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/>
                  </a:rPr>
                  <a:t>) </a:t>
                </a:r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 ومعادلة أحد خطيه المقاربين </a:t>
                </a:r>
                <a:r>
                  <a:rPr lang="ar-KW" sz="2400" b="1" dirty="0" err="1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هى</a:t>
                </a:r>
                <a:r>
                  <a:rPr lang="ar-KW" sz="24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358" y="527995"/>
                <a:ext cx="8897157" cy="1051506"/>
              </a:xfrm>
              <a:prstGeom prst="rect">
                <a:avLst/>
              </a:prstGeom>
              <a:blipFill>
                <a:blip r:embed="rId2"/>
                <a:stretch>
                  <a:fillRect t="-1744" r="-1027" b="-290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2"/>
          <p:cNvSpPr txBox="1"/>
          <p:nvPr/>
        </p:nvSpPr>
        <p:spPr>
          <a:xfrm>
            <a:off x="7971393" y="1329376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2488" y="1450469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88" y="1450469"/>
                <a:ext cx="2736304" cy="717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292183" y="1709740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المحور القاطع ينطبق علي محور الصادات ومعادلته: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1972247" y="2306056"/>
                <a:ext cx="20045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247" y="2306056"/>
                <a:ext cx="2004573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5862601" y="2256595"/>
                <a:ext cx="2505789" cy="4082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احدي البؤرتين </a:t>
                </a: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F(0,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)</a:t>
                </a:r>
                <a:r>
                  <a:rPr lang="ar-KW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01" y="2256595"/>
                <a:ext cx="2505789" cy="408253"/>
              </a:xfrm>
              <a:prstGeom prst="rect">
                <a:avLst/>
              </a:prstGeom>
              <a:blipFill>
                <a:blip r:embed="rId5"/>
                <a:stretch>
                  <a:fillRect t="-1493" r="-1946" b="-208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/>
              <p:cNvSpPr txBox="1"/>
              <p:nvPr/>
            </p:nvSpPr>
            <p:spPr>
              <a:xfrm>
                <a:off x="5668447" y="2717996"/>
                <a:ext cx="276376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معادلة الخط المقارب 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مربع نص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447" y="2717996"/>
                <a:ext cx="2763763" cy="461665"/>
              </a:xfrm>
              <a:prstGeom prst="rect">
                <a:avLst/>
              </a:prstGeom>
              <a:blipFill>
                <a:blip r:embed="rId6"/>
                <a:stretch>
                  <a:fillRect t="-1316" r="-1766" b="-657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/>
              <p:cNvSpPr txBox="1"/>
              <p:nvPr/>
            </p:nvSpPr>
            <p:spPr>
              <a:xfrm>
                <a:off x="3795431" y="2302871"/>
                <a:ext cx="20045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  <a:ea typeface="Cambria Math"/>
                    <a:cs typeface="Arial" pitchFamily="34" charset="0"/>
                  </a:rPr>
                  <a:t>34</a:t>
                </a:r>
                <a14:m>
                  <m:oMath xmlns:m="http://schemas.openxmlformats.org/officeDocument/2006/math"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ar-KW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ar-KW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431" y="2302871"/>
                <a:ext cx="2004573" cy="375552"/>
              </a:xfrm>
              <a:prstGeom prst="rect">
                <a:avLst/>
              </a:prstGeom>
              <a:blipFill>
                <a:blip r:embed="rId7"/>
                <a:stretch>
                  <a:fillRect l="-2744" t="-8197" b="-2623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6299347" y="3937433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بالتعويض في المعادلة </a:t>
            </a:r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1</a:t>
            </a:r>
            <a:r>
              <a:rPr lang="ar-KW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/>
              <p:cNvSpPr txBox="1"/>
              <p:nvPr/>
            </p:nvSpPr>
            <p:spPr>
              <a:xfrm>
                <a:off x="3600547" y="4306765"/>
                <a:ext cx="3671138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𝟑𝟒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=(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47" y="4306765"/>
                <a:ext cx="3671138" cy="6950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مربع نص 8"/>
          <p:cNvSpPr txBox="1"/>
          <p:nvPr/>
        </p:nvSpPr>
        <p:spPr>
          <a:xfrm>
            <a:off x="6820575" y="177248"/>
            <a:ext cx="19539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مثال 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3</a:t>
            </a:r>
            <a:r>
              <a:rPr lang="ar-KW" sz="2400" b="1" u="sng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صـ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123 </a:t>
            </a:r>
            <a:endParaRPr lang="ar-KW" sz="2400" b="1" u="sng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4359948" y="3208768"/>
                <a:ext cx="1279217" cy="6705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948" y="3208768"/>
                <a:ext cx="1279217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5687134" y="3235811"/>
                <a:ext cx="1665722" cy="6127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f>
                        <m:f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134" y="3235811"/>
                <a:ext cx="1665722" cy="6127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/>
              <p:cNvSpPr txBox="1"/>
              <p:nvPr/>
            </p:nvSpPr>
            <p:spPr>
              <a:xfrm>
                <a:off x="7243085" y="3208767"/>
                <a:ext cx="1665722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85" y="3208767"/>
                <a:ext cx="1665722" cy="612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/>
              <p:cNvSpPr txBox="1"/>
              <p:nvPr/>
            </p:nvSpPr>
            <p:spPr>
              <a:xfrm>
                <a:off x="6391283" y="4202012"/>
                <a:ext cx="2812554" cy="7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𝟑𝟒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</m:den>
                          </m:f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283" y="4202012"/>
                <a:ext cx="2812554" cy="745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رابط كسهم مستقيم 12"/>
          <p:cNvCxnSpPr/>
          <p:nvPr/>
        </p:nvCxnSpPr>
        <p:spPr>
          <a:xfrm>
            <a:off x="6490353" y="3760386"/>
            <a:ext cx="1224136" cy="0"/>
          </a:xfrm>
          <a:prstGeom prst="straightConnector1">
            <a:avLst/>
          </a:prstGeom>
          <a:ln w="317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350797" y="2322420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(1)</a:t>
            </a:r>
            <a:endParaRPr lang="ar-KW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ED828096-1C50-4F16-B19A-1C7E8583296E}"/>
                  </a:ext>
                </a:extLst>
              </p:cNvPr>
              <p:cNvSpPr txBox="1"/>
              <p:nvPr/>
            </p:nvSpPr>
            <p:spPr>
              <a:xfrm>
                <a:off x="2975992" y="2247427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ED828096-1C50-4F16-B19A-1C7E85832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92" y="2247427"/>
                <a:ext cx="124680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D1D23A30-BBCA-4839-9DA0-3CDEF1C2DFA2}"/>
                  </a:ext>
                </a:extLst>
              </p:cNvPr>
              <p:cNvSpPr txBox="1"/>
              <p:nvPr/>
            </p:nvSpPr>
            <p:spPr>
              <a:xfrm>
                <a:off x="5210333" y="3313175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D1D23A30-BBCA-4839-9DA0-3CDEF1C2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33" y="3313175"/>
                <a:ext cx="124680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17F21A2A-B38F-4849-842E-0A6F15A12FF7}"/>
                  </a:ext>
                </a:extLst>
              </p:cNvPr>
              <p:cNvSpPr txBox="1"/>
              <p:nvPr/>
            </p:nvSpPr>
            <p:spPr>
              <a:xfrm>
                <a:off x="6620223" y="3283126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17F21A2A-B38F-4849-842E-0A6F15A1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223" y="3283126"/>
                <a:ext cx="124680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>
                <a:extLst>
                  <a:ext uri="{FF2B5EF4-FFF2-40B4-BE49-F238E27FC236}">
                    <a16:creationId xmlns:a16="http://schemas.microsoft.com/office/drawing/2014/main" id="{12C90B23-B5BD-4B25-8627-C23925CDE546}"/>
                  </a:ext>
                </a:extLst>
              </p:cNvPr>
              <p:cNvSpPr txBox="1"/>
              <p:nvPr/>
            </p:nvSpPr>
            <p:spPr>
              <a:xfrm>
                <a:off x="6060719" y="4380903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5">
                <a:extLst>
                  <a:ext uri="{FF2B5EF4-FFF2-40B4-BE49-F238E27FC236}">
                    <a16:creationId xmlns:a16="http://schemas.microsoft.com/office/drawing/2014/main" id="{12C90B23-B5BD-4B25-8627-C23925CDE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719" y="4380903"/>
                <a:ext cx="124680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4C358AD4-0408-4672-A12E-AAEFDF2FF417}"/>
                  </a:ext>
                </a:extLst>
              </p:cNvPr>
              <p:cNvSpPr txBox="1"/>
              <p:nvPr/>
            </p:nvSpPr>
            <p:spPr>
              <a:xfrm>
                <a:off x="4194258" y="5052355"/>
                <a:ext cx="258377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𝟖𝟓𝟎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4C358AD4-0408-4672-A12E-AAEFDF2FF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58" y="5052355"/>
                <a:ext cx="2583777" cy="4070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3A789A58-755F-4236-B075-79F1E761D2C8}"/>
                  </a:ext>
                </a:extLst>
              </p:cNvPr>
              <p:cNvSpPr txBox="1"/>
              <p:nvPr/>
            </p:nvSpPr>
            <p:spPr>
              <a:xfrm>
                <a:off x="6299347" y="4969048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3A789A58-755F-4236-B075-79F1E761D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47" y="4969048"/>
                <a:ext cx="124680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2">
                <a:extLst>
                  <a:ext uri="{FF2B5EF4-FFF2-40B4-BE49-F238E27FC236}">
                    <a16:creationId xmlns:a16="http://schemas.microsoft.com/office/drawing/2014/main" id="{7316EB12-4A1F-4E97-BE12-E3E2F3CDA044}"/>
                  </a:ext>
                </a:extLst>
              </p:cNvPr>
              <p:cNvSpPr txBox="1"/>
              <p:nvPr/>
            </p:nvSpPr>
            <p:spPr>
              <a:xfrm>
                <a:off x="6928598" y="4864647"/>
                <a:ext cx="1457424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𝟖𝟓𝟎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4" name="TextBox 12">
                <a:extLst>
                  <a:ext uri="{FF2B5EF4-FFF2-40B4-BE49-F238E27FC236}">
                    <a16:creationId xmlns:a16="http://schemas.microsoft.com/office/drawing/2014/main" id="{7316EB12-4A1F-4E97-BE12-E3E2F3CDA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598" y="4864647"/>
                <a:ext cx="1457424" cy="6950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1EC3A417-27FC-4EF1-8F68-31FD262227B2}"/>
                  </a:ext>
                </a:extLst>
              </p:cNvPr>
              <p:cNvSpPr txBox="1"/>
              <p:nvPr/>
            </p:nvSpPr>
            <p:spPr>
              <a:xfrm>
                <a:off x="5500029" y="5463008"/>
                <a:ext cx="2232248" cy="5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𝟐𝟓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1EC3A417-27FC-4EF1-8F68-31FD26222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29" y="5463008"/>
                <a:ext cx="2232248" cy="504497"/>
              </a:xfrm>
              <a:prstGeom prst="rect">
                <a:avLst/>
              </a:prstGeom>
              <a:blipFill>
                <a:blip r:embed="rId20"/>
                <a:stretch>
                  <a:fillRect t="-34940" r="-2732" b="-5180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650E1683-4FB5-4829-815F-A5CB091694C9}"/>
                  </a:ext>
                </a:extLst>
              </p:cNvPr>
              <p:cNvSpPr txBox="1"/>
              <p:nvPr/>
            </p:nvSpPr>
            <p:spPr>
              <a:xfrm>
                <a:off x="4074448" y="6162938"/>
                <a:ext cx="1272351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650E1683-4FB5-4829-815F-A5CB09169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48" y="6162938"/>
                <a:ext cx="1272351" cy="69506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2">
                <a:extLst>
                  <a:ext uri="{FF2B5EF4-FFF2-40B4-BE49-F238E27FC236}">
                    <a16:creationId xmlns:a16="http://schemas.microsoft.com/office/drawing/2014/main" id="{D0A2F512-FEB2-408C-8CAC-987ED59E4A8B}"/>
                  </a:ext>
                </a:extLst>
              </p:cNvPr>
              <p:cNvSpPr txBox="1"/>
              <p:nvPr/>
            </p:nvSpPr>
            <p:spPr>
              <a:xfrm>
                <a:off x="5556467" y="6117591"/>
                <a:ext cx="2175811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7" name="TextBox 12">
                <a:extLst>
                  <a:ext uri="{FF2B5EF4-FFF2-40B4-BE49-F238E27FC236}">
                    <a16:creationId xmlns:a16="http://schemas.microsoft.com/office/drawing/2014/main" id="{D0A2F512-FEB2-408C-8CAC-987ED59E4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467" y="6117591"/>
                <a:ext cx="2175811" cy="69506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F7F44AA-F00B-4E11-9C58-13D53BD64D54}"/>
              </a:ext>
            </a:extLst>
          </p:cNvPr>
          <p:cNvSpPr txBox="1"/>
          <p:nvPr/>
        </p:nvSpPr>
        <p:spPr>
          <a:xfrm>
            <a:off x="6381575" y="5751480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لإيجاد قيمة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نستخدم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A067A8F9-BAC9-4667-9EE4-A361F1631BF6}"/>
                  </a:ext>
                </a:extLst>
              </p:cNvPr>
              <p:cNvSpPr txBox="1"/>
              <p:nvPr/>
            </p:nvSpPr>
            <p:spPr>
              <a:xfrm>
                <a:off x="5015428" y="6199853"/>
                <a:ext cx="1246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A067A8F9-BAC9-4667-9EE4-A361F1631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28" y="6199853"/>
                <a:ext cx="124680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">
                <a:extLst>
                  <a:ext uri="{FF2B5EF4-FFF2-40B4-BE49-F238E27FC236}">
                    <a16:creationId xmlns:a16="http://schemas.microsoft.com/office/drawing/2014/main" id="{CDF1DBBF-C033-4EA2-B0FE-41E539E608CC}"/>
                  </a:ext>
                </a:extLst>
              </p:cNvPr>
              <p:cNvSpPr txBox="1"/>
              <p:nvPr/>
            </p:nvSpPr>
            <p:spPr>
              <a:xfrm>
                <a:off x="-193295" y="5335934"/>
                <a:ext cx="2736304" cy="73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0" name="TextBox 5">
                <a:extLst>
                  <a:ext uri="{FF2B5EF4-FFF2-40B4-BE49-F238E27FC236}">
                    <a16:creationId xmlns:a16="http://schemas.microsoft.com/office/drawing/2014/main" id="{CDF1DBBF-C033-4EA2-B0FE-41E539E6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295" y="5335934"/>
                <a:ext cx="2736304" cy="7364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A17D4FD2-C188-411A-BD4E-63FE79F4C013}"/>
                  </a:ext>
                </a:extLst>
              </p:cNvPr>
              <p:cNvSpPr txBox="1"/>
              <p:nvPr/>
            </p:nvSpPr>
            <p:spPr>
              <a:xfrm>
                <a:off x="1508178" y="5572458"/>
                <a:ext cx="284380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sz="2000" b="1" dirty="0">
                    <a:solidFill>
                      <a:srgbClr val="FF0000"/>
                    </a:solidFill>
                    <a:latin typeface="Calibri"/>
                    <a:cs typeface="Arial" panose="020B0604020202020204" pitchFamily="34" charset="0"/>
                  </a:rPr>
                  <a:t>معادلة القطع الزائد هي:</a:t>
                </a: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A17D4FD2-C188-411A-BD4E-63FE79F4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78" y="5572458"/>
                <a:ext cx="2843808" cy="400110"/>
              </a:xfrm>
              <a:prstGeom prst="rect">
                <a:avLst/>
              </a:prstGeom>
              <a:blipFill>
                <a:blip r:embed="rId2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">
            <a:extLst>
              <a:ext uri="{FF2B5EF4-FFF2-40B4-BE49-F238E27FC236}">
                <a16:creationId xmlns:a16="http://schemas.microsoft.com/office/drawing/2014/main" id="{3197D5F8-C59C-44AF-93C7-2C987B09D32D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-1"/>
            <a:ext cx="9072000" cy="7041931"/>
            <a:chOff x="0" y="0"/>
            <a:chExt cx="5760" cy="4320"/>
          </a:xfrm>
        </p:grpSpPr>
        <p:pic>
          <p:nvPicPr>
            <p:cNvPr id="43" name="Picture 5" descr="barrepointsrougesc&amp;e">
              <a:extLst>
                <a:ext uri="{FF2B5EF4-FFF2-40B4-BE49-F238E27FC236}">
                  <a16:creationId xmlns:a16="http://schemas.microsoft.com/office/drawing/2014/main" id="{BB87ADF4-A3F3-4E83-A67E-62F903E358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" descr="barrepointsrougesc&amp;e">
              <a:extLst>
                <a:ext uri="{FF2B5EF4-FFF2-40B4-BE49-F238E27FC236}">
                  <a16:creationId xmlns:a16="http://schemas.microsoft.com/office/drawing/2014/main" id="{11506030-C942-4DAE-9649-6162E5647C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7" descr="barrepointsrougesc&amp;e">
              <a:extLst>
                <a:ext uri="{FF2B5EF4-FFF2-40B4-BE49-F238E27FC236}">
                  <a16:creationId xmlns:a16="http://schemas.microsoft.com/office/drawing/2014/main" id="{6E7D530F-2DEF-4A26-B2A5-836BFA31F4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8" descr="barrepointsrougesc&amp;e">
              <a:extLst>
                <a:ext uri="{FF2B5EF4-FFF2-40B4-BE49-F238E27FC236}">
                  <a16:creationId xmlns:a16="http://schemas.microsoft.com/office/drawing/2014/main" id="{7E381991-D3AC-4C22-98DC-839BCE656B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صورة 47">
            <a:extLst>
              <a:ext uri="{FF2B5EF4-FFF2-40B4-BE49-F238E27FC236}">
                <a16:creationId xmlns:a16="http://schemas.microsoft.com/office/drawing/2014/main" id="{0B2B5C96-13BD-452F-9096-2892FD85FF2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067572" y="80228"/>
            <a:ext cx="3203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4" grpId="0"/>
      <p:bldP spid="21" grpId="0"/>
      <p:bldP spid="8" grpId="0"/>
      <p:bldP spid="26" grpId="0"/>
      <p:bldP spid="27" grpId="0" build="allAtOnce" rev="1"/>
      <p:bldP spid="29" grpId="0"/>
      <p:bldP spid="30" grpId="0"/>
      <p:bldP spid="9" grpId="0"/>
      <p:bldP spid="11" grpId="0"/>
      <p:bldP spid="12" grpId="0"/>
      <p:bldP spid="25" grpId="0"/>
      <p:bldP spid="32" grpId="0"/>
      <p:bldP spid="15" grpId="0" build="allAtOnce" rev="1"/>
      <p:bldP spid="22" grpId="0"/>
      <p:bldP spid="23" grpId="0"/>
      <p:bldP spid="24" grpId="0"/>
      <p:bldP spid="28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25" y="435397"/>
                <a:ext cx="8897157" cy="105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أوجد معادلة القطع الزائد الذي مركزه 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(0,0)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إحدى بؤرتيه 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F(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,0) 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ومعادلة أحد خطيه المقاربين </a:t>
                </a:r>
                <a:r>
                  <a:rPr lang="ar-KW" sz="2400" b="1" dirty="0" err="1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هى</a:t>
                </a:r>
                <a:r>
                  <a:rPr lang="ar-KW" sz="24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" y="435397"/>
                <a:ext cx="8897157" cy="1051506"/>
              </a:xfrm>
              <a:prstGeom prst="rect">
                <a:avLst/>
              </a:prstGeom>
              <a:blipFill>
                <a:blip r:embed="rId2"/>
                <a:stretch>
                  <a:fillRect t="-1734" r="-1028" b="-231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2"/>
          <p:cNvSpPr txBox="1"/>
          <p:nvPr/>
        </p:nvSpPr>
        <p:spPr>
          <a:xfrm>
            <a:off x="8055476" y="1236778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00519" y="1387818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519" y="1387818"/>
                <a:ext cx="2736304" cy="717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376266" y="1617142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المحور القاطع ينطبق علي محور </a:t>
            </a:r>
            <a:r>
              <a:rPr lang="ar-KW" b="1" dirty="0" err="1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السينات</a:t>
            </a:r>
            <a:r>
              <a:rPr lang="ar-KW" b="1" dirty="0">
                <a:solidFill>
                  <a:prstClr val="black"/>
                </a:solidFill>
                <a:latin typeface="Lucida Calligraphy" pitchFamily="66" charset="0"/>
                <a:cs typeface="Arial" pitchFamily="34" charset="0"/>
              </a:rPr>
              <a:t> ومعادلته: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4318196" y="2494259"/>
                <a:ext cx="1722367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∵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96" y="2494259"/>
                <a:ext cx="1722367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5536506" y="2039888"/>
                <a:ext cx="2980596" cy="3963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∵</a:t>
                </a:r>
                <a:r>
                  <a:rPr lang="ar-KW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احدي البؤرتين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𝑭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𝟒𝟏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06" y="2039888"/>
                <a:ext cx="2980596" cy="396327"/>
              </a:xfrm>
              <a:prstGeom prst="rect">
                <a:avLst/>
              </a:prstGeom>
              <a:blipFill>
                <a:blip r:embed="rId5"/>
                <a:stretch>
                  <a:fillRect t="-3077" r="-1840" b="-2461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/>
              <p:cNvSpPr txBox="1"/>
              <p:nvPr/>
            </p:nvSpPr>
            <p:spPr>
              <a:xfrm>
                <a:off x="6363556" y="2510739"/>
                <a:ext cx="20045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  <a:ea typeface="Cambria Math"/>
                    <a:cs typeface="Arial" pitchFamily="34" charset="0"/>
                  </a:rPr>
                  <a:t>41</a:t>
                </a:r>
                <a14:m>
                  <m:oMath xmlns:m="http://schemas.openxmlformats.org/officeDocument/2006/math">
                    <m:r>
                      <a:rPr lang="ar-KW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 </m:t>
                    </m:r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ar-KW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ar-KW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556" y="2510739"/>
                <a:ext cx="2004573" cy="375552"/>
              </a:xfrm>
              <a:prstGeom prst="rect">
                <a:avLst/>
              </a:prstGeom>
              <a:blipFill>
                <a:blip r:embed="rId6"/>
                <a:stretch>
                  <a:fillRect l="-2736" t="-8197" b="-2623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5346224" y="4283950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بالتعويض في المعادلة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(1)</a:t>
            </a:r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/>
              <p:cNvSpPr txBox="1"/>
              <p:nvPr/>
            </p:nvSpPr>
            <p:spPr>
              <a:xfrm>
                <a:off x="3484913" y="4121085"/>
                <a:ext cx="3671138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𝟒𝟏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=(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913" y="4121085"/>
                <a:ext cx="3671138" cy="6950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مربع نص 8"/>
          <p:cNvSpPr txBox="1"/>
          <p:nvPr/>
        </p:nvSpPr>
        <p:spPr>
          <a:xfrm>
            <a:off x="5346224" y="84650"/>
            <a:ext cx="3512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حاول ان تحل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3</a:t>
            </a:r>
            <a:r>
              <a:rPr lang="ar-KW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صـ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123 </a:t>
            </a:r>
            <a:endParaRPr lang="ar-KW" sz="24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/>
              <p:cNvSpPr txBox="1"/>
              <p:nvPr/>
            </p:nvSpPr>
            <p:spPr>
              <a:xfrm>
                <a:off x="4667139" y="2892881"/>
                <a:ext cx="3355901" cy="5361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20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من معادلة الخط المقارب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مربع نص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139" y="2892881"/>
                <a:ext cx="3355901" cy="536109"/>
              </a:xfrm>
              <a:prstGeom prst="rect">
                <a:avLst/>
              </a:prstGeom>
              <a:blipFill>
                <a:blip r:embed="rId8"/>
                <a:stretch>
                  <a:fillRect r="-1818" b="-804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4487621" y="3435579"/>
                <a:ext cx="1665722" cy="6366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f>
                        <m:f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21" y="3435579"/>
                <a:ext cx="1665722" cy="6366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/>
              <p:cNvSpPr txBox="1"/>
              <p:nvPr/>
            </p:nvSpPr>
            <p:spPr>
              <a:xfrm>
                <a:off x="5867172" y="3421876"/>
                <a:ext cx="1665722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ar-KW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r>
                            <a:rPr lang="ar-KW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172" y="3421876"/>
                <a:ext cx="1665722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/>
              <p:cNvSpPr txBox="1"/>
              <p:nvPr/>
            </p:nvSpPr>
            <p:spPr>
              <a:xfrm>
                <a:off x="2008114" y="4670174"/>
                <a:ext cx="3671138" cy="7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𝟒𝟏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𝟏𝟔</m:t>
                              </m:r>
                            </m:den>
                          </m:f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114" y="4670174"/>
                <a:ext cx="3671138" cy="7455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رابط كسهم مستقيم 19"/>
          <p:cNvCxnSpPr/>
          <p:nvPr/>
        </p:nvCxnSpPr>
        <p:spPr>
          <a:xfrm>
            <a:off x="2224138" y="3229566"/>
            <a:ext cx="1224136" cy="0"/>
          </a:xfrm>
          <a:prstGeom prst="straightConnector1">
            <a:avLst/>
          </a:prstGeom>
          <a:ln w="317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7685652" y="2513849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(1)</a:t>
            </a:r>
            <a:endParaRPr lang="ar-KW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2E62B919-8F12-4923-A7A1-8AED178193EB}"/>
                  </a:ext>
                </a:extLst>
              </p:cNvPr>
              <p:cNvSpPr txBox="1"/>
              <p:nvPr/>
            </p:nvSpPr>
            <p:spPr>
              <a:xfrm>
                <a:off x="4199013" y="2037654"/>
                <a:ext cx="1631425" cy="3963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⇐</a:t>
                </a:r>
                <a:r>
                  <a:rPr lang="ar-KW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∴</a:t>
                </a:r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𝟒𝟏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ar-KW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2E62B919-8F12-4923-A7A1-8AED1781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13" y="2037654"/>
                <a:ext cx="1631425" cy="396327"/>
              </a:xfrm>
              <a:prstGeom prst="rect">
                <a:avLst/>
              </a:prstGeom>
              <a:blipFill>
                <a:blip r:embed="rId12"/>
                <a:stretch>
                  <a:fillRect t="-1538" r="-3371" b="-2307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">
                <a:extLst>
                  <a:ext uri="{FF2B5EF4-FFF2-40B4-BE49-F238E27FC236}">
                    <a16:creationId xmlns:a16="http://schemas.microsoft.com/office/drawing/2014/main" id="{61776209-F278-4982-A091-B597D90F08C1}"/>
                  </a:ext>
                </a:extLst>
              </p:cNvPr>
              <p:cNvSpPr txBox="1"/>
              <p:nvPr/>
            </p:nvSpPr>
            <p:spPr>
              <a:xfrm>
                <a:off x="5954546" y="2510739"/>
                <a:ext cx="418347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مربع نص 2">
                <a:extLst>
                  <a:ext uri="{FF2B5EF4-FFF2-40B4-BE49-F238E27FC236}">
                    <a16:creationId xmlns:a16="http://schemas.microsoft.com/office/drawing/2014/main" id="{61776209-F278-4982-A091-B597D90F0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46" y="2510739"/>
                <a:ext cx="418347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6A5B95DF-4386-40EB-BA6F-2476E56F711D}"/>
                  </a:ext>
                </a:extLst>
              </p:cNvPr>
              <p:cNvSpPr txBox="1"/>
              <p:nvPr/>
            </p:nvSpPr>
            <p:spPr>
              <a:xfrm>
                <a:off x="5878121" y="3566017"/>
                <a:ext cx="418347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6A5B95DF-4386-40EB-BA6F-2476E56F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121" y="3566017"/>
                <a:ext cx="418347" cy="3755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2">
                <a:extLst>
                  <a:ext uri="{FF2B5EF4-FFF2-40B4-BE49-F238E27FC236}">
                    <a16:creationId xmlns:a16="http://schemas.microsoft.com/office/drawing/2014/main" id="{D1C63B19-57F0-4BC2-9F17-A1E4C863EA06}"/>
                  </a:ext>
                </a:extLst>
              </p:cNvPr>
              <p:cNvSpPr txBox="1"/>
              <p:nvPr/>
            </p:nvSpPr>
            <p:spPr>
              <a:xfrm>
                <a:off x="4760453" y="4878689"/>
                <a:ext cx="418347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مربع نص 2">
                <a:extLst>
                  <a:ext uri="{FF2B5EF4-FFF2-40B4-BE49-F238E27FC236}">
                    <a16:creationId xmlns:a16="http://schemas.microsoft.com/office/drawing/2014/main" id="{D1C63B19-57F0-4BC2-9F17-A1E4C863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53" y="4878689"/>
                <a:ext cx="418347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2658CE87-1D3C-48E3-9BEA-6A8A55531377}"/>
                  </a:ext>
                </a:extLst>
              </p:cNvPr>
              <p:cNvSpPr txBox="1"/>
              <p:nvPr/>
            </p:nvSpPr>
            <p:spPr>
              <a:xfrm>
                <a:off x="7588030" y="4747796"/>
                <a:ext cx="1347373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𝟔𝟓𝟔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2658CE87-1D3C-48E3-9BEA-6A8A55531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030" y="4747796"/>
                <a:ext cx="1347373" cy="6950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2">
                <a:extLst>
                  <a:ext uri="{FF2B5EF4-FFF2-40B4-BE49-F238E27FC236}">
                    <a16:creationId xmlns:a16="http://schemas.microsoft.com/office/drawing/2014/main" id="{4C7596EC-4251-4EFD-8DB4-D13BB3A84958}"/>
                  </a:ext>
                </a:extLst>
              </p:cNvPr>
              <p:cNvSpPr txBox="1"/>
              <p:nvPr/>
            </p:nvSpPr>
            <p:spPr>
              <a:xfrm>
                <a:off x="4997336" y="4865157"/>
                <a:ext cx="253555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𝟔𝟓𝟔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𝟏𝟔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4" name="TextBox 12">
                <a:extLst>
                  <a:ext uri="{FF2B5EF4-FFF2-40B4-BE49-F238E27FC236}">
                    <a16:creationId xmlns:a16="http://schemas.microsoft.com/office/drawing/2014/main" id="{4C7596EC-4251-4EFD-8DB4-D13BB3A84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36" y="4865157"/>
                <a:ext cx="2535559" cy="4070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2">
                <a:extLst>
                  <a:ext uri="{FF2B5EF4-FFF2-40B4-BE49-F238E27FC236}">
                    <a16:creationId xmlns:a16="http://schemas.microsoft.com/office/drawing/2014/main" id="{B18F3F87-44E3-46B1-B541-8BDC24484534}"/>
                  </a:ext>
                </a:extLst>
              </p:cNvPr>
              <p:cNvSpPr txBox="1"/>
              <p:nvPr/>
            </p:nvSpPr>
            <p:spPr>
              <a:xfrm>
                <a:off x="7323721" y="4915916"/>
                <a:ext cx="418347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مربع نص 2">
                <a:extLst>
                  <a:ext uri="{FF2B5EF4-FFF2-40B4-BE49-F238E27FC236}">
                    <a16:creationId xmlns:a16="http://schemas.microsoft.com/office/drawing/2014/main" id="{B18F3F87-44E3-46B1-B541-8BDC24484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721" y="4915916"/>
                <a:ext cx="418347" cy="3755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D16B6BE6-9EE0-42C3-9ECC-DD6384177A51}"/>
                  </a:ext>
                </a:extLst>
              </p:cNvPr>
              <p:cNvSpPr txBox="1"/>
              <p:nvPr/>
            </p:nvSpPr>
            <p:spPr>
              <a:xfrm>
                <a:off x="4925073" y="5386000"/>
                <a:ext cx="2230978" cy="5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𝟏𝟔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D16B6BE6-9EE0-42C3-9ECC-DD6384177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73" y="5386000"/>
                <a:ext cx="2230978" cy="504497"/>
              </a:xfrm>
              <a:prstGeom prst="rect">
                <a:avLst/>
              </a:prstGeom>
              <a:blipFill>
                <a:blip r:embed="rId19"/>
                <a:stretch>
                  <a:fillRect l="-273" t="-35366" b="-5365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2">
                <a:extLst>
                  <a:ext uri="{FF2B5EF4-FFF2-40B4-BE49-F238E27FC236}">
                    <a16:creationId xmlns:a16="http://schemas.microsoft.com/office/drawing/2014/main" id="{BB8C4E68-7C73-4685-8CCF-9D775B00D555}"/>
                  </a:ext>
                </a:extLst>
              </p:cNvPr>
              <p:cNvSpPr txBox="1"/>
              <p:nvPr/>
            </p:nvSpPr>
            <p:spPr>
              <a:xfrm>
                <a:off x="5392490" y="6162938"/>
                <a:ext cx="1224136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7" name="TextBox 12">
                <a:extLst>
                  <a:ext uri="{FF2B5EF4-FFF2-40B4-BE49-F238E27FC236}">
                    <a16:creationId xmlns:a16="http://schemas.microsoft.com/office/drawing/2014/main" id="{BB8C4E68-7C73-4685-8CCF-9D775B00D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490" y="6162938"/>
                <a:ext cx="1224136" cy="69506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6922F0CE-B36C-4E65-B9C9-6C0520831DE9}"/>
                  </a:ext>
                </a:extLst>
              </p:cNvPr>
              <p:cNvSpPr txBox="1"/>
              <p:nvPr/>
            </p:nvSpPr>
            <p:spPr>
              <a:xfrm>
                <a:off x="6740455" y="6130704"/>
                <a:ext cx="1890395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6922F0CE-B36C-4E65-B9C9-6C0520831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455" y="6130704"/>
                <a:ext cx="1890395" cy="69506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3AAF146-1564-403D-83FC-9046C423FBBA}"/>
              </a:ext>
            </a:extLst>
          </p:cNvPr>
          <p:cNvSpPr txBox="1"/>
          <p:nvPr/>
        </p:nvSpPr>
        <p:spPr>
          <a:xfrm>
            <a:off x="6470609" y="5756389"/>
            <a:ext cx="216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لإيجاد قيمة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KW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نستخدم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2">
                <a:extLst>
                  <a:ext uri="{FF2B5EF4-FFF2-40B4-BE49-F238E27FC236}">
                    <a16:creationId xmlns:a16="http://schemas.microsoft.com/office/drawing/2014/main" id="{9E42D7C2-6BA0-42B9-8361-1C325B933416}"/>
                  </a:ext>
                </a:extLst>
              </p:cNvPr>
              <p:cNvSpPr txBox="1"/>
              <p:nvPr/>
            </p:nvSpPr>
            <p:spPr>
              <a:xfrm>
                <a:off x="6363556" y="6301447"/>
                <a:ext cx="418347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prstClr val="black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مربع نص 2">
                <a:extLst>
                  <a:ext uri="{FF2B5EF4-FFF2-40B4-BE49-F238E27FC236}">
                    <a16:creationId xmlns:a16="http://schemas.microsoft.com/office/drawing/2014/main" id="{9E42D7C2-6BA0-42B9-8361-1C325B933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556" y="6301447"/>
                <a:ext cx="418347" cy="37555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5">
                <a:extLst>
                  <a:ext uri="{FF2B5EF4-FFF2-40B4-BE49-F238E27FC236}">
                    <a16:creationId xmlns:a16="http://schemas.microsoft.com/office/drawing/2014/main" id="{2C84CCAD-9D86-49F9-B0D3-B0E5D94C9D75}"/>
                  </a:ext>
                </a:extLst>
              </p:cNvPr>
              <p:cNvSpPr txBox="1"/>
              <p:nvPr/>
            </p:nvSpPr>
            <p:spPr>
              <a:xfrm>
                <a:off x="-235785" y="5812631"/>
                <a:ext cx="2736304" cy="717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1" name="TextBox 5">
                <a:extLst>
                  <a:ext uri="{FF2B5EF4-FFF2-40B4-BE49-F238E27FC236}">
                    <a16:creationId xmlns:a16="http://schemas.microsoft.com/office/drawing/2014/main" id="{2C84CCAD-9D86-49F9-B0D3-B0E5D94C9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5785" y="5812631"/>
                <a:ext cx="2736304" cy="71782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AAFC9B12-E956-4E99-A641-EEEC237D7C20}"/>
                  </a:ext>
                </a:extLst>
              </p:cNvPr>
              <p:cNvSpPr txBox="1"/>
              <p:nvPr/>
            </p:nvSpPr>
            <p:spPr>
              <a:xfrm>
                <a:off x="1534702" y="6067421"/>
                <a:ext cx="284380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ar-KW" sz="2000" b="1" dirty="0">
                    <a:solidFill>
                      <a:srgbClr val="FF0000"/>
                    </a:solidFill>
                    <a:latin typeface="Calibri"/>
                    <a:cs typeface="Arial" panose="020B0604020202020204" pitchFamily="34" charset="0"/>
                  </a:rPr>
                  <a:t> معادلة القطع الزائد هي:</a:t>
                </a: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AAFC9B12-E956-4E99-A641-EEEC237D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02" y="6067421"/>
                <a:ext cx="2843808" cy="400110"/>
              </a:xfrm>
              <a:prstGeom prst="rect">
                <a:avLst/>
              </a:prstGeom>
              <a:blipFill>
                <a:blip r:embed="rId2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">
            <a:extLst>
              <a:ext uri="{FF2B5EF4-FFF2-40B4-BE49-F238E27FC236}">
                <a16:creationId xmlns:a16="http://schemas.microsoft.com/office/drawing/2014/main" id="{CF346861-4A2F-4C99-8B55-46AB636926D6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0"/>
            <a:ext cx="9072000" cy="7002016"/>
            <a:chOff x="0" y="0"/>
            <a:chExt cx="5760" cy="4320"/>
          </a:xfrm>
        </p:grpSpPr>
        <p:pic>
          <p:nvPicPr>
            <p:cNvPr id="44" name="Picture 5" descr="barrepointsrougesc&amp;e">
              <a:extLst>
                <a:ext uri="{FF2B5EF4-FFF2-40B4-BE49-F238E27FC236}">
                  <a16:creationId xmlns:a16="http://schemas.microsoft.com/office/drawing/2014/main" id="{A4A2A56D-1E3F-4363-BABE-0F2CEDD813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 descr="barrepointsrougesc&amp;e">
              <a:extLst>
                <a:ext uri="{FF2B5EF4-FFF2-40B4-BE49-F238E27FC236}">
                  <a16:creationId xmlns:a16="http://schemas.microsoft.com/office/drawing/2014/main" id="{E78B2640-2FDA-4D97-89B6-E75DA7FD14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0" y="2130"/>
              <a:ext cx="432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" descr="barrepointsrougesc&amp;e">
              <a:extLst>
                <a:ext uri="{FF2B5EF4-FFF2-40B4-BE49-F238E27FC236}">
                  <a16:creationId xmlns:a16="http://schemas.microsoft.com/office/drawing/2014/main" id="{DB6E2EB7-EAC2-4204-89F0-F18B07D095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8" descr="barrepointsrougesc&amp;e">
              <a:extLst>
                <a:ext uri="{FF2B5EF4-FFF2-40B4-BE49-F238E27FC236}">
                  <a16:creationId xmlns:a16="http://schemas.microsoft.com/office/drawing/2014/main" id="{C6DB57F4-3EF8-4E75-85DB-BDB25427B20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40"/>
              <a:ext cx="57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صورة 47">
            <a:extLst>
              <a:ext uri="{FF2B5EF4-FFF2-40B4-BE49-F238E27FC236}">
                <a16:creationId xmlns:a16="http://schemas.microsoft.com/office/drawing/2014/main" id="{6778F5FD-D267-423D-ADF1-EB87C8D2816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71996" y="-72008"/>
            <a:ext cx="3220005" cy="70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85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14" grpId="0"/>
      <p:bldP spid="21" grpId="0"/>
      <p:bldP spid="8" grpId="0"/>
      <p:bldP spid="27" grpId="0"/>
      <p:bldP spid="29" grpId="0"/>
      <p:bldP spid="30" grpId="0"/>
      <p:bldP spid="9" grpId="0"/>
      <p:bldP spid="11" grpId="0"/>
      <p:bldP spid="12" grpId="0"/>
      <p:bldP spid="25" grpId="0"/>
      <p:bldP spid="32" grpId="0"/>
      <p:bldP spid="22" grpId="0"/>
      <p:bldP spid="24" grpId="0"/>
      <p:bldP spid="26" grpId="0"/>
      <p:bldP spid="28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E33026E-CA97-4EC1-B7DF-7CCD21BB8A0A}"/>
              </a:ext>
            </a:extLst>
          </p:cNvPr>
          <p:cNvGrpSpPr/>
          <p:nvPr/>
        </p:nvGrpSpPr>
        <p:grpSpPr>
          <a:xfrm>
            <a:off x="1229710" y="1240221"/>
            <a:ext cx="7865954" cy="3668109"/>
            <a:chOff x="1229710" y="1240221"/>
            <a:chExt cx="7865954" cy="3668109"/>
          </a:xfrm>
        </p:grpSpPr>
        <p:sp>
          <p:nvSpPr>
            <p:cNvPr id="2" name="شريط: مائل لأسفل 1">
              <a:extLst>
                <a:ext uri="{FF2B5EF4-FFF2-40B4-BE49-F238E27FC236}">
                  <a16:creationId xmlns:a16="http://schemas.microsoft.com/office/drawing/2014/main" id="{7E05758C-8592-4432-9EF7-AAA7187FD428}"/>
                </a:ext>
              </a:extLst>
            </p:cNvPr>
            <p:cNvSpPr/>
            <p:nvPr/>
          </p:nvSpPr>
          <p:spPr>
            <a:xfrm>
              <a:off x="2249214" y="1240221"/>
              <a:ext cx="6127531" cy="1355834"/>
            </a:xfrm>
            <a:prstGeom prst="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3200" b="1" dirty="0">
                  <a:solidFill>
                    <a:srgbClr val="002060"/>
                  </a:solidFill>
                </a:rPr>
                <a:t>الواجب الأخير </a:t>
              </a:r>
            </a:p>
          </p:txBody>
        </p:sp>
        <p:pic>
          <p:nvPicPr>
            <p:cNvPr id="3" name="عنصر نائب للصورة 5" descr="‫كراسة التمارين 12 علمي ف2.pdf - ملف التعريف 1 - Microsoft​ Edge‬">
              <a:extLst>
                <a:ext uri="{FF2B5EF4-FFF2-40B4-BE49-F238E27FC236}">
                  <a16:creationId xmlns:a16="http://schemas.microsoft.com/office/drawing/2014/main" id="{A7EC53CE-4843-4137-9330-D4EB0B1CC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29710" y="2831477"/>
              <a:ext cx="7865954" cy="2076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115972"/>
      </p:ext>
    </p:extLst>
  </p:cSld>
  <p:clrMapOvr>
    <a:masterClrMapping/>
  </p:clrMapOvr>
</p:sld>
</file>

<file path=ppt/theme/theme1.xml><?xml version="1.0" encoding="utf-8"?>
<a:theme xmlns:a="http://schemas.openxmlformats.org/drawingml/2006/main" name="1_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784</Words>
  <Application>Microsoft Office PowerPoint</Application>
  <PresentationFormat>شاشة عريضة</PresentationFormat>
  <Paragraphs>130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Lucida Calligraphy</vt:lpstr>
      <vt:lpstr>Monotype Corsiva</vt:lpstr>
      <vt:lpstr>Times New Roman</vt:lpstr>
      <vt:lpstr>Trebuchet MS</vt:lpstr>
      <vt:lpstr>Tw Cen MT</vt:lpstr>
      <vt:lpstr>Wingdings 3</vt:lpstr>
      <vt:lpstr>1_واجهة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السيد عبدالعزيز محمود الحلاج</dc:creator>
  <cp:lastModifiedBy>محمد السيد عبدالعزيز محمود الحلاج</cp:lastModifiedBy>
  <cp:revision>15</cp:revision>
  <dcterms:created xsi:type="dcterms:W3CDTF">2021-04-15T23:46:43Z</dcterms:created>
  <dcterms:modified xsi:type="dcterms:W3CDTF">2026-03-17T21:30:21Z</dcterms:modified>
</cp:coreProperties>
</file>