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16"/>
  </p:notesMasterIdLst>
  <p:sldIdLst>
    <p:sldId id="1023" r:id="rId2"/>
    <p:sldId id="1026" r:id="rId3"/>
    <p:sldId id="1025" r:id="rId4"/>
    <p:sldId id="1024" r:id="rId5"/>
    <p:sldId id="1027" r:id="rId6"/>
    <p:sldId id="1028" r:id="rId7"/>
    <p:sldId id="1029" r:id="rId8"/>
    <p:sldId id="1030" r:id="rId9"/>
    <p:sldId id="1031" r:id="rId10"/>
    <p:sldId id="1032" r:id="rId11"/>
    <p:sldId id="1035" r:id="rId12"/>
    <p:sldId id="1038" r:id="rId13"/>
    <p:sldId id="1036" r:id="rId14"/>
    <p:sldId id="1037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9694"/>
    <a:srgbClr val="FFFF99"/>
    <a:srgbClr val="FFFF66"/>
    <a:srgbClr val="FFFFCC"/>
    <a:srgbClr val="FFFF00"/>
    <a:srgbClr val="0000FF"/>
    <a:srgbClr val="763A66"/>
    <a:srgbClr val="0F6FC6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47" autoAdjust="0"/>
    <p:restoredTop sz="92832" autoAdjust="0"/>
  </p:normalViewPr>
  <p:slideViewPr>
    <p:cSldViewPr snapToGrid="0">
      <p:cViewPr varScale="1">
        <p:scale>
          <a:sx n="65" d="100"/>
          <a:sy n="65" d="100"/>
        </p:scale>
        <p:origin x="151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ED4F2-8051-48B2-B71F-F3D92B807D4A}" type="datetimeFigureOut">
              <a:rPr lang="en-US" smtClean="0"/>
              <a:pPr/>
              <a:t>3/23/2026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E3BF4-4668-4E41-963D-7ADA3B6772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44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3BF4-4668-4E41-963D-7ADA3B67728F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05/10/1447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146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3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ب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) معادلة الخط المستقيم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04:59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11148" t="16379" r="9002" b="16595"/>
          <a:stretch>
            <a:fillRect/>
          </a:stretch>
        </p:blipFill>
        <p:spPr bwMode="auto">
          <a:xfrm>
            <a:off x="0" y="409902"/>
            <a:ext cx="9144000" cy="490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148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3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ب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) معادلة الخط المستقيم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04:59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 l="37562" t="22845" r="10941" b="62874"/>
          <a:stretch>
            <a:fillRect/>
          </a:stretch>
        </p:blipFill>
        <p:spPr bwMode="auto">
          <a:xfrm>
            <a:off x="2443655" y="394138"/>
            <a:ext cx="6700345" cy="945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l="37562" t="43552" r="10941" b="49784"/>
          <a:stretch>
            <a:fillRect/>
          </a:stretch>
        </p:blipFill>
        <p:spPr bwMode="auto">
          <a:xfrm>
            <a:off x="2443655" y="1403131"/>
            <a:ext cx="6700345" cy="44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148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3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ب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) معادلة الخط المستقيم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04:59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 l="13571" t="38146" r="72010" b="30173"/>
          <a:stretch>
            <a:fillRect/>
          </a:stretch>
        </p:blipFill>
        <p:spPr bwMode="auto">
          <a:xfrm>
            <a:off x="0" y="2002221"/>
            <a:ext cx="2373836" cy="293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11632" t="21767" r="9487" b="60130"/>
          <a:stretch>
            <a:fillRect/>
          </a:stretch>
        </p:blipFill>
        <p:spPr bwMode="auto">
          <a:xfrm>
            <a:off x="0" y="362607"/>
            <a:ext cx="9144000" cy="132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149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3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ب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) معادلة الخط المستقيم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04:59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 l="12480" t="10129" r="9244" b="58621"/>
          <a:stretch>
            <a:fillRect/>
          </a:stretch>
        </p:blipFill>
        <p:spPr bwMode="auto">
          <a:xfrm>
            <a:off x="0" y="346841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149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3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ب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) معادلة الخط المستقيم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04:59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 l="12480" t="48276" r="9244" b="10129"/>
          <a:stretch>
            <a:fillRect/>
          </a:stretch>
        </p:blipFill>
        <p:spPr bwMode="auto">
          <a:xfrm>
            <a:off x="0" y="362608"/>
            <a:ext cx="9144000" cy="220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150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3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ب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) معادلة الخط المستقيم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04:59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 l="13571" t="12069" r="9487" b="35991"/>
          <a:stretch>
            <a:fillRect/>
          </a:stretch>
        </p:blipFill>
        <p:spPr bwMode="auto">
          <a:xfrm>
            <a:off x="1" y="457200"/>
            <a:ext cx="9097224" cy="293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146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3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ب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) معادلة الخط المستقيم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04:59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418905" y="536032"/>
            <a:ext cx="6369269" cy="54000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لكتابة معادلة خط مستقيم نحن بحاجة إلى معرفة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418905" y="1213949"/>
            <a:ext cx="6369269" cy="54000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1 ) الميل </a:t>
            </a:r>
            <a:r>
              <a:rPr lang="ar-KW" sz="2800" b="1" dirty="0" err="1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1418905" y="1923397"/>
            <a:ext cx="6369269" cy="540000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2 ) نقطة من نقاط المستقيم ( س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، ص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)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4903068" y="2632846"/>
            <a:ext cx="2853559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معادلة الخط المستقيم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4477407" y="3294999"/>
            <a:ext cx="2081048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 ــ 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1939159" y="3310764"/>
            <a:ext cx="2475184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 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)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146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3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ب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) معادلة الخط المستقيم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04:59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44711" t="21336" r="10456" b="62285"/>
          <a:stretch>
            <a:fillRect/>
          </a:stretch>
        </p:blipFill>
        <p:spPr bwMode="auto">
          <a:xfrm>
            <a:off x="3310759" y="378372"/>
            <a:ext cx="5833241" cy="1135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Flowchart: Alternate Process 9"/>
          <p:cNvSpPr/>
          <p:nvPr/>
        </p:nvSpPr>
        <p:spPr>
          <a:xfrm>
            <a:off x="6290441" y="1592322"/>
            <a:ext cx="2853559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معادلة الخط المستقيم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4020214" y="1576556"/>
            <a:ext cx="2081048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 ــ 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1481966" y="1576555"/>
            <a:ext cx="2475184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 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)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5880545" y="2333284"/>
            <a:ext cx="2081048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 ــ ( ـــ 1)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5549467" y="2349049"/>
            <a:ext cx="44144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3121570" y="2349047"/>
            <a:ext cx="1560787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 4)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10800000">
            <a:off x="4725882" y="2680138"/>
            <a:ext cx="792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8" name="Flowchart: Alternate Process 17"/>
          <p:cNvSpPr/>
          <p:nvPr/>
        </p:nvSpPr>
        <p:spPr>
          <a:xfrm>
            <a:off x="4713897" y="2191391"/>
            <a:ext cx="77251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ــ3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4729662" y="2648584"/>
            <a:ext cx="77251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5880543" y="3026956"/>
            <a:ext cx="2081048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5549465" y="3042721"/>
            <a:ext cx="44144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3515709" y="3011186"/>
            <a:ext cx="2081047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 3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+ 12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4225128" y="3578749"/>
            <a:ext cx="3468414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+ 2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+ 2 ـــ 12 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4051695" y="3626046"/>
            <a:ext cx="44144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3736381" y="3594511"/>
            <a:ext cx="362605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4193597" y="4130542"/>
            <a:ext cx="3468414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+ 2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ـــ 10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4020164" y="4177839"/>
            <a:ext cx="44144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3704850" y="4146304"/>
            <a:ext cx="362605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  <p:bldP spid="18" grpId="0"/>
      <p:bldP spid="19" grpId="0"/>
      <p:bldP spid="20" grpId="0"/>
      <p:bldP spid="21" grpId="0"/>
      <p:bldP spid="22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146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3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ب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) معادلة الخط المستقيم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04:59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50406" t="60560" r="10214" b="18104"/>
          <a:stretch>
            <a:fillRect/>
          </a:stretch>
        </p:blipFill>
        <p:spPr bwMode="auto">
          <a:xfrm>
            <a:off x="4020206" y="425669"/>
            <a:ext cx="5123794" cy="137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Flowchart: Alternate Process 9"/>
          <p:cNvSpPr/>
          <p:nvPr/>
        </p:nvSpPr>
        <p:spPr>
          <a:xfrm>
            <a:off x="6290441" y="1939174"/>
            <a:ext cx="2853559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معادلة الخط المستقيم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4020214" y="1923408"/>
            <a:ext cx="2081048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 ــ 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1481966" y="1923407"/>
            <a:ext cx="2475184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 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)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5880545" y="2680136"/>
            <a:ext cx="2081048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 ــ  5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5549467" y="2695901"/>
            <a:ext cx="44144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2427890" y="2695899"/>
            <a:ext cx="2254467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 (ــ 6 ))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0800000">
            <a:off x="4725882" y="3026990"/>
            <a:ext cx="792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7" name="Flowchart: Alternate Process 16"/>
          <p:cNvSpPr/>
          <p:nvPr/>
        </p:nvSpPr>
        <p:spPr>
          <a:xfrm>
            <a:off x="4713897" y="2538243"/>
            <a:ext cx="77251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 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4729662" y="2995436"/>
            <a:ext cx="77251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5880543" y="3373808"/>
            <a:ext cx="2081048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 15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5549465" y="3389573"/>
            <a:ext cx="44144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3515709" y="3358038"/>
            <a:ext cx="2081047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 2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 12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4225127" y="3925601"/>
            <a:ext cx="3783755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+ 3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 15 + 12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4051695" y="3972898"/>
            <a:ext cx="44144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3736381" y="3941363"/>
            <a:ext cx="362605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4193597" y="4477394"/>
            <a:ext cx="3468414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+ 3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ـــ 3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4020164" y="4524691"/>
            <a:ext cx="44144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3704850" y="4493156"/>
            <a:ext cx="362605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147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3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ب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) معادلة الخط المستقيم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04:59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l="36957" t="13578" r="10698" b="70905"/>
          <a:stretch>
            <a:fillRect/>
          </a:stretch>
        </p:blipFill>
        <p:spPr bwMode="auto">
          <a:xfrm>
            <a:off x="2333297" y="362607"/>
            <a:ext cx="6810703" cy="113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28" name="Straight Connector 27"/>
          <p:cNvCxnSpPr/>
          <p:nvPr/>
        </p:nvCxnSpPr>
        <p:spPr>
          <a:xfrm rot="10800000">
            <a:off x="4592292" y="2096833"/>
            <a:ext cx="2376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Flowchart: Alternate Process 28"/>
          <p:cNvSpPr/>
          <p:nvPr/>
        </p:nvSpPr>
        <p:spPr>
          <a:xfrm>
            <a:off x="7078717" y="1813033"/>
            <a:ext cx="2065284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ميل المستقيم 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6211605" y="1481958"/>
            <a:ext cx="772510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5517922" y="1671144"/>
            <a:ext cx="612000" cy="28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4650818" y="1497723"/>
            <a:ext cx="772510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6227370" y="2159875"/>
            <a:ext cx="77251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5549453" y="2333295"/>
            <a:ext cx="612000" cy="28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4666583" y="2175640"/>
            <a:ext cx="77251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6" name="Flowchart: Alternate Process 35"/>
          <p:cNvSpPr/>
          <p:nvPr/>
        </p:nvSpPr>
        <p:spPr>
          <a:xfrm>
            <a:off x="4099028" y="1828800"/>
            <a:ext cx="425668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10800000">
            <a:off x="1376378" y="2128363"/>
            <a:ext cx="2628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Flowchart: Alternate Process 37"/>
          <p:cNvSpPr/>
          <p:nvPr/>
        </p:nvSpPr>
        <p:spPr>
          <a:xfrm>
            <a:off x="3137329" y="1513488"/>
            <a:ext cx="684000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2443646" y="1702674"/>
            <a:ext cx="612000" cy="28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1702670" y="1529253"/>
            <a:ext cx="684000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3137328" y="2191405"/>
            <a:ext cx="684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 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2" name="Flowchart: Alternate Process 41"/>
          <p:cNvSpPr/>
          <p:nvPr/>
        </p:nvSpPr>
        <p:spPr>
          <a:xfrm>
            <a:off x="2443645" y="2364825"/>
            <a:ext cx="612000" cy="28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3" name="Flowchart: Alternate Process 42"/>
          <p:cNvSpPr/>
          <p:nvPr/>
        </p:nvSpPr>
        <p:spPr>
          <a:xfrm>
            <a:off x="1686903" y="2207170"/>
            <a:ext cx="684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4" name="Flowchart: Alternate Process 43"/>
          <p:cNvSpPr/>
          <p:nvPr/>
        </p:nvSpPr>
        <p:spPr>
          <a:xfrm>
            <a:off x="914397" y="1828798"/>
            <a:ext cx="425668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5" name="Flowchart: Alternate Process 44"/>
          <p:cNvSpPr/>
          <p:nvPr/>
        </p:nvSpPr>
        <p:spPr>
          <a:xfrm>
            <a:off x="47291" y="1828801"/>
            <a:ext cx="772510" cy="540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7" name="Flowchart: Alternate Process 46"/>
          <p:cNvSpPr/>
          <p:nvPr/>
        </p:nvSpPr>
        <p:spPr>
          <a:xfrm>
            <a:off x="6290441" y="2900871"/>
            <a:ext cx="2853559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معادلة الخط المستقيم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8" name="Flowchart: Alternate Process 47"/>
          <p:cNvSpPr/>
          <p:nvPr/>
        </p:nvSpPr>
        <p:spPr>
          <a:xfrm>
            <a:off x="4020214" y="2885105"/>
            <a:ext cx="2081048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 ــ 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9" name="Flowchart: Alternate Process 48"/>
          <p:cNvSpPr/>
          <p:nvPr/>
        </p:nvSpPr>
        <p:spPr>
          <a:xfrm>
            <a:off x="1481966" y="2885104"/>
            <a:ext cx="2475184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 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)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0" name="Flowchart: Alternate Process 49"/>
          <p:cNvSpPr/>
          <p:nvPr/>
        </p:nvSpPr>
        <p:spPr>
          <a:xfrm>
            <a:off x="5738651" y="3657599"/>
            <a:ext cx="1450421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 ــ  0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1" name="Flowchart: Alternate Process 50"/>
          <p:cNvSpPr/>
          <p:nvPr/>
        </p:nvSpPr>
        <p:spPr>
          <a:xfrm>
            <a:off x="5549467" y="3657598"/>
            <a:ext cx="44144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2" name="Flowchart: Alternate Process 51"/>
          <p:cNvSpPr/>
          <p:nvPr/>
        </p:nvSpPr>
        <p:spPr>
          <a:xfrm>
            <a:off x="2822040" y="3626064"/>
            <a:ext cx="2254467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 (ــ 2 ))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5" name="Flowchart: Alternate Process 54"/>
          <p:cNvSpPr/>
          <p:nvPr/>
        </p:nvSpPr>
        <p:spPr>
          <a:xfrm>
            <a:off x="4840024" y="3641813"/>
            <a:ext cx="77251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6" name="Flowchart: Alternate Process 55"/>
          <p:cNvSpPr/>
          <p:nvPr/>
        </p:nvSpPr>
        <p:spPr>
          <a:xfrm>
            <a:off x="5849011" y="4225143"/>
            <a:ext cx="914395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7" name="Flowchart: Alternate Process 56"/>
          <p:cNvSpPr/>
          <p:nvPr/>
        </p:nvSpPr>
        <p:spPr>
          <a:xfrm>
            <a:off x="5549465" y="4256674"/>
            <a:ext cx="44144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8" name="Flowchart: Alternate Process 57"/>
          <p:cNvSpPr/>
          <p:nvPr/>
        </p:nvSpPr>
        <p:spPr>
          <a:xfrm>
            <a:off x="4272456" y="4225139"/>
            <a:ext cx="1340066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 + 2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9" name="Flowchart: Alternate Process 58"/>
          <p:cNvSpPr/>
          <p:nvPr/>
        </p:nvSpPr>
        <p:spPr>
          <a:xfrm>
            <a:off x="5785962" y="4776936"/>
            <a:ext cx="239639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 ـــ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0" name="Flowchart: Alternate Process 59"/>
          <p:cNvSpPr/>
          <p:nvPr/>
        </p:nvSpPr>
        <p:spPr>
          <a:xfrm>
            <a:off x="5580997" y="4808467"/>
            <a:ext cx="44144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1" name="Flowchart: Alternate Process 60"/>
          <p:cNvSpPr/>
          <p:nvPr/>
        </p:nvSpPr>
        <p:spPr>
          <a:xfrm>
            <a:off x="5218385" y="4792698"/>
            <a:ext cx="362605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5" name="Flowchart: Alternate Process 64"/>
          <p:cNvSpPr/>
          <p:nvPr/>
        </p:nvSpPr>
        <p:spPr>
          <a:xfrm>
            <a:off x="441434" y="4776968"/>
            <a:ext cx="4477407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الصورة العامة لمعادلة المستقيم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147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3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ب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) معادلة الخط المستقيم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04:59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l="36957" t="79741" r="10698" b="6250"/>
          <a:stretch>
            <a:fillRect/>
          </a:stretch>
        </p:blipFill>
        <p:spPr bwMode="auto">
          <a:xfrm>
            <a:off x="2333297" y="425669"/>
            <a:ext cx="6810703" cy="1024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9" name="Straight Connector 8"/>
          <p:cNvCxnSpPr/>
          <p:nvPr/>
        </p:nvCxnSpPr>
        <p:spPr>
          <a:xfrm rot="10800000">
            <a:off x="4592292" y="2144131"/>
            <a:ext cx="2376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lowchart: Alternate Process 9"/>
          <p:cNvSpPr/>
          <p:nvPr/>
        </p:nvSpPr>
        <p:spPr>
          <a:xfrm>
            <a:off x="7078717" y="1860331"/>
            <a:ext cx="2065284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ميل المستقيم 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6211605" y="1529256"/>
            <a:ext cx="772510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5517922" y="1718442"/>
            <a:ext cx="612000" cy="28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4650818" y="1545021"/>
            <a:ext cx="772510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6227370" y="2207173"/>
            <a:ext cx="77251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5549453" y="2380593"/>
            <a:ext cx="612000" cy="28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4666583" y="2222938"/>
            <a:ext cx="77251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baseline="-25000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4099028" y="1876098"/>
            <a:ext cx="425668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0800000">
            <a:off x="1376378" y="2175661"/>
            <a:ext cx="262800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Flowchart: Alternate Process 18"/>
          <p:cNvSpPr/>
          <p:nvPr/>
        </p:nvSpPr>
        <p:spPr>
          <a:xfrm>
            <a:off x="3137329" y="1560786"/>
            <a:ext cx="684000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2443646" y="1749972"/>
            <a:ext cx="612000" cy="28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513490" y="1576551"/>
            <a:ext cx="873180" cy="540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(ــ1)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3137328" y="2238703"/>
            <a:ext cx="684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2443645" y="2412123"/>
            <a:ext cx="612000" cy="288000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1686903" y="2254468"/>
            <a:ext cx="684000" cy="540000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914397" y="1876096"/>
            <a:ext cx="425668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47291" y="1876099"/>
            <a:ext cx="772510" cy="540000"/>
          </a:xfrm>
          <a:prstGeom prst="flowChartAlternateProcess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rgbClr val="FFFF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en-GB" sz="2800" b="1" dirty="0">
              <a:solidFill>
                <a:srgbClr val="FFFF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6290441" y="2948169"/>
            <a:ext cx="2853559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معادلة الخط المستقيم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4020214" y="2932403"/>
            <a:ext cx="2081048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 ــ 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1481966" y="2932402"/>
            <a:ext cx="2475184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 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)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5738651" y="3704897"/>
            <a:ext cx="1718439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 ــ  (ــ2)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5549467" y="3704896"/>
            <a:ext cx="44144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3468446" y="3673362"/>
            <a:ext cx="1734181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 2 )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4840024" y="3689111"/>
            <a:ext cx="77251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5849011" y="4288207"/>
            <a:ext cx="1592313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 + 2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5549465" y="4303972"/>
            <a:ext cx="44144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6" name="Flowchart: Alternate Process 35"/>
          <p:cNvSpPr/>
          <p:nvPr/>
        </p:nvSpPr>
        <p:spPr>
          <a:xfrm>
            <a:off x="4272456" y="4272437"/>
            <a:ext cx="1340066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 ـــ 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7" name="Flowchart: Alternate Process 36"/>
          <p:cNvSpPr/>
          <p:nvPr/>
        </p:nvSpPr>
        <p:spPr>
          <a:xfrm>
            <a:off x="5785962" y="4824234"/>
            <a:ext cx="239639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 ــ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ــ2 ــ2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8" name="Flowchart: Alternate Process 37"/>
          <p:cNvSpPr/>
          <p:nvPr/>
        </p:nvSpPr>
        <p:spPr>
          <a:xfrm>
            <a:off x="5580997" y="4855765"/>
            <a:ext cx="44144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9" name="Flowchart: Alternate Process 38"/>
          <p:cNvSpPr/>
          <p:nvPr/>
        </p:nvSpPr>
        <p:spPr>
          <a:xfrm>
            <a:off x="5218385" y="4839996"/>
            <a:ext cx="362605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0" name="Flowchart: Alternate Process 39"/>
          <p:cNvSpPr/>
          <p:nvPr/>
        </p:nvSpPr>
        <p:spPr>
          <a:xfrm>
            <a:off x="472965" y="5328761"/>
            <a:ext cx="4477407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الصورة العامة لمعادلة المستقيم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1" name="Flowchart: Alternate Process 40"/>
          <p:cNvSpPr/>
          <p:nvPr/>
        </p:nvSpPr>
        <p:spPr>
          <a:xfrm>
            <a:off x="5785962" y="5360262"/>
            <a:ext cx="239639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 ـــ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ـــ 4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2" name="Flowchart: Alternate Process 41"/>
          <p:cNvSpPr/>
          <p:nvPr/>
        </p:nvSpPr>
        <p:spPr>
          <a:xfrm>
            <a:off x="5580997" y="5391793"/>
            <a:ext cx="44144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3" name="Flowchart: Alternate Process 42"/>
          <p:cNvSpPr/>
          <p:nvPr/>
        </p:nvSpPr>
        <p:spPr>
          <a:xfrm>
            <a:off x="5218385" y="5376024"/>
            <a:ext cx="362605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147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3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ب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) معادلة الخط المستقيم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04:59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 l="37926" t="12069" r="10819" b="68535"/>
          <a:stretch>
            <a:fillRect/>
          </a:stretch>
        </p:blipFill>
        <p:spPr bwMode="auto">
          <a:xfrm>
            <a:off x="2475186" y="425669"/>
            <a:ext cx="6668814" cy="141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Flowchart: Alternate Process 43"/>
          <p:cNvSpPr/>
          <p:nvPr/>
        </p:nvSpPr>
        <p:spPr>
          <a:xfrm>
            <a:off x="6668813" y="1860329"/>
            <a:ext cx="2475187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ميل المستقيم 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ل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5" name="Flowchart: Alternate Process 44"/>
          <p:cNvSpPr/>
          <p:nvPr/>
        </p:nvSpPr>
        <p:spPr>
          <a:xfrm>
            <a:off x="6053959" y="1876095"/>
            <a:ext cx="488732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6" name="Flowchart: Alternate Process 45"/>
          <p:cNvSpPr/>
          <p:nvPr/>
        </p:nvSpPr>
        <p:spPr>
          <a:xfrm>
            <a:off x="5612524" y="2490949"/>
            <a:ext cx="3531477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ميل المستقيم  هـ  الموازي=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7" name="Flowchart: Alternate Process 46"/>
          <p:cNvSpPr/>
          <p:nvPr/>
        </p:nvSpPr>
        <p:spPr>
          <a:xfrm>
            <a:off x="4966105" y="2506715"/>
            <a:ext cx="488732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3" name="Flowchart: Alternate Process 62"/>
          <p:cNvSpPr/>
          <p:nvPr/>
        </p:nvSpPr>
        <p:spPr>
          <a:xfrm>
            <a:off x="6290441" y="3168922"/>
            <a:ext cx="2853559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معادلة الخط المستقيم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4" name="Flowchart: Alternate Process 63"/>
          <p:cNvSpPr/>
          <p:nvPr/>
        </p:nvSpPr>
        <p:spPr>
          <a:xfrm>
            <a:off x="4020214" y="3153156"/>
            <a:ext cx="2081048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 ــ 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5" name="Flowchart: Alternate Process 64"/>
          <p:cNvSpPr/>
          <p:nvPr/>
        </p:nvSpPr>
        <p:spPr>
          <a:xfrm>
            <a:off x="1481966" y="3153155"/>
            <a:ext cx="2475184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 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)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6" name="Flowchart: Alternate Process 65"/>
          <p:cNvSpPr/>
          <p:nvPr/>
        </p:nvSpPr>
        <p:spPr>
          <a:xfrm>
            <a:off x="6432355" y="3878352"/>
            <a:ext cx="2081048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 ــ ( ـــ 3)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7" name="Flowchart: Alternate Process 66"/>
          <p:cNvSpPr/>
          <p:nvPr/>
        </p:nvSpPr>
        <p:spPr>
          <a:xfrm>
            <a:off x="6101277" y="3894117"/>
            <a:ext cx="44144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8" name="Flowchart: Alternate Process 67"/>
          <p:cNvSpPr/>
          <p:nvPr/>
        </p:nvSpPr>
        <p:spPr>
          <a:xfrm>
            <a:off x="4240956" y="3846817"/>
            <a:ext cx="1560787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 2)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0" name="Flowchart: Alternate Process 69"/>
          <p:cNvSpPr/>
          <p:nvPr/>
        </p:nvSpPr>
        <p:spPr>
          <a:xfrm>
            <a:off x="5533729" y="3878353"/>
            <a:ext cx="77251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2" name="Flowchart: Alternate Process 71"/>
          <p:cNvSpPr/>
          <p:nvPr/>
        </p:nvSpPr>
        <p:spPr>
          <a:xfrm>
            <a:off x="6274694" y="4587790"/>
            <a:ext cx="1545016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 + 3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3" name="Flowchart: Alternate Process 72"/>
          <p:cNvSpPr/>
          <p:nvPr/>
        </p:nvSpPr>
        <p:spPr>
          <a:xfrm>
            <a:off x="6101275" y="4587789"/>
            <a:ext cx="44144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5" name="Flowchart: Alternate Process 74"/>
          <p:cNvSpPr/>
          <p:nvPr/>
        </p:nvSpPr>
        <p:spPr>
          <a:xfrm>
            <a:off x="4666610" y="4556254"/>
            <a:ext cx="1481956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ـــ 4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6" name="Flowchart: Alternate Process 75"/>
          <p:cNvSpPr/>
          <p:nvPr/>
        </p:nvSpPr>
        <p:spPr>
          <a:xfrm>
            <a:off x="4776938" y="5123817"/>
            <a:ext cx="3468414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 4 + 3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7" name="Flowchart: Alternate Process 76"/>
          <p:cNvSpPr/>
          <p:nvPr/>
        </p:nvSpPr>
        <p:spPr>
          <a:xfrm>
            <a:off x="4603505" y="5171114"/>
            <a:ext cx="44144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8" name="Flowchart: Alternate Process 77"/>
          <p:cNvSpPr/>
          <p:nvPr/>
        </p:nvSpPr>
        <p:spPr>
          <a:xfrm>
            <a:off x="4288191" y="5139579"/>
            <a:ext cx="362605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9" name="Flowchart: Alternate Process 78"/>
          <p:cNvSpPr/>
          <p:nvPr/>
        </p:nvSpPr>
        <p:spPr>
          <a:xfrm>
            <a:off x="4745407" y="5675610"/>
            <a:ext cx="3090072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ـــ 1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0" name="Flowchart: Alternate Process 79"/>
          <p:cNvSpPr/>
          <p:nvPr/>
        </p:nvSpPr>
        <p:spPr>
          <a:xfrm>
            <a:off x="4571974" y="5722907"/>
            <a:ext cx="44144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1" name="Flowchart: Alternate Process 80"/>
          <p:cNvSpPr/>
          <p:nvPr/>
        </p:nvSpPr>
        <p:spPr>
          <a:xfrm>
            <a:off x="4256660" y="5691372"/>
            <a:ext cx="362605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2" name="Flowchart: Alternate Process 81"/>
          <p:cNvSpPr/>
          <p:nvPr/>
        </p:nvSpPr>
        <p:spPr>
          <a:xfrm>
            <a:off x="0" y="5659837"/>
            <a:ext cx="3846787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الصورة العامة لمعادلة المستقيم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63" grpId="0" animBg="1"/>
      <p:bldP spid="64" grpId="0" animBg="1"/>
      <p:bldP spid="65" grpId="0" animBg="1"/>
      <p:bldP spid="66" grpId="0"/>
      <p:bldP spid="67" grpId="0"/>
      <p:bldP spid="68" grpId="0"/>
      <p:bldP spid="70" grpId="0"/>
      <p:bldP spid="72" grpId="0"/>
      <p:bldP spid="73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147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3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ب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) معادلة الخط المستقيم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04:59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 l="37926" t="12069" r="10819" b="74785"/>
          <a:stretch>
            <a:fillRect/>
          </a:stretch>
        </p:blipFill>
        <p:spPr bwMode="auto">
          <a:xfrm>
            <a:off x="2475186" y="425669"/>
            <a:ext cx="6668814" cy="961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l="37926" t="30172" r="10819" b="63147"/>
          <a:stretch>
            <a:fillRect/>
          </a:stretch>
        </p:blipFill>
        <p:spPr bwMode="auto">
          <a:xfrm>
            <a:off x="2475186" y="1403128"/>
            <a:ext cx="6668814" cy="48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lowchart: Alternate Process 9"/>
          <p:cNvSpPr/>
          <p:nvPr/>
        </p:nvSpPr>
        <p:spPr>
          <a:xfrm>
            <a:off x="6668813" y="1860329"/>
            <a:ext cx="2475187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ميل المستقيم 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ل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6053959" y="1876095"/>
            <a:ext cx="488732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5612524" y="2490949"/>
            <a:ext cx="3531477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ميل المستقيم  هـ  العمودي=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10800000">
            <a:off x="4757414" y="2743202"/>
            <a:ext cx="792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5" name="Flowchart: Alternate Process 14"/>
          <p:cNvSpPr/>
          <p:nvPr/>
        </p:nvSpPr>
        <p:spPr>
          <a:xfrm>
            <a:off x="4745429" y="2285987"/>
            <a:ext cx="77251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 1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4761194" y="2743180"/>
            <a:ext cx="77251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6290441" y="3184643"/>
            <a:ext cx="2853559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معادلة الخط المستقيم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4020214" y="3168877"/>
            <a:ext cx="2081048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 ــ ص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1481966" y="3168876"/>
            <a:ext cx="2475184" cy="5400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م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(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 س</a:t>
            </a:r>
            <a:r>
              <a:rPr lang="ar-KW" sz="2800" b="1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)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5880545" y="3925605"/>
            <a:ext cx="2081048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 ــ  ( ــ 3 )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5549467" y="3941370"/>
            <a:ext cx="44144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2427890" y="3941368"/>
            <a:ext cx="2254467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ــ  4 )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4725882" y="4272459"/>
            <a:ext cx="792000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4" name="Flowchart: Alternate Process 23"/>
          <p:cNvSpPr/>
          <p:nvPr/>
        </p:nvSpPr>
        <p:spPr>
          <a:xfrm>
            <a:off x="4713897" y="3783712"/>
            <a:ext cx="77251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 1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4729662" y="4240905"/>
            <a:ext cx="77251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5880543" y="4619277"/>
            <a:ext cx="2081048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+ 6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5549465" y="4635042"/>
            <a:ext cx="44144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3720667" y="4603507"/>
            <a:ext cx="2081047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ـــ 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+ 4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9" name="Flowchart: Alternate Process 28"/>
          <p:cNvSpPr/>
          <p:nvPr/>
        </p:nvSpPr>
        <p:spPr>
          <a:xfrm>
            <a:off x="4193595" y="5202602"/>
            <a:ext cx="3358093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 + 2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+ 6 ـــ 4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0" name="Flowchart: Alternate Process 29"/>
          <p:cNvSpPr/>
          <p:nvPr/>
        </p:nvSpPr>
        <p:spPr>
          <a:xfrm>
            <a:off x="4051695" y="5218367"/>
            <a:ext cx="44144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1" name="Flowchart: Alternate Process 30"/>
          <p:cNvSpPr/>
          <p:nvPr/>
        </p:nvSpPr>
        <p:spPr>
          <a:xfrm>
            <a:off x="3736381" y="5186832"/>
            <a:ext cx="362605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4193598" y="5754395"/>
            <a:ext cx="2774762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س + 2 </a:t>
            </a:r>
            <a:r>
              <a:rPr lang="ar-KW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ص</a:t>
            </a:r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+ 2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4020164" y="5770160"/>
            <a:ext cx="441440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3704850" y="5738625"/>
            <a:ext cx="362605" cy="54000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lang="en-GB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Bevel 73">
            <a:hlinkClick r:id="rId3" action="ppaction://hlinksldjump"/>
          </p:cNvPr>
          <p:cNvSpPr/>
          <p:nvPr/>
        </p:nvSpPr>
        <p:spPr>
          <a:xfrm>
            <a:off x="0" y="6400800"/>
            <a:ext cx="887104" cy="457200"/>
          </a:xfrm>
          <a:prstGeom prst="beve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الفهرس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55213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كتاب الطالب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ص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  148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6651" y="0"/>
            <a:ext cx="3321681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KW" b="1" dirty="0">
                <a:latin typeface="Arial" pitchFamily="34" charset="0"/>
                <a:cs typeface="Arial" pitchFamily="34" charset="0"/>
              </a:rPr>
              <a:t>( 9 ــ 3 </a:t>
            </a:r>
            <a:r>
              <a:rPr lang="ar-KW" b="1" dirty="0" err="1">
                <a:latin typeface="Arial" pitchFamily="34" charset="0"/>
                <a:cs typeface="Arial" pitchFamily="34" charset="0"/>
              </a:rPr>
              <a:t>ب</a:t>
            </a:r>
            <a:r>
              <a:rPr lang="ar-KW" b="1" dirty="0">
                <a:latin typeface="Arial" pitchFamily="34" charset="0"/>
                <a:cs typeface="Arial" pitchFamily="34" charset="0"/>
              </a:rPr>
              <a:t>) معادلة الخط المستقيم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ate Placeholder 28"/>
          <p:cNvSpPr>
            <a:spLocks noGrp="1"/>
          </p:cNvSpPr>
          <p:nvPr>
            <p:ph type="dt" sz="half" idx="10"/>
          </p:nvPr>
        </p:nvSpPr>
        <p:spPr>
          <a:xfrm>
            <a:off x="2827377" y="0"/>
            <a:ext cx="2520000" cy="307777"/>
          </a:xfrm>
          <a:solidFill>
            <a:srgbClr val="FFFF66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fld id="{EBE79070-FF41-4DE2-B4E5-E96941D68108}" type="datetime12">
              <a:rPr lang="ar-SA" sz="20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pPr algn="ctr"/>
              <a:t>23/03/2026 04:59 م</a:t>
            </a:fld>
            <a:endParaRPr lang="ar-SA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 l="37562" t="22845" r="10941" b="55972"/>
          <a:stretch>
            <a:fillRect/>
          </a:stretch>
        </p:blipFill>
        <p:spPr bwMode="auto">
          <a:xfrm>
            <a:off x="2443655" y="394138"/>
            <a:ext cx="6700345" cy="140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27725</TotalTime>
  <Words>639</Words>
  <Application>Microsoft Office PowerPoint</Application>
  <PresentationFormat>عرض على الشاشة (4:3)</PresentationFormat>
  <Paragraphs>216</Paragraphs>
  <Slides>14</Slides>
  <Notes>14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9" baseType="lpstr">
      <vt:lpstr>Arial</vt:lpstr>
      <vt:lpstr>Calibri</vt:lpstr>
      <vt:lpstr>Constantia</vt:lpstr>
      <vt:lpstr>Wingdings 2</vt:lpstr>
      <vt:lpstr>Flow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</dc:creator>
  <cp:lastModifiedBy>فتحي عبدالله اسماعيل المكاوي</cp:lastModifiedBy>
  <cp:revision>515</cp:revision>
  <dcterms:created xsi:type="dcterms:W3CDTF">2012-09-11T17:26:35Z</dcterms:created>
  <dcterms:modified xsi:type="dcterms:W3CDTF">2026-03-23T13:59:49Z</dcterms:modified>
</cp:coreProperties>
</file>